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sldIdLst>
    <p:sldId id="256" r:id="rId5"/>
    <p:sldId id="331" r:id="rId6"/>
    <p:sldId id="267" r:id="rId7"/>
    <p:sldId id="332" r:id="rId8"/>
    <p:sldId id="293" r:id="rId9"/>
    <p:sldId id="333" r:id="rId10"/>
    <p:sldId id="305" r:id="rId11"/>
    <p:sldId id="334" r:id="rId12"/>
    <p:sldId id="289" r:id="rId13"/>
    <p:sldId id="335" r:id="rId14"/>
    <p:sldId id="290" r:id="rId15"/>
    <p:sldId id="336" r:id="rId16"/>
    <p:sldId id="292" r:id="rId17"/>
    <p:sldId id="337" r:id="rId18"/>
    <p:sldId id="300" r:id="rId19"/>
    <p:sldId id="338" r:id="rId20"/>
    <p:sldId id="298" r:id="rId21"/>
    <p:sldId id="339" r:id="rId22"/>
    <p:sldId id="304" r:id="rId23"/>
    <p:sldId id="340" r:id="rId24"/>
    <p:sldId id="309" r:id="rId25"/>
    <p:sldId id="341" r:id="rId26"/>
    <p:sldId id="311" r:id="rId27"/>
    <p:sldId id="342" r:id="rId28"/>
    <p:sldId id="307" r:id="rId29"/>
    <p:sldId id="343" r:id="rId30"/>
    <p:sldId id="303" r:id="rId31"/>
    <p:sldId id="344" r:id="rId32"/>
    <p:sldId id="301" r:id="rId33"/>
    <p:sldId id="345" r:id="rId34"/>
    <p:sldId id="314" r:id="rId35"/>
    <p:sldId id="346" r:id="rId36"/>
    <p:sldId id="316" r:id="rId37"/>
    <p:sldId id="347" r:id="rId38"/>
    <p:sldId id="320" r:id="rId39"/>
    <p:sldId id="348" r:id="rId40"/>
    <p:sldId id="324" r:id="rId41"/>
    <p:sldId id="349" r:id="rId42"/>
    <p:sldId id="322" r:id="rId43"/>
    <p:sldId id="350" r:id="rId44"/>
    <p:sldId id="328" r:id="rId45"/>
    <p:sldId id="330" r:id="rId46"/>
    <p:sldId id="351" r:id="rId47"/>
    <p:sldId id="326" r:id="rId48"/>
    <p:sldId id="352" r:id="rId49"/>
    <p:sldId id="276" r:id="rId5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F7E"/>
    <a:srgbClr val="000000"/>
    <a:srgbClr val="AF7A11"/>
    <a:srgbClr val="7D9BC1"/>
    <a:srgbClr val="DDDDDD"/>
    <a:srgbClr val="ECAF3B"/>
    <a:srgbClr val="E494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6441" autoAdjust="0"/>
  </p:normalViewPr>
  <p:slideViewPr>
    <p:cSldViewPr snapToGrid="0">
      <p:cViewPr varScale="1">
        <p:scale>
          <a:sx n="54" d="100"/>
          <a:sy n="54" d="100"/>
        </p:scale>
        <p:origin x="1156" y="60"/>
      </p:cViewPr>
      <p:guideLst/>
    </p:cSldViewPr>
  </p:slideViewPr>
  <p:outlineViewPr>
    <p:cViewPr>
      <p:scale>
        <a:sx n="33" d="100"/>
        <a:sy n="33" d="100"/>
      </p:scale>
      <p:origin x="0" y="-3115"/>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E790992-42E2-423B-831E-6AA5E0021CBB}" type="datetimeFigureOut">
              <a:rPr lang="en-US" smtClean="0"/>
              <a:t>10/14/2026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FE475AF-F145-44DD-BC99-A3E29994FD6A}" type="slidenum">
              <a:rPr lang="en-US" smtClean="0"/>
              <a:t>‹#›</a:t>
            </a:fld>
            <a:endParaRPr lang="en-US"/>
          </a:p>
        </p:txBody>
      </p:sp>
    </p:spTree>
    <p:extLst>
      <p:ext uri="{BB962C8B-B14F-4D97-AF65-F5344CB8AC3E}">
        <p14:creationId xmlns:p14="http://schemas.microsoft.com/office/powerpoint/2010/main" val="82285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E0E38-8F6D-FFD5-C27F-64323B51D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2FD68-B30E-C587-1747-D60B7308A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E94D8-4357-6243-1F03-993E58BE6C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AEED5F-DBD0-A8CF-DBA7-2966E6CC422F}"/>
              </a:ext>
            </a:extLst>
          </p:cNvPr>
          <p:cNvSpPr>
            <a:spLocks noGrp="1"/>
          </p:cNvSpPr>
          <p:nvPr>
            <p:ph type="sldNum" sz="quarter" idx="5"/>
          </p:nvPr>
        </p:nvSpPr>
        <p:spPr/>
        <p:txBody>
          <a:bodyPr/>
          <a:lstStyle/>
          <a:p>
            <a:fld id="{4FE475AF-F145-44DD-BC99-A3E29994FD6A}" type="slidenum">
              <a:rPr lang="en-US" smtClean="0"/>
              <a:t>5</a:t>
            </a:fld>
            <a:endParaRPr lang="en-US"/>
          </a:p>
        </p:txBody>
      </p:sp>
    </p:spTree>
    <p:extLst>
      <p:ext uri="{BB962C8B-B14F-4D97-AF65-F5344CB8AC3E}">
        <p14:creationId xmlns:p14="http://schemas.microsoft.com/office/powerpoint/2010/main" val="25766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BDE7A-8880-4BB6-8809-997BA1679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71D2F-1121-F960-2147-BF5737B98F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40D67-33E3-37E0-9227-32A067278A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1349BC-12AB-17B4-2E52-67AF6A2394E9}"/>
              </a:ext>
            </a:extLst>
          </p:cNvPr>
          <p:cNvSpPr>
            <a:spLocks noGrp="1"/>
          </p:cNvSpPr>
          <p:nvPr>
            <p:ph type="sldNum" sz="quarter" idx="5"/>
          </p:nvPr>
        </p:nvSpPr>
        <p:spPr/>
        <p:txBody>
          <a:bodyPr/>
          <a:lstStyle/>
          <a:p>
            <a:fld id="{4FE475AF-F145-44DD-BC99-A3E29994FD6A}" type="slidenum">
              <a:rPr lang="en-US" smtClean="0"/>
              <a:t>6</a:t>
            </a:fld>
            <a:endParaRPr lang="en-US"/>
          </a:p>
        </p:txBody>
      </p:sp>
    </p:spTree>
    <p:extLst>
      <p:ext uri="{BB962C8B-B14F-4D97-AF65-F5344CB8AC3E}">
        <p14:creationId xmlns:p14="http://schemas.microsoft.com/office/powerpoint/2010/main" val="1479174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64613-BDE3-2326-47B6-85C0C7B53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79EC3-DAA0-013F-1BF0-B996A64F4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774AF-14E4-9F85-C2F7-DF82A4D85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0E01E0-8E6B-9CAA-EA4F-808C1BC583F7}"/>
              </a:ext>
            </a:extLst>
          </p:cNvPr>
          <p:cNvSpPr>
            <a:spLocks noGrp="1"/>
          </p:cNvSpPr>
          <p:nvPr>
            <p:ph type="sldNum" sz="quarter" idx="5"/>
          </p:nvPr>
        </p:nvSpPr>
        <p:spPr/>
        <p:txBody>
          <a:bodyPr/>
          <a:lstStyle/>
          <a:p>
            <a:fld id="{4FE475AF-F145-44DD-BC99-A3E29994FD6A}" type="slidenum">
              <a:rPr lang="en-US" smtClean="0"/>
              <a:t>7</a:t>
            </a:fld>
            <a:endParaRPr lang="en-US"/>
          </a:p>
        </p:txBody>
      </p:sp>
    </p:spTree>
    <p:extLst>
      <p:ext uri="{BB962C8B-B14F-4D97-AF65-F5344CB8AC3E}">
        <p14:creationId xmlns:p14="http://schemas.microsoft.com/office/powerpoint/2010/main" val="130066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99338-10F7-CE23-9C5F-1B572FA43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DF942-C2BB-B924-D232-6613733D9A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B5BBD-6E87-4A84-8687-C28DB24EB6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18C860-D627-ACF3-B873-480626A16776}"/>
              </a:ext>
            </a:extLst>
          </p:cNvPr>
          <p:cNvSpPr>
            <a:spLocks noGrp="1"/>
          </p:cNvSpPr>
          <p:nvPr>
            <p:ph type="sldNum" sz="quarter" idx="5"/>
          </p:nvPr>
        </p:nvSpPr>
        <p:spPr/>
        <p:txBody>
          <a:bodyPr/>
          <a:lstStyle/>
          <a:p>
            <a:fld id="{4FE475AF-F145-44DD-BC99-A3E29994FD6A}" type="slidenum">
              <a:rPr lang="en-US" smtClean="0"/>
              <a:t>8</a:t>
            </a:fld>
            <a:endParaRPr lang="en-US"/>
          </a:p>
        </p:txBody>
      </p:sp>
    </p:spTree>
    <p:extLst>
      <p:ext uri="{BB962C8B-B14F-4D97-AF65-F5344CB8AC3E}">
        <p14:creationId xmlns:p14="http://schemas.microsoft.com/office/powerpoint/2010/main" val="883671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E86DC-67CE-CF82-7F55-1DDFAA735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4F77D-A98D-1D8B-222C-D17062F29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94BB9-E132-AF24-5067-2B650A292E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3EE675-423F-2E98-7459-5BBB3F74F2E9}"/>
              </a:ext>
            </a:extLst>
          </p:cNvPr>
          <p:cNvSpPr>
            <a:spLocks noGrp="1"/>
          </p:cNvSpPr>
          <p:nvPr>
            <p:ph type="sldNum" sz="quarter" idx="5"/>
          </p:nvPr>
        </p:nvSpPr>
        <p:spPr/>
        <p:txBody>
          <a:bodyPr/>
          <a:lstStyle/>
          <a:p>
            <a:fld id="{4FE475AF-F145-44DD-BC99-A3E29994FD6A}" type="slidenum">
              <a:rPr lang="en-US" smtClean="0"/>
              <a:t>9</a:t>
            </a:fld>
            <a:endParaRPr lang="en-US"/>
          </a:p>
        </p:txBody>
      </p:sp>
    </p:spTree>
    <p:extLst>
      <p:ext uri="{BB962C8B-B14F-4D97-AF65-F5344CB8AC3E}">
        <p14:creationId xmlns:p14="http://schemas.microsoft.com/office/powerpoint/2010/main" val="2521877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21FC5-D3AF-F8D6-4681-30051CB69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7E0808-1F49-4DC4-B77B-E535D0915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AAEBE-6D51-E74A-9B2F-E4031B35C6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3804B-1B38-F28A-8CEC-702AD3F6EB56}"/>
              </a:ext>
            </a:extLst>
          </p:cNvPr>
          <p:cNvSpPr>
            <a:spLocks noGrp="1"/>
          </p:cNvSpPr>
          <p:nvPr>
            <p:ph type="sldNum" sz="quarter" idx="5"/>
          </p:nvPr>
        </p:nvSpPr>
        <p:spPr/>
        <p:txBody>
          <a:bodyPr/>
          <a:lstStyle/>
          <a:p>
            <a:fld id="{4FE475AF-F145-44DD-BC99-A3E29994FD6A}" type="slidenum">
              <a:rPr lang="en-US" smtClean="0"/>
              <a:t>10</a:t>
            </a:fld>
            <a:endParaRPr lang="en-US"/>
          </a:p>
        </p:txBody>
      </p:sp>
    </p:spTree>
    <p:extLst>
      <p:ext uri="{BB962C8B-B14F-4D97-AF65-F5344CB8AC3E}">
        <p14:creationId xmlns:p14="http://schemas.microsoft.com/office/powerpoint/2010/main" val="2411027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7C46-17CB-A440-70BB-00437973F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04C07-BFE8-9DC5-BD6F-016259DDF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8941E-FC21-447D-E5F9-04563D490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55E4B8-4E38-5095-CF8C-156E722DBD31}"/>
              </a:ext>
            </a:extLst>
          </p:cNvPr>
          <p:cNvSpPr>
            <a:spLocks noGrp="1"/>
          </p:cNvSpPr>
          <p:nvPr>
            <p:ph type="sldNum" sz="quarter" idx="5"/>
          </p:nvPr>
        </p:nvSpPr>
        <p:spPr/>
        <p:txBody>
          <a:bodyPr/>
          <a:lstStyle/>
          <a:p>
            <a:fld id="{4FE475AF-F145-44DD-BC99-A3E29994FD6A}" type="slidenum">
              <a:rPr lang="en-US" smtClean="0"/>
              <a:t>11</a:t>
            </a:fld>
            <a:endParaRPr lang="en-US"/>
          </a:p>
        </p:txBody>
      </p:sp>
    </p:spTree>
    <p:extLst>
      <p:ext uri="{BB962C8B-B14F-4D97-AF65-F5344CB8AC3E}">
        <p14:creationId xmlns:p14="http://schemas.microsoft.com/office/powerpoint/2010/main" val="219089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2135-2266-7EBE-63C6-DBA289DC0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33CD8-CD60-FA6E-B4A7-C880A5380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2A054-712F-F510-6FD4-5E2D670627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6FE5CC-369C-76B6-DE13-794097FA514E}"/>
              </a:ext>
            </a:extLst>
          </p:cNvPr>
          <p:cNvSpPr>
            <a:spLocks noGrp="1"/>
          </p:cNvSpPr>
          <p:nvPr>
            <p:ph type="sldNum" sz="quarter" idx="5"/>
          </p:nvPr>
        </p:nvSpPr>
        <p:spPr/>
        <p:txBody>
          <a:bodyPr/>
          <a:lstStyle/>
          <a:p>
            <a:fld id="{4FE475AF-F145-44DD-BC99-A3E29994FD6A}" type="slidenum">
              <a:rPr lang="en-US" smtClean="0"/>
              <a:t>12</a:t>
            </a:fld>
            <a:endParaRPr lang="en-US"/>
          </a:p>
        </p:txBody>
      </p:sp>
    </p:spTree>
    <p:extLst>
      <p:ext uri="{BB962C8B-B14F-4D97-AF65-F5344CB8AC3E}">
        <p14:creationId xmlns:p14="http://schemas.microsoft.com/office/powerpoint/2010/main" val="2343238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0D374-3441-4F68-24A0-7B62893D3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59DF0-C342-B198-94B3-E20A52A58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2EEA6-A10B-A8EA-14CC-5836FFC84B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F20AC0-0D6E-7AE4-A8A0-91DAB1168E95}"/>
              </a:ext>
            </a:extLst>
          </p:cNvPr>
          <p:cNvSpPr>
            <a:spLocks noGrp="1"/>
          </p:cNvSpPr>
          <p:nvPr>
            <p:ph type="sldNum" sz="quarter" idx="5"/>
          </p:nvPr>
        </p:nvSpPr>
        <p:spPr/>
        <p:txBody>
          <a:bodyPr/>
          <a:lstStyle/>
          <a:p>
            <a:fld id="{4FE475AF-F145-44DD-BC99-A3E29994FD6A}" type="slidenum">
              <a:rPr lang="en-US" smtClean="0"/>
              <a:t>13</a:t>
            </a:fld>
            <a:endParaRPr lang="en-US"/>
          </a:p>
        </p:txBody>
      </p:sp>
    </p:spTree>
    <p:extLst>
      <p:ext uri="{BB962C8B-B14F-4D97-AF65-F5344CB8AC3E}">
        <p14:creationId xmlns:p14="http://schemas.microsoft.com/office/powerpoint/2010/main" val="203642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B9215-A58A-F909-7A03-AFDE8AE5B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DCC50-B2DC-D6A4-93F0-155806573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9EB43-A16B-169E-831B-91AF0BDD04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339C4-0D96-E083-0C8D-4F65E7FE334A}"/>
              </a:ext>
            </a:extLst>
          </p:cNvPr>
          <p:cNvSpPr>
            <a:spLocks noGrp="1"/>
          </p:cNvSpPr>
          <p:nvPr>
            <p:ph type="sldNum" sz="quarter" idx="5"/>
          </p:nvPr>
        </p:nvSpPr>
        <p:spPr/>
        <p:txBody>
          <a:bodyPr/>
          <a:lstStyle/>
          <a:p>
            <a:fld id="{4FE475AF-F145-44DD-BC99-A3E29994FD6A}" type="slidenum">
              <a:rPr lang="en-US" smtClean="0"/>
              <a:t>14</a:t>
            </a:fld>
            <a:endParaRPr lang="en-US"/>
          </a:p>
        </p:txBody>
      </p:sp>
    </p:spTree>
    <p:extLst>
      <p:ext uri="{BB962C8B-B14F-4D97-AF65-F5344CB8AC3E}">
        <p14:creationId xmlns:p14="http://schemas.microsoft.com/office/powerpoint/2010/main" val="325172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D924B-4E07-9D36-6090-441EC76AA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C1482-66B3-2366-CD74-8922951BE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EB8E0-D367-C907-DF86-53CACB14FD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CCCF39-E2D7-2506-0382-772EE21F87BB}"/>
              </a:ext>
            </a:extLst>
          </p:cNvPr>
          <p:cNvSpPr>
            <a:spLocks noGrp="1"/>
          </p:cNvSpPr>
          <p:nvPr>
            <p:ph type="sldNum" sz="quarter" idx="5"/>
          </p:nvPr>
        </p:nvSpPr>
        <p:spPr/>
        <p:txBody>
          <a:bodyPr/>
          <a:lstStyle/>
          <a:p>
            <a:fld id="{4FE475AF-F145-44DD-BC99-A3E29994FD6A}" type="slidenum">
              <a:rPr lang="en-US" smtClean="0"/>
              <a:t>15</a:t>
            </a:fld>
            <a:endParaRPr lang="en-US"/>
          </a:p>
        </p:txBody>
      </p:sp>
    </p:spTree>
    <p:extLst>
      <p:ext uri="{BB962C8B-B14F-4D97-AF65-F5344CB8AC3E}">
        <p14:creationId xmlns:p14="http://schemas.microsoft.com/office/powerpoint/2010/main" val="2688267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DA856-76F3-5F21-C2BB-390DA906A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201282-7C1B-AEF9-5CC9-E10861878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8097F-5FC7-AE3E-C06D-0412F57885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3175A9-F6C9-39FE-5BB4-A53363B90EC3}"/>
              </a:ext>
            </a:extLst>
          </p:cNvPr>
          <p:cNvSpPr>
            <a:spLocks noGrp="1"/>
          </p:cNvSpPr>
          <p:nvPr>
            <p:ph type="sldNum" sz="quarter" idx="5"/>
          </p:nvPr>
        </p:nvSpPr>
        <p:spPr/>
        <p:txBody>
          <a:bodyPr/>
          <a:lstStyle/>
          <a:p>
            <a:fld id="{4FE475AF-F145-44DD-BC99-A3E29994FD6A}" type="slidenum">
              <a:rPr lang="en-US" smtClean="0"/>
              <a:t>16</a:t>
            </a:fld>
            <a:endParaRPr lang="en-US"/>
          </a:p>
        </p:txBody>
      </p:sp>
    </p:spTree>
    <p:extLst>
      <p:ext uri="{BB962C8B-B14F-4D97-AF65-F5344CB8AC3E}">
        <p14:creationId xmlns:p14="http://schemas.microsoft.com/office/powerpoint/2010/main" val="1444124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6BAC2-359F-14A0-04F0-E2B4ACB65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90580-D35D-4147-AA70-291BCBEFE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5F081-3E2D-B0CF-138B-7EA423DD54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63A27-2179-E13B-498E-3D37DC605B95}"/>
              </a:ext>
            </a:extLst>
          </p:cNvPr>
          <p:cNvSpPr>
            <a:spLocks noGrp="1"/>
          </p:cNvSpPr>
          <p:nvPr>
            <p:ph type="sldNum" sz="quarter" idx="5"/>
          </p:nvPr>
        </p:nvSpPr>
        <p:spPr/>
        <p:txBody>
          <a:bodyPr/>
          <a:lstStyle/>
          <a:p>
            <a:fld id="{4FE475AF-F145-44DD-BC99-A3E29994FD6A}" type="slidenum">
              <a:rPr lang="en-US" smtClean="0"/>
              <a:t>17</a:t>
            </a:fld>
            <a:endParaRPr lang="en-US"/>
          </a:p>
        </p:txBody>
      </p:sp>
    </p:spTree>
    <p:extLst>
      <p:ext uri="{BB962C8B-B14F-4D97-AF65-F5344CB8AC3E}">
        <p14:creationId xmlns:p14="http://schemas.microsoft.com/office/powerpoint/2010/main" val="315359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6685-3379-3BAB-C092-DF96844FC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ADA0FD-7A7A-6934-E144-8817296C0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F4F99E-3C7F-C7E4-384F-FB164DAD70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409BD8-F7F1-B6F2-7C43-8AD6631087DB}"/>
              </a:ext>
            </a:extLst>
          </p:cNvPr>
          <p:cNvSpPr>
            <a:spLocks noGrp="1"/>
          </p:cNvSpPr>
          <p:nvPr>
            <p:ph type="sldNum" sz="quarter" idx="5"/>
          </p:nvPr>
        </p:nvSpPr>
        <p:spPr/>
        <p:txBody>
          <a:bodyPr/>
          <a:lstStyle/>
          <a:p>
            <a:fld id="{4FE475AF-F145-44DD-BC99-A3E29994FD6A}" type="slidenum">
              <a:rPr lang="en-US" smtClean="0"/>
              <a:t>18</a:t>
            </a:fld>
            <a:endParaRPr lang="en-US"/>
          </a:p>
        </p:txBody>
      </p:sp>
    </p:spTree>
    <p:extLst>
      <p:ext uri="{BB962C8B-B14F-4D97-AF65-F5344CB8AC3E}">
        <p14:creationId xmlns:p14="http://schemas.microsoft.com/office/powerpoint/2010/main" val="1097460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E06D-6F35-B97F-D87F-73FCAD4C7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02413-A96E-4B90-5D0F-186ACE004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7F48B-953F-0F38-7D40-83F9455E5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ABE7BE-D7A6-AC69-FEF9-D520D33DBB69}"/>
              </a:ext>
            </a:extLst>
          </p:cNvPr>
          <p:cNvSpPr>
            <a:spLocks noGrp="1"/>
          </p:cNvSpPr>
          <p:nvPr>
            <p:ph type="sldNum" sz="quarter" idx="5"/>
          </p:nvPr>
        </p:nvSpPr>
        <p:spPr/>
        <p:txBody>
          <a:bodyPr/>
          <a:lstStyle/>
          <a:p>
            <a:fld id="{4FE475AF-F145-44DD-BC99-A3E29994FD6A}" type="slidenum">
              <a:rPr lang="en-US" smtClean="0"/>
              <a:t>19</a:t>
            </a:fld>
            <a:endParaRPr lang="en-US"/>
          </a:p>
        </p:txBody>
      </p:sp>
    </p:spTree>
    <p:extLst>
      <p:ext uri="{BB962C8B-B14F-4D97-AF65-F5344CB8AC3E}">
        <p14:creationId xmlns:p14="http://schemas.microsoft.com/office/powerpoint/2010/main" val="2331679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39FE5-DBCF-C4EA-EF1D-CCABE0AD6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A5AF9A-6845-2D70-F702-77C3A4652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77FFF-BE16-0120-FC51-76D9A5852B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3043B7-FD90-79B1-5EB7-DA2032A237C1}"/>
              </a:ext>
            </a:extLst>
          </p:cNvPr>
          <p:cNvSpPr>
            <a:spLocks noGrp="1"/>
          </p:cNvSpPr>
          <p:nvPr>
            <p:ph type="sldNum" sz="quarter" idx="5"/>
          </p:nvPr>
        </p:nvSpPr>
        <p:spPr/>
        <p:txBody>
          <a:bodyPr/>
          <a:lstStyle/>
          <a:p>
            <a:fld id="{4FE475AF-F145-44DD-BC99-A3E29994FD6A}" type="slidenum">
              <a:rPr lang="en-US" smtClean="0"/>
              <a:t>20</a:t>
            </a:fld>
            <a:endParaRPr lang="en-US"/>
          </a:p>
        </p:txBody>
      </p:sp>
    </p:spTree>
    <p:extLst>
      <p:ext uri="{BB962C8B-B14F-4D97-AF65-F5344CB8AC3E}">
        <p14:creationId xmlns:p14="http://schemas.microsoft.com/office/powerpoint/2010/main" val="4201255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D9097-8D3A-CCFD-0598-9FD53EE70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BA7E1-0115-532E-44DD-D0D813941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ED66D-1DC1-8B24-D6F0-B9A4FDAED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7C2361-198E-CED7-0281-2D63C93141D9}"/>
              </a:ext>
            </a:extLst>
          </p:cNvPr>
          <p:cNvSpPr>
            <a:spLocks noGrp="1"/>
          </p:cNvSpPr>
          <p:nvPr>
            <p:ph type="sldNum" sz="quarter" idx="5"/>
          </p:nvPr>
        </p:nvSpPr>
        <p:spPr/>
        <p:txBody>
          <a:bodyPr/>
          <a:lstStyle/>
          <a:p>
            <a:fld id="{4FE475AF-F145-44DD-BC99-A3E29994FD6A}" type="slidenum">
              <a:rPr lang="en-US" smtClean="0"/>
              <a:t>21</a:t>
            </a:fld>
            <a:endParaRPr lang="en-US"/>
          </a:p>
        </p:txBody>
      </p:sp>
    </p:spTree>
    <p:extLst>
      <p:ext uri="{BB962C8B-B14F-4D97-AF65-F5344CB8AC3E}">
        <p14:creationId xmlns:p14="http://schemas.microsoft.com/office/powerpoint/2010/main" val="4964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67557-6D8A-8853-DA02-FAC9C5E8E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D8484-DEFA-869F-526E-69256D687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9C1D9-668B-4B37-BC89-F478108E57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81FAD9-A9D3-AD1F-6EEA-0995B76FA25E}"/>
              </a:ext>
            </a:extLst>
          </p:cNvPr>
          <p:cNvSpPr>
            <a:spLocks noGrp="1"/>
          </p:cNvSpPr>
          <p:nvPr>
            <p:ph type="sldNum" sz="quarter" idx="5"/>
          </p:nvPr>
        </p:nvSpPr>
        <p:spPr/>
        <p:txBody>
          <a:bodyPr/>
          <a:lstStyle/>
          <a:p>
            <a:fld id="{4FE475AF-F145-44DD-BC99-A3E29994FD6A}" type="slidenum">
              <a:rPr lang="en-US" smtClean="0"/>
              <a:t>22</a:t>
            </a:fld>
            <a:endParaRPr lang="en-US"/>
          </a:p>
        </p:txBody>
      </p:sp>
    </p:spTree>
    <p:extLst>
      <p:ext uri="{BB962C8B-B14F-4D97-AF65-F5344CB8AC3E}">
        <p14:creationId xmlns:p14="http://schemas.microsoft.com/office/powerpoint/2010/main" val="245987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065A-7BB7-3637-04E4-21B8C1930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78A07-D6AE-7861-F4F3-35B965672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5EC3C-FE64-EC7E-5208-68641CA3A4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07AB1D-C895-54C9-496B-7814B6D0A9AB}"/>
              </a:ext>
            </a:extLst>
          </p:cNvPr>
          <p:cNvSpPr>
            <a:spLocks noGrp="1"/>
          </p:cNvSpPr>
          <p:nvPr>
            <p:ph type="sldNum" sz="quarter" idx="5"/>
          </p:nvPr>
        </p:nvSpPr>
        <p:spPr/>
        <p:txBody>
          <a:bodyPr/>
          <a:lstStyle/>
          <a:p>
            <a:fld id="{4FE475AF-F145-44DD-BC99-A3E29994FD6A}" type="slidenum">
              <a:rPr lang="en-US" smtClean="0"/>
              <a:t>23</a:t>
            </a:fld>
            <a:endParaRPr lang="en-US"/>
          </a:p>
        </p:txBody>
      </p:sp>
    </p:spTree>
    <p:extLst>
      <p:ext uri="{BB962C8B-B14F-4D97-AF65-F5344CB8AC3E}">
        <p14:creationId xmlns:p14="http://schemas.microsoft.com/office/powerpoint/2010/main" val="122684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B0894-F18F-8A2F-1660-3FAC2E820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399C9-8F13-9D20-347C-ED9761F859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E76FF-3615-5123-AB2E-8E15E28165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DAAE5F-7894-DED8-56F2-83E94518C01F}"/>
              </a:ext>
            </a:extLst>
          </p:cNvPr>
          <p:cNvSpPr>
            <a:spLocks noGrp="1"/>
          </p:cNvSpPr>
          <p:nvPr>
            <p:ph type="sldNum" sz="quarter" idx="5"/>
          </p:nvPr>
        </p:nvSpPr>
        <p:spPr/>
        <p:txBody>
          <a:bodyPr/>
          <a:lstStyle/>
          <a:p>
            <a:fld id="{4FE475AF-F145-44DD-BC99-A3E29994FD6A}" type="slidenum">
              <a:rPr lang="en-US" smtClean="0"/>
              <a:t>24</a:t>
            </a:fld>
            <a:endParaRPr lang="en-US"/>
          </a:p>
        </p:txBody>
      </p:sp>
    </p:spTree>
    <p:extLst>
      <p:ext uri="{BB962C8B-B14F-4D97-AF65-F5344CB8AC3E}">
        <p14:creationId xmlns:p14="http://schemas.microsoft.com/office/powerpoint/2010/main" val="2125376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388E-83F0-3C4D-2B5B-21ED8B11B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C8D36-8ADA-91BD-2160-D364742C3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3F203-1D2D-E75B-71A3-987F27C8D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7E911D-819C-9C14-3E0D-C125627263FC}"/>
              </a:ext>
            </a:extLst>
          </p:cNvPr>
          <p:cNvSpPr>
            <a:spLocks noGrp="1"/>
          </p:cNvSpPr>
          <p:nvPr>
            <p:ph type="sldNum" sz="quarter" idx="5"/>
          </p:nvPr>
        </p:nvSpPr>
        <p:spPr/>
        <p:txBody>
          <a:bodyPr/>
          <a:lstStyle/>
          <a:p>
            <a:fld id="{4FE475AF-F145-44DD-BC99-A3E29994FD6A}" type="slidenum">
              <a:rPr lang="en-US" smtClean="0"/>
              <a:t>25</a:t>
            </a:fld>
            <a:endParaRPr lang="en-US"/>
          </a:p>
        </p:txBody>
      </p:sp>
    </p:spTree>
    <p:extLst>
      <p:ext uri="{BB962C8B-B14F-4D97-AF65-F5344CB8AC3E}">
        <p14:creationId xmlns:p14="http://schemas.microsoft.com/office/powerpoint/2010/main" val="4177621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55A3C-5F4C-4D4B-25F2-1BBCCCC03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5E8D0-367B-EEA3-A7F0-4FD034870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14ADA8-D674-195F-4E83-3887FA6D1C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1FC299-999E-85FA-F4CD-9A0D18301961}"/>
              </a:ext>
            </a:extLst>
          </p:cNvPr>
          <p:cNvSpPr>
            <a:spLocks noGrp="1"/>
          </p:cNvSpPr>
          <p:nvPr>
            <p:ph type="sldNum" sz="quarter" idx="5"/>
          </p:nvPr>
        </p:nvSpPr>
        <p:spPr/>
        <p:txBody>
          <a:bodyPr/>
          <a:lstStyle/>
          <a:p>
            <a:fld id="{4FE475AF-F145-44DD-BC99-A3E29994FD6A}" type="slidenum">
              <a:rPr lang="en-US" smtClean="0"/>
              <a:t>26</a:t>
            </a:fld>
            <a:endParaRPr lang="en-US"/>
          </a:p>
        </p:txBody>
      </p:sp>
    </p:spTree>
    <p:extLst>
      <p:ext uri="{BB962C8B-B14F-4D97-AF65-F5344CB8AC3E}">
        <p14:creationId xmlns:p14="http://schemas.microsoft.com/office/powerpoint/2010/main" val="2056110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74B-19CC-6F97-C701-500D5E490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5A23-A5A7-7F4D-B22D-97EA37A3B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7BFE6-00FA-E9EC-386E-ABCE1B72DB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A6776-44AF-7C57-ADBD-52C7DFAB38BA}"/>
              </a:ext>
            </a:extLst>
          </p:cNvPr>
          <p:cNvSpPr>
            <a:spLocks noGrp="1"/>
          </p:cNvSpPr>
          <p:nvPr>
            <p:ph type="sldNum" sz="quarter" idx="5"/>
          </p:nvPr>
        </p:nvSpPr>
        <p:spPr/>
        <p:txBody>
          <a:bodyPr/>
          <a:lstStyle/>
          <a:p>
            <a:fld id="{4FE475AF-F145-44DD-BC99-A3E29994FD6A}" type="slidenum">
              <a:rPr lang="en-US" smtClean="0"/>
              <a:t>27</a:t>
            </a:fld>
            <a:endParaRPr lang="en-US"/>
          </a:p>
        </p:txBody>
      </p:sp>
    </p:spTree>
    <p:extLst>
      <p:ext uri="{BB962C8B-B14F-4D97-AF65-F5344CB8AC3E}">
        <p14:creationId xmlns:p14="http://schemas.microsoft.com/office/powerpoint/2010/main" val="2421747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3855C-602C-F582-C373-324C6EFAF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BDAEB-051A-B425-DC0B-F38ACA72D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146C35-1737-893D-9693-1A0BF0876D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3B51A0-5246-2EEF-6C44-3A433469C3A8}"/>
              </a:ext>
            </a:extLst>
          </p:cNvPr>
          <p:cNvSpPr>
            <a:spLocks noGrp="1"/>
          </p:cNvSpPr>
          <p:nvPr>
            <p:ph type="sldNum" sz="quarter" idx="5"/>
          </p:nvPr>
        </p:nvSpPr>
        <p:spPr/>
        <p:txBody>
          <a:bodyPr/>
          <a:lstStyle/>
          <a:p>
            <a:fld id="{4FE475AF-F145-44DD-BC99-A3E29994FD6A}" type="slidenum">
              <a:rPr lang="en-US" smtClean="0"/>
              <a:t>28</a:t>
            </a:fld>
            <a:endParaRPr lang="en-US"/>
          </a:p>
        </p:txBody>
      </p:sp>
    </p:spTree>
    <p:extLst>
      <p:ext uri="{BB962C8B-B14F-4D97-AF65-F5344CB8AC3E}">
        <p14:creationId xmlns:p14="http://schemas.microsoft.com/office/powerpoint/2010/main" val="2955530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4B17A-217F-A8B0-FCA6-3FE51ADE0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87D82-CAC2-E384-E271-E7FCC5B0BF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26FC2-020E-2293-E256-4625F3BD63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05FE6-E08F-8B29-A944-A802792EC074}"/>
              </a:ext>
            </a:extLst>
          </p:cNvPr>
          <p:cNvSpPr>
            <a:spLocks noGrp="1"/>
          </p:cNvSpPr>
          <p:nvPr>
            <p:ph type="sldNum" sz="quarter" idx="5"/>
          </p:nvPr>
        </p:nvSpPr>
        <p:spPr/>
        <p:txBody>
          <a:bodyPr/>
          <a:lstStyle/>
          <a:p>
            <a:fld id="{4FE475AF-F145-44DD-BC99-A3E29994FD6A}" type="slidenum">
              <a:rPr lang="en-US" smtClean="0"/>
              <a:t>29</a:t>
            </a:fld>
            <a:endParaRPr lang="en-US"/>
          </a:p>
        </p:txBody>
      </p:sp>
    </p:spTree>
    <p:extLst>
      <p:ext uri="{BB962C8B-B14F-4D97-AF65-F5344CB8AC3E}">
        <p14:creationId xmlns:p14="http://schemas.microsoft.com/office/powerpoint/2010/main" val="1487180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38B52-C914-76F2-AEC6-4AD4124FC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5B34C-5100-79A6-04DF-2D34A5673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A5E22-BAE5-EB81-4A33-28312BDAE1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918F19-A9B3-934A-5131-2A7598705BCE}"/>
              </a:ext>
            </a:extLst>
          </p:cNvPr>
          <p:cNvSpPr>
            <a:spLocks noGrp="1"/>
          </p:cNvSpPr>
          <p:nvPr>
            <p:ph type="sldNum" sz="quarter" idx="5"/>
          </p:nvPr>
        </p:nvSpPr>
        <p:spPr/>
        <p:txBody>
          <a:bodyPr/>
          <a:lstStyle/>
          <a:p>
            <a:fld id="{4FE475AF-F145-44DD-BC99-A3E29994FD6A}" type="slidenum">
              <a:rPr lang="en-US" smtClean="0"/>
              <a:t>30</a:t>
            </a:fld>
            <a:endParaRPr lang="en-US"/>
          </a:p>
        </p:txBody>
      </p:sp>
    </p:spTree>
    <p:extLst>
      <p:ext uri="{BB962C8B-B14F-4D97-AF65-F5344CB8AC3E}">
        <p14:creationId xmlns:p14="http://schemas.microsoft.com/office/powerpoint/2010/main" val="402822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6AC2-E3B5-C1C1-A144-852A5CA40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B2901-B768-73DD-82E4-20F2E3AA0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35D9A-B78C-AD8A-4BF5-B0461EAC57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90841-1AF6-93F3-F839-50AE4EC5F57A}"/>
              </a:ext>
            </a:extLst>
          </p:cNvPr>
          <p:cNvSpPr>
            <a:spLocks noGrp="1"/>
          </p:cNvSpPr>
          <p:nvPr>
            <p:ph type="sldNum" sz="quarter" idx="5"/>
          </p:nvPr>
        </p:nvSpPr>
        <p:spPr/>
        <p:txBody>
          <a:bodyPr/>
          <a:lstStyle/>
          <a:p>
            <a:fld id="{4FE475AF-F145-44DD-BC99-A3E29994FD6A}" type="slidenum">
              <a:rPr lang="en-US" smtClean="0"/>
              <a:t>31</a:t>
            </a:fld>
            <a:endParaRPr lang="en-US"/>
          </a:p>
        </p:txBody>
      </p:sp>
    </p:spTree>
    <p:extLst>
      <p:ext uri="{BB962C8B-B14F-4D97-AF65-F5344CB8AC3E}">
        <p14:creationId xmlns:p14="http://schemas.microsoft.com/office/powerpoint/2010/main" val="3673113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14AE8-DB1F-023D-CCE1-BF7AB8287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31BA34-6F97-907F-CB0C-845B104E3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673D6-8A47-70C5-2C10-97AABC1854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CB51FE-45FD-C407-98D6-D37034D26732}"/>
              </a:ext>
            </a:extLst>
          </p:cNvPr>
          <p:cNvSpPr>
            <a:spLocks noGrp="1"/>
          </p:cNvSpPr>
          <p:nvPr>
            <p:ph type="sldNum" sz="quarter" idx="5"/>
          </p:nvPr>
        </p:nvSpPr>
        <p:spPr/>
        <p:txBody>
          <a:bodyPr/>
          <a:lstStyle/>
          <a:p>
            <a:fld id="{4FE475AF-F145-44DD-BC99-A3E29994FD6A}" type="slidenum">
              <a:rPr lang="en-US" smtClean="0"/>
              <a:t>32</a:t>
            </a:fld>
            <a:endParaRPr lang="en-US"/>
          </a:p>
        </p:txBody>
      </p:sp>
    </p:spTree>
    <p:extLst>
      <p:ext uri="{BB962C8B-B14F-4D97-AF65-F5344CB8AC3E}">
        <p14:creationId xmlns:p14="http://schemas.microsoft.com/office/powerpoint/2010/main" val="976181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30CF-10E1-C84F-4A5A-6FE8ECE9E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76AA2-9581-6EC4-F889-15FC6A737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C8B6A-6CE8-B4B8-30C3-3F46890905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08AB98-97F1-D19B-AB3D-52CE03243CBE}"/>
              </a:ext>
            </a:extLst>
          </p:cNvPr>
          <p:cNvSpPr>
            <a:spLocks noGrp="1"/>
          </p:cNvSpPr>
          <p:nvPr>
            <p:ph type="sldNum" sz="quarter" idx="5"/>
          </p:nvPr>
        </p:nvSpPr>
        <p:spPr/>
        <p:txBody>
          <a:bodyPr/>
          <a:lstStyle/>
          <a:p>
            <a:fld id="{4FE475AF-F145-44DD-BC99-A3E29994FD6A}" type="slidenum">
              <a:rPr lang="en-US" smtClean="0"/>
              <a:t>33</a:t>
            </a:fld>
            <a:endParaRPr lang="en-US"/>
          </a:p>
        </p:txBody>
      </p:sp>
    </p:spTree>
    <p:extLst>
      <p:ext uri="{BB962C8B-B14F-4D97-AF65-F5344CB8AC3E}">
        <p14:creationId xmlns:p14="http://schemas.microsoft.com/office/powerpoint/2010/main" val="1142044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7A383-32DB-CBCA-C3F7-C5917C99B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5FDE9-83D9-6327-7F69-59563578D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6DCFC-28B6-F2EA-4659-967A18DFBB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289178-36FB-D6D0-DD7C-8A8CE081FC78}"/>
              </a:ext>
            </a:extLst>
          </p:cNvPr>
          <p:cNvSpPr>
            <a:spLocks noGrp="1"/>
          </p:cNvSpPr>
          <p:nvPr>
            <p:ph type="sldNum" sz="quarter" idx="5"/>
          </p:nvPr>
        </p:nvSpPr>
        <p:spPr/>
        <p:txBody>
          <a:bodyPr/>
          <a:lstStyle/>
          <a:p>
            <a:fld id="{4FE475AF-F145-44DD-BC99-A3E29994FD6A}" type="slidenum">
              <a:rPr lang="en-US" smtClean="0"/>
              <a:t>34</a:t>
            </a:fld>
            <a:endParaRPr lang="en-US"/>
          </a:p>
        </p:txBody>
      </p:sp>
    </p:spTree>
    <p:extLst>
      <p:ext uri="{BB962C8B-B14F-4D97-AF65-F5344CB8AC3E}">
        <p14:creationId xmlns:p14="http://schemas.microsoft.com/office/powerpoint/2010/main" val="1927323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3B18-0E73-CD02-2687-EBC41F388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F0815-ED86-5D5D-489D-84C42FC8C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1BA43-8D46-8DCE-2F47-647157183E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1FDB1E-9D45-C058-121B-68D34953FABB}"/>
              </a:ext>
            </a:extLst>
          </p:cNvPr>
          <p:cNvSpPr>
            <a:spLocks noGrp="1"/>
          </p:cNvSpPr>
          <p:nvPr>
            <p:ph type="sldNum" sz="quarter" idx="5"/>
          </p:nvPr>
        </p:nvSpPr>
        <p:spPr/>
        <p:txBody>
          <a:bodyPr/>
          <a:lstStyle/>
          <a:p>
            <a:fld id="{4FE475AF-F145-44DD-BC99-A3E29994FD6A}" type="slidenum">
              <a:rPr lang="en-US" smtClean="0"/>
              <a:t>35</a:t>
            </a:fld>
            <a:endParaRPr lang="en-US"/>
          </a:p>
        </p:txBody>
      </p:sp>
    </p:spTree>
    <p:extLst>
      <p:ext uri="{BB962C8B-B14F-4D97-AF65-F5344CB8AC3E}">
        <p14:creationId xmlns:p14="http://schemas.microsoft.com/office/powerpoint/2010/main" val="1929532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4B5D4-4DE0-A730-E0B6-56E79B6D8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87219-1B6C-E463-44A9-BC4C6C662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5AA90-A4AF-4C55-159D-2712FEAD21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A89ABC-C15B-8871-5055-458946E555A7}"/>
              </a:ext>
            </a:extLst>
          </p:cNvPr>
          <p:cNvSpPr>
            <a:spLocks noGrp="1"/>
          </p:cNvSpPr>
          <p:nvPr>
            <p:ph type="sldNum" sz="quarter" idx="5"/>
          </p:nvPr>
        </p:nvSpPr>
        <p:spPr/>
        <p:txBody>
          <a:bodyPr/>
          <a:lstStyle/>
          <a:p>
            <a:fld id="{4FE475AF-F145-44DD-BC99-A3E29994FD6A}" type="slidenum">
              <a:rPr lang="en-US" smtClean="0"/>
              <a:t>36</a:t>
            </a:fld>
            <a:endParaRPr lang="en-US"/>
          </a:p>
        </p:txBody>
      </p:sp>
    </p:spTree>
    <p:extLst>
      <p:ext uri="{BB962C8B-B14F-4D97-AF65-F5344CB8AC3E}">
        <p14:creationId xmlns:p14="http://schemas.microsoft.com/office/powerpoint/2010/main" val="979753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6F0D-8234-3302-7D4B-9189250D9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A8D33-B6BA-14BF-EB45-6C16D873A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D9014-2E4D-03B3-A290-BA6F59ABB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930674-0EA9-3F91-A2D9-1F5EF352ACBE}"/>
              </a:ext>
            </a:extLst>
          </p:cNvPr>
          <p:cNvSpPr>
            <a:spLocks noGrp="1"/>
          </p:cNvSpPr>
          <p:nvPr>
            <p:ph type="sldNum" sz="quarter" idx="5"/>
          </p:nvPr>
        </p:nvSpPr>
        <p:spPr/>
        <p:txBody>
          <a:bodyPr/>
          <a:lstStyle/>
          <a:p>
            <a:fld id="{4FE475AF-F145-44DD-BC99-A3E29994FD6A}" type="slidenum">
              <a:rPr lang="en-US" smtClean="0"/>
              <a:t>37</a:t>
            </a:fld>
            <a:endParaRPr lang="en-US"/>
          </a:p>
        </p:txBody>
      </p:sp>
    </p:spTree>
    <p:extLst>
      <p:ext uri="{BB962C8B-B14F-4D97-AF65-F5344CB8AC3E}">
        <p14:creationId xmlns:p14="http://schemas.microsoft.com/office/powerpoint/2010/main" val="12492766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9F5A0-283F-FF40-A74E-37A29FA05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2C5F7-BC7D-EABF-FD1D-5E4D3EC32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53F16-7FD5-87D2-C4B2-C9607F28F1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352AAC-797B-4F78-F5A2-FC930C6ECDA4}"/>
              </a:ext>
            </a:extLst>
          </p:cNvPr>
          <p:cNvSpPr>
            <a:spLocks noGrp="1"/>
          </p:cNvSpPr>
          <p:nvPr>
            <p:ph type="sldNum" sz="quarter" idx="5"/>
          </p:nvPr>
        </p:nvSpPr>
        <p:spPr/>
        <p:txBody>
          <a:bodyPr/>
          <a:lstStyle/>
          <a:p>
            <a:fld id="{4FE475AF-F145-44DD-BC99-A3E29994FD6A}" type="slidenum">
              <a:rPr lang="en-US" smtClean="0"/>
              <a:t>38</a:t>
            </a:fld>
            <a:endParaRPr lang="en-US"/>
          </a:p>
        </p:txBody>
      </p:sp>
    </p:spTree>
    <p:extLst>
      <p:ext uri="{BB962C8B-B14F-4D97-AF65-F5344CB8AC3E}">
        <p14:creationId xmlns:p14="http://schemas.microsoft.com/office/powerpoint/2010/main" val="428492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D315-0651-4B91-6A93-E40EF3875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B3444-FF33-BAFF-EB24-452C770EE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C0859-B26A-72B7-9A9E-9AEDF5FC84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B7C1B2-1DBD-7490-B15D-763424E48B2D}"/>
              </a:ext>
            </a:extLst>
          </p:cNvPr>
          <p:cNvSpPr>
            <a:spLocks noGrp="1"/>
          </p:cNvSpPr>
          <p:nvPr>
            <p:ph type="sldNum" sz="quarter" idx="5"/>
          </p:nvPr>
        </p:nvSpPr>
        <p:spPr/>
        <p:txBody>
          <a:bodyPr/>
          <a:lstStyle/>
          <a:p>
            <a:fld id="{4FE475AF-F145-44DD-BC99-A3E29994FD6A}" type="slidenum">
              <a:rPr lang="en-US" smtClean="0"/>
              <a:t>39</a:t>
            </a:fld>
            <a:endParaRPr lang="en-US"/>
          </a:p>
        </p:txBody>
      </p:sp>
    </p:spTree>
    <p:extLst>
      <p:ext uri="{BB962C8B-B14F-4D97-AF65-F5344CB8AC3E}">
        <p14:creationId xmlns:p14="http://schemas.microsoft.com/office/powerpoint/2010/main" val="2944014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BD0B4-1757-43C3-224B-ABEF35362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964FE-B38E-84B4-BAA2-9CD416A9C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F6CEE-A314-DD9A-214E-AA4C5A3546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4F8822-38D3-077B-CDEC-E7D03C530D07}"/>
              </a:ext>
            </a:extLst>
          </p:cNvPr>
          <p:cNvSpPr>
            <a:spLocks noGrp="1"/>
          </p:cNvSpPr>
          <p:nvPr>
            <p:ph type="sldNum" sz="quarter" idx="5"/>
          </p:nvPr>
        </p:nvSpPr>
        <p:spPr/>
        <p:txBody>
          <a:bodyPr/>
          <a:lstStyle/>
          <a:p>
            <a:fld id="{4FE475AF-F145-44DD-BC99-A3E29994FD6A}" type="slidenum">
              <a:rPr lang="en-US" smtClean="0"/>
              <a:t>40</a:t>
            </a:fld>
            <a:endParaRPr lang="en-US"/>
          </a:p>
        </p:txBody>
      </p:sp>
    </p:spTree>
    <p:extLst>
      <p:ext uri="{BB962C8B-B14F-4D97-AF65-F5344CB8AC3E}">
        <p14:creationId xmlns:p14="http://schemas.microsoft.com/office/powerpoint/2010/main" val="7075156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67DA-0BA0-C65B-6728-D4439DA29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84CC2-4AE3-023E-ECD1-DAE6DD362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69C8E-64C6-83FA-1BEC-F7744871F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1207E-64C0-285B-615E-9AB49D360F0D}"/>
              </a:ext>
            </a:extLst>
          </p:cNvPr>
          <p:cNvSpPr>
            <a:spLocks noGrp="1"/>
          </p:cNvSpPr>
          <p:nvPr>
            <p:ph type="sldNum" sz="quarter" idx="5"/>
          </p:nvPr>
        </p:nvSpPr>
        <p:spPr/>
        <p:txBody>
          <a:bodyPr/>
          <a:lstStyle/>
          <a:p>
            <a:fld id="{4FE475AF-F145-44DD-BC99-A3E29994FD6A}" type="slidenum">
              <a:rPr lang="en-US" smtClean="0"/>
              <a:t>41</a:t>
            </a:fld>
            <a:endParaRPr lang="en-US"/>
          </a:p>
        </p:txBody>
      </p:sp>
    </p:spTree>
    <p:extLst>
      <p:ext uri="{BB962C8B-B14F-4D97-AF65-F5344CB8AC3E}">
        <p14:creationId xmlns:p14="http://schemas.microsoft.com/office/powerpoint/2010/main" val="837854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592F-A503-8E55-A22B-951146D4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4AF96-4798-6086-AC37-3DE585AE0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7C01C-3198-78F0-455A-CC1E66CDA4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6F4A9-3FF4-1340-2F9D-B8ED55C18A39}"/>
              </a:ext>
            </a:extLst>
          </p:cNvPr>
          <p:cNvSpPr>
            <a:spLocks noGrp="1"/>
          </p:cNvSpPr>
          <p:nvPr>
            <p:ph type="sldNum" sz="quarter" idx="5"/>
          </p:nvPr>
        </p:nvSpPr>
        <p:spPr/>
        <p:txBody>
          <a:bodyPr/>
          <a:lstStyle/>
          <a:p>
            <a:fld id="{4FE475AF-F145-44DD-BC99-A3E29994FD6A}" type="slidenum">
              <a:rPr lang="en-US" smtClean="0"/>
              <a:t>42</a:t>
            </a:fld>
            <a:endParaRPr lang="en-US"/>
          </a:p>
        </p:txBody>
      </p:sp>
    </p:spTree>
    <p:extLst>
      <p:ext uri="{BB962C8B-B14F-4D97-AF65-F5344CB8AC3E}">
        <p14:creationId xmlns:p14="http://schemas.microsoft.com/office/powerpoint/2010/main" val="28147117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FAE32-774C-8384-12C2-5FC06CEF5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66E14-0634-1B96-B3F2-154F07B5F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ED9E6-EF7C-59CF-000F-25545AB9A0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5F125E-09CE-C23E-0C84-987E54368DEF}"/>
              </a:ext>
            </a:extLst>
          </p:cNvPr>
          <p:cNvSpPr>
            <a:spLocks noGrp="1"/>
          </p:cNvSpPr>
          <p:nvPr>
            <p:ph type="sldNum" sz="quarter" idx="5"/>
          </p:nvPr>
        </p:nvSpPr>
        <p:spPr/>
        <p:txBody>
          <a:bodyPr/>
          <a:lstStyle/>
          <a:p>
            <a:fld id="{4FE475AF-F145-44DD-BC99-A3E29994FD6A}" type="slidenum">
              <a:rPr lang="en-US" smtClean="0"/>
              <a:t>43</a:t>
            </a:fld>
            <a:endParaRPr lang="en-US"/>
          </a:p>
        </p:txBody>
      </p:sp>
    </p:spTree>
    <p:extLst>
      <p:ext uri="{BB962C8B-B14F-4D97-AF65-F5344CB8AC3E}">
        <p14:creationId xmlns:p14="http://schemas.microsoft.com/office/powerpoint/2010/main" val="12684324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096A-89B2-AE97-1B26-C79D44813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AF243-725F-CA5E-5F0A-8CA9A11D4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4F035-C470-C36D-E510-334AD8C75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1A3FCE-7B81-407D-933D-FCF6902EEE3A}"/>
              </a:ext>
            </a:extLst>
          </p:cNvPr>
          <p:cNvSpPr>
            <a:spLocks noGrp="1"/>
          </p:cNvSpPr>
          <p:nvPr>
            <p:ph type="sldNum" sz="quarter" idx="5"/>
          </p:nvPr>
        </p:nvSpPr>
        <p:spPr/>
        <p:txBody>
          <a:bodyPr/>
          <a:lstStyle/>
          <a:p>
            <a:fld id="{4FE475AF-F145-44DD-BC99-A3E29994FD6A}" type="slidenum">
              <a:rPr lang="en-US" smtClean="0"/>
              <a:t>44</a:t>
            </a:fld>
            <a:endParaRPr lang="en-US"/>
          </a:p>
        </p:txBody>
      </p:sp>
    </p:spTree>
    <p:extLst>
      <p:ext uri="{BB962C8B-B14F-4D97-AF65-F5344CB8AC3E}">
        <p14:creationId xmlns:p14="http://schemas.microsoft.com/office/powerpoint/2010/main" val="27812716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5976E-5508-8E55-E4C2-8E677B9AF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C9F52-1773-AAC5-BEBD-5923BBBB8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E61CF-27EC-8D3E-9A93-6BC25A8AB0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C08EC-6B2F-013E-33CD-55A8CBD27A3E}"/>
              </a:ext>
            </a:extLst>
          </p:cNvPr>
          <p:cNvSpPr>
            <a:spLocks noGrp="1"/>
          </p:cNvSpPr>
          <p:nvPr>
            <p:ph type="sldNum" sz="quarter" idx="5"/>
          </p:nvPr>
        </p:nvSpPr>
        <p:spPr/>
        <p:txBody>
          <a:bodyPr/>
          <a:lstStyle/>
          <a:p>
            <a:fld id="{4FE475AF-F145-44DD-BC99-A3E29994FD6A}" type="slidenum">
              <a:rPr lang="en-US" smtClean="0"/>
              <a:t>45</a:t>
            </a:fld>
            <a:endParaRPr lang="en-US"/>
          </a:p>
        </p:txBody>
      </p:sp>
    </p:spTree>
    <p:extLst>
      <p:ext uri="{BB962C8B-B14F-4D97-AF65-F5344CB8AC3E}">
        <p14:creationId xmlns:p14="http://schemas.microsoft.com/office/powerpoint/2010/main" val="776270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A3DF-BD0F-282A-7950-42C44B8BB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D34368-6ABC-1B7D-C890-6EDC1A1A1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E0345C-2200-DFD7-49BA-48F65844A7D2}"/>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5" name="Footer Placeholder 4">
            <a:extLst>
              <a:ext uri="{FF2B5EF4-FFF2-40B4-BE49-F238E27FC236}">
                <a16:creationId xmlns:a16="http://schemas.microsoft.com/office/drawing/2014/main" id="{E4394756-4F29-017B-8695-5EAC2AFD8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763C19-EA00-DCE2-8562-1EBC84BB660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65568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D5B-BB6F-0305-7575-8816A90894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9586F7-4551-4E53-2BB9-555E679D76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BDA81-F67B-359D-34E8-ACFA39241C1E}"/>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5" name="Footer Placeholder 4">
            <a:extLst>
              <a:ext uri="{FF2B5EF4-FFF2-40B4-BE49-F238E27FC236}">
                <a16:creationId xmlns:a16="http://schemas.microsoft.com/office/drawing/2014/main" id="{9114A091-08FA-19E8-DB71-831A01273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8672E-A946-161D-030F-7FA75228A98A}"/>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416875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7081-BC0D-0F9F-14C9-9816A5F443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600C82-9E41-51E7-E606-C7745E7939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A5A9F7-EC60-FCA8-75B3-4738D6AABB3E}"/>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5" name="Footer Placeholder 4">
            <a:extLst>
              <a:ext uri="{FF2B5EF4-FFF2-40B4-BE49-F238E27FC236}">
                <a16:creationId xmlns:a16="http://schemas.microsoft.com/office/drawing/2014/main" id="{967DBC7B-BD65-3792-3571-91F57E6C3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EFE79-64CE-A8F2-106F-339A0D95AB0F}"/>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732076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249B-A7B8-85FB-1D30-6BB7C59D5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62E8C6-9B6B-22EC-C706-15C0BCE13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386986-C191-70FD-4233-82634039E9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CAA86D-616D-3B51-AADE-61C5BD09DD6C}"/>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6" name="Footer Placeholder 5">
            <a:extLst>
              <a:ext uri="{FF2B5EF4-FFF2-40B4-BE49-F238E27FC236}">
                <a16:creationId xmlns:a16="http://schemas.microsoft.com/office/drawing/2014/main" id="{F3E2853C-EB2A-A97B-BAEB-977829AE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DCBF9-4104-DD37-DF0F-DBB016CA4B3E}"/>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41118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B18C-7A61-EFB8-ED62-600E7C241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20CC35-4165-CC75-740C-BE63ABB78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A4305A-46BF-7701-7933-25C9A190B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910196-BBEC-CE5D-2DE4-38AC18FFC8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196EF-CFE1-AAE0-3EAB-EA1BE63C30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CB5F21-50EF-323C-F3B7-BAC3E8C4B3F4}"/>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8" name="Footer Placeholder 7">
            <a:extLst>
              <a:ext uri="{FF2B5EF4-FFF2-40B4-BE49-F238E27FC236}">
                <a16:creationId xmlns:a16="http://schemas.microsoft.com/office/drawing/2014/main" id="{D391E784-F5D9-6D9C-3E88-059C396075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3DB4C8-FAA8-E75A-EB27-1003FA7A9ED9}"/>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8535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3C5A-EEC6-4D0E-1337-313F329CE2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0150FD-2006-9D48-3A83-DBFC9667C3AF}"/>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4" name="Footer Placeholder 3">
            <a:extLst>
              <a:ext uri="{FF2B5EF4-FFF2-40B4-BE49-F238E27FC236}">
                <a16:creationId xmlns:a16="http://schemas.microsoft.com/office/drawing/2014/main" id="{53554C3A-D33F-7FC1-5EAD-E40AA1526D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1178DD-4AA5-F8C2-A683-AEA50696502B}"/>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51735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008191-45D6-DCBB-A3A2-816E0B47C522}"/>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3" name="Footer Placeholder 2">
            <a:extLst>
              <a:ext uri="{FF2B5EF4-FFF2-40B4-BE49-F238E27FC236}">
                <a16:creationId xmlns:a16="http://schemas.microsoft.com/office/drawing/2014/main" id="{77EFF7DC-2C5F-FAEA-ADB7-33D14A328A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6F5E43-44AF-B60A-7482-AC00305BDFD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3494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9951-8DA5-6CEE-3AAB-2EAA9794A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E87789-1C76-29C0-9B62-41ADB2BB9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B83867-5D27-4A7A-822E-8C92D5CCD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E5EA15-8C74-2E44-8C76-B60210580754}"/>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6" name="Footer Placeholder 5">
            <a:extLst>
              <a:ext uri="{FF2B5EF4-FFF2-40B4-BE49-F238E27FC236}">
                <a16:creationId xmlns:a16="http://schemas.microsoft.com/office/drawing/2014/main" id="{28695660-C001-5CF2-4078-93FF786DF1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21B6-3DCF-644B-4F05-E2A58623A33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2087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714F-8C10-66FD-BD40-E491A3C7F2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E4B7FE-8C1A-C579-B7DF-AC8073146E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FABEB2-A8F3-219B-5A33-B77A1D01E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3A2DD-C564-FE83-E44A-E6EE920811A1}"/>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6" name="Footer Placeholder 5">
            <a:extLst>
              <a:ext uri="{FF2B5EF4-FFF2-40B4-BE49-F238E27FC236}">
                <a16:creationId xmlns:a16="http://schemas.microsoft.com/office/drawing/2014/main" id="{E23DE49E-93A1-F134-A70B-8C574D00B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38ECA-F4BF-5579-E439-CFB0F95C544C}"/>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78604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3553-1A43-B11F-910D-4D5123BB9A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989D87-3214-DB72-ABD9-57378D8C5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7BEB-A6C9-C7EC-859C-43320C3FD0C0}"/>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5" name="Footer Placeholder 4">
            <a:extLst>
              <a:ext uri="{FF2B5EF4-FFF2-40B4-BE49-F238E27FC236}">
                <a16:creationId xmlns:a16="http://schemas.microsoft.com/office/drawing/2014/main" id="{C70BDC89-C81C-6B44-C3F9-946634D3B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D6070-A14A-15A9-016D-4E7C9072F2D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301893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F14D15-07DA-B831-7ED1-231C55995A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1DE59F-E9A6-7272-C591-A8506B52A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6E313-1475-A73E-EA14-3A82B71BD0C7}"/>
              </a:ext>
            </a:extLst>
          </p:cNvPr>
          <p:cNvSpPr>
            <a:spLocks noGrp="1"/>
          </p:cNvSpPr>
          <p:nvPr>
            <p:ph type="dt" sz="half" idx="10"/>
          </p:nvPr>
        </p:nvSpPr>
        <p:spPr/>
        <p:txBody>
          <a:bodyPr/>
          <a:lstStyle/>
          <a:p>
            <a:fld id="{F88C2496-008B-4C80-9B9F-5365BAE441E4}" type="datetimeFigureOut">
              <a:rPr lang="en-US" smtClean="0"/>
              <a:t>10/14/2026</a:t>
            </a:fld>
            <a:endParaRPr lang="en-US"/>
          </a:p>
        </p:txBody>
      </p:sp>
      <p:sp>
        <p:nvSpPr>
          <p:cNvPr id="5" name="Footer Placeholder 4">
            <a:extLst>
              <a:ext uri="{FF2B5EF4-FFF2-40B4-BE49-F238E27FC236}">
                <a16:creationId xmlns:a16="http://schemas.microsoft.com/office/drawing/2014/main" id="{7F178184-DC0D-D427-16DE-3EC59E13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6AF7F-AB17-BB9C-040C-076255D86CD7}"/>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84770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1D19-C017-8894-638D-F3C4456A4C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F583B8-D13B-F7D3-110A-61176ECA79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ADC7A-1A47-8A9D-2E44-6251E75C78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8C2496-008B-4C80-9B9F-5365BAE441E4}" type="datetimeFigureOut">
              <a:rPr lang="en-US" smtClean="0"/>
              <a:t>10/14/2026</a:t>
            </a:fld>
            <a:endParaRPr lang="en-US"/>
          </a:p>
        </p:txBody>
      </p:sp>
      <p:sp>
        <p:nvSpPr>
          <p:cNvPr id="5" name="Footer Placeholder 4">
            <a:extLst>
              <a:ext uri="{FF2B5EF4-FFF2-40B4-BE49-F238E27FC236}">
                <a16:creationId xmlns:a16="http://schemas.microsoft.com/office/drawing/2014/main" id="{F7334B0F-2734-C0DA-F569-58D3EFDB2B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B52161-208A-AA3F-BDAE-08B21E8212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C68443-FF7C-498B-94DD-586110B4BB38}" type="slidenum">
              <a:rPr lang="en-US" smtClean="0"/>
              <a:t>‹#›</a:t>
            </a:fld>
            <a:endParaRPr lang="en-US"/>
          </a:p>
        </p:txBody>
      </p:sp>
    </p:spTree>
    <p:extLst>
      <p:ext uri="{BB962C8B-B14F-4D97-AF65-F5344CB8AC3E}">
        <p14:creationId xmlns:p14="http://schemas.microsoft.com/office/powerpoint/2010/main" val="378443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54F7E">
                <a:shade val="30000"/>
                <a:satMod val="115000"/>
              </a:srgbClr>
            </a:gs>
            <a:gs pos="50000">
              <a:srgbClr val="454F7E">
                <a:shade val="67500"/>
                <a:satMod val="115000"/>
                <a:alpha val="85000"/>
              </a:srgbClr>
            </a:gs>
            <a:gs pos="100000">
              <a:srgbClr val="454F7E">
                <a:shade val="100000"/>
                <a:satMod val="115000"/>
                <a:alpha val="0"/>
              </a:srgbClr>
            </a:gs>
          </a:gsLst>
          <a:lin ang="0" scaled="1"/>
        </a:gradFill>
        <a:effectLst/>
      </p:bgPr>
    </p:bg>
    <p:spTree>
      <p:nvGrpSpPr>
        <p:cNvPr id="1" name=""/>
        <p:cNvGrpSpPr/>
        <p:nvPr/>
      </p:nvGrpSpPr>
      <p:grpSpPr>
        <a:xfrm>
          <a:off x="0" y="0"/>
          <a:ext cx="0" cy="0"/>
          <a:chOff x="0" y="0"/>
          <a:chExt cx="0" cy="0"/>
        </a:xfrm>
      </p:grpSpPr>
      <p:pic>
        <p:nvPicPr>
          <p:cNvPr id="17" name="background picture" descr="Marsh with stream running into the ocean. ">
            <a:extLst>
              <a:ext uri="{FF2B5EF4-FFF2-40B4-BE49-F238E27FC236}">
                <a16:creationId xmlns:a16="http://schemas.microsoft.com/office/drawing/2014/main" id="{4BAB1DE6-A7C3-3374-D7D2-144AD4FF2FD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80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025ACE79-4023-A88A-3895-B22A782FF6E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23388" y="4437366"/>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3" y="2132860"/>
            <a:ext cx="6642126" cy="2028721"/>
          </a:xfrm>
        </p:spPr>
        <p:txBody>
          <a:bodyPr anchor="b">
            <a:normAutofit/>
          </a:bodyPr>
          <a:lstStyle/>
          <a:p>
            <a:pPr algn="l"/>
            <a:r>
              <a:rPr lang="en-US" sz="4400" dirty="0">
                <a:solidFill>
                  <a:schemeClr val="bg1"/>
                </a:solidFill>
                <a:latin typeface="Museo 900" panose="02000000000000000000" pitchFamily="50" charset="0"/>
              </a:rPr>
              <a:t>Beaufort County </a:t>
            </a:r>
            <a:br>
              <a:rPr lang="en-US" sz="4400" dirty="0">
                <a:solidFill>
                  <a:schemeClr val="bg1"/>
                </a:solidFill>
                <a:latin typeface="Museo 900" panose="02000000000000000000" pitchFamily="50" charset="0"/>
              </a:rPr>
            </a:br>
            <a:r>
              <a:rPr lang="en-US" sz="4400" dirty="0">
                <a:solidFill>
                  <a:schemeClr val="bg1"/>
                </a:solidFill>
                <a:latin typeface="Museo 900" panose="02000000000000000000" pitchFamily="50" charset="0"/>
              </a:rPr>
              <a:t>School District</a:t>
            </a:r>
          </a:p>
        </p:txBody>
      </p:sp>
      <p:sp>
        <p:nvSpPr>
          <p:cNvPr id="3" name="Subtitle 2">
            <a:extLst>
              <a:ext uri="{FF2B5EF4-FFF2-40B4-BE49-F238E27FC236}">
                <a16:creationId xmlns:a16="http://schemas.microsoft.com/office/drawing/2014/main" id="{1A82BE03-D803-8E88-3076-93D44E4337FA}"/>
              </a:ext>
            </a:extLst>
          </p:cNvPr>
          <p:cNvSpPr>
            <a:spLocks noGrp="1" noRot="1" noMove="1" noResize="1" noEditPoints="1" noAdjustHandles="1" noChangeArrowheads="1" noChangeShapeType="1"/>
          </p:cNvSpPr>
          <p:nvPr>
            <p:ph type="subTitle" idx="1"/>
          </p:nvPr>
        </p:nvSpPr>
        <p:spPr>
          <a:xfrm>
            <a:off x="684362" y="4719116"/>
            <a:ext cx="7307073" cy="767284"/>
          </a:xfrm>
        </p:spPr>
        <p:txBody>
          <a:bodyPr>
            <a:normAutofit/>
          </a:bodyPr>
          <a:lstStyle/>
          <a:p>
            <a:pPr algn="l"/>
            <a:r>
              <a:rPr lang="en-US" sz="2200" dirty="0">
                <a:solidFill>
                  <a:schemeClr val="bg1"/>
                </a:solidFill>
                <a:latin typeface="Museo 700" panose="02000000000000000000" pitchFamily="50" charset="0"/>
              </a:rPr>
              <a:t>Beaufort, South Carolina</a:t>
            </a:r>
          </a:p>
        </p:txBody>
      </p:sp>
      <p:pic>
        <p:nvPicPr>
          <p:cNvPr id="22" name="logo" descr="bcsd logo.">
            <a:extLst>
              <a:ext uri="{FF2B5EF4-FFF2-40B4-BE49-F238E27FC236}">
                <a16:creationId xmlns:a16="http://schemas.microsoft.com/office/drawing/2014/main" id="{37CA0582-1FDA-AD8E-E499-273C37C6B68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7732888" y="2132860"/>
            <a:ext cx="2512263" cy="2581138"/>
          </a:xfrm>
          <a:prstGeom prst="rect">
            <a:avLst/>
          </a:prstGeom>
        </p:spPr>
      </p:pic>
    </p:spTree>
    <p:extLst>
      <p:ext uri="{BB962C8B-B14F-4D97-AF65-F5344CB8AC3E}">
        <p14:creationId xmlns:p14="http://schemas.microsoft.com/office/powerpoint/2010/main" val="245674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454F7E">
                <a:shade val="30000"/>
                <a:satMod val="115000"/>
              </a:srgbClr>
            </a:gs>
            <a:gs pos="50000">
              <a:srgbClr val="454F7E">
                <a:shade val="67500"/>
                <a:satMod val="115000"/>
                <a:alpha val="85000"/>
              </a:srgbClr>
            </a:gs>
            <a:gs pos="100000">
              <a:srgbClr val="454F7E">
                <a:shade val="100000"/>
                <a:satMod val="115000"/>
                <a:alpha val="0"/>
              </a:srgbClr>
            </a:gs>
          </a:gsLst>
          <a:lin ang="0" scaled="1"/>
        </a:gradFill>
        <a:effectLst/>
      </p:bgPr>
    </p:bg>
    <p:spTree>
      <p:nvGrpSpPr>
        <p:cNvPr id="1" name="">
          <a:extLst>
            <a:ext uri="{FF2B5EF4-FFF2-40B4-BE49-F238E27FC236}">
              <a16:creationId xmlns:a16="http://schemas.microsoft.com/office/drawing/2014/main" id="{EC5EBCB1-B8DF-69CE-0EFF-FA3F4F8384A5}"/>
            </a:ext>
          </a:extLst>
        </p:cNvPr>
        <p:cNvGrpSpPr/>
        <p:nvPr/>
      </p:nvGrpSpPr>
      <p:grpSpPr>
        <a:xfrm>
          <a:off x="0" y="0"/>
          <a:ext cx="0" cy="0"/>
          <a:chOff x="0" y="0"/>
          <a:chExt cx="0" cy="0"/>
        </a:xfrm>
      </p:grpSpPr>
      <p:pic>
        <p:nvPicPr>
          <p:cNvPr id="17" name="background picture" descr="Marsh with stream running into the ocean. ">
            <a:extLst>
              <a:ext uri="{FF2B5EF4-FFF2-40B4-BE49-F238E27FC236}">
                <a16:creationId xmlns:a16="http://schemas.microsoft.com/office/drawing/2014/main" id="{83A0E03F-6577-0A2B-AD71-8FEC8856B27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366B3B81-BCDA-623C-F504-6160DCED2A5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80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B549E1BD-150C-C51C-FA4A-6C332BFD7D1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23388" y="4437366"/>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25B0D247-036C-FF8B-DC22-4BC1642660B0}"/>
              </a:ext>
            </a:extLst>
          </p:cNvPr>
          <p:cNvSpPr>
            <a:spLocks noGrp="1" noRot="1" noMove="1" noResize="1" noEditPoints="1" noAdjustHandles="1" noChangeArrowheads="1" noChangeShapeType="1"/>
          </p:cNvSpPr>
          <p:nvPr>
            <p:ph type="ctrTitle"/>
          </p:nvPr>
        </p:nvSpPr>
        <p:spPr>
          <a:xfrm>
            <a:off x="684363" y="2132860"/>
            <a:ext cx="6642126" cy="2028721"/>
          </a:xfrm>
        </p:spPr>
        <p:txBody>
          <a:bodyPr anchor="b">
            <a:normAutofit/>
          </a:bodyPr>
          <a:lstStyle/>
          <a:p>
            <a:pPr algn="l"/>
            <a:r>
              <a:rPr lang="en-US" sz="4400" dirty="0">
                <a:solidFill>
                  <a:schemeClr val="bg1"/>
                </a:solidFill>
                <a:latin typeface="Museo 900" panose="02000000000000000000" pitchFamily="50" charset="0"/>
              </a:rPr>
              <a:t>Distrito Escolar del Condado de Beaufort</a:t>
            </a:r>
          </a:p>
        </p:txBody>
      </p:sp>
      <p:sp>
        <p:nvSpPr>
          <p:cNvPr id="3" name="Subtitle 2">
            <a:extLst>
              <a:ext uri="{FF2B5EF4-FFF2-40B4-BE49-F238E27FC236}">
                <a16:creationId xmlns:a16="http://schemas.microsoft.com/office/drawing/2014/main" id="{49174B07-5F59-7A15-29BB-F55120D44131}"/>
              </a:ext>
            </a:extLst>
          </p:cNvPr>
          <p:cNvSpPr>
            <a:spLocks noGrp="1" noRot="1" noMove="1" noResize="1" noEditPoints="1" noAdjustHandles="1" noChangeArrowheads="1" noChangeShapeType="1"/>
          </p:cNvSpPr>
          <p:nvPr>
            <p:ph type="subTitle" idx="1"/>
          </p:nvPr>
        </p:nvSpPr>
        <p:spPr>
          <a:xfrm>
            <a:off x="684362" y="4719116"/>
            <a:ext cx="7307073" cy="767284"/>
          </a:xfrm>
        </p:spPr>
        <p:txBody>
          <a:bodyPr>
            <a:normAutofit/>
          </a:bodyPr>
          <a:lstStyle/>
          <a:p>
            <a:pPr algn="l"/>
            <a:r>
              <a:rPr lang="en-US" sz="2200" dirty="0">
                <a:solidFill>
                  <a:schemeClr val="bg1"/>
                </a:solidFill>
                <a:latin typeface="Museo 700" panose="02000000000000000000" pitchFamily="50" charset="0"/>
              </a:rPr>
              <a:t>Beaufort, Carolina del Sur</a:t>
            </a:r>
          </a:p>
        </p:txBody>
      </p:sp>
      <p:pic>
        <p:nvPicPr>
          <p:cNvPr id="22" name="logo" descr="bcsd logo.">
            <a:extLst>
              <a:ext uri="{FF2B5EF4-FFF2-40B4-BE49-F238E27FC236}">
                <a16:creationId xmlns:a16="http://schemas.microsoft.com/office/drawing/2014/main" id="{3C0C2570-AB7B-BA3E-DB31-A8A20669F48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7732888" y="2132860"/>
            <a:ext cx="2512263" cy="2581138"/>
          </a:xfrm>
          <a:prstGeom prst="rect">
            <a:avLst/>
          </a:prstGeom>
        </p:spPr>
      </p:pic>
    </p:spTree>
    <p:extLst>
      <p:ext uri="{BB962C8B-B14F-4D97-AF65-F5344CB8AC3E}">
        <p14:creationId xmlns:p14="http://schemas.microsoft.com/office/powerpoint/2010/main" val="601167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02048090-DCD8-F37B-B0C0-06570C0532DD}"/>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AD35A3D3-0B04-457A-2C14-0DAAA8F5C92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TITLE I ANNUAL PARENT MEETING</a:t>
            </a:r>
            <a:br>
              <a:rPr lang="en-US" sz="4800" b="1" dirty="0">
                <a:solidFill>
                  <a:schemeClr val="bg2"/>
                </a:solidFill>
                <a:latin typeface="Cera Pro" panose="00000500000000000000" pitchFamily="50" charset="0"/>
              </a:rPr>
            </a:br>
            <a:r>
              <a:rPr lang="en-US" sz="4000" b="1" dirty="0">
                <a:solidFill>
                  <a:schemeClr val="bg2"/>
                </a:solidFill>
                <a:latin typeface="Cera Pro" panose="00000500000000000000" pitchFamily="50" charset="0"/>
              </a:rPr>
              <a:t>2026-27</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0FFA9D0F-67E6-38A7-A10F-7CB18BA030A8}"/>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latin typeface="Cera Pro" panose="00000500000000000000" pitchFamily="50" charset="0"/>
              </a:rPr>
              <a:t>Beaufort Elementary</a:t>
            </a:r>
          </a:p>
          <a:p>
            <a:pPr algn="l"/>
            <a:r>
              <a:rPr lang="en-US" dirty="0">
                <a:solidFill>
                  <a:schemeClr val="bg1"/>
                </a:solidFill>
                <a:latin typeface="Cera Pro" panose="00000500000000000000" pitchFamily="50" charset="0"/>
              </a:rPr>
              <a:t>September 22, 2026</a:t>
            </a:r>
          </a:p>
        </p:txBody>
      </p:sp>
      <p:pic>
        <p:nvPicPr>
          <p:cNvPr id="13" name="logo" descr="bcsd logo.">
            <a:extLst>
              <a:ext uri="{FF2B5EF4-FFF2-40B4-BE49-F238E27FC236}">
                <a16:creationId xmlns:a16="http://schemas.microsoft.com/office/drawing/2014/main" id="{BEDED28C-747C-F9BF-A4DC-069F90083207}"/>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373940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a:extLst>
            <a:ext uri="{FF2B5EF4-FFF2-40B4-BE49-F238E27FC236}">
              <a16:creationId xmlns:a16="http://schemas.microsoft.com/office/drawing/2014/main" id="{42E7768C-53CD-2A85-3575-D40DB3D0716E}"/>
            </a:ext>
          </a:extLst>
        </p:cNvPr>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ECD7000F-DEDF-F28F-259B-F44F34DF6E20}"/>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8DB870A1-1DD7-A7A4-3CBA-E8977BC7CC2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10CA8E69-D4BD-7583-69AC-2ABA3CCCF67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B916488C-77EB-D6E8-88CD-0F4E970D4007}"/>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REUNIÓN ANUAL DE PADRES DEL TÍTULO I 2026-27</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3D1E7C72-DE76-761E-1CA5-2B6690D47824}"/>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 dirty="0">
                <a:solidFill>
                  <a:schemeClr val="bg1"/>
                </a:solidFill>
                <a:latin typeface="Cera Pro" panose="00000500000000000000" pitchFamily="50" charset="0"/>
              </a:rPr>
              <a:t>Escuela Primaria Beaufort
22 de septiembre de 2026</a:t>
            </a:r>
            <a:endParaRPr lang="en-US" dirty="0">
              <a:solidFill>
                <a:schemeClr val="bg1"/>
              </a:solidFill>
              <a:latin typeface="Cera Pro" panose="00000500000000000000" pitchFamily="50" charset="0"/>
            </a:endParaRPr>
          </a:p>
        </p:txBody>
      </p:sp>
      <p:pic>
        <p:nvPicPr>
          <p:cNvPr id="13" name="logo" descr="bcsd logo.">
            <a:extLst>
              <a:ext uri="{FF2B5EF4-FFF2-40B4-BE49-F238E27FC236}">
                <a16:creationId xmlns:a16="http://schemas.microsoft.com/office/drawing/2014/main" id="{9A7056ED-D26E-3E2E-50B6-6322C85AEB3A}"/>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4037941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3BA6-25A4-A4F0-325B-C5B00AF1AA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6A85B6-9E81-EC70-76F5-07926CD237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37EEDF8-6E08-69BD-414A-048B601CDDF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DD966399-72AB-857C-4724-D863E6F5BAE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9379896-CD45-502E-CE8D-93CA7E42E40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7D4BF25-CB96-CE63-9086-0177C2A9C857}"/>
              </a:ext>
            </a:extLst>
          </p:cNvPr>
          <p:cNvSpPr txBox="1"/>
          <p:nvPr/>
        </p:nvSpPr>
        <p:spPr>
          <a:xfrm>
            <a:off x="2401824" y="1271752"/>
            <a:ext cx="8458872" cy="4678204"/>
          </a:xfrm>
          <a:prstGeom prst="rect">
            <a:avLst/>
          </a:prstGeom>
          <a:noFill/>
        </p:spPr>
        <p:txBody>
          <a:bodyPr wrap="square" rtlCol="0">
            <a:spAutoFit/>
          </a:bodyPr>
          <a:lstStyle/>
          <a:p>
            <a:pPr marL="342900" indent="-342900">
              <a:buFont typeface="Arial" panose="020B0604020202020204" pitchFamily="34" charset="0"/>
              <a:buChar char="•"/>
            </a:pPr>
            <a:r>
              <a:rPr lang="en-US" sz="2800" dirty="0"/>
              <a:t>What is Title I?</a:t>
            </a:r>
          </a:p>
          <a:p>
            <a:pPr marL="742950" lvl="1" indent="-285750">
              <a:buFont typeface="Arial" panose="020B0604020202020204" pitchFamily="34" charset="0"/>
              <a:buChar char="•"/>
            </a:pPr>
            <a:r>
              <a:rPr lang="en-US" sz="2800" dirty="0"/>
              <a:t>Beaufort County Title I Schools</a:t>
            </a:r>
          </a:p>
          <a:p>
            <a:pPr marL="742950" lvl="1" indent="-285750">
              <a:buFont typeface="Arial" panose="020B0604020202020204" pitchFamily="34" charset="0"/>
              <a:buChar char="•"/>
            </a:pPr>
            <a:r>
              <a:rPr lang="en-US" sz="2800" dirty="0"/>
              <a:t>How are funds are determined</a:t>
            </a:r>
          </a:p>
          <a:p>
            <a:pPr marL="342900" indent="-342900">
              <a:buFont typeface="Arial" panose="020B0604020202020204" pitchFamily="34" charset="0"/>
              <a:buChar char="•"/>
            </a:pPr>
            <a:r>
              <a:rPr lang="en-US" sz="2800" dirty="0"/>
              <a:t>School Goals</a:t>
            </a:r>
          </a:p>
          <a:p>
            <a:pPr marL="342900" indent="-342900">
              <a:buFont typeface="Arial" panose="020B0604020202020204" pitchFamily="34" charset="0"/>
              <a:buChar char="•"/>
            </a:pPr>
            <a:r>
              <a:rPr lang="en-US" sz="2800" dirty="0"/>
              <a:t>How our Title I Funds are Used/Program Evaluation</a:t>
            </a:r>
          </a:p>
          <a:p>
            <a:pPr marL="342900" indent="-342900">
              <a:buFont typeface="Arial" panose="020B0604020202020204" pitchFamily="34" charset="0"/>
              <a:buChar char="•"/>
            </a:pPr>
            <a:r>
              <a:rPr lang="en-US" sz="2800" dirty="0"/>
              <a:t>School Performance</a:t>
            </a:r>
          </a:p>
          <a:p>
            <a:pPr marL="342900" indent="-342900">
              <a:buFont typeface="Arial" panose="020B0604020202020204" pitchFamily="34" charset="0"/>
              <a:buChar char="•"/>
            </a:pPr>
            <a:r>
              <a:rPr lang="en-US" sz="2800" dirty="0"/>
              <a:t>School Curriculum</a:t>
            </a:r>
          </a:p>
          <a:p>
            <a:pPr marL="342900" indent="-342900">
              <a:buFont typeface="Arial" panose="020B0604020202020204" pitchFamily="34" charset="0"/>
              <a:buChar char="•"/>
            </a:pPr>
            <a:r>
              <a:rPr lang="en-US" sz="2800" dirty="0"/>
              <a:t>Parent Policy and Compact</a:t>
            </a:r>
          </a:p>
          <a:p>
            <a:pPr marL="342900" indent="-342900">
              <a:buFont typeface="Arial" panose="020B0604020202020204" pitchFamily="34" charset="0"/>
              <a:buChar char="•"/>
            </a:pPr>
            <a:r>
              <a:rPr lang="en-US" sz="2800" dirty="0"/>
              <a:t>Notification of </a:t>
            </a:r>
            <a:r>
              <a:rPr lang="en-US" sz="2800" u="sng" dirty="0"/>
              <a:t>Parent’s Right to Know</a:t>
            </a:r>
          </a:p>
          <a:p>
            <a:pPr marL="342900" indent="-342900">
              <a:buFont typeface="Arial" panose="020B0604020202020204" pitchFamily="34" charset="0"/>
              <a:buChar char="•"/>
            </a:pPr>
            <a:r>
              <a:rPr lang="en-US" sz="2800" dirty="0"/>
              <a:t>Parent Comments</a:t>
            </a:r>
          </a:p>
          <a:p>
            <a:endParaRPr lang="en-US" dirty="0"/>
          </a:p>
        </p:txBody>
      </p:sp>
    </p:spTree>
    <p:extLst>
      <p:ext uri="{BB962C8B-B14F-4D97-AF65-F5344CB8AC3E}">
        <p14:creationId xmlns:p14="http://schemas.microsoft.com/office/powerpoint/2010/main" val="300559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FD05B-5CCE-3B99-3548-F446E547801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13E73CB-8C27-441B-81C9-3B2A570CC3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112D8A5-033A-A3AD-329C-B0FCB60A8F6A}"/>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BA25FEBB-08BD-C2FE-BCC7-BEB50E513A2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F54DBEC-E25C-C1F8-D93F-738DD5FA13D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3B65D33-A75A-7073-985B-34FF2FCC9FE2}"/>
              </a:ext>
            </a:extLst>
          </p:cNvPr>
          <p:cNvSpPr txBox="1"/>
          <p:nvPr/>
        </p:nvSpPr>
        <p:spPr>
          <a:xfrm>
            <a:off x="2401824" y="1271752"/>
            <a:ext cx="8458872" cy="4832092"/>
          </a:xfrm>
          <a:prstGeom prst="rect">
            <a:avLst/>
          </a:prstGeom>
          <a:noFill/>
        </p:spPr>
        <p:txBody>
          <a:bodyPr wrap="square" rtlCol="0">
            <a:spAutoFit/>
          </a:bodyPr>
          <a:lstStyle/>
          <a:p>
            <a:pPr marL="342900" indent="-342900">
              <a:buFont typeface="Arial" panose="020B0604020202020204" pitchFamily="34" charset="0"/>
              <a:buChar char="•"/>
            </a:pPr>
            <a:r>
              <a:rPr lang="es-ES" sz="2800" dirty="0"/>
              <a:t>¿Qué es el Título I? 
Escuelas del Título I del Condado de Beaufort
Cómo se determinan los fondos
Objetivos de la escuela
Cómo se utilizan nuestros fondos del Título I/Evaluación del Programa
Desempeño escolar
Plan de estudios escolar
Política y Pacto Parental
Notificación del Derecho de los Padres a Saber
Comentarios de los padres</a:t>
            </a:r>
            <a:endParaRPr lang="en-US" dirty="0"/>
          </a:p>
        </p:txBody>
      </p:sp>
    </p:spTree>
    <p:extLst>
      <p:ext uri="{BB962C8B-B14F-4D97-AF65-F5344CB8AC3E}">
        <p14:creationId xmlns:p14="http://schemas.microsoft.com/office/powerpoint/2010/main" val="1081183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9B82A-AA1A-4EDE-E98E-CAA832C9832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6160A8F-BF86-12FF-EBAD-23458638EF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CCD2B72-CD39-5283-8631-119C7ABBEA95}"/>
              </a:ext>
            </a:extLst>
          </p:cNvPr>
          <p:cNvSpPr>
            <a:spLocks noGrp="1"/>
          </p:cNvSpPr>
          <p:nvPr>
            <p:ph type="title"/>
          </p:nvPr>
        </p:nvSpPr>
        <p:spPr>
          <a:xfrm>
            <a:off x="2575032" y="365125"/>
            <a:ext cx="8778767" cy="906627"/>
          </a:xfrm>
        </p:spPr>
        <p:txBody>
          <a:bodyPr>
            <a:normAutofit/>
          </a:bodyPr>
          <a:lstStyle/>
          <a:p>
            <a:r>
              <a:rPr lang="en-US" b="1" dirty="0"/>
              <a:t>What is Title I?</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1D6E36C-8FB2-6C6A-98C5-6054AB84FC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8E71EA5-F6FA-FF24-137B-5550668E6EF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9060C3F-BEAB-841D-6C2F-04ACE32206A8}"/>
              </a:ext>
            </a:extLst>
          </p:cNvPr>
          <p:cNvSpPr txBox="1"/>
          <p:nvPr/>
        </p:nvSpPr>
        <p:spPr>
          <a:xfrm>
            <a:off x="2401823" y="1271752"/>
            <a:ext cx="9705507" cy="4247317"/>
          </a:xfrm>
          <a:prstGeom prst="rect">
            <a:avLst/>
          </a:prstGeom>
          <a:noFill/>
        </p:spPr>
        <p:txBody>
          <a:bodyPr wrap="square" rtlCol="0">
            <a:spAutoFit/>
          </a:bodyPr>
          <a:lstStyle/>
          <a:p>
            <a:pPr marL="342900" indent="-342900">
              <a:buFont typeface="Arial" panose="020B0604020202020204" pitchFamily="34" charset="0"/>
              <a:buChar char="•"/>
            </a:pPr>
            <a:r>
              <a:rPr lang="en-US" sz="2800" dirty="0"/>
              <a:t>Title I is the largest federal assistance program for our nation’s schools.</a:t>
            </a:r>
          </a:p>
          <a:p>
            <a:pPr marL="342900" indent="-342900">
              <a:buFont typeface="Arial" panose="020B0604020202020204" pitchFamily="34" charset="0"/>
              <a:buChar char="•"/>
            </a:pPr>
            <a:r>
              <a:rPr lang="en-US" sz="2800" dirty="0"/>
              <a:t> Title I is designed to provide all children significant opportunity to receive a fair, equitable, and high-quality education, and to close educational achievement gaps.  (ESEA section 1001)</a:t>
            </a:r>
          </a:p>
          <a:p>
            <a:pPr marL="342900" indent="-342900">
              <a:buFont typeface="Arial" panose="020B0604020202020204" pitchFamily="34" charset="0"/>
              <a:buChar char="•"/>
            </a:pPr>
            <a:r>
              <a:rPr lang="en-US" sz="2800" dirty="0"/>
              <a:t>The program serves millions of children in elementary and secondary schools each year. </a:t>
            </a:r>
          </a:p>
          <a:p>
            <a:pPr marL="342900" indent="-342900">
              <a:buFont typeface="Arial" panose="020B0604020202020204" pitchFamily="34" charset="0"/>
              <a:buChar char="•"/>
            </a:pPr>
            <a:r>
              <a:rPr lang="en-US" sz="2800" dirty="0"/>
              <a:t>There are currently </a:t>
            </a:r>
            <a:r>
              <a:rPr lang="en-US" sz="2800" b="1" dirty="0"/>
              <a:t>18 Title I Schools </a:t>
            </a:r>
            <a:r>
              <a:rPr lang="en-US" sz="2800" dirty="0"/>
              <a:t>in the Beaufort County School District.</a:t>
            </a:r>
          </a:p>
          <a:p>
            <a:endParaRPr lang="en-US" dirty="0"/>
          </a:p>
        </p:txBody>
      </p:sp>
    </p:spTree>
    <p:extLst>
      <p:ext uri="{BB962C8B-B14F-4D97-AF65-F5344CB8AC3E}">
        <p14:creationId xmlns:p14="http://schemas.microsoft.com/office/powerpoint/2010/main" val="357050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9598E-9203-736E-71A2-359F03135C7A}"/>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8BA2DCA-1F2C-2621-43DC-A38F2706EFA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32DF0D5-516F-C62B-FA4C-4E47863DB118}"/>
              </a:ext>
            </a:extLst>
          </p:cNvPr>
          <p:cNvSpPr>
            <a:spLocks noGrp="1"/>
          </p:cNvSpPr>
          <p:nvPr>
            <p:ph type="title"/>
          </p:nvPr>
        </p:nvSpPr>
        <p:spPr>
          <a:xfrm>
            <a:off x="2575032" y="365125"/>
            <a:ext cx="8778767" cy="906627"/>
          </a:xfrm>
        </p:spPr>
        <p:txBody>
          <a:bodyPr>
            <a:normAutofit/>
          </a:bodyPr>
          <a:lstStyle/>
          <a:p>
            <a:r>
              <a:rPr lang="es-ES" b="1" dirty="0"/>
              <a:t>¿Qué es el Título I?</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B39B6E0-21CF-024C-CB1D-5A7F03D4223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ED1447D-59B8-1E90-3373-D68192CF57C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2CBB76F9-6865-47C3-E230-DC44682EB916}"/>
              </a:ext>
            </a:extLst>
          </p:cNvPr>
          <p:cNvSpPr txBox="1"/>
          <p:nvPr/>
        </p:nvSpPr>
        <p:spPr>
          <a:xfrm>
            <a:off x="2401823" y="1271752"/>
            <a:ext cx="9705507" cy="4832092"/>
          </a:xfrm>
          <a:prstGeom prst="rect">
            <a:avLst/>
          </a:prstGeom>
          <a:noFill/>
        </p:spPr>
        <p:txBody>
          <a:bodyPr wrap="square" rtlCol="0">
            <a:spAutoFit/>
          </a:bodyPr>
          <a:lstStyle/>
          <a:p>
            <a:pPr marL="342900" indent="-342900">
              <a:buFont typeface="Arial" panose="020B0604020202020204" pitchFamily="34" charset="0"/>
              <a:buChar char="•"/>
            </a:pPr>
            <a:r>
              <a:rPr lang="es-ES" sz="2800" dirty="0"/>
              <a:t>El Título I es el programa federal de asistencia más grande para las escuelas de nuestro país. 
 El Título I está diseñado para brindar a todos los niños oportunidades significativas de recibir una educación justa, equitativa y de alta calidad, y para cerrar las brechas de rendimiento educativo. (Sección 1001 de ESEA)
El programa atiende a millones de niños en escuelas primarias y secundarias cada año.  
Actualmente hay 18 escuelas Título I en el Distrito Escolar del Condado de Beaufort.</a:t>
            </a:r>
            <a:endParaRPr lang="en-US" dirty="0"/>
          </a:p>
        </p:txBody>
      </p:sp>
    </p:spTree>
    <p:extLst>
      <p:ext uri="{BB962C8B-B14F-4D97-AF65-F5344CB8AC3E}">
        <p14:creationId xmlns:p14="http://schemas.microsoft.com/office/powerpoint/2010/main" val="319584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806DB-7F76-4881-197D-D3336264F6A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B18242A-8A32-8E4A-4217-8D860DDF73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A567D7B6-713C-50BB-176B-6255EAD9E500}"/>
              </a:ext>
            </a:extLst>
          </p:cNvPr>
          <p:cNvSpPr>
            <a:spLocks noGrp="1"/>
          </p:cNvSpPr>
          <p:nvPr>
            <p:ph type="title"/>
          </p:nvPr>
        </p:nvSpPr>
        <p:spPr>
          <a:xfrm>
            <a:off x="2575032" y="365125"/>
            <a:ext cx="8778767" cy="906627"/>
          </a:xfrm>
        </p:spPr>
        <p:txBody>
          <a:bodyPr>
            <a:normAutofit/>
          </a:bodyPr>
          <a:lstStyle/>
          <a:p>
            <a:r>
              <a:rPr lang="en-US" sz="3600" b="1" dirty="0"/>
              <a:t>Beaufort County Title I Schools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5CF5E1EF-6C6A-5BA4-F0BE-1220B012531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81ED5C4-2523-CB92-B006-D470B91097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1150A02-40F8-7B5C-9943-2FE03305573F}"/>
              </a:ext>
            </a:extLst>
          </p:cNvPr>
          <p:cNvSpPr txBox="1"/>
          <p:nvPr/>
        </p:nvSpPr>
        <p:spPr>
          <a:xfrm>
            <a:off x="1848612" y="1347208"/>
            <a:ext cx="5279136" cy="4985980"/>
          </a:xfrm>
          <a:prstGeom prst="rect">
            <a:avLst/>
          </a:prstGeom>
          <a:noFill/>
        </p:spPr>
        <p:txBody>
          <a:bodyPr wrap="square" rtlCol="0">
            <a:spAutoFit/>
          </a:bodyPr>
          <a:lstStyle/>
          <a:p>
            <a:pPr marL="457200" indent="-457200">
              <a:buFont typeface="Arial" panose="020B0604020202020204" pitchFamily="34" charset="0"/>
              <a:buChar char="•"/>
            </a:pPr>
            <a:r>
              <a:rPr lang="en-US" sz="2500" dirty="0"/>
              <a:t>Beaufort Elementary</a:t>
            </a:r>
          </a:p>
          <a:p>
            <a:pPr marL="457200" indent="-457200">
              <a:buFont typeface="Arial" panose="020B0604020202020204" pitchFamily="34" charset="0"/>
              <a:buChar char="•"/>
            </a:pPr>
            <a:r>
              <a:rPr lang="en-US" sz="2500" dirty="0"/>
              <a:t>Beaufort Middle School</a:t>
            </a:r>
          </a:p>
          <a:p>
            <a:pPr marL="457200" indent="-457200">
              <a:buFont typeface="Arial" panose="020B0604020202020204" pitchFamily="34" charset="0"/>
              <a:buChar char="•"/>
            </a:pPr>
            <a:r>
              <a:rPr lang="en-US" sz="2500" dirty="0"/>
              <a:t>Broad River Elementary</a:t>
            </a:r>
          </a:p>
          <a:p>
            <a:pPr marL="457200" indent="-457200">
              <a:buFont typeface="Arial" panose="020B0604020202020204" pitchFamily="34" charset="0"/>
              <a:buChar char="•"/>
            </a:pPr>
            <a:r>
              <a:rPr lang="en-US" sz="2500" dirty="0"/>
              <a:t>Hilton Head Island Early Childhood Center</a:t>
            </a:r>
          </a:p>
          <a:p>
            <a:pPr marL="457200" indent="-457200">
              <a:buFont typeface="Arial" panose="020B0604020202020204" pitchFamily="34" charset="0"/>
              <a:buChar char="•"/>
            </a:pPr>
            <a:r>
              <a:rPr lang="en-US" sz="2500" dirty="0"/>
              <a:t>Hilton Head Island School for the Creative Arts/Daufuskie Island Elementary</a:t>
            </a:r>
          </a:p>
          <a:p>
            <a:pPr marL="457200" indent="-457200">
              <a:buFont typeface="Arial" panose="020B0604020202020204" pitchFamily="34" charset="0"/>
              <a:buChar char="•"/>
            </a:pPr>
            <a:r>
              <a:rPr lang="en-US" sz="2500" dirty="0"/>
              <a:t>Hilton Head Island Elementary</a:t>
            </a:r>
          </a:p>
          <a:p>
            <a:pPr marL="457200" indent="-457200">
              <a:buFont typeface="Arial" panose="020B0604020202020204" pitchFamily="34" charset="0"/>
              <a:buChar char="•"/>
            </a:pPr>
            <a:r>
              <a:rPr lang="en-US" sz="2500" dirty="0"/>
              <a:t>Lady’s Island Elementary</a:t>
            </a:r>
          </a:p>
          <a:p>
            <a:pPr marL="457200" indent="-457200">
              <a:buFont typeface="Arial" panose="020B0604020202020204" pitchFamily="34" charset="0"/>
              <a:buChar char="•"/>
            </a:pPr>
            <a:r>
              <a:rPr lang="en-US" sz="2500" dirty="0"/>
              <a:t>Lady’s Island Middle School</a:t>
            </a:r>
          </a:p>
          <a:p>
            <a:pPr marL="457200" indent="-457200">
              <a:buFont typeface="Arial" panose="020B0604020202020204" pitchFamily="34" charset="0"/>
              <a:buChar char="•"/>
            </a:pPr>
            <a:r>
              <a:rPr lang="en-US" sz="2500" dirty="0"/>
              <a:t>Michael C. Riley Elementary</a:t>
            </a:r>
          </a:p>
          <a:p>
            <a:endParaRPr lang="en-US" dirty="0"/>
          </a:p>
        </p:txBody>
      </p:sp>
      <p:sp>
        <p:nvSpPr>
          <p:cNvPr id="4" name="TextBox 3">
            <a:extLst>
              <a:ext uri="{FF2B5EF4-FFF2-40B4-BE49-F238E27FC236}">
                <a16:creationId xmlns:a16="http://schemas.microsoft.com/office/drawing/2014/main" id="{95F954EF-617C-A36F-B7C9-68EB29BB7396}"/>
              </a:ext>
            </a:extLst>
          </p:cNvPr>
          <p:cNvSpPr txBox="1"/>
          <p:nvPr/>
        </p:nvSpPr>
        <p:spPr>
          <a:xfrm>
            <a:off x="6964415" y="1271752"/>
            <a:ext cx="5279136" cy="4601260"/>
          </a:xfrm>
          <a:prstGeom prst="rect">
            <a:avLst/>
          </a:prstGeom>
          <a:noFill/>
        </p:spPr>
        <p:txBody>
          <a:bodyPr wrap="square" rtlCol="0">
            <a:spAutoFit/>
          </a:bodyPr>
          <a:lstStyle/>
          <a:p>
            <a:pPr marL="457200" indent="-457200">
              <a:buFont typeface="Arial" panose="020B0604020202020204" pitchFamily="34" charset="0"/>
              <a:buChar char="•"/>
            </a:pPr>
            <a:r>
              <a:rPr lang="en-US" sz="2500" dirty="0"/>
              <a:t>Mossy Oaks Elementary</a:t>
            </a:r>
          </a:p>
          <a:p>
            <a:pPr marL="457200" indent="-457200">
              <a:buFont typeface="Arial" panose="020B0604020202020204" pitchFamily="34" charset="0"/>
              <a:buChar char="•"/>
            </a:pPr>
            <a:r>
              <a:rPr lang="en-US" sz="2500" dirty="0"/>
              <a:t>Port Royal Elementary</a:t>
            </a:r>
          </a:p>
          <a:p>
            <a:pPr marL="457200" indent="-457200">
              <a:buFont typeface="Arial" panose="020B0604020202020204" pitchFamily="34" charset="0"/>
              <a:buChar char="•"/>
            </a:pPr>
            <a:r>
              <a:rPr lang="en-US" sz="2500" dirty="0"/>
              <a:t>Red Cedar Elementary</a:t>
            </a:r>
          </a:p>
          <a:p>
            <a:pPr marL="457200" indent="-457200">
              <a:buFont typeface="Arial" panose="020B0604020202020204" pitchFamily="34" charset="0"/>
              <a:buChar char="•"/>
            </a:pPr>
            <a:r>
              <a:rPr lang="en-US" sz="2500" dirty="0"/>
              <a:t>Robert Smalls Leadership Academy</a:t>
            </a:r>
          </a:p>
          <a:p>
            <a:pPr marL="457200" indent="-457200">
              <a:buFont typeface="Arial" panose="020B0604020202020204" pitchFamily="34" charset="0"/>
              <a:buChar char="•"/>
            </a:pPr>
            <a:r>
              <a:rPr lang="en-US" sz="2500" dirty="0"/>
              <a:t>Joseph S. Shanklin Elementary </a:t>
            </a:r>
          </a:p>
          <a:p>
            <a:pPr marL="457200" indent="-457200">
              <a:buFont typeface="Arial" panose="020B0604020202020204" pitchFamily="34" charset="0"/>
              <a:buChar char="•"/>
            </a:pPr>
            <a:r>
              <a:rPr lang="en-US" sz="2500" dirty="0"/>
              <a:t>St. Helena Elementary</a:t>
            </a:r>
          </a:p>
          <a:p>
            <a:pPr marL="457200" indent="-457200">
              <a:buFont typeface="Arial" panose="020B0604020202020204" pitchFamily="34" charset="0"/>
              <a:buChar char="•"/>
            </a:pPr>
            <a:r>
              <a:rPr lang="en-US" sz="2500" dirty="0"/>
              <a:t>Whale Branch Early College High School</a:t>
            </a:r>
          </a:p>
          <a:p>
            <a:pPr marL="457200" indent="-457200">
              <a:buFont typeface="Arial" panose="020B0604020202020204" pitchFamily="34" charset="0"/>
              <a:buChar char="•"/>
            </a:pPr>
            <a:r>
              <a:rPr lang="en-US" sz="2500" dirty="0"/>
              <a:t>Whale Branch Elementary</a:t>
            </a:r>
          </a:p>
          <a:p>
            <a:pPr marL="457200" indent="-457200">
              <a:buFont typeface="Arial" panose="020B0604020202020204" pitchFamily="34" charset="0"/>
              <a:buChar char="•"/>
            </a:pPr>
            <a:r>
              <a:rPr lang="en-US" sz="2500" dirty="0"/>
              <a:t>Whale Branch Middle </a:t>
            </a:r>
          </a:p>
          <a:p>
            <a:endParaRPr lang="en-US" dirty="0"/>
          </a:p>
        </p:txBody>
      </p:sp>
    </p:spTree>
    <p:extLst>
      <p:ext uri="{BB962C8B-B14F-4D97-AF65-F5344CB8AC3E}">
        <p14:creationId xmlns:p14="http://schemas.microsoft.com/office/powerpoint/2010/main" val="1323302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2262C-2431-8EF1-12FD-CE4DACC0D82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964EAA6-6389-4018-2224-D56A837A31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FE276C8-05D1-D204-4062-5CF9022C32AE}"/>
              </a:ext>
            </a:extLst>
          </p:cNvPr>
          <p:cNvSpPr>
            <a:spLocks noGrp="1"/>
          </p:cNvSpPr>
          <p:nvPr>
            <p:ph type="title"/>
          </p:nvPr>
        </p:nvSpPr>
        <p:spPr>
          <a:xfrm>
            <a:off x="2575032" y="365125"/>
            <a:ext cx="8778767" cy="906627"/>
          </a:xfrm>
        </p:spPr>
        <p:txBody>
          <a:bodyPr>
            <a:normAutofit fontScale="90000"/>
          </a:bodyPr>
          <a:lstStyle/>
          <a:p>
            <a:r>
              <a:rPr lang="en-US" sz="3600" b="1" dirty="0"/>
              <a:t>Escuelas del </a:t>
            </a:r>
            <a:r>
              <a:rPr lang="en-US" sz="3600" b="1" dirty="0" err="1"/>
              <a:t>Título</a:t>
            </a:r>
            <a:r>
              <a:rPr lang="en-US" sz="3600" b="1" dirty="0"/>
              <a:t> I del Condado de Beaufort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7AD4B76-14E8-DE3D-7003-4BDB63B8803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7B0254A-3E04-ABB3-AF56-2ED0ED193A6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FE43FED-1374-70A7-BDDF-E4BA2F66D71D}"/>
              </a:ext>
            </a:extLst>
          </p:cNvPr>
          <p:cNvSpPr txBox="1"/>
          <p:nvPr/>
        </p:nvSpPr>
        <p:spPr>
          <a:xfrm>
            <a:off x="1848612" y="1347208"/>
            <a:ext cx="5279136" cy="5863144"/>
          </a:xfrm>
          <a:prstGeom prst="rect">
            <a:avLst/>
          </a:prstGeom>
          <a:noFill/>
        </p:spPr>
        <p:txBody>
          <a:bodyPr wrap="square" rtlCol="0">
            <a:spAutoFit/>
          </a:bodyPr>
          <a:lstStyle/>
          <a:p>
            <a:pPr marL="457200" indent="-457200">
              <a:buFont typeface="Arial" panose="020B0604020202020204" pitchFamily="34" charset="0"/>
              <a:buChar char="•"/>
            </a:pPr>
            <a:r>
              <a:rPr lang="en-US" sz="2500" dirty="0"/>
              <a:t>Escuela Primaria Beaufort
Escuela </a:t>
            </a:r>
            <a:r>
              <a:rPr lang="en-US" sz="2500" dirty="0" err="1"/>
              <a:t>Secundaria</a:t>
            </a:r>
            <a:r>
              <a:rPr lang="en-US" sz="2500" dirty="0"/>
              <a:t> Beaufort
Escuela Primaria Broad River
Centro de Primera </a:t>
            </a:r>
            <a:r>
              <a:rPr lang="en-US" sz="2500" dirty="0" err="1"/>
              <a:t>Infancia</a:t>
            </a:r>
            <a:r>
              <a:rPr lang="en-US" sz="2500" dirty="0"/>
              <a:t> Hilton Head Island
Escuela Hilton Head Island para las Artes </a:t>
            </a:r>
            <a:r>
              <a:rPr lang="en-US" sz="2500" dirty="0" err="1"/>
              <a:t>Creativas</a:t>
            </a:r>
            <a:r>
              <a:rPr lang="en-US" sz="2500" dirty="0"/>
              <a:t>/Escuela Primaria de la Isla Daufuskie
Escuela Primaria Hilton Head Island
Primaria Lady's Island
Escuela </a:t>
            </a:r>
            <a:r>
              <a:rPr lang="en-US" sz="2500" dirty="0" err="1"/>
              <a:t>Secundaria</a:t>
            </a:r>
            <a:r>
              <a:rPr lang="en-US" sz="2500" dirty="0"/>
              <a:t> Lady's Island
Escuela Primaria Michael C. Riley</a:t>
            </a:r>
            <a:endParaRPr lang="en-US" dirty="0"/>
          </a:p>
        </p:txBody>
      </p:sp>
      <p:sp>
        <p:nvSpPr>
          <p:cNvPr id="4" name="TextBox 3">
            <a:extLst>
              <a:ext uri="{FF2B5EF4-FFF2-40B4-BE49-F238E27FC236}">
                <a16:creationId xmlns:a16="http://schemas.microsoft.com/office/drawing/2014/main" id="{5F51F54F-A4B0-F43B-0193-C85A5D05E6B8}"/>
              </a:ext>
            </a:extLst>
          </p:cNvPr>
          <p:cNvSpPr txBox="1"/>
          <p:nvPr/>
        </p:nvSpPr>
        <p:spPr>
          <a:xfrm>
            <a:off x="6964415" y="1271752"/>
            <a:ext cx="5279136" cy="4708981"/>
          </a:xfrm>
          <a:prstGeom prst="rect">
            <a:avLst/>
          </a:prstGeom>
          <a:noFill/>
        </p:spPr>
        <p:txBody>
          <a:bodyPr wrap="square" rtlCol="0">
            <a:spAutoFit/>
          </a:bodyPr>
          <a:lstStyle/>
          <a:p>
            <a:pPr marL="457200" indent="-457200">
              <a:buFont typeface="Arial" panose="020B0604020202020204" pitchFamily="34" charset="0"/>
              <a:buChar char="•"/>
            </a:pPr>
            <a:r>
              <a:rPr lang="en-US" sz="2500" dirty="0"/>
              <a:t>Escuela Primaria Mossy Oaks
Escuela Primaria Port Royal
Escuela Primaria Red Cedar
Academia de </a:t>
            </a:r>
            <a:r>
              <a:rPr lang="en-US" sz="2500" dirty="0" err="1"/>
              <a:t>Liderazgo</a:t>
            </a:r>
            <a:r>
              <a:rPr lang="en-US" sz="2500" dirty="0"/>
              <a:t> Robert Smalls
Escuela Primaria Joseph S. Shanklin 
Escuela Primaria Santa Elena
Escuela </a:t>
            </a:r>
            <a:r>
              <a:rPr lang="en-US" sz="2500" dirty="0" err="1"/>
              <a:t>Secundaria</a:t>
            </a:r>
            <a:r>
              <a:rPr lang="en-US" sz="2500" dirty="0"/>
              <a:t> </a:t>
            </a:r>
            <a:r>
              <a:rPr lang="en-US" sz="2500" dirty="0" err="1"/>
              <a:t>Temprana</a:t>
            </a:r>
            <a:r>
              <a:rPr lang="en-US" sz="2500" dirty="0"/>
              <a:t> </a:t>
            </a:r>
            <a:r>
              <a:rPr lang="en-US" sz="2500" dirty="0" err="1"/>
              <a:t>Universitaria</a:t>
            </a:r>
            <a:r>
              <a:rPr lang="en-US" sz="2500" dirty="0"/>
              <a:t> Whale Branch
Escuela Primaria Rama Whale
Rama Ballena Intermedia</a:t>
            </a:r>
            <a:endParaRPr lang="en-US" dirty="0"/>
          </a:p>
        </p:txBody>
      </p:sp>
    </p:spTree>
    <p:extLst>
      <p:ext uri="{BB962C8B-B14F-4D97-AF65-F5344CB8AC3E}">
        <p14:creationId xmlns:p14="http://schemas.microsoft.com/office/powerpoint/2010/main" val="1890418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E64B6-71F9-C99D-AAB2-D5AA9B3EB13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23D6FD-72DE-E46A-FE58-9FFDDC706F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03F0DBD-0AF7-588F-13A6-2D7D4F75336C}"/>
              </a:ext>
            </a:extLst>
          </p:cNvPr>
          <p:cNvSpPr>
            <a:spLocks noGrp="1"/>
          </p:cNvSpPr>
          <p:nvPr>
            <p:ph type="title"/>
          </p:nvPr>
        </p:nvSpPr>
        <p:spPr>
          <a:xfrm>
            <a:off x="2575032" y="365125"/>
            <a:ext cx="8778767" cy="906627"/>
          </a:xfrm>
        </p:spPr>
        <p:txBody>
          <a:bodyPr>
            <a:normAutofit/>
          </a:bodyPr>
          <a:lstStyle/>
          <a:p>
            <a:r>
              <a:rPr lang="en-US" sz="3600" b="1"/>
              <a:t>How does Title I Work?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7CB367-64AA-EB1F-0EAF-27DA75384E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D1BD34A-29FB-4703-DDF6-F709DE288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1A26C5B-3619-B1D2-AD17-B14D97122EE0}"/>
              </a:ext>
            </a:extLst>
          </p:cNvPr>
          <p:cNvSpPr txBox="1"/>
          <p:nvPr/>
        </p:nvSpPr>
        <p:spPr>
          <a:xfrm>
            <a:off x="2170176" y="1755648"/>
            <a:ext cx="9412224" cy="3939540"/>
          </a:xfrm>
          <a:prstGeom prst="rect">
            <a:avLst/>
          </a:prstGeom>
          <a:noFill/>
        </p:spPr>
        <p:txBody>
          <a:bodyPr wrap="square" rtlCol="0">
            <a:spAutoFit/>
          </a:bodyPr>
          <a:lstStyle/>
          <a:p>
            <a:pPr marL="457200" indent="-457200">
              <a:buFont typeface="Arial" panose="020B0604020202020204" pitchFamily="34" charset="0"/>
              <a:buChar char="•"/>
            </a:pPr>
            <a:r>
              <a:rPr lang="en-US" sz="2900" dirty="0"/>
              <a:t>The federal government provides funding to states based on census and poverty data each year for Title I.</a:t>
            </a:r>
          </a:p>
          <a:p>
            <a:pPr marL="457200" indent="-457200">
              <a:buFont typeface="Arial" panose="020B0604020202020204" pitchFamily="34" charset="0"/>
              <a:buChar char="•"/>
            </a:pPr>
            <a:r>
              <a:rPr lang="en-US" sz="2900" dirty="0"/>
              <a:t> The South Carolina Department of Education sends the money to the local school districts.</a:t>
            </a:r>
          </a:p>
          <a:p>
            <a:pPr marL="457200" indent="-457200">
              <a:buFont typeface="Arial" panose="020B0604020202020204" pitchFamily="34" charset="0"/>
              <a:buChar char="•"/>
            </a:pPr>
            <a:r>
              <a:rPr lang="en-US" sz="2900" dirty="0"/>
              <a:t> The school district identifies eligible schools based off their percentage of Pupils in Poverty and provides a Title I allocation.</a:t>
            </a:r>
          </a:p>
          <a:p>
            <a:endParaRPr lang="en-US" dirty="0"/>
          </a:p>
        </p:txBody>
      </p:sp>
    </p:spTree>
    <p:extLst>
      <p:ext uri="{BB962C8B-B14F-4D97-AF65-F5344CB8AC3E}">
        <p14:creationId xmlns:p14="http://schemas.microsoft.com/office/powerpoint/2010/main" val="225662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13F02-067A-DF70-34C4-4B21BD95F64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156ECF7-65C8-087D-59F5-FCAC7585B4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7935A20-2CB0-8026-0FA4-C9EFB62F217A}"/>
              </a:ext>
            </a:extLst>
          </p:cNvPr>
          <p:cNvSpPr>
            <a:spLocks noGrp="1"/>
          </p:cNvSpPr>
          <p:nvPr>
            <p:ph type="title"/>
          </p:nvPr>
        </p:nvSpPr>
        <p:spPr>
          <a:xfrm>
            <a:off x="2575032" y="365125"/>
            <a:ext cx="8778767" cy="906627"/>
          </a:xfrm>
        </p:spPr>
        <p:txBody>
          <a:bodyPr>
            <a:normAutofit/>
          </a:bodyPr>
          <a:lstStyle/>
          <a:p>
            <a:r>
              <a:rPr lang="es-ES" sz="3600" b="1" dirty="0"/>
              <a:t>¿Cómo funciona el Título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058C8A6-C1A0-DA3D-B07E-4133E6DF645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59B49E3-7888-C58C-8E00-5082F72861A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6133469-C0AF-3DA9-A84B-11D595564C95}"/>
              </a:ext>
            </a:extLst>
          </p:cNvPr>
          <p:cNvSpPr txBox="1"/>
          <p:nvPr/>
        </p:nvSpPr>
        <p:spPr>
          <a:xfrm>
            <a:off x="2170176" y="1755648"/>
            <a:ext cx="9412224" cy="3662541"/>
          </a:xfrm>
          <a:prstGeom prst="rect">
            <a:avLst/>
          </a:prstGeom>
          <a:noFill/>
        </p:spPr>
        <p:txBody>
          <a:bodyPr wrap="square" rtlCol="0">
            <a:spAutoFit/>
          </a:bodyPr>
          <a:lstStyle/>
          <a:p>
            <a:pPr marL="457200" indent="-457200">
              <a:buFont typeface="Arial" panose="020B0604020202020204" pitchFamily="34" charset="0"/>
              <a:buChar char="•"/>
            </a:pPr>
            <a:r>
              <a:rPr lang="es-ES" sz="2900" dirty="0"/>
              <a:t>El gobierno federal proporciona financiamiento a los estados con base en datos del censo y de pobreza cada año para el Título I. 
 El Departamento de Educación de Carolina del Sur envía el dinero a los distritos escolares locales. 
 El distrito escolar identifica las escuelas elegibles con base en su porcentaje de alumnos en pobreza y proporciona una asignación del Título I.</a:t>
            </a:r>
            <a:endParaRPr lang="en-US" dirty="0"/>
          </a:p>
        </p:txBody>
      </p:sp>
    </p:spTree>
    <p:extLst>
      <p:ext uri="{BB962C8B-B14F-4D97-AF65-F5344CB8AC3E}">
        <p14:creationId xmlns:p14="http://schemas.microsoft.com/office/powerpoint/2010/main" val="248629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7C3F-D693-5013-7E92-1F603E5BB05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52962B0-AEDF-AC27-0C2E-7D9242B94E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BD50DA-AB50-D4A2-0AD7-DB59AE12D12A}"/>
              </a:ext>
            </a:extLst>
          </p:cNvPr>
          <p:cNvSpPr>
            <a:spLocks noGrp="1"/>
          </p:cNvSpPr>
          <p:nvPr>
            <p:ph type="title"/>
          </p:nvPr>
        </p:nvSpPr>
        <p:spPr>
          <a:xfrm>
            <a:off x="2575032" y="365125"/>
            <a:ext cx="8778767" cy="906627"/>
          </a:xfrm>
        </p:spPr>
        <p:txBody>
          <a:bodyPr>
            <a:normAutofit/>
          </a:bodyPr>
          <a:lstStyle/>
          <a:p>
            <a:r>
              <a:rPr lang="en-US" sz="3600" b="1" dirty="0"/>
              <a:t>A Title I Schoolwide Program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A1344CC-2095-D78C-1D7C-0E8D078AB28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F576658-01CC-0620-783C-C13AAD2BDA1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953FED2-E682-BEC4-D66E-D3D595304F20}"/>
              </a:ext>
            </a:extLst>
          </p:cNvPr>
          <p:cNvSpPr txBox="1"/>
          <p:nvPr/>
        </p:nvSpPr>
        <p:spPr>
          <a:xfrm>
            <a:off x="2295143" y="1421588"/>
            <a:ext cx="9058656"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a:t>All Title I schools in the BCSD implement a </a:t>
            </a:r>
            <a:r>
              <a:rPr lang="en-US" sz="2000" u="sng" dirty="0"/>
              <a:t>schoolwide</a:t>
            </a:r>
            <a:r>
              <a:rPr lang="en-US" sz="2000" dirty="0"/>
              <a:t> program.</a:t>
            </a:r>
          </a:p>
          <a:p>
            <a:pPr marL="742950" lvl="1" indent="-285750">
              <a:buFont typeface="Arial" panose="020B0604020202020204" pitchFamily="34" charset="0"/>
              <a:buChar char="•"/>
            </a:pPr>
            <a:r>
              <a:rPr lang="en-US" sz="2000" dirty="0"/>
              <a:t>In a schoolwide program, a school may use Title I funds to implement reforms to upgrade the entire educational program of the school.</a:t>
            </a:r>
          </a:p>
          <a:p>
            <a:pPr marL="742950" lvl="1" indent="-285750">
              <a:buFont typeface="Arial" panose="020B0604020202020204" pitchFamily="34" charset="0"/>
              <a:buChar char="•"/>
            </a:pPr>
            <a:r>
              <a:rPr lang="en-US" sz="2000" dirty="0"/>
              <a:t>There are three requirements of a Title I Schoolwide program and the school must:</a:t>
            </a:r>
          </a:p>
          <a:p>
            <a:pPr marL="1200150" lvl="2" indent="-285750">
              <a:buFont typeface="Arial" panose="020B0604020202020204" pitchFamily="34" charset="0"/>
              <a:buChar char="•"/>
            </a:pPr>
            <a:r>
              <a:rPr lang="en-US" sz="2000" dirty="0"/>
              <a:t>Conduct a comprehensive needs assessment through a broad range of stakeholders.</a:t>
            </a:r>
          </a:p>
          <a:p>
            <a:pPr marL="1200150" lvl="2" indent="-285750">
              <a:buFont typeface="Arial" panose="020B0604020202020204" pitchFamily="34" charset="0"/>
              <a:buChar char="•"/>
            </a:pPr>
            <a:r>
              <a:rPr lang="en-US" sz="2000" dirty="0"/>
              <a:t>Create a comprehensive School Renewal Plan that describes how the school will improve academic achievement throughout the school.</a:t>
            </a:r>
          </a:p>
          <a:p>
            <a:pPr marL="1200150" lvl="2" indent="-285750">
              <a:buFont typeface="Arial" panose="020B0604020202020204" pitchFamily="34" charset="0"/>
              <a:buChar char="•"/>
            </a:pPr>
            <a:r>
              <a:rPr lang="en-US" sz="2000" dirty="0"/>
              <a:t>Annually, evaluate the schoolwide plan to determine if the schoolwide program has been effective in addressing the major problem areas and, in turn, increasing student achievement, particularly for the lowest-achieving students. Schools must revise the plan, as necessary.</a:t>
            </a:r>
          </a:p>
        </p:txBody>
      </p:sp>
    </p:spTree>
    <p:extLst>
      <p:ext uri="{BB962C8B-B14F-4D97-AF65-F5344CB8AC3E}">
        <p14:creationId xmlns:p14="http://schemas.microsoft.com/office/powerpoint/2010/main" val="245391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A7C37-4606-F99B-9ABB-16994E20521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D7F0856-40E6-146B-5877-15A5668F80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258F623-03E7-C1D2-F87E-7A65B423ED97}"/>
              </a:ext>
            </a:extLst>
          </p:cNvPr>
          <p:cNvSpPr>
            <a:spLocks noGrp="1"/>
          </p:cNvSpPr>
          <p:nvPr>
            <p:ph type="title"/>
          </p:nvPr>
        </p:nvSpPr>
        <p:spPr>
          <a:xfrm>
            <a:off x="2575032" y="365125"/>
            <a:ext cx="8778767" cy="906627"/>
          </a:xfrm>
        </p:spPr>
        <p:txBody>
          <a:bodyPr>
            <a:normAutofit/>
          </a:bodyPr>
          <a:lstStyle/>
          <a:p>
            <a:r>
              <a:rPr lang="en-US" sz="3600" b="1" dirty="0"/>
              <a:t>Un </a:t>
            </a:r>
            <a:r>
              <a:rPr lang="en-US" sz="3600" b="1" dirty="0" err="1"/>
              <a:t>Programa</a:t>
            </a:r>
            <a:r>
              <a:rPr lang="en-US" sz="3600" b="1" dirty="0"/>
              <a:t> Escolar </a:t>
            </a:r>
            <a:r>
              <a:rPr lang="en-US" sz="3600" b="1" dirty="0" err="1"/>
              <a:t>Título</a:t>
            </a:r>
            <a:r>
              <a:rPr lang="en-US" sz="3600" b="1" dirty="0"/>
              <a:t>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A75EEC8-FE29-1160-6510-CE9DAC5477B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94181CE2-8208-D92B-B8C8-08EF2C5ABE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FDCC886-2E6D-FE23-1AE0-07039C8BB74D}"/>
              </a:ext>
            </a:extLst>
          </p:cNvPr>
          <p:cNvSpPr txBox="1"/>
          <p:nvPr/>
        </p:nvSpPr>
        <p:spPr>
          <a:xfrm>
            <a:off x="2295143" y="1421588"/>
            <a:ext cx="9058656" cy="4708981"/>
          </a:xfrm>
          <a:prstGeom prst="rect">
            <a:avLst/>
          </a:prstGeom>
          <a:noFill/>
        </p:spPr>
        <p:txBody>
          <a:bodyPr wrap="square" rtlCol="0">
            <a:spAutoFit/>
          </a:bodyPr>
          <a:lstStyle/>
          <a:p>
            <a:pPr marL="285750" indent="-285750">
              <a:buFont typeface="Arial" panose="020B0604020202020204" pitchFamily="34" charset="0"/>
              <a:buChar char="•"/>
            </a:pPr>
            <a:r>
              <a:rPr lang="es-ES" sz="2000" dirty="0"/>
              <a:t>Todas las escuelas del Título I en el BCSD implementan un programa escolar completo. 
En un programa escolar general, una escuela puede usar fondos del Título I para implementar reformas que mejoren todo el programa educativo de la escuela. 
Hay tres requisitos para un programa escolar Título I y la escuela debe: 
Realiza una evaluación integral de necesidades a través de una amplia gama de partes interesadas. 
Crea un Plan de Renovación Escolar integral que describa cómo la escuela mejorará el rendimiento académico en toda la escuela. 
Anualmente, evalúa el plan escolar para determinar si el programa escolar ha sido efectivo para abordar las principales áreas problemáticas y, a su vez, aumentar el rendimiento estudiantil, especialmente para los estudiantes con peor rendimiento. Las escuelas deben revisar el plan, según sea necesario.</a:t>
            </a:r>
            <a:endParaRPr lang="en-US" sz="2000" dirty="0"/>
          </a:p>
        </p:txBody>
      </p:sp>
    </p:spTree>
    <p:extLst>
      <p:ext uri="{BB962C8B-B14F-4D97-AF65-F5344CB8AC3E}">
        <p14:creationId xmlns:p14="http://schemas.microsoft.com/office/powerpoint/2010/main" val="2104363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2BA29-3C57-9BD2-2D94-3702E881DEF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4864B12-C3F8-E1C6-5DC2-37EB8E882D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69B9368-0964-2211-0E9D-4D57AFFFC131}"/>
              </a:ext>
            </a:extLst>
          </p:cNvPr>
          <p:cNvSpPr>
            <a:spLocks noGrp="1"/>
          </p:cNvSpPr>
          <p:nvPr>
            <p:ph type="title"/>
          </p:nvPr>
        </p:nvSpPr>
        <p:spPr>
          <a:xfrm>
            <a:off x="2575032" y="365126"/>
            <a:ext cx="8778767" cy="519130"/>
          </a:xfrm>
        </p:spPr>
        <p:txBody>
          <a:bodyPr>
            <a:normAutofit fontScale="90000"/>
          </a:bodyPr>
          <a:lstStyle/>
          <a:p>
            <a:r>
              <a:rPr lang="en-US" sz="3600" b="1" dirty="0"/>
              <a:t>Determining How Title I Funds Are Used</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110A37B-483A-B560-54B9-8978411A89E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3CBB10-8B1D-2445-07B6-95B306C3F86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A57BC5B-BA14-226D-FF00-7D015A3849F4}"/>
              </a:ext>
            </a:extLst>
          </p:cNvPr>
          <p:cNvSpPr txBox="1"/>
          <p:nvPr/>
        </p:nvSpPr>
        <p:spPr>
          <a:xfrm>
            <a:off x="2203849" y="1318022"/>
            <a:ext cx="8778767" cy="5755422"/>
          </a:xfrm>
          <a:prstGeom prst="rect">
            <a:avLst/>
          </a:prstGeom>
          <a:noFill/>
        </p:spPr>
        <p:txBody>
          <a:bodyPr wrap="square" rtlCol="0">
            <a:spAutoFit/>
          </a:bodyPr>
          <a:lstStyle/>
          <a:p>
            <a:pPr marL="457200" indent="-457200">
              <a:buFont typeface="Arial" panose="020B0604020202020204" pitchFamily="34" charset="0"/>
              <a:buChar char="•"/>
            </a:pPr>
            <a:r>
              <a:rPr lang="en-US" sz="2500" dirty="0"/>
              <a:t>Each school has a school advisory committee composed of parents, teachers, other staff that work at the school, community representatives and the principal.</a:t>
            </a:r>
          </a:p>
          <a:p>
            <a:pPr marL="457200" indent="-457200">
              <a:buFont typeface="Arial" panose="020B0604020202020204" pitchFamily="34" charset="0"/>
              <a:buChar char="•"/>
            </a:pPr>
            <a:r>
              <a:rPr lang="en-US" sz="2500" dirty="0"/>
              <a:t>In Beaufort County School District, the School Improvement Council (SIC) usually serves as the school advisory committee.</a:t>
            </a:r>
          </a:p>
          <a:p>
            <a:pPr marL="457200" indent="-457200">
              <a:buFont typeface="Arial" panose="020B0604020202020204" pitchFamily="34" charset="0"/>
              <a:buChar char="•"/>
            </a:pPr>
            <a:r>
              <a:rPr lang="en-US" sz="2500" dirty="0"/>
              <a:t>A comprehensive needs assessment is completed each year.</a:t>
            </a:r>
          </a:p>
          <a:p>
            <a:pPr marL="457200" indent="-457200">
              <a:buFont typeface="Arial" panose="020B0604020202020204" pitchFamily="34" charset="0"/>
              <a:buChar char="•"/>
            </a:pPr>
            <a:r>
              <a:rPr lang="en-US" sz="2500" dirty="0"/>
              <a:t>Goals are developed for the school year, and a School Renewal Plan is written.</a:t>
            </a:r>
          </a:p>
          <a:p>
            <a:pPr marL="457200" indent="-457200">
              <a:buFont typeface="Arial" panose="020B0604020202020204" pitchFamily="34" charset="0"/>
              <a:buChar char="•"/>
            </a:pPr>
            <a:r>
              <a:rPr lang="en-US" sz="2500" dirty="0"/>
              <a:t>The SIC approves the Title I budget for the school which is a funding source to support the School Renewal Plan.</a:t>
            </a:r>
          </a:p>
          <a:p>
            <a:endParaRPr lang="en-US" dirty="0"/>
          </a:p>
        </p:txBody>
      </p:sp>
    </p:spTree>
    <p:extLst>
      <p:ext uri="{BB962C8B-B14F-4D97-AF65-F5344CB8AC3E}">
        <p14:creationId xmlns:p14="http://schemas.microsoft.com/office/powerpoint/2010/main" val="349841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755E-AC44-0FA2-B00E-0FC5185E565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652A28F-9E6A-DA21-8FAD-C8F889A49C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2ABD2CF-176D-0154-914B-440822A74ADE}"/>
              </a:ext>
            </a:extLst>
          </p:cNvPr>
          <p:cNvSpPr>
            <a:spLocks noGrp="1"/>
          </p:cNvSpPr>
          <p:nvPr>
            <p:ph type="title"/>
          </p:nvPr>
        </p:nvSpPr>
        <p:spPr>
          <a:xfrm>
            <a:off x="2575032" y="365126"/>
            <a:ext cx="8778767" cy="519130"/>
          </a:xfrm>
        </p:spPr>
        <p:txBody>
          <a:bodyPr>
            <a:normAutofit fontScale="90000"/>
          </a:bodyPr>
          <a:lstStyle/>
          <a:p>
            <a:r>
              <a:rPr lang="es-ES" sz="3600" b="1" dirty="0"/>
              <a:t>Cómo se utilizan los fondos del Título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0F704BB-5982-EC4D-2E25-4E9E84832EF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FC14240-BA2C-EE15-69F9-73300190F28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1DDECCF-FBB3-B016-FB25-98AA59AD80E8}"/>
              </a:ext>
            </a:extLst>
          </p:cNvPr>
          <p:cNvSpPr txBox="1"/>
          <p:nvPr/>
        </p:nvSpPr>
        <p:spPr>
          <a:xfrm>
            <a:off x="2203849" y="1318022"/>
            <a:ext cx="8778767" cy="5478423"/>
          </a:xfrm>
          <a:prstGeom prst="rect">
            <a:avLst/>
          </a:prstGeom>
          <a:noFill/>
        </p:spPr>
        <p:txBody>
          <a:bodyPr wrap="square" rtlCol="0">
            <a:spAutoFit/>
          </a:bodyPr>
          <a:lstStyle/>
          <a:p>
            <a:pPr marL="457200" indent="-457200">
              <a:buFont typeface="Arial" panose="020B0604020202020204" pitchFamily="34" charset="0"/>
              <a:buChar char="•"/>
            </a:pPr>
            <a:r>
              <a:rPr lang="es-ES" sz="2500" dirty="0"/>
              <a:t>Cada escuela cuenta con un comité asesor escolar compuesto por padres, maestros, otro personal que trabaja en la escuela, representantes de la comunidad y el director. 
En el Distrito Escolar del Condado de Beaufort, el Consejo de Mejoramiento Escolar (SIC) usualmente funge como el comité asesor escolar. 
Cada año se realiza una evaluación integral de necesidades. 
Se desarrollan metas para el ciclo escolar y se redacta un Plan de Renovación Escolar. 
El SIC aprueba el presupuesto del Título I para la escuela, que es una fuente de financiamiento para apoyar el Plan de Renovación Escolar.</a:t>
            </a:r>
            <a:endParaRPr lang="en-US" dirty="0"/>
          </a:p>
        </p:txBody>
      </p:sp>
    </p:spTree>
    <p:extLst>
      <p:ext uri="{BB962C8B-B14F-4D97-AF65-F5344CB8AC3E}">
        <p14:creationId xmlns:p14="http://schemas.microsoft.com/office/powerpoint/2010/main" val="1053719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3D3B-54CF-E841-DBA7-5BF98E563BA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FF9D485-C5ED-8D2B-47C4-5586DD7058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26C643B-04F2-4436-8FB8-73D70859A880}"/>
              </a:ext>
            </a:extLst>
          </p:cNvPr>
          <p:cNvSpPr>
            <a:spLocks noGrp="1"/>
          </p:cNvSpPr>
          <p:nvPr>
            <p:ph type="title"/>
          </p:nvPr>
        </p:nvSpPr>
        <p:spPr>
          <a:xfrm>
            <a:off x="2502040" y="291406"/>
            <a:ext cx="9344967" cy="763672"/>
          </a:xfrm>
        </p:spPr>
        <p:txBody>
          <a:bodyPr>
            <a:normAutofit fontScale="90000"/>
          </a:bodyPr>
          <a:lstStyle/>
          <a:p>
            <a:r>
              <a:rPr lang="en-US" sz="3600" b="1" dirty="0"/>
              <a:t>School Goals Developed from Needs Assessment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046F092-BEC7-A66A-F8EC-A95FBFB7049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EBCBD1F-941B-2494-0719-C8162AD551C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B4C6831-5E24-4EBA-6513-EF8E12EAB34F}"/>
              </a:ext>
            </a:extLst>
          </p:cNvPr>
          <p:cNvSpPr txBox="1"/>
          <p:nvPr/>
        </p:nvSpPr>
        <p:spPr>
          <a:xfrm>
            <a:off x="2081929" y="1498801"/>
            <a:ext cx="8778767" cy="4216539"/>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By Spring, 2026-27, students in grades K-5 will demonstrate increased math proficiency. K-2 students will improve from 47% scoring at the </a:t>
            </a:r>
            <a:r>
              <a:rPr lang="en-US" dirty="0">
                <a:solidFill>
                  <a:srgbClr val="143A66"/>
                </a:solidFill>
                <a:latin typeface="Times New Roman" panose="02020603050405020304" pitchFamily="18" charset="0"/>
                <a:ea typeface="Calibri" panose="020F0502020204030204" pitchFamily="34" charset="0"/>
              </a:rPr>
              <a:t>5</a:t>
            </a: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0%ile or higher to 60% scoring at the 50%ile or higher on IREADY Inform. Students in grades 3-5 will improve from 44% scoring meets/exceeds on spring 2026 SC READY Math to 59% scoring </a:t>
            </a:r>
            <a:r>
              <a:rPr lang="en-US" dirty="0">
                <a:solidFill>
                  <a:srgbClr val="143A66"/>
                </a:solidFill>
                <a:latin typeface="Times New Roman" panose="02020603050405020304" pitchFamily="18" charset="0"/>
                <a:ea typeface="Calibri" panose="020F0502020204030204" pitchFamily="34" charset="0"/>
              </a:rPr>
              <a:t>M</a:t>
            </a:r>
            <a:r>
              <a:rPr kumimoji="0" lang="en-US" sz="1800" b="0" i="0" u="none" strike="noStrike" kern="1200" cap="none" spc="0" normalizeH="0" baseline="0" noProof="0" dirty="0" err="1">
                <a:ln>
                  <a:noFill/>
                </a:ln>
                <a:solidFill>
                  <a:srgbClr val="143A66"/>
                </a:solidFill>
                <a:effectLst/>
                <a:uLnTx/>
                <a:uFillTx/>
                <a:latin typeface="Times New Roman" panose="02020603050405020304" pitchFamily="18" charset="0"/>
                <a:ea typeface="Calibri" panose="020F0502020204030204" pitchFamily="34" charset="0"/>
                <a:cs typeface="+mn-cs"/>
              </a:rPr>
              <a:t>eets</a:t>
            </a: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 and Exceeds </a:t>
            </a:r>
            <a:r>
              <a:rPr lang="en-US" dirty="0">
                <a:solidFill>
                  <a:srgbClr val="143A66"/>
                </a:solidFill>
                <a:latin typeface="Times New Roman" panose="02020603050405020304" pitchFamily="18" charset="0"/>
                <a:ea typeface="Calibri" panose="020F0502020204030204" pitchFamily="34" charset="0"/>
              </a:rPr>
              <a:t>on spring 2027 SC READY Math</a:t>
            </a: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By Spring,2026-27, students in grades K-5 will demonstrated increased reading proficiency. K-2 students will improve from 49% at the 50%ile or higher to 54 % at the 50%ile or higher based on IREADY Winter Diagnostic. 3-5 students will improve from 60.2 % meets/exceeds on Spring 2026 SC READY ELA to 66% Meets and Exceeds on Spring 2027 SC READY ELA.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By May 2027, the Chronic Absenteeism Rate at BES will be reduced from 17.9% to 10% for students in grades 1-5.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43A66"/>
                </a:solidFill>
                <a:effectLst/>
                <a:uLnTx/>
                <a:uFillTx/>
                <a:latin typeface="Times New Roman" panose="02020603050405020304" pitchFamily="18" charset="0"/>
                <a:ea typeface="Calibri" panose="020F0502020204030204" pitchFamily="34" charset="0"/>
                <a:cs typeface="+mn-cs"/>
              </a:rPr>
              <a:t>By May 2027, teachers at BES in all grades and instructional domains will attend a minimum of 3 professional development hours on STEAM and Arts Integration strategies (options offered monthly).</a:t>
            </a:r>
            <a:endParaRPr kumimoji="0" lang="en-US" sz="2800" b="0" i="0" u="none" strike="noStrike" kern="1200" cap="none" spc="0" normalizeH="0" baseline="0" noProof="0" dirty="0">
              <a:ln>
                <a:noFill/>
              </a:ln>
              <a:solidFill>
                <a:srgbClr val="143A66"/>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96561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1F69-42C6-64F0-B348-DE954D6930C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5F05D51-D34A-6201-79CB-A64F3180A2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51A3921-6A44-42A6-7822-4E5D73B94CE8}"/>
              </a:ext>
            </a:extLst>
          </p:cNvPr>
          <p:cNvSpPr>
            <a:spLocks noGrp="1"/>
          </p:cNvSpPr>
          <p:nvPr>
            <p:ph type="title"/>
          </p:nvPr>
        </p:nvSpPr>
        <p:spPr>
          <a:xfrm>
            <a:off x="2502040" y="291406"/>
            <a:ext cx="9344967" cy="763672"/>
          </a:xfrm>
        </p:spPr>
        <p:txBody>
          <a:bodyPr>
            <a:normAutofit fontScale="90000"/>
          </a:bodyPr>
          <a:lstStyle/>
          <a:p>
            <a:r>
              <a:rPr lang="es-ES" sz="3600" b="1" dirty="0"/>
              <a:t>Metas escolares desarrolladas a partir de la evaluación de necesidades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776FCAC-4E6C-8A0A-E62D-42575A16088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3B5ED4C-80A2-1FD4-F8DC-648D6F6AB1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5FE5432-E2E8-A91B-EB56-132B04D19A88}"/>
              </a:ext>
            </a:extLst>
          </p:cNvPr>
          <p:cNvSpPr txBox="1"/>
          <p:nvPr/>
        </p:nvSpPr>
        <p:spPr>
          <a:xfrm>
            <a:off x="2081929" y="1498801"/>
            <a:ext cx="8778767" cy="4216539"/>
          </a:xfrm>
          <a:prstGeom prst="rect">
            <a:avLst/>
          </a:prstGeom>
          <a:noFill/>
        </p:spPr>
        <p:txBody>
          <a:bodyPr wrap="square" rtlCol="0">
            <a:spAutoFit/>
          </a:bodyPr>
          <a:lstStyle/>
          <a:p>
            <a:pPr marL="228600" lvl="0" indent="-228600">
              <a:lnSpc>
                <a:spcPct val="90000"/>
              </a:lnSpc>
              <a:spcBef>
                <a:spcPts val="1000"/>
              </a:spcBef>
              <a:buFont typeface="Arial" panose="020B0604020202020204" pitchFamily="34" charset="0"/>
              <a:buChar char="•"/>
              <a:defRPr/>
            </a:pPr>
            <a:r>
              <a:rPr lang="es-ES" dirty="0">
                <a:solidFill>
                  <a:srgbClr val="143A66"/>
                </a:solidFill>
                <a:latin typeface="Times New Roman" panose="02020603050405020304" pitchFamily="18" charset="0"/>
                <a:ea typeface="Calibri" panose="020F0502020204030204" pitchFamily="34" charset="0"/>
              </a:rPr>
              <a:t>Para la primavera de 2026-27, los estudiantes de K-5 demostrarán mayor competencia matemática. Los estudiantes de K-2 mejorarán de 47% en el 50% o más a 60% en el 50% o más en IREADY Inform. Los estudiantes de 3º a 5º grado mejorarán de 44% de puntajes en SC READY Math de primavera 2026 a 59% en </a:t>
            </a:r>
            <a:r>
              <a:rPr lang="es-ES" dirty="0" err="1">
                <a:solidFill>
                  <a:srgbClr val="143A66"/>
                </a:solidFill>
                <a:latin typeface="Times New Roman" panose="02020603050405020304" pitchFamily="18" charset="0"/>
                <a:ea typeface="Calibri" panose="020F0502020204030204" pitchFamily="34" charset="0"/>
              </a:rPr>
              <a:t>Meets</a:t>
            </a:r>
            <a:r>
              <a:rPr lang="es-ES" dirty="0">
                <a:solidFill>
                  <a:srgbClr val="143A66"/>
                </a:solidFill>
                <a:latin typeface="Times New Roman" panose="02020603050405020304" pitchFamily="18" charset="0"/>
                <a:ea typeface="Calibri" panose="020F0502020204030204" pitchFamily="34" charset="0"/>
              </a:rPr>
              <a:t> and </a:t>
            </a:r>
            <a:r>
              <a:rPr lang="es-ES" dirty="0" err="1">
                <a:solidFill>
                  <a:srgbClr val="143A66"/>
                </a:solidFill>
                <a:latin typeface="Times New Roman" panose="02020603050405020304" pitchFamily="18" charset="0"/>
                <a:ea typeface="Calibri" panose="020F0502020204030204" pitchFamily="34" charset="0"/>
              </a:rPr>
              <a:t>Exceeds</a:t>
            </a:r>
            <a:r>
              <a:rPr lang="es-ES" dirty="0">
                <a:solidFill>
                  <a:srgbClr val="143A66"/>
                </a:solidFill>
                <a:latin typeface="Times New Roman" panose="02020603050405020304" pitchFamily="18" charset="0"/>
                <a:ea typeface="Calibri" panose="020F0502020204030204" pitchFamily="34" charset="0"/>
              </a:rPr>
              <a:t> en SC READY Math de primavera 2027. 
Para la primavera de 2026-27, los estudiantes de los grados K-5 demostrarán una mayor competencia lectora. Los estudiantes de K-2 mejorarán de 49% en el percentil 50% o más a 54% en el percentil 50% o superior, según el Diagnóstico de Invierno de IREADY. Los estudiantes de 3 a 5 mejorarán de 60.2% alcanza/supera en el ELA de Spring 2026 con SC READY a 66% de Cumple y Excede en el ELA de Primavera 2027. 
Para mayo de 2027, la Tasa de Ausentismo Crónico en BES se reducirá de 17.9% a 10% para estudiantes de los grados 1 a 5. 
Para mayo de 2027, los maestros de BES en todos los grados y áreas de instrucción asistirán a un mínimo de 3 horas de desarrollo profesional sobre STEAM y estrategias de Integración de las Artes (opciones que se ofrecen mensualmente).</a:t>
            </a:r>
            <a:endParaRPr kumimoji="0" lang="en-US" sz="2800" b="0" i="0" u="none" strike="noStrike" kern="1200" cap="none" spc="0" normalizeH="0" baseline="0" noProof="0" dirty="0">
              <a:ln>
                <a:noFill/>
              </a:ln>
              <a:solidFill>
                <a:srgbClr val="143A66"/>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108508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FF32E-C961-AD3F-88EE-4FDBE86BAB4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B29648F-1CCF-FB87-8A9C-85200644A9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4B2CFA-3484-AA24-2C84-6E81E4315197}"/>
              </a:ext>
            </a:extLst>
          </p:cNvPr>
          <p:cNvSpPr>
            <a:spLocks noGrp="1"/>
          </p:cNvSpPr>
          <p:nvPr>
            <p:ph type="title"/>
          </p:nvPr>
        </p:nvSpPr>
        <p:spPr>
          <a:xfrm>
            <a:off x="1941519" y="-1925"/>
            <a:ext cx="10025402" cy="931645"/>
          </a:xfrm>
        </p:spPr>
        <p:txBody>
          <a:bodyPr>
            <a:normAutofit fontScale="90000"/>
          </a:bodyPr>
          <a:lstStyle/>
          <a:p>
            <a:r>
              <a:rPr lang="en-US" sz="3600" b="1"/>
              <a:t>Our School’s Title I Activities – Program Evaluation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05A4360-4881-FB4C-8B17-7114A7F7EDB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6267292-86D6-39E8-8978-64C997A499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7FFA135-F57D-2D53-7601-7063E3FC03DF}"/>
              </a:ext>
            </a:extLst>
          </p:cNvPr>
          <p:cNvSpPr txBox="1"/>
          <p:nvPr/>
        </p:nvSpPr>
        <p:spPr>
          <a:xfrm>
            <a:off x="1848612" y="1059533"/>
            <a:ext cx="10025402" cy="6124754"/>
          </a:xfrm>
          <a:prstGeom prst="rect">
            <a:avLst/>
          </a:prstGeom>
          <a:noFill/>
        </p:spPr>
        <p:txBody>
          <a:bodyPr wrap="square" rtlCol="0">
            <a:spAutoFit/>
          </a:bodyPr>
          <a:lstStyle/>
          <a:p>
            <a:pPr marL="457200" indent="-457200">
              <a:buFont typeface="Arial" panose="020B0604020202020204" pitchFamily="34" charset="0"/>
              <a:buChar char="•"/>
            </a:pPr>
            <a:r>
              <a:rPr lang="en-US" sz="2800" dirty="0"/>
              <a:t>1.5 Literacy Interventionists to support increased student achievement</a:t>
            </a:r>
          </a:p>
          <a:p>
            <a:pPr marL="457200" indent="-457200">
              <a:buFont typeface="Arial" panose="020B0604020202020204" pitchFamily="34" charset="0"/>
              <a:buChar char="•"/>
            </a:pPr>
            <a:r>
              <a:rPr lang="en-US" sz="2800" dirty="0"/>
              <a:t>Instructional Programs- guest educational speakers to support academic content</a:t>
            </a:r>
          </a:p>
          <a:p>
            <a:pPr marL="457200" indent="-457200">
              <a:buFont typeface="Arial" panose="020B0604020202020204" pitchFamily="34" charset="0"/>
              <a:buChar char="•"/>
            </a:pPr>
            <a:r>
              <a:rPr lang="en-US" sz="2800" dirty="0"/>
              <a:t>Student Activities to include a STEM field trip for every grade level to support academic content</a:t>
            </a:r>
          </a:p>
          <a:p>
            <a:pPr marL="457200" indent="-457200">
              <a:buFont typeface="Arial" panose="020B0604020202020204" pitchFamily="34" charset="0"/>
              <a:buChar char="•"/>
            </a:pPr>
            <a:r>
              <a:rPr lang="en-US" sz="2800" dirty="0"/>
              <a:t>Supplies/Resources used for STEAM projects in the classroom</a:t>
            </a:r>
          </a:p>
          <a:p>
            <a:pPr marL="457200" indent="-457200">
              <a:buFont typeface="Arial" panose="020B0604020202020204" pitchFamily="34" charset="0"/>
              <a:buChar char="•"/>
            </a:pPr>
            <a:r>
              <a:rPr lang="en-US" sz="2800" dirty="0"/>
              <a:t>After School Enrichment Activities</a:t>
            </a:r>
          </a:p>
          <a:p>
            <a:pPr marL="457200" indent="-457200">
              <a:buFont typeface="Arial" panose="020B0604020202020204" pitchFamily="34" charset="0"/>
              <a:buChar char="•"/>
            </a:pPr>
            <a:r>
              <a:rPr lang="en-US" sz="2800" dirty="0"/>
              <a:t>Professional Development for teachers in the Arts</a:t>
            </a:r>
          </a:p>
          <a:p>
            <a:pPr marL="457200" indent="-457200">
              <a:buFont typeface="Arial" panose="020B0604020202020204" pitchFamily="34" charset="0"/>
              <a:buChar char="•"/>
            </a:pPr>
            <a:r>
              <a:rPr lang="en-US" sz="2800" dirty="0"/>
              <a:t>Parenting Events (supplies/resources) Literacy Night, Parent Education, STEAM a Story, &amp; Math Carnival</a:t>
            </a:r>
          </a:p>
          <a:p>
            <a:r>
              <a:rPr lang="en-US" sz="2800" b="1" dirty="0"/>
              <a:t>Major</a:t>
            </a:r>
            <a:r>
              <a:rPr lang="en-US" sz="2800" dirty="0"/>
              <a:t> decrease in budget but we are trying to maintain.</a:t>
            </a:r>
            <a:endParaRPr lang="en-US" sz="2800" b="1"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4063100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1D0C8-6F59-3660-6F5E-559EF29A4655}"/>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B992361-AFFF-8B60-9DC1-ED1A13D9E0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764D979-7DF9-2307-59B4-41B8A470A3B9}"/>
              </a:ext>
            </a:extLst>
          </p:cNvPr>
          <p:cNvSpPr>
            <a:spLocks noGrp="1"/>
          </p:cNvSpPr>
          <p:nvPr>
            <p:ph type="title"/>
          </p:nvPr>
        </p:nvSpPr>
        <p:spPr>
          <a:xfrm>
            <a:off x="1941519" y="-1925"/>
            <a:ext cx="10025402" cy="931645"/>
          </a:xfrm>
        </p:spPr>
        <p:txBody>
          <a:bodyPr>
            <a:normAutofit fontScale="90000"/>
          </a:bodyPr>
          <a:lstStyle/>
          <a:p>
            <a:r>
              <a:rPr lang="es-ES" sz="3600" b="1" dirty="0"/>
              <a:t>Actividades del Título I de nuestra escuela – Evaluación de programas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EE0408C-1201-03AC-69BD-E338A82CF22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2E223D2-3FF2-CB7E-C80F-C44B678AAC5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A0A93A6-0D5E-D872-10C0-06BC02D4F47C}"/>
              </a:ext>
            </a:extLst>
          </p:cNvPr>
          <p:cNvSpPr txBox="1"/>
          <p:nvPr/>
        </p:nvSpPr>
        <p:spPr>
          <a:xfrm>
            <a:off x="1848612" y="1059533"/>
            <a:ext cx="10025402" cy="5755422"/>
          </a:xfrm>
          <a:prstGeom prst="rect">
            <a:avLst/>
          </a:prstGeom>
          <a:noFill/>
        </p:spPr>
        <p:txBody>
          <a:bodyPr wrap="square" rtlCol="0">
            <a:spAutoFit/>
          </a:bodyPr>
          <a:lstStyle/>
          <a:p>
            <a:pPr marL="457200" indent="-457200">
              <a:buFont typeface="Arial" panose="020B0604020202020204" pitchFamily="34" charset="0"/>
              <a:buChar char="•"/>
            </a:pPr>
            <a:r>
              <a:rPr lang="es-ES" sz="2400" dirty="0"/>
              <a:t>1.5 Intervencionistas en alfabetización para apoyar el mayor rendimiento estudiantil
Programas de Instrucción: conferencistas educativos invitados para apoyar el contenido académico
Actividades estudiantiles que incluyen una excursión STEM para cada nivel escolar y así apoyar el contenido académico
Suministros/Recursos usados para proyectos STEAM en el aula
Actividades de enriquecimiento después de clases
Desarrollo Profesional para maestros en las Artes
Eventos de Crianza (suministros/recursos) Noche de Alfabetización, Educación para Padres, STEAM una Historia y Carnaval de Matemáticas
Gran disminución en el presupuesto, pero estamos tratando de mantenerlo</a:t>
            </a:r>
            <a:r>
              <a:rPr lang="en-US" sz="2800" dirty="0"/>
              <a:t>.</a:t>
            </a:r>
            <a:endParaRPr lang="en-US" sz="2800" b="1"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1180290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1AF7-E7CD-A90F-6DB8-27241DEC26B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F1D3BA5-AE4A-2267-0F89-F2FBF6A4C39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00B7DA-3D79-46CA-8A74-CD1543ED2180}"/>
              </a:ext>
            </a:extLst>
          </p:cNvPr>
          <p:cNvSpPr>
            <a:spLocks noGrp="1"/>
          </p:cNvSpPr>
          <p:nvPr>
            <p:ph type="title"/>
          </p:nvPr>
        </p:nvSpPr>
        <p:spPr>
          <a:xfrm>
            <a:off x="2382422" y="333569"/>
            <a:ext cx="9424416" cy="906627"/>
          </a:xfrm>
        </p:spPr>
        <p:txBody>
          <a:bodyPr>
            <a:normAutofit/>
          </a:bodyPr>
          <a:lstStyle/>
          <a:p>
            <a:r>
              <a:rPr lang="en-US" sz="3600" b="1" dirty="0"/>
              <a:t>School Performance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94C4BE4-C6CA-91AC-8BEC-5506CC740D6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F249CD6-4D7C-EDFB-8E4A-9BEDA63BB76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A26439-48E1-C6E7-A515-19C44C80D4D6}"/>
              </a:ext>
            </a:extLst>
          </p:cNvPr>
          <p:cNvSpPr txBox="1"/>
          <p:nvPr/>
        </p:nvSpPr>
        <p:spPr>
          <a:xfrm>
            <a:off x="2081929" y="1613118"/>
            <a:ext cx="10025402"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t>2024/2025 school year report cart rating was “good”.</a:t>
            </a:r>
          </a:p>
          <a:p>
            <a:pPr marL="457200" indent="-457200">
              <a:buFont typeface="Arial" panose="020B0604020202020204" pitchFamily="34" charset="0"/>
              <a:buChar char="•"/>
            </a:pPr>
            <a:r>
              <a:rPr lang="en-US" sz="2800" dirty="0"/>
              <a:t>2025/2026 school year we are forecasting an “average” rating on the school report card.</a:t>
            </a:r>
          </a:p>
          <a:p>
            <a:pPr marL="457200" indent="-457200">
              <a:buFont typeface="Arial" panose="020B0604020202020204" pitchFamily="34" charset="0"/>
              <a:buChar char="•"/>
            </a:pPr>
            <a:r>
              <a:rPr lang="en-US" sz="2800" dirty="0"/>
              <a:t>Last year we were designated as a TSI school. Data for this upcoming year has not been released yet.</a:t>
            </a:r>
          </a:p>
          <a:p>
            <a:pPr marL="457200" indent="-457200">
              <a:buFont typeface="Arial" panose="020B0604020202020204" pitchFamily="34" charset="0"/>
              <a:buChar char="•"/>
            </a:pPr>
            <a:r>
              <a:rPr lang="en-US" sz="2800" dirty="0"/>
              <a:t>SC Ready scores are still embargoed and have not yet been released. </a:t>
            </a:r>
          </a:p>
        </p:txBody>
      </p:sp>
    </p:spTree>
    <p:extLst>
      <p:ext uri="{BB962C8B-B14F-4D97-AF65-F5344CB8AC3E}">
        <p14:creationId xmlns:p14="http://schemas.microsoft.com/office/powerpoint/2010/main" val="498785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D7AC6-B814-F73C-095F-DAE21E6FC9B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631CFC28-A337-687E-A0FD-B4A7F1A9A6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2D1C9D9-026A-F08B-45FD-F5BC1C2DF444}"/>
              </a:ext>
            </a:extLst>
          </p:cNvPr>
          <p:cNvSpPr>
            <a:spLocks noGrp="1"/>
          </p:cNvSpPr>
          <p:nvPr>
            <p:ph type="title"/>
          </p:nvPr>
        </p:nvSpPr>
        <p:spPr>
          <a:xfrm>
            <a:off x="2382422" y="333569"/>
            <a:ext cx="9424416" cy="906627"/>
          </a:xfrm>
        </p:spPr>
        <p:txBody>
          <a:bodyPr>
            <a:normAutofit/>
          </a:bodyPr>
          <a:lstStyle/>
          <a:p>
            <a:r>
              <a:rPr lang="en-US" sz="3600" b="1" dirty="0" err="1"/>
              <a:t>Desempeño</a:t>
            </a:r>
            <a:r>
              <a:rPr lang="en-US" sz="3600" b="1" dirty="0"/>
              <a:t> escolar</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5D841F5C-0576-DED9-E19D-F1E8994EF55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92A33FDF-5DBA-E490-7D7D-D2CA3DFC07D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1A95CE8-B1F8-B984-6F86-00A130392E9E}"/>
              </a:ext>
            </a:extLst>
          </p:cNvPr>
          <p:cNvSpPr txBox="1"/>
          <p:nvPr/>
        </p:nvSpPr>
        <p:spPr>
          <a:xfrm>
            <a:off x="2081929" y="1613118"/>
            <a:ext cx="10025402" cy="3539430"/>
          </a:xfrm>
          <a:prstGeom prst="rect">
            <a:avLst/>
          </a:prstGeom>
          <a:noFill/>
        </p:spPr>
        <p:txBody>
          <a:bodyPr wrap="square" rtlCol="0">
            <a:spAutoFit/>
          </a:bodyPr>
          <a:lstStyle/>
          <a:p>
            <a:pPr marL="457200" indent="-457200">
              <a:buFont typeface="Arial" panose="020B0604020202020204" pitchFamily="34" charset="0"/>
              <a:buChar char="•"/>
            </a:pPr>
            <a:r>
              <a:rPr lang="es-ES" sz="2800" dirty="0"/>
              <a:t>La calificación del cartucho del reporte escolar 2024/2025 fue "buena". 
Para el ciclo escolar 2025/2026 pronosticamos una calificación "promedio" en la boleta escolar. 
El año pasado fuimos designados como escuela TSI. Los datos para este próximo año aún no se han publicado. 
Las puntuaciones de SC Ready aún están bajo embargo y aún no se han publicado.</a:t>
            </a:r>
            <a:endParaRPr lang="en-US" sz="2800" dirty="0"/>
          </a:p>
        </p:txBody>
      </p:sp>
    </p:spTree>
    <p:extLst>
      <p:ext uri="{BB962C8B-B14F-4D97-AF65-F5344CB8AC3E}">
        <p14:creationId xmlns:p14="http://schemas.microsoft.com/office/powerpoint/2010/main" val="3874368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7363-5D25-4FFF-1F3B-61FE9204217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FC98710-4D4E-2259-9803-A557F255CA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09BB7E3-4F50-F493-04D4-269E0EC8C538}"/>
              </a:ext>
            </a:extLst>
          </p:cNvPr>
          <p:cNvSpPr>
            <a:spLocks noGrp="1"/>
          </p:cNvSpPr>
          <p:nvPr>
            <p:ph type="title"/>
          </p:nvPr>
        </p:nvSpPr>
        <p:spPr>
          <a:xfrm>
            <a:off x="2382422" y="333569"/>
            <a:ext cx="9424416" cy="906627"/>
          </a:xfrm>
        </p:spPr>
        <p:txBody>
          <a:bodyPr>
            <a:normAutofit/>
          </a:bodyPr>
          <a:lstStyle/>
          <a:p>
            <a:r>
              <a:rPr lang="en-US" sz="3600" b="1" dirty="0"/>
              <a:t>School</a:t>
            </a:r>
            <a:r>
              <a:rPr lang="en-US" sz="3600" dirty="0"/>
              <a:t> </a:t>
            </a:r>
            <a:r>
              <a:rPr lang="en-US" sz="3600" b="1" dirty="0"/>
              <a:t>Curriculum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A9F3083-EC10-2BB0-98EC-CA53A796E1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40A74FB-0D01-FF1F-7B15-7764E0E4598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F679C61-D8A4-B3EF-441E-F2061D6060B9}"/>
              </a:ext>
            </a:extLst>
          </p:cNvPr>
          <p:cNvSpPr txBox="1"/>
          <p:nvPr/>
        </p:nvSpPr>
        <p:spPr>
          <a:xfrm>
            <a:off x="1848612" y="1019351"/>
            <a:ext cx="10025402" cy="5693866"/>
          </a:xfrm>
          <a:prstGeom prst="rect">
            <a:avLst/>
          </a:prstGeom>
          <a:noFill/>
        </p:spPr>
        <p:txBody>
          <a:bodyPr wrap="square" rtlCol="0">
            <a:spAutoFit/>
          </a:bodyPr>
          <a:lstStyle/>
          <a:p>
            <a:r>
              <a:rPr lang="en-US" sz="2800" dirty="0"/>
              <a:t>Beaufort Elementary is both an ABC and Cognia certified school. </a:t>
            </a:r>
          </a:p>
          <a:p>
            <a:r>
              <a:rPr lang="en-US" sz="2800" dirty="0"/>
              <a:t>The core curricula that we use at Beaufort Elementary School based on district guidelines includes:</a:t>
            </a:r>
          </a:p>
          <a:p>
            <a:pPr marL="457200" indent="-457200">
              <a:buFont typeface="Arial" panose="020B0604020202020204" pitchFamily="34" charset="0"/>
              <a:buChar char="•"/>
            </a:pPr>
            <a:r>
              <a:rPr lang="en-US" sz="2800" dirty="0"/>
              <a:t>HMH Reading</a:t>
            </a:r>
          </a:p>
          <a:p>
            <a:pPr marL="457200" indent="-457200">
              <a:buFont typeface="Arial" panose="020B0604020202020204" pitchFamily="34" charset="0"/>
              <a:buChar char="•"/>
            </a:pPr>
            <a:r>
              <a:rPr lang="en-US" sz="2800" dirty="0"/>
              <a:t>Ready Classroom Math and ZEARN math</a:t>
            </a:r>
          </a:p>
          <a:p>
            <a:pPr marL="457200" indent="-457200">
              <a:buFont typeface="Arial" panose="020B0604020202020204" pitchFamily="34" charset="0"/>
              <a:buChar char="•"/>
            </a:pPr>
            <a:r>
              <a:rPr lang="en-US" sz="2800" dirty="0"/>
              <a:t>SAVAAS and Project Lead the Way (Science)</a:t>
            </a:r>
          </a:p>
          <a:p>
            <a:pPr marL="457200" indent="-457200">
              <a:buFont typeface="Arial" panose="020B0604020202020204" pitchFamily="34" charset="0"/>
              <a:buChar char="•"/>
            </a:pPr>
            <a:r>
              <a:rPr lang="en-US" sz="2800" dirty="0"/>
              <a:t>SAVAAS/Social Studies Weekly(Social Studies)</a:t>
            </a:r>
          </a:p>
          <a:p>
            <a:endParaRPr lang="en-US" sz="2800" dirty="0"/>
          </a:p>
          <a:p>
            <a:r>
              <a:rPr lang="en-US" sz="2800" dirty="0"/>
              <a:t>However, here at Beaufort Elementary we like to supplement this with Arts and STEAM integrated activities to insure understanding of all grade level standards. </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568289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8DC5A-B444-A666-AC85-CC3979F3FD6A}"/>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47513C1-1B31-A9A3-D115-0B9C78A392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0A37BCA-151A-F9AC-72A9-EB5A554415FE}"/>
              </a:ext>
            </a:extLst>
          </p:cNvPr>
          <p:cNvSpPr>
            <a:spLocks noGrp="1"/>
          </p:cNvSpPr>
          <p:nvPr>
            <p:ph type="title"/>
          </p:nvPr>
        </p:nvSpPr>
        <p:spPr>
          <a:xfrm>
            <a:off x="2382422" y="333569"/>
            <a:ext cx="9424416" cy="906627"/>
          </a:xfrm>
        </p:spPr>
        <p:txBody>
          <a:bodyPr>
            <a:normAutofit/>
          </a:bodyPr>
          <a:lstStyle/>
          <a:p>
            <a:r>
              <a:rPr lang="en-US" sz="3600" b="1" dirty="0"/>
              <a:t>Plan de </a:t>
            </a:r>
            <a:r>
              <a:rPr lang="en-US" sz="3600" b="1" dirty="0" err="1"/>
              <a:t>estudios</a:t>
            </a:r>
            <a:r>
              <a:rPr lang="en-US" sz="3600" b="1" dirty="0"/>
              <a:t> escolar</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B17C9F8-34D6-781A-B9C5-12D897D4F02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9E6C8621-3E04-C87E-CC43-CFB39CCAE03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04652E9-FE7B-F7C0-C367-B6ECC10C6214}"/>
              </a:ext>
            </a:extLst>
          </p:cNvPr>
          <p:cNvSpPr txBox="1"/>
          <p:nvPr/>
        </p:nvSpPr>
        <p:spPr>
          <a:xfrm>
            <a:off x="1848612" y="1019351"/>
            <a:ext cx="10025402" cy="5693866"/>
          </a:xfrm>
          <a:prstGeom prst="rect">
            <a:avLst/>
          </a:prstGeom>
          <a:noFill/>
        </p:spPr>
        <p:txBody>
          <a:bodyPr wrap="square" rtlCol="0">
            <a:spAutoFit/>
          </a:bodyPr>
          <a:lstStyle/>
          <a:p>
            <a:r>
              <a:rPr lang="es-ES" sz="2800" dirty="0"/>
              <a:t>Beaufort Elementary es una escuela certificada tanto por ABC como por </a:t>
            </a:r>
            <a:r>
              <a:rPr lang="es-ES" sz="2800" dirty="0" err="1"/>
              <a:t>Cogna</a:t>
            </a:r>
            <a:r>
              <a:rPr lang="es-ES" sz="2800" dirty="0"/>
              <a:t>.  
El plan de estudios básico que utilizamos en la Escuela Primaria Beaufort, basado en las directrices del distrito, incluye: 
HMH Reading
Matemáticas de Ready </a:t>
            </a:r>
            <a:r>
              <a:rPr lang="es-ES" sz="2800" dirty="0" err="1"/>
              <a:t>Classroom</a:t>
            </a:r>
            <a:r>
              <a:rPr lang="es-ES" sz="2800" dirty="0"/>
              <a:t> y matemáticas ZEARN
SAVAAS y Project Lead </a:t>
            </a:r>
            <a:r>
              <a:rPr lang="es-ES" sz="2800" dirty="0" err="1"/>
              <a:t>the</a:t>
            </a:r>
            <a:r>
              <a:rPr lang="es-ES" sz="2800" dirty="0"/>
              <a:t> Way (Ciencia)
SAVAAS/Estudios Sociales Semanal (Estudios Sociales)
Sin embargo, aquí en la Primaria Beaufort nos gusta complementar esto con actividades integradas en Artes y STEAM para asegurar la comprensión de todos los estándares de nivel escolar.</a:t>
            </a:r>
            <a:endParaRPr lang="en-US" sz="2800" dirty="0"/>
          </a:p>
        </p:txBody>
      </p:sp>
    </p:spTree>
    <p:extLst>
      <p:ext uri="{BB962C8B-B14F-4D97-AF65-F5344CB8AC3E}">
        <p14:creationId xmlns:p14="http://schemas.microsoft.com/office/powerpoint/2010/main" val="2292316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57471-2CD6-8F67-9B8F-F7B5E32167E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6C4F93E-B3EB-7419-753F-4FD2364146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C656FCF-FE4F-9BEE-D6C4-AB3F7EE79AE2}"/>
              </a:ext>
            </a:extLst>
          </p:cNvPr>
          <p:cNvSpPr>
            <a:spLocks noGrp="1"/>
          </p:cNvSpPr>
          <p:nvPr>
            <p:ph type="title"/>
          </p:nvPr>
        </p:nvSpPr>
        <p:spPr>
          <a:xfrm>
            <a:off x="2575032" y="365125"/>
            <a:ext cx="877876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638FD4A8-1F7E-F3AF-ECEB-0BF57D985AE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871CB9B-BD4C-BF5E-D2CC-7D67C56FD67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B630242-0FA1-EE81-641A-C7AD1E81B850}"/>
              </a:ext>
            </a:extLst>
          </p:cNvPr>
          <p:cNvSpPr txBox="1"/>
          <p:nvPr/>
        </p:nvSpPr>
        <p:spPr>
          <a:xfrm>
            <a:off x="1987296" y="1383784"/>
            <a:ext cx="9899904" cy="5370701"/>
          </a:xfrm>
          <a:prstGeom prst="rect">
            <a:avLst/>
          </a:prstGeom>
          <a:noFill/>
        </p:spPr>
        <p:txBody>
          <a:bodyPr wrap="square" rtlCol="0">
            <a:spAutoFit/>
          </a:bodyPr>
          <a:lstStyle/>
          <a:p>
            <a:pPr marL="457200" indent="-457200">
              <a:buFont typeface="Arial" panose="020B0604020202020204" pitchFamily="34" charset="0"/>
              <a:buChar char="•"/>
            </a:pPr>
            <a:r>
              <a:rPr lang="en-US" sz="2500" dirty="0"/>
              <a:t>The Title I law requires that all Title I schools and families work together.  </a:t>
            </a:r>
          </a:p>
          <a:p>
            <a:pPr marL="457200" indent="-457200">
              <a:buFont typeface="Arial" panose="020B0604020202020204" pitchFamily="34" charset="0"/>
              <a:buChar char="•"/>
            </a:pPr>
            <a:endParaRPr lang="en-US" sz="2500" dirty="0"/>
          </a:p>
          <a:p>
            <a:pPr marL="457200" indent="-457200">
              <a:buFont typeface="Arial" panose="020B0604020202020204" pitchFamily="34" charset="0"/>
              <a:buChar char="•"/>
            </a:pPr>
            <a:r>
              <a:rPr lang="en-US" sz="2500" dirty="0"/>
              <a:t>How our school partners with families is listed in the following documents:</a:t>
            </a:r>
          </a:p>
          <a:p>
            <a:pPr marL="914400" lvl="1" indent="-457200">
              <a:buFont typeface="Arial" panose="020B0604020202020204" pitchFamily="34" charset="0"/>
              <a:buChar char="•"/>
            </a:pPr>
            <a:r>
              <a:rPr lang="en-US" sz="2200" dirty="0"/>
              <a:t>Parent-School Compact</a:t>
            </a:r>
          </a:p>
          <a:p>
            <a:pPr marL="914400" lvl="1" indent="-457200">
              <a:buFont typeface="Arial" panose="020B0604020202020204" pitchFamily="34" charset="0"/>
              <a:buChar char="•"/>
            </a:pPr>
            <a:r>
              <a:rPr lang="en-US" sz="2200" dirty="0"/>
              <a:t>Parental and Family Engagement Policy</a:t>
            </a:r>
          </a:p>
          <a:p>
            <a:pPr lvl="1" indent="-457200">
              <a:buFont typeface="Arial" panose="020B0604020202020204" pitchFamily="34" charset="0"/>
              <a:buChar char="•"/>
            </a:pPr>
            <a:endParaRPr lang="en-US" sz="2800" dirty="0"/>
          </a:p>
          <a:p>
            <a:pPr lvl="1" indent="-457200">
              <a:buFont typeface="Arial" panose="020B0604020202020204" pitchFamily="34" charset="0"/>
              <a:buChar char="•"/>
            </a:pPr>
            <a:r>
              <a:rPr lang="en-US" sz="2500" dirty="0"/>
              <a:t>Each of these documents are distributed to parents each year and your feedback on them is very much appreciated. The Parent-School Compact and Family Engagement Policy are both reviewed each Spring and updated if necessary.</a:t>
            </a:r>
          </a:p>
          <a:p>
            <a:pPr lvl="1" indent="-457200">
              <a:buFont typeface="Arial" panose="020B0604020202020204" pitchFamily="34" charset="0"/>
              <a:buChar char="•"/>
            </a:pPr>
            <a:endParaRPr lang="en-US" sz="2800" dirty="0"/>
          </a:p>
          <a:p>
            <a:endParaRPr lang="en-US" dirty="0"/>
          </a:p>
        </p:txBody>
      </p:sp>
    </p:spTree>
    <p:extLst>
      <p:ext uri="{BB962C8B-B14F-4D97-AF65-F5344CB8AC3E}">
        <p14:creationId xmlns:p14="http://schemas.microsoft.com/office/powerpoint/2010/main" val="1677326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1DDA7-6998-F2E3-9C1B-2A68A31A767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2633F63-FFCF-1A22-1F5A-311D78EE1B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51BA2EF-E713-1221-B2CA-F36992F65B2E}"/>
              </a:ext>
            </a:extLst>
          </p:cNvPr>
          <p:cNvSpPr>
            <a:spLocks noGrp="1"/>
          </p:cNvSpPr>
          <p:nvPr>
            <p:ph type="title"/>
          </p:nvPr>
        </p:nvSpPr>
        <p:spPr>
          <a:xfrm>
            <a:off x="2575032" y="365125"/>
            <a:ext cx="8778767" cy="906627"/>
          </a:xfrm>
        </p:spPr>
        <p:txBody>
          <a:bodyPr>
            <a:normAutofit/>
          </a:bodyPr>
          <a:lstStyle/>
          <a:p>
            <a:r>
              <a:rPr lang="es-ES" sz="3600" b="1" dirty="0"/>
              <a:t>Participación de Padres y Familias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966D042F-83E8-8C28-0B84-0044D61CC0E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196401B-0357-656B-AFE2-9B98D7445C2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B214F93-2EB6-961B-3A45-0647EB7C2FC1}"/>
              </a:ext>
            </a:extLst>
          </p:cNvPr>
          <p:cNvSpPr txBox="1"/>
          <p:nvPr/>
        </p:nvSpPr>
        <p:spPr>
          <a:xfrm>
            <a:off x="1987296" y="1383784"/>
            <a:ext cx="9899904" cy="4216539"/>
          </a:xfrm>
          <a:prstGeom prst="rect">
            <a:avLst/>
          </a:prstGeom>
          <a:noFill/>
        </p:spPr>
        <p:txBody>
          <a:bodyPr wrap="square" rtlCol="0">
            <a:spAutoFit/>
          </a:bodyPr>
          <a:lstStyle/>
          <a:p>
            <a:pPr marL="457200" indent="-457200">
              <a:buFont typeface="Arial" panose="020B0604020202020204" pitchFamily="34" charset="0"/>
              <a:buChar char="•"/>
            </a:pPr>
            <a:r>
              <a:rPr lang="es-ES" sz="2500" dirty="0"/>
              <a:t>La ley del Título I exige que todas las escuelas y familias del Título I trabajen juntas.   
Cómo nuestra escuela se asocia con las familias está listado en los siguientes documentos: 
Pacto Padre-Escuela
Política de Participación Parental y Familiar
Cada uno de estos documentos se distribuye a los padres cada año y se agradecen mucho sus comentarios sobre ellos. El Pacto Padre-Escuela y la Política de Participación Familiar se revisan cada primavera y se actualizan si es necesario.</a:t>
            </a:r>
            <a:endParaRPr lang="en-US" sz="2800" dirty="0"/>
          </a:p>
          <a:p>
            <a:endParaRPr lang="en-US" dirty="0"/>
          </a:p>
        </p:txBody>
      </p:sp>
    </p:spTree>
    <p:extLst>
      <p:ext uri="{BB962C8B-B14F-4D97-AF65-F5344CB8AC3E}">
        <p14:creationId xmlns:p14="http://schemas.microsoft.com/office/powerpoint/2010/main" val="3261508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0934D-CEFA-C517-7785-EF80B3FC4A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E28FA27-FE3F-7892-97D7-5E8489D97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EF1E13C-20C3-CA1C-96D6-7FEBD300D935}"/>
              </a:ext>
            </a:extLst>
          </p:cNvPr>
          <p:cNvSpPr>
            <a:spLocks noGrp="1"/>
          </p:cNvSpPr>
          <p:nvPr>
            <p:ph type="title"/>
          </p:nvPr>
        </p:nvSpPr>
        <p:spPr>
          <a:xfrm>
            <a:off x="2575032" y="236033"/>
            <a:ext cx="8778767" cy="906627"/>
          </a:xfrm>
        </p:spPr>
        <p:txBody>
          <a:bodyPr>
            <a:normAutofit fontScale="90000"/>
          </a:bodyPr>
          <a:lstStyle/>
          <a:p>
            <a:r>
              <a:rPr lang="en-US" sz="3600" b="1" dirty="0"/>
              <a:t>Parent and Family Engagement: </a:t>
            </a:r>
            <a:br>
              <a:rPr lang="en-US" sz="3600" b="1" dirty="0"/>
            </a:br>
            <a:r>
              <a:rPr lang="en-US" sz="3600" b="1" u="sng" dirty="0"/>
              <a:t>School Compact</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2DA21F77-4923-0FE9-6F2F-5B727207420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B183D26-1E56-0179-CE36-75F682DB39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6108D9-DEE3-29C5-11EB-8D38687D8097}"/>
              </a:ext>
            </a:extLst>
          </p:cNvPr>
          <p:cNvSpPr txBox="1"/>
          <p:nvPr/>
        </p:nvSpPr>
        <p:spPr>
          <a:xfrm>
            <a:off x="2081929" y="1755648"/>
            <a:ext cx="9159095" cy="4431983"/>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n-US" sz="2600" dirty="0"/>
              <a:t>Outlines the shared responsibilities of the school, parent, and students to support high student achievement</a:t>
            </a:r>
          </a:p>
          <a:p>
            <a:pPr marL="682625" indent="-457200">
              <a:spcAft>
                <a:spcPts val="600"/>
              </a:spcAft>
              <a:buFont typeface="Arial" panose="020B0604020202020204" pitchFamily="34" charset="0"/>
              <a:buChar char="•"/>
            </a:pPr>
            <a:r>
              <a:rPr lang="en-US" sz="2600" dirty="0"/>
              <a:t>Distributed and signed by parents each year. At our school, we distribute the information in the following manner:</a:t>
            </a:r>
          </a:p>
          <a:p>
            <a:pPr marL="1139825" lvl="1" indent="-457200">
              <a:spcAft>
                <a:spcPts val="600"/>
              </a:spcAft>
            </a:pPr>
            <a:r>
              <a:rPr lang="en-US" dirty="0"/>
              <a:t>	Were passed out at Meet the Teacher and are given to every new student upon arrival at BES</a:t>
            </a:r>
          </a:p>
          <a:p>
            <a:pPr marL="682625" indent="-457200">
              <a:spcAft>
                <a:spcPts val="600"/>
              </a:spcAft>
              <a:buFont typeface="Arial" panose="020B0604020202020204" pitchFamily="34" charset="0"/>
              <a:buChar char="•"/>
            </a:pPr>
            <a:r>
              <a:rPr lang="en-US" sz="2600" dirty="0"/>
              <a:t>Is reviewed yearly during the Spring planning process with input from parents</a:t>
            </a:r>
          </a:p>
          <a:p>
            <a:endParaRPr lang="en-US" dirty="0"/>
          </a:p>
        </p:txBody>
      </p:sp>
    </p:spTree>
    <p:extLst>
      <p:ext uri="{BB962C8B-B14F-4D97-AF65-F5344CB8AC3E}">
        <p14:creationId xmlns:p14="http://schemas.microsoft.com/office/powerpoint/2010/main" val="191725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DDD76-2CEF-0AC1-FA66-C332654287A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8C3C3F0-AAFD-312F-B568-D8F2B1160E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325CF0-EF09-8BB5-1B5C-4AEC3604D4DA}"/>
              </a:ext>
            </a:extLst>
          </p:cNvPr>
          <p:cNvSpPr>
            <a:spLocks noGrp="1"/>
          </p:cNvSpPr>
          <p:nvPr>
            <p:ph type="title"/>
          </p:nvPr>
        </p:nvSpPr>
        <p:spPr>
          <a:xfrm>
            <a:off x="2575032" y="236033"/>
            <a:ext cx="8778767" cy="906627"/>
          </a:xfrm>
        </p:spPr>
        <p:txBody>
          <a:bodyPr>
            <a:normAutofit fontScale="90000"/>
          </a:bodyPr>
          <a:lstStyle/>
          <a:p>
            <a:r>
              <a:rPr lang="es-ES" sz="3600" b="1" dirty="0"/>
              <a:t>Participación de Padres y Familias: Pacto Escolar</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CD3D71C1-B728-8981-1A95-E5A2FD5ED7A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43AB7FCC-521C-DEB1-D84C-8E35503CCCE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7BEF71F-6AF2-A186-D739-E26B09D4F5E8}"/>
              </a:ext>
            </a:extLst>
          </p:cNvPr>
          <p:cNvSpPr txBox="1"/>
          <p:nvPr/>
        </p:nvSpPr>
        <p:spPr>
          <a:xfrm>
            <a:off x="2081929" y="1755648"/>
            <a:ext cx="9159095" cy="4724370"/>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s-ES" sz="2600" dirty="0"/>
              <a:t>Describe las responsabilidades compartidas de la escuela, los padres y los estudiantes para apoyar el alto rendimiento estudiantil
Distribuido y firmado por los padres cada año. En nuestra escuela, distribuimos la información de la siguiente manera: 
	Se entregaron en Meet </a:t>
            </a:r>
            <a:r>
              <a:rPr lang="es-ES" sz="2600" dirty="0" err="1"/>
              <a:t>the</a:t>
            </a:r>
            <a:r>
              <a:rPr lang="es-ES" sz="2600" dirty="0"/>
              <a:t> Teacher y se entregan a cada nuevo estudiante al llegar a BES
Se revisa anualmente durante el proceso de planeación de primavera con aportaciones de los padres</a:t>
            </a:r>
            <a:endParaRPr lang="en-US" dirty="0"/>
          </a:p>
        </p:txBody>
      </p:sp>
    </p:spTree>
    <p:extLst>
      <p:ext uri="{BB962C8B-B14F-4D97-AF65-F5344CB8AC3E}">
        <p14:creationId xmlns:p14="http://schemas.microsoft.com/office/powerpoint/2010/main" val="951550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8846-389B-8082-F8D6-002DCED6DB7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E87D5C2-2AC6-52F3-6FC1-7402887AA0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542212-8FBB-ACAE-78EC-3523C87C67BF}"/>
              </a:ext>
            </a:extLst>
          </p:cNvPr>
          <p:cNvSpPr>
            <a:spLocks noGrp="1"/>
          </p:cNvSpPr>
          <p:nvPr>
            <p:ph type="title"/>
          </p:nvPr>
        </p:nvSpPr>
        <p:spPr>
          <a:xfrm>
            <a:off x="2575032" y="365125"/>
            <a:ext cx="8778767" cy="906627"/>
          </a:xfrm>
        </p:spPr>
        <p:txBody>
          <a:bodyPr>
            <a:normAutofit/>
          </a:bodyPr>
          <a:lstStyle/>
          <a:p>
            <a:r>
              <a:rPr lang="en-US" sz="3600" b="1" u="sng" dirty="0"/>
              <a:t>Parent and Family Engagement Policy</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37109D14-8CA5-B10C-84B0-3A10CB9B5ED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7168FD-43CF-3307-792E-9AE83216C06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87C7EC6-CE3C-3BDA-350E-520E2D32FB2B}"/>
              </a:ext>
            </a:extLst>
          </p:cNvPr>
          <p:cNvSpPr txBox="1"/>
          <p:nvPr/>
        </p:nvSpPr>
        <p:spPr>
          <a:xfrm>
            <a:off x="2020969" y="1468023"/>
            <a:ext cx="9695543" cy="4601260"/>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n-US" sz="2500" dirty="0"/>
              <a:t>This includes activities intended to engage parents, in a meaningful way in the development, implementation, and review of the parental involvement program.</a:t>
            </a:r>
          </a:p>
          <a:p>
            <a:pPr marL="609600" indent="-609600">
              <a:buClr>
                <a:schemeClr val="tx1"/>
              </a:buClr>
              <a:buFont typeface="Arial" panose="020B0604020202020204" pitchFamily="34" charset="0"/>
              <a:buChar char="•"/>
            </a:pPr>
            <a:r>
              <a:rPr lang="en-US" sz="2500" dirty="0"/>
              <a:t>The development of this policy allows for parents to give input on important issues pertaining to school and community.</a:t>
            </a:r>
          </a:p>
          <a:p>
            <a:pPr marL="609600" indent="-609600">
              <a:buClr>
                <a:schemeClr val="tx1"/>
              </a:buClr>
              <a:buFont typeface="Arial" panose="020B0604020202020204" pitchFamily="34" charset="0"/>
              <a:buChar char="•"/>
            </a:pPr>
            <a:r>
              <a:rPr lang="en-US" sz="2500" dirty="0"/>
              <a:t>Parents work with school staff to write the Parent and Family Engagement Policy.</a:t>
            </a:r>
          </a:p>
          <a:p>
            <a:pPr marL="609600" indent="-609600">
              <a:buClr>
                <a:schemeClr val="tx1"/>
              </a:buClr>
              <a:buFont typeface="Arial" panose="020B0604020202020204" pitchFamily="34" charset="0"/>
              <a:buChar char="•"/>
            </a:pPr>
            <a:r>
              <a:rPr lang="en-US" sz="2500" dirty="0"/>
              <a:t>It is distributed and posted to school’s website each year.</a:t>
            </a:r>
          </a:p>
          <a:p>
            <a:pPr marL="609600" indent="-609600">
              <a:buClr>
                <a:schemeClr val="tx1"/>
              </a:buClr>
              <a:buFont typeface="Arial" panose="020B0604020202020204" pitchFamily="34" charset="0"/>
              <a:buChar char="•"/>
            </a:pPr>
            <a:r>
              <a:rPr lang="en-US" sz="2500" dirty="0"/>
              <a:t>The Parent and Family Engagement Policy is evaluated in the Spring, any revisions are made with the SIC.</a:t>
            </a:r>
          </a:p>
          <a:p>
            <a:endParaRPr lang="en-US" dirty="0"/>
          </a:p>
        </p:txBody>
      </p:sp>
    </p:spTree>
    <p:extLst>
      <p:ext uri="{BB962C8B-B14F-4D97-AF65-F5344CB8AC3E}">
        <p14:creationId xmlns:p14="http://schemas.microsoft.com/office/powerpoint/2010/main" val="1699327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BC8C6-8800-9564-343F-A7CE0E508F5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CCA66F6-F049-2191-FE8B-EF5B4F2D5F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D7250065-C95D-6CE4-02AB-1FFFA1B4684A}"/>
              </a:ext>
            </a:extLst>
          </p:cNvPr>
          <p:cNvSpPr>
            <a:spLocks noGrp="1"/>
          </p:cNvSpPr>
          <p:nvPr>
            <p:ph type="title"/>
          </p:nvPr>
        </p:nvSpPr>
        <p:spPr>
          <a:xfrm>
            <a:off x="2575032" y="365125"/>
            <a:ext cx="8778767" cy="906627"/>
          </a:xfrm>
        </p:spPr>
        <p:txBody>
          <a:bodyPr>
            <a:normAutofit fontScale="90000"/>
          </a:bodyPr>
          <a:lstStyle/>
          <a:p>
            <a:r>
              <a:rPr lang="es-ES" sz="3600" b="1" u="sng" dirty="0"/>
              <a:t>Política de Participación de Padres y Familias</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A77CB226-806B-7C22-240D-FD180297B53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98FDC7E4-AF9E-3CAD-A7F0-B795390C940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8BC86BC-B940-E4EA-432C-F5673FBEBACC}"/>
              </a:ext>
            </a:extLst>
          </p:cNvPr>
          <p:cNvSpPr txBox="1"/>
          <p:nvPr/>
        </p:nvSpPr>
        <p:spPr>
          <a:xfrm>
            <a:off x="2020969" y="1468023"/>
            <a:ext cx="9695543" cy="4708981"/>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s-ES" sz="2500" dirty="0"/>
              <a:t>Esto incluye actividades destinadas a involucrar a los padres de manera significativa en el desarrollo, implementación y revisión del programa de participación parental. 
El desarrollo de esta política permite a los padres dar su opinión sobre temas importantes relacionados con la escuela y la comunidad. 
Los padres trabajan con el personal escolar para redactar la Política de Participación de Padres y Familias. 
Se distribuye y publica en el sitio web de la escuela cada año. 
La Política de Participación de Padres y Familias se evalúa en primavera, cualquier revisión se realiza con el SIC.</a:t>
            </a:r>
            <a:endParaRPr lang="en-US" dirty="0"/>
          </a:p>
        </p:txBody>
      </p:sp>
    </p:spTree>
    <p:extLst>
      <p:ext uri="{BB962C8B-B14F-4D97-AF65-F5344CB8AC3E}">
        <p14:creationId xmlns:p14="http://schemas.microsoft.com/office/powerpoint/2010/main" val="1824696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0A66-4A76-3FC5-DAEC-BD602E870E0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E4187FB-DEFC-4112-0A15-787775D9A8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2A61D1B-6463-5102-CBA9-40049321C76B}"/>
              </a:ext>
            </a:extLst>
          </p:cNvPr>
          <p:cNvSpPr>
            <a:spLocks noGrp="1"/>
          </p:cNvSpPr>
          <p:nvPr>
            <p:ph type="title"/>
          </p:nvPr>
        </p:nvSpPr>
        <p:spPr>
          <a:xfrm>
            <a:off x="2575032" y="365125"/>
            <a:ext cx="8778767" cy="906627"/>
          </a:xfrm>
        </p:spPr>
        <p:txBody>
          <a:bodyPr>
            <a:normAutofit/>
          </a:bodyPr>
          <a:lstStyle/>
          <a:p>
            <a:r>
              <a:rPr lang="en-US" sz="3600" b="1" dirty="0"/>
              <a:t>Planned Parent Engagement Activities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CE1CF19-430D-A81B-419D-7CD8EEFC2EF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4A930CD-7D2E-C4ED-22A1-AA2C4BA9E53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3339EC1-0D61-AD55-520C-2EBBEB5BCAFA}"/>
              </a:ext>
            </a:extLst>
          </p:cNvPr>
          <p:cNvSpPr txBox="1"/>
          <p:nvPr/>
        </p:nvSpPr>
        <p:spPr>
          <a:xfrm>
            <a:off x="2081929" y="1755648"/>
            <a:ext cx="9427319" cy="5016758"/>
          </a:xfrm>
          <a:prstGeom prst="rect">
            <a:avLst/>
          </a:prstGeom>
          <a:noFill/>
        </p:spPr>
        <p:txBody>
          <a:bodyPr wrap="square" rtlCol="0">
            <a:spAutoFit/>
          </a:bodyPr>
          <a:lstStyle/>
          <a:p>
            <a:r>
              <a:rPr lang="en-US" sz="2800" dirty="0"/>
              <a:t>The Parent Engagement activities we hold at BES include the following:</a:t>
            </a:r>
          </a:p>
          <a:p>
            <a:pPr marL="342900" indent="-342900">
              <a:buFont typeface="Arial" panose="020B0604020202020204" pitchFamily="34" charset="0"/>
              <a:buChar char="•"/>
            </a:pPr>
            <a:r>
              <a:rPr lang="en-US" sz="2800" dirty="0"/>
              <a:t>Back to School Night </a:t>
            </a:r>
          </a:p>
          <a:p>
            <a:pPr marL="342900" indent="-342900">
              <a:buFont typeface="Arial" panose="020B0604020202020204" pitchFamily="34" charset="0"/>
              <a:buChar char="•"/>
            </a:pPr>
            <a:r>
              <a:rPr lang="en-US" sz="2800" dirty="0"/>
              <a:t>STEAM a Story Night (engineering)</a:t>
            </a:r>
          </a:p>
          <a:p>
            <a:pPr marL="342900" indent="-342900">
              <a:buFont typeface="Arial" panose="020B0604020202020204" pitchFamily="34" charset="0"/>
              <a:buChar char="•"/>
            </a:pPr>
            <a:r>
              <a:rPr lang="en-US" sz="2800" dirty="0"/>
              <a:t>Literacy Night</a:t>
            </a:r>
          </a:p>
          <a:p>
            <a:pPr marL="342900" indent="-342900">
              <a:buFont typeface="Arial" panose="020B0604020202020204" pitchFamily="34" charset="0"/>
              <a:buChar char="•"/>
            </a:pPr>
            <a:r>
              <a:rPr lang="en-US" sz="2800" dirty="0"/>
              <a:t>Math Carnival</a:t>
            </a:r>
          </a:p>
          <a:p>
            <a:pPr marL="342900" indent="-342900">
              <a:buFont typeface="Arial" panose="020B0604020202020204" pitchFamily="34" charset="0"/>
              <a:buChar char="•"/>
            </a:pPr>
            <a:r>
              <a:rPr lang="en-US" sz="2800" dirty="0"/>
              <a:t>Chat and Chew (standards, data, and expectations of grade level)</a:t>
            </a:r>
          </a:p>
          <a:p>
            <a:pPr marL="342900" indent="-342900">
              <a:buFont typeface="Arial" panose="020B0604020202020204" pitchFamily="34" charset="0"/>
              <a:buChar char="•"/>
            </a:pPr>
            <a:r>
              <a:rPr lang="en-US" sz="2800" dirty="0"/>
              <a:t>Arts Education Night</a:t>
            </a:r>
          </a:p>
          <a:p>
            <a:pPr marL="342900" indent="-342900">
              <a:buFont typeface="Arial" panose="020B0604020202020204" pitchFamily="34" charset="0"/>
              <a:buChar char="•"/>
            </a:pPr>
            <a:endParaRPr lang="en-US" sz="2800" dirty="0"/>
          </a:p>
          <a:p>
            <a:r>
              <a:rPr lang="en-US" sz="2000" dirty="0"/>
              <a:t>Our Parent Engagement policy is distributed at Meet the Teacher Night and is given to each new student when they arrive at BES.</a:t>
            </a:r>
          </a:p>
        </p:txBody>
      </p:sp>
    </p:spTree>
    <p:extLst>
      <p:ext uri="{BB962C8B-B14F-4D97-AF65-F5344CB8AC3E}">
        <p14:creationId xmlns:p14="http://schemas.microsoft.com/office/powerpoint/2010/main" val="666942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3592-BB8D-4DF0-CC9F-3513587CE97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6182697-A0BD-E985-186C-9D9D8401D0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6475269-B1CD-121D-5E0D-9FDD729C20B8}"/>
              </a:ext>
            </a:extLst>
          </p:cNvPr>
          <p:cNvSpPr>
            <a:spLocks noGrp="1"/>
          </p:cNvSpPr>
          <p:nvPr>
            <p:ph type="title"/>
          </p:nvPr>
        </p:nvSpPr>
        <p:spPr>
          <a:xfrm>
            <a:off x="2575032" y="365125"/>
            <a:ext cx="8778767" cy="906627"/>
          </a:xfrm>
        </p:spPr>
        <p:txBody>
          <a:bodyPr>
            <a:normAutofit fontScale="90000"/>
          </a:bodyPr>
          <a:lstStyle/>
          <a:p>
            <a:r>
              <a:rPr lang="en-US" sz="3600" b="1" dirty="0" err="1"/>
              <a:t>Actividades</a:t>
            </a:r>
            <a:r>
              <a:rPr lang="en-US" sz="3600" b="1" dirty="0"/>
              <a:t> de </a:t>
            </a:r>
            <a:r>
              <a:rPr lang="en-US" sz="3600" b="1" dirty="0" err="1"/>
              <a:t>Participación</a:t>
            </a:r>
            <a:r>
              <a:rPr lang="en-US" sz="3600" b="1" dirty="0"/>
              <a:t> </a:t>
            </a:r>
            <a:r>
              <a:rPr lang="en-US" sz="3600" b="1" dirty="0" err="1"/>
              <a:t>Planificada</a:t>
            </a:r>
            <a:r>
              <a:rPr lang="en-US" sz="3600" b="1" dirty="0"/>
              <a:t> de Padres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929A5652-8E50-AF81-EDDD-362D5BD21CF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E96C98-A43D-57DE-5C8F-E36C0D9D048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705C1FB-642A-6FE9-1E32-C67D81F34D1D}"/>
              </a:ext>
            </a:extLst>
          </p:cNvPr>
          <p:cNvSpPr txBox="1"/>
          <p:nvPr/>
        </p:nvSpPr>
        <p:spPr>
          <a:xfrm>
            <a:off x="2081929" y="1755648"/>
            <a:ext cx="9427319" cy="5262979"/>
          </a:xfrm>
          <a:prstGeom prst="rect">
            <a:avLst/>
          </a:prstGeom>
          <a:noFill/>
        </p:spPr>
        <p:txBody>
          <a:bodyPr wrap="square" rtlCol="0">
            <a:spAutoFit/>
          </a:bodyPr>
          <a:lstStyle/>
          <a:p>
            <a:r>
              <a:rPr lang="es-ES" sz="2800" dirty="0"/>
              <a:t>Las actividades de Participación de Padres que realizamos en BES incluyen las siguientes: 
Noche de Regreso a la Escuela 
STEAM: una Noche de Historias (ingeniería)
Noche de Alfabetización
Carnaval de Matemáticas
Chat and Chew (estándares, datos y expectativas de nivel escolar)
Noche de Educación Artística
Nuestra política de Participación de Padres se distribuye en la Noche de Conoce al Maestro y se entrega a cada nuevo estudiante cuando llega a BES.</a:t>
            </a:r>
            <a:endParaRPr lang="en-US" sz="2000" dirty="0"/>
          </a:p>
        </p:txBody>
      </p:sp>
    </p:spTree>
    <p:extLst>
      <p:ext uri="{BB962C8B-B14F-4D97-AF65-F5344CB8AC3E}">
        <p14:creationId xmlns:p14="http://schemas.microsoft.com/office/powerpoint/2010/main" val="3831837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50AED-2736-C39B-F10A-D13922755EA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545AC5-5B55-8C25-3681-03A62D961A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446D620-1618-88BB-3572-3E3164BB342C}"/>
              </a:ext>
            </a:extLst>
          </p:cNvPr>
          <p:cNvSpPr>
            <a:spLocks noGrp="1"/>
          </p:cNvSpPr>
          <p:nvPr>
            <p:ph type="title"/>
          </p:nvPr>
        </p:nvSpPr>
        <p:spPr>
          <a:xfrm>
            <a:off x="2575032" y="365125"/>
            <a:ext cx="8778767" cy="906627"/>
          </a:xfrm>
        </p:spPr>
        <p:txBody>
          <a:bodyPr>
            <a:normAutofit/>
          </a:bodyPr>
          <a:lstStyle/>
          <a:p>
            <a:r>
              <a:rPr lang="en-US" sz="3600" b="1" dirty="0"/>
              <a:t>Parenting Set Aside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C8DA63-9E9B-0048-3AF9-AF050F6B697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C6656C5-66DB-A747-B2CD-8B11969C9E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3953B9-BD41-C011-975A-9CF4FD088657}"/>
              </a:ext>
            </a:extLst>
          </p:cNvPr>
          <p:cNvSpPr txBox="1"/>
          <p:nvPr/>
        </p:nvSpPr>
        <p:spPr>
          <a:xfrm>
            <a:off x="2218944" y="1755648"/>
            <a:ext cx="8641752" cy="3816429"/>
          </a:xfrm>
          <a:prstGeom prst="rect">
            <a:avLst/>
          </a:prstGeom>
          <a:noFill/>
        </p:spPr>
        <p:txBody>
          <a:bodyPr wrap="square" rtlCol="0">
            <a:spAutoFit/>
          </a:bodyPr>
          <a:lstStyle/>
          <a:p>
            <a:pPr marL="457200" indent="-457200">
              <a:buFont typeface="Arial" panose="020B0604020202020204" pitchFamily="34" charset="0"/>
              <a:buChar char="•"/>
            </a:pPr>
            <a:r>
              <a:rPr lang="en-US" sz="2800" dirty="0"/>
              <a:t>Each school is allocated $11 per eligible pupil used to support the parent engagement program.</a:t>
            </a:r>
          </a:p>
          <a:p>
            <a:pPr marL="457200" indent="-457200">
              <a:buFont typeface="Arial" panose="020B0604020202020204" pitchFamily="34" charset="0"/>
              <a:buChar char="•"/>
            </a:pPr>
            <a:endParaRPr lang="en-US" sz="2800" dirty="0"/>
          </a:p>
          <a:p>
            <a:r>
              <a:rPr lang="en-US" sz="2800" dirty="0"/>
              <a:t>Our committee has planned to spend this money on materials, resources, and food for the various parent engagement nights that we will have throughout the year.</a:t>
            </a:r>
          </a:p>
          <a:p>
            <a:endParaRPr lang="en-US" dirty="0"/>
          </a:p>
        </p:txBody>
      </p:sp>
    </p:spTree>
    <p:extLst>
      <p:ext uri="{BB962C8B-B14F-4D97-AF65-F5344CB8AC3E}">
        <p14:creationId xmlns:p14="http://schemas.microsoft.com/office/powerpoint/2010/main" val="9969056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F9630-991C-ED20-2D73-C4568268007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D80E0C0-7CA8-8B9E-D4E8-0C02EC9586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129213B7-7378-F89E-8AC7-7A021989A6B0}"/>
              </a:ext>
            </a:extLst>
          </p:cNvPr>
          <p:cNvSpPr>
            <a:spLocks noGrp="1"/>
          </p:cNvSpPr>
          <p:nvPr>
            <p:ph type="title"/>
          </p:nvPr>
        </p:nvSpPr>
        <p:spPr>
          <a:xfrm>
            <a:off x="2575032" y="365125"/>
            <a:ext cx="8778767" cy="906627"/>
          </a:xfrm>
        </p:spPr>
        <p:txBody>
          <a:bodyPr>
            <a:normAutofit/>
          </a:bodyPr>
          <a:lstStyle/>
          <a:p>
            <a:r>
              <a:rPr lang="en-US" sz="3600" b="1" dirty="0"/>
              <a:t>Crianza </a:t>
            </a:r>
            <a:r>
              <a:rPr lang="en-US" sz="3600" b="1" dirty="0" err="1"/>
              <a:t>Apartada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D1ABD56-52DE-032E-EF55-8D72D13D558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142D16C-D84D-7322-4084-CE82D23BC4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5A14E70-ED0C-CC95-4459-814C36B17E3B}"/>
              </a:ext>
            </a:extLst>
          </p:cNvPr>
          <p:cNvSpPr txBox="1"/>
          <p:nvPr/>
        </p:nvSpPr>
        <p:spPr>
          <a:xfrm>
            <a:off x="2218944" y="1755648"/>
            <a:ext cx="8641752" cy="3108543"/>
          </a:xfrm>
          <a:prstGeom prst="rect">
            <a:avLst/>
          </a:prstGeom>
          <a:noFill/>
        </p:spPr>
        <p:txBody>
          <a:bodyPr wrap="square" rtlCol="0">
            <a:spAutoFit/>
          </a:bodyPr>
          <a:lstStyle/>
          <a:p>
            <a:pPr marL="457200" indent="-457200">
              <a:buFont typeface="Arial" panose="020B0604020202020204" pitchFamily="34" charset="0"/>
              <a:buChar char="•"/>
            </a:pPr>
            <a:r>
              <a:rPr lang="es-ES" sz="2800" dirty="0"/>
              <a:t>A cada escuela se le asignan $11 por cada alumno elegible que se utiliza para apoyar el programa de participación de los padres. 
Nuestro comité ha planeado gastar ese dinero en materiales, recursos y comida para las diversas noches de compromiso con padres que tendremos a lo largo del año.</a:t>
            </a:r>
            <a:endParaRPr lang="en-US" dirty="0"/>
          </a:p>
        </p:txBody>
      </p:sp>
    </p:spTree>
    <p:extLst>
      <p:ext uri="{BB962C8B-B14F-4D97-AF65-F5344CB8AC3E}">
        <p14:creationId xmlns:p14="http://schemas.microsoft.com/office/powerpoint/2010/main" val="1128993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12FE-0102-9B7A-C1BD-81F946772F9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5890767-A32B-2877-5783-F09EF1534FE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B0ECEC-3133-CE92-1F06-9B0F66765155}"/>
              </a:ext>
            </a:extLst>
          </p:cNvPr>
          <p:cNvSpPr>
            <a:spLocks noGrp="1"/>
          </p:cNvSpPr>
          <p:nvPr>
            <p:ph type="title"/>
          </p:nvPr>
        </p:nvSpPr>
        <p:spPr>
          <a:xfrm>
            <a:off x="1951714" y="365125"/>
            <a:ext cx="9402086" cy="906627"/>
          </a:xfrm>
        </p:spPr>
        <p:txBody>
          <a:bodyPr>
            <a:normAutofit/>
          </a:bodyPr>
          <a:lstStyle/>
          <a:p>
            <a:r>
              <a:rPr lang="en-US" sz="3600" b="1" dirty="0"/>
              <a:t>Parents’ Rights Under Title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2686F74-BFBC-3BF3-B0F4-DDF3829CFE7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D14BC6C-44BA-7EC3-72E0-90A03D32793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28FCCD9-7789-E2B9-05E7-E54ABB24260F}"/>
              </a:ext>
            </a:extLst>
          </p:cNvPr>
          <p:cNvSpPr txBox="1"/>
          <p:nvPr/>
        </p:nvSpPr>
        <p:spPr>
          <a:xfrm>
            <a:off x="1951713" y="1271752"/>
            <a:ext cx="9996447" cy="5078313"/>
          </a:xfrm>
          <a:prstGeom prst="rect">
            <a:avLst/>
          </a:prstGeom>
          <a:noFill/>
        </p:spPr>
        <p:txBody>
          <a:bodyPr wrap="square" rtlCol="0">
            <a:spAutoFit/>
          </a:bodyPr>
          <a:lstStyle/>
          <a:p>
            <a:r>
              <a:rPr lang="en-US" sz="2200" dirty="0"/>
              <a:t>Each year Title I schools are required to provide certain notifications to parents. Parent rights under Title I include:</a:t>
            </a:r>
          </a:p>
          <a:p>
            <a:pPr marL="457200" indent="-457200">
              <a:buFont typeface="Arial" panose="020B0604020202020204" pitchFamily="34" charset="0"/>
              <a:buChar char="•"/>
            </a:pPr>
            <a:r>
              <a:rPr lang="en-US" sz="2200" dirty="0"/>
              <a:t>Parents may request regular meetings to express opinions and concerns. </a:t>
            </a:r>
          </a:p>
          <a:p>
            <a:pPr marL="914400" lvl="1" indent="-457200">
              <a:buFont typeface="Arial" panose="020B0604020202020204" pitchFamily="34" charset="0"/>
              <a:buChar char="•"/>
            </a:pPr>
            <a:r>
              <a:rPr lang="en-US" sz="2000" i="1" dirty="0"/>
              <a:t>Annual Parent Conferences are required in Title I elementary schools.</a:t>
            </a:r>
          </a:p>
          <a:p>
            <a:pPr marL="457200" indent="-457200">
              <a:buFont typeface="Arial" panose="020B0604020202020204" pitchFamily="34" charset="0"/>
              <a:buChar char="•"/>
            </a:pPr>
            <a:r>
              <a:rPr lang="en-US" sz="2200" dirty="0"/>
              <a:t>Parents must be provided information on their child’s level of achievement on local and state assessments.</a:t>
            </a:r>
          </a:p>
          <a:p>
            <a:pPr marL="457200" indent="-457200">
              <a:buFont typeface="Arial" panose="020B0604020202020204" pitchFamily="34" charset="0"/>
              <a:buChar char="•"/>
            </a:pPr>
            <a:r>
              <a:rPr lang="en-US" sz="2200" dirty="0"/>
              <a:t>Parents must be provided information on their child’s level of achievement in Reading/Language Arts, Mathematics, Social Studies, and Science.</a:t>
            </a:r>
          </a:p>
          <a:p>
            <a:pPr marL="457200" indent="-457200">
              <a:buFont typeface="Arial" panose="020B0604020202020204" pitchFamily="34" charset="0"/>
              <a:buChar char="•"/>
            </a:pPr>
            <a:r>
              <a:rPr lang="en-US" sz="2200" dirty="0"/>
              <a:t>Parents may request and receive information on the qualifications of their child’s teacher. </a:t>
            </a:r>
          </a:p>
          <a:p>
            <a:pPr marL="457200" indent="-457200">
              <a:buFont typeface="Arial" panose="020B0604020202020204" pitchFamily="34" charset="0"/>
              <a:buChar char="•"/>
            </a:pPr>
            <a:r>
              <a:rPr lang="en-US" sz="2200" dirty="0"/>
              <a:t>Parents must be informed if their child is taught by a non-certified teacher for four or more consecutive weeks.</a:t>
            </a:r>
          </a:p>
          <a:p>
            <a:endParaRPr lang="en-US" dirty="0"/>
          </a:p>
        </p:txBody>
      </p:sp>
    </p:spTree>
    <p:extLst>
      <p:ext uri="{BB962C8B-B14F-4D97-AF65-F5344CB8AC3E}">
        <p14:creationId xmlns:p14="http://schemas.microsoft.com/office/powerpoint/2010/main" val="2778652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B7739-08F4-895E-7F72-7FB0C82BA62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7E7FB0A1-4DD2-584E-9F9B-49800840CF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1EE0716-1909-5264-8529-CDC0705A18C6}"/>
              </a:ext>
            </a:extLst>
          </p:cNvPr>
          <p:cNvSpPr>
            <a:spLocks noGrp="1"/>
          </p:cNvSpPr>
          <p:nvPr>
            <p:ph type="title"/>
          </p:nvPr>
        </p:nvSpPr>
        <p:spPr>
          <a:xfrm>
            <a:off x="1951714" y="365125"/>
            <a:ext cx="9402086" cy="906627"/>
          </a:xfrm>
        </p:spPr>
        <p:txBody>
          <a:bodyPr>
            <a:normAutofit/>
          </a:bodyPr>
          <a:lstStyle/>
          <a:p>
            <a:r>
              <a:rPr lang="es-ES" sz="3600" b="1" dirty="0"/>
              <a:t>Derechos de los Padres bajo el Título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F004990A-A9B0-47A8-91D2-8677848222C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E581624-0522-D8AA-A871-838457EB2B7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2AE9A79-17F6-57DD-2B1F-DDB4F2515DBC}"/>
              </a:ext>
            </a:extLst>
          </p:cNvPr>
          <p:cNvSpPr txBox="1"/>
          <p:nvPr/>
        </p:nvSpPr>
        <p:spPr>
          <a:xfrm>
            <a:off x="1951713" y="1271752"/>
            <a:ext cx="9996447" cy="5509200"/>
          </a:xfrm>
          <a:prstGeom prst="rect">
            <a:avLst/>
          </a:prstGeom>
          <a:noFill/>
        </p:spPr>
        <p:txBody>
          <a:bodyPr wrap="square" rtlCol="0">
            <a:spAutoFit/>
          </a:bodyPr>
          <a:lstStyle/>
          <a:p>
            <a:r>
              <a:rPr lang="es-ES" sz="2200" dirty="0"/>
              <a:t>Cada año, las escuelas del Título I están obligadas a proporcionar ciertas notificaciones a los padres. Los derechos de los padres bajo el Título I incluyen: 
Los padres pueden solicitar reuniones regulares para expresar opiniones y preocupaciones.  
Las Conferencias Anuales de Padres son obligatorias en las escuelas primarias del Título I. 
A los padres se les debe proporcionar información sobre el nivel de logro de su hijo en evaluaciones locales y estatales. 
A los padres se les debe proporcionar información sobre el nivel de logro de su hijo en Lectura/Artes del Lenguaje, Matemáticas, Estudios Sociales y Ciencias. 
Los padres pueden solicitar y recibir información sobre las calificaciones del maestro de su hijo.  
Se debe informar a los padres si su hijo es enseñado por un maestro no certificado durante cuatro o más semanas consecutivas.</a:t>
            </a:r>
            <a:endParaRPr lang="en-US" dirty="0"/>
          </a:p>
        </p:txBody>
      </p:sp>
    </p:spTree>
    <p:extLst>
      <p:ext uri="{BB962C8B-B14F-4D97-AF65-F5344CB8AC3E}">
        <p14:creationId xmlns:p14="http://schemas.microsoft.com/office/powerpoint/2010/main" val="4066653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01F90-F861-5F40-E013-F6C87AF12F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91D33E-341D-A976-128D-39258A1D6E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90739045-C295-4484-D9E3-D31D90E43857}"/>
              </a:ext>
            </a:extLst>
          </p:cNvPr>
          <p:cNvSpPr>
            <a:spLocks noGrp="1"/>
          </p:cNvSpPr>
          <p:nvPr>
            <p:ph type="title"/>
          </p:nvPr>
        </p:nvSpPr>
        <p:spPr>
          <a:xfrm>
            <a:off x="2218092" y="365125"/>
            <a:ext cx="913570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938CA5A-A0C6-C0AD-A40C-3DEFD57F4C5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438523-47BA-E878-C7A0-D91D371F2EF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108DC7E-0D09-631C-2D0C-538401ADDD84}"/>
              </a:ext>
            </a:extLst>
          </p:cNvPr>
          <p:cNvSpPr txBox="1"/>
          <p:nvPr/>
        </p:nvSpPr>
        <p:spPr>
          <a:xfrm>
            <a:off x="2218092" y="1383784"/>
            <a:ext cx="9498419" cy="5078313"/>
          </a:xfrm>
          <a:prstGeom prst="rect">
            <a:avLst/>
          </a:prstGeom>
          <a:noFill/>
        </p:spPr>
        <p:txBody>
          <a:bodyPr wrap="square" rtlCol="0">
            <a:spAutoFit/>
          </a:bodyPr>
          <a:lstStyle/>
          <a:p>
            <a:r>
              <a:rPr lang="en-US" sz="2600" dirty="0"/>
              <a:t>Your engagement is KEY to your child’s success!</a:t>
            </a:r>
          </a:p>
          <a:p>
            <a:endParaRPr lang="en-US" sz="2600" dirty="0"/>
          </a:p>
          <a:p>
            <a:pPr marL="285750" indent="-285750">
              <a:buFont typeface="Arial" panose="020B0604020202020204" pitchFamily="34" charset="0"/>
              <a:buChar char="•"/>
            </a:pPr>
            <a:r>
              <a:rPr lang="en-US" sz="2600" dirty="0"/>
              <a:t>You are your child’s first teacher.</a:t>
            </a:r>
          </a:p>
          <a:p>
            <a:pPr marL="285750" indent="-285750">
              <a:buFont typeface="Arial" panose="020B0604020202020204" pitchFamily="34" charset="0"/>
              <a:buChar char="•"/>
            </a:pPr>
            <a:r>
              <a:rPr lang="en-US" sz="2600" dirty="0"/>
              <a:t>You can influence your child’s education more than any teacher or school.</a:t>
            </a:r>
          </a:p>
          <a:p>
            <a:pPr marL="285750" indent="-285750">
              <a:buFont typeface="Arial" panose="020B0604020202020204" pitchFamily="34" charset="0"/>
              <a:buChar char="•"/>
            </a:pPr>
            <a:r>
              <a:rPr lang="en-US" sz="2600" dirty="0"/>
              <a:t>Choose to volunteer in your child’s classroom or participate in other ways such as committee members. (See your school’s principal)</a:t>
            </a:r>
          </a:p>
          <a:p>
            <a:pPr marL="285750" indent="-285750">
              <a:buFont typeface="Arial" panose="020B0604020202020204" pitchFamily="34" charset="0"/>
              <a:buChar char="•"/>
            </a:pPr>
            <a:r>
              <a:rPr lang="en-US" sz="2600" dirty="0"/>
              <a:t>You know your child best:</a:t>
            </a:r>
          </a:p>
          <a:p>
            <a:pPr marL="742950" lvl="1" indent="-285750">
              <a:buFont typeface="Arial" panose="020B0604020202020204" pitchFamily="34" charset="0"/>
              <a:buChar char="•"/>
            </a:pPr>
            <a:r>
              <a:rPr lang="en-US" sz="2200" dirty="0"/>
              <a:t>Share information about your child’s interests and abilities with teachers; and</a:t>
            </a:r>
          </a:p>
          <a:p>
            <a:pPr marL="742950" lvl="1" indent="-285750">
              <a:buFont typeface="Arial" panose="020B0604020202020204" pitchFamily="34" charset="0"/>
              <a:buChar char="•"/>
            </a:pPr>
            <a:r>
              <a:rPr lang="en-US" sz="2200" dirty="0"/>
              <a:t>Ask to see progress reports on your child and the school.</a:t>
            </a:r>
          </a:p>
          <a:p>
            <a:endParaRPr lang="en-US" dirty="0"/>
          </a:p>
        </p:txBody>
      </p:sp>
    </p:spTree>
    <p:extLst>
      <p:ext uri="{BB962C8B-B14F-4D97-AF65-F5344CB8AC3E}">
        <p14:creationId xmlns:p14="http://schemas.microsoft.com/office/powerpoint/2010/main" val="1687420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22E12-C792-B323-947E-E93E2EDD527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B0263DF8-FBD1-932E-4289-10424CDFC8A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A127419-C809-EABC-E476-D203465F39F7}"/>
              </a:ext>
            </a:extLst>
          </p:cNvPr>
          <p:cNvSpPr>
            <a:spLocks noGrp="1"/>
          </p:cNvSpPr>
          <p:nvPr>
            <p:ph type="title"/>
          </p:nvPr>
        </p:nvSpPr>
        <p:spPr>
          <a:xfrm>
            <a:off x="2218092" y="365125"/>
            <a:ext cx="9135707" cy="906627"/>
          </a:xfrm>
        </p:spPr>
        <p:txBody>
          <a:bodyPr>
            <a:normAutofit/>
          </a:bodyPr>
          <a:lstStyle/>
          <a:p>
            <a:r>
              <a:rPr lang="es-ES" sz="3600" b="1" dirty="0"/>
              <a:t>Participación de Padres y Familias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EB8BC120-F29C-DEF3-FEB0-4ADAE2C7338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2897215-29B1-FF69-648C-37F18D24120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6473215-AE2C-6F80-4104-BF896EE65C01}"/>
              </a:ext>
            </a:extLst>
          </p:cNvPr>
          <p:cNvSpPr txBox="1"/>
          <p:nvPr/>
        </p:nvSpPr>
        <p:spPr>
          <a:xfrm>
            <a:off x="2218092" y="1383784"/>
            <a:ext cx="9498419" cy="4493538"/>
          </a:xfrm>
          <a:prstGeom prst="rect">
            <a:avLst/>
          </a:prstGeom>
          <a:noFill/>
        </p:spPr>
        <p:txBody>
          <a:bodyPr wrap="square" rtlCol="0">
            <a:spAutoFit/>
          </a:bodyPr>
          <a:lstStyle/>
          <a:p>
            <a:r>
              <a:rPr lang="es-ES" sz="2600" dirty="0"/>
              <a:t>¡Tu compromiso es CLAVE para el éxito de tu hijo! 
Eres el primer maestro de tu hijo. 
Puedes influir más en la educación de tu hijo que cualquier maestro o escuela. 
Elige ser voluntario en el salón de clases de tu hijo o participar de otras formas, como miembros del comité. (Consulta al director de tu escuela)
Tú conoces mejor a tu hijo: 
Comparte información sobre los intereses y habilidades de tu hijo con los maestros; y
Pide ver los reportes de progreso de tu hijo y de la escuela.</a:t>
            </a:r>
            <a:endParaRPr lang="en-US" dirty="0"/>
          </a:p>
        </p:txBody>
      </p:sp>
    </p:spTree>
    <p:extLst>
      <p:ext uri="{BB962C8B-B14F-4D97-AF65-F5344CB8AC3E}">
        <p14:creationId xmlns:p14="http://schemas.microsoft.com/office/powerpoint/2010/main" val="2289709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A7F1-F0E7-20BB-939A-3C157A2B385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B72EE496-9A21-4250-5951-9F76D64997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A7197BF-6005-E271-9CE6-582BF91EA015}"/>
              </a:ext>
            </a:extLst>
          </p:cNvPr>
          <p:cNvSpPr>
            <a:spLocks noGrp="1"/>
          </p:cNvSpPr>
          <p:nvPr>
            <p:ph type="title"/>
          </p:nvPr>
        </p:nvSpPr>
        <p:spPr>
          <a:xfrm>
            <a:off x="2441749" y="365125"/>
            <a:ext cx="9347915" cy="523403"/>
          </a:xfrm>
        </p:spPr>
        <p:txBody>
          <a:bodyPr>
            <a:normAutofit fontScale="90000"/>
          </a:bodyPr>
          <a:lstStyle/>
          <a:p>
            <a:r>
              <a:rPr lang="en-US" sz="3600" b="1" dirty="0"/>
              <a:t>Simple Ways to Support Your Child’s Education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0B917A2-1F07-879F-FB9A-A3248D9E19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B039C3-1985-DEDB-5F58-B24A74B3F7F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4D0-B4D8-DA9A-56B5-7E4E1CC8AF60}"/>
              </a:ext>
            </a:extLst>
          </p:cNvPr>
          <p:cNvSpPr txBox="1"/>
          <p:nvPr/>
        </p:nvSpPr>
        <p:spPr>
          <a:xfrm>
            <a:off x="2023872" y="1475232"/>
            <a:ext cx="4637532" cy="5262979"/>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Share</a:t>
            </a:r>
          </a:p>
          <a:p>
            <a:pPr marL="742950" lvl="1" indent="-285750">
              <a:buFont typeface="Arial" panose="020B0604020202020204" pitchFamily="34" charset="0"/>
              <a:buChar char="•"/>
            </a:pPr>
            <a:r>
              <a:rPr lang="en-US" sz="2400" dirty="0"/>
              <a:t>Share a love of learning;</a:t>
            </a:r>
          </a:p>
          <a:p>
            <a:pPr marL="285750" lvl="0" indent="-285750">
              <a:buFont typeface="Arial" panose="020B0604020202020204" pitchFamily="34" charset="0"/>
              <a:buChar char="•"/>
            </a:pPr>
            <a:r>
              <a:rPr lang="en-US" sz="2400" dirty="0"/>
              <a:t>Read</a:t>
            </a:r>
          </a:p>
          <a:p>
            <a:pPr marL="742950" lvl="1" indent="-285750">
              <a:buFont typeface="Arial" panose="020B0604020202020204" pitchFamily="34" charset="0"/>
              <a:buChar char="•"/>
            </a:pPr>
            <a:r>
              <a:rPr lang="en-US" sz="2400" dirty="0"/>
              <a:t>Read to your child;</a:t>
            </a:r>
          </a:p>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your child to read to you;</a:t>
            </a:r>
          </a:p>
          <a:p>
            <a:pPr marL="285750" lvl="0" indent="-285750">
              <a:buFont typeface="Arial" panose="020B0604020202020204" pitchFamily="34" charset="0"/>
              <a:buChar char="•"/>
            </a:pPr>
            <a:r>
              <a:rPr lang="en-US" sz="2400" dirty="0"/>
              <a:t>Limit</a:t>
            </a:r>
          </a:p>
          <a:p>
            <a:pPr marL="742950" lvl="1" indent="-285750">
              <a:buFont typeface="Arial" panose="020B0604020202020204" pitchFamily="34" charset="0"/>
              <a:buChar char="•"/>
            </a:pPr>
            <a:r>
              <a:rPr lang="en-US" sz="2400" dirty="0"/>
              <a:t>Limit TV and computer time; and</a:t>
            </a:r>
          </a:p>
          <a:p>
            <a:pPr marL="285750" indent="-285750">
              <a:buFont typeface="Arial" panose="020B0604020202020204" pitchFamily="34" charset="0"/>
              <a:buChar char="•"/>
            </a:pPr>
            <a:r>
              <a:rPr lang="en-US" sz="2400" dirty="0"/>
              <a:t>Take</a:t>
            </a:r>
          </a:p>
          <a:p>
            <a:pPr marL="742950" lvl="1" indent="-285750">
              <a:buFont typeface="Arial" panose="020B0604020202020204" pitchFamily="34" charset="0"/>
              <a:buChar char="•"/>
            </a:pPr>
            <a:r>
              <a:rPr lang="en-US" sz="2400" dirty="0"/>
              <a:t>Take advantage of the public library and the school media center.</a:t>
            </a:r>
          </a:p>
        </p:txBody>
      </p:sp>
      <p:sp>
        <p:nvSpPr>
          <p:cNvPr id="4" name="TextBox 3">
            <a:extLst>
              <a:ext uri="{FF2B5EF4-FFF2-40B4-BE49-F238E27FC236}">
                <a16:creationId xmlns:a16="http://schemas.microsoft.com/office/drawing/2014/main" id="{0B4511B8-4A2F-25F4-4C67-F88356C11105}"/>
              </a:ext>
            </a:extLst>
          </p:cNvPr>
          <p:cNvSpPr txBox="1"/>
          <p:nvPr/>
        </p:nvSpPr>
        <p:spPr>
          <a:xfrm>
            <a:off x="6758940" y="1475232"/>
            <a:ext cx="4884420"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questions and show interest in your child’s school day;</a:t>
            </a:r>
          </a:p>
          <a:p>
            <a:pPr marL="285750" lvl="0" indent="-285750">
              <a:buFont typeface="Arial" panose="020B0604020202020204" pitchFamily="34" charset="0"/>
              <a:buChar char="•"/>
            </a:pPr>
            <a:r>
              <a:rPr lang="en-US" sz="2400" dirty="0"/>
              <a:t>Review</a:t>
            </a:r>
          </a:p>
          <a:p>
            <a:pPr marL="742950" lvl="1" indent="-285750">
              <a:buFont typeface="Arial" panose="020B0604020202020204" pitchFamily="34" charset="0"/>
              <a:buChar char="•"/>
            </a:pPr>
            <a:r>
              <a:rPr lang="en-US" sz="2400" dirty="0"/>
              <a:t>Review homework;</a:t>
            </a:r>
          </a:p>
          <a:p>
            <a:pPr marL="285750" lvl="0" indent="-285750">
              <a:buFont typeface="Arial" panose="020B0604020202020204" pitchFamily="34" charset="0"/>
              <a:buChar char="•"/>
            </a:pPr>
            <a:r>
              <a:rPr lang="en-US" sz="2400" dirty="0"/>
              <a:t>Praise</a:t>
            </a:r>
          </a:p>
          <a:p>
            <a:pPr marL="742950" lvl="1" indent="-285750">
              <a:buFont typeface="Arial" panose="020B0604020202020204" pitchFamily="34" charset="0"/>
              <a:buChar char="•"/>
            </a:pPr>
            <a:r>
              <a:rPr lang="en-US" sz="2400" dirty="0"/>
              <a:t>Praise their efforts; and</a:t>
            </a:r>
          </a:p>
          <a:p>
            <a:pPr marL="285750" lvl="0" indent="-285750">
              <a:buFont typeface="Arial" panose="020B0604020202020204" pitchFamily="34" charset="0"/>
              <a:buChar char="•"/>
            </a:pPr>
            <a:r>
              <a:rPr lang="en-US" sz="2400" dirty="0"/>
              <a:t>Encourage</a:t>
            </a:r>
          </a:p>
          <a:p>
            <a:pPr marL="742950" lvl="1" indent="-285750">
              <a:buFont typeface="Arial" panose="020B0604020202020204" pitchFamily="34" charset="0"/>
              <a:buChar char="•"/>
            </a:pPr>
            <a:r>
              <a:rPr lang="en-US" sz="2400" dirty="0"/>
              <a:t>Encourage good study habits. </a:t>
            </a:r>
          </a:p>
        </p:txBody>
      </p:sp>
    </p:spTree>
    <p:extLst>
      <p:ext uri="{BB962C8B-B14F-4D97-AF65-F5344CB8AC3E}">
        <p14:creationId xmlns:p14="http://schemas.microsoft.com/office/powerpoint/2010/main" val="4199865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F0881-7545-B1F2-3148-266A5ADB0F6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98F9378-F036-34CA-7726-EFA6A02F8B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9C8BF19-B27A-41AB-1918-47DDD4942103}"/>
              </a:ext>
            </a:extLst>
          </p:cNvPr>
          <p:cNvSpPr>
            <a:spLocks noGrp="1"/>
          </p:cNvSpPr>
          <p:nvPr>
            <p:ph type="title"/>
          </p:nvPr>
        </p:nvSpPr>
        <p:spPr>
          <a:xfrm>
            <a:off x="2441749" y="365125"/>
            <a:ext cx="9347915" cy="523403"/>
          </a:xfrm>
        </p:spPr>
        <p:txBody>
          <a:bodyPr>
            <a:normAutofit fontScale="90000"/>
          </a:bodyPr>
          <a:lstStyle/>
          <a:p>
            <a:r>
              <a:rPr lang="es-ES" sz="3600" b="1" dirty="0"/>
              <a:t>Formas Sencillas de Apoyar la Educación de Tu Hijo</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E19CB23-7099-3B3F-8AF1-60DEECF38FF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B9F27053-F056-9E30-EEC1-B903C64907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F4C5D09-568C-5538-04ED-5CC9A45E7307}"/>
              </a:ext>
            </a:extLst>
          </p:cNvPr>
          <p:cNvSpPr txBox="1"/>
          <p:nvPr/>
        </p:nvSpPr>
        <p:spPr>
          <a:xfrm>
            <a:off x="2023872" y="1475232"/>
            <a:ext cx="4637532" cy="5262979"/>
          </a:xfrm>
          <a:prstGeom prst="rect">
            <a:avLst/>
          </a:prstGeom>
          <a:noFill/>
        </p:spPr>
        <p:txBody>
          <a:bodyPr wrap="square" rtlCol="0">
            <a:spAutoFit/>
          </a:bodyPr>
          <a:lstStyle/>
          <a:p>
            <a:pPr marL="285750" lvl="0" indent="-285750">
              <a:buFont typeface="Arial" panose="020B0604020202020204" pitchFamily="34" charset="0"/>
              <a:buChar char="•"/>
            </a:pPr>
            <a:r>
              <a:rPr lang="es-ES" sz="2400" dirty="0"/>
              <a:t>Compartir
Comparte el amor por el aprendizaje; 
Lee
Léele a tu hijo; 
Pregunta
Pídele a tu hijo que te lea; 
Límite
Limitar el tiempo de televisión y computadora; y
Toma
Aprovecha la biblioteca pública y el centro de medios de la escuela.</a:t>
            </a:r>
            <a:endParaRPr lang="en-US" sz="2400" dirty="0"/>
          </a:p>
        </p:txBody>
      </p:sp>
      <p:sp>
        <p:nvSpPr>
          <p:cNvPr id="4" name="TextBox 3">
            <a:extLst>
              <a:ext uri="{FF2B5EF4-FFF2-40B4-BE49-F238E27FC236}">
                <a16:creationId xmlns:a16="http://schemas.microsoft.com/office/drawing/2014/main" id="{FAA83F92-298B-6BC5-47A4-73C73B84644D}"/>
              </a:ext>
            </a:extLst>
          </p:cNvPr>
          <p:cNvSpPr txBox="1"/>
          <p:nvPr/>
        </p:nvSpPr>
        <p:spPr>
          <a:xfrm>
            <a:off x="6758940" y="1475232"/>
            <a:ext cx="4884420" cy="4154984"/>
          </a:xfrm>
          <a:prstGeom prst="rect">
            <a:avLst/>
          </a:prstGeom>
          <a:noFill/>
        </p:spPr>
        <p:txBody>
          <a:bodyPr wrap="square" rtlCol="0">
            <a:spAutoFit/>
          </a:bodyPr>
          <a:lstStyle/>
          <a:p>
            <a:pPr marL="285750" lvl="0" indent="-285750">
              <a:buFont typeface="Arial" panose="020B0604020202020204" pitchFamily="34" charset="0"/>
              <a:buChar char="•"/>
            </a:pPr>
            <a:r>
              <a:rPr lang="es-ES" sz="2400" dirty="0"/>
              <a:t>Pregunta
Haz preguntas y muestra interés en el día escolar de tu hijo; 
Reseña
Repasa la tarea; 
Elogios
Alabemos sus esfuerzos; y
Anímate
Fomenta buenos hábitos de estudio.</a:t>
            </a:r>
            <a:endParaRPr lang="en-US" sz="2400" dirty="0"/>
          </a:p>
        </p:txBody>
      </p:sp>
    </p:spTree>
    <p:extLst>
      <p:ext uri="{BB962C8B-B14F-4D97-AF65-F5344CB8AC3E}">
        <p14:creationId xmlns:p14="http://schemas.microsoft.com/office/powerpoint/2010/main" val="4115042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DD7BC-E5B9-3492-454B-236FF46C99D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E5BE2CA-E20D-CAB3-5DA5-CC23388313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6EECC3-3774-C454-E319-2998CD5F4197}"/>
              </a:ext>
            </a:extLst>
          </p:cNvPr>
          <p:cNvSpPr>
            <a:spLocks noGrp="1"/>
          </p:cNvSpPr>
          <p:nvPr>
            <p:ph type="title"/>
          </p:nvPr>
        </p:nvSpPr>
        <p:spPr>
          <a:xfrm>
            <a:off x="2401824" y="236033"/>
            <a:ext cx="9497568" cy="906627"/>
          </a:xfrm>
        </p:spPr>
        <p:txBody>
          <a:bodyPr>
            <a:noAutofit/>
          </a:bodyPr>
          <a:lstStyle/>
          <a:p>
            <a:r>
              <a:rPr lang="en-US" sz="3600" b="1" spc="200" dirty="0"/>
              <a:t>Simple Ways to Know Your School and </a:t>
            </a:r>
            <a:br>
              <a:rPr lang="en-US" sz="3600" b="1" spc="200" dirty="0"/>
            </a:br>
            <a:r>
              <a:rPr lang="en-US" sz="3600" b="1" spc="200" dirty="0"/>
              <a:t>Communicate With Teachers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97782B53-4C25-0BAF-0597-8806EF1DD91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053DF63-1D47-3754-D74F-8D6104C873E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30F41F-D44E-CE93-9DCD-7EBD084B5542}"/>
              </a:ext>
            </a:extLst>
          </p:cNvPr>
          <p:cNvSpPr txBox="1"/>
          <p:nvPr/>
        </p:nvSpPr>
        <p:spPr>
          <a:xfrm>
            <a:off x="2023872" y="1536174"/>
            <a:ext cx="4930815"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Attend</a:t>
            </a:r>
          </a:p>
          <a:p>
            <a:pPr marL="742950" lvl="1" indent="-285750">
              <a:buFont typeface="Arial" panose="020B0604020202020204" pitchFamily="34" charset="0"/>
              <a:buChar char="•"/>
            </a:pPr>
            <a:r>
              <a:rPr lang="en-US" sz="2400" dirty="0"/>
              <a:t>Attend parent teacher conferences, school events, and special parent trainings;</a:t>
            </a:r>
          </a:p>
          <a:p>
            <a:pPr marL="285750" lvl="0" indent="-285750">
              <a:buFont typeface="Arial" panose="020B0604020202020204" pitchFamily="34" charset="0"/>
              <a:buChar char="•"/>
            </a:pPr>
            <a:r>
              <a:rPr lang="en-US" sz="2400" dirty="0"/>
              <a:t>Visit</a:t>
            </a:r>
          </a:p>
          <a:p>
            <a:pPr marL="742950" lvl="1" indent="-285750">
              <a:buFont typeface="Arial" panose="020B0604020202020204" pitchFamily="34" charset="0"/>
              <a:buChar char="•"/>
            </a:pPr>
            <a:r>
              <a:rPr lang="en-US" sz="2400" dirty="0"/>
              <a:t>Visit the classroom;</a:t>
            </a:r>
          </a:p>
          <a:p>
            <a:pPr marL="285750" lvl="0" indent="-285750">
              <a:buFont typeface="Arial" panose="020B0604020202020204" pitchFamily="34" charset="0"/>
              <a:buChar char="•"/>
            </a:pPr>
            <a:r>
              <a:rPr lang="en-US" sz="2400" dirty="0"/>
              <a:t>Volunteer</a:t>
            </a:r>
          </a:p>
          <a:p>
            <a:pPr marL="742950" lvl="1" indent="-285750">
              <a:buFont typeface="Arial" panose="020B0604020202020204" pitchFamily="34" charset="0"/>
              <a:buChar char="•"/>
            </a:pPr>
            <a:r>
              <a:rPr lang="en-US" sz="2400" dirty="0"/>
              <a:t>Volunteer at the school; and</a:t>
            </a:r>
          </a:p>
          <a:p>
            <a:pPr marL="285750" lvl="0" indent="-285750">
              <a:buFont typeface="Arial" panose="020B0604020202020204" pitchFamily="34" charset="0"/>
              <a:buChar char="•"/>
            </a:pPr>
            <a:r>
              <a:rPr lang="en-US" sz="2400" dirty="0"/>
              <a:t>Join</a:t>
            </a:r>
          </a:p>
          <a:p>
            <a:pPr marL="742950" lvl="1" indent="-285750">
              <a:buFont typeface="Arial" panose="020B0604020202020204" pitchFamily="34" charset="0"/>
              <a:buChar char="•"/>
            </a:pPr>
            <a:r>
              <a:rPr lang="en-US" sz="2400" dirty="0"/>
              <a:t>Join parents’ organizations.</a:t>
            </a:r>
          </a:p>
        </p:txBody>
      </p:sp>
      <p:sp>
        <p:nvSpPr>
          <p:cNvPr id="4" name="TextBox 3">
            <a:extLst>
              <a:ext uri="{FF2B5EF4-FFF2-40B4-BE49-F238E27FC236}">
                <a16:creationId xmlns:a16="http://schemas.microsoft.com/office/drawing/2014/main" id="{118A47B3-82BA-1DC5-87FF-05D1E982137C}"/>
              </a:ext>
            </a:extLst>
          </p:cNvPr>
          <p:cNvSpPr txBox="1"/>
          <p:nvPr/>
        </p:nvSpPr>
        <p:spPr>
          <a:xfrm>
            <a:off x="7244862" y="1536173"/>
            <a:ext cx="4654530" cy="4524315"/>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Keep</a:t>
            </a:r>
          </a:p>
          <a:p>
            <a:pPr marL="742950" lvl="1" indent="-285750">
              <a:buFont typeface="Arial" panose="020B0604020202020204" pitchFamily="34" charset="0"/>
              <a:buChar char="•"/>
            </a:pPr>
            <a:r>
              <a:rPr lang="en-US" sz="2400" dirty="0"/>
              <a:t>Keep teachers informed;</a:t>
            </a:r>
          </a:p>
          <a:p>
            <a:pPr marL="285750" lvl="0" indent="-285750">
              <a:buFont typeface="Arial" panose="020B0604020202020204" pitchFamily="34" charset="0"/>
              <a:buChar char="•"/>
            </a:pPr>
            <a:r>
              <a:rPr lang="en-US" sz="2400" dirty="0"/>
              <a:t>Engage</a:t>
            </a:r>
          </a:p>
          <a:p>
            <a:pPr marL="742950" lvl="1" indent="-285750">
              <a:buFont typeface="Arial" panose="020B0604020202020204" pitchFamily="34" charset="0"/>
              <a:buChar char="•"/>
            </a:pPr>
            <a:r>
              <a:rPr lang="en-US" sz="2400" dirty="0"/>
              <a:t>Engage in discussion about your child’s schoolwork and behavior; and </a:t>
            </a:r>
          </a:p>
          <a:p>
            <a:pPr marL="285750" lvl="0" indent="-285750">
              <a:buFont typeface="Arial" panose="020B0604020202020204" pitchFamily="34" charset="0"/>
              <a:buChar char="•"/>
            </a:pPr>
            <a:r>
              <a:rPr lang="en-US" sz="2400" dirty="0"/>
              <a:t>Reflect</a:t>
            </a:r>
          </a:p>
          <a:p>
            <a:pPr marL="742950" lvl="1" indent="-285750">
              <a:buFont typeface="Arial" panose="020B0604020202020204" pitchFamily="34" charset="0"/>
              <a:buChar char="•"/>
            </a:pPr>
            <a:r>
              <a:rPr lang="en-US" sz="2400" dirty="0"/>
              <a:t>Reflect on the responsibilities as stated in the parent-school compact.</a:t>
            </a:r>
          </a:p>
        </p:txBody>
      </p:sp>
    </p:spTree>
    <p:extLst>
      <p:ext uri="{BB962C8B-B14F-4D97-AF65-F5344CB8AC3E}">
        <p14:creationId xmlns:p14="http://schemas.microsoft.com/office/powerpoint/2010/main" val="3322776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0AC3A-3853-346C-BBF4-2D836C5D1DC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3F42B2F-1B9F-E1F1-13E5-09095FC93E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98CD8DC-6FEE-245E-3329-4F1B8F9C318E}"/>
              </a:ext>
            </a:extLst>
          </p:cNvPr>
          <p:cNvSpPr>
            <a:spLocks noGrp="1"/>
          </p:cNvSpPr>
          <p:nvPr>
            <p:ph type="title"/>
          </p:nvPr>
        </p:nvSpPr>
        <p:spPr>
          <a:xfrm>
            <a:off x="2414016" y="321377"/>
            <a:ext cx="9497568" cy="906627"/>
          </a:xfrm>
        </p:spPr>
        <p:txBody>
          <a:bodyPr>
            <a:noAutofit/>
          </a:bodyPr>
          <a:lstStyle/>
          <a:p>
            <a:r>
              <a:rPr lang="en-US" sz="3600" b="1" dirty="0"/>
              <a:t>Feedback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C6E1CF1-DBBD-7D08-44F5-32EF6EB08A2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5BBE468-13F5-2DE1-24CF-C7BA83C8E4B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764403B-FB29-F560-9176-17D47BE7679C}"/>
              </a:ext>
            </a:extLst>
          </p:cNvPr>
          <p:cNvSpPr txBox="1"/>
          <p:nvPr/>
        </p:nvSpPr>
        <p:spPr>
          <a:xfrm>
            <a:off x="2023872" y="1536174"/>
            <a:ext cx="9497568" cy="5262979"/>
          </a:xfrm>
          <a:prstGeom prst="rect">
            <a:avLst/>
          </a:prstGeom>
          <a:noFill/>
        </p:spPr>
        <p:txBody>
          <a:bodyPr wrap="square" rtlCol="0">
            <a:spAutoFit/>
          </a:bodyPr>
          <a:lstStyle/>
          <a:p>
            <a:r>
              <a:rPr lang="en-US" sz="2800" dirty="0">
                <a:solidFill>
                  <a:schemeClr val="tx1">
                    <a:lumMod val="75000"/>
                    <a:lumOff val="25000"/>
                  </a:schemeClr>
                </a:solidFill>
              </a:rPr>
              <a:t>Parents are encouraged to provide feedback and suggestions to their school’s leadership. At Beaufort Elementary you can do that in the following ways:</a:t>
            </a:r>
          </a:p>
          <a:p>
            <a:endParaRPr lang="en-US" sz="2800" dirty="0">
              <a:solidFill>
                <a:schemeClr val="tx1">
                  <a:lumMod val="75000"/>
                  <a:lumOff val="25000"/>
                </a:schemeClr>
              </a:solidFill>
            </a:endParaRPr>
          </a:p>
          <a:p>
            <a:pPr marL="457200" indent="-457200">
              <a:buFont typeface="Arial" panose="020B0604020202020204" pitchFamily="34" charset="0"/>
              <a:buChar char="•"/>
            </a:pPr>
            <a:r>
              <a:rPr lang="en-US" sz="2800" dirty="0">
                <a:solidFill>
                  <a:schemeClr val="tx1">
                    <a:lumMod val="75000"/>
                    <a:lumOff val="25000"/>
                  </a:schemeClr>
                </a:solidFill>
              </a:rPr>
              <a:t>Parents can visit our school website to report a concern on our Title 1 Page.</a:t>
            </a:r>
          </a:p>
          <a:p>
            <a:endParaRPr lang="en-US" sz="2800" dirty="0">
              <a:solidFill>
                <a:schemeClr val="tx1">
                  <a:lumMod val="75000"/>
                  <a:lumOff val="25000"/>
                </a:schemeClr>
              </a:solidFill>
            </a:endParaRPr>
          </a:p>
          <a:p>
            <a:pPr marL="457200" indent="-457200">
              <a:buFont typeface="Arial" panose="020B0604020202020204" pitchFamily="34" charset="0"/>
              <a:buChar char="•"/>
            </a:pPr>
            <a:r>
              <a:rPr lang="en-US" sz="2800" dirty="0">
                <a:solidFill>
                  <a:schemeClr val="tx1">
                    <a:lumMod val="75000"/>
                    <a:lumOff val="25000"/>
                  </a:schemeClr>
                </a:solidFill>
              </a:rPr>
              <a:t>Parents can call or email concerns </a:t>
            </a:r>
            <a:r>
              <a:rPr lang="en-US" sz="2800">
                <a:solidFill>
                  <a:schemeClr val="tx1">
                    <a:lumMod val="75000"/>
                    <a:lumOff val="25000"/>
                  </a:schemeClr>
                </a:solidFill>
              </a:rPr>
              <a:t>to administration.</a:t>
            </a:r>
          </a:p>
          <a:p>
            <a:endParaRPr lang="en-US" sz="2800" dirty="0">
              <a:solidFill>
                <a:schemeClr val="tx1">
                  <a:lumMod val="75000"/>
                  <a:lumOff val="25000"/>
                </a:schemeClr>
              </a:solidFill>
            </a:endParaRPr>
          </a:p>
          <a:p>
            <a:pPr marL="457200" indent="-457200">
              <a:buFont typeface="Arial" panose="020B0604020202020204" pitchFamily="34" charset="0"/>
              <a:buChar char="•"/>
            </a:pPr>
            <a:r>
              <a:rPr lang="en-US" sz="2800" dirty="0">
                <a:solidFill>
                  <a:schemeClr val="tx1">
                    <a:lumMod val="75000"/>
                    <a:lumOff val="25000"/>
                  </a:schemeClr>
                </a:solidFill>
              </a:rPr>
              <a:t>Parents can attend monthly SIC/PTO meetings to share concerns.</a:t>
            </a:r>
          </a:p>
          <a:p>
            <a:endParaRPr lang="en-US" sz="2800" dirty="0">
              <a:solidFill>
                <a:schemeClr val="tx1">
                  <a:lumMod val="75000"/>
                  <a:lumOff val="25000"/>
                </a:schemeClr>
              </a:solidFill>
            </a:endParaRPr>
          </a:p>
        </p:txBody>
      </p:sp>
    </p:spTree>
    <p:extLst>
      <p:ext uri="{BB962C8B-B14F-4D97-AF65-F5344CB8AC3E}">
        <p14:creationId xmlns:p14="http://schemas.microsoft.com/office/powerpoint/2010/main" val="2814850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B7C9D-44FC-A4A3-3801-008225475E2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66411480-A58D-DB56-AC3D-28E7DEDCA56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D55DCD0-1111-177A-8601-FA877AA602AE}"/>
              </a:ext>
            </a:extLst>
          </p:cNvPr>
          <p:cNvSpPr>
            <a:spLocks noGrp="1"/>
          </p:cNvSpPr>
          <p:nvPr>
            <p:ph type="title"/>
          </p:nvPr>
        </p:nvSpPr>
        <p:spPr>
          <a:xfrm>
            <a:off x="2414016" y="321377"/>
            <a:ext cx="9497568" cy="906627"/>
          </a:xfrm>
        </p:spPr>
        <p:txBody>
          <a:bodyPr>
            <a:noAutofit/>
          </a:bodyPr>
          <a:lstStyle/>
          <a:p>
            <a:r>
              <a:rPr lang="en-US" sz="3600" b="1" dirty="0" err="1"/>
              <a:t>Retroalimentación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937CDC3-9F9B-567C-3F47-DD3453CA21E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C274CC3-8D55-095A-1AEA-C00B9DC2DBD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5608A6C-FACE-838E-E304-D209F7AC74B9}"/>
              </a:ext>
            </a:extLst>
          </p:cNvPr>
          <p:cNvSpPr txBox="1"/>
          <p:nvPr/>
        </p:nvSpPr>
        <p:spPr>
          <a:xfrm>
            <a:off x="2023872" y="1536174"/>
            <a:ext cx="9497568" cy="4401205"/>
          </a:xfrm>
          <a:prstGeom prst="rect">
            <a:avLst/>
          </a:prstGeom>
          <a:noFill/>
        </p:spPr>
        <p:txBody>
          <a:bodyPr wrap="square" rtlCol="0">
            <a:spAutoFit/>
          </a:bodyPr>
          <a:lstStyle/>
          <a:p>
            <a:r>
              <a:rPr lang="es-ES" sz="2800" dirty="0">
                <a:solidFill>
                  <a:schemeClr val="tx1">
                    <a:lumMod val="75000"/>
                    <a:lumOff val="25000"/>
                  </a:schemeClr>
                </a:solidFill>
              </a:rPr>
              <a:t>Se anima a los padres a dar retroalimentación y sugerencias al liderazgo de su escuela. En la Primaria Beaufort puedes hacerlo de las siguientes maneras: 
Los padres pueden visitar nuestro sitio web escolar para reportar una preocupación en nuestra página de Título 1. 
Los padres pueden llamar o enviar un correo electrónico a la administración. 
Los padres pueden asistir a reuniones mensuales de SIC/PTO para compartir sus inquietudes.</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714863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1BB6-EF57-95AD-6053-ADA400E93CC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C7353FD-A91C-1008-EAD7-62C20E0A5D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1EEAAC7D-B6D4-80B3-E8B7-1B69512CFAFA}"/>
              </a:ext>
            </a:extLst>
          </p:cNvPr>
          <p:cNvSpPr>
            <a:spLocks noGrp="1"/>
          </p:cNvSpPr>
          <p:nvPr>
            <p:ph type="title"/>
          </p:nvPr>
        </p:nvSpPr>
        <p:spPr>
          <a:xfrm>
            <a:off x="2575032" y="365125"/>
            <a:ext cx="8778767" cy="906627"/>
          </a:xfrm>
        </p:spPr>
        <p:txBody>
          <a:bodyPr>
            <a:normAutofit/>
          </a:bodyPr>
          <a:lstStyle/>
          <a:p>
            <a:r>
              <a:rPr lang="en-US" sz="3600" dirty="0"/>
              <a:t>Questions?</a:t>
            </a:r>
            <a:endParaRPr lang="en-US" sz="3600" dirty="0">
              <a:latin typeface="Cera Pro" panose="00000500000000000000" pitchFamily="50" charset="0"/>
            </a:endParaRPr>
          </a:p>
        </p:txBody>
      </p:sp>
      <p:pic>
        <p:nvPicPr>
          <p:cNvPr id="6" name="logo" descr="bcsd logo. ">
            <a:extLst>
              <a:ext uri="{FF2B5EF4-FFF2-40B4-BE49-F238E27FC236}">
                <a16:creationId xmlns:a16="http://schemas.microsoft.com/office/drawing/2014/main" id="{AFD79C95-DAA7-C243-4B51-91609A3DC30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7C50E46-B6FE-E59E-92FF-833BE56F111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01F56B3-BC37-AD0B-FB28-31730DB00C92}"/>
              </a:ext>
            </a:extLst>
          </p:cNvPr>
          <p:cNvSpPr txBox="1"/>
          <p:nvPr/>
        </p:nvSpPr>
        <p:spPr>
          <a:xfrm>
            <a:off x="2438400" y="2487168"/>
            <a:ext cx="8778766" cy="1046440"/>
          </a:xfrm>
          <a:prstGeom prst="rect">
            <a:avLst/>
          </a:prstGeom>
          <a:noFill/>
        </p:spPr>
        <p:txBody>
          <a:bodyPr wrap="square" rtlCol="0">
            <a:spAutoFit/>
          </a:bodyPr>
          <a:lstStyle/>
          <a:p>
            <a:pPr algn="ctr"/>
            <a:r>
              <a:rPr lang="en-US" sz="4400" dirty="0"/>
              <a:t>Let’s have an amazing school year!</a:t>
            </a:r>
          </a:p>
          <a:p>
            <a:endParaRPr lang="en-US" dirty="0"/>
          </a:p>
        </p:txBody>
      </p:sp>
    </p:spTree>
    <p:extLst>
      <p:ext uri="{BB962C8B-B14F-4D97-AF65-F5344CB8AC3E}">
        <p14:creationId xmlns:p14="http://schemas.microsoft.com/office/powerpoint/2010/main" val="4002302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F13FA-C773-A231-FABD-0A3740A4BB5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993F1324-D339-7F5F-786D-014D0B7AF21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116A83A-373B-223D-5A1D-61A001F0E828}"/>
              </a:ext>
            </a:extLst>
          </p:cNvPr>
          <p:cNvSpPr>
            <a:spLocks noGrp="1"/>
          </p:cNvSpPr>
          <p:nvPr>
            <p:ph type="title"/>
          </p:nvPr>
        </p:nvSpPr>
        <p:spPr>
          <a:xfrm>
            <a:off x="2575032" y="365125"/>
            <a:ext cx="8778767" cy="906627"/>
          </a:xfrm>
        </p:spPr>
        <p:txBody>
          <a:bodyPr>
            <a:normAutofit/>
          </a:bodyPr>
          <a:lstStyle/>
          <a:p>
            <a:r>
              <a:rPr lang="en-US" sz="3600" dirty="0" err="1"/>
              <a:t>Preguntas</a:t>
            </a:r>
            <a:r>
              <a:rPr lang="en-US" sz="3600" dirty="0"/>
              <a:t>?</a:t>
            </a:r>
            <a:endParaRPr lang="en-US" sz="3600" dirty="0">
              <a:latin typeface="Cera Pro" panose="00000500000000000000" pitchFamily="50" charset="0"/>
            </a:endParaRPr>
          </a:p>
        </p:txBody>
      </p:sp>
      <p:pic>
        <p:nvPicPr>
          <p:cNvPr id="6" name="logo" descr="bcsd logo. ">
            <a:extLst>
              <a:ext uri="{FF2B5EF4-FFF2-40B4-BE49-F238E27FC236}">
                <a16:creationId xmlns:a16="http://schemas.microsoft.com/office/drawing/2014/main" id="{5BE2D75B-D1A4-506D-B5DB-FFE05BD9864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8D496FB-8C97-AFB6-600C-86A9F7E86F3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D20F514-0F4E-E45D-2055-B5E6C18F761A}"/>
              </a:ext>
            </a:extLst>
          </p:cNvPr>
          <p:cNvSpPr txBox="1"/>
          <p:nvPr/>
        </p:nvSpPr>
        <p:spPr>
          <a:xfrm>
            <a:off x="2438400" y="2487168"/>
            <a:ext cx="8778766" cy="1446550"/>
          </a:xfrm>
          <a:prstGeom prst="rect">
            <a:avLst/>
          </a:prstGeom>
          <a:noFill/>
        </p:spPr>
        <p:txBody>
          <a:bodyPr wrap="square" rtlCol="0">
            <a:spAutoFit/>
          </a:bodyPr>
          <a:lstStyle/>
          <a:p>
            <a:pPr algn="ctr"/>
            <a:r>
              <a:rPr lang="es-ES" sz="4400" dirty="0"/>
              <a:t>¡Tengamos un año escolar increíble!</a:t>
            </a:r>
            <a:endParaRPr lang="en-US" dirty="0"/>
          </a:p>
        </p:txBody>
      </p:sp>
    </p:spTree>
    <p:extLst>
      <p:ext uri="{BB962C8B-B14F-4D97-AF65-F5344CB8AC3E}">
        <p14:creationId xmlns:p14="http://schemas.microsoft.com/office/powerpoint/2010/main" val="2090674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7A74-4317-19BB-D060-183B75CA71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Last</a:t>
            </a:r>
            <a:r>
              <a:rPr lang="en-US" baseline="0" dirty="0"/>
              <a:t> slide - BCSD Logo.</a:t>
            </a:r>
            <a:endParaRPr lang="en-US" dirty="0"/>
          </a:p>
        </p:txBody>
      </p:sp>
      <p:pic>
        <p:nvPicPr>
          <p:cNvPr id="3" name="large logo" descr="bcsd logo.">
            <a:extLst>
              <a:ext uri="{FF2B5EF4-FFF2-40B4-BE49-F238E27FC236}">
                <a16:creationId xmlns:a16="http://schemas.microsoft.com/office/drawing/2014/main" id="{81C9113B-5627-7300-AE48-6C935B92521D}"/>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895600" y="2500884"/>
            <a:ext cx="6400800" cy="1856232"/>
          </a:xfrm>
          <a:prstGeom prst="rect">
            <a:avLst/>
          </a:prstGeom>
        </p:spPr>
      </p:pic>
    </p:spTree>
    <p:extLst>
      <p:ext uri="{BB962C8B-B14F-4D97-AF65-F5344CB8AC3E}">
        <p14:creationId xmlns:p14="http://schemas.microsoft.com/office/powerpoint/2010/main" val="1984014209"/>
      </p:ext>
    </p:extLst>
  </p:cSld>
  <p:clrMapOvr>
    <a:masterClrMapping/>
  </p:clrMapOvr>
</p:sld>
</file>

<file path=ppt/theme/theme1.xml><?xml version="1.0" encoding="utf-8"?>
<a:theme xmlns:a="http://schemas.openxmlformats.org/drawingml/2006/main" name="Office Theme">
  <a:themeElements>
    <a:clrScheme name="Custom 2">
      <a:dk1>
        <a:srgbClr val="454F7E"/>
      </a:dk1>
      <a:lt1>
        <a:sysClr val="window" lastClr="FFFFFF"/>
      </a:lt1>
      <a:dk2>
        <a:srgbClr val="7D9BC1"/>
      </a:dk2>
      <a:lt2>
        <a:srgbClr val="ECAF3B"/>
      </a:lt2>
      <a:accent1>
        <a:srgbClr val="DDDDDD"/>
      </a:accent1>
      <a:accent2>
        <a:srgbClr val="F3D03E"/>
      </a:accent2>
      <a:accent3>
        <a:srgbClr val="95A9CB"/>
      </a:accent3>
      <a:accent4>
        <a:srgbClr val="FFFFFF"/>
      </a:accent4>
      <a:accent5>
        <a:srgbClr val="000000"/>
      </a:accent5>
      <a:accent6>
        <a:srgbClr val="3A3A3A"/>
      </a:accent6>
      <a:hlink>
        <a:srgbClr val="747474"/>
      </a:hlink>
      <a:folHlink>
        <a:srgbClr val="95A9CB"/>
      </a:folHlink>
    </a:clrScheme>
    <a:fontScheme name="BCSD PowerPoint">
      <a:majorFont>
        <a:latin typeface="Cera Pro"/>
        <a:ea typeface=""/>
        <a:cs typeface=""/>
      </a:majorFont>
      <a:minorFont>
        <a:latin typeface="Cer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A3FC17373608428C60C618D786056E" ma:contentTypeVersion="14" ma:contentTypeDescription="Create a new document." ma:contentTypeScope="" ma:versionID="4625dd9b04a5dbabf7c99b0de31de026">
  <xsd:schema xmlns:xsd="http://www.w3.org/2001/XMLSchema" xmlns:xs="http://www.w3.org/2001/XMLSchema" xmlns:p="http://schemas.microsoft.com/office/2006/metadata/properties" xmlns:ns1="http://schemas.microsoft.com/sharepoint/v3" xmlns:ns3="2ee9b4de-7114-4d57-8a05-2848e73916d1" xmlns:ns4="3759e5db-b4cb-4102-8186-0198ea181779" targetNamespace="http://schemas.microsoft.com/office/2006/metadata/properties" ma:root="true" ma:fieldsID="4eae74c3b047798883e2cd9f60813e5c" ns1:_="" ns3:_="" ns4:_="">
    <xsd:import namespace="http://schemas.microsoft.com/sharepoint/v3"/>
    <xsd:import namespace="2ee9b4de-7114-4d57-8a05-2848e73916d1"/>
    <xsd:import namespace="3759e5db-b4cb-4102-8186-0198ea181779"/>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AutoKeyPoints" minOccurs="0"/>
                <xsd:element ref="ns4:MediaServiceKeyPoints" minOccurs="0"/>
                <xsd:element ref="ns1:_ip_UnifiedCompliancePolicyProperties" minOccurs="0"/>
                <xsd:element ref="ns1:_ip_UnifiedCompliancePolicyUIAction" minOccurs="0"/>
                <xsd:element ref="ns4:MediaServiceObjectDetectorVersions" minOccurs="0"/>
                <xsd:element ref="ns4:_activity"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e9b4de-7114-4d57-8a05-2848e73916d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759e5db-b4cb-4102-8186-0198ea181779"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759e5db-b4cb-4102-8186-0198ea181779"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EB7655E6-8D97-47E7-8FCA-871B04365058}">
  <ds:schemaRefs>
    <ds:schemaRef ds:uri="http://schemas.microsoft.com/sharepoint/v3/contenttype/forms"/>
  </ds:schemaRefs>
</ds:datastoreItem>
</file>

<file path=customXml/itemProps2.xml><?xml version="1.0" encoding="utf-8"?>
<ds:datastoreItem xmlns:ds="http://schemas.openxmlformats.org/officeDocument/2006/customXml" ds:itemID="{BAE9AD81-DE97-48E0-909A-04A6CB0909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ee9b4de-7114-4d57-8a05-2848e73916d1"/>
    <ds:schemaRef ds:uri="3759e5db-b4cb-4102-8186-0198ea1817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EE654F-54D5-4B02-8992-5F12EE755BD9}">
  <ds:schemaRefs>
    <ds:schemaRef ds:uri="http://schemas.microsoft.com/office/2006/metadata/properties"/>
    <ds:schemaRef ds:uri="http://schemas.microsoft.com/sharepoint/v3"/>
    <ds:schemaRef ds:uri="http://schemas.microsoft.com/office/2006/documentManagement/types"/>
    <ds:schemaRef ds:uri="http://purl.org/dc/dcmitype/"/>
    <ds:schemaRef ds:uri="http://purl.org/dc/elements/1.1/"/>
    <ds:schemaRef ds:uri="http://schemas.microsoft.com/office/infopath/2007/PartnerControls"/>
    <ds:schemaRef ds:uri="http://www.w3.org/XML/1998/namespace"/>
    <ds:schemaRef ds:uri="2ee9b4de-7114-4d57-8a05-2848e73916d1"/>
    <ds:schemaRef ds:uri="http://schemas.openxmlformats.org/package/2006/metadata/core-properties"/>
    <ds:schemaRef ds:uri="3759e5db-b4cb-4102-8186-0198ea181779"/>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9987</TotalTime>
  <Words>3925</Words>
  <Application>Microsoft Office PowerPoint</Application>
  <PresentationFormat>Widescreen</PresentationFormat>
  <Paragraphs>267</Paragraphs>
  <Slides>46</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Aptos</vt:lpstr>
      <vt:lpstr>Arial</vt:lpstr>
      <vt:lpstr>Cambria</vt:lpstr>
      <vt:lpstr>Cera Pro</vt:lpstr>
      <vt:lpstr>Museo 700</vt:lpstr>
      <vt:lpstr>Museo 900</vt:lpstr>
      <vt:lpstr>Times New Roman</vt:lpstr>
      <vt:lpstr>Office Theme</vt:lpstr>
      <vt:lpstr>Beaufort County  School District</vt:lpstr>
      <vt:lpstr>Distrito Escolar del Condado de Beaufort</vt:lpstr>
      <vt:lpstr>TITLE I ANNUAL PARENT MEETING 2026-27</vt:lpstr>
      <vt:lpstr>REUNIÓN ANUAL DE PADRES DEL TÍTULO I 2026-27</vt:lpstr>
      <vt:lpstr>Agenda</vt:lpstr>
      <vt:lpstr>Agenda</vt:lpstr>
      <vt:lpstr>What is Title I?</vt:lpstr>
      <vt:lpstr>¿Qué es el Título I?</vt:lpstr>
      <vt:lpstr>Beaufort County Title I Schools</vt:lpstr>
      <vt:lpstr>Escuelas del Título I del Condado de Beaufort</vt:lpstr>
      <vt:lpstr>How does Title I Work?</vt:lpstr>
      <vt:lpstr>¿Cómo funciona el Título I?</vt:lpstr>
      <vt:lpstr>A Title I Schoolwide Program</vt:lpstr>
      <vt:lpstr>Un Programa Escolar Título I</vt:lpstr>
      <vt:lpstr>Determining How Title I Funds Are Used</vt:lpstr>
      <vt:lpstr>Cómo se utilizan los fondos del Título I</vt:lpstr>
      <vt:lpstr>School Goals Developed from Needs Assessment</vt:lpstr>
      <vt:lpstr>Metas escolares desarrolladas a partir de la evaluación de necesidades</vt:lpstr>
      <vt:lpstr>Our School’s Title I Activities – Program Evaluation</vt:lpstr>
      <vt:lpstr>Actividades del Título I de nuestra escuela – Evaluación de programas</vt:lpstr>
      <vt:lpstr>School Performance</vt:lpstr>
      <vt:lpstr>Desempeño escolar</vt:lpstr>
      <vt:lpstr>School Curriculum</vt:lpstr>
      <vt:lpstr>Plan de estudios escolar</vt:lpstr>
      <vt:lpstr>Parent and Family Engagement</vt:lpstr>
      <vt:lpstr>Participación de Padres y Familias</vt:lpstr>
      <vt:lpstr>Parent and Family Engagement:  School Compact</vt:lpstr>
      <vt:lpstr>Participación de Padres y Familias: Pacto Escolar</vt:lpstr>
      <vt:lpstr>Parent and Family Engagement Policy</vt:lpstr>
      <vt:lpstr>Política de Participación de Padres y Familias</vt:lpstr>
      <vt:lpstr>Planned Parent Engagement Activities</vt:lpstr>
      <vt:lpstr>Actividades de Participación Planificada de Padres</vt:lpstr>
      <vt:lpstr>Parenting Set Aside</vt:lpstr>
      <vt:lpstr>Crianza Apartada</vt:lpstr>
      <vt:lpstr>Parents’ Rights Under Title I</vt:lpstr>
      <vt:lpstr>Derechos de los Padres bajo el Título I</vt:lpstr>
      <vt:lpstr>Parent and Family Engagement</vt:lpstr>
      <vt:lpstr>Participación de Padres y Familias</vt:lpstr>
      <vt:lpstr>Simple Ways to Support Your Child’s Education</vt:lpstr>
      <vt:lpstr>Formas Sencillas de Apoyar la Educación de Tu Hijo</vt:lpstr>
      <vt:lpstr>Simple Ways to Know Your School and  Communicate With Teachers</vt:lpstr>
      <vt:lpstr>Feedback</vt:lpstr>
      <vt:lpstr>Retroalimentación</vt:lpstr>
      <vt:lpstr>Questions?</vt:lpstr>
      <vt:lpstr>Preguntas?</vt:lpstr>
      <vt:lpstr>Last slide - BCSD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Mercado, Amelia B</dc:creator>
  <cp:lastModifiedBy>Smith, Deborah S</cp:lastModifiedBy>
  <cp:revision>32</cp:revision>
  <cp:lastPrinted>2024-10-16T14:37:41Z</cp:lastPrinted>
  <dcterms:created xsi:type="dcterms:W3CDTF">2024-09-30T18:17:53Z</dcterms:created>
  <dcterms:modified xsi:type="dcterms:W3CDTF">2026-10-14T21:07:03Z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0x0101005AA3FC17373608428C60C618D786056E</vt:lpwstr>
  </property>
</Properties>
</file>