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70" r:id="rId6"/>
    <p:sldId id="277" r:id="rId7"/>
    <p:sldId id="278" r:id="rId8"/>
    <p:sldId id="279" r:id="rId9"/>
    <p:sldId id="264" r:id="rId10"/>
    <p:sldId id="266" r:id="rId11"/>
    <p:sldId id="271" r:id="rId12"/>
    <p:sldId id="272" r:id="rId13"/>
    <p:sldId id="258" r:id="rId14"/>
    <p:sldId id="273" r:id="rId15"/>
    <p:sldId id="274" r:id="rId16"/>
    <p:sldId id="261" r:id="rId17"/>
    <p:sldId id="262" r:id="rId18"/>
    <p:sldId id="263" r:id="rId19"/>
    <p:sldId id="275" r:id="rId20"/>
    <p:sldId id="265" r:id="rId21"/>
    <p:sldId id="276" r:id="rId22"/>
    <p:sldId id="267" r:id="rId23"/>
    <p:sldId id="268" r:id="rId24"/>
  </p:sldIdLst>
  <p:sldSz cx="18288000" cy="10287000"/>
  <p:notesSz cx="6858000" cy="9144000"/>
  <p:embeddedFontLst>
    <p:embeddedFont>
      <p:font typeface="Intro Rust" panose="020B0604020202020204" charset="0"/>
      <p:regular r:id="rId26"/>
    </p:embeddedFont>
    <p:embeddedFont>
      <p:font typeface="Leckerli One" panose="020B0604020202020204" charset="0"/>
      <p:regular r:id="rId27"/>
    </p:embeddedFont>
    <p:embeddedFont>
      <p:font typeface="Montserrat Bold" panose="020B0604020202020204" charset="0"/>
      <p:regular r:id="rId28"/>
      <p:bold r:id="rId29"/>
    </p:embeddedFont>
    <p:embeddedFont>
      <p:font typeface="More Sugar" panose="020B0604020202020204" charset="0"/>
      <p:regular r:id="rId30"/>
    </p:embeddedFont>
    <p:embeddedFont>
      <p:font typeface="Open Sans Light" panose="020F0502020204030204" pitchFamily="34" charset="0"/>
      <p:regular r:id="rId31"/>
      <p:italic r:id="rId32"/>
    </p:embeddedFont>
    <p:embeddedFont>
      <p:font typeface="Poppins" panose="00000500000000000000" pitchFamily="2" charset="0"/>
      <p:regular r:id="rId33"/>
      <p:bold r:id="rId34"/>
      <p:italic r:id="rId35"/>
      <p:boldItalic r:id="rId36"/>
    </p:embeddedFont>
    <p:embeddedFont>
      <p:font typeface="Poppins Bold" panose="00000800000000000000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A8BA32-BF69-4268-B4EB-A249475E980C}" v="13" dt="2026-08-26T20:45:28.2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FB144-F168-4A54-8E02-3511A5DE1096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28DAD-9056-408D-8076-1E0D35B0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28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a classroom edition- ANYTHING in orange is to be changed by the classroom teacher at the school. </a:t>
            </a:r>
          </a:p>
          <a:p>
            <a:endParaRPr lang="en-US"/>
          </a:p>
          <a:p>
            <a:r>
              <a:rPr lang="en-US"/>
              <a:t>Welcome parents to your classroom and let them know we have a brief meeting before we get started on open house portion.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3220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All about Title I... </a:t>
            </a:r>
          </a:p>
          <a:p>
            <a:r>
              <a:rPr lang="en-US"/>
              <a:t>let parents know that we are proud to be a Title I school and let them know that it is the largest federal assistance program for our students and schools.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94798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FOR THE TEACHER-</a:t>
            </a:r>
          </a:p>
          <a:p>
            <a:r>
              <a:rPr lang="en-US"/>
              <a:t>this slide is to explain what the budget from Title I is being used for- Please go over the highlights and let them know the next page is a QR code for them to give input on the budget and this year's events. *if they do not have a phone, please provide with a written document to fill out</a:t>
            </a:r>
          </a:p>
          <a:p>
            <a:endParaRPr lang="en-US"/>
          </a:p>
          <a:p>
            <a:r>
              <a:rPr lang="en-US"/>
              <a:t>FOR THE SCHOOL TO PUT IN INFORMATION</a:t>
            </a:r>
          </a:p>
          <a:p>
            <a:endParaRPr lang="en-US"/>
          </a:p>
          <a:p>
            <a:r>
              <a:rPr lang="en-US"/>
              <a:t>Please remove the word sample. </a:t>
            </a:r>
          </a:p>
          <a:p>
            <a:r>
              <a:rPr lang="en-US"/>
              <a:t>Change EVERYTHING in ORANGE to be geared to your school. </a:t>
            </a:r>
          </a:p>
          <a:p>
            <a:endParaRPr lang="en-US"/>
          </a:p>
          <a:p>
            <a:r>
              <a:rPr lang="en-US"/>
              <a:t>List your budget line items- such as MTSS coaches or reading/math intervention teachers, liaison for the crate, professional development for staff, trainings offered to parents, student led conferences/STEM night/Etc.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18429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PURPOSE of the compact is to foster student achievement. </a:t>
            </a:r>
          </a:p>
          <a:p>
            <a:endParaRPr lang="en-US"/>
          </a:p>
          <a:p>
            <a:r>
              <a:rPr lang="en-US"/>
              <a:t>The Parent-School-Student Compact is updated every year to include parent, student, teacher and staff input. Parent, student, teacher and staff comments are welcome at any time during the year. </a:t>
            </a:r>
          </a:p>
          <a:p>
            <a:endParaRPr lang="en-US"/>
          </a:p>
          <a:p>
            <a:r>
              <a:rPr lang="en-US"/>
              <a:t>*** Schools please remove the sample that does not reflect your school (elementary or secondary) ***</a:t>
            </a:r>
          </a:p>
          <a:p>
            <a:endParaRPr lang="en-US"/>
          </a:p>
          <a:p>
            <a:r>
              <a:rPr lang="en-US"/>
              <a:t>**Elementary- Please look inside your child's planner, we have 2 times we are to sign the planner for a Parent/Teacher Conference explain to your parents we are looking for 100% signed compacts.</a:t>
            </a:r>
          </a:p>
          <a:p>
            <a:endParaRPr lang="en-US"/>
          </a:p>
          <a:p>
            <a:r>
              <a:rPr lang="en-US"/>
              <a:t>**Secondary- Please have copies for each family and have them sign and collect them during at the end on the way out of the classroom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81543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851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fldoe.org/accountability/assessments" TargetMode="External"/><Relationship Id="rId5" Type="http://schemas.openxmlformats.org/officeDocument/2006/relationships/image" Target="../media/image31.png"/><Relationship Id="rId4" Type="http://schemas.openxmlformats.org/officeDocument/2006/relationships/hyperlink" Target="http://www.fldoe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dudata.fldoe.org/" TargetMode="External"/><Relationship Id="rId4" Type="http://schemas.openxmlformats.org/officeDocument/2006/relationships/hyperlink" Target="https://dataanalytics.pcsb.org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csb.org/titleone" TargetMode="External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svg"/><Relationship Id="rId4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46558" y="289605"/>
            <a:ext cx="9707790" cy="970779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66775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630340" y="973387"/>
            <a:ext cx="8340226" cy="834022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31" r="-24931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407655" y="8945207"/>
            <a:ext cx="18666955" cy="1052188"/>
            <a:chOff x="0" y="0"/>
            <a:chExt cx="4916400" cy="27711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16400" cy="277119"/>
            </a:xfrm>
            <a:custGeom>
              <a:avLst/>
              <a:gdLst/>
              <a:ahLst/>
              <a:cxnLst/>
              <a:rect l="l" t="t" r="r" b="b"/>
              <a:pathLst>
                <a:path w="4916400" h="277119">
                  <a:moveTo>
                    <a:pt x="41474" y="0"/>
                  </a:moveTo>
                  <a:lnTo>
                    <a:pt x="4874926" y="0"/>
                  </a:lnTo>
                  <a:cubicBezTo>
                    <a:pt x="4885925" y="0"/>
                    <a:pt x="4896474" y="4370"/>
                    <a:pt x="4904252" y="12147"/>
                  </a:cubicBezTo>
                  <a:cubicBezTo>
                    <a:pt x="4912030" y="19925"/>
                    <a:pt x="4916400" y="30474"/>
                    <a:pt x="4916400" y="41474"/>
                  </a:cubicBezTo>
                  <a:lnTo>
                    <a:pt x="4916400" y="235646"/>
                  </a:lnTo>
                  <a:cubicBezTo>
                    <a:pt x="4916400" y="246645"/>
                    <a:pt x="4912030" y="257194"/>
                    <a:pt x="4904252" y="264972"/>
                  </a:cubicBezTo>
                  <a:cubicBezTo>
                    <a:pt x="4896474" y="272750"/>
                    <a:pt x="4885925" y="277119"/>
                    <a:pt x="4874926" y="277119"/>
                  </a:cubicBezTo>
                  <a:lnTo>
                    <a:pt x="41474" y="277119"/>
                  </a:lnTo>
                  <a:cubicBezTo>
                    <a:pt x="30474" y="277119"/>
                    <a:pt x="19925" y="272750"/>
                    <a:pt x="12147" y="264972"/>
                  </a:cubicBezTo>
                  <a:cubicBezTo>
                    <a:pt x="4370" y="257194"/>
                    <a:pt x="0" y="246645"/>
                    <a:pt x="0" y="235646"/>
                  </a:cubicBezTo>
                  <a:lnTo>
                    <a:pt x="0" y="41474"/>
                  </a:lnTo>
                  <a:cubicBezTo>
                    <a:pt x="0" y="30474"/>
                    <a:pt x="4370" y="19925"/>
                    <a:pt x="12147" y="12147"/>
                  </a:cubicBezTo>
                  <a:cubicBezTo>
                    <a:pt x="19925" y="4370"/>
                    <a:pt x="30474" y="0"/>
                    <a:pt x="41474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66675"/>
              <a:ext cx="4916400" cy="34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-236947" y="8335553"/>
            <a:ext cx="2141947" cy="2141947"/>
          </a:xfrm>
          <a:custGeom>
            <a:avLst/>
            <a:gdLst/>
            <a:ahLst/>
            <a:cxnLst/>
            <a:rect l="l" t="t" r="r" b="b"/>
            <a:pathLst>
              <a:path w="2141947" h="2141947">
                <a:moveTo>
                  <a:pt x="0" y="0"/>
                </a:moveTo>
                <a:lnTo>
                  <a:pt x="2141947" y="0"/>
                </a:lnTo>
                <a:lnTo>
                  <a:pt x="2141947" y="2141947"/>
                </a:lnTo>
                <a:lnTo>
                  <a:pt x="0" y="2141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354153" y="1111220"/>
            <a:ext cx="7897530" cy="2337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152"/>
              </a:lnSpc>
            </a:pPr>
            <a:r>
              <a:rPr lang="en-US" sz="12966" b="1" spc="-1050" dirty="0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Welcome!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91034" y="9220979"/>
            <a:ext cx="5114928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SHANNON BRENNAN - PRINCIPAL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16043" y="9246938"/>
            <a:ext cx="6656453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DAUTIE CRAIG - ASSISTANT PRINCIPAL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80D4AA8-BED2-EF84-0DC1-2990A28D7A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5" b="9351"/>
          <a:stretch>
            <a:fillRect/>
          </a:stretch>
        </p:blipFill>
        <p:spPr>
          <a:xfrm>
            <a:off x="3479430" y="3176582"/>
            <a:ext cx="6697419" cy="5630739"/>
          </a:xfrm>
          <a:prstGeom prst="rect">
            <a:avLst/>
          </a:prstGeom>
        </p:spPr>
      </p:pic>
      <p:sp>
        <p:nvSpPr>
          <p:cNvPr id="23" name="TextBox 12">
            <a:extLst>
              <a:ext uri="{FF2B5EF4-FFF2-40B4-BE49-F238E27FC236}">
                <a16:creationId xmlns:a16="http://schemas.microsoft.com/office/drawing/2014/main" id="{E086E562-1784-7CD3-ACDE-8109813D64D3}"/>
              </a:ext>
            </a:extLst>
          </p:cNvPr>
          <p:cNvSpPr txBox="1"/>
          <p:nvPr/>
        </p:nvSpPr>
        <p:spPr>
          <a:xfrm>
            <a:off x="885552" y="2961881"/>
            <a:ext cx="2673801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7200" spc="-1050" dirty="0">
                <a:solidFill>
                  <a:srgbClr val="304DB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Scan the QR Code to </a:t>
            </a:r>
          </a:p>
          <a:p>
            <a:pPr algn="l"/>
            <a:r>
              <a:rPr lang="en-US" sz="7200" spc="-1050" dirty="0">
                <a:solidFill>
                  <a:srgbClr val="304DB4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  <a:sym typeface="Poppins Bold"/>
              </a:rPr>
              <a:t>sign-in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28125" r="-2812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437184" y="2763556"/>
            <a:ext cx="7355332" cy="735533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438150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55267" y="3281639"/>
            <a:ext cx="6319166" cy="63191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t="-91" b="-91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91595" y="4090987"/>
            <a:ext cx="10245589" cy="2334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2"/>
              </a:lnSpc>
            </a:pPr>
            <a:r>
              <a:rPr lang="en-US" sz="6229">
                <a:solidFill>
                  <a:srgbClr val="304DB4"/>
                </a:solidFill>
                <a:latin typeface="Intro Rust"/>
                <a:ea typeface="Intro Rust"/>
                <a:cs typeface="Intro Rust"/>
                <a:sym typeface="Intro Rust"/>
              </a:rPr>
              <a:t>We are proud to be a Nationally Certified </a:t>
            </a:r>
          </a:p>
          <a:p>
            <a:pPr algn="ctr">
              <a:lnSpc>
                <a:spcPts val="6042"/>
              </a:lnSpc>
            </a:pPr>
            <a:r>
              <a:rPr lang="en-US" sz="6229">
                <a:solidFill>
                  <a:srgbClr val="304DB4"/>
                </a:solidFill>
                <a:latin typeface="Intro Rust"/>
                <a:ea typeface="Intro Rust"/>
                <a:cs typeface="Intro Rust"/>
                <a:sym typeface="Intro Rust"/>
              </a:rPr>
              <a:t>Magnet School!</a:t>
            </a:r>
          </a:p>
        </p:txBody>
      </p:sp>
      <p:sp>
        <p:nvSpPr>
          <p:cNvPr id="10" name="TextBox 10"/>
          <p:cNvSpPr txBox="1"/>
          <p:nvPr/>
        </p:nvSpPr>
        <p:spPr>
          <a:xfrm rot="-394120">
            <a:off x="929327" y="995338"/>
            <a:ext cx="9634149" cy="2520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14"/>
              </a:lnSpc>
            </a:pPr>
            <a:r>
              <a:rPr lang="en-US" sz="14724" spc="-44">
                <a:solidFill>
                  <a:srgbClr val="000000"/>
                </a:solidFill>
                <a:latin typeface="Leckerli One"/>
                <a:ea typeface="Leckerli One"/>
                <a:cs typeface="Leckerli One"/>
                <a:sym typeface="Leckerli One"/>
              </a:rPr>
              <a:t>We did it!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23018" y="466078"/>
            <a:ext cx="15569498" cy="588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231E61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 IB WORLD SCHOOL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0458" y="7333520"/>
            <a:ext cx="10245589" cy="2688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81"/>
              </a:lnSpc>
            </a:pPr>
            <a:r>
              <a:rPr lang="en-US" sz="522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 to our amazing community of students, teachers, and families for making this possible!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21779" y="-4119607"/>
            <a:ext cx="11070147" cy="11070147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48027" y="-3693358"/>
            <a:ext cx="10217650" cy="10217650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476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015991" y="2230473"/>
            <a:ext cx="7624546" cy="762454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7145" r="-32947"/>
              </a:stretch>
            </a:blipFill>
            <a:ln w="457200" cap="sq">
              <a:solidFill>
                <a:srgbClr val="9ABAE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97999" y="2482373"/>
            <a:ext cx="9157271" cy="240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0"/>
              </a:lnSpc>
            </a:pPr>
            <a:r>
              <a:rPr lang="en-US" sz="8000" b="1" spc="-72">
                <a:solidFill>
                  <a:srgbClr val="F4C405"/>
                </a:solidFill>
                <a:latin typeface="Poppins Bold"/>
                <a:ea typeface="Poppins Bold"/>
                <a:cs typeface="Poppins Bold"/>
                <a:sym typeface="Poppins Bold"/>
              </a:rPr>
              <a:t>Magnet School of Distinction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7554" y="5474165"/>
            <a:ext cx="9528437" cy="332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</a:pPr>
            <a:r>
              <a:rPr lang="en-US" sz="4399" b="1" spc="-356">
                <a:solidFill>
                  <a:srgbClr val="304DB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Magnet Schools of America recognizes Mildred Helms Elementary IB World School as a Magnet School of Distinction for 2026!</a:t>
            </a:r>
          </a:p>
          <a:p>
            <a:pPr algn="ctr">
              <a:lnSpc>
                <a:spcPts val="5279"/>
              </a:lnSpc>
            </a:pPr>
            <a:endParaRPr lang="en-US" sz="4399" b="1" spc="-356">
              <a:solidFill>
                <a:srgbClr val="304DB4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0347829" y="2580925"/>
            <a:ext cx="6960870" cy="69608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2383" r="-2118" b="-450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Freeform 14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77849" y="8302025"/>
            <a:ext cx="19643697" cy="3969950"/>
            <a:chOff x="0" y="0"/>
            <a:chExt cx="5173649" cy="10455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3649" cy="1045584"/>
            </a:xfrm>
            <a:custGeom>
              <a:avLst/>
              <a:gdLst/>
              <a:ahLst/>
              <a:cxnLst/>
              <a:rect l="l" t="t" r="r" b="b"/>
              <a:pathLst>
                <a:path w="5173649" h="1045584">
                  <a:moveTo>
                    <a:pt x="33500" y="0"/>
                  </a:moveTo>
                  <a:lnTo>
                    <a:pt x="5140149" y="0"/>
                  </a:lnTo>
                  <a:cubicBezTo>
                    <a:pt x="5158650" y="0"/>
                    <a:pt x="5173649" y="14998"/>
                    <a:pt x="5173649" y="33500"/>
                  </a:cubicBezTo>
                  <a:lnTo>
                    <a:pt x="5173649" y="1012084"/>
                  </a:lnTo>
                  <a:cubicBezTo>
                    <a:pt x="5173649" y="1030585"/>
                    <a:pt x="5158650" y="1045584"/>
                    <a:pt x="5140149" y="1045584"/>
                  </a:cubicBezTo>
                  <a:lnTo>
                    <a:pt x="33500" y="1045584"/>
                  </a:lnTo>
                  <a:cubicBezTo>
                    <a:pt x="14998" y="1045584"/>
                    <a:pt x="0" y="1030585"/>
                    <a:pt x="0" y="1012084"/>
                  </a:cubicBezTo>
                  <a:lnTo>
                    <a:pt x="0" y="33500"/>
                  </a:lnTo>
                  <a:cubicBezTo>
                    <a:pt x="0" y="14998"/>
                    <a:pt x="14998" y="0"/>
                    <a:pt x="33500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173649" cy="1112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647621" y="1940445"/>
            <a:ext cx="6611679" cy="6826394"/>
            <a:chOff x="0" y="0"/>
            <a:chExt cx="2372388" cy="24494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2388" cy="2449432"/>
            </a:xfrm>
            <a:custGeom>
              <a:avLst/>
              <a:gdLst/>
              <a:ahLst/>
              <a:cxnLst/>
              <a:rect l="l" t="t" r="r" b="b"/>
              <a:pathLst>
                <a:path w="2372388" h="2449432">
                  <a:moveTo>
                    <a:pt x="117095" y="0"/>
                  </a:moveTo>
                  <a:lnTo>
                    <a:pt x="2255294" y="0"/>
                  </a:lnTo>
                  <a:cubicBezTo>
                    <a:pt x="2319963" y="0"/>
                    <a:pt x="2372388" y="52425"/>
                    <a:pt x="2372388" y="117095"/>
                  </a:cubicBezTo>
                  <a:lnTo>
                    <a:pt x="2372388" y="2332337"/>
                  </a:lnTo>
                  <a:cubicBezTo>
                    <a:pt x="2372388" y="2363393"/>
                    <a:pt x="2360052" y="2393176"/>
                    <a:pt x="2338092" y="2415136"/>
                  </a:cubicBezTo>
                  <a:cubicBezTo>
                    <a:pt x="2316133" y="2437095"/>
                    <a:pt x="2286349" y="2449432"/>
                    <a:pt x="2255294" y="2449432"/>
                  </a:cubicBezTo>
                  <a:lnTo>
                    <a:pt x="117095" y="2449432"/>
                  </a:lnTo>
                  <a:cubicBezTo>
                    <a:pt x="86039" y="2449432"/>
                    <a:pt x="56256" y="2437095"/>
                    <a:pt x="34296" y="2415136"/>
                  </a:cubicBezTo>
                  <a:cubicBezTo>
                    <a:pt x="12337" y="2393176"/>
                    <a:pt x="0" y="2363393"/>
                    <a:pt x="0" y="2332337"/>
                  </a:cubicBezTo>
                  <a:lnTo>
                    <a:pt x="0" y="117095"/>
                  </a:lnTo>
                  <a:cubicBezTo>
                    <a:pt x="0" y="86039"/>
                    <a:pt x="12337" y="56256"/>
                    <a:pt x="34296" y="34296"/>
                  </a:cubicBezTo>
                  <a:cubicBezTo>
                    <a:pt x="56256" y="12337"/>
                    <a:pt x="86039" y="0"/>
                    <a:pt x="117095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372388" cy="2516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98122" y="2298304"/>
            <a:ext cx="6244333" cy="624433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45855" y="2746037"/>
            <a:ext cx="5348867" cy="534886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320362" y="3296242"/>
            <a:ext cx="3399854" cy="4114800"/>
          </a:xfrm>
          <a:custGeom>
            <a:avLst/>
            <a:gdLst/>
            <a:ahLst/>
            <a:cxnLst/>
            <a:rect l="l" t="t" r="r" b="b"/>
            <a:pathLst>
              <a:path w="3399854" h="4114800">
                <a:moveTo>
                  <a:pt x="0" y="0"/>
                </a:moveTo>
                <a:lnTo>
                  <a:pt x="3399853" y="0"/>
                </a:lnTo>
                <a:lnTo>
                  <a:pt x="339985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78784" y="1993504"/>
            <a:ext cx="10368837" cy="1902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728"/>
              </a:lnSpc>
            </a:pPr>
            <a:r>
              <a:rPr lang="en-US" sz="10520" b="1" spc="-852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Congratulations!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2418" y="4619822"/>
            <a:ext cx="9981569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0"/>
              </a:lnSpc>
            </a:pPr>
            <a:r>
              <a:rPr lang="en-US" sz="7059" b="1" dirty="0">
                <a:solidFill>
                  <a:srgbClr val="304DB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are an </a:t>
            </a:r>
            <a:r>
              <a:rPr lang="en-US" sz="13800" b="1" dirty="0">
                <a:solidFill>
                  <a:srgbClr val="F4C405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</a:t>
            </a:r>
            <a:r>
              <a:rPr lang="en-US" sz="7059" b="1" dirty="0">
                <a:solidFill>
                  <a:srgbClr val="304DB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school!</a:t>
            </a:r>
          </a:p>
          <a:p>
            <a:pPr algn="ctr">
              <a:lnSpc>
                <a:spcPts val="8470"/>
              </a:lnSpc>
            </a:pPr>
            <a:r>
              <a:rPr lang="en-US" sz="7059" b="1" dirty="0">
                <a:solidFill>
                  <a:srgbClr val="304DB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Three years in a row!</a:t>
            </a:r>
          </a:p>
        </p:txBody>
      </p:sp>
      <p:sp>
        <p:nvSpPr>
          <p:cNvPr id="17" name="Freeform 17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E1269-26D8-76EA-01B8-B3DB81C35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DB15086-2BDA-32C9-E4A2-49AC57FE32DB}"/>
              </a:ext>
            </a:extLst>
          </p:cNvPr>
          <p:cNvGrpSpPr/>
          <p:nvPr/>
        </p:nvGrpSpPr>
        <p:grpSpPr>
          <a:xfrm>
            <a:off x="-677849" y="8302025"/>
            <a:ext cx="19643697" cy="3969950"/>
            <a:chOff x="0" y="0"/>
            <a:chExt cx="5173649" cy="104558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F9D64F1-23AB-47B4-BB65-924B79601248}"/>
                </a:ext>
              </a:extLst>
            </p:cNvPr>
            <p:cNvSpPr/>
            <p:nvPr/>
          </p:nvSpPr>
          <p:spPr>
            <a:xfrm>
              <a:off x="0" y="0"/>
              <a:ext cx="5173649" cy="1045584"/>
            </a:xfrm>
            <a:custGeom>
              <a:avLst/>
              <a:gdLst/>
              <a:ahLst/>
              <a:cxnLst/>
              <a:rect l="l" t="t" r="r" b="b"/>
              <a:pathLst>
                <a:path w="5173649" h="1045584">
                  <a:moveTo>
                    <a:pt x="33500" y="0"/>
                  </a:moveTo>
                  <a:lnTo>
                    <a:pt x="5140149" y="0"/>
                  </a:lnTo>
                  <a:cubicBezTo>
                    <a:pt x="5158650" y="0"/>
                    <a:pt x="5173649" y="14998"/>
                    <a:pt x="5173649" y="33500"/>
                  </a:cubicBezTo>
                  <a:lnTo>
                    <a:pt x="5173649" y="1012084"/>
                  </a:lnTo>
                  <a:cubicBezTo>
                    <a:pt x="5173649" y="1030585"/>
                    <a:pt x="5158650" y="1045584"/>
                    <a:pt x="5140149" y="1045584"/>
                  </a:cubicBezTo>
                  <a:lnTo>
                    <a:pt x="33500" y="1045584"/>
                  </a:lnTo>
                  <a:cubicBezTo>
                    <a:pt x="14998" y="1045584"/>
                    <a:pt x="0" y="1030585"/>
                    <a:pt x="0" y="1012084"/>
                  </a:cubicBezTo>
                  <a:lnTo>
                    <a:pt x="0" y="33500"/>
                  </a:lnTo>
                  <a:cubicBezTo>
                    <a:pt x="0" y="14998"/>
                    <a:pt x="14998" y="0"/>
                    <a:pt x="33500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3A7CF05-7E3D-990E-53E6-3C7730F5B7BD}"/>
                </a:ext>
              </a:extLst>
            </p:cNvPr>
            <p:cNvSpPr txBox="1"/>
            <p:nvPr/>
          </p:nvSpPr>
          <p:spPr>
            <a:xfrm>
              <a:off x="0" y="-66675"/>
              <a:ext cx="5173649" cy="1112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B68E3E38-3CB7-9F02-8C0F-57694F104B14}"/>
              </a:ext>
            </a:extLst>
          </p:cNvPr>
          <p:cNvGrpSpPr/>
          <p:nvPr/>
        </p:nvGrpSpPr>
        <p:grpSpPr>
          <a:xfrm>
            <a:off x="11345855" y="2746037"/>
            <a:ext cx="5348867" cy="5348867"/>
            <a:chOff x="0" y="0"/>
            <a:chExt cx="812800" cy="8128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010975B-26BF-7F00-5555-CF033F88402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5B9148E-28A4-CCA3-184A-0D02326101BB}"/>
                </a:ext>
              </a:extLst>
            </p:cNvPr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E6CCA4C8-7C09-62F9-95B6-4D5D15182180}"/>
              </a:ext>
            </a:extLst>
          </p:cNvPr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71F07BF4-3579-A495-1B74-385FAB4F4FD9}"/>
              </a:ext>
            </a:extLst>
          </p:cNvPr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1C09082-BF27-93EC-9520-A1EB4AC7C4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05" y="1792537"/>
            <a:ext cx="14599987" cy="814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95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D5D8E-6B8A-EFAC-2906-57637A30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810F3C7-8E1C-280D-6626-1B7FF936F064}"/>
              </a:ext>
            </a:extLst>
          </p:cNvPr>
          <p:cNvGrpSpPr/>
          <p:nvPr/>
        </p:nvGrpSpPr>
        <p:grpSpPr>
          <a:xfrm>
            <a:off x="10946558" y="289605"/>
            <a:ext cx="9707790" cy="970779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49B8D43-CC91-370B-FED9-40668B4783D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66775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88FF512-AE40-07D3-851C-2BA3FB82AA0C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93186F9-BCAE-7EBF-9428-4F779C0DC1B7}"/>
              </a:ext>
            </a:extLst>
          </p:cNvPr>
          <p:cNvGrpSpPr/>
          <p:nvPr/>
        </p:nvGrpSpPr>
        <p:grpSpPr>
          <a:xfrm>
            <a:off x="11630340" y="973387"/>
            <a:ext cx="8340226" cy="834022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FF3A4A7-0073-CB65-59F1-0A04E88E13B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31" r="-24931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D7B55006-91A8-59AD-F5B7-D432F6AD4ACE}"/>
              </a:ext>
            </a:extLst>
          </p:cNvPr>
          <p:cNvGrpSpPr/>
          <p:nvPr/>
        </p:nvGrpSpPr>
        <p:grpSpPr>
          <a:xfrm>
            <a:off x="-1407655" y="8945207"/>
            <a:ext cx="18666955" cy="1052188"/>
            <a:chOff x="0" y="0"/>
            <a:chExt cx="4916400" cy="27711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B00FEDCB-DC94-CD87-131A-C0AF4A35F2C7}"/>
                </a:ext>
              </a:extLst>
            </p:cNvPr>
            <p:cNvSpPr/>
            <p:nvPr/>
          </p:nvSpPr>
          <p:spPr>
            <a:xfrm>
              <a:off x="0" y="0"/>
              <a:ext cx="4916400" cy="277119"/>
            </a:xfrm>
            <a:custGeom>
              <a:avLst/>
              <a:gdLst/>
              <a:ahLst/>
              <a:cxnLst/>
              <a:rect l="l" t="t" r="r" b="b"/>
              <a:pathLst>
                <a:path w="4916400" h="277119">
                  <a:moveTo>
                    <a:pt x="41474" y="0"/>
                  </a:moveTo>
                  <a:lnTo>
                    <a:pt x="4874926" y="0"/>
                  </a:lnTo>
                  <a:cubicBezTo>
                    <a:pt x="4885925" y="0"/>
                    <a:pt x="4896474" y="4370"/>
                    <a:pt x="4904252" y="12147"/>
                  </a:cubicBezTo>
                  <a:cubicBezTo>
                    <a:pt x="4912030" y="19925"/>
                    <a:pt x="4916400" y="30474"/>
                    <a:pt x="4916400" y="41474"/>
                  </a:cubicBezTo>
                  <a:lnTo>
                    <a:pt x="4916400" y="235646"/>
                  </a:lnTo>
                  <a:cubicBezTo>
                    <a:pt x="4916400" y="246645"/>
                    <a:pt x="4912030" y="257194"/>
                    <a:pt x="4904252" y="264972"/>
                  </a:cubicBezTo>
                  <a:cubicBezTo>
                    <a:pt x="4896474" y="272750"/>
                    <a:pt x="4885925" y="277119"/>
                    <a:pt x="4874926" y="277119"/>
                  </a:cubicBezTo>
                  <a:lnTo>
                    <a:pt x="41474" y="277119"/>
                  </a:lnTo>
                  <a:cubicBezTo>
                    <a:pt x="30474" y="277119"/>
                    <a:pt x="19925" y="272750"/>
                    <a:pt x="12147" y="264972"/>
                  </a:cubicBezTo>
                  <a:cubicBezTo>
                    <a:pt x="4370" y="257194"/>
                    <a:pt x="0" y="246645"/>
                    <a:pt x="0" y="235646"/>
                  </a:cubicBezTo>
                  <a:lnTo>
                    <a:pt x="0" y="41474"/>
                  </a:lnTo>
                  <a:cubicBezTo>
                    <a:pt x="0" y="30474"/>
                    <a:pt x="4370" y="19925"/>
                    <a:pt x="12147" y="12147"/>
                  </a:cubicBezTo>
                  <a:cubicBezTo>
                    <a:pt x="19925" y="4370"/>
                    <a:pt x="30474" y="0"/>
                    <a:pt x="41474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A95554E-9433-EAA4-3CC9-36065AB0C196}"/>
                </a:ext>
              </a:extLst>
            </p:cNvPr>
            <p:cNvSpPr txBox="1"/>
            <p:nvPr/>
          </p:nvSpPr>
          <p:spPr>
            <a:xfrm>
              <a:off x="0" y="-66675"/>
              <a:ext cx="4916400" cy="34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5A673940-4A2C-17ED-A4A2-5EC0A2E22A69}"/>
              </a:ext>
            </a:extLst>
          </p:cNvPr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67FACD9-0373-0B7F-2C43-EE861673868E}"/>
              </a:ext>
            </a:extLst>
          </p:cNvPr>
          <p:cNvSpPr/>
          <p:nvPr/>
        </p:nvSpPr>
        <p:spPr>
          <a:xfrm>
            <a:off x="0" y="8298796"/>
            <a:ext cx="2141947" cy="2141947"/>
          </a:xfrm>
          <a:custGeom>
            <a:avLst/>
            <a:gdLst/>
            <a:ahLst/>
            <a:cxnLst/>
            <a:rect l="l" t="t" r="r" b="b"/>
            <a:pathLst>
              <a:path w="2141947" h="2141947">
                <a:moveTo>
                  <a:pt x="0" y="0"/>
                </a:moveTo>
                <a:lnTo>
                  <a:pt x="2141947" y="0"/>
                </a:lnTo>
                <a:lnTo>
                  <a:pt x="2141947" y="2141947"/>
                </a:lnTo>
                <a:lnTo>
                  <a:pt x="0" y="2141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BF6C7A1-A1CD-AC40-ADA3-D2EC24D24A7A}"/>
              </a:ext>
            </a:extLst>
          </p:cNvPr>
          <p:cNvSpPr txBox="1"/>
          <p:nvPr/>
        </p:nvSpPr>
        <p:spPr>
          <a:xfrm>
            <a:off x="609600" y="2115116"/>
            <a:ext cx="12483483" cy="4662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0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School Office Hours:</a:t>
            </a:r>
          </a:p>
          <a:p>
            <a:pPr algn="l">
              <a:lnSpc>
                <a:spcPts val="7260"/>
              </a:lnSpc>
            </a:pPr>
            <a:endParaRPr lang="en-US" sz="6000" b="1" dirty="0">
              <a:solidFill>
                <a:srgbClr val="9ABAE8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260"/>
              </a:lnSpc>
            </a:pPr>
            <a:r>
              <a:rPr lang="en-US" sz="60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Breakfast:</a:t>
            </a:r>
          </a:p>
          <a:p>
            <a:pPr algn="l">
              <a:lnSpc>
                <a:spcPts val="7260"/>
              </a:lnSpc>
            </a:pPr>
            <a:endParaRPr lang="en-US" sz="6000" b="1" dirty="0">
              <a:solidFill>
                <a:srgbClr val="9ABAE8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>
              <a:lnSpc>
                <a:spcPts val="7260"/>
              </a:lnSpc>
            </a:pPr>
            <a:r>
              <a:rPr lang="en-US" sz="60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Dismissal: </a:t>
            </a:r>
            <a:r>
              <a:rPr lang="en-US" sz="6000" b="1" dirty="0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3:10pm</a:t>
            </a:r>
            <a:endParaRPr lang="en-US" sz="6000" b="1" dirty="0">
              <a:solidFill>
                <a:srgbClr val="9ABAE8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0D091C3-22E7-91B2-A402-CE66E503C9C8}"/>
              </a:ext>
            </a:extLst>
          </p:cNvPr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FF3D3E02-362A-784E-AE4F-B00B089EC0B6}"/>
              </a:ext>
            </a:extLst>
          </p:cNvPr>
          <p:cNvSpPr txBox="1"/>
          <p:nvPr/>
        </p:nvSpPr>
        <p:spPr>
          <a:xfrm>
            <a:off x="1991034" y="9220979"/>
            <a:ext cx="5114928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SHANNON BRENNAN - PRINCIPAL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5241796C-BBE9-104E-BBE5-2C1053E0E5D4}"/>
              </a:ext>
            </a:extLst>
          </p:cNvPr>
          <p:cNvSpPr txBox="1"/>
          <p:nvPr/>
        </p:nvSpPr>
        <p:spPr>
          <a:xfrm>
            <a:off x="10316043" y="9246938"/>
            <a:ext cx="6656453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DAUTIE CRAIG - ASSISTANT PRINCIPAL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54B875E-B85B-BA01-6BCC-DFD537F6BB9C}"/>
              </a:ext>
            </a:extLst>
          </p:cNvPr>
          <p:cNvSpPr txBox="1"/>
          <p:nvPr/>
        </p:nvSpPr>
        <p:spPr>
          <a:xfrm>
            <a:off x="241489" y="2915093"/>
            <a:ext cx="8784771" cy="852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9:00am - 3:10pm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63DA9E3F-98B4-AC48-AC4A-9DA81E57C0BB}"/>
              </a:ext>
            </a:extLst>
          </p:cNvPr>
          <p:cNvSpPr txBox="1"/>
          <p:nvPr/>
        </p:nvSpPr>
        <p:spPr>
          <a:xfrm>
            <a:off x="4576701" y="4004655"/>
            <a:ext cx="6054600" cy="852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8:35am - 8:55am</a:t>
            </a:r>
          </a:p>
        </p:txBody>
      </p:sp>
    </p:spTree>
    <p:extLst>
      <p:ext uri="{BB962C8B-B14F-4D97-AF65-F5344CB8AC3E}">
        <p14:creationId xmlns:p14="http://schemas.microsoft.com/office/powerpoint/2010/main" val="2165298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F4FDA-F023-814F-CDC4-BD7563755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CFECDB3-7E08-F480-3CD8-C6C495269253}"/>
              </a:ext>
            </a:extLst>
          </p:cNvPr>
          <p:cNvGrpSpPr/>
          <p:nvPr/>
        </p:nvGrpSpPr>
        <p:grpSpPr>
          <a:xfrm>
            <a:off x="10946558" y="289605"/>
            <a:ext cx="9707790" cy="970779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5ED4157-DA4D-FCED-E9E2-D0369009A6B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66775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C492A99-4F8F-3368-8289-E0E4A93D2179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7043CF3-D8E7-01CE-C3AB-8A5BB20DAF77}"/>
              </a:ext>
            </a:extLst>
          </p:cNvPr>
          <p:cNvGrpSpPr/>
          <p:nvPr/>
        </p:nvGrpSpPr>
        <p:grpSpPr>
          <a:xfrm>
            <a:off x="11630340" y="973387"/>
            <a:ext cx="8340226" cy="834022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8367FB0-99A2-DCC2-A525-63207DD604B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31" r="-24931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9C872ED2-9138-2A79-879F-BCA016AD40C5}"/>
              </a:ext>
            </a:extLst>
          </p:cNvPr>
          <p:cNvGrpSpPr/>
          <p:nvPr/>
        </p:nvGrpSpPr>
        <p:grpSpPr>
          <a:xfrm>
            <a:off x="-1407655" y="8945207"/>
            <a:ext cx="18666955" cy="1052188"/>
            <a:chOff x="0" y="0"/>
            <a:chExt cx="4916400" cy="27711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D81B421-1623-EDF7-2DB4-FF1E40643DF5}"/>
                </a:ext>
              </a:extLst>
            </p:cNvPr>
            <p:cNvSpPr/>
            <p:nvPr/>
          </p:nvSpPr>
          <p:spPr>
            <a:xfrm>
              <a:off x="0" y="0"/>
              <a:ext cx="4916400" cy="277119"/>
            </a:xfrm>
            <a:custGeom>
              <a:avLst/>
              <a:gdLst/>
              <a:ahLst/>
              <a:cxnLst/>
              <a:rect l="l" t="t" r="r" b="b"/>
              <a:pathLst>
                <a:path w="4916400" h="277119">
                  <a:moveTo>
                    <a:pt x="41474" y="0"/>
                  </a:moveTo>
                  <a:lnTo>
                    <a:pt x="4874926" y="0"/>
                  </a:lnTo>
                  <a:cubicBezTo>
                    <a:pt x="4885925" y="0"/>
                    <a:pt x="4896474" y="4370"/>
                    <a:pt x="4904252" y="12147"/>
                  </a:cubicBezTo>
                  <a:cubicBezTo>
                    <a:pt x="4912030" y="19925"/>
                    <a:pt x="4916400" y="30474"/>
                    <a:pt x="4916400" y="41474"/>
                  </a:cubicBezTo>
                  <a:lnTo>
                    <a:pt x="4916400" y="235646"/>
                  </a:lnTo>
                  <a:cubicBezTo>
                    <a:pt x="4916400" y="246645"/>
                    <a:pt x="4912030" y="257194"/>
                    <a:pt x="4904252" y="264972"/>
                  </a:cubicBezTo>
                  <a:cubicBezTo>
                    <a:pt x="4896474" y="272750"/>
                    <a:pt x="4885925" y="277119"/>
                    <a:pt x="4874926" y="277119"/>
                  </a:cubicBezTo>
                  <a:lnTo>
                    <a:pt x="41474" y="277119"/>
                  </a:lnTo>
                  <a:cubicBezTo>
                    <a:pt x="30474" y="277119"/>
                    <a:pt x="19925" y="272750"/>
                    <a:pt x="12147" y="264972"/>
                  </a:cubicBezTo>
                  <a:cubicBezTo>
                    <a:pt x="4370" y="257194"/>
                    <a:pt x="0" y="246645"/>
                    <a:pt x="0" y="235646"/>
                  </a:cubicBezTo>
                  <a:lnTo>
                    <a:pt x="0" y="41474"/>
                  </a:lnTo>
                  <a:cubicBezTo>
                    <a:pt x="0" y="30474"/>
                    <a:pt x="4370" y="19925"/>
                    <a:pt x="12147" y="12147"/>
                  </a:cubicBezTo>
                  <a:cubicBezTo>
                    <a:pt x="19925" y="4370"/>
                    <a:pt x="30474" y="0"/>
                    <a:pt x="41474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392AC7C-2775-76F9-D4AA-6FF3AC28A6C4}"/>
                </a:ext>
              </a:extLst>
            </p:cNvPr>
            <p:cNvSpPr txBox="1"/>
            <p:nvPr/>
          </p:nvSpPr>
          <p:spPr>
            <a:xfrm>
              <a:off x="0" y="-66675"/>
              <a:ext cx="4916400" cy="34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64751732-01E4-4707-0C45-1A2A147811F0}"/>
              </a:ext>
            </a:extLst>
          </p:cNvPr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EF22541-F540-DA17-7B35-4F2C8747530F}"/>
              </a:ext>
            </a:extLst>
          </p:cNvPr>
          <p:cNvSpPr/>
          <p:nvPr/>
        </p:nvSpPr>
        <p:spPr>
          <a:xfrm>
            <a:off x="76732" y="8628053"/>
            <a:ext cx="2065215" cy="1812690"/>
          </a:xfrm>
          <a:custGeom>
            <a:avLst/>
            <a:gdLst/>
            <a:ahLst/>
            <a:cxnLst/>
            <a:rect l="l" t="t" r="r" b="b"/>
            <a:pathLst>
              <a:path w="2141947" h="2141947">
                <a:moveTo>
                  <a:pt x="0" y="0"/>
                </a:moveTo>
                <a:lnTo>
                  <a:pt x="2141947" y="0"/>
                </a:lnTo>
                <a:lnTo>
                  <a:pt x="2141947" y="2141947"/>
                </a:lnTo>
                <a:lnTo>
                  <a:pt x="0" y="2141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5141C66-E428-28B6-8696-1FC1F62E73AC}"/>
              </a:ext>
            </a:extLst>
          </p:cNvPr>
          <p:cNvSpPr txBox="1"/>
          <p:nvPr/>
        </p:nvSpPr>
        <p:spPr>
          <a:xfrm>
            <a:off x="609601" y="2115116"/>
            <a:ext cx="10487870" cy="65129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54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Please be in the car circle by </a:t>
            </a:r>
            <a:r>
              <a:rPr lang="en-US" sz="5400" b="1" dirty="0">
                <a:solidFill>
                  <a:srgbClr val="0070C0"/>
                </a:solidFill>
                <a:latin typeface="Poppins Bold"/>
                <a:ea typeface="Poppins Bold"/>
                <a:cs typeface="Poppins Bold"/>
                <a:sym typeface="Poppins Bold"/>
              </a:rPr>
              <a:t>3:10 p.m.</a:t>
            </a:r>
          </a:p>
          <a:p>
            <a:pPr algn="l">
              <a:lnSpc>
                <a:spcPts val="7260"/>
              </a:lnSpc>
            </a:pPr>
            <a:endParaRPr lang="en-US" sz="5400" b="1" dirty="0">
              <a:solidFill>
                <a:srgbClr val="9ABAE8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260"/>
              </a:lnSpc>
            </a:pPr>
            <a:r>
              <a:rPr lang="en-US" sz="54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Transportation Changes:</a:t>
            </a:r>
          </a:p>
          <a:p>
            <a:pPr algn="l">
              <a:lnSpc>
                <a:spcPts val="7260"/>
              </a:lnSpc>
            </a:pPr>
            <a:r>
              <a:rPr lang="en-US" sz="5400" b="1" dirty="0">
                <a:solidFill>
                  <a:srgbClr val="9ABAE8"/>
                </a:solidFill>
                <a:latin typeface="Poppins Bold"/>
                <a:ea typeface="Poppins Bold"/>
                <a:cs typeface="Poppins Bold"/>
                <a:sym typeface="Poppins Bold"/>
              </a:rPr>
              <a:t>All transportation changes must be called into the office </a:t>
            </a:r>
            <a:r>
              <a:rPr lang="en-US" sz="5400" b="1" dirty="0">
                <a:solidFill>
                  <a:srgbClr val="0070C0"/>
                </a:solidFill>
                <a:latin typeface="Poppins Bold"/>
                <a:ea typeface="Poppins Bold"/>
                <a:cs typeface="Poppins Bold"/>
                <a:sym typeface="Poppins Bold"/>
              </a:rPr>
              <a:t>prior to 1:30 p.m.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1738360-4AEE-3DE3-E869-1216A328D3C2}"/>
              </a:ext>
            </a:extLst>
          </p:cNvPr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F83A91D3-4061-CB0B-37A5-EEA34AFECD79}"/>
              </a:ext>
            </a:extLst>
          </p:cNvPr>
          <p:cNvSpPr txBox="1"/>
          <p:nvPr/>
        </p:nvSpPr>
        <p:spPr>
          <a:xfrm>
            <a:off x="1991034" y="9220979"/>
            <a:ext cx="5114928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SHANNON BRENNAN - PRINCIPAL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95803FA-74EB-7E59-C913-62A07DF88B14}"/>
              </a:ext>
            </a:extLst>
          </p:cNvPr>
          <p:cNvSpPr txBox="1"/>
          <p:nvPr/>
        </p:nvSpPr>
        <p:spPr>
          <a:xfrm>
            <a:off x="10316043" y="9246938"/>
            <a:ext cx="6656453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DAUTIE CRAIG - ASSISTANT PRINCIPAL</a:t>
            </a:r>
          </a:p>
        </p:txBody>
      </p:sp>
    </p:spTree>
    <p:extLst>
      <p:ext uri="{BB962C8B-B14F-4D97-AF65-F5344CB8AC3E}">
        <p14:creationId xmlns:p14="http://schemas.microsoft.com/office/powerpoint/2010/main" val="2921384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0FA60-C261-F819-BE3D-221CF0957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F1CA0A-2CE6-3B62-F363-54A87E62D784}"/>
              </a:ext>
            </a:extLst>
          </p:cNvPr>
          <p:cNvGrpSpPr/>
          <p:nvPr/>
        </p:nvGrpSpPr>
        <p:grpSpPr>
          <a:xfrm>
            <a:off x="10946558" y="289605"/>
            <a:ext cx="9707790" cy="9707790"/>
            <a:chOff x="0" y="0"/>
            <a:chExt cx="812800" cy="812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C3A8C78-6950-3621-068D-198D34E6E73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866775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AC813E2-274D-C4C3-8DE5-303F08DB5713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175F37EC-34C6-E4E1-A5E9-7D7DD4F11AFC}"/>
              </a:ext>
            </a:extLst>
          </p:cNvPr>
          <p:cNvGrpSpPr/>
          <p:nvPr/>
        </p:nvGrpSpPr>
        <p:grpSpPr>
          <a:xfrm>
            <a:off x="11630340" y="973387"/>
            <a:ext cx="8340226" cy="8340226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9CB26F7-3913-B4C1-A4EF-BE7F72778AA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4931" r="-24931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01973282-784F-7407-A63E-CE2787F458C1}"/>
              </a:ext>
            </a:extLst>
          </p:cNvPr>
          <p:cNvGrpSpPr/>
          <p:nvPr/>
        </p:nvGrpSpPr>
        <p:grpSpPr>
          <a:xfrm>
            <a:off x="-1407655" y="8945207"/>
            <a:ext cx="18666955" cy="1052188"/>
            <a:chOff x="0" y="0"/>
            <a:chExt cx="4916400" cy="27711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2107FEE-E319-403B-B96C-8D1B30CDB279}"/>
                </a:ext>
              </a:extLst>
            </p:cNvPr>
            <p:cNvSpPr/>
            <p:nvPr/>
          </p:nvSpPr>
          <p:spPr>
            <a:xfrm>
              <a:off x="0" y="0"/>
              <a:ext cx="4916400" cy="277119"/>
            </a:xfrm>
            <a:custGeom>
              <a:avLst/>
              <a:gdLst/>
              <a:ahLst/>
              <a:cxnLst/>
              <a:rect l="l" t="t" r="r" b="b"/>
              <a:pathLst>
                <a:path w="4916400" h="277119">
                  <a:moveTo>
                    <a:pt x="41474" y="0"/>
                  </a:moveTo>
                  <a:lnTo>
                    <a:pt x="4874926" y="0"/>
                  </a:lnTo>
                  <a:cubicBezTo>
                    <a:pt x="4885925" y="0"/>
                    <a:pt x="4896474" y="4370"/>
                    <a:pt x="4904252" y="12147"/>
                  </a:cubicBezTo>
                  <a:cubicBezTo>
                    <a:pt x="4912030" y="19925"/>
                    <a:pt x="4916400" y="30474"/>
                    <a:pt x="4916400" y="41474"/>
                  </a:cubicBezTo>
                  <a:lnTo>
                    <a:pt x="4916400" y="235646"/>
                  </a:lnTo>
                  <a:cubicBezTo>
                    <a:pt x="4916400" y="246645"/>
                    <a:pt x="4912030" y="257194"/>
                    <a:pt x="4904252" y="264972"/>
                  </a:cubicBezTo>
                  <a:cubicBezTo>
                    <a:pt x="4896474" y="272750"/>
                    <a:pt x="4885925" y="277119"/>
                    <a:pt x="4874926" y="277119"/>
                  </a:cubicBezTo>
                  <a:lnTo>
                    <a:pt x="41474" y="277119"/>
                  </a:lnTo>
                  <a:cubicBezTo>
                    <a:pt x="30474" y="277119"/>
                    <a:pt x="19925" y="272750"/>
                    <a:pt x="12147" y="264972"/>
                  </a:cubicBezTo>
                  <a:cubicBezTo>
                    <a:pt x="4370" y="257194"/>
                    <a:pt x="0" y="246645"/>
                    <a:pt x="0" y="235646"/>
                  </a:cubicBezTo>
                  <a:lnTo>
                    <a:pt x="0" y="41474"/>
                  </a:lnTo>
                  <a:cubicBezTo>
                    <a:pt x="0" y="30474"/>
                    <a:pt x="4370" y="19925"/>
                    <a:pt x="12147" y="12147"/>
                  </a:cubicBezTo>
                  <a:cubicBezTo>
                    <a:pt x="19925" y="4370"/>
                    <a:pt x="30474" y="0"/>
                    <a:pt x="41474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13E4462-3E04-00F9-C2EC-EAB104E3602A}"/>
                </a:ext>
              </a:extLst>
            </p:cNvPr>
            <p:cNvSpPr txBox="1"/>
            <p:nvPr/>
          </p:nvSpPr>
          <p:spPr>
            <a:xfrm>
              <a:off x="0" y="-66675"/>
              <a:ext cx="4916400" cy="3437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EB912C55-7116-CA8F-6A14-7675E0DC5EAD}"/>
              </a:ext>
            </a:extLst>
          </p:cNvPr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50DE8D28-0532-DFF0-E938-30AF63413B84}"/>
              </a:ext>
            </a:extLst>
          </p:cNvPr>
          <p:cNvSpPr/>
          <p:nvPr/>
        </p:nvSpPr>
        <p:spPr>
          <a:xfrm>
            <a:off x="297999" y="8496300"/>
            <a:ext cx="1843948" cy="1944443"/>
          </a:xfrm>
          <a:custGeom>
            <a:avLst/>
            <a:gdLst/>
            <a:ahLst/>
            <a:cxnLst/>
            <a:rect l="l" t="t" r="r" b="b"/>
            <a:pathLst>
              <a:path w="2141947" h="2141947">
                <a:moveTo>
                  <a:pt x="0" y="0"/>
                </a:moveTo>
                <a:lnTo>
                  <a:pt x="2141947" y="0"/>
                </a:lnTo>
                <a:lnTo>
                  <a:pt x="2141947" y="2141947"/>
                </a:lnTo>
                <a:lnTo>
                  <a:pt x="0" y="21419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6A5FA6B-79ED-EA23-5CC4-BB6E4F005374}"/>
              </a:ext>
            </a:extLst>
          </p:cNvPr>
          <p:cNvSpPr txBox="1"/>
          <p:nvPr/>
        </p:nvSpPr>
        <p:spPr>
          <a:xfrm>
            <a:off x="609601" y="2115116"/>
            <a:ext cx="10487870" cy="6534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60"/>
              </a:lnSpc>
            </a:pPr>
            <a:r>
              <a:rPr lang="en-US" sz="6000" b="1" dirty="0">
                <a:solidFill>
                  <a:srgbClr val="0070C0"/>
                </a:solidFill>
                <a:latin typeface="Poppins Bold"/>
                <a:ea typeface="Poppins Bold"/>
                <a:cs typeface="Poppins Bold"/>
                <a:sym typeface="Poppins Bold"/>
              </a:rPr>
              <a:t>On time daily attendance impacts all learners. </a:t>
            </a:r>
          </a:p>
          <a:p>
            <a:pPr algn="l">
              <a:lnSpc>
                <a:spcPts val="7260"/>
              </a:lnSpc>
            </a:pPr>
            <a:endParaRPr lang="en-US" sz="6000" b="1" dirty="0">
              <a:solidFill>
                <a:srgbClr val="0070C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7260"/>
              </a:lnSpc>
            </a:pPr>
            <a:r>
              <a:rPr lang="en-US" sz="6000" b="1" dirty="0">
                <a:solidFill>
                  <a:srgbClr val="0070C0"/>
                </a:solidFill>
                <a:latin typeface="Poppins Bold"/>
                <a:ea typeface="Poppins Bold"/>
                <a:cs typeface="Poppins Bold"/>
                <a:sym typeface="Poppins Bold"/>
              </a:rPr>
              <a:t>Please make appointments outside of school hours when possible.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845168D-BC40-9FBE-FECF-498DCDF4A31B}"/>
              </a:ext>
            </a:extLst>
          </p:cNvPr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BCAB032D-8E76-F87A-8387-83A228E78F29}"/>
              </a:ext>
            </a:extLst>
          </p:cNvPr>
          <p:cNvSpPr txBox="1"/>
          <p:nvPr/>
        </p:nvSpPr>
        <p:spPr>
          <a:xfrm>
            <a:off x="1991034" y="9220979"/>
            <a:ext cx="5114928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SHANNON BRENNAN - PRINCIPAL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653F527B-D82C-18B8-083A-673EFF7AB0EB}"/>
              </a:ext>
            </a:extLst>
          </p:cNvPr>
          <p:cNvSpPr txBox="1"/>
          <p:nvPr/>
        </p:nvSpPr>
        <p:spPr>
          <a:xfrm>
            <a:off x="10316043" y="9246938"/>
            <a:ext cx="6656453" cy="43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0"/>
              </a:lnSpc>
            </a:pPr>
            <a:r>
              <a:rPr lang="en-US" sz="2414" b="1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DAUTIE CRAIG - ASSISTANT PRINCIPAL</a:t>
            </a:r>
          </a:p>
        </p:txBody>
      </p:sp>
    </p:spTree>
    <p:extLst>
      <p:ext uri="{BB962C8B-B14F-4D97-AF65-F5344CB8AC3E}">
        <p14:creationId xmlns:p14="http://schemas.microsoft.com/office/powerpoint/2010/main" val="159101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95088" y="1696861"/>
            <a:ext cx="9456180" cy="1452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65"/>
              </a:lnSpc>
            </a:pPr>
            <a:r>
              <a:rPr lang="en-US" sz="8046" b="1" spc="-128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MHES Dress Code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3348358" y="7343352"/>
            <a:ext cx="9332369" cy="2229268"/>
            <a:chOff x="0" y="0"/>
            <a:chExt cx="2457908" cy="5871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57908" cy="587132"/>
            </a:xfrm>
            <a:custGeom>
              <a:avLst/>
              <a:gdLst/>
              <a:ahLst/>
              <a:cxnLst/>
              <a:rect l="l" t="t" r="r" b="b"/>
              <a:pathLst>
                <a:path w="2457908" h="587132">
                  <a:moveTo>
                    <a:pt x="70514" y="0"/>
                  </a:moveTo>
                  <a:lnTo>
                    <a:pt x="2387394" y="0"/>
                  </a:lnTo>
                  <a:cubicBezTo>
                    <a:pt x="2406095" y="0"/>
                    <a:pt x="2424031" y="7429"/>
                    <a:pt x="2437255" y="20653"/>
                  </a:cubicBezTo>
                  <a:cubicBezTo>
                    <a:pt x="2450479" y="33877"/>
                    <a:pt x="2457908" y="51813"/>
                    <a:pt x="2457908" y="70514"/>
                  </a:cubicBezTo>
                  <a:lnTo>
                    <a:pt x="2457908" y="516618"/>
                  </a:lnTo>
                  <a:cubicBezTo>
                    <a:pt x="2457908" y="555562"/>
                    <a:pt x="2426338" y="587132"/>
                    <a:pt x="2387394" y="587132"/>
                  </a:cubicBezTo>
                  <a:lnTo>
                    <a:pt x="70514" y="587132"/>
                  </a:lnTo>
                  <a:cubicBezTo>
                    <a:pt x="51813" y="587132"/>
                    <a:pt x="33877" y="579703"/>
                    <a:pt x="20653" y="566479"/>
                  </a:cubicBezTo>
                  <a:cubicBezTo>
                    <a:pt x="7429" y="553255"/>
                    <a:pt x="0" y="535320"/>
                    <a:pt x="0" y="516618"/>
                  </a:cubicBezTo>
                  <a:lnTo>
                    <a:pt x="0" y="70514"/>
                  </a:lnTo>
                  <a:cubicBezTo>
                    <a:pt x="0" y="51813"/>
                    <a:pt x="7429" y="33877"/>
                    <a:pt x="20653" y="20653"/>
                  </a:cubicBezTo>
                  <a:cubicBezTo>
                    <a:pt x="33877" y="7429"/>
                    <a:pt x="51813" y="0"/>
                    <a:pt x="70514" y="0"/>
                  </a:cubicBezTo>
                  <a:close/>
                </a:path>
              </a:pathLst>
            </a:custGeom>
            <a:solidFill>
              <a:srgbClr val="9ABA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2457908" cy="653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956396" y="666199"/>
            <a:ext cx="3989610" cy="398961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0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237410" y="947213"/>
            <a:ext cx="3427582" cy="342758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887860" y="5131618"/>
            <a:ext cx="4126682" cy="412668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0" cap="sq">
              <a:solidFill>
                <a:srgbClr val="304DB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78529" y="5422287"/>
            <a:ext cx="3545345" cy="354534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95817" r="-261"/>
              </a:stretch>
            </a:blipFill>
            <a:ln w="39052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97999" y="3159342"/>
            <a:ext cx="13050359" cy="6907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All students must adhere to the requirements of the uniform policy as followed: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Shirts: solid-colored, collared polo-style shirt in light blue, navy blue and red only. Shirts should be free from design or logos greater than a quarter in size. Mildred Helms school spirit shirts may be worn on Fridays.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Bottoms: khaki or navy colored uniform bottoms. This includes shorts, pants, capris, skorts, skirts, jumpers (shorts or leggings of the same solid color/length may be worn underneath skirts/jumpers). Shorts should follow Pinellas County dress code of mid –thigh length or longer. 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 gym shorts, leggings, jeggings, yoga pants or jeans. </a:t>
            </a:r>
          </a:p>
          <a:p>
            <a:pPr algn="l">
              <a:lnSpc>
                <a:spcPts val="2999"/>
              </a:lnSpc>
            </a:pPr>
            <a:endParaRPr lang="en-US" sz="2499" b="1" spc="-39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Closed toed shoes appropriate for outdoor play should be worn everyday.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Uniforms can be found throughout Pinellas County at local retail stores. </a:t>
            </a:r>
          </a:p>
          <a:p>
            <a:pPr algn="l">
              <a:lnSpc>
                <a:spcPts val="2999"/>
              </a:lnSpc>
            </a:pPr>
            <a:endParaRPr lang="en-US" sz="2499" b="1" spc="-39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2999"/>
              </a:lnSpc>
            </a:pPr>
            <a:r>
              <a:rPr lang="en-US" sz="2499" b="1" spc="-39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Please provide a change of uniform for students in Pre-K and Kindergarten.</a:t>
            </a:r>
          </a:p>
          <a:p>
            <a:pPr algn="l">
              <a:lnSpc>
                <a:spcPts val="2999"/>
              </a:lnSpc>
            </a:pPr>
            <a:endParaRPr lang="en-US" sz="2499" b="1" spc="-39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474134" y="1193927"/>
            <a:ext cx="2954134" cy="295413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85054" y="5728811"/>
            <a:ext cx="2932295" cy="2932295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95672" y="0"/>
            <a:ext cx="9563928" cy="10287000"/>
            <a:chOff x="0" y="0"/>
            <a:chExt cx="251889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8895" cy="2709333"/>
            </a:xfrm>
            <a:custGeom>
              <a:avLst/>
              <a:gdLst/>
              <a:ahLst/>
              <a:cxnLst/>
              <a:rect l="l" t="t" r="r" b="b"/>
              <a:pathLst>
                <a:path w="2518895" h="2709333">
                  <a:moveTo>
                    <a:pt x="80949" y="0"/>
                  </a:moveTo>
                  <a:lnTo>
                    <a:pt x="2437946" y="0"/>
                  </a:lnTo>
                  <a:cubicBezTo>
                    <a:pt x="2459415" y="0"/>
                    <a:pt x="2480004" y="8529"/>
                    <a:pt x="2495185" y="23709"/>
                  </a:cubicBezTo>
                  <a:cubicBezTo>
                    <a:pt x="2510366" y="38890"/>
                    <a:pt x="2518895" y="59480"/>
                    <a:pt x="2518895" y="80949"/>
                  </a:cubicBezTo>
                  <a:lnTo>
                    <a:pt x="2518895" y="2628384"/>
                  </a:lnTo>
                  <a:cubicBezTo>
                    <a:pt x="2518895" y="2649853"/>
                    <a:pt x="2510366" y="2670443"/>
                    <a:pt x="2495185" y="2685624"/>
                  </a:cubicBezTo>
                  <a:cubicBezTo>
                    <a:pt x="2480004" y="2700805"/>
                    <a:pt x="2459415" y="2709333"/>
                    <a:pt x="2437946" y="2709333"/>
                  </a:cubicBezTo>
                  <a:lnTo>
                    <a:pt x="80949" y="2709333"/>
                  </a:lnTo>
                  <a:cubicBezTo>
                    <a:pt x="59480" y="2709333"/>
                    <a:pt x="38890" y="2700805"/>
                    <a:pt x="23709" y="2685624"/>
                  </a:cubicBezTo>
                  <a:cubicBezTo>
                    <a:pt x="8529" y="2670443"/>
                    <a:pt x="0" y="2649853"/>
                    <a:pt x="0" y="2628384"/>
                  </a:cubicBezTo>
                  <a:lnTo>
                    <a:pt x="0" y="80949"/>
                  </a:lnTo>
                  <a:cubicBezTo>
                    <a:pt x="0" y="59480"/>
                    <a:pt x="8529" y="38890"/>
                    <a:pt x="23709" y="23709"/>
                  </a:cubicBezTo>
                  <a:cubicBezTo>
                    <a:pt x="38890" y="8529"/>
                    <a:pt x="59480" y="0"/>
                    <a:pt x="80949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518895" cy="2776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869945" y="8708775"/>
            <a:ext cx="13105472" cy="1184973"/>
            <a:chOff x="0" y="0"/>
            <a:chExt cx="3451647" cy="3120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51647" cy="312092"/>
            </a:xfrm>
            <a:custGeom>
              <a:avLst/>
              <a:gdLst/>
              <a:ahLst/>
              <a:cxnLst/>
              <a:rect l="l" t="t" r="r" b="b"/>
              <a:pathLst>
                <a:path w="3451647" h="312092">
                  <a:moveTo>
                    <a:pt x="50213" y="0"/>
                  </a:moveTo>
                  <a:lnTo>
                    <a:pt x="3401434" y="0"/>
                  </a:lnTo>
                  <a:cubicBezTo>
                    <a:pt x="3429166" y="0"/>
                    <a:pt x="3451647" y="22481"/>
                    <a:pt x="3451647" y="50213"/>
                  </a:cubicBezTo>
                  <a:lnTo>
                    <a:pt x="3451647" y="261879"/>
                  </a:lnTo>
                  <a:cubicBezTo>
                    <a:pt x="3451647" y="289611"/>
                    <a:pt x="3429166" y="312092"/>
                    <a:pt x="3401434" y="312092"/>
                  </a:cubicBezTo>
                  <a:lnTo>
                    <a:pt x="50213" y="312092"/>
                  </a:lnTo>
                  <a:cubicBezTo>
                    <a:pt x="22481" y="312092"/>
                    <a:pt x="0" y="289611"/>
                    <a:pt x="0" y="261879"/>
                  </a:cubicBezTo>
                  <a:lnTo>
                    <a:pt x="0" y="50213"/>
                  </a:lnTo>
                  <a:cubicBezTo>
                    <a:pt x="0" y="22481"/>
                    <a:pt x="22481" y="0"/>
                    <a:pt x="50213" y="0"/>
                  </a:cubicBezTo>
                  <a:close/>
                </a:path>
              </a:pathLst>
            </a:custGeom>
            <a:solidFill>
              <a:srgbClr val="68B9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451647" cy="3787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31263" y="4590269"/>
            <a:ext cx="5620313" cy="562031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68B9E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48097" y="4907103"/>
            <a:ext cx="4986646" cy="498664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1809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193179" y="451575"/>
            <a:ext cx="7986963" cy="4275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55"/>
              </a:lnSpc>
            </a:pPr>
            <a:r>
              <a:rPr lang="en-US" sz="16015" b="1" spc="-1297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Adopt  a Class!</a:t>
            </a:r>
          </a:p>
        </p:txBody>
      </p:sp>
      <p:sp>
        <p:nvSpPr>
          <p:cNvPr id="14" name="Freeform 14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223017" y="466078"/>
            <a:ext cx="7970161" cy="11122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 dirty="0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7999" y="2422652"/>
            <a:ext cx="9599204" cy="5938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1"/>
              </a:lnSpc>
            </a:pPr>
            <a:r>
              <a:rPr lang="en-US" sz="5876" b="1" spc="-17" dirty="0">
                <a:solidFill>
                  <a:srgbClr val="304DB4"/>
                </a:solidFill>
                <a:latin typeface="Poppins Bold"/>
                <a:ea typeface="Poppins Bold"/>
                <a:cs typeface="Poppins Bold"/>
                <a:sym typeface="Poppins Bold"/>
              </a:rPr>
              <a:t>Sponsor a class with a tax-deductible donation of $150!</a:t>
            </a:r>
          </a:p>
          <a:p>
            <a:pPr algn="l">
              <a:lnSpc>
                <a:spcPts val="6641"/>
              </a:lnSpc>
            </a:pPr>
            <a:endParaRPr lang="en-US" sz="5876" b="1" spc="-17" dirty="0">
              <a:solidFill>
                <a:srgbClr val="304DB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6641"/>
              </a:lnSpc>
            </a:pPr>
            <a:r>
              <a:rPr lang="en-US" sz="5876" b="1" spc="-17" dirty="0">
                <a:solidFill>
                  <a:srgbClr val="68B9E5"/>
                </a:solidFill>
                <a:latin typeface="Poppins Bold"/>
                <a:ea typeface="Poppins Bold"/>
                <a:cs typeface="Poppins Bold"/>
                <a:sym typeface="Poppins Bold"/>
              </a:rPr>
              <a:t>Contact Ms. Cheryl </a:t>
            </a:r>
            <a:r>
              <a:rPr lang="en-US" sz="5876" b="1" spc="-17" dirty="0" err="1">
                <a:solidFill>
                  <a:srgbClr val="68B9E5"/>
                </a:solidFill>
                <a:latin typeface="Poppins Bold"/>
                <a:ea typeface="Poppins Bold"/>
                <a:cs typeface="Poppins Bold"/>
                <a:sym typeface="Poppins Bold"/>
              </a:rPr>
              <a:t>Hauburger</a:t>
            </a:r>
            <a:r>
              <a:rPr lang="en-US" sz="5876" b="1" spc="-17" dirty="0">
                <a:solidFill>
                  <a:srgbClr val="68B9E5"/>
                </a:solidFill>
                <a:latin typeface="Poppins Bold"/>
                <a:ea typeface="Poppins Bold"/>
                <a:cs typeface="Poppins Bold"/>
                <a:sym typeface="Poppins Bold"/>
              </a:rPr>
              <a:t> in the front office today!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24595">
            <a:off x="3438158" y="-1696142"/>
            <a:ext cx="12831302" cy="13679283"/>
            <a:chOff x="0" y="0"/>
            <a:chExt cx="17108402" cy="182390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108402" cy="18239044"/>
            </a:xfrm>
            <a:custGeom>
              <a:avLst/>
              <a:gdLst/>
              <a:ahLst/>
              <a:cxnLst/>
              <a:rect l="l" t="t" r="r" b="b"/>
              <a:pathLst>
                <a:path w="17108402" h="18239044">
                  <a:moveTo>
                    <a:pt x="0" y="0"/>
                  </a:moveTo>
                  <a:lnTo>
                    <a:pt x="17108402" y="0"/>
                  </a:lnTo>
                  <a:lnTo>
                    <a:pt x="17108402" y="18239044"/>
                  </a:lnTo>
                  <a:lnTo>
                    <a:pt x="0" y="18239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 rot="-960206">
              <a:off x="3888891" y="4150737"/>
              <a:ext cx="7981314" cy="10564091"/>
              <a:chOff x="0" y="0"/>
              <a:chExt cx="1576556" cy="20867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576556" cy="2086734"/>
              </a:xfrm>
              <a:custGeom>
                <a:avLst/>
                <a:gdLst/>
                <a:ahLst/>
                <a:cxnLst/>
                <a:rect l="l" t="t" r="r" b="b"/>
                <a:pathLst>
                  <a:path w="1576556" h="2086734">
                    <a:moveTo>
                      <a:pt x="0" y="0"/>
                    </a:moveTo>
                    <a:lnTo>
                      <a:pt x="1576556" y="0"/>
                    </a:lnTo>
                    <a:lnTo>
                      <a:pt x="1576556" y="2086734"/>
                    </a:lnTo>
                    <a:lnTo>
                      <a:pt x="0" y="2086734"/>
                    </a:lnTo>
                    <a:close/>
                  </a:path>
                </a:pathLst>
              </a:custGeom>
              <a:solidFill>
                <a:srgbClr val="FAD3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576556" cy="21248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 rot="-504547">
            <a:off x="-1245038" y="4819764"/>
            <a:ext cx="5939406" cy="6259913"/>
          </a:xfrm>
          <a:custGeom>
            <a:avLst/>
            <a:gdLst/>
            <a:ahLst/>
            <a:cxnLst/>
            <a:rect l="l" t="t" r="r" b="b"/>
            <a:pathLst>
              <a:path w="5939406" h="6259913">
                <a:moveTo>
                  <a:pt x="0" y="0"/>
                </a:moveTo>
                <a:lnTo>
                  <a:pt x="5939406" y="0"/>
                </a:lnTo>
                <a:lnTo>
                  <a:pt x="5939406" y="6259913"/>
                </a:lnTo>
                <a:lnTo>
                  <a:pt x="0" y="6259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480887">
            <a:off x="13700352" y="-4586110"/>
            <a:ext cx="5410451" cy="8252568"/>
          </a:xfrm>
          <a:custGeom>
            <a:avLst/>
            <a:gdLst/>
            <a:ahLst/>
            <a:cxnLst/>
            <a:rect l="l" t="t" r="r" b="b"/>
            <a:pathLst>
              <a:path w="5410451" h="8252568">
                <a:moveTo>
                  <a:pt x="0" y="0"/>
                </a:moveTo>
                <a:lnTo>
                  <a:pt x="5410451" y="0"/>
                </a:lnTo>
                <a:lnTo>
                  <a:pt x="5410451" y="8252567"/>
                </a:lnTo>
                <a:lnTo>
                  <a:pt x="0" y="8252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4028414">
            <a:off x="14730502" y="4826462"/>
            <a:ext cx="6094196" cy="4779952"/>
          </a:xfrm>
          <a:custGeom>
            <a:avLst/>
            <a:gdLst/>
            <a:ahLst/>
            <a:cxnLst/>
            <a:rect l="l" t="t" r="r" b="b"/>
            <a:pathLst>
              <a:path w="6094196" h="4779952">
                <a:moveTo>
                  <a:pt x="0" y="0"/>
                </a:moveTo>
                <a:lnTo>
                  <a:pt x="6094196" y="0"/>
                </a:lnTo>
                <a:lnTo>
                  <a:pt x="6094196" y="4779953"/>
                </a:lnTo>
                <a:lnTo>
                  <a:pt x="0" y="47799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1766696">
            <a:off x="-2593709" y="-694013"/>
            <a:ext cx="5958489" cy="5275350"/>
          </a:xfrm>
          <a:custGeom>
            <a:avLst/>
            <a:gdLst/>
            <a:ahLst/>
            <a:cxnLst/>
            <a:rect l="l" t="t" r="r" b="b"/>
            <a:pathLst>
              <a:path w="5958489" h="5275350">
                <a:moveTo>
                  <a:pt x="0" y="0"/>
                </a:moveTo>
                <a:lnTo>
                  <a:pt x="5958489" y="0"/>
                </a:lnTo>
                <a:lnTo>
                  <a:pt x="5958489" y="5275350"/>
                </a:lnTo>
                <a:lnTo>
                  <a:pt x="0" y="5275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793343">
            <a:off x="6989649" y="6696337"/>
            <a:ext cx="5289158" cy="1722887"/>
          </a:xfrm>
          <a:custGeom>
            <a:avLst/>
            <a:gdLst/>
            <a:ahLst/>
            <a:cxnLst/>
            <a:rect l="l" t="t" r="r" b="b"/>
            <a:pathLst>
              <a:path w="5289158" h="1722887">
                <a:moveTo>
                  <a:pt x="0" y="0"/>
                </a:moveTo>
                <a:lnTo>
                  <a:pt x="5289158" y="0"/>
                </a:lnTo>
                <a:lnTo>
                  <a:pt x="5289158" y="1722887"/>
                </a:lnTo>
                <a:lnTo>
                  <a:pt x="0" y="17228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228" b="-22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 rot="-705943">
            <a:off x="5817946" y="423277"/>
            <a:ext cx="5614477" cy="6117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34"/>
              </a:lnSpc>
            </a:pPr>
            <a:r>
              <a:rPr lang="en-US" sz="61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OPEN HOUSE</a:t>
            </a:r>
          </a:p>
          <a:p>
            <a:pPr algn="ctr">
              <a:lnSpc>
                <a:spcPts val="5046"/>
              </a:lnSpc>
            </a:pPr>
            <a:r>
              <a:rPr lang="en-US" sz="61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&amp;</a:t>
            </a:r>
          </a:p>
          <a:p>
            <a:pPr algn="ctr">
              <a:lnSpc>
                <a:spcPts val="5046"/>
              </a:lnSpc>
            </a:pPr>
            <a:r>
              <a:rPr lang="en-US" sz="43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Annual Title I Meeting</a:t>
            </a:r>
          </a:p>
          <a:p>
            <a:pPr algn="ctr">
              <a:lnSpc>
                <a:spcPts val="5046"/>
              </a:lnSpc>
            </a:pPr>
            <a:endParaRPr lang="en-US" sz="4350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4814"/>
              </a:lnSpc>
            </a:pPr>
            <a:r>
              <a:rPr lang="en-US" sz="43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Mildred Helms Elementary</a:t>
            </a:r>
          </a:p>
          <a:p>
            <a:pPr algn="ctr">
              <a:lnSpc>
                <a:spcPts val="4814"/>
              </a:lnSpc>
            </a:pPr>
            <a:r>
              <a:rPr lang="en-US" sz="43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IB World School</a:t>
            </a:r>
            <a:endParaRPr lang="en-US" sz="2400" dirty="0">
              <a:solidFill>
                <a:srgbClr val="E151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83"/>
              </a:lnSpc>
            </a:pPr>
            <a:r>
              <a:rPr lang="en-US" sz="2400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August 26, 2026</a:t>
            </a:r>
          </a:p>
          <a:p>
            <a:pPr algn="ctr">
              <a:lnSpc>
                <a:spcPts val="2783"/>
              </a:lnSpc>
            </a:pPr>
            <a:r>
              <a:rPr lang="en-US" sz="2400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Dolphin café’</a:t>
            </a:r>
          </a:p>
          <a:p>
            <a:pPr algn="ctr">
              <a:lnSpc>
                <a:spcPts val="2783"/>
              </a:lnSpc>
            </a:pPr>
            <a:r>
              <a:rPr lang="en-US" sz="2400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Mrs. Brennan. Principal</a:t>
            </a:r>
          </a:p>
          <a:p>
            <a:pPr algn="ctr">
              <a:lnSpc>
                <a:spcPts val="2783"/>
              </a:lnSpc>
            </a:pPr>
            <a:r>
              <a:rPr lang="en-US" sz="2400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Mrs. Craig, Assistant Principal</a:t>
            </a:r>
          </a:p>
        </p:txBody>
      </p:sp>
    </p:spTree>
    <p:extLst>
      <p:ext uri="{BB962C8B-B14F-4D97-AF65-F5344CB8AC3E}">
        <p14:creationId xmlns:p14="http://schemas.microsoft.com/office/powerpoint/2010/main" val="3676037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08915">
            <a:off x="2532101" y="228521"/>
            <a:ext cx="13488940" cy="14380383"/>
            <a:chOff x="0" y="0"/>
            <a:chExt cx="17985253" cy="19173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985253" cy="19173844"/>
            </a:xfrm>
            <a:custGeom>
              <a:avLst/>
              <a:gdLst/>
              <a:ahLst/>
              <a:cxnLst/>
              <a:rect l="l" t="t" r="r" b="b"/>
              <a:pathLst>
                <a:path w="17985253" h="19173844">
                  <a:moveTo>
                    <a:pt x="0" y="0"/>
                  </a:moveTo>
                  <a:lnTo>
                    <a:pt x="17985253" y="0"/>
                  </a:lnTo>
                  <a:lnTo>
                    <a:pt x="17985253" y="19173844"/>
                  </a:lnTo>
                  <a:lnTo>
                    <a:pt x="0" y="19173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4"/>
            <p:cNvGrpSpPr/>
            <p:nvPr/>
          </p:nvGrpSpPr>
          <p:grpSpPr>
            <a:xfrm rot="-960206">
              <a:off x="4088207" y="4363473"/>
              <a:ext cx="8390378" cy="11105529"/>
              <a:chOff x="0" y="0"/>
              <a:chExt cx="1576556" cy="20867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576556" cy="2086734"/>
              </a:xfrm>
              <a:custGeom>
                <a:avLst/>
                <a:gdLst/>
                <a:ahLst/>
                <a:cxnLst/>
                <a:rect l="l" t="t" r="r" b="b"/>
                <a:pathLst>
                  <a:path w="1576556" h="2086734">
                    <a:moveTo>
                      <a:pt x="0" y="0"/>
                    </a:moveTo>
                    <a:lnTo>
                      <a:pt x="1576556" y="0"/>
                    </a:lnTo>
                    <a:lnTo>
                      <a:pt x="1576556" y="2086734"/>
                    </a:lnTo>
                    <a:lnTo>
                      <a:pt x="0" y="2086734"/>
                    </a:lnTo>
                    <a:close/>
                  </a:path>
                </a:pathLst>
              </a:custGeom>
              <a:solidFill>
                <a:srgbClr val="FAD3C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576556" cy="21248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6"/>
                  </a:lnSpc>
                  <a:spcBef>
                    <a:spcPct val="0"/>
                  </a:spcBef>
                </a:pPr>
                <a:r>
                  <a:rPr lang="en-US" sz="1997">
                    <a:solidFill>
                      <a:srgbClr val="FFFFFF"/>
                    </a:solidFill>
                    <a:latin typeface="Open Sans Light"/>
                    <a:ea typeface="Open Sans Light"/>
                    <a:cs typeface="Open Sans Light"/>
                    <a:sym typeface="Open Sans Light"/>
                  </a:rPr>
                  <a:t>&gt;  </a:t>
                </a:r>
              </a:p>
            </p:txBody>
          </p:sp>
        </p:grpSp>
      </p:grpSp>
      <p:sp>
        <p:nvSpPr>
          <p:cNvPr id="7" name="TextBox 7"/>
          <p:cNvSpPr txBox="1"/>
          <p:nvPr/>
        </p:nvSpPr>
        <p:spPr>
          <a:xfrm rot="-621624">
            <a:off x="3695880" y="2440108"/>
            <a:ext cx="6874388" cy="838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4"/>
              </a:lnSpc>
            </a:pPr>
            <a:r>
              <a:rPr lang="en-US" sz="5667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ALL ABOUT TITLE I</a:t>
            </a:r>
          </a:p>
        </p:txBody>
      </p:sp>
      <p:sp>
        <p:nvSpPr>
          <p:cNvPr id="8" name="Freeform 8"/>
          <p:cNvSpPr/>
          <p:nvPr/>
        </p:nvSpPr>
        <p:spPr>
          <a:xfrm rot="1382287">
            <a:off x="16366199" y="-2351018"/>
            <a:ext cx="4755532" cy="10323396"/>
          </a:xfrm>
          <a:custGeom>
            <a:avLst/>
            <a:gdLst/>
            <a:ahLst/>
            <a:cxnLst/>
            <a:rect l="l" t="t" r="r" b="b"/>
            <a:pathLst>
              <a:path w="4755532" h="10323396">
                <a:moveTo>
                  <a:pt x="0" y="0"/>
                </a:moveTo>
                <a:lnTo>
                  <a:pt x="4755532" y="0"/>
                </a:lnTo>
                <a:lnTo>
                  <a:pt x="4755532" y="10323396"/>
                </a:lnTo>
                <a:lnTo>
                  <a:pt x="0" y="10323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600354">
            <a:off x="-808117" y="-239920"/>
            <a:ext cx="5915179" cy="3485058"/>
          </a:xfrm>
          <a:custGeom>
            <a:avLst/>
            <a:gdLst/>
            <a:ahLst/>
            <a:cxnLst/>
            <a:rect l="l" t="t" r="r" b="b"/>
            <a:pathLst>
              <a:path w="5915179" h="3485058">
                <a:moveTo>
                  <a:pt x="0" y="0"/>
                </a:moveTo>
                <a:lnTo>
                  <a:pt x="5915179" y="0"/>
                </a:lnTo>
                <a:lnTo>
                  <a:pt x="5915179" y="3485057"/>
                </a:lnTo>
                <a:lnTo>
                  <a:pt x="0" y="3485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-4144998" y="5776880"/>
            <a:ext cx="7365652" cy="7718133"/>
          </a:xfrm>
          <a:custGeom>
            <a:avLst/>
            <a:gdLst/>
            <a:ahLst/>
            <a:cxnLst/>
            <a:rect l="l" t="t" r="r" b="b"/>
            <a:pathLst>
              <a:path w="7365652" h="7718133">
                <a:moveTo>
                  <a:pt x="0" y="0"/>
                </a:moveTo>
                <a:lnTo>
                  <a:pt x="7365652" y="0"/>
                </a:lnTo>
                <a:lnTo>
                  <a:pt x="7365652" y="7718133"/>
                </a:lnTo>
                <a:lnTo>
                  <a:pt x="0" y="77181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934605">
            <a:off x="9118457" y="-693776"/>
            <a:ext cx="5848656" cy="2244731"/>
          </a:xfrm>
          <a:custGeom>
            <a:avLst/>
            <a:gdLst/>
            <a:ahLst/>
            <a:cxnLst/>
            <a:rect l="l" t="t" r="r" b="b"/>
            <a:pathLst>
              <a:path w="5848656" h="2244731">
                <a:moveTo>
                  <a:pt x="0" y="0"/>
                </a:moveTo>
                <a:lnTo>
                  <a:pt x="5848656" y="0"/>
                </a:lnTo>
                <a:lnTo>
                  <a:pt x="5848656" y="2244731"/>
                </a:lnTo>
                <a:lnTo>
                  <a:pt x="0" y="22447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 rot="20945098">
            <a:off x="4658335" y="3218743"/>
            <a:ext cx="6299603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2"/>
              </a:lnSpc>
            </a:pPr>
            <a:r>
              <a:rPr lang="en-US" sz="285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&gt; Title 1 is the largest federal assistance program for our nation’s School</a:t>
            </a:r>
          </a:p>
          <a:p>
            <a:pPr algn="ctr">
              <a:lnSpc>
                <a:spcPts val="3342"/>
              </a:lnSpc>
            </a:pPr>
            <a:endParaRPr lang="en-US" sz="2881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342"/>
              </a:lnSpc>
              <a:spcBef>
                <a:spcPct val="0"/>
              </a:spcBef>
            </a:pPr>
            <a:r>
              <a:rPr lang="en-US" sz="285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&gt; The program serves 83 schools in </a:t>
            </a:r>
            <a:r>
              <a:rPr lang="en-US" sz="28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Pinellas County including eligible students in 38 non-public schools</a:t>
            </a:r>
            <a:endParaRPr lang="en-US" sz="2850" dirty="0">
              <a:solidFill>
                <a:srgbClr val="213138"/>
              </a:solidFill>
              <a:latin typeface="More Sugar"/>
              <a:ea typeface="More Sugar"/>
              <a:cs typeface="More Sugar"/>
            </a:endParaRPr>
          </a:p>
        </p:txBody>
      </p:sp>
      <p:sp>
        <p:nvSpPr>
          <p:cNvPr id="13" name="TextBox 13"/>
          <p:cNvSpPr txBox="1"/>
          <p:nvPr/>
        </p:nvSpPr>
        <p:spPr>
          <a:xfrm rot="-626600">
            <a:off x="4915262" y="6289213"/>
            <a:ext cx="6491257" cy="1017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1"/>
              </a:lnSpc>
            </a:pPr>
            <a:r>
              <a:rPr lang="en-US" sz="344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WHAT IS TITLE I SUPPLEMENTAL RESOURCES?</a:t>
            </a:r>
          </a:p>
        </p:txBody>
      </p:sp>
      <p:sp>
        <p:nvSpPr>
          <p:cNvPr id="14" name="TextBox 14"/>
          <p:cNvSpPr txBox="1"/>
          <p:nvPr/>
        </p:nvSpPr>
        <p:spPr>
          <a:xfrm rot="-667404">
            <a:off x="5151939" y="7782661"/>
            <a:ext cx="6946912" cy="137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3"/>
              </a:lnSpc>
            </a:pPr>
            <a:r>
              <a:rPr lang="en-US" sz="2422" dirty="0">
                <a:solidFill>
                  <a:srgbClr val="392515"/>
                </a:solidFill>
                <a:latin typeface="Poppins"/>
                <a:ea typeface="Poppins"/>
                <a:cs typeface="Poppins"/>
                <a:sym typeface="Poppins"/>
              </a:rPr>
              <a:t>Definition: provided in addition to what is already present of available to complete or enhance it. </a:t>
            </a:r>
          </a:p>
        </p:txBody>
      </p:sp>
    </p:spTree>
    <p:extLst>
      <p:ext uri="{BB962C8B-B14F-4D97-AF65-F5344CB8AC3E}">
        <p14:creationId xmlns:p14="http://schemas.microsoft.com/office/powerpoint/2010/main" val="9273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66382" y="1104900"/>
            <a:ext cx="10951122" cy="13402524"/>
          </a:xfrm>
          <a:custGeom>
            <a:avLst/>
            <a:gdLst/>
            <a:ahLst/>
            <a:cxnLst/>
            <a:rect l="l" t="t" r="r" b="b"/>
            <a:pathLst>
              <a:path w="10951122" h="13402524">
                <a:moveTo>
                  <a:pt x="0" y="0"/>
                </a:moveTo>
                <a:lnTo>
                  <a:pt x="10951121" y="0"/>
                </a:lnTo>
                <a:lnTo>
                  <a:pt x="10951121" y="13402524"/>
                </a:lnTo>
                <a:lnTo>
                  <a:pt x="0" y="13402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1704166">
            <a:off x="12742182" y="7172836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4"/>
                </a:lnTo>
                <a:lnTo>
                  <a:pt x="0" y="1284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42948" y="38100"/>
            <a:ext cx="15002104" cy="131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55"/>
              </a:lnSpc>
            </a:pPr>
            <a:r>
              <a:rPr lang="en-US" sz="8841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TITLE I FUNDING PROCESS</a:t>
            </a:r>
          </a:p>
        </p:txBody>
      </p:sp>
      <p:sp>
        <p:nvSpPr>
          <p:cNvPr id="5" name="TextBox 5"/>
          <p:cNvSpPr txBox="1"/>
          <p:nvPr/>
        </p:nvSpPr>
        <p:spPr>
          <a:xfrm rot="-169406">
            <a:off x="5953356" y="2188531"/>
            <a:ext cx="6885079" cy="56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5" lvl="1" indent="-518162" algn="ctr">
              <a:lnSpc>
                <a:spcPts val="4080"/>
              </a:lnSpc>
              <a:buAutoNum type="arabicPeriod"/>
            </a:pPr>
            <a:r>
              <a:rPr lang="en-US" sz="48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Federal Government</a:t>
            </a:r>
          </a:p>
        </p:txBody>
      </p:sp>
      <p:sp>
        <p:nvSpPr>
          <p:cNvPr id="6" name="TextBox 6"/>
          <p:cNvSpPr txBox="1"/>
          <p:nvPr/>
        </p:nvSpPr>
        <p:spPr>
          <a:xfrm rot="-297985">
            <a:off x="5965616" y="6355206"/>
            <a:ext cx="6897499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5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3. Pinellas County Schools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81600" y="4266311"/>
            <a:ext cx="6747855" cy="601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40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2. Florida Dept. of Education</a:t>
            </a:r>
          </a:p>
        </p:txBody>
      </p:sp>
      <p:sp>
        <p:nvSpPr>
          <p:cNvPr id="8" name="TextBox 8"/>
          <p:cNvSpPr txBox="1"/>
          <p:nvPr/>
        </p:nvSpPr>
        <p:spPr>
          <a:xfrm rot="486879">
            <a:off x="5681318" y="8834979"/>
            <a:ext cx="7050818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5"/>
              </a:lnSpc>
              <a:spcBef>
                <a:spcPct val="0"/>
              </a:spcBef>
            </a:pPr>
            <a:r>
              <a:rPr lang="en-US" sz="4418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4. Mildred Helms IB World School!!!</a:t>
            </a:r>
          </a:p>
        </p:txBody>
      </p:sp>
      <p:sp>
        <p:nvSpPr>
          <p:cNvPr id="9" name="TextBox 9"/>
          <p:cNvSpPr txBox="1"/>
          <p:nvPr/>
        </p:nvSpPr>
        <p:spPr>
          <a:xfrm rot="-460407">
            <a:off x="462175" y="2927007"/>
            <a:ext cx="3172092" cy="5993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What does this mean for your child’s school?? </a:t>
            </a: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With the help of parents, staff and students, the school makes a budget and activities to help support the education for the children in the school in the best way possible...</a:t>
            </a: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How?</a:t>
            </a: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Glad you asked... </a:t>
            </a:r>
          </a:p>
          <a:p>
            <a:pPr algn="ctr">
              <a:lnSpc>
                <a:spcPts val="2797"/>
              </a:lnSpc>
              <a:spcBef>
                <a:spcPct val="0"/>
              </a:spcBef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0" name="TextBox 10"/>
          <p:cNvSpPr txBox="1"/>
          <p:nvPr/>
        </p:nvSpPr>
        <p:spPr>
          <a:xfrm rot="523222">
            <a:off x="13412082" y="3853545"/>
            <a:ext cx="4474093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On the next slide you will see our budget and list of events scheduled for the year. </a:t>
            </a: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</p:spTree>
    <p:extLst>
      <p:ext uri="{BB962C8B-B14F-4D97-AF65-F5344CB8AC3E}">
        <p14:creationId xmlns:p14="http://schemas.microsoft.com/office/powerpoint/2010/main" val="183404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686304">
            <a:off x="1794982" y="1234856"/>
            <a:ext cx="4837265" cy="4925654"/>
          </a:xfrm>
          <a:custGeom>
            <a:avLst/>
            <a:gdLst/>
            <a:ahLst/>
            <a:cxnLst/>
            <a:rect l="l" t="t" r="r" b="b"/>
            <a:pathLst>
              <a:path w="4837265" h="4925654">
                <a:moveTo>
                  <a:pt x="0" y="0"/>
                </a:moveTo>
                <a:lnTo>
                  <a:pt x="4837265" y="0"/>
                </a:lnTo>
                <a:lnTo>
                  <a:pt x="4837265" y="4925654"/>
                </a:lnTo>
                <a:lnTo>
                  <a:pt x="0" y="49256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1028114">
            <a:off x="14536238" y="327952"/>
            <a:ext cx="3829655" cy="960895"/>
          </a:xfrm>
          <a:custGeom>
            <a:avLst/>
            <a:gdLst/>
            <a:ahLst/>
            <a:cxnLst/>
            <a:rect l="l" t="t" r="r" b="b"/>
            <a:pathLst>
              <a:path w="3829655" h="960895">
                <a:moveTo>
                  <a:pt x="0" y="0"/>
                </a:moveTo>
                <a:lnTo>
                  <a:pt x="3829655" y="0"/>
                </a:lnTo>
                <a:lnTo>
                  <a:pt x="3829655" y="960895"/>
                </a:lnTo>
                <a:lnTo>
                  <a:pt x="0" y="960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29821" y="8600686"/>
            <a:ext cx="18028357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23"/>
              </a:lnSpc>
            </a:pPr>
            <a:r>
              <a:rPr lang="en-US" sz="4934">
                <a:solidFill>
                  <a:srgbClr val="002060"/>
                </a:solidFill>
                <a:latin typeface="More Sugar"/>
                <a:ea typeface="More Sugar"/>
                <a:cs typeface="More Sugar"/>
                <a:sym typeface="More Sugar"/>
              </a:rPr>
              <a:t>Mildred Helms Elementary IB World School </a:t>
            </a:r>
          </a:p>
          <a:p>
            <a:pPr algn="ctr">
              <a:lnSpc>
                <a:spcPts val="5723"/>
              </a:lnSpc>
            </a:pPr>
            <a:r>
              <a:rPr lang="en-US" sz="4934">
                <a:solidFill>
                  <a:srgbClr val="002060"/>
                </a:solidFill>
                <a:latin typeface="More Sugar"/>
                <a:ea typeface="More Sugar"/>
                <a:cs typeface="More Sugar"/>
                <a:sym typeface="More Sugar"/>
              </a:rPr>
              <a:t>Title I   </a:t>
            </a:r>
            <a:r>
              <a:rPr lang="en-US" sz="4900">
                <a:solidFill>
                  <a:srgbClr val="002060"/>
                </a:solidFill>
                <a:latin typeface="More Sugar"/>
                <a:ea typeface="More Sugar"/>
                <a:cs typeface="More Sugar"/>
                <a:sym typeface="More Sugar"/>
              </a:rPr>
              <a:t>2026-27 Budget</a:t>
            </a:r>
            <a:endParaRPr lang="en-US" sz="4900">
              <a:solidFill>
                <a:srgbClr val="002060"/>
              </a:solidFill>
              <a:latin typeface="More Sugar"/>
              <a:ea typeface="More Sugar"/>
              <a:cs typeface="More Sugar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68156" y="2246179"/>
            <a:ext cx="1335322" cy="37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66"/>
              </a:lnSpc>
              <a:spcBef>
                <a:spcPct val="0"/>
              </a:spcBef>
            </a:pPr>
            <a:r>
              <a:rPr lang="en-US" sz="247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59%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70718" y="3707208"/>
            <a:ext cx="1335322" cy="39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8"/>
              </a:lnSpc>
              <a:spcBef>
                <a:spcPct val="0"/>
              </a:spcBef>
            </a:pPr>
            <a:r>
              <a:rPr lang="en-US" sz="267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34%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46858" y="2564240"/>
            <a:ext cx="1335322" cy="433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0"/>
              </a:lnSpc>
              <a:spcBef>
                <a:spcPct val="0"/>
              </a:spcBef>
            </a:pPr>
            <a:r>
              <a:rPr lang="en-US" sz="287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5%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967095" y="1205087"/>
            <a:ext cx="867041" cy="39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8"/>
              </a:lnSpc>
              <a:spcBef>
                <a:spcPct val="0"/>
              </a:spcBef>
            </a:pPr>
            <a:r>
              <a:rPr lang="en-US" sz="2670">
                <a:solidFill>
                  <a:srgbClr val="FFFFFF"/>
                </a:solidFill>
                <a:latin typeface="More Sugar"/>
                <a:ea typeface="More Sugar"/>
                <a:cs typeface="More Sugar"/>
                <a:sym typeface="More Sugar"/>
              </a:rPr>
              <a:t>2%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65467" y="3697683"/>
            <a:ext cx="8617733" cy="3155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104" dirty="0">
                <a:latin typeface="More Sugar"/>
                <a:ea typeface="More Sugar"/>
                <a:cs typeface="More Sugar"/>
                <a:sym typeface="More Sugar"/>
              </a:rPr>
              <a:t>Total Allocation - $108,500.00</a:t>
            </a:r>
          </a:p>
          <a:p>
            <a:pPr>
              <a:lnSpc>
                <a:spcPts val="3601"/>
              </a:lnSpc>
            </a:pPr>
            <a:endParaRPr lang="en-US" sz="3104" dirty="0"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2542" dirty="0">
                <a:latin typeface="More Sugar"/>
                <a:ea typeface="More Sugar"/>
                <a:cs typeface="More Sugar"/>
                <a:sym typeface="More Sugar"/>
              </a:rPr>
              <a:t>Personnel - $93,769.19</a:t>
            </a:r>
          </a:p>
          <a:p>
            <a:pPr algn="l">
              <a:lnSpc>
                <a:spcPts val="2949"/>
              </a:lnSpc>
            </a:pPr>
            <a:r>
              <a:rPr lang="en-US" sz="2542" dirty="0">
                <a:latin typeface="More Sugar"/>
                <a:ea typeface="More Sugar"/>
                <a:cs typeface="More Sugar"/>
                <a:sym typeface="More Sugar"/>
              </a:rPr>
              <a:t>Professional Development Resources - $4000.00</a:t>
            </a:r>
          </a:p>
          <a:p>
            <a:pPr algn="l">
              <a:lnSpc>
                <a:spcPts val="2949"/>
              </a:lnSpc>
            </a:pPr>
            <a:r>
              <a:rPr lang="en-US" sz="2542" dirty="0">
                <a:latin typeface="More Sugar"/>
                <a:ea typeface="More Sugar"/>
                <a:cs typeface="More Sugar"/>
                <a:sym typeface="More Sugar"/>
              </a:rPr>
              <a:t>Contract Binders for Teachers - $2,108.72</a:t>
            </a:r>
          </a:p>
          <a:p>
            <a:pPr algn="l">
              <a:lnSpc>
                <a:spcPts val="2949"/>
              </a:lnSpc>
            </a:pPr>
            <a:r>
              <a:rPr lang="en-US" sz="2542" dirty="0">
                <a:latin typeface="More Sugar"/>
                <a:ea typeface="More Sugar"/>
                <a:cs typeface="More Sugar"/>
                <a:sym typeface="More Sugar"/>
              </a:rPr>
              <a:t>Instructional Materials - $8,946.89</a:t>
            </a:r>
          </a:p>
          <a:p>
            <a:pPr algn="l">
              <a:lnSpc>
                <a:spcPts val="2949"/>
              </a:lnSpc>
            </a:pPr>
            <a:endParaRPr lang="en-US" sz="2542" dirty="0"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2542" dirty="0">
                <a:latin typeface="More Sugar"/>
                <a:ea typeface="More Sugar"/>
                <a:cs typeface="More Sugar"/>
                <a:sym typeface="More Sugar"/>
              </a:rPr>
              <a:t>Family Engagement Resources: $5900.00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65468" y="1195562"/>
            <a:ext cx="7865203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  <a:spcBef>
                <a:spcPct val="0"/>
              </a:spcBef>
            </a:pPr>
            <a:r>
              <a:rPr lang="en-US" sz="2419" dirty="0">
                <a:latin typeface="More Sugar"/>
                <a:ea typeface="More Sugar"/>
                <a:cs typeface="More Sugar"/>
                <a:sym typeface="More Sugar"/>
              </a:rPr>
              <a:t>TITLE I SCHOOLWIDE BUDGET:</a:t>
            </a:r>
          </a:p>
          <a:p>
            <a:pPr algn="ctr">
              <a:lnSpc>
                <a:spcPts val="2806"/>
              </a:lnSpc>
              <a:spcBef>
                <a:spcPct val="0"/>
              </a:spcBef>
            </a:pPr>
            <a:r>
              <a:rPr lang="en-US" sz="2419" dirty="0">
                <a:latin typeface="More Sugar"/>
                <a:ea typeface="More Sugar"/>
                <a:cs typeface="More Sugar"/>
                <a:sym typeface="More Sugar"/>
              </a:rPr>
              <a:t>MILDRED HELMS ELEMENTARY IS PROVIDED </a:t>
            </a:r>
            <a:r>
              <a:rPr lang="en-US" sz="2419">
                <a:latin typeface="More Sugar"/>
                <a:ea typeface="More Sugar"/>
                <a:cs typeface="More Sugar"/>
                <a:sym typeface="More Sugar"/>
              </a:rPr>
              <a:t>$108,500.00 TO</a:t>
            </a:r>
            <a:r>
              <a:rPr lang="en-US" sz="2419" dirty="0">
                <a:latin typeface="More Sugar"/>
                <a:ea typeface="More Sugar"/>
                <a:cs typeface="More Sugar"/>
                <a:sym typeface="More Sugar"/>
              </a:rPr>
              <a:t> PAY FOR SUPPLEMENT RESOURCES AND PROGRAMS FOR INCREASE STUDENT ACHIEVEMENT. </a:t>
            </a:r>
          </a:p>
        </p:txBody>
      </p:sp>
    </p:spTree>
    <p:extLst>
      <p:ext uri="{BB962C8B-B14F-4D97-AF65-F5344CB8AC3E}">
        <p14:creationId xmlns:p14="http://schemas.microsoft.com/office/powerpoint/2010/main" val="1427428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74362">
            <a:off x="-983917" y="448799"/>
            <a:ext cx="7182391" cy="10955309"/>
          </a:xfrm>
          <a:custGeom>
            <a:avLst/>
            <a:gdLst/>
            <a:ahLst/>
            <a:cxnLst/>
            <a:rect l="l" t="t" r="r" b="b"/>
            <a:pathLst>
              <a:path w="7182391" h="10955309">
                <a:moveTo>
                  <a:pt x="0" y="0"/>
                </a:moveTo>
                <a:lnTo>
                  <a:pt x="7182390" y="0"/>
                </a:lnTo>
                <a:lnTo>
                  <a:pt x="7182390" y="10955309"/>
                </a:lnTo>
                <a:lnTo>
                  <a:pt x="0" y="10955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316783" y="-153918"/>
            <a:ext cx="11301814" cy="11199070"/>
          </a:xfrm>
          <a:custGeom>
            <a:avLst/>
            <a:gdLst/>
            <a:ahLst/>
            <a:cxnLst/>
            <a:rect l="l" t="t" r="r" b="b"/>
            <a:pathLst>
              <a:path w="11301814" h="11199070">
                <a:moveTo>
                  <a:pt x="0" y="0"/>
                </a:moveTo>
                <a:lnTo>
                  <a:pt x="11301815" y="0"/>
                </a:lnTo>
                <a:lnTo>
                  <a:pt x="11301815" y="11199070"/>
                </a:lnTo>
                <a:lnTo>
                  <a:pt x="0" y="11199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549822" y="1038225"/>
            <a:ext cx="9319125" cy="57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0"/>
              </a:lnSpc>
            </a:pPr>
            <a:r>
              <a:rPr lang="en-US" sz="3836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Title I Schoolwide Planning and Input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03091" y="2459170"/>
            <a:ext cx="7139878" cy="2340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Please take a moment and help us with our Title I planning for the school year. We appreciate your help and partnership in the education of our school </a:t>
            </a:r>
          </a:p>
        </p:txBody>
      </p:sp>
    </p:spTree>
    <p:extLst>
      <p:ext uri="{BB962C8B-B14F-4D97-AF65-F5344CB8AC3E}">
        <p14:creationId xmlns:p14="http://schemas.microsoft.com/office/powerpoint/2010/main" val="99031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05200" y="1418376"/>
            <a:ext cx="10951122" cy="13402524"/>
          </a:xfrm>
          <a:custGeom>
            <a:avLst/>
            <a:gdLst/>
            <a:ahLst/>
            <a:cxnLst/>
            <a:rect l="l" t="t" r="r" b="b"/>
            <a:pathLst>
              <a:path w="10951122" h="13402524">
                <a:moveTo>
                  <a:pt x="0" y="0"/>
                </a:moveTo>
                <a:lnTo>
                  <a:pt x="10951121" y="0"/>
                </a:lnTo>
                <a:lnTo>
                  <a:pt x="10951121" y="13402524"/>
                </a:lnTo>
                <a:lnTo>
                  <a:pt x="0" y="13402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1704166">
            <a:off x="9859540" y="8112186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4"/>
                </a:lnTo>
                <a:lnTo>
                  <a:pt x="0" y="1284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642948" y="38100"/>
            <a:ext cx="15002104" cy="131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55"/>
              </a:lnSpc>
            </a:pPr>
            <a:r>
              <a:rPr lang="en-US" sz="8841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SCHOOL’S CURRICULUM</a:t>
            </a:r>
          </a:p>
        </p:txBody>
      </p:sp>
      <p:sp>
        <p:nvSpPr>
          <p:cNvPr id="5" name="TextBox 5"/>
          <p:cNvSpPr txBox="1"/>
          <p:nvPr/>
        </p:nvSpPr>
        <p:spPr>
          <a:xfrm rot="-358335">
            <a:off x="5902667" y="6679910"/>
            <a:ext cx="6885079" cy="1080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80"/>
              </a:lnSpc>
            </a:pPr>
            <a:r>
              <a:rPr lang="en-US" sz="48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Reading</a:t>
            </a:r>
          </a:p>
          <a:p>
            <a:pPr algn="ctr">
              <a:lnSpc>
                <a:spcPts val="4080"/>
              </a:lnSpc>
            </a:pPr>
            <a:r>
              <a:rPr lang="en-US" sz="48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Writing</a:t>
            </a:r>
          </a:p>
        </p:txBody>
      </p:sp>
      <p:sp>
        <p:nvSpPr>
          <p:cNvPr id="6" name="TextBox 6"/>
          <p:cNvSpPr txBox="1"/>
          <p:nvPr/>
        </p:nvSpPr>
        <p:spPr>
          <a:xfrm rot="551501">
            <a:off x="5511267" y="9271491"/>
            <a:ext cx="6897499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50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PM Cycle testing, etc.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68015" y="4294505"/>
            <a:ext cx="6747855" cy="176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40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Mathematics</a:t>
            </a:r>
          </a:p>
          <a:p>
            <a:pPr algn="ctr">
              <a:lnSpc>
                <a:spcPts val="4640"/>
              </a:lnSpc>
            </a:pPr>
            <a:r>
              <a:rPr lang="en-US" sz="40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Science</a:t>
            </a:r>
          </a:p>
          <a:p>
            <a:pPr algn="ctr">
              <a:lnSpc>
                <a:spcPts val="4640"/>
              </a:lnSpc>
            </a:pPr>
            <a:endParaRPr lang="en-US" sz="400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8" name="TextBox 8"/>
          <p:cNvSpPr txBox="1"/>
          <p:nvPr/>
        </p:nvSpPr>
        <p:spPr>
          <a:xfrm rot="-242932">
            <a:off x="5618927" y="2405985"/>
            <a:ext cx="7050818" cy="66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5"/>
              </a:lnSpc>
              <a:spcBef>
                <a:spcPct val="0"/>
              </a:spcBef>
            </a:pPr>
            <a:r>
              <a:rPr lang="en-US" sz="4418" dirty="0">
                <a:solidFill>
                  <a:srgbClr val="FEF9F2"/>
                </a:solidFill>
                <a:latin typeface="More Sugar"/>
                <a:ea typeface="More Sugar"/>
                <a:cs typeface="More Sugar"/>
                <a:sym typeface="More Sugar"/>
              </a:rPr>
              <a:t>Core Curriculum</a:t>
            </a:r>
          </a:p>
        </p:txBody>
      </p:sp>
      <p:sp>
        <p:nvSpPr>
          <p:cNvPr id="9" name="TextBox 9"/>
          <p:cNvSpPr txBox="1"/>
          <p:nvPr/>
        </p:nvSpPr>
        <p:spPr>
          <a:xfrm rot="-625194">
            <a:off x="592025" y="6109714"/>
            <a:ext cx="4206193" cy="2880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8"/>
              </a:lnSpc>
              <a:spcBef>
                <a:spcPct val="0"/>
              </a:spcBef>
            </a:pPr>
            <a:r>
              <a:rPr lang="en-US" sz="2698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Florida Benchmark for Excellent Student Thinking Standards (B.E.S.T) form the framework of everything taught at school. </a:t>
            </a:r>
            <a:r>
              <a:rPr lang="en-US" sz="2698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4" tooltip="http://www.fldoe.org"/>
              </a:rPr>
              <a:t>www.fldoe.org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1780" y="1231448"/>
            <a:ext cx="7079866" cy="698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  <a:spcBef>
                <a:spcPct val="0"/>
              </a:spcBef>
            </a:pPr>
            <a:r>
              <a:rPr lang="en-US" sz="4100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IB Primary Years </a:t>
            </a:r>
            <a:r>
              <a:rPr lang="en-US" sz="4100" dirty="0" err="1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Programme</a:t>
            </a:r>
            <a:endParaRPr lang="en-US" sz="4100" dirty="0">
              <a:solidFill>
                <a:srgbClr val="E151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1" name="Freeform 11"/>
          <p:cNvSpPr/>
          <p:nvPr/>
        </p:nvSpPr>
        <p:spPr>
          <a:xfrm rot="-473870">
            <a:off x="937071" y="2511560"/>
            <a:ext cx="2170756" cy="2350293"/>
          </a:xfrm>
          <a:custGeom>
            <a:avLst/>
            <a:gdLst/>
            <a:ahLst/>
            <a:cxnLst/>
            <a:rect l="l" t="t" r="r" b="b"/>
            <a:pathLst>
              <a:path w="2170756" h="2350293">
                <a:moveTo>
                  <a:pt x="0" y="0"/>
                </a:moveTo>
                <a:lnTo>
                  <a:pt x="2170756" y="0"/>
                </a:lnTo>
                <a:lnTo>
                  <a:pt x="2170756" y="2350293"/>
                </a:lnTo>
                <a:lnTo>
                  <a:pt x="0" y="23502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 rot="1269712">
            <a:off x="13263990" y="3666740"/>
            <a:ext cx="4828333" cy="1966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80"/>
              </a:lnSpc>
              <a:spcBef>
                <a:spcPct val="0"/>
              </a:spcBef>
            </a:pPr>
            <a:r>
              <a:rPr lang="en-US" sz="23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TO LEARN MORE ABOUT STATE ASSESSMENTS VISIT THE FLORIDA DEPARTMENT OF EDUCATION’S WEBSITE, </a:t>
            </a:r>
            <a:r>
              <a:rPr lang="en-US" sz="231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6" tooltip="http://fldoe.org/accountability/assessments"/>
              </a:rPr>
              <a:t>FLDOE.ORG/ACCOUNTABILITY/ASSESSMENTS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09233" y="7052860"/>
            <a:ext cx="4853171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30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STAR Assessments</a:t>
            </a:r>
          </a:p>
          <a:p>
            <a:pPr algn="ctr">
              <a:lnSpc>
                <a:spcPts val="3491"/>
              </a:lnSpc>
            </a:pPr>
            <a:r>
              <a:rPr lang="en-US" sz="30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FAST Assessments</a:t>
            </a:r>
          </a:p>
          <a:p>
            <a:pPr algn="ctr">
              <a:lnSpc>
                <a:spcPts val="3491"/>
              </a:lnSpc>
            </a:pPr>
            <a:r>
              <a:rPr lang="en-US" sz="30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Science Assessments</a:t>
            </a:r>
          </a:p>
          <a:p>
            <a:pPr algn="ctr">
              <a:lnSpc>
                <a:spcPts val="3491"/>
              </a:lnSpc>
            </a:pPr>
            <a:endParaRPr lang="en-US" sz="3010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</p:spTree>
    <p:extLst>
      <p:ext uri="{BB962C8B-B14F-4D97-AF65-F5344CB8AC3E}">
        <p14:creationId xmlns:p14="http://schemas.microsoft.com/office/powerpoint/2010/main" val="221243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74362">
            <a:off x="-25667" y="4929397"/>
            <a:ext cx="3816155" cy="5820786"/>
          </a:xfrm>
          <a:custGeom>
            <a:avLst/>
            <a:gdLst/>
            <a:ahLst/>
            <a:cxnLst/>
            <a:rect l="l" t="t" r="r" b="b"/>
            <a:pathLst>
              <a:path w="3816155" h="5820786">
                <a:moveTo>
                  <a:pt x="0" y="0"/>
                </a:moveTo>
                <a:lnTo>
                  <a:pt x="3816155" y="0"/>
                </a:lnTo>
                <a:lnTo>
                  <a:pt x="3816155" y="5820787"/>
                </a:lnTo>
                <a:lnTo>
                  <a:pt x="0" y="58207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567336" y="1861695"/>
            <a:ext cx="9276420" cy="8129517"/>
          </a:xfrm>
          <a:custGeom>
            <a:avLst/>
            <a:gdLst/>
            <a:ahLst/>
            <a:cxnLst/>
            <a:rect l="l" t="t" r="r" b="b"/>
            <a:pathLst>
              <a:path w="9276420" h="8129517">
                <a:moveTo>
                  <a:pt x="0" y="0"/>
                </a:moveTo>
                <a:lnTo>
                  <a:pt x="9276420" y="0"/>
                </a:lnTo>
                <a:lnTo>
                  <a:pt x="9276420" y="8129518"/>
                </a:lnTo>
                <a:lnTo>
                  <a:pt x="0" y="8129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426980"/>
            <a:ext cx="17593131" cy="111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  <a:spcBef>
                <a:spcPct val="0"/>
              </a:spcBef>
            </a:pPr>
            <a:r>
              <a:rPr lang="en-US" sz="7447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Working Together for Student Sucess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947624" y="3938172"/>
            <a:ext cx="2798575" cy="1522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3433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Improvement Plan (SIP)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61382" y="3928647"/>
            <a:ext cx="2239658" cy="1358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8"/>
              </a:lnSpc>
              <a:spcBef>
                <a:spcPct val="0"/>
              </a:spcBef>
            </a:pPr>
            <a:r>
              <a:rPr lang="en-US" sz="304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Title I Schoolwide Plan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0" y="6481315"/>
            <a:ext cx="2602198" cy="1806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8"/>
              </a:lnSpc>
              <a:spcBef>
                <a:spcPct val="0"/>
              </a:spcBef>
            </a:pPr>
            <a:r>
              <a:rPr lang="en-US" sz="304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 and Family Engagement Plan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073695" y="7502407"/>
            <a:ext cx="2508050" cy="20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  <a:spcBef>
                <a:spcPct val="0"/>
              </a:spcBef>
            </a:pPr>
            <a:r>
              <a:rPr lang="en-US" sz="3405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School- Parent- Student Compact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31861" y="4083500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89867" y="7978940"/>
            <a:ext cx="2677469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PARENT/FAMILY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580551" y="3811065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TITLE 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761590" y="8513703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</a:t>
            </a:r>
          </a:p>
        </p:txBody>
      </p:sp>
    </p:spTree>
    <p:extLst>
      <p:ext uri="{BB962C8B-B14F-4D97-AF65-F5344CB8AC3E}">
        <p14:creationId xmlns:p14="http://schemas.microsoft.com/office/powerpoint/2010/main" val="3279413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16816">
            <a:off x="11397823" y="4946236"/>
            <a:ext cx="7595930" cy="7734726"/>
          </a:xfrm>
          <a:custGeom>
            <a:avLst/>
            <a:gdLst/>
            <a:ahLst/>
            <a:cxnLst/>
            <a:rect l="l" t="t" r="r" b="b"/>
            <a:pathLst>
              <a:path w="7595930" h="7734726">
                <a:moveTo>
                  <a:pt x="0" y="0"/>
                </a:moveTo>
                <a:lnTo>
                  <a:pt x="7595930" y="0"/>
                </a:lnTo>
                <a:lnTo>
                  <a:pt x="7595930" y="7734727"/>
                </a:lnTo>
                <a:lnTo>
                  <a:pt x="0" y="77347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453532">
            <a:off x="12255061" y="-1860654"/>
            <a:ext cx="7035137" cy="7414774"/>
          </a:xfrm>
          <a:custGeom>
            <a:avLst/>
            <a:gdLst/>
            <a:ahLst/>
            <a:cxnLst/>
            <a:rect l="l" t="t" r="r" b="b"/>
            <a:pathLst>
              <a:path w="7035137" h="7414774">
                <a:moveTo>
                  <a:pt x="0" y="0"/>
                </a:moveTo>
                <a:lnTo>
                  <a:pt x="7035138" y="0"/>
                </a:lnTo>
                <a:lnTo>
                  <a:pt x="7035138" y="7414774"/>
                </a:lnTo>
                <a:lnTo>
                  <a:pt x="0" y="7414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3541963" y="6658730"/>
            <a:ext cx="5148811" cy="3430395"/>
          </a:xfrm>
          <a:custGeom>
            <a:avLst/>
            <a:gdLst/>
            <a:ahLst/>
            <a:cxnLst/>
            <a:rect l="l" t="t" r="r" b="b"/>
            <a:pathLst>
              <a:path w="5148811" h="3430395">
                <a:moveTo>
                  <a:pt x="0" y="0"/>
                </a:moveTo>
                <a:lnTo>
                  <a:pt x="5148811" y="0"/>
                </a:lnTo>
                <a:lnTo>
                  <a:pt x="5148811" y="3430395"/>
                </a:lnTo>
                <a:lnTo>
                  <a:pt x="0" y="34303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0" y="520040"/>
            <a:ext cx="11309094" cy="473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9"/>
              </a:lnSpc>
              <a:spcBef>
                <a:spcPct val="0"/>
              </a:spcBef>
            </a:pPr>
            <a:r>
              <a:rPr lang="en-US" sz="3111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 AND FAMILY ENGAGEMENT PLAN (PFEP)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0" y="2400300"/>
            <a:ext cx="11581000" cy="3893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1"/>
              </a:lnSpc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The PFEP Sections include information about the following:</a:t>
            </a:r>
          </a:p>
          <a:p>
            <a:pPr algn="ctr">
              <a:lnSpc>
                <a:spcPts val="3841"/>
              </a:lnSpc>
            </a:pPr>
            <a:endParaRPr lang="en-US" sz="33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marL="714949" lvl="1" indent="-357475" algn="just">
              <a:lnSpc>
                <a:spcPts val="3841"/>
              </a:lnSpc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 trainings to increase student achievement</a:t>
            </a:r>
          </a:p>
          <a:p>
            <a:pPr marL="714949" lvl="1" indent="-357475" algn="just">
              <a:lnSpc>
                <a:spcPts val="3841"/>
              </a:lnSpc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Staff trainings for engaging parents</a:t>
            </a:r>
          </a:p>
          <a:p>
            <a:pPr marL="714949" lvl="1" indent="-357475" algn="just">
              <a:lnSpc>
                <a:spcPts val="3841"/>
              </a:lnSpc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Communication methods between home and school</a:t>
            </a:r>
          </a:p>
          <a:p>
            <a:pPr marL="714949" lvl="1" indent="-357475" algn="just">
              <a:lnSpc>
                <a:spcPts val="3841"/>
              </a:lnSpc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Flexible meeting times</a:t>
            </a:r>
          </a:p>
          <a:p>
            <a:pPr marL="714949" lvl="1" indent="-357475" algn="just">
              <a:lnSpc>
                <a:spcPts val="3841"/>
              </a:lnSpc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Accessibility for Parents</a:t>
            </a:r>
          </a:p>
          <a:p>
            <a:pPr marL="714949" lvl="1" indent="-357475" algn="just">
              <a:lnSpc>
                <a:spcPts val="3841"/>
              </a:lnSpc>
              <a:spcBef>
                <a:spcPct val="0"/>
              </a:spcBef>
              <a:buFont typeface="Arial"/>
              <a:buChar char="•"/>
            </a:pPr>
            <a:r>
              <a:rPr lang="en-US" sz="33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Coordinating with other Federal Programs</a:t>
            </a:r>
          </a:p>
        </p:txBody>
      </p:sp>
    </p:spTree>
    <p:extLst>
      <p:ext uri="{BB962C8B-B14F-4D97-AF65-F5344CB8AC3E}">
        <p14:creationId xmlns:p14="http://schemas.microsoft.com/office/powerpoint/2010/main" val="3259409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53595" y="703176"/>
            <a:ext cx="10401853" cy="151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2"/>
              </a:lnSpc>
            </a:pPr>
            <a:r>
              <a:rPr lang="en-US" sz="5122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PARENT- SCHOOL- STUDENT COMPACT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9035667"/>
            <a:ext cx="18288000" cy="1251333"/>
            <a:chOff x="0" y="0"/>
            <a:chExt cx="4816593" cy="3295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29569"/>
            </a:xfrm>
            <a:custGeom>
              <a:avLst/>
              <a:gdLst/>
              <a:ahLst/>
              <a:cxnLst/>
              <a:rect l="l" t="t" r="r" b="b"/>
              <a:pathLst>
                <a:path w="4816592" h="329569">
                  <a:moveTo>
                    <a:pt x="0" y="0"/>
                  </a:moveTo>
                  <a:lnTo>
                    <a:pt x="4816592" y="0"/>
                  </a:lnTo>
                  <a:lnTo>
                    <a:pt x="4816592" y="329569"/>
                  </a:lnTo>
                  <a:lnTo>
                    <a:pt x="0" y="329569"/>
                  </a:lnTo>
                  <a:close/>
                </a:path>
              </a:pathLst>
            </a:custGeom>
            <a:solidFill>
              <a:srgbClr val="FBCFD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67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128137" y="0"/>
            <a:ext cx="6470329" cy="8776169"/>
          </a:xfrm>
          <a:custGeom>
            <a:avLst/>
            <a:gdLst/>
            <a:ahLst/>
            <a:cxnLst/>
            <a:rect l="l" t="t" r="r" b="b"/>
            <a:pathLst>
              <a:path w="6470329" h="8776169">
                <a:moveTo>
                  <a:pt x="0" y="0"/>
                </a:moveTo>
                <a:lnTo>
                  <a:pt x="6470329" y="0"/>
                </a:lnTo>
                <a:lnTo>
                  <a:pt x="6470329" y="8776169"/>
                </a:lnTo>
                <a:lnTo>
                  <a:pt x="0" y="87761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8194058" y="2793335"/>
            <a:ext cx="8920928" cy="221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31"/>
              </a:lnSpc>
            </a:pPr>
            <a:r>
              <a:rPr lang="en-US" sz="2354">
                <a:solidFill>
                  <a:srgbClr val="392515"/>
                </a:solidFill>
                <a:latin typeface="Poppins"/>
                <a:ea typeface="Poppins"/>
                <a:cs typeface="Poppins"/>
                <a:sym typeface="Poppins"/>
              </a:rPr>
              <a:t>By signing the Parent-School-Student Compact, Mildred Helms Elementary IB World School</a:t>
            </a:r>
            <a:r>
              <a:rPr lang="en-US" sz="23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teachers, staff, parents and students agree to work together to share the responsibility of helping </a:t>
            </a:r>
            <a:r>
              <a:rPr lang="en-US" sz="23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students meet or exceed state, district and school academic goals.</a:t>
            </a:r>
          </a:p>
        </p:txBody>
      </p:sp>
      <p:sp>
        <p:nvSpPr>
          <p:cNvPr id="8" name="Freeform 8"/>
          <p:cNvSpPr/>
          <p:nvPr/>
        </p:nvSpPr>
        <p:spPr>
          <a:xfrm rot="-819047">
            <a:off x="5227662" y="8389791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5"/>
                </a:lnTo>
                <a:lnTo>
                  <a:pt x="0" y="12846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077232" y="6740692"/>
            <a:ext cx="1597148" cy="1104515"/>
          </a:xfrm>
          <a:custGeom>
            <a:avLst/>
            <a:gdLst/>
            <a:ahLst/>
            <a:cxnLst/>
            <a:rect l="l" t="t" r="r" b="b"/>
            <a:pathLst>
              <a:path w="1597148" h="1104515">
                <a:moveTo>
                  <a:pt x="0" y="0"/>
                </a:moveTo>
                <a:lnTo>
                  <a:pt x="1597148" y="0"/>
                </a:lnTo>
                <a:lnTo>
                  <a:pt x="1597148" y="1104515"/>
                </a:lnTo>
                <a:lnTo>
                  <a:pt x="0" y="11045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838" t="-12058" b="-120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319728" y="5653220"/>
            <a:ext cx="10542877" cy="4024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5"/>
              </a:lnSpc>
              <a:spcBef>
                <a:spcPct val="0"/>
              </a:spcBef>
            </a:pPr>
            <a:r>
              <a:rPr lang="en-US" sz="2711" dirty="0">
                <a:solidFill>
                  <a:srgbClr val="5FC232"/>
                </a:solidFill>
                <a:latin typeface="More Sugar"/>
                <a:ea typeface="More Sugar"/>
                <a:cs typeface="More Sugar"/>
                <a:sym typeface="More Sugar"/>
              </a:rPr>
              <a:t>Please review and sign your child’s compact. 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26980" y="7302475"/>
            <a:ext cx="7246343" cy="116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953">
                <a:solidFill>
                  <a:srgbClr val="26424D"/>
                </a:solidFill>
                <a:latin typeface="More Sugar"/>
                <a:ea typeface="More Sugar"/>
                <a:cs typeface="More Sugar"/>
                <a:sym typeface="More Sugar"/>
              </a:rPr>
              <a:t>OUR GOAL IS TO RECIEVE 100% SIGNED COMPACTS</a:t>
            </a:r>
          </a:p>
        </p:txBody>
      </p:sp>
    </p:spTree>
    <p:extLst>
      <p:ext uri="{BB962C8B-B14F-4D97-AF65-F5344CB8AC3E}">
        <p14:creationId xmlns:p14="http://schemas.microsoft.com/office/powerpoint/2010/main" val="3269028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623" y="284820"/>
            <a:ext cx="6191977" cy="3585795"/>
          </a:xfrm>
          <a:custGeom>
            <a:avLst/>
            <a:gdLst/>
            <a:ahLst/>
            <a:cxnLst/>
            <a:rect l="l" t="t" r="r" b="b"/>
            <a:pathLst>
              <a:path w="6191977" h="3585795">
                <a:moveTo>
                  <a:pt x="0" y="0"/>
                </a:moveTo>
                <a:lnTo>
                  <a:pt x="6191977" y="0"/>
                </a:lnTo>
                <a:lnTo>
                  <a:pt x="6191977" y="3585795"/>
                </a:lnTo>
                <a:lnTo>
                  <a:pt x="0" y="3585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1" b="-92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13623" y="4647766"/>
            <a:ext cx="6191977" cy="4125405"/>
          </a:xfrm>
          <a:custGeom>
            <a:avLst/>
            <a:gdLst/>
            <a:ahLst/>
            <a:cxnLst/>
            <a:rect l="l" t="t" r="r" b="b"/>
            <a:pathLst>
              <a:path w="6191977" h="4125405">
                <a:moveTo>
                  <a:pt x="0" y="0"/>
                </a:moveTo>
                <a:lnTo>
                  <a:pt x="6191977" y="0"/>
                </a:lnTo>
                <a:lnTo>
                  <a:pt x="6191977" y="4125404"/>
                </a:lnTo>
                <a:lnTo>
                  <a:pt x="0" y="4125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96200" y="571500"/>
            <a:ext cx="8911311" cy="88342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03"/>
              </a:lnSpc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Report Cards ​</a:t>
            </a:r>
          </a:p>
          <a:p>
            <a:pPr algn="l">
              <a:lnSpc>
                <a:spcPts val="2703"/>
              </a:lnSpc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16876" lvl="1" indent="-208438" algn="l">
              <a:lnSpc>
                <a:spcPts val="2703"/>
              </a:lnSpc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Grade and Overview​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Population and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Academic Achievement, Growth, and Population​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English Language Learners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Graduation and Beyond​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Educator Qualifications and Equity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Long-Term Goals and Interim Progress​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Accelerated Course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Per-Pupil Expenditures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National Data​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​Available online at </a:t>
            </a:r>
            <a:r>
              <a:rPr lang="en-US" sz="193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4" tooltip="https://dataanalytics.pcsb.org"/>
              </a:rPr>
              <a:t>School Report Cards</a:t>
            </a: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Grade and Overview​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Population and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Academic Achievement, Growth, and Population​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English Language Learners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Graduation and Beyond​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Educator Qualifications and Equity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Long-Term Goals and Interim Progress​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Accelerated Course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Per-Pupil Expenditures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National Data​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​Available online at </a:t>
            </a:r>
            <a:r>
              <a:rPr lang="en-US" sz="193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5" tooltip="https://edudata.fldoe.org"/>
              </a:rPr>
              <a:t>https://edudata.fldoe.org/</a:t>
            </a: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or Front Office ​</a:t>
            </a:r>
          </a:p>
          <a:p>
            <a:pPr algn="ctr">
              <a:lnSpc>
                <a:spcPts val="2040"/>
              </a:lnSpc>
              <a:spcBef>
                <a:spcPct val="0"/>
              </a:spcBef>
            </a:pPr>
            <a:endParaRPr lang="en-US" sz="1930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</p:spTree>
    <p:extLst>
      <p:ext uri="{BB962C8B-B14F-4D97-AF65-F5344CB8AC3E}">
        <p14:creationId xmlns:p14="http://schemas.microsoft.com/office/powerpoint/2010/main" val="40582260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2453532">
            <a:off x="10917458" y="1055071"/>
            <a:ext cx="7035137" cy="7414774"/>
          </a:xfrm>
          <a:custGeom>
            <a:avLst/>
            <a:gdLst/>
            <a:ahLst/>
            <a:cxnLst/>
            <a:rect l="l" t="t" r="r" b="b"/>
            <a:pathLst>
              <a:path w="7035137" h="7414774">
                <a:moveTo>
                  <a:pt x="0" y="0"/>
                </a:moveTo>
                <a:lnTo>
                  <a:pt x="7035138" y="0"/>
                </a:lnTo>
                <a:lnTo>
                  <a:pt x="7035138" y="7414774"/>
                </a:lnTo>
                <a:lnTo>
                  <a:pt x="0" y="7414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 rot="-502715">
            <a:off x="1107102" y="766583"/>
            <a:ext cx="6605221" cy="154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8"/>
              </a:lnSpc>
            </a:pPr>
            <a:r>
              <a:rPr lang="en-US" sz="5196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PARENT ADVISORY COUNCIL (PAC)</a:t>
            </a:r>
          </a:p>
        </p:txBody>
      </p:sp>
      <p:sp>
        <p:nvSpPr>
          <p:cNvPr id="6" name="TextBox 6"/>
          <p:cNvSpPr txBox="1"/>
          <p:nvPr/>
        </p:nvSpPr>
        <p:spPr>
          <a:xfrm rot="-482183">
            <a:off x="1751004" y="2477840"/>
            <a:ext cx="7426308" cy="7086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4999" lvl="1" indent="-237499" algn="l">
              <a:lnSpc>
                <a:spcPts val="3080"/>
              </a:lnSpc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The District has a Parent and Family Engagement Plan. The summary of the plan is in the Title I School &amp; Family Partnership Overview.​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You may access the full plan at </a:t>
            </a:r>
            <a:r>
              <a:rPr lang="en-US" sz="2800" u="sng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  <a:hlinkClick r:id="rId3" tooltip="http://www.pcsb.org/titleone"/>
              </a:rPr>
              <a:t>www.pcsb.org/titleone</a:t>
            </a: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The Parent Advisory Council (PAC) is responsible for reviewing and revising the District PFEP. 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PAC will meet virtually or in-person with the district’s Title I staff.​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Each school is committed to having at least one member representative on PAC. 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8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PAC meets twice a year, if you are interested in representing our school please notify, Insert contact person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endParaRPr lang="en-US" sz="2800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</p:spTree>
    <p:extLst>
      <p:ext uri="{BB962C8B-B14F-4D97-AF65-F5344CB8AC3E}">
        <p14:creationId xmlns:p14="http://schemas.microsoft.com/office/powerpoint/2010/main" val="3451423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55063">
            <a:off x="302242" y="1537864"/>
            <a:ext cx="4509830" cy="8279043"/>
          </a:xfrm>
          <a:custGeom>
            <a:avLst/>
            <a:gdLst/>
            <a:ahLst/>
            <a:cxnLst/>
            <a:rect l="l" t="t" r="r" b="b"/>
            <a:pathLst>
              <a:path w="4509830" h="8279043">
                <a:moveTo>
                  <a:pt x="0" y="0"/>
                </a:moveTo>
                <a:lnTo>
                  <a:pt x="4509831" y="0"/>
                </a:lnTo>
                <a:lnTo>
                  <a:pt x="4509831" y="8279043"/>
                </a:lnTo>
                <a:lnTo>
                  <a:pt x="0" y="8279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1190543">
            <a:off x="14348127" y="-675376"/>
            <a:ext cx="5828889" cy="6143433"/>
          </a:xfrm>
          <a:custGeom>
            <a:avLst/>
            <a:gdLst/>
            <a:ahLst/>
            <a:cxnLst/>
            <a:rect l="l" t="t" r="r" b="b"/>
            <a:pathLst>
              <a:path w="5828889" h="6143433">
                <a:moveTo>
                  <a:pt x="0" y="0"/>
                </a:moveTo>
                <a:lnTo>
                  <a:pt x="5828890" y="0"/>
                </a:lnTo>
                <a:lnTo>
                  <a:pt x="5828890" y="6143433"/>
                </a:lnTo>
                <a:lnTo>
                  <a:pt x="0" y="61434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741465">
            <a:off x="10103228" y="5218336"/>
            <a:ext cx="7935491" cy="4314923"/>
          </a:xfrm>
          <a:custGeom>
            <a:avLst/>
            <a:gdLst/>
            <a:ahLst/>
            <a:cxnLst/>
            <a:rect l="l" t="t" r="r" b="b"/>
            <a:pathLst>
              <a:path w="7935491" h="4314923">
                <a:moveTo>
                  <a:pt x="0" y="0"/>
                </a:moveTo>
                <a:lnTo>
                  <a:pt x="7935491" y="0"/>
                </a:lnTo>
                <a:lnTo>
                  <a:pt x="7935491" y="4314924"/>
                </a:lnTo>
                <a:lnTo>
                  <a:pt x="0" y="4314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370963" y="1418593"/>
            <a:ext cx="11525570" cy="2660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2"/>
              </a:lnSpc>
            </a:pPr>
            <a:r>
              <a:rPr lang="en-US" sz="8976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THANK YOU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22215093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485" y="2723206"/>
            <a:ext cx="17559031" cy="6048285"/>
            <a:chOff x="0" y="0"/>
            <a:chExt cx="5685824" cy="19585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685823" cy="1958507"/>
            </a:xfrm>
            <a:custGeom>
              <a:avLst/>
              <a:gdLst/>
              <a:ahLst/>
              <a:cxnLst/>
              <a:rect l="l" t="t" r="r" b="b"/>
              <a:pathLst>
                <a:path w="5685823" h="1958507">
                  <a:moveTo>
                    <a:pt x="44091" y="0"/>
                  </a:moveTo>
                  <a:lnTo>
                    <a:pt x="5641733" y="0"/>
                  </a:lnTo>
                  <a:cubicBezTo>
                    <a:pt x="5653426" y="0"/>
                    <a:pt x="5664641" y="4645"/>
                    <a:pt x="5672910" y="12914"/>
                  </a:cubicBezTo>
                  <a:cubicBezTo>
                    <a:pt x="5681178" y="21183"/>
                    <a:pt x="5685823" y="32397"/>
                    <a:pt x="5685823" y="44091"/>
                  </a:cubicBezTo>
                  <a:lnTo>
                    <a:pt x="5685823" y="1914416"/>
                  </a:lnTo>
                  <a:cubicBezTo>
                    <a:pt x="5685823" y="1938767"/>
                    <a:pt x="5666083" y="1958507"/>
                    <a:pt x="5641733" y="1958507"/>
                  </a:cubicBezTo>
                  <a:lnTo>
                    <a:pt x="44091" y="1958507"/>
                  </a:lnTo>
                  <a:cubicBezTo>
                    <a:pt x="32397" y="1958507"/>
                    <a:pt x="21183" y="1953862"/>
                    <a:pt x="12914" y="1945593"/>
                  </a:cubicBezTo>
                  <a:cubicBezTo>
                    <a:pt x="4645" y="1937325"/>
                    <a:pt x="0" y="1926110"/>
                    <a:pt x="0" y="1914416"/>
                  </a:cubicBezTo>
                  <a:lnTo>
                    <a:pt x="0" y="44091"/>
                  </a:lnTo>
                  <a:cubicBezTo>
                    <a:pt x="0" y="32397"/>
                    <a:pt x="4645" y="21183"/>
                    <a:pt x="12914" y="12914"/>
                  </a:cubicBezTo>
                  <a:cubicBezTo>
                    <a:pt x="21183" y="4645"/>
                    <a:pt x="32397" y="0"/>
                    <a:pt x="44091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685824" cy="2025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206552" y="3418066"/>
            <a:ext cx="4743004" cy="474300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4DB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934091" y="3668734"/>
            <a:ext cx="4358878" cy="4439598"/>
          </a:xfrm>
          <a:custGeom>
            <a:avLst/>
            <a:gdLst/>
            <a:ahLst/>
            <a:cxnLst/>
            <a:rect l="l" t="t" r="r" b="b"/>
            <a:pathLst>
              <a:path w="4358878" h="4439598">
                <a:moveTo>
                  <a:pt x="0" y="0"/>
                </a:moveTo>
                <a:lnTo>
                  <a:pt x="4358878" y="0"/>
                </a:lnTo>
                <a:lnTo>
                  <a:pt x="4358878" y="4439598"/>
                </a:lnTo>
                <a:lnTo>
                  <a:pt x="0" y="4439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76431" y="4229100"/>
            <a:ext cx="11530118" cy="2414507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6:00 – 6:30 pm: Session 1 Teacher Presentations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6:30 pm – 6:45 pm: Visit Specialists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6:45 – 7:15 pm: Session 2 Teacher Presentations</a:t>
            </a:r>
          </a:p>
        </p:txBody>
      </p:sp>
      <p:sp>
        <p:nvSpPr>
          <p:cNvPr id="10" name="Freeform 10"/>
          <p:cNvSpPr/>
          <p:nvPr/>
        </p:nvSpPr>
        <p:spPr>
          <a:xfrm>
            <a:off x="297999" y="280125"/>
            <a:ext cx="1693036" cy="1662191"/>
          </a:xfrm>
          <a:custGeom>
            <a:avLst/>
            <a:gdLst/>
            <a:ahLst/>
            <a:cxnLst/>
            <a:rect l="l" t="t" r="r" b="b"/>
            <a:pathLst>
              <a:path w="1693036" h="1662191">
                <a:moveTo>
                  <a:pt x="0" y="0"/>
                </a:moveTo>
                <a:lnTo>
                  <a:pt x="1693035" y="0"/>
                </a:lnTo>
                <a:lnTo>
                  <a:pt x="1693035" y="1662191"/>
                </a:lnTo>
                <a:lnTo>
                  <a:pt x="0" y="1662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223018" y="466078"/>
            <a:ext cx="7970160" cy="1112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MILDRED HELMS ELEMENTARY</a:t>
            </a:r>
          </a:p>
          <a:p>
            <a:pPr algn="l">
              <a:lnSpc>
                <a:spcPts val="4161"/>
              </a:lnSpc>
            </a:pPr>
            <a:r>
              <a:rPr lang="en-US" sz="4203" b="1">
                <a:solidFill>
                  <a:srgbClr val="0E4F90"/>
                </a:solidFill>
                <a:latin typeface="Poppins Bold"/>
                <a:ea typeface="Poppins Bold"/>
                <a:cs typeface="Poppins Bold"/>
                <a:sym typeface="Poppins Bold"/>
              </a:rPr>
              <a:t>IB WORLD SCHOOL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1568</Words>
  <Application>Microsoft Office PowerPoint</Application>
  <PresentationFormat>Custom</PresentationFormat>
  <Paragraphs>222</Paragraphs>
  <Slides>23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Poppins</vt:lpstr>
      <vt:lpstr>More Sugar</vt:lpstr>
      <vt:lpstr>Open Sans Light</vt:lpstr>
      <vt:lpstr>Poppins Bold</vt:lpstr>
      <vt:lpstr>Aptos</vt:lpstr>
      <vt:lpstr>Leckerli One</vt:lpstr>
      <vt:lpstr>Intro Rust</vt:lpstr>
      <vt:lpstr>Montserrat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MHES August 2026 TV</dc:title>
  <dc:creator>Ovalle Michelle</dc:creator>
  <cp:lastModifiedBy>Ovalle Michelle</cp:lastModifiedBy>
  <cp:revision>2</cp:revision>
  <dcterms:created xsi:type="dcterms:W3CDTF">2006-08-16T00:00:00Z</dcterms:created>
  <dcterms:modified xsi:type="dcterms:W3CDTF">2026-08-27T17:55:28Z</dcterms:modified>
  <dc:identifier>DAHNaTbjJzM</dc:identifier>
</cp:coreProperties>
</file>