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629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SLIDE">
    <p:bg>
      <p:bgPr>
        <a:solidFill>
          <a:srgbClr val="5C24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8495" y="0"/>
            <a:ext cx="2743200" cy="237744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4320" y="6144768"/>
            <a:ext cx="2633472" cy="73152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9800" y="6144768"/>
            <a:ext cx="2633472" cy="731520"/>
          </a:xfrm>
          <a:prstGeom prst="rect">
            <a:avLst/>
          </a:prstGeom>
        </p:spPr>
      </p:pic>
      <p:sp>
        <p:nvSpPr>
          <p:cNvPr id="5" name="Text 0"/>
          <p:cNvSpPr>
            <a:spLocks noGrp="1"/>
          </p:cNvSpPr>
          <p:nvPr>
            <p:ph type="title" idx="103" hasCustomPrompt="1"/>
          </p:nvPr>
        </p:nvSpPr>
        <p:spPr>
          <a:xfrm>
            <a:off x="640080" y="1188720"/>
            <a:ext cx="704088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80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80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640080" y="2834640"/>
            <a:ext cx="704088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A">
    <p:bg>
      <p:bgPr>
        <a:solidFill>
          <a:srgbClr val="5C24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8495" y="0"/>
            <a:ext cx="2743200" cy="237744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4320" y="6144768"/>
            <a:ext cx="2633472" cy="731520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title" idx="102" hasCustomPrompt="1"/>
          </p:nvPr>
        </p:nvSpPr>
        <p:spPr>
          <a:xfrm>
            <a:off x="640080" y="411480"/>
            <a:ext cx="932688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394960" y="6446520"/>
            <a:ext cx="13716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F7B955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B">
    <p:bg>
      <p:bgPr>
        <a:solidFill>
          <a:srgbClr val="5C24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8495" y="0"/>
            <a:ext cx="2743200" cy="237744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9800" y="6144768"/>
            <a:ext cx="2633472" cy="731520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title" idx="102" hasCustomPrompt="1"/>
          </p:nvPr>
        </p:nvSpPr>
        <p:spPr>
          <a:xfrm>
            <a:off x="640080" y="411480"/>
            <a:ext cx="932688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394960" y="6446520"/>
            <a:ext cx="13716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F7B955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solidFill>
          <a:srgbClr val="3B0E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8495" y="0"/>
            <a:ext cx="2743200" cy="237744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4320" y="6144768"/>
            <a:ext cx="2633472" cy="73152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9800" y="6144768"/>
            <a:ext cx="2633472" cy="731520"/>
          </a:xfrm>
          <a:prstGeom prst="rect">
            <a:avLst/>
          </a:prstGeom>
        </p:spPr>
      </p:pic>
      <p:sp>
        <p:nvSpPr>
          <p:cNvPr id="5" name="Text 0"/>
          <p:cNvSpPr>
            <a:spLocks noGrp="1"/>
          </p:cNvSpPr>
          <p:nvPr>
            <p:ph type="title" idx="103" hasCustomPrompt="1"/>
          </p:nvPr>
        </p:nvSpPr>
        <p:spPr>
          <a:xfrm>
            <a:off x="914400" y="731520"/>
            <a:ext cx="777240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394960" y="6446520"/>
            <a:ext cx="13716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F7B955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394960" y="6446520"/>
            <a:ext cx="13716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F7B955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panel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48640" y="914400"/>
            <a:ext cx="8229600" cy="338328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3" hasCustomPrompt="1"/>
          </p:nvPr>
        </p:nvSpPr>
        <p:spPr>
          <a:xfrm>
            <a:off x="640080" y="1188720"/>
            <a:ext cx="70408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0" b="1" dirty="0">
                <a:solidFill>
                  <a:schemeClr val="tx2"/>
                </a:solidFill>
              </a:rPr>
              <a:t>BULLYING:</a:t>
            </a:r>
            <a:endParaRPr lang="en-US" sz="8000" dirty="0"/>
          </a:p>
        </p:txBody>
      </p:sp>
      <p:sp>
        <p:nvSpPr>
          <p:cNvPr id="4" name="Text 0"/>
          <p:cNvSpPr>
            <a:spLocks noGrp="1"/>
          </p:cNvSpPr>
          <p:nvPr>
            <p:ph type="body" idx="104" hasCustomPrompt="1"/>
          </p:nvPr>
        </p:nvSpPr>
        <p:spPr>
          <a:xfrm>
            <a:off x="640080" y="2834640"/>
            <a:ext cx="7040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Know It.  Stop It.  Report It.</a:t>
            </a:r>
            <a:endParaRPr lang="en-US" sz="3000" dirty="0"/>
          </a:p>
        </p:txBody>
      </p:sp>
      <p:sp>
        <p:nvSpPr>
          <p:cNvPr id="5" name="Card 1"/>
          <p:cNvSpPr/>
          <p:nvPr/>
        </p:nvSpPr>
        <p:spPr>
          <a:xfrm>
            <a:off x="640080" y="4709160"/>
            <a:ext cx="6309360" cy="5029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2"/>
          <p:cNvSpPr txBox="1"/>
          <p:nvPr/>
        </p:nvSpPr>
        <p:spPr>
          <a:xfrm>
            <a:off x="868680" y="4709160"/>
            <a:ext cx="5943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chemeClr val="tx1"/>
                </a:solidFill>
              </a:rPr>
              <a:t>20-Minute Whole/Large Group Guidance • Grades 6–8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40080" y="5440680"/>
            <a:ext cx="6949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accent1"/>
                </a:solidFill>
              </a:rPr>
              <a:t>Everyone has a role when bullying happens.</a:t>
            </a:r>
            <a:endParaRPr lang="en-US" sz="2200" dirty="0"/>
          </a:p>
        </p:txBody>
      </p:sp>
      <p:sp>
        <p:nvSpPr>
          <p:cNvPr id="8" name="Sign shadow"/>
          <p:cNvSpPr/>
          <p:nvPr/>
        </p:nvSpPr>
        <p:spPr>
          <a:xfrm>
            <a:off x="8229600" y="5212080"/>
            <a:ext cx="3566160" cy="914400"/>
          </a:xfrm>
          <a:prstGeom prst="ellipse">
            <a:avLst/>
          </a:prstGeom>
          <a:solidFill>
            <a:srgbClr val="3B0E0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ign post"/>
          <p:cNvSpPr/>
          <p:nvPr/>
        </p:nvSpPr>
        <p:spPr>
          <a:xfrm>
            <a:off x="9893808" y="4480560"/>
            <a:ext cx="237744" cy="1325880"/>
          </a:xfrm>
          <a:prstGeom prst="rect">
            <a:avLst/>
          </a:prstGeom>
          <a:solidFill>
            <a:schemeClr val="accent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ign"/>
          <p:cNvSpPr/>
          <p:nvPr/>
        </p:nvSpPr>
        <p:spPr>
          <a:xfrm rot="-300000">
            <a:off x="8503920" y="2697480"/>
            <a:ext cx="3017520" cy="2011680"/>
          </a:xfrm>
          <a:prstGeom prst="roundRect">
            <a:avLst>
              <a:gd name="adj" fmla="val 9091"/>
            </a:avLst>
          </a:prstGeom>
          <a:solidFill>
            <a:schemeClr val="bg1"/>
          </a:solidFill>
          <a:ln w="38100">
            <a:solidFill>
              <a:schemeClr val="accent1"/>
            </a:solidFill>
            <a:prstDash val="solid"/>
          </a:ln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1" name="Stop hand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300000">
            <a:off x="9464040" y="2971800"/>
            <a:ext cx="1188720" cy="11887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2" hasCustomPrompt="1"/>
          </p:nvPr>
        </p:nvSpPr>
        <p:spPr>
          <a:xfrm>
            <a:off x="640080" y="411480"/>
            <a:ext cx="9326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bg1"/>
                </a:solidFill>
              </a:rPr>
              <a:t>WHAT IS BULLYING?</a:t>
            </a:r>
            <a:endParaRPr lang="en-US" sz="3400" dirty="0"/>
          </a:p>
        </p:txBody>
      </p:sp>
      <p:sp>
        <p:nvSpPr>
          <p:cNvPr id="3" name="Card 4"/>
          <p:cNvSpPr/>
          <p:nvPr/>
        </p:nvSpPr>
        <p:spPr>
          <a:xfrm>
            <a:off x="640080" y="1783080"/>
            <a:ext cx="3383280" cy="3246120"/>
          </a:xfrm>
          <a:prstGeom prst="roundRect">
            <a:avLst>
              <a:gd name="adj" fmla="val 8451"/>
            </a:avLst>
          </a:prstGeom>
          <a:solidFill>
            <a:schemeClr val="bg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Badge 5"/>
          <p:cNvSpPr/>
          <p:nvPr/>
        </p:nvSpPr>
        <p:spPr>
          <a:xfrm>
            <a:off x="960120" y="2057400"/>
            <a:ext cx="914400" cy="914400"/>
          </a:xfrm>
          <a:prstGeom prst="ellipse">
            <a:avLst/>
          </a:prstGeom>
          <a:solidFill>
            <a:srgbClr val="5C242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 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288" y="2258568"/>
            <a:ext cx="512064" cy="512064"/>
          </a:xfrm>
          <a:prstGeom prst="rect">
            <a:avLst/>
          </a:prstGeom>
        </p:spPr>
      </p:pic>
      <p:sp>
        <p:nvSpPr>
          <p:cNvPr id="6" name="Text 7"/>
          <p:cNvSpPr txBox="1"/>
          <p:nvPr/>
        </p:nvSpPr>
        <p:spPr>
          <a:xfrm>
            <a:off x="960120" y="320040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POWER</a:t>
            </a:r>
            <a:endParaRPr lang="en-US" sz="2600" dirty="0"/>
          </a:p>
        </p:txBody>
      </p:sp>
      <p:sp>
        <p:nvSpPr>
          <p:cNvPr id="7" name="Text 8"/>
          <p:cNvSpPr txBox="1"/>
          <p:nvPr/>
        </p:nvSpPr>
        <p:spPr>
          <a:xfrm>
            <a:off x="960120" y="3794760"/>
            <a:ext cx="2743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00" dirty="0">
                <a:solidFill>
                  <a:schemeClr val="tx1"/>
                </a:solidFill>
              </a:rPr>
              <a:t>Does one person have an advantage over another?</a:t>
            </a:r>
            <a:endParaRPr lang="en-US" sz="1900" dirty="0"/>
          </a:p>
        </p:txBody>
      </p:sp>
      <p:sp>
        <p:nvSpPr>
          <p:cNvPr id="8" name="Card 9"/>
          <p:cNvSpPr/>
          <p:nvPr/>
        </p:nvSpPr>
        <p:spPr>
          <a:xfrm>
            <a:off x="4407408" y="1783080"/>
            <a:ext cx="3383280" cy="3246120"/>
          </a:xfrm>
          <a:prstGeom prst="roundRect">
            <a:avLst>
              <a:gd name="adj" fmla="val 8451"/>
            </a:avLst>
          </a:prstGeom>
          <a:solidFill>
            <a:schemeClr val="bg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Badge 10"/>
          <p:cNvSpPr/>
          <p:nvPr/>
        </p:nvSpPr>
        <p:spPr>
          <a:xfrm>
            <a:off x="4727448" y="2057400"/>
            <a:ext cx="914400" cy="914400"/>
          </a:xfrm>
          <a:prstGeom prst="ellipse">
            <a:avLst/>
          </a:prstGeom>
          <a:solidFill>
            <a:srgbClr val="5C242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con 1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616" y="2258568"/>
            <a:ext cx="512064" cy="512064"/>
          </a:xfrm>
          <a:prstGeom prst="rect">
            <a:avLst/>
          </a:prstGeom>
        </p:spPr>
      </p:pic>
      <p:sp>
        <p:nvSpPr>
          <p:cNvPr id="11" name="Text 12"/>
          <p:cNvSpPr txBox="1"/>
          <p:nvPr/>
        </p:nvSpPr>
        <p:spPr>
          <a:xfrm>
            <a:off x="4727448" y="320040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PAIN</a:t>
            </a:r>
            <a:endParaRPr lang="en-US" sz="2600" dirty="0"/>
          </a:p>
        </p:txBody>
      </p:sp>
      <p:sp>
        <p:nvSpPr>
          <p:cNvPr id="12" name="Text 13"/>
          <p:cNvSpPr txBox="1"/>
          <p:nvPr/>
        </p:nvSpPr>
        <p:spPr>
          <a:xfrm>
            <a:off x="4727448" y="3794760"/>
            <a:ext cx="2743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00" dirty="0">
                <a:solidFill>
                  <a:schemeClr val="tx1"/>
                </a:solidFill>
              </a:rPr>
              <a:t>Is the behavior unwanted or harmful?</a:t>
            </a:r>
            <a:endParaRPr lang="en-US" sz="1900" dirty="0"/>
          </a:p>
        </p:txBody>
      </p:sp>
      <p:sp>
        <p:nvSpPr>
          <p:cNvPr id="13" name="Card 14"/>
          <p:cNvSpPr/>
          <p:nvPr/>
        </p:nvSpPr>
        <p:spPr>
          <a:xfrm>
            <a:off x="8174736" y="1783080"/>
            <a:ext cx="3383280" cy="3246120"/>
          </a:xfrm>
          <a:prstGeom prst="roundRect">
            <a:avLst>
              <a:gd name="adj" fmla="val 8451"/>
            </a:avLst>
          </a:prstGeom>
          <a:solidFill>
            <a:schemeClr val="bg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Badge 15"/>
          <p:cNvSpPr/>
          <p:nvPr/>
        </p:nvSpPr>
        <p:spPr>
          <a:xfrm>
            <a:off x="8494776" y="2057400"/>
            <a:ext cx="914400" cy="914400"/>
          </a:xfrm>
          <a:prstGeom prst="ellipse">
            <a:avLst/>
          </a:prstGeom>
          <a:solidFill>
            <a:srgbClr val="5C242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con 1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5944" y="2258568"/>
            <a:ext cx="512064" cy="512064"/>
          </a:xfrm>
          <a:prstGeom prst="rect">
            <a:avLst/>
          </a:prstGeom>
        </p:spPr>
      </p:pic>
      <p:sp>
        <p:nvSpPr>
          <p:cNvPr id="16" name="Text 17"/>
          <p:cNvSpPr txBox="1"/>
          <p:nvPr/>
        </p:nvSpPr>
        <p:spPr>
          <a:xfrm>
            <a:off x="8494776" y="320040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PATTERN</a:t>
            </a:r>
            <a:endParaRPr lang="en-US" sz="2600" dirty="0"/>
          </a:p>
        </p:txBody>
      </p:sp>
      <p:sp>
        <p:nvSpPr>
          <p:cNvPr id="17" name="Text 18"/>
          <p:cNvSpPr txBox="1"/>
          <p:nvPr/>
        </p:nvSpPr>
        <p:spPr>
          <a:xfrm>
            <a:off x="8494776" y="3794760"/>
            <a:ext cx="2743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00" dirty="0">
                <a:solidFill>
                  <a:schemeClr val="tx1"/>
                </a:solidFill>
              </a:rPr>
              <a:t>Has it happened repeatedly—or is it likely to happen again?</a:t>
            </a:r>
            <a:endParaRPr lang="en-US" sz="1900" dirty="0"/>
          </a:p>
        </p:txBody>
      </p:sp>
      <p:sp>
        <p:nvSpPr>
          <p:cNvPr id="18" name="Card 19"/>
          <p:cNvSpPr/>
          <p:nvPr/>
        </p:nvSpPr>
        <p:spPr>
          <a:xfrm>
            <a:off x="640080" y="5349240"/>
            <a:ext cx="10881360" cy="7772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20"/>
          <p:cNvSpPr txBox="1"/>
          <p:nvPr/>
        </p:nvSpPr>
        <p:spPr>
          <a:xfrm>
            <a:off x="914400" y="534924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chemeClr val="tx1"/>
                </a:solidFill>
              </a:rPr>
              <a:t>You don't have to figure out whether something technically counts as bullying before asking an adult for help.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394960" y="6446520"/>
            <a:ext cx="13716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F7B955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2" hasCustomPrompt="1"/>
          </p:nvPr>
        </p:nvSpPr>
        <p:spPr>
          <a:xfrm>
            <a:off x="640080" y="411480"/>
            <a:ext cx="9326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bg1"/>
                </a:solidFill>
              </a:rPr>
              <a:t>QUICK CHECK</a:t>
            </a:r>
            <a:endParaRPr lang="en-US" sz="3400" dirty="0"/>
          </a:p>
        </p:txBody>
      </p:sp>
      <p:sp>
        <p:nvSpPr>
          <p:cNvPr id="3" name="Card 21"/>
          <p:cNvSpPr/>
          <p:nvPr/>
        </p:nvSpPr>
        <p:spPr>
          <a:xfrm>
            <a:off x="640080" y="1371600"/>
            <a:ext cx="3474720" cy="457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Text 22"/>
          <p:cNvSpPr txBox="1"/>
          <p:nvPr/>
        </p:nvSpPr>
        <p:spPr>
          <a:xfrm>
            <a:off x="868680" y="137160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chemeClr val="tx1"/>
                </a:solidFill>
              </a:rPr>
              <a:t>Use 👍 YES or 👎 NO</a:t>
            </a:r>
            <a:endParaRPr lang="en-US" sz="1800" dirty="0"/>
          </a:p>
        </p:txBody>
      </p:sp>
      <p:sp>
        <p:nvSpPr>
          <p:cNvPr id="5" name="Card 23"/>
          <p:cNvSpPr/>
          <p:nvPr/>
        </p:nvSpPr>
        <p:spPr>
          <a:xfrm>
            <a:off x="640080" y="2011680"/>
            <a:ext cx="10881360" cy="1234440"/>
          </a:xfrm>
          <a:prstGeom prst="roundRect">
            <a:avLst>
              <a:gd name="adj" fmla="val 22222"/>
            </a:avLst>
          </a:prstGeom>
          <a:solidFill>
            <a:schemeClr val="bg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24"/>
          <p:cNvSpPr txBox="1"/>
          <p:nvPr/>
        </p:nvSpPr>
        <p:spPr>
          <a:xfrm>
            <a:off x="960120" y="2011680"/>
            <a:ext cx="102412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chemeClr val="tx1"/>
                </a:solidFill>
              </a:rPr>
              <a:t>Someone repeatedly makes fun of another student in front of others.</a:t>
            </a:r>
            <a:endParaRPr lang="en-US" sz="2000" dirty="0"/>
          </a:p>
          <a:p>
            <a:pPr marL="0" indent="0" algn="l">
              <a:buNone/>
            </a:pPr>
            <a:r>
              <a:rPr lang="en-US" sz="1900" dirty="0">
                <a:solidFill>
                  <a:schemeClr val="tx1"/>
                </a:solidFill>
              </a:rPr>
              <a:t>The student has asked them to stop, but it continues.</a:t>
            </a:r>
            <a:endParaRPr lang="en-US" sz="2000" dirty="0"/>
          </a:p>
        </p:txBody>
      </p:sp>
      <p:sp>
        <p:nvSpPr>
          <p:cNvPr id="7" name="Card 25"/>
          <p:cNvSpPr/>
          <p:nvPr/>
        </p:nvSpPr>
        <p:spPr>
          <a:xfrm>
            <a:off x="640080" y="3520440"/>
            <a:ext cx="3383280" cy="1600200"/>
          </a:xfrm>
          <a:prstGeom prst="roundRect">
            <a:avLst>
              <a:gd name="adj" fmla="val 17143"/>
            </a:avLst>
          </a:prstGeom>
          <a:solidFill>
            <a:schemeClr val="bg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26"/>
          <p:cNvSpPr txBox="1"/>
          <p:nvPr/>
        </p:nvSpPr>
        <p:spPr>
          <a:xfrm>
            <a:off x="914400" y="361188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POWER</a:t>
            </a:r>
            <a:endParaRPr lang="en-US" sz="2400" dirty="0"/>
          </a:p>
        </p:txBody>
      </p:sp>
      <p:sp>
        <p:nvSpPr>
          <p:cNvPr id="9" name="Card 27"/>
          <p:cNvSpPr/>
          <p:nvPr/>
        </p:nvSpPr>
        <p:spPr>
          <a:xfrm>
            <a:off x="914400" y="4297680"/>
            <a:ext cx="2834640" cy="594360"/>
          </a:xfrm>
          <a:prstGeom prst="roundRect">
            <a:avLst>
              <a:gd name="adj" fmla="val 50000"/>
            </a:avLst>
          </a:prstGeom>
          <a:solidFill>
            <a:srgbClr val="5C2425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28"/>
          <p:cNvSpPr txBox="1"/>
          <p:nvPr/>
        </p:nvSpPr>
        <p:spPr>
          <a:xfrm>
            <a:off x="914400" y="429768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chemeClr val="bg1"/>
                </a:solidFill>
              </a:rPr>
              <a:t>👍 Yes     👎 No</a:t>
            </a:r>
            <a:endParaRPr lang="en-US" sz="1900" dirty="0"/>
          </a:p>
        </p:txBody>
      </p:sp>
      <p:sp>
        <p:nvSpPr>
          <p:cNvPr id="11" name="Card 29"/>
          <p:cNvSpPr/>
          <p:nvPr/>
        </p:nvSpPr>
        <p:spPr>
          <a:xfrm>
            <a:off x="4407408" y="3520440"/>
            <a:ext cx="3383280" cy="1600200"/>
          </a:xfrm>
          <a:prstGeom prst="roundRect">
            <a:avLst>
              <a:gd name="adj" fmla="val 17143"/>
            </a:avLst>
          </a:prstGeom>
          <a:solidFill>
            <a:schemeClr val="bg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30"/>
          <p:cNvSpPr txBox="1"/>
          <p:nvPr/>
        </p:nvSpPr>
        <p:spPr>
          <a:xfrm>
            <a:off x="4681728" y="361188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PAIN</a:t>
            </a:r>
            <a:endParaRPr lang="en-US" sz="2400" dirty="0"/>
          </a:p>
        </p:txBody>
      </p:sp>
      <p:sp>
        <p:nvSpPr>
          <p:cNvPr id="13" name="Card 31"/>
          <p:cNvSpPr/>
          <p:nvPr/>
        </p:nvSpPr>
        <p:spPr>
          <a:xfrm>
            <a:off x="4681728" y="4297680"/>
            <a:ext cx="2834640" cy="594360"/>
          </a:xfrm>
          <a:prstGeom prst="roundRect">
            <a:avLst>
              <a:gd name="adj" fmla="val 50000"/>
            </a:avLst>
          </a:prstGeom>
          <a:solidFill>
            <a:srgbClr val="5C2425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32"/>
          <p:cNvSpPr txBox="1"/>
          <p:nvPr/>
        </p:nvSpPr>
        <p:spPr>
          <a:xfrm>
            <a:off x="4681728" y="429768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chemeClr val="bg1"/>
                </a:solidFill>
              </a:rPr>
              <a:t>👍 Yes     👎 No</a:t>
            </a:r>
            <a:endParaRPr lang="en-US" sz="1900" dirty="0"/>
          </a:p>
        </p:txBody>
      </p:sp>
      <p:sp>
        <p:nvSpPr>
          <p:cNvPr id="15" name="Card 33"/>
          <p:cNvSpPr/>
          <p:nvPr/>
        </p:nvSpPr>
        <p:spPr>
          <a:xfrm>
            <a:off x="8174736" y="3520440"/>
            <a:ext cx="3383280" cy="1600200"/>
          </a:xfrm>
          <a:prstGeom prst="roundRect">
            <a:avLst>
              <a:gd name="adj" fmla="val 17143"/>
            </a:avLst>
          </a:prstGeom>
          <a:solidFill>
            <a:schemeClr val="bg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34"/>
          <p:cNvSpPr txBox="1"/>
          <p:nvPr/>
        </p:nvSpPr>
        <p:spPr>
          <a:xfrm>
            <a:off x="8449056" y="361188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PATTERN</a:t>
            </a:r>
            <a:endParaRPr lang="en-US" sz="2400" dirty="0"/>
          </a:p>
        </p:txBody>
      </p:sp>
      <p:sp>
        <p:nvSpPr>
          <p:cNvPr id="17" name="Card 35"/>
          <p:cNvSpPr/>
          <p:nvPr/>
        </p:nvSpPr>
        <p:spPr>
          <a:xfrm>
            <a:off x="8449056" y="4297680"/>
            <a:ext cx="2834640" cy="594360"/>
          </a:xfrm>
          <a:prstGeom prst="roundRect">
            <a:avLst>
              <a:gd name="adj" fmla="val 50000"/>
            </a:avLst>
          </a:prstGeom>
          <a:solidFill>
            <a:srgbClr val="5C2425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36"/>
          <p:cNvSpPr txBox="1"/>
          <p:nvPr/>
        </p:nvSpPr>
        <p:spPr>
          <a:xfrm>
            <a:off x="8449056" y="429768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chemeClr val="bg1"/>
                </a:solidFill>
              </a:rPr>
              <a:t>👍 Yes     👎 No</a:t>
            </a:r>
            <a:endParaRPr lang="en-US" sz="1900" dirty="0"/>
          </a:p>
        </p:txBody>
      </p:sp>
      <p:sp>
        <p:nvSpPr>
          <p:cNvPr id="19" name="Card 37"/>
          <p:cNvSpPr/>
          <p:nvPr/>
        </p:nvSpPr>
        <p:spPr>
          <a:xfrm>
            <a:off x="2011680" y="5440680"/>
            <a:ext cx="8138160" cy="7315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38"/>
          <p:cNvSpPr txBox="1"/>
          <p:nvPr/>
        </p:nvSpPr>
        <p:spPr>
          <a:xfrm>
            <a:off x="2011680" y="5440680"/>
            <a:ext cx="8138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tx1"/>
                </a:solidFill>
              </a:rPr>
              <a:t>Answer: Power + Pain + Pattern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394960" y="6446520"/>
            <a:ext cx="13716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F7B955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2" hasCustomPrompt="1"/>
          </p:nvPr>
        </p:nvSpPr>
        <p:spPr>
          <a:xfrm>
            <a:off x="640080" y="411480"/>
            <a:ext cx="9326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bg1"/>
                </a:solidFill>
              </a:rPr>
              <a:t>BUT WHAT ABOUT JOKING?</a:t>
            </a:r>
            <a:endParaRPr lang="en-US" sz="3400" dirty="0"/>
          </a:p>
        </p:txBody>
      </p:sp>
      <p:sp>
        <p:nvSpPr>
          <p:cNvPr id="3" name="Text 39"/>
          <p:cNvSpPr txBox="1"/>
          <p:nvPr/>
        </p:nvSpPr>
        <p:spPr>
          <a:xfrm>
            <a:off x="640080" y="141732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“I was just joking.”</a:t>
            </a:r>
            <a:endParaRPr lang="en-US" sz="4400" dirty="0"/>
          </a:p>
        </p:txBody>
      </p:sp>
      <p:sp>
        <p:nvSpPr>
          <p:cNvPr id="4" name="Text 40"/>
          <p:cNvSpPr txBox="1"/>
          <p:nvPr/>
        </p:nvSpPr>
        <p:spPr>
          <a:xfrm>
            <a:off x="640080" y="233172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chemeClr val="bg1"/>
                </a:solidFill>
              </a:rPr>
              <a:t>Does saying that automatically make it okay?</a:t>
            </a:r>
            <a:endParaRPr lang="en-US" sz="2400" dirty="0"/>
          </a:p>
        </p:txBody>
      </p:sp>
      <p:sp>
        <p:nvSpPr>
          <p:cNvPr id="5" name="Card 41"/>
          <p:cNvSpPr/>
          <p:nvPr/>
        </p:nvSpPr>
        <p:spPr>
          <a:xfrm>
            <a:off x="640080" y="3108960"/>
            <a:ext cx="5212080" cy="1874520"/>
          </a:xfrm>
          <a:prstGeom prst="roundRect">
            <a:avLst>
              <a:gd name="adj" fmla="val 14634"/>
            </a:avLst>
          </a:prstGeom>
          <a:solidFill>
            <a:schemeClr val="bg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Badge 42"/>
          <p:cNvSpPr/>
          <p:nvPr/>
        </p:nvSpPr>
        <p:spPr>
          <a:xfrm>
            <a:off x="960120" y="3383280"/>
            <a:ext cx="822960" cy="822960"/>
          </a:xfrm>
          <a:prstGeom prst="ellipse">
            <a:avLst/>
          </a:prstGeom>
          <a:solidFill>
            <a:srgbClr val="5C242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con 4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171" y="3564331"/>
            <a:ext cx="460858" cy="460858"/>
          </a:xfrm>
          <a:prstGeom prst="rect">
            <a:avLst/>
          </a:prstGeom>
        </p:spPr>
      </p:pic>
      <p:sp>
        <p:nvSpPr>
          <p:cNvPr id="8" name="Text 44"/>
          <p:cNvSpPr txBox="1"/>
          <p:nvPr/>
        </p:nvSpPr>
        <p:spPr>
          <a:xfrm>
            <a:off x="2011680" y="338328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YES</a:t>
            </a:r>
            <a:endParaRPr lang="en-US" sz="3000" dirty="0"/>
          </a:p>
        </p:txBody>
      </p:sp>
      <p:sp>
        <p:nvSpPr>
          <p:cNvPr id="9" name="Text 45"/>
          <p:cNvSpPr txBox="1"/>
          <p:nvPr/>
        </p:nvSpPr>
        <p:spPr>
          <a:xfrm>
            <a:off x="960120" y="420624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chemeClr val="tx1"/>
                </a:solidFill>
              </a:rPr>
              <a:t>Vote if you think it automatically makes it okay.</a:t>
            </a:r>
            <a:endParaRPr lang="en-US" sz="1600" dirty="0"/>
          </a:p>
        </p:txBody>
      </p:sp>
      <p:sp>
        <p:nvSpPr>
          <p:cNvPr id="10" name="Card 46"/>
          <p:cNvSpPr/>
          <p:nvPr/>
        </p:nvSpPr>
        <p:spPr>
          <a:xfrm>
            <a:off x="6309360" y="3108960"/>
            <a:ext cx="5212080" cy="1874520"/>
          </a:xfrm>
          <a:prstGeom prst="roundRect">
            <a:avLst>
              <a:gd name="adj" fmla="val 14634"/>
            </a:avLst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Badge 47"/>
          <p:cNvSpPr/>
          <p:nvPr/>
        </p:nvSpPr>
        <p:spPr>
          <a:xfrm>
            <a:off x="6629400" y="3383280"/>
            <a:ext cx="822960" cy="822960"/>
          </a:xfrm>
          <a:prstGeom prst="ellipse">
            <a:avLst/>
          </a:prstGeom>
          <a:solidFill>
            <a:srgbClr val="5C242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con 48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451" y="3564331"/>
            <a:ext cx="460858" cy="460858"/>
          </a:xfrm>
          <a:prstGeom prst="rect">
            <a:avLst/>
          </a:prstGeom>
        </p:spPr>
      </p:pic>
      <p:sp>
        <p:nvSpPr>
          <p:cNvPr id="13" name="Text 49"/>
          <p:cNvSpPr txBox="1"/>
          <p:nvPr/>
        </p:nvSpPr>
        <p:spPr>
          <a:xfrm>
            <a:off x="7680960" y="338328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</a:t>
            </a:r>
            <a:endParaRPr lang="en-US" sz="3000" dirty="0"/>
          </a:p>
        </p:txBody>
      </p:sp>
      <p:sp>
        <p:nvSpPr>
          <p:cNvPr id="14" name="Text 50"/>
          <p:cNvSpPr txBox="1"/>
          <p:nvPr/>
        </p:nvSpPr>
        <p:spPr>
          <a:xfrm>
            <a:off x="6629400" y="420624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chemeClr val="tx1"/>
                </a:solidFill>
              </a:rPr>
              <a:t>Vote if you think it does not automatically make it okay.</a:t>
            </a:r>
            <a:endParaRPr lang="en-US" sz="1600" dirty="0"/>
          </a:p>
        </p:txBody>
      </p:sp>
      <p:sp>
        <p:nvSpPr>
          <p:cNvPr id="15" name="Card 51"/>
          <p:cNvSpPr/>
          <p:nvPr/>
        </p:nvSpPr>
        <p:spPr>
          <a:xfrm>
            <a:off x="640080" y="5212080"/>
            <a:ext cx="10881360" cy="868680"/>
          </a:xfrm>
          <a:prstGeom prst="roundRect">
            <a:avLst>
              <a:gd name="adj" fmla="val 47368"/>
            </a:avLst>
          </a:prstGeom>
          <a:solidFill>
            <a:srgbClr val="3B0E0F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52"/>
          <p:cNvSpPr txBox="1"/>
          <p:nvPr/>
        </p:nvSpPr>
        <p:spPr>
          <a:xfrm>
            <a:off x="914400" y="5212080"/>
            <a:ext cx="10332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chemeClr val="bg1"/>
                </a:solidFill>
              </a:rPr>
              <a:t>If someone is uncomfortable, asks you to stop, or the joke keeps targeting the same person, it's time to stop.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394960" y="6446520"/>
            <a:ext cx="13716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F7B955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2" hasCustomPrompt="1"/>
          </p:nvPr>
        </p:nvSpPr>
        <p:spPr>
          <a:xfrm>
            <a:off x="640080" y="411480"/>
            <a:ext cx="9326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bg1"/>
                </a:solidFill>
              </a:rPr>
              <a:t>WHAT IF IT'S NOT BULLYING?</a:t>
            </a:r>
            <a:endParaRPr lang="en-US" sz="3400" dirty="0"/>
          </a:p>
        </p:txBody>
      </p:sp>
      <p:sp>
        <p:nvSpPr>
          <p:cNvPr id="3" name="Card 53"/>
          <p:cNvSpPr/>
          <p:nvPr/>
        </p:nvSpPr>
        <p:spPr>
          <a:xfrm>
            <a:off x="640080" y="1691640"/>
            <a:ext cx="5212080" cy="1828800"/>
          </a:xfrm>
          <a:prstGeom prst="roundRect">
            <a:avLst>
              <a:gd name="adj" fmla="val 15000"/>
            </a:avLst>
          </a:prstGeom>
          <a:solidFill>
            <a:schemeClr val="bg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Text 54"/>
          <p:cNvSpPr txBox="1"/>
          <p:nvPr/>
        </p:nvSpPr>
        <p:spPr>
          <a:xfrm>
            <a:off x="960120" y="1691640"/>
            <a:ext cx="4572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everything harmful is bullying.</a:t>
            </a:r>
            <a:endParaRPr lang="en-US" sz="2400" dirty="0"/>
          </a:p>
        </p:txBody>
      </p:sp>
      <p:sp>
        <p:nvSpPr>
          <p:cNvPr id="5" name="Card 55"/>
          <p:cNvSpPr/>
          <p:nvPr/>
        </p:nvSpPr>
        <p:spPr>
          <a:xfrm>
            <a:off x="6309360" y="1691640"/>
            <a:ext cx="5212080" cy="1828800"/>
          </a:xfrm>
          <a:prstGeom prst="roundRect">
            <a:avLst>
              <a:gd name="adj" fmla="val 15000"/>
            </a:avLst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56"/>
          <p:cNvSpPr txBox="1"/>
          <p:nvPr/>
        </p:nvSpPr>
        <p:spPr>
          <a:xfrm>
            <a:off x="6629400" y="1691640"/>
            <a:ext cx="4572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Harmful behavior still matters.</a:t>
            </a:r>
            <a:endParaRPr lang="en-US" sz="2400" dirty="0"/>
          </a:p>
        </p:txBody>
      </p:sp>
      <p:sp>
        <p:nvSpPr>
          <p:cNvPr id="7" name="BUT badge"/>
          <p:cNvSpPr/>
          <p:nvPr/>
        </p:nvSpPr>
        <p:spPr>
          <a:xfrm>
            <a:off x="5257800" y="2057400"/>
            <a:ext cx="1097280" cy="1097280"/>
          </a:xfrm>
          <a:prstGeom prst="ellipse">
            <a:avLst/>
          </a:prstGeom>
          <a:solidFill>
            <a:srgbClr val="E8505B"/>
          </a:solidFill>
          <a:ln w="50800">
            <a:solidFill>
              <a:srgbClr val="5C242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7"/>
          <p:cNvSpPr txBox="1"/>
          <p:nvPr/>
        </p:nvSpPr>
        <p:spPr>
          <a:xfrm>
            <a:off x="5257800" y="205740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BUT…</a:t>
            </a:r>
            <a:endParaRPr lang="en-US" sz="1900" dirty="0"/>
          </a:p>
        </p:txBody>
      </p:sp>
      <p:sp>
        <p:nvSpPr>
          <p:cNvPr id="9" name="Text 58"/>
          <p:cNvSpPr txBox="1"/>
          <p:nvPr/>
        </p:nvSpPr>
        <p:spPr>
          <a:xfrm>
            <a:off x="640080" y="379476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dirty="0">
                <a:solidFill>
                  <a:schemeClr val="bg1"/>
                </a:solidFill>
              </a:rPr>
              <a:t>A conflict, argument, or mean comment may not meet the definition of bullying. That doesn't mean we ignore it.</a:t>
            </a:r>
            <a:endParaRPr lang="en-US" sz="2000" dirty="0"/>
          </a:p>
        </p:txBody>
      </p:sp>
      <p:sp>
        <p:nvSpPr>
          <p:cNvPr id="10" name="Card 59"/>
          <p:cNvSpPr/>
          <p:nvPr/>
        </p:nvSpPr>
        <p:spPr>
          <a:xfrm>
            <a:off x="640080" y="4937760"/>
            <a:ext cx="10881360" cy="868680"/>
          </a:xfrm>
          <a:prstGeom prst="roundRect">
            <a:avLst>
              <a:gd name="adj" fmla="val 47368"/>
            </a:avLst>
          </a:prstGeom>
          <a:solidFill>
            <a:srgbClr val="3B0E0F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60"/>
          <p:cNvSpPr txBox="1"/>
          <p:nvPr/>
        </p:nvSpPr>
        <p:spPr>
          <a:xfrm>
            <a:off x="914400" y="4937760"/>
            <a:ext cx="10332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chemeClr val="accent1"/>
                </a:solidFill>
              </a:rPr>
              <a:t>If something is hurting you or someone else, you can still get help.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394960" y="6446520"/>
            <a:ext cx="13716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F7B955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2" hasCustomPrompt="1"/>
          </p:nvPr>
        </p:nvSpPr>
        <p:spPr>
          <a:xfrm>
            <a:off x="640080" y="411480"/>
            <a:ext cx="9326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bg1"/>
                </a:solidFill>
              </a:rPr>
              <a:t>WHY DON'T PEOPLE REPORT?</a:t>
            </a:r>
            <a:endParaRPr lang="en-US" sz="3400" dirty="0"/>
          </a:p>
        </p:txBody>
      </p:sp>
      <p:sp>
        <p:nvSpPr>
          <p:cNvPr id="3" name="Card 61"/>
          <p:cNvSpPr/>
          <p:nvPr/>
        </p:nvSpPr>
        <p:spPr>
          <a:xfrm>
            <a:off x="640080" y="1371600"/>
            <a:ext cx="3383280" cy="457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Text 62"/>
          <p:cNvSpPr txBox="1"/>
          <p:nvPr/>
        </p:nvSpPr>
        <p:spPr>
          <a:xfrm>
            <a:off x="868680" y="13716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chemeClr val="tx1"/>
                </a:solidFill>
              </a:rPr>
              <a:t>Vote with 1–4 fingers</a:t>
            </a:r>
            <a:endParaRPr lang="en-US" sz="1800" dirty="0"/>
          </a:p>
        </p:txBody>
      </p:sp>
      <p:sp>
        <p:nvSpPr>
          <p:cNvPr id="5" name="Card 63"/>
          <p:cNvSpPr/>
          <p:nvPr/>
        </p:nvSpPr>
        <p:spPr>
          <a:xfrm>
            <a:off x="640080" y="2057400"/>
            <a:ext cx="5212080" cy="1188720"/>
          </a:xfrm>
          <a:prstGeom prst="roundRect">
            <a:avLst>
              <a:gd name="adj" fmla="val 23077"/>
            </a:avLst>
          </a:prstGeom>
          <a:solidFill>
            <a:schemeClr val="bg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Num 1"/>
          <p:cNvSpPr/>
          <p:nvPr/>
        </p:nvSpPr>
        <p:spPr>
          <a:xfrm>
            <a:off x="914400" y="2240280"/>
            <a:ext cx="822960" cy="822960"/>
          </a:xfrm>
          <a:prstGeom prst="ellipse">
            <a:avLst/>
          </a:prstGeom>
          <a:solidFill>
            <a:srgbClr val="5C242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64"/>
          <p:cNvSpPr txBox="1"/>
          <p:nvPr/>
        </p:nvSpPr>
        <p:spPr>
          <a:xfrm>
            <a:off x="914400" y="22402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3000" dirty="0"/>
          </a:p>
        </p:txBody>
      </p:sp>
      <p:sp>
        <p:nvSpPr>
          <p:cNvPr id="8" name="Text 65"/>
          <p:cNvSpPr txBox="1"/>
          <p:nvPr/>
        </p:nvSpPr>
        <p:spPr>
          <a:xfrm>
            <a:off x="2011680" y="2148840"/>
            <a:ext cx="3611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tx1"/>
                </a:solidFill>
              </a:rPr>
              <a:t>“I'll be called a snitch.”</a:t>
            </a:r>
            <a:endParaRPr lang="en-US" sz="2200" dirty="0"/>
          </a:p>
        </p:txBody>
      </p:sp>
      <p:sp>
        <p:nvSpPr>
          <p:cNvPr id="9" name="Card 66"/>
          <p:cNvSpPr/>
          <p:nvPr/>
        </p:nvSpPr>
        <p:spPr>
          <a:xfrm>
            <a:off x="6309360" y="2057400"/>
            <a:ext cx="5212080" cy="1188720"/>
          </a:xfrm>
          <a:prstGeom prst="roundRect">
            <a:avLst>
              <a:gd name="adj" fmla="val 23077"/>
            </a:avLst>
          </a:prstGeom>
          <a:solidFill>
            <a:schemeClr val="bg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Num 2"/>
          <p:cNvSpPr/>
          <p:nvPr/>
        </p:nvSpPr>
        <p:spPr>
          <a:xfrm>
            <a:off x="6583680" y="2240280"/>
            <a:ext cx="822960" cy="822960"/>
          </a:xfrm>
          <a:prstGeom prst="ellipse">
            <a:avLst/>
          </a:prstGeom>
          <a:solidFill>
            <a:srgbClr val="5C242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67"/>
          <p:cNvSpPr txBox="1"/>
          <p:nvPr/>
        </p:nvSpPr>
        <p:spPr>
          <a:xfrm>
            <a:off x="6583680" y="22402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3000" dirty="0"/>
          </a:p>
        </p:txBody>
      </p:sp>
      <p:sp>
        <p:nvSpPr>
          <p:cNvPr id="12" name="Text 68"/>
          <p:cNvSpPr txBox="1"/>
          <p:nvPr/>
        </p:nvSpPr>
        <p:spPr>
          <a:xfrm>
            <a:off x="7680960" y="2148840"/>
            <a:ext cx="3611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tx1"/>
                </a:solidFill>
              </a:rPr>
              <a:t>“Nothing will happen.”</a:t>
            </a:r>
            <a:endParaRPr lang="en-US" sz="2200" dirty="0"/>
          </a:p>
        </p:txBody>
      </p:sp>
      <p:sp>
        <p:nvSpPr>
          <p:cNvPr id="13" name="Card 69"/>
          <p:cNvSpPr/>
          <p:nvPr/>
        </p:nvSpPr>
        <p:spPr>
          <a:xfrm>
            <a:off x="640080" y="3474720"/>
            <a:ext cx="5212080" cy="1188720"/>
          </a:xfrm>
          <a:prstGeom prst="roundRect">
            <a:avLst>
              <a:gd name="adj" fmla="val 23077"/>
            </a:avLst>
          </a:prstGeom>
          <a:solidFill>
            <a:schemeClr val="bg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Num 3"/>
          <p:cNvSpPr/>
          <p:nvPr/>
        </p:nvSpPr>
        <p:spPr>
          <a:xfrm>
            <a:off x="914400" y="3657600"/>
            <a:ext cx="822960" cy="822960"/>
          </a:xfrm>
          <a:prstGeom prst="ellipse">
            <a:avLst/>
          </a:prstGeom>
          <a:solidFill>
            <a:srgbClr val="5C242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70"/>
          <p:cNvSpPr txBox="1"/>
          <p:nvPr/>
        </p:nvSpPr>
        <p:spPr>
          <a:xfrm>
            <a:off x="914400" y="36576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3000" dirty="0"/>
          </a:p>
        </p:txBody>
      </p:sp>
      <p:sp>
        <p:nvSpPr>
          <p:cNvPr id="16" name="Text 71"/>
          <p:cNvSpPr txBox="1"/>
          <p:nvPr/>
        </p:nvSpPr>
        <p:spPr>
          <a:xfrm>
            <a:off x="2011680" y="3566160"/>
            <a:ext cx="3611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tx1"/>
                </a:solidFill>
              </a:rPr>
              <a:t>“It will make things worse.”</a:t>
            </a:r>
            <a:endParaRPr lang="en-US" sz="2200" dirty="0"/>
          </a:p>
        </p:txBody>
      </p:sp>
      <p:sp>
        <p:nvSpPr>
          <p:cNvPr id="17" name="Card 72"/>
          <p:cNvSpPr/>
          <p:nvPr/>
        </p:nvSpPr>
        <p:spPr>
          <a:xfrm>
            <a:off x="6309360" y="3474720"/>
            <a:ext cx="5212080" cy="1188720"/>
          </a:xfrm>
          <a:prstGeom prst="roundRect">
            <a:avLst>
              <a:gd name="adj" fmla="val 23077"/>
            </a:avLst>
          </a:prstGeom>
          <a:solidFill>
            <a:schemeClr val="bg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Num 4"/>
          <p:cNvSpPr/>
          <p:nvPr/>
        </p:nvSpPr>
        <p:spPr>
          <a:xfrm>
            <a:off x="6583680" y="3657600"/>
            <a:ext cx="822960" cy="822960"/>
          </a:xfrm>
          <a:prstGeom prst="ellipse">
            <a:avLst/>
          </a:prstGeom>
          <a:solidFill>
            <a:srgbClr val="5C242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73"/>
          <p:cNvSpPr txBox="1"/>
          <p:nvPr/>
        </p:nvSpPr>
        <p:spPr>
          <a:xfrm>
            <a:off x="6583680" y="36576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3000" dirty="0"/>
          </a:p>
        </p:txBody>
      </p:sp>
      <p:sp>
        <p:nvSpPr>
          <p:cNvPr id="20" name="Text 74"/>
          <p:cNvSpPr txBox="1"/>
          <p:nvPr/>
        </p:nvSpPr>
        <p:spPr>
          <a:xfrm>
            <a:off x="7680960" y="3566160"/>
            <a:ext cx="3611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tx1"/>
                </a:solidFill>
              </a:rPr>
              <a:t>“I'll get in trouble too.”</a:t>
            </a:r>
            <a:endParaRPr lang="en-US" sz="2200" dirty="0"/>
          </a:p>
        </p:txBody>
      </p:sp>
      <p:sp>
        <p:nvSpPr>
          <p:cNvPr id="21" name="Text 75"/>
          <p:cNvSpPr txBox="1"/>
          <p:nvPr/>
        </p:nvSpPr>
        <p:spPr>
          <a:xfrm>
            <a:off x="640080" y="5029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bg1"/>
                </a:solidFill>
              </a:rPr>
              <a:t>Which one do you think stops people from speaking up the most?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394960" y="6446520"/>
            <a:ext cx="13716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F7B955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2" hasCustomPrompt="1"/>
          </p:nvPr>
        </p:nvSpPr>
        <p:spPr>
          <a:xfrm>
            <a:off x="640080" y="411480"/>
            <a:ext cx="9326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bg1"/>
                </a:solidFill>
              </a:rPr>
              <a:t>REPORTING ≠ SNITCHING</a:t>
            </a:r>
            <a:endParaRPr lang="en-US" sz="3400" dirty="0"/>
          </a:p>
        </p:txBody>
      </p:sp>
      <p:sp>
        <p:nvSpPr>
          <p:cNvPr id="3" name="Card 76"/>
          <p:cNvSpPr/>
          <p:nvPr/>
        </p:nvSpPr>
        <p:spPr>
          <a:xfrm>
            <a:off x="640080" y="1691640"/>
            <a:ext cx="5212080" cy="274320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Badge 77"/>
          <p:cNvSpPr/>
          <p:nvPr/>
        </p:nvSpPr>
        <p:spPr>
          <a:xfrm>
            <a:off x="1005840" y="1965960"/>
            <a:ext cx="914400" cy="914400"/>
          </a:xfrm>
          <a:prstGeom prst="ellipse">
            <a:avLst/>
          </a:prstGeom>
          <a:solidFill>
            <a:srgbClr val="E8505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 78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584" y="2203704"/>
            <a:ext cx="438912" cy="438912"/>
          </a:xfrm>
          <a:prstGeom prst="rect">
            <a:avLst/>
          </a:prstGeom>
        </p:spPr>
      </p:pic>
      <p:sp>
        <p:nvSpPr>
          <p:cNvPr id="6" name="Text 79"/>
          <p:cNvSpPr txBox="1"/>
          <p:nvPr/>
        </p:nvSpPr>
        <p:spPr>
          <a:xfrm>
            <a:off x="2148840" y="196596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SNITCHING</a:t>
            </a:r>
            <a:endParaRPr lang="en-US" sz="2800" dirty="0"/>
          </a:p>
        </p:txBody>
      </p:sp>
      <p:sp>
        <p:nvSpPr>
          <p:cNvPr id="7" name="Text 80"/>
          <p:cNvSpPr txBox="1"/>
          <p:nvPr/>
        </p:nvSpPr>
        <p:spPr>
          <a:xfrm>
            <a:off x="1005840" y="3108960"/>
            <a:ext cx="4480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700" b="1" dirty="0">
                <a:solidFill>
                  <a:schemeClr val="tx1"/>
                </a:solidFill>
              </a:rPr>
              <a:t>Trying to get someone in trouble.</a:t>
            </a:r>
            <a:endParaRPr lang="en-US" sz="2700" dirty="0"/>
          </a:p>
        </p:txBody>
      </p:sp>
      <p:sp>
        <p:nvSpPr>
          <p:cNvPr id="8" name="Card 81"/>
          <p:cNvSpPr/>
          <p:nvPr/>
        </p:nvSpPr>
        <p:spPr>
          <a:xfrm>
            <a:off x="6309360" y="1691640"/>
            <a:ext cx="5212080" cy="274320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Badge 82"/>
          <p:cNvSpPr/>
          <p:nvPr/>
        </p:nvSpPr>
        <p:spPr>
          <a:xfrm>
            <a:off x="6675120" y="1965960"/>
            <a:ext cx="914400" cy="914400"/>
          </a:xfrm>
          <a:prstGeom prst="ellipse">
            <a:avLst/>
          </a:prstGeom>
          <a:solidFill>
            <a:srgbClr val="6BBF7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con 8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2864" y="2203704"/>
            <a:ext cx="438912" cy="438912"/>
          </a:xfrm>
          <a:prstGeom prst="rect">
            <a:avLst/>
          </a:prstGeom>
        </p:spPr>
      </p:pic>
      <p:sp>
        <p:nvSpPr>
          <p:cNvPr id="11" name="Text 84"/>
          <p:cNvSpPr txBox="1"/>
          <p:nvPr/>
        </p:nvSpPr>
        <p:spPr>
          <a:xfrm>
            <a:off x="7818120" y="196596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REPORTING</a:t>
            </a:r>
            <a:endParaRPr lang="en-US" sz="2800" dirty="0"/>
          </a:p>
        </p:txBody>
      </p:sp>
      <p:sp>
        <p:nvSpPr>
          <p:cNvPr id="12" name="Text 85"/>
          <p:cNvSpPr txBox="1"/>
          <p:nvPr/>
        </p:nvSpPr>
        <p:spPr>
          <a:xfrm>
            <a:off x="6675120" y="3108960"/>
            <a:ext cx="4480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700" b="1" dirty="0">
                <a:solidFill>
                  <a:schemeClr val="tx1"/>
                </a:solidFill>
              </a:rPr>
              <a:t>Trying to get someone help.</a:t>
            </a:r>
            <a:endParaRPr lang="en-US" sz="2700" dirty="0"/>
          </a:p>
        </p:txBody>
      </p:sp>
      <p:sp>
        <p:nvSpPr>
          <p:cNvPr id="13" name="Card 86"/>
          <p:cNvSpPr/>
          <p:nvPr/>
        </p:nvSpPr>
        <p:spPr>
          <a:xfrm>
            <a:off x="640080" y="4754880"/>
            <a:ext cx="10881360" cy="1280160"/>
          </a:xfrm>
          <a:prstGeom prst="roundRect">
            <a:avLst>
              <a:gd name="adj" fmla="val 32143"/>
            </a:avLst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87"/>
          <p:cNvSpPr txBox="1"/>
          <p:nvPr/>
        </p:nvSpPr>
        <p:spPr>
          <a:xfrm>
            <a:off x="960120" y="4754880"/>
            <a:ext cx="10241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chemeClr val="tx1"/>
                </a:solidFill>
              </a:rPr>
              <a:t>If someone is being hurt, targeted, threatened, or repeatedly mistreated, telling a trusted adult is about getting help.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394960" y="6446520"/>
            <a:ext cx="13716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F7B955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2" hasCustomPrompt="1"/>
          </p:nvPr>
        </p:nvSpPr>
        <p:spPr>
          <a:xfrm>
            <a:off x="640080" y="411480"/>
            <a:ext cx="9326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bg1"/>
                </a:solidFill>
              </a:rPr>
              <a:t>WHAT SHOULD I DO?</a:t>
            </a:r>
            <a:endParaRPr lang="en-US" sz="3400" dirty="0"/>
          </a:p>
        </p:txBody>
      </p:sp>
      <p:sp>
        <p:nvSpPr>
          <p:cNvPr id="3" name="Card 88"/>
          <p:cNvSpPr/>
          <p:nvPr/>
        </p:nvSpPr>
        <p:spPr>
          <a:xfrm>
            <a:off x="640080" y="1417320"/>
            <a:ext cx="3108960" cy="685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Text 89"/>
          <p:cNvSpPr txBox="1"/>
          <p:nvPr/>
        </p:nvSpPr>
        <p:spPr>
          <a:xfrm>
            <a:off x="640080" y="141732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SEE IT</a:t>
            </a:r>
            <a:endParaRPr lang="en-US" sz="2000" dirty="0"/>
          </a:p>
        </p:txBody>
      </p:sp>
      <p:sp>
        <p:nvSpPr>
          <p:cNvPr id="5" name="Text 90"/>
          <p:cNvSpPr txBox="1"/>
          <p:nvPr/>
        </p:nvSpPr>
        <p:spPr>
          <a:xfrm>
            <a:off x="3749040" y="1417320"/>
            <a:ext cx="777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chemeClr val="accent1"/>
                </a:solidFill>
              </a:rPr>
              <a:t>→</a:t>
            </a:r>
            <a:endParaRPr lang="en-US" sz="3200" dirty="0"/>
          </a:p>
        </p:txBody>
      </p:sp>
      <p:sp>
        <p:nvSpPr>
          <p:cNvPr id="6" name="Card 91"/>
          <p:cNvSpPr/>
          <p:nvPr/>
        </p:nvSpPr>
        <p:spPr>
          <a:xfrm>
            <a:off x="4526280" y="1417320"/>
            <a:ext cx="3108960" cy="685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92"/>
          <p:cNvSpPr txBox="1"/>
          <p:nvPr/>
        </p:nvSpPr>
        <p:spPr>
          <a:xfrm>
            <a:off x="4526280" y="141732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DON'T JOIN IT</a:t>
            </a:r>
            <a:endParaRPr lang="en-US" sz="2000" dirty="0"/>
          </a:p>
        </p:txBody>
      </p:sp>
      <p:sp>
        <p:nvSpPr>
          <p:cNvPr id="8" name="Text 93"/>
          <p:cNvSpPr txBox="1"/>
          <p:nvPr/>
        </p:nvSpPr>
        <p:spPr>
          <a:xfrm>
            <a:off x="7635240" y="1417320"/>
            <a:ext cx="777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chemeClr val="accent1"/>
                </a:solidFill>
              </a:rPr>
              <a:t>→</a:t>
            </a:r>
            <a:endParaRPr lang="en-US" sz="3200" dirty="0"/>
          </a:p>
        </p:txBody>
      </p:sp>
      <p:sp>
        <p:nvSpPr>
          <p:cNvPr id="9" name="Card 94"/>
          <p:cNvSpPr/>
          <p:nvPr/>
        </p:nvSpPr>
        <p:spPr>
          <a:xfrm>
            <a:off x="8412480" y="1417320"/>
            <a:ext cx="3108960" cy="6858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95"/>
          <p:cNvSpPr txBox="1"/>
          <p:nvPr/>
        </p:nvSpPr>
        <p:spPr>
          <a:xfrm>
            <a:off x="8412480" y="141732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GET HELP</a:t>
            </a:r>
            <a:endParaRPr lang="en-US" sz="2000" dirty="0"/>
          </a:p>
        </p:txBody>
      </p:sp>
      <p:sp>
        <p:nvSpPr>
          <p:cNvPr id="11" name="Card 96"/>
          <p:cNvSpPr/>
          <p:nvPr/>
        </p:nvSpPr>
        <p:spPr>
          <a:xfrm>
            <a:off x="640080" y="2423160"/>
            <a:ext cx="3474720" cy="3017520"/>
          </a:xfrm>
          <a:prstGeom prst="roundRect">
            <a:avLst>
              <a:gd name="adj" fmla="val 9091"/>
            </a:avLst>
          </a:prstGeom>
          <a:solidFill>
            <a:schemeClr val="bg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Badge 97"/>
          <p:cNvSpPr/>
          <p:nvPr/>
        </p:nvSpPr>
        <p:spPr>
          <a:xfrm>
            <a:off x="914400" y="2651760"/>
            <a:ext cx="777240" cy="777240"/>
          </a:xfrm>
          <a:prstGeom prst="ellipse">
            <a:avLst/>
          </a:prstGeom>
          <a:solidFill>
            <a:srgbClr val="5C242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con 98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393" y="2822753"/>
            <a:ext cx="435254" cy="435254"/>
          </a:xfrm>
          <a:prstGeom prst="rect">
            <a:avLst/>
          </a:prstGeom>
        </p:spPr>
      </p:pic>
      <p:sp>
        <p:nvSpPr>
          <p:cNvPr id="14" name="Text 99"/>
          <p:cNvSpPr txBox="1"/>
          <p:nvPr/>
        </p:nvSpPr>
        <p:spPr>
          <a:xfrm>
            <a:off x="914400" y="356616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IF YOU'RE EXPERIENCING IT</a:t>
            </a:r>
            <a:endParaRPr lang="en-US" sz="1600" dirty="0"/>
          </a:p>
        </p:txBody>
      </p:sp>
      <p:sp>
        <p:nvSpPr>
          <p:cNvPr id="15" name="Text 100"/>
          <p:cNvSpPr txBox="1"/>
          <p:nvPr/>
        </p:nvSpPr>
        <p:spPr>
          <a:xfrm>
            <a:off x="914400" y="4343400"/>
            <a:ext cx="2926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00" dirty="0">
                <a:solidFill>
                  <a:schemeClr val="tx1"/>
                </a:solidFill>
              </a:rPr>
              <a:t>Tell an adult.</a:t>
            </a:r>
            <a:endParaRPr lang="en-US" sz="1900" dirty="0"/>
          </a:p>
        </p:txBody>
      </p:sp>
      <p:sp>
        <p:nvSpPr>
          <p:cNvPr id="16" name="Card 101"/>
          <p:cNvSpPr/>
          <p:nvPr/>
        </p:nvSpPr>
        <p:spPr>
          <a:xfrm>
            <a:off x="4343400" y="2423160"/>
            <a:ext cx="3474720" cy="3017520"/>
          </a:xfrm>
          <a:prstGeom prst="roundRect">
            <a:avLst>
              <a:gd name="adj" fmla="val 9091"/>
            </a:avLst>
          </a:prstGeom>
          <a:solidFill>
            <a:schemeClr val="bg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Badge 102"/>
          <p:cNvSpPr/>
          <p:nvPr/>
        </p:nvSpPr>
        <p:spPr>
          <a:xfrm>
            <a:off x="4617720" y="2651760"/>
            <a:ext cx="777240" cy="777240"/>
          </a:xfrm>
          <a:prstGeom prst="ellipse">
            <a:avLst/>
          </a:prstGeom>
          <a:solidFill>
            <a:srgbClr val="5C242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con 10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713" y="2822753"/>
            <a:ext cx="435254" cy="435254"/>
          </a:xfrm>
          <a:prstGeom prst="rect">
            <a:avLst/>
          </a:prstGeom>
        </p:spPr>
      </p:pic>
      <p:sp>
        <p:nvSpPr>
          <p:cNvPr id="19" name="Text 104"/>
          <p:cNvSpPr txBox="1"/>
          <p:nvPr/>
        </p:nvSpPr>
        <p:spPr>
          <a:xfrm>
            <a:off x="4617720" y="356616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IF YOU'RE A WITNESS</a:t>
            </a:r>
            <a:endParaRPr lang="en-US" sz="1600" dirty="0"/>
          </a:p>
        </p:txBody>
      </p:sp>
      <p:sp>
        <p:nvSpPr>
          <p:cNvPr id="20" name="Text 105"/>
          <p:cNvSpPr txBox="1"/>
          <p:nvPr/>
        </p:nvSpPr>
        <p:spPr>
          <a:xfrm>
            <a:off x="4617720" y="4343400"/>
            <a:ext cx="2926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00" dirty="0">
                <a:solidFill>
                  <a:schemeClr val="tx1"/>
                </a:solidFill>
              </a:rPr>
              <a:t>Don't laugh, join in, repost, or encourage it. Get an adult.</a:t>
            </a:r>
            <a:endParaRPr lang="en-US" sz="1900" dirty="0"/>
          </a:p>
        </p:txBody>
      </p:sp>
      <p:sp>
        <p:nvSpPr>
          <p:cNvPr id="21" name="Card 106"/>
          <p:cNvSpPr/>
          <p:nvPr/>
        </p:nvSpPr>
        <p:spPr>
          <a:xfrm>
            <a:off x="8046720" y="2423160"/>
            <a:ext cx="3474720" cy="3017520"/>
          </a:xfrm>
          <a:prstGeom prst="roundRect">
            <a:avLst>
              <a:gd name="adj" fmla="val 9091"/>
            </a:avLst>
          </a:prstGeom>
          <a:solidFill>
            <a:schemeClr val="bg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Badge 107"/>
          <p:cNvSpPr/>
          <p:nvPr/>
        </p:nvSpPr>
        <p:spPr>
          <a:xfrm>
            <a:off x="8321040" y="2651760"/>
            <a:ext cx="777240" cy="777240"/>
          </a:xfrm>
          <a:prstGeom prst="ellipse">
            <a:avLst/>
          </a:prstGeom>
          <a:solidFill>
            <a:srgbClr val="5C242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3" name="Icon 10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2033" y="2822753"/>
            <a:ext cx="435254" cy="435254"/>
          </a:xfrm>
          <a:prstGeom prst="rect">
            <a:avLst/>
          </a:prstGeom>
        </p:spPr>
      </p:pic>
      <p:sp>
        <p:nvSpPr>
          <p:cNvPr id="24" name="Text 109"/>
          <p:cNvSpPr txBox="1"/>
          <p:nvPr/>
        </p:nvSpPr>
        <p:spPr>
          <a:xfrm>
            <a:off x="8321040" y="356616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IF YOU WENT TOO FAR</a:t>
            </a:r>
            <a:endParaRPr lang="en-US" sz="1600" dirty="0"/>
          </a:p>
        </p:txBody>
      </p:sp>
      <p:sp>
        <p:nvSpPr>
          <p:cNvPr id="25" name="Text 110"/>
          <p:cNvSpPr txBox="1"/>
          <p:nvPr/>
        </p:nvSpPr>
        <p:spPr>
          <a:xfrm>
            <a:off x="8321040" y="4343400"/>
            <a:ext cx="2926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00" dirty="0">
                <a:solidFill>
                  <a:schemeClr val="tx1"/>
                </a:solidFill>
              </a:rPr>
              <a:t>Stop. Own it. Apologize. Do better.</a:t>
            </a:r>
            <a:endParaRPr lang="en-US" sz="1900" dirty="0"/>
          </a:p>
        </p:txBody>
      </p:sp>
      <p:sp>
        <p:nvSpPr>
          <p:cNvPr id="26" name="Text 111"/>
          <p:cNvSpPr txBox="1"/>
          <p:nvPr/>
        </p:nvSpPr>
        <p:spPr>
          <a:xfrm>
            <a:off x="640080" y="55778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chemeClr val="bg1"/>
                </a:solidFill>
              </a:rPr>
              <a:t>You don't have to confront someone or fix the situation yourself.</a:t>
            </a:r>
            <a:endParaRPr lang="en-US" sz="2000" dirty="0"/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394960" y="6446520"/>
            <a:ext cx="13716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F7B955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2" hasCustomPrompt="1"/>
          </p:nvPr>
        </p:nvSpPr>
        <p:spPr>
          <a:xfrm>
            <a:off x="640080" y="411480"/>
            <a:ext cx="9326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bg1"/>
                </a:solidFill>
              </a:rPr>
              <a:t>WHAT WOULD YOU DO?</a:t>
            </a:r>
            <a:endParaRPr lang="en-US" sz="3400" dirty="0"/>
          </a:p>
        </p:txBody>
      </p:sp>
      <p:sp>
        <p:nvSpPr>
          <p:cNvPr id="3" name="Card 112"/>
          <p:cNvSpPr/>
          <p:nvPr/>
        </p:nvSpPr>
        <p:spPr>
          <a:xfrm>
            <a:off x="640080" y="1554480"/>
            <a:ext cx="10881360" cy="1325880"/>
          </a:xfrm>
          <a:prstGeom prst="roundRect">
            <a:avLst>
              <a:gd name="adj" fmla="val 20690"/>
            </a:avLst>
          </a:prstGeom>
          <a:solidFill>
            <a:schemeClr val="bg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Text 113"/>
          <p:cNvSpPr txBox="1"/>
          <p:nvPr/>
        </p:nvSpPr>
        <p:spPr>
          <a:xfrm>
            <a:off x="960120" y="1554480"/>
            <a:ext cx="102412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chemeClr val="tx1"/>
                </a:solidFill>
              </a:rPr>
              <a:t>You see a group chat where several students are making fun of someone from school. Someone posts an embarrassing picture, and everyone starts adding comments.</a:t>
            </a:r>
            <a:endParaRPr lang="en-US" sz="1900" dirty="0"/>
          </a:p>
        </p:txBody>
      </p:sp>
      <p:sp>
        <p:nvSpPr>
          <p:cNvPr id="5" name="Text 114"/>
          <p:cNvSpPr txBox="1"/>
          <p:nvPr/>
        </p:nvSpPr>
        <p:spPr>
          <a:xfrm>
            <a:off x="640080" y="3108960"/>
            <a:ext cx="6675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should you NOT do?</a:t>
            </a:r>
            <a:endParaRPr lang="en-US" sz="2000" dirty="0"/>
          </a:p>
        </p:txBody>
      </p:sp>
      <p:sp>
        <p:nvSpPr>
          <p:cNvPr id="6" name="Card 115"/>
          <p:cNvSpPr/>
          <p:nvPr/>
        </p:nvSpPr>
        <p:spPr>
          <a:xfrm>
            <a:off x="640080" y="3749040"/>
            <a:ext cx="3246120" cy="868680"/>
          </a:xfrm>
          <a:prstGeom prst="roundRect">
            <a:avLst>
              <a:gd name="adj" fmla="val 26316"/>
            </a:avLst>
          </a:prstGeom>
          <a:solidFill>
            <a:schemeClr val="bg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Letter A"/>
          <p:cNvSpPr/>
          <p:nvPr/>
        </p:nvSpPr>
        <p:spPr>
          <a:xfrm>
            <a:off x="777240" y="3904488"/>
            <a:ext cx="548640" cy="548640"/>
          </a:xfrm>
          <a:prstGeom prst="ellipse">
            <a:avLst/>
          </a:prstGeom>
          <a:solidFill>
            <a:srgbClr val="5C242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116"/>
          <p:cNvSpPr txBox="1"/>
          <p:nvPr/>
        </p:nvSpPr>
        <p:spPr>
          <a:xfrm>
            <a:off x="777240" y="39044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600" dirty="0"/>
          </a:p>
        </p:txBody>
      </p:sp>
      <p:sp>
        <p:nvSpPr>
          <p:cNvPr id="9" name="Text 117"/>
          <p:cNvSpPr txBox="1"/>
          <p:nvPr/>
        </p:nvSpPr>
        <p:spPr>
          <a:xfrm>
            <a:off x="1463040" y="3794760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b="1" dirty="0">
                <a:solidFill>
                  <a:schemeClr val="tx1"/>
                </a:solidFill>
              </a:rPr>
              <a:t>Add a laughing emoji</a:t>
            </a:r>
            <a:endParaRPr lang="en-US" sz="1700" dirty="0"/>
          </a:p>
        </p:txBody>
      </p:sp>
      <p:sp>
        <p:nvSpPr>
          <p:cNvPr id="10" name="Card 118"/>
          <p:cNvSpPr/>
          <p:nvPr/>
        </p:nvSpPr>
        <p:spPr>
          <a:xfrm>
            <a:off x="4069080" y="3749040"/>
            <a:ext cx="3246120" cy="868680"/>
          </a:xfrm>
          <a:prstGeom prst="roundRect">
            <a:avLst>
              <a:gd name="adj" fmla="val 26316"/>
            </a:avLst>
          </a:prstGeom>
          <a:solidFill>
            <a:schemeClr val="bg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Letter B"/>
          <p:cNvSpPr/>
          <p:nvPr/>
        </p:nvSpPr>
        <p:spPr>
          <a:xfrm>
            <a:off x="4206240" y="3904488"/>
            <a:ext cx="548640" cy="548640"/>
          </a:xfrm>
          <a:prstGeom prst="ellipse">
            <a:avLst/>
          </a:prstGeom>
          <a:solidFill>
            <a:srgbClr val="5C242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19"/>
          <p:cNvSpPr txBox="1"/>
          <p:nvPr/>
        </p:nvSpPr>
        <p:spPr>
          <a:xfrm>
            <a:off x="4206240" y="39044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1600" dirty="0"/>
          </a:p>
        </p:txBody>
      </p:sp>
      <p:sp>
        <p:nvSpPr>
          <p:cNvPr id="13" name="Text 120"/>
          <p:cNvSpPr txBox="1"/>
          <p:nvPr/>
        </p:nvSpPr>
        <p:spPr>
          <a:xfrm>
            <a:off x="4892040" y="3794760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b="1" dirty="0">
                <a:solidFill>
                  <a:schemeClr val="tx1"/>
                </a:solidFill>
              </a:rPr>
              <a:t>Forward the picture</a:t>
            </a:r>
            <a:endParaRPr lang="en-US" sz="1700" dirty="0"/>
          </a:p>
        </p:txBody>
      </p:sp>
      <p:sp>
        <p:nvSpPr>
          <p:cNvPr id="14" name="Card 121"/>
          <p:cNvSpPr/>
          <p:nvPr/>
        </p:nvSpPr>
        <p:spPr>
          <a:xfrm>
            <a:off x="640080" y="4800600"/>
            <a:ext cx="3246120" cy="868680"/>
          </a:xfrm>
          <a:prstGeom prst="roundRect">
            <a:avLst>
              <a:gd name="adj" fmla="val 26316"/>
            </a:avLst>
          </a:prstGeom>
          <a:solidFill>
            <a:schemeClr val="bg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Letter C"/>
          <p:cNvSpPr/>
          <p:nvPr/>
        </p:nvSpPr>
        <p:spPr>
          <a:xfrm>
            <a:off x="777240" y="4956048"/>
            <a:ext cx="548640" cy="548640"/>
          </a:xfrm>
          <a:prstGeom prst="ellipse">
            <a:avLst/>
          </a:prstGeom>
          <a:solidFill>
            <a:srgbClr val="5C242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22"/>
          <p:cNvSpPr txBox="1"/>
          <p:nvPr/>
        </p:nvSpPr>
        <p:spPr>
          <a:xfrm>
            <a:off x="777240" y="495604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endParaRPr lang="en-US" sz="1600" dirty="0"/>
          </a:p>
        </p:txBody>
      </p:sp>
      <p:sp>
        <p:nvSpPr>
          <p:cNvPr id="17" name="Text 123"/>
          <p:cNvSpPr txBox="1"/>
          <p:nvPr/>
        </p:nvSpPr>
        <p:spPr>
          <a:xfrm>
            <a:off x="1463040" y="4846320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b="1" dirty="0">
                <a:solidFill>
                  <a:schemeClr val="tx1"/>
                </a:solidFill>
              </a:rPr>
              <a:t>Join the comments</a:t>
            </a:r>
            <a:endParaRPr lang="en-US" sz="1700" dirty="0"/>
          </a:p>
        </p:txBody>
      </p:sp>
      <p:sp>
        <p:nvSpPr>
          <p:cNvPr id="18" name="Card 124"/>
          <p:cNvSpPr/>
          <p:nvPr/>
        </p:nvSpPr>
        <p:spPr>
          <a:xfrm>
            <a:off x="4069080" y="4800600"/>
            <a:ext cx="3246120" cy="868680"/>
          </a:xfrm>
          <a:prstGeom prst="roundRect">
            <a:avLst>
              <a:gd name="adj" fmla="val 26316"/>
            </a:avLst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Letter D"/>
          <p:cNvSpPr/>
          <p:nvPr/>
        </p:nvSpPr>
        <p:spPr>
          <a:xfrm>
            <a:off x="4206240" y="4956048"/>
            <a:ext cx="548640" cy="548640"/>
          </a:xfrm>
          <a:prstGeom prst="ellipse">
            <a:avLst/>
          </a:prstGeom>
          <a:solidFill>
            <a:srgbClr val="5C242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25"/>
          <p:cNvSpPr txBox="1"/>
          <p:nvPr/>
        </p:nvSpPr>
        <p:spPr>
          <a:xfrm>
            <a:off x="4206240" y="495604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</a:t>
            </a:r>
            <a:endParaRPr lang="en-US" sz="1600" dirty="0"/>
          </a:p>
        </p:txBody>
      </p:sp>
      <p:sp>
        <p:nvSpPr>
          <p:cNvPr id="21" name="Text 126"/>
          <p:cNvSpPr txBox="1"/>
          <p:nvPr/>
        </p:nvSpPr>
        <p:spPr>
          <a:xfrm>
            <a:off x="4892040" y="4846320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b="1" dirty="0">
                <a:solidFill>
                  <a:schemeClr val="tx1"/>
                </a:solidFill>
              </a:rPr>
              <a:t>ALL OF THE ABOVE</a:t>
            </a:r>
            <a:endParaRPr lang="en-US" sz="1700" dirty="0"/>
          </a:p>
        </p:txBody>
      </p:sp>
      <p:sp>
        <p:nvSpPr>
          <p:cNvPr id="22" name="Card 127"/>
          <p:cNvSpPr/>
          <p:nvPr/>
        </p:nvSpPr>
        <p:spPr>
          <a:xfrm>
            <a:off x="7680960" y="3108960"/>
            <a:ext cx="3840480" cy="2926080"/>
          </a:xfrm>
          <a:prstGeom prst="roundRect">
            <a:avLst>
              <a:gd name="adj" fmla="val 9375"/>
            </a:avLst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Text 128"/>
          <p:cNvSpPr txBox="1"/>
          <p:nvPr/>
        </p:nvSpPr>
        <p:spPr>
          <a:xfrm>
            <a:off x="7955280" y="324612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Answer: D</a:t>
            </a:r>
            <a:endParaRPr lang="en-US" sz="2600" dirty="0"/>
          </a:p>
        </p:txBody>
      </p:sp>
      <p:sp>
        <p:nvSpPr>
          <p:cNvPr id="24" name="Text 129"/>
          <p:cNvSpPr txBox="1"/>
          <p:nvPr/>
        </p:nvSpPr>
        <p:spPr>
          <a:xfrm>
            <a:off x="7955280" y="402336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chemeClr val="tx1"/>
                </a:solidFill>
              </a:rPr>
              <a:t>What SHOULD you do?</a:t>
            </a:r>
            <a:endParaRPr lang="en-US" sz="2000" dirty="0"/>
          </a:p>
        </p:txBody>
      </p:sp>
      <p:sp>
        <p:nvSpPr>
          <p:cNvPr id="25" name="Text 130"/>
          <p:cNvSpPr txBox="1"/>
          <p:nvPr/>
        </p:nvSpPr>
        <p:spPr>
          <a:xfrm>
            <a:off x="7955280" y="4572000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Get a trusted adult.</a:t>
            </a:r>
            <a:endParaRPr lang="en-US" sz="22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394960" y="6446520"/>
            <a:ext cx="13716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F7B955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2" hasCustomPrompt="1"/>
          </p:nvPr>
        </p:nvSpPr>
        <p:spPr>
          <a:xfrm>
            <a:off x="640080" y="411480"/>
            <a:ext cx="9326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bg1"/>
                </a:solidFill>
              </a:rPr>
              <a:t>YOUR TRUSTED ADULT</a:t>
            </a:r>
            <a:endParaRPr lang="en-US" sz="3400" dirty="0"/>
          </a:p>
        </p:txBody>
      </p:sp>
      <p:sp>
        <p:nvSpPr>
          <p:cNvPr id="3" name="Text 131"/>
          <p:cNvSpPr txBox="1"/>
          <p:nvPr/>
        </p:nvSpPr>
        <p:spPr>
          <a:xfrm>
            <a:off x="640080" y="1737360"/>
            <a:ext cx="5212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would you go to?</a:t>
            </a:r>
            <a:endParaRPr lang="en-US" sz="3400" dirty="0"/>
          </a:p>
        </p:txBody>
      </p:sp>
      <p:sp>
        <p:nvSpPr>
          <p:cNvPr id="4" name="Text 132"/>
          <p:cNvSpPr txBox="1"/>
          <p:nvPr/>
        </p:nvSpPr>
        <p:spPr>
          <a:xfrm>
            <a:off x="640080" y="3017520"/>
            <a:ext cx="52120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100" dirty="0">
                <a:solidFill>
                  <a:schemeClr val="bg1"/>
                </a:solidFill>
              </a:rPr>
              <a:t>Take 10 seconds and think of ONE adult you could talk to if you—or someone you know—was experiencing bullying.</a:t>
            </a:r>
            <a:endParaRPr lang="en-US" sz="2100" dirty="0"/>
          </a:p>
        </p:txBody>
      </p:sp>
      <p:sp>
        <p:nvSpPr>
          <p:cNvPr id="5" name="Card 133"/>
          <p:cNvSpPr/>
          <p:nvPr/>
        </p:nvSpPr>
        <p:spPr>
          <a:xfrm>
            <a:off x="6309360" y="1645920"/>
            <a:ext cx="5212080" cy="4251960"/>
          </a:xfrm>
          <a:prstGeom prst="roundRect">
            <a:avLst>
              <a:gd name="adj" fmla="val 6452"/>
            </a:avLst>
          </a:prstGeom>
          <a:solidFill>
            <a:schemeClr val="bg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134"/>
          <p:cNvSpPr txBox="1"/>
          <p:nvPr/>
        </p:nvSpPr>
        <p:spPr>
          <a:xfrm>
            <a:off x="6629400" y="182880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BECK, YOU CAN TALK TO…</a:t>
            </a:r>
            <a:endParaRPr lang="en-US" sz="1600" dirty="0"/>
          </a:p>
        </p:txBody>
      </p:sp>
      <p:sp>
        <p:nvSpPr>
          <p:cNvPr id="7" name="Badge 135"/>
          <p:cNvSpPr/>
          <p:nvPr/>
        </p:nvSpPr>
        <p:spPr>
          <a:xfrm>
            <a:off x="6629400" y="2606040"/>
            <a:ext cx="502920" cy="502920"/>
          </a:xfrm>
          <a:prstGeom prst="ellipse">
            <a:avLst/>
          </a:prstGeom>
          <a:solidFill>
            <a:srgbClr val="5C242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con 13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9984" y="2706624"/>
            <a:ext cx="301752" cy="301752"/>
          </a:xfrm>
          <a:prstGeom prst="rect">
            <a:avLst/>
          </a:prstGeom>
        </p:spPr>
      </p:pic>
      <p:sp>
        <p:nvSpPr>
          <p:cNvPr id="9" name="Text 137"/>
          <p:cNvSpPr txBox="1"/>
          <p:nvPr/>
        </p:nvSpPr>
        <p:spPr>
          <a:xfrm>
            <a:off x="7360920" y="2606040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chemeClr val="tx1"/>
                </a:solidFill>
              </a:rPr>
              <a:t>Your counselor</a:t>
            </a:r>
            <a:endParaRPr lang="en-US" sz="2000" dirty="0"/>
          </a:p>
        </p:txBody>
      </p:sp>
      <p:sp>
        <p:nvSpPr>
          <p:cNvPr id="10" name="Badge 138"/>
          <p:cNvSpPr/>
          <p:nvPr/>
        </p:nvSpPr>
        <p:spPr>
          <a:xfrm>
            <a:off x="6629400" y="3246120"/>
            <a:ext cx="502920" cy="502920"/>
          </a:xfrm>
          <a:prstGeom prst="ellipse">
            <a:avLst/>
          </a:prstGeom>
          <a:solidFill>
            <a:srgbClr val="5C242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con 139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9984" y="3346704"/>
            <a:ext cx="301752" cy="301752"/>
          </a:xfrm>
          <a:prstGeom prst="rect">
            <a:avLst/>
          </a:prstGeom>
        </p:spPr>
      </p:pic>
      <p:sp>
        <p:nvSpPr>
          <p:cNvPr id="12" name="Text 140"/>
          <p:cNvSpPr txBox="1"/>
          <p:nvPr/>
        </p:nvSpPr>
        <p:spPr>
          <a:xfrm>
            <a:off x="7360920" y="3246120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chemeClr val="tx1"/>
                </a:solidFill>
              </a:rPr>
              <a:t>Your teacher</a:t>
            </a:r>
            <a:endParaRPr lang="en-US" sz="2000" dirty="0"/>
          </a:p>
        </p:txBody>
      </p:sp>
      <p:sp>
        <p:nvSpPr>
          <p:cNvPr id="13" name="Badge 141"/>
          <p:cNvSpPr/>
          <p:nvPr/>
        </p:nvSpPr>
        <p:spPr>
          <a:xfrm>
            <a:off x="6629400" y="3886200"/>
            <a:ext cx="502920" cy="502920"/>
          </a:xfrm>
          <a:prstGeom prst="ellipse">
            <a:avLst/>
          </a:prstGeom>
          <a:solidFill>
            <a:srgbClr val="5C242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con 14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9984" y="3986784"/>
            <a:ext cx="301752" cy="301752"/>
          </a:xfrm>
          <a:prstGeom prst="rect">
            <a:avLst/>
          </a:prstGeom>
        </p:spPr>
      </p:pic>
      <p:sp>
        <p:nvSpPr>
          <p:cNvPr id="15" name="Text 143"/>
          <p:cNvSpPr txBox="1"/>
          <p:nvPr/>
        </p:nvSpPr>
        <p:spPr>
          <a:xfrm>
            <a:off x="7360920" y="3886200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chemeClr val="tx1"/>
                </a:solidFill>
              </a:rPr>
              <a:t>Your AP</a:t>
            </a:r>
            <a:endParaRPr lang="en-US" sz="2000" dirty="0"/>
          </a:p>
        </p:txBody>
      </p:sp>
      <p:sp>
        <p:nvSpPr>
          <p:cNvPr id="16" name="Badge 144"/>
          <p:cNvSpPr/>
          <p:nvPr/>
        </p:nvSpPr>
        <p:spPr>
          <a:xfrm>
            <a:off x="6629400" y="4526280"/>
            <a:ext cx="502920" cy="502920"/>
          </a:xfrm>
          <a:prstGeom prst="ellipse">
            <a:avLst/>
          </a:prstGeom>
          <a:solidFill>
            <a:srgbClr val="5C242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con 14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9984" y="4626864"/>
            <a:ext cx="301752" cy="301752"/>
          </a:xfrm>
          <a:prstGeom prst="rect">
            <a:avLst/>
          </a:prstGeom>
        </p:spPr>
      </p:pic>
      <p:sp>
        <p:nvSpPr>
          <p:cNvPr id="18" name="Text 146"/>
          <p:cNvSpPr txBox="1"/>
          <p:nvPr/>
        </p:nvSpPr>
        <p:spPr>
          <a:xfrm>
            <a:off x="7360920" y="4526280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chemeClr val="tx1"/>
                </a:solidFill>
              </a:rPr>
              <a:t>Social worker</a:t>
            </a:r>
            <a:endParaRPr lang="en-US" sz="2000" dirty="0"/>
          </a:p>
        </p:txBody>
      </p:sp>
      <p:sp>
        <p:nvSpPr>
          <p:cNvPr id="19" name="Badge 147"/>
          <p:cNvSpPr/>
          <p:nvPr/>
        </p:nvSpPr>
        <p:spPr>
          <a:xfrm>
            <a:off x="6629400" y="5166360"/>
            <a:ext cx="502920" cy="502920"/>
          </a:xfrm>
          <a:prstGeom prst="ellipse">
            <a:avLst/>
          </a:prstGeom>
          <a:solidFill>
            <a:srgbClr val="5C242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con 14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9984" y="5266944"/>
            <a:ext cx="301752" cy="301752"/>
          </a:xfrm>
          <a:prstGeom prst="rect">
            <a:avLst/>
          </a:prstGeom>
        </p:spPr>
      </p:pic>
      <p:sp>
        <p:nvSpPr>
          <p:cNvPr id="21" name="Text 149"/>
          <p:cNvSpPr txBox="1"/>
          <p:nvPr/>
        </p:nvSpPr>
        <p:spPr>
          <a:xfrm>
            <a:off x="7360920" y="5166360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chemeClr val="tx1"/>
                </a:solidFill>
              </a:rPr>
              <a:t>Another trusted adult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394960" y="6446520"/>
            <a:ext cx="13716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F7B955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2" hasCustomPrompt="1"/>
          </p:nvPr>
        </p:nvSpPr>
        <p:spPr>
          <a:xfrm>
            <a:off x="640080" y="411480"/>
            <a:ext cx="9326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bg1"/>
                </a:solidFill>
              </a:rPr>
              <a:t>THE 3 THINGS TO REMEMBER</a:t>
            </a:r>
            <a:endParaRPr lang="en-US" sz="3400" dirty="0"/>
          </a:p>
        </p:txBody>
      </p:sp>
      <p:sp>
        <p:nvSpPr>
          <p:cNvPr id="3" name="Card 150"/>
          <p:cNvSpPr/>
          <p:nvPr/>
        </p:nvSpPr>
        <p:spPr>
          <a:xfrm>
            <a:off x="640080" y="1691640"/>
            <a:ext cx="3383280" cy="3291840"/>
          </a:xfrm>
          <a:prstGeom prst="roundRect">
            <a:avLst>
              <a:gd name="adj" fmla="val 8333"/>
            </a:avLst>
          </a:prstGeom>
          <a:solidFill>
            <a:schemeClr val="bg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Step 1"/>
          <p:cNvSpPr/>
          <p:nvPr/>
        </p:nvSpPr>
        <p:spPr>
          <a:xfrm>
            <a:off x="960120" y="1965960"/>
            <a:ext cx="1005840" cy="1005840"/>
          </a:xfrm>
          <a:prstGeom prst="ellipse">
            <a:avLst/>
          </a:prstGeom>
          <a:solidFill>
            <a:srgbClr val="5C242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151"/>
          <p:cNvSpPr txBox="1"/>
          <p:nvPr/>
        </p:nvSpPr>
        <p:spPr>
          <a:xfrm>
            <a:off x="960120" y="196596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3800" dirty="0"/>
          </a:p>
        </p:txBody>
      </p:sp>
      <p:sp>
        <p:nvSpPr>
          <p:cNvPr id="6" name="Text 152"/>
          <p:cNvSpPr txBox="1"/>
          <p:nvPr/>
        </p:nvSpPr>
        <p:spPr>
          <a:xfrm>
            <a:off x="960120" y="315468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RECOGNIZE IT</a:t>
            </a:r>
            <a:endParaRPr lang="en-US" sz="2100" dirty="0"/>
          </a:p>
        </p:txBody>
      </p:sp>
      <p:sp>
        <p:nvSpPr>
          <p:cNvPr id="7" name="Text 153"/>
          <p:cNvSpPr txBox="1"/>
          <p:nvPr/>
        </p:nvSpPr>
        <p:spPr>
          <a:xfrm>
            <a:off x="960120" y="374904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dirty="0">
                <a:solidFill>
                  <a:schemeClr val="tx1"/>
                </a:solidFill>
              </a:rPr>
              <a:t>Power + Pain + Pattern</a:t>
            </a:r>
            <a:endParaRPr lang="en-US" sz="2000" dirty="0"/>
          </a:p>
        </p:txBody>
      </p:sp>
      <p:sp>
        <p:nvSpPr>
          <p:cNvPr id="8" name="Card 154"/>
          <p:cNvSpPr/>
          <p:nvPr/>
        </p:nvSpPr>
        <p:spPr>
          <a:xfrm>
            <a:off x="4407408" y="1691640"/>
            <a:ext cx="3383280" cy="3291840"/>
          </a:xfrm>
          <a:prstGeom prst="roundRect">
            <a:avLst>
              <a:gd name="adj" fmla="val 8333"/>
            </a:avLst>
          </a:prstGeom>
          <a:solidFill>
            <a:schemeClr val="bg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tep 2"/>
          <p:cNvSpPr/>
          <p:nvPr/>
        </p:nvSpPr>
        <p:spPr>
          <a:xfrm>
            <a:off x="4727448" y="1965960"/>
            <a:ext cx="1005840" cy="1005840"/>
          </a:xfrm>
          <a:prstGeom prst="ellipse">
            <a:avLst/>
          </a:prstGeom>
          <a:solidFill>
            <a:srgbClr val="5C242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55"/>
          <p:cNvSpPr txBox="1"/>
          <p:nvPr/>
        </p:nvSpPr>
        <p:spPr>
          <a:xfrm>
            <a:off x="4727448" y="196596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3800" dirty="0"/>
          </a:p>
        </p:txBody>
      </p:sp>
      <p:sp>
        <p:nvSpPr>
          <p:cNvPr id="11" name="Text 156"/>
          <p:cNvSpPr txBox="1"/>
          <p:nvPr/>
        </p:nvSpPr>
        <p:spPr>
          <a:xfrm>
            <a:off x="4727448" y="315468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DON'T JOIN IT</a:t>
            </a:r>
            <a:endParaRPr lang="en-US" sz="2100" dirty="0"/>
          </a:p>
        </p:txBody>
      </p:sp>
      <p:sp>
        <p:nvSpPr>
          <p:cNvPr id="12" name="Text 157"/>
          <p:cNvSpPr txBox="1"/>
          <p:nvPr/>
        </p:nvSpPr>
        <p:spPr>
          <a:xfrm>
            <a:off x="4727448" y="374904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dirty="0">
                <a:solidFill>
                  <a:schemeClr val="tx1"/>
                </a:solidFill>
              </a:rPr>
              <a:t>Don't laugh, encourage, repost, or retaliate.</a:t>
            </a:r>
            <a:endParaRPr lang="en-US" sz="2000" dirty="0"/>
          </a:p>
        </p:txBody>
      </p:sp>
      <p:sp>
        <p:nvSpPr>
          <p:cNvPr id="13" name="Card 158"/>
          <p:cNvSpPr/>
          <p:nvPr/>
        </p:nvSpPr>
        <p:spPr>
          <a:xfrm>
            <a:off x="8174736" y="1691640"/>
            <a:ext cx="3383280" cy="3291840"/>
          </a:xfrm>
          <a:prstGeom prst="roundRect">
            <a:avLst>
              <a:gd name="adj" fmla="val 8333"/>
            </a:avLst>
          </a:prstGeom>
          <a:solidFill>
            <a:schemeClr val="bg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tep 3"/>
          <p:cNvSpPr/>
          <p:nvPr/>
        </p:nvSpPr>
        <p:spPr>
          <a:xfrm>
            <a:off x="8494776" y="1965960"/>
            <a:ext cx="1005840" cy="1005840"/>
          </a:xfrm>
          <a:prstGeom prst="ellipse">
            <a:avLst/>
          </a:prstGeom>
          <a:solidFill>
            <a:srgbClr val="5C242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59"/>
          <p:cNvSpPr txBox="1"/>
          <p:nvPr/>
        </p:nvSpPr>
        <p:spPr>
          <a:xfrm>
            <a:off x="8494776" y="196596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3800" dirty="0"/>
          </a:p>
        </p:txBody>
      </p:sp>
      <p:sp>
        <p:nvSpPr>
          <p:cNvPr id="16" name="Text 160"/>
          <p:cNvSpPr txBox="1"/>
          <p:nvPr/>
        </p:nvSpPr>
        <p:spPr>
          <a:xfrm>
            <a:off x="8494776" y="315468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REPORT IT</a:t>
            </a:r>
            <a:endParaRPr lang="en-US" sz="2100" dirty="0"/>
          </a:p>
        </p:txBody>
      </p:sp>
      <p:sp>
        <p:nvSpPr>
          <p:cNvPr id="17" name="Text 161"/>
          <p:cNvSpPr txBox="1"/>
          <p:nvPr/>
        </p:nvSpPr>
        <p:spPr>
          <a:xfrm>
            <a:off x="8494776" y="374904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dirty="0">
                <a:solidFill>
                  <a:schemeClr val="tx1"/>
                </a:solidFill>
              </a:rPr>
              <a:t>Get a trusted adult.</a:t>
            </a:r>
            <a:endParaRPr lang="en-US" sz="2000" dirty="0"/>
          </a:p>
        </p:txBody>
      </p:sp>
      <p:sp>
        <p:nvSpPr>
          <p:cNvPr id="18" name="Card 162"/>
          <p:cNvSpPr/>
          <p:nvPr/>
        </p:nvSpPr>
        <p:spPr>
          <a:xfrm>
            <a:off x="640080" y="5257800"/>
            <a:ext cx="10881360" cy="914400"/>
          </a:xfrm>
          <a:prstGeom prst="roundRect">
            <a:avLst>
              <a:gd name="adj" fmla="val 45000"/>
            </a:avLst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63"/>
          <p:cNvSpPr txBox="1"/>
          <p:nvPr/>
        </p:nvSpPr>
        <p:spPr>
          <a:xfrm>
            <a:off x="960120" y="5257800"/>
            <a:ext cx="10241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chemeClr val="tx1"/>
                </a:solidFill>
              </a:rPr>
              <a:t>You don't have to solve bullying by yourself. You just have to make the choice to do something.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394960" y="6446520"/>
            <a:ext cx="13716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F7B955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losing panel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640080"/>
            <a:ext cx="8595360" cy="18288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3" hasCustomPrompt="1"/>
          </p:nvPr>
        </p:nvSpPr>
        <p:spPr>
          <a:xfrm>
            <a:off x="914400" y="731520"/>
            <a:ext cx="7772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tx2"/>
                </a:solidFill>
              </a:rPr>
              <a:t>BE THE PERSON WHO MAKES THE SPACE SAFER.</a:t>
            </a:r>
            <a:endParaRPr lang="en-US" sz="3400" dirty="0"/>
          </a:p>
        </p:txBody>
      </p:sp>
      <p:sp>
        <p:nvSpPr>
          <p:cNvPr id="4" name="Card 164"/>
          <p:cNvSpPr/>
          <p:nvPr/>
        </p:nvSpPr>
        <p:spPr>
          <a:xfrm>
            <a:off x="640080" y="2788920"/>
            <a:ext cx="2560320" cy="914400"/>
          </a:xfrm>
          <a:prstGeom prst="roundRect">
            <a:avLst>
              <a:gd name="adj" fmla="val 45000"/>
            </a:avLst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165"/>
          <p:cNvSpPr txBox="1"/>
          <p:nvPr/>
        </p:nvSpPr>
        <p:spPr>
          <a:xfrm>
            <a:off x="640080" y="278892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Don't join in.</a:t>
            </a:r>
            <a:endParaRPr lang="en-US" sz="1700" dirty="0"/>
          </a:p>
        </p:txBody>
      </p:sp>
      <p:sp>
        <p:nvSpPr>
          <p:cNvPr id="6" name="Card 166"/>
          <p:cNvSpPr/>
          <p:nvPr/>
        </p:nvSpPr>
        <p:spPr>
          <a:xfrm>
            <a:off x="3447288" y="2788920"/>
            <a:ext cx="2560320" cy="914400"/>
          </a:xfrm>
          <a:prstGeom prst="roundRect">
            <a:avLst>
              <a:gd name="adj" fmla="val 45000"/>
            </a:avLst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167"/>
          <p:cNvSpPr txBox="1"/>
          <p:nvPr/>
        </p:nvSpPr>
        <p:spPr>
          <a:xfrm>
            <a:off x="3447288" y="278892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Don't ignore it.</a:t>
            </a:r>
            <a:endParaRPr lang="en-US" sz="1700" dirty="0"/>
          </a:p>
        </p:txBody>
      </p:sp>
      <p:sp>
        <p:nvSpPr>
          <p:cNvPr id="8" name="Card 168"/>
          <p:cNvSpPr/>
          <p:nvPr/>
        </p:nvSpPr>
        <p:spPr>
          <a:xfrm>
            <a:off x="6254496" y="2788920"/>
            <a:ext cx="2560320" cy="914400"/>
          </a:xfrm>
          <a:prstGeom prst="roundRect">
            <a:avLst>
              <a:gd name="adj" fmla="val 45000"/>
            </a:avLst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169"/>
          <p:cNvSpPr txBox="1"/>
          <p:nvPr/>
        </p:nvSpPr>
        <p:spPr>
          <a:xfrm>
            <a:off x="6254496" y="278892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Don't retaliate.</a:t>
            </a:r>
            <a:endParaRPr lang="en-US" sz="1700" dirty="0"/>
          </a:p>
        </p:txBody>
      </p:sp>
      <p:sp>
        <p:nvSpPr>
          <p:cNvPr id="10" name="Card 170"/>
          <p:cNvSpPr/>
          <p:nvPr/>
        </p:nvSpPr>
        <p:spPr>
          <a:xfrm>
            <a:off x="9061704" y="2788920"/>
            <a:ext cx="2560320" cy="914400"/>
          </a:xfrm>
          <a:prstGeom prst="roundRect">
            <a:avLst>
              <a:gd name="adj" fmla="val 45000"/>
            </a:avLst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171"/>
          <p:cNvSpPr txBox="1"/>
          <p:nvPr/>
        </p:nvSpPr>
        <p:spPr>
          <a:xfrm>
            <a:off x="9061704" y="278892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Get help.</a:t>
            </a:r>
            <a:endParaRPr lang="en-US" sz="1700" dirty="0"/>
          </a:p>
        </p:txBody>
      </p:sp>
      <p:pic>
        <p:nvPicPr>
          <p:cNvPr id="12" name="Quote mark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4160520"/>
            <a:ext cx="548640" cy="548640"/>
          </a:xfrm>
          <a:prstGeom prst="rect">
            <a:avLst/>
          </a:prstGeom>
        </p:spPr>
      </p:pic>
      <p:sp>
        <p:nvSpPr>
          <p:cNvPr id="13" name="Text 172"/>
          <p:cNvSpPr txBox="1"/>
          <p:nvPr/>
        </p:nvSpPr>
        <p:spPr>
          <a:xfrm>
            <a:off x="1508760" y="4069080"/>
            <a:ext cx="9601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i="1" dirty="0">
                <a:solidFill>
                  <a:schemeClr val="bg1"/>
                </a:solidFill>
              </a:rPr>
              <a:t>“Do the best you can until you know better. Then when you know better, do better.”</a:t>
            </a:r>
            <a:endParaRPr lang="en-US" sz="2400" dirty="0"/>
          </a:p>
        </p:txBody>
      </p:sp>
      <p:sp>
        <p:nvSpPr>
          <p:cNvPr id="14" name="Text 173"/>
          <p:cNvSpPr txBox="1"/>
          <p:nvPr/>
        </p:nvSpPr>
        <p:spPr>
          <a:xfrm>
            <a:off x="1508760" y="507492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chemeClr val="accent1"/>
                </a:solidFill>
              </a:rPr>
              <a:t>— Maya Angelou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394960" y="6446520"/>
            <a:ext cx="13716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F7B955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12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ullying Prevention Maroon">
  <a:themeElements>
    <a:clrScheme name="Bullying Prevention Maroon">
      <a:dk1>
        <a:srgbClr val="3B0E0F"/>
      </a:dk1>
      <a:lt1>
        <a:srgbClr val="FFF3CF"/>
      </a:lt1>
      <a:dk2>
        <a:srgbClr val="5C2425"/>
      </a:dk2>
      <a:lt2>
        <a:srgbClr val="FFE3A0"/>
      </a:lt2>
      <a:accent1>
        <a:srgbClr val="F7B955"/>
      </a:accent1>
      <a:accent2>
        <a:srgbClr val="FFE9A8"/>
      </a:accent2>
      <a:accent3>
        <a:srgbClr val="E8505B"/>
      </a:accent3>
      <a:accent4>
        <a:srgbClr val="6BBF7A"/>
      </a:accent4>
      <a:accent5>
        <a:srgbClr val="C97B4A"/>
      </a:accent5>
      <a:accent6>
        <a:srgbClr val="FBBF6A"/>
      </a:accent6>
      <a:hlink>
        <a:srgbClr val="F7B955"/>
      </a:hlink>
      <a:folHlink>
        <a:srgbClr val="C97B4A"/>
      </a:folHlink>
    </a:clrScheme>
    <a:fontScheme name="Bullying Prevention Maroon">
      <a:majorFont>
        <a:latin typeface="Arial Blac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669</Words>
  <Application>Microsoft Office PowerPoint</Application>
  <PresentationFormat>Widescreen</PresentationFormat>
  <Paragraphs>131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Arial Black</vt:lpstr>
      <vt:lpstr>Bullying Prevention Maroon</vt:lpstr>
      <vt:lpstr>BULLYING:</vt:lpstr>
      <vt:lpstr>WHAT IS BULLYING?</vt:lpstr>
      <vt:lpstr>QUICK CHECK</vt:lpstr>
      <vt:lpstr>BUT WHAT ABOUT JOKING?</vt:lpstr>
      <vt:lpstr>WHAT IF IT'S NOT BULLYING?</vt:lpstr>
      <vt:lpstr>WHY DON'T PEOPLE REPORT?</vt:lpstr>
      <vt:lpstr>REPORTING ≠ SNITCHING</vt:lpstr>
      <vt:lpstr>WHAT SHOULD I DO?</vt:lpstr>
      <vt:lpstr>WHAT WOULD YOU DO?</vt:lpstr>
      <vt:lpstr>YOUR TRUSTED ADULT</vt:lpstr>
      <vt:lpstr>THE 3 THINGS TO REMEMBER</vt:lpstr>
      <vt:lpstr>BE THE PERSON WHO MAKES THE SPACE SAFER.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Bullying: Know It. Stop It. Report It.</dc:title>
  <dc:subject>PptxGenJS Presentation</dc:subject>
  <dc:creator>PptxGenJS</dc:creator>
  <cp:lastModifiedBy>Golden, Emily J (BJH)</cp:lastModifiedBy>
  <cp:revision>1</cp:revision>
  <dcterms:created xsi:type="dcterms:W3CDTF">2026-10-06T14:33:01Z</dcterms:created>
  <dcterms:modified xsi:type="dcterms:W3CDTF">2026-10-06T14:39:20Z</dcterms:modified>
</cp:coreProperties>
</file>