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Lst>
  <p:notesMasterIdLst>
    <p:notesMasterId r:id="rId61"/>
  </p:notesMasterIdLst>
  <p:sldIdLst>
    <p:sldId id="256" r:id="rId2"/>
    <p:sldId id="481" r:id="rId3"/>
    <p:sldId id="257" r:id="rId4"/>
    <p:sldId id="258" r:id="rId5"/>
    <p:sldId id="259" r:id="rId6"/>
    <p:sldId id="260" r:id="rId7"/>
    <p:sldId id="261" r:id="rId8"/>
    <p:sldId id="262" r:id="rId9"/>
    <p:sldId id="263" r:id="rId10"/>
    <p:sldId id="264"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 id="308" r:id="rId24"/>
    <p:sldId id="278" r:id="rId25"/>
    <p:sldId id="531" r:id="rId26"/>
    <p:sldId id="532" r:id="rId27"/>
    <p:sldId id="279" r:id="rId28"/>
    <p:sldId id="533" r:id="rId29"/>
    <p:sldId id="280" r:id="rId30"/>
    <p:sldId id="281" r:id="rId31"/>
    <p:sldId id="282" r:id="rId32"/>
    <p:sldId id="283" r:id="rId33"/>
    <p:sldId id="284" r:id="rId34"/>
    <p:sldId id="285" r:id="rId35"/>
    <p:sldId id="534"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266" r:id="rId59"/>
    <p:sldId id="535" r:id="rId60"/>
  </p:sldIdLst>
  <p:sldSz cx="9144000" cy="5143500" type="screen16x9"/>
  <p:notesSz cx="6858000" cy="9144000"/>
  <p:embeddedFontLst>
    <p:embeddedFont>
      <p:font typeface="Roboto" panose="02000000000000000000" pitchFamily="2" charset="0"/>
      <p:regular r:id="rId62"/>
      <p:bold r:id="rId63"/>
      <p:italic r:id="rId64"/>
      <p:boldItalic r:id="rId65"/>
    </p:embeddedFont>
    <p:embeddedFont>
      <p:font typeface="Roboto Medium" panose="02000000000000000000" pitchFamily="2" charset="0"/>
      <p:italic r:id="rId66"/>
    </p:embeddedFont>
    <p:embeddedFont>
      <p:font typeface="Rockwell" panose="02060603020205020403" pitchFamily="18" charset="0"/>
      <p:regular r:id="rId67"/>
      <p:bold r:id="rId68"/>
      <p:italic r:id="rId69"/>
      <p:boldItalic r:id="rId7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350293-73ED-11F4-A3E4-586F22CED9F0}" name="Oliver, Lisa" initials="OL" userId="S::oliver_l@cde.state.co.us::64875b8c-5da6-498f-874a-52bb248e00e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7" autoAdjust="0"/>
    <p:restoredTop sz="86441" autoAdjust="0"/>
  </p:normalViewPr>
  <p:slideViewPr>
    <p:cSldViewPr snapToGrid="0">
      <p:cViewPr varScale="1">
        <p:scale>
          <a:sx n="104" d="100"/>
          <a:sy n="104" d="100"/>
        </p:scale>
        <p:origin x="108" y="474"/>
      </p:cViewPr>
      <p:guideLst>
        <p:guide orient="horz" pos="1620"/>
        <p:guide pos="2880"/>
      </p:guideLst>
    </p:cSldViewPr>
  </p:slideViewPr>
  <p:outlineViewPr>
    <p:cViewPr>
      <p:scale>
        <a:sx n="33" d="100"/>
        <a:sy n="33" d="100"/>
      </p:scale>
      <p:origin x="0" y="-1476"/>
    </p:cViewPr>
  </p:outlineViewPr>
  <p:notesTextViewPr>
    <p:cViewPr>
      <p:scale>
        <a:sx n="125" d="100"/>
        <a:sy n="12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2.fntdata"/><Relationship Id="rId68"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font" Target="fonts/font9.fntdata"/><Relationship Id="rId75"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4.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6" name="Google Shape;256;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indent="0">
              <a:buNone/>
            </a:pPr>
            <a:r>
              <a:rPr dirty="0"/>
              <a:t>Welcome to the 2026-2027 Colorado ACCESS Training for DACs. Three things to keep in mind today:</a:t>
            </a:r>
          </a:p>
          <a:p>
            <a:pPr marL="158750" indent="0">
              <a:buNone/>
            </a:pPr>
            <a:r>
              <a:rPr dirty="0"/>
              <a:t>Colorado policy overrides WIDA guidelines.</a:t>
            </a:r>
            <a:endParaRPr lang="en-US" dirty="0"/>
          </a:p>
          <a:p>
            <a:pPr marL="158750" indent="0">
              <a:buNone/>
            </a:pPr>
            <a:r>
              <a:rPr dirty="0"/>
              <a:t>The test window is January 11 to February 12, 2027.</a:t>
            </a:r>
          </a:p>
          <a:p>
            <a:pPr marL="158750" indent="0">
              <a:buNone/>
            </a:pPr>
            <a:r>
              <a:rPr dirty="0"/>
              <a:t>All students coded NEP or LEP in grades K to 12 test.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This training supports you, the District Assessment Coordinator, as you prepare your district for the annual ACCESS administration. That includes WIDA ACCESS, WIDA ACCESS for Kindergarten, and Alternate ACCESS.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rPr dirty="0"/>
              <a:t>Here is our agenda:</a:t>
            </a:r>
          </a:p>
          <a:p>
            <a:r>
              <a:rPr dirty="0"/>
              <a:t>1. Overview, purpose, and key dates</a:t>
            </a:r>
          </a:p>
          <a:p>
            <a:r>
              <a:rPr dirty="0"/>
              <a:t>2. Contacts and student participation</a:t>
            </a:r>
          </a:p>
          <a:p>
            <a:r>
              <a:rPr dirty="0"/>
              <a:t>3. Test materials and accommodations</a:t>
            </a:r>
          </a:p>
          <a:p>
            <a:r>
              <a:rPr dirty="0"/>
              <a:t>4. Security and testing conditions</a:t>
            </a:r>
          </a:p>
          <a:p>
            <a:r>
              <a:rPr dirty="0"/>
              <a:t>5. Timing rules and test administration</a:t>
            </a:r>
          </a:p>
          <a:p>
            <a:r>
              <a:rPr dirty="0"/>
              <a:t>6. WIDA AMS, codes, and demographics</a:t>
            </a:r>
          </a:p>
          <a:p>
            <a:r>
              <a:rPr dirty="0"/>
              <a:t>7. Incidents and prohibited activities</a:t>
            </a:r>
          </a:p>
          <a:p>
            <a:r>
              <a:rPr dirty="0"/>
              <a:t>8. Roles, material return, and results</a:t>
            </a:r>
          </a:p>
          <a:p>
            <a:r>
              <a:rPr dirty="0"/>
              <a:t>We have a lot to cover in our time together today.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When Colorado guidance is different from WIDA guidance, you follow the Colorado guidance.</a:t>
            </a:r>
          </a:p>
          <a:p>
            <a:pPr marL="158750" indent="0">
              <a:buNone/>
            </a:pPr>
            <a:r>
              <a:rPr dirty="0"/>
              <a:t>Remember, WIDA is our test vendor. WIDA serves more than 40 states and organizations. Its guidelines must work for all of them</a:t>
            </a:r>
            <a:r>
              <a:rPr lang="en-US" dirty="0"/>
              <a:t>. </a:t>
            </a:r>
            <a:r>
              <a:rPr dirty="0"/>
              <a:t>Colorado has its own guidance, and Colorado guidance comes first.</a:t>
            </a:r>
          </a:p>
          <a:p>
            <a:pPr marL="158750" indent="0">
              <a:buNone/>
            </a:pPr>
            <a:r>
              <a:rPr dirty="0"/>
              <a:t>Use these documents together when you prepare for and give ACCESS:</a:t>
            </a:r>
          </a:p>
          <a:p>
            <a:pPr marL="158750" indent="0">
              <a:buNone/>
            </a:pPr>
            <a:r>
              <a:rPr dirty="0"/>
              <a:t>The 2026-2027 Colorado WIDA ACCESS Assessment Resource and this Colorado training. The WIDA ACCESS District and School Test Administration Manual (DSAM).</a:t>
            </a:r>
            <a:r>
              <a:rPr lang="en-US" dirty="0"/>
              <a:t> </a:t>
            </a:r>
            <a:r>
              <a:rPr dirty="0"/>
              <a:t>The WIDA ACCESS Test Administrator Manual (TAM).</a:t>
            </a:r>
          </a:p>
          <a:p>
            <a:pPr marL="158750" indent="0">
              <a:buNone/>
            </a:pPr>
            <a:r>
              <a:rPr dirty="0"/>
              <a:t>As the DAC, you give all the Colorado information that applies to each role to your schools. That includes your charter schools.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In this training, "ACCESS" means all four tests in the suite. It is fine to say "the ACCESS test" in general. When you have a question about one test, use its name:</a:t>
            </a:r>
          </a:p>
          <a:p>
            <a:pPr marL="158750" indent="0">
              <a:buNone/>
            </a:pPr>
            <a:r>
              <a:rPr dirty="0"/>
              <a:t>WIDA ACCESS Online, grades 1 to 12. Remember, for grades 1 to 3, Writing is still on paper. The test is still called "online."</a:t>
            </a:r>
          </a:p>
          <a:p>
            <a:pPr marL="158750" indent="0">
              <a:buNone/>
            </a:pPr>
            <a:r>
              <a:rPr dirty="0"/>
              <a:t>WIDA ACCESS Paper, grades 1 to 12. In Colorado, the paper test is for accommodations only.</a:t>
            </a:r>
          </a:p>
          <a:p>
            <a:pPr marL="158750" indent="0">
              <a:buNone/>
            </a:pPr>
            <a:r>
              <a:rPr dirty="0"/>
              <a:t>ACCESS for Kindergarten, a paper test.</a:t>
            </a:r>
          </a:p>
          <a:p>
            <a:pPr marL="158750" indent="0">
              <a:buNone/>
            </a:pPr>
            <a:r>
              <a:rPr dirty="0"/>
              <a:t>Alternate ACCESS, a paper test. It is not called </a:t>
            </a:r>
            <a:r>
              <a:rPr dirty="0" err="1"/>
              <a:t>CoAlt</a:t>
            </a:r>
            <a:r>
              <a:rPr dirty="0"/>
              <a:t>. It is called Alternate ACCESS.</a:t>
            </a:r>
          </a:p>
          <a:p>
            <a:pPr marL="158750" indent="0">
              <a:buNone/>
            </a:pPr>
            <a:r>
              <a:rPr lang="en-US" dirty="0"/>
              <a:t>It will be helpful to </a:t>
            </a:r>
            <a:r>
              <a:rPr dirty="0"/>
              <a:t>send a </a:t>
            </a:r>
            <a:r>
              <a:rPr lang="en-US" dirty="0"/>
              <a:t>general </a:t>
            </a:r>
            <a:r>
              <a:rPr dirty="0"/>
              <a:t>question about "the WIDA test." WIDA makes many tests, such as the Screener, MODEL, and </a:t>
            </a:r>
            <a:r>
              <a:rPr dirty="0" err="1"/>
              <a:t>Pódér</a:t>
            </a:r>
            <a:r>
              <a:rPr dirty="0"/>
              <a:t>. Our summative English language proficiency assessment is ACCESS.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All students</a:t>
            </a:r>
            <a:r>
              <a:rPr lang="en-US" dirty="0"/>
              <a:t> with a language proficiency code of </a:t>
            </a:r>
            <a:r>
              <a:rPr dirty="0"/>
              <a:t>NEP or LEP take ACCESS. State and federal laws require it.</a:t>
            </a:r>
          </a:p>
          <a:p>
            <a:pPr marL="158750" indent="0">
              <a:buNone/>
            </a:pPr>
            <a:r>
              <a:rPr dirty="0"/>
              <a:t>All ACCESS tests are given in person. That includes students in a virtual learning program. They must test in person, so plan for this and tell those students and families now.</a:t>
            </a:r>
          </a:p>
          <a:p>
            <a:pPr marL="158750" indent="0">
              <a:buNone/>
            </a:pPr>
            <a:r>
              <a:rPr dirty="0"/>
              <a:t>Educators use the results to:</a:t>
            </a:r>
          </a:p>
          <a:p>
            <a:pPr marL="158750" indent="0">
              <a:buNone/>
            </a:pPr>
            <a:r>
              <a:rPr dirty="0"/>
              <a:t>Make English language development scheduling decisions for each student</a:t>
            </a:r>
          </a:p>
          <a:p>
            <a:pPr marL="158750" indent="0">
              <a:buNone/>
            </a:pPr>
            <a:r>
              <a:rPr dirty="0"/>
              <a:t>Make reclassification decisions</a:t>
            </a:r>
          </a:p>
          <a:p>
            <a:pPr marL="158750" indent="0">
              <a:buNone/>
            </a:pPr>
            <a:r>
              <a:rPr dirty="0"/>
              <a:t>Make program-level instruction decisions</a:t>
            </a:r>
          </a:p>
          <a:p>
            <a:pPr marL="158750" indent="0">
              <a:buNone/>
            </a:pPr>
            <a:r>
              <a:rPr dirty="0"/>
              <a:t>Districts buy many local content tests. Very few buy a local English language proficiency test. That makes ACCESS results even more important.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Our test window always runs five weeks, starting the second Monday in January. This year, it runs from January 11 to February 12.</a:t>
            </a:r>
          </a:p>
          <a:p>
            <a:pPr marL="158750" indent="0">
              <a:buNone/>
            </a:pPr>
            <a:r>
              <a:rPr dirty="0"/>
              <a:t>Start early. Start main testing in week 1. Try to finish all testing in the first four weeks.</a:t>
            </a:r>
          </a:p>
          <a:p>
            <a:pPr marL="158750" indent="0">
              <a:buNone/>
            </a:pPr>
            <a:r>
              <a:rPr dirty="0"/>
              <a:t>Keep the last week free. Use week 5 for make-up sessions, internet outages, technology issues, and snow days. Never plan to start testing in week</a:t>
            </a:r>
            <a:r>
              <a:rPr lang="en-US" dirty="0"/>
              <a:t>s 4 or</a:t>
            </a:r>
            <a:r>
              <a:rPr dirty="0"/>
              <a:t> 5.</a:t>
            </a:r>
          </a:p>
          <a:p>
            <a:pPr marL="158750" indent="0">
              <a:buNone/>
            </a:pPr>
            <a:r>
              <a:rPr dirty="0"/>
              <a:t>Check for conflicts. Do not schedule testing on the same day as a planned fire drill or an assembly</a:t>
            </a:r>
            <a:r>
              <a:rPr lang="en-US" dirty="0"/>
              <a:t>, etcetera</a:t>
            </a:r>
            <a:r>
              <a:rPr dirty="0"/>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This slide starts with the September 3 DAC kickoff and runs to November 23, when WIDA AMS opens. October 31 is your first hard deadline: the initial paper materials order and your signed DAC Security Agreement.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This slide starts with the December 1 deadline for UARs and preclusions. The test window opens January 11. The last day of the window is February 12.</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February 17 is the deadline to ship completed test materials to DRC. That is the postmark deadline, but please send materials back as soon as you finish. </a:t>
            </a:r>
            <a:r>
              <a:rPr lang="en-US" dirty="0"/>
              <a:t>R</a:t>
            </a:r>
            <a:r>
              <a:rPr dirty="0"/>
              <a:t>eturn materials early</a:t>
            </a:r>
            <a:r>
              <a:rPr lang="en-US" dirty="0"/>
              <a:t>. </a:t>
            </a:r>
            <a:r>
              <a:rPr dirty="0"/>
              <a:t>CMAS results come out faster than ever because CMAS has almost no paper. Nearly half of our ACCESS testers have a paper </a:t>
            </a:r>
            <a:r>
              <a:rPr lang="en-US" dirty="0"/>
              <a:t>component</a:t>
            </a:r>
            <a:r>
              <a:rPr dirty="0"/>
              <a:t>. Schools collect the paper and send it to the district. The district ships it to DRC, our scoring vendor. DRC then scans, processes, and scores it. </a:t>
            </a:r>
            <a:r>
              <a:rPr lang="en-US" dirty="0"/>
              <a:t>P</a:t>
            </a:r>
            <a:r>
              <a:rPr dirty="0"/>
              <a:t>aper is what slows down ACCESS results.</a:t>
            </a:r>
            <a:r>
              <a:rPr lang="en-US" dirty="0"/>
              <a:t> Early return of paper materials ensures we can stay on track.</a:t>
            </a:r>
            <a:endParaRPr dirty="0"/>
          </a:p>
          <a:p>
            <a:pPr marL="158750" indent="0">
              <a:buNone/>
            </a:pPr>
            <a:r>
              <a:rPr dirty="0"/>
              <a:t>Electronic reports and data files arrive in WIDA AMS on April 28. Printed reports arrive May 10 and 11. Dates can change because of an emergency, but that is not the plan.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Follow the order of communication:</a:t>
            </a:r>
          </a:p>
          <a:p>
            <a:pPr marL="158750" indent="0">
              <a:buNone/>
            </a:pPr>
            <a:r>
              <a:rPr lang="en-US" dirty="0"/>
              <a:t>1</a:t>
            </a:r>
            <a:r>
              <a:rPr dirty="0"/>
              <a:t>. Test Administrators contact their School Assessment Coordinator.</a:t>
            </a:r>
          </a:p>
          <a:p>
            <a:pPr marL="158750" indent="0">
              <a:buNone/>
            </a:pPr>
            <a:r>
              <a:rPr dirty="0"/>
              <a:t>2. SACs contact you, the DAC.</a:t>
            </a:r>
          </a:p>
          <a:p>
            <a:pPr marL="158750" indent="0">
              <a:buNone/>
            </a:pPr>
            <a:r>
              <a:rPr dirty="0"/>
              <a:t>3. You contact the CDE Assessment Office.</a:t>
            </a:r>
          </a:p>
          <a:p>
            <a:pPr marL="158750" indent="0">
              <a:buNone/>
            </a:pPr>
            <a:r>
              <a:rPr dirty="0"/>
              <a:t>If a Test Administrator contacts CDE directly, we will tell you. That way you can check that the information matches your district plan.</a:t>
            </a:r>
          </a:p>
          <a:p>
            <a:pPr marL="158750" indent="0">
              <a:buNone/>
            </a:pPr>
            <a:r>
              <a:rPr dirty="0"/>
              <a:t>Questions about the TA training modules, quizzes, or test design go to WIDA Client Services. Questions about technology setup, WIDA AMS, and DRC INSIGHT go to DRC. Colorado buys ACCESS from WIDA, and WIDA contracts with Data Recognition Corporation (DRC) for the test platform.</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Students with a language classification of NEP or LEP take ACCESS. That includes students with disabilities. There is no exemption for a disability. We have many ways to make the test appropriate for a student.</a:t>
            </a:r>
          </a:p>
          <a:p>
            <a:pPr marL="158750" indent="0">
              <a:buNone/>
            </a:pPr>
            <a:r>
              <a:rPr dirty="0"/>
              <a:t>Students whose parents opted out of a language instruction education program (LIEP) still take ACCESS. They are still coded NEP or LEP. Tell families about this when you review the refusal of services letter.</a:t>
            </a:r>
          </a:p>
          <a:p>
            <a:pPr marL="158750" indent="0">
              <a:buNone/>
            </a:pPr>
            <a:r>
              <a:rPr dirty="0"/>
              <a:t>Students coded FEP, FELL, or PHLOTE do not test. ACCESS is a summative English language proficiency test. It is not a progress monitoring tool or a benchmark test. Never add FEP, FELL, or PHLOTE students to WIDA AMS</a:t>
            </a:r>
            <a:r>
              <a:rPr lang="en-US" dirty="0"/>
              <a:t>. </a:t>
            </a:r>
          </a:p>
          <a:p>
            <a:pPr marL="158750" indent="0">
              <a:buNone/>
            </a:pPr>
            <a:r>
              <a:rPr dirty="0"/>
              <a:t>How does CDE know who tests? The Student October Snapshot. CDE pulls that file on November 2. Last year, more than a dozen districts missed this deadline. At results time, many students did not get the results they should have</a:t>
            </a:r>
            <a:r>
              <a:rPr lang="en-US" dirty="0"/>
              <a:t> local data errors</a:t>
            </a:r>
            <a:r>
              <a:rPr dirty="0"/>
              <a:t>.</a:t>
            </a:r>
          </a:p>
          <a:p>
            <a:pPr marL="158750" indent="0">
              <a:buNone/>
            </a:pPr>
            <a:r>
              <a:rPr lang="en-US" dirty="0"/>
              <a:t>F</a:t>
            </a:r>
            <a:r>
              <a:rPr dirty="0"/>
              <a:t>or each Alternate ACCESS student, your Data Respondent marks Yes in the Alternate Assessment Participation field.</a:t>
            </a:r>
          </a:p>
          <a:p>
            <a:pPr marL="158750" indent="0">
              <a:buNone/>
            </a:pPr>
            <a:r>
              <a:rPr dirty="0"/>
              <a:t>Colorado law allows parent excusal only for English language arts, math, science, and social studies. It does not apply to ACCESS. ACCESS is part of the student's English language program, </a:t>
            </a:r>
            <a:r>
              <a:rPr lang="en-US" dirty="0"/>
              <a:t>granted to them by </a:t>
            </a:r>
            <a:r>
              <a:rPr dirty="0"/>
              <a:t>the Office for Civil Rights</a:t>
            </a:r>
            <a:r>
              <a:rPr lang="en-US" dirty="0"/>
              <a:t>. </a:t>
            </a:r>
            <a:endParaRPr dirty="0"/>
          </a:p>
          <a:p>
            <a:pPr marL="158750" indent="0">
              <a:buNone/>
            </a:pPr>
            <a:r>
              <a:rPr dirty="0"/>
              <a:t>Frequently asked question:</a:t>
            </a:r>
          </a:p>
          <a:p>
            <a:pPr marL="158750" indent="0">
              <a:buNone/>
            </a:pPr>
            <a:r>
              <a:rPr dirty="0"/>
              <a:t>Do part-time homeschool students take ACCESS? Yes. Part-time homeschool students must be screened and offered services if they qualify. Identified students take ACCESS. </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All students participate. There are three ways:</a:t>
            </a:r>
          </a:p>
          <a:p>
            <a:pPr marL="158750" indent="0">
              <a:buNone/>
            </a:pPr>
            <a:r>
              <a:rPr dirty="0"/>
              <a:t>1. WIDA ACCESS or ACCESS for Kindergarten without accommodations. This is most of our students.</a:t>
            </a:r>
          </a:p>
          <a:p>
            <a:pPr marL="158750" indent="0">
              <a:buNone/>
            </a:pPr>
            <a:r>
              <a:rPr dirty="0"/>
              <a:t>2. WIDA ACCESS or ACCESS for Kindergarten with accommodations. Only accommodations in an IEP or 504 Plan apply. Multilingual learners get linguistic accommodations on content tests. Those accommodations do not exist on an English language proficiency test.</a:t>
            </a:r>
          </a:p>
          <a:p>
            <a:pPr marL="158750" indent="0">
              <a:buNone/>
            </a:pPr>
            <a:r>
              <a:rPr dirty="0"/>
              <a:t>3. Alternate ACCESS. This is for students with the most significant cognitive disabilities whose IEP is written to the Extended Evidence Outcomes. About 1% of our ACCESS testers take Alternate ACCESS.</a:t>
            </a:r>
          </a:p>
          <a:p>
            <a:pPr marL="158750" indent="0">
              <a:buNone/>
            </a:pPr>
            <a:r>
              <a:rPr dirty="0"/>
              <a:t>The educational team and the family make this decision together.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Use this tree to decide if a student takes Alternate ACCESS. Ask each question in order:</a:t>
            </a:r>
          </a:p>
          <a:p>
            <a:pPr marL="158750" indent="0">
              <a:buNone/>
            </a:pPr>
            <a:r>
              <a:rPr dirty="0"/>
              <a:t>1. Is the student a multilingual learner? If no, the student does not take an English language proficiency test.</a:t>
            </a:r>
          </a:p>
          <a:p>
            <a:pPr marL="158750" indent="0">
              <a:buNone/>
            </a:pPr>
            <a:r>
              <a:rPr dirty="0"/>
              <a:t>2. Does the student have the most significant cognitive disabilities, as Colorado defines them? If no, the student takes grade-level WIDA ACCESS.</a:t>
            </a:r>
          </a:p>
          <a:p>
            <a:pPr marL="158750" indent="0">
              <a:buNone/>
            </a:pPr>
            <a:r>
              <a:rPr dirty="0"/>
              <a:t>3. Does the student need extensive, direct, individual instruction and large support to make gains in the grade-level curriculum? If no, the student takes grade-level WIDA ACCESS.</a:t>
            </a:r>
          </a:p>
          <a:p>
            <a:pPr marL="158750" indent="0">
              <a:buNone/>
            </a:pPr>
            <a:r>
              <a:rPr dirty="0"/>
              <a:t>4. Does or will the student take the state alternate content test (Extended Evidence Outcomes)? If no, the student takes grade-level WIDA ACCESS.</a:t>
            </a:r>
          </a:p>
          <a:p>
            <a:pPr marL="158750" indent="0">
              <a:buNone/>
            </a:pPr>
            <a:r>
              <a:rPr dirty="0"/>
              <a:t>If the answer to all four questions is yes, the student takes WIDA Alternate ACCESS.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CDE orders initial materials from the Pre-ID file. Here is the November 2 date again. Your Data Respondent must complete the Student October Snapshot. When CDE pulls that file, it becomes the materials order for about 99% of your students. In most districts, it is the order for all students.</a:t>
            </a:r>
          </a:p>
          <a:p>
            <a:pPr marL="158750" indent="0">
              <a:buNone/>
            </a:pPr>
            <a:r>
              <a:rPr dirty="0"/>
              <a:t>The initial order includes:</a:t>
            </a:r>
          </a:p>
          <a:p>
            <a:pPr marL="158750" indent="0">
              <a:buNone/>
            </a:pPr>
            <a:r>
              <a:rPr dirty="0"/>
              <a:t>Writing booklets for WIDA ACCESS Online, grades 1 to 3</a:t>
            </a:r>
          </a:p>
          <a:p>
            <a:pPr marL="158750" indent="0">
              <a:buNone/>
            </a:pPr>
            <a:r>
              <a:rPr dirty="0"/>
              <a:t>ACCESS for Kindergarten</a:t>
            </a:r>
          </a:p>
          <a:p>
            <a:pPr marL="158750" indent="0">
              <a:buNone/>
            </a:pPr>
            <a:r>
              <a:rPr dirty="0"/>
              <a:t>Alternate ACCESS, when Alternate is marked in Student Interchange</a:t>
            </a:r>
          </a:p>
          <a:p>
            <a:pPr marL="158750" indent="0">
              <a:buNone/>
            </a:pPr>
            <a:r>
              <a:rPr dirty="0"/>
              <a:t>Pre-ID labels for all students</a:t>
            </a:r>
          </a:p>
          <a:p>
            <a:pPr marL="158750" indent="0">
              <a:buNone/>
            </a:pPr>
            <a:r>
              <a:rPr dirty="0"/>
              <a:t>Accommodated paper forms are braille, large print, or mainstream paper per an IEP or 504 Plan. You order them in Syncplicity by October 31. Email CDE for the order form. CDE did not put the form in the Google folder. Only a small number of districts need it, and CDE did not want it to confuse everyone else.</a:t>
            </a:r>
          </a:p>
          <a:p>
            <a:pPr marL="158750" indent="0">
              <a:buNone/>
            </a:pPr>
            <a:r>
              <a:rPr dirty="0"/>
              <a:t>If you need a Human Reader script, order it through CDE during the additional materials window. Some students who use an allowable sign system, or who read lips or facial expressions, use a Human Reader script.</a:t>
            </a:r>
          </a:p>
          <a:p>
            <a:pPr marL="158750" indent="0">
              <a:buNone/>
            </a:pPr>
            <a:r>
              <a:rPr dirty="0"/>
              <a:t>New this year: ACCESS Paper materials do not include CDs. Last year was the transition year, with CDs and audio in WIDA AMS. Now audio is in WIDA AMS only. District WIDA AMS users have streaming audio permission. After a Paper TA completes the WIDA course and passes the quiz, you turn on audio permission for that TA.</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The additional order window runs January 5 to February 5, 2027. Use it when you get many new students and need more grade 1 Writing booklets, or when a late identification means you need an Alternate ACCESS test. Your initial order should be clean and correct, so you should not need many additional materials.</a:t>
            </a:r>
          </a:p>
          <a:p>
            <a:pPr marL="158750" indent="0">
              <a:buNone/>
            </a:pPr>
            <a:r>
              <a:rPr dirty="0"/>
              <a:t>Collect and place orders once a week. Twice a week at most. Use overage first.</a:t>
            </a:r>
            <a:r>
              <a:rPr lang="en-US" dirty="0"/>
              <a:t> An example, s</a:t>
            </a:r>
            <a:r>
              <a:rPr dirty="0"/>
              <a:t>ometimes ABC Elementary has 28 extra books while 123 Elementary orders more. Move books from school to school before you order. Every year we return hundreds of unused </a:t>
            </a:r>
            <a:r>
              <a:rPr lang="en-US" dirty="0"/>
              <a:t>test </a:t>
            </a:r>
            <a:r>
              <a:rPr dirty="0"/>
              <a:t>book</a:t>
            </a:r>
            <a:r>
              <a:rPr lang="en-US" dirty="0"/>
              <a:t>let</a:t>
            </a:r>
            <a:r>
              <a:rPr dirty="0"/>
              <a:t>s.</a:t>
            </a:r>
          </a:p>
          <a:p>
            <a:pPr marL="158750" indent="0">
              <a:buNone/>
            </a:pPr>
            <a:r>
              <a:rPr lang="en-US" dirty="0"/>
              <a:t>Be sure you are placing your o</a:t>
            </a:r>
            <a:r>
              <a:rPr dirty="0"/>
              <a:t>rder in the right place. In WIDA AMS, use the Additional Materials tab. If you use the Initial Materials tab, it says the order window is closed. Order at the district level site, District-Level Additional Orders Only (WWWW). If you order at a school site, DRC will not process the order. DRC tells CDE, not you, and then CDE tells you. That can mean a 24 to 36 hour delay</a:t>
            </a:r>
            <a:r>
              <a:rPr lang="en-US" dirty="0"/>
              <a:t> in your additional order being processed</a:t>
            </a:r>
            <a:r>
              <a:rPr dirty="0"/>
              <a:t>.</a:t>
            </a:r>
          </a:p>
          <a:p>
            <a:pPr marL="158750" indent="0">
              <a:buNone/>
            </a:pPr>
            <a:r>
              <a:rPr dirty="0"/>
              <a:t>Plan to receive the orders. Tell your warehouse the materials are coming, and decide where they are stored. All ACCESS materials are secure, including additional orders. Last year, a few districts lost materials because the receiving office did not expect one-off boxes and did not treat them as secure.</a:t>
            </a:r>
          </a:p>
          <a:p>
            <a:pPr marL="158750" indent="0">
              <a:buNone/>
            </a:pPr>
            <a:r>
              <a:rPr dirty="0"/>
              <a:t>Over-ordering causes loss of ordering permission. After that, CDE places all your orders.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Secure materials go from DRC to the DAC, to the SAC, to the Test Administrator. They come back the exact same way.</a:t>
            </a:r>
          </a:p>
          <a:p>
            <a:pPr marL="158750" indent="0">
              <a:buNone/>
            </a:pPr>
            <a:r>
              <a:rPr dirty="0"/>
              <a:t>Sign at each handoff. Sign when materials arrive and each time they move.</a:t>
            </a:r>
          </a:p>
          <a:p>
            <a:pPr marL="158750" indent="0">
              <a:buNone/>
            </a:pPr>
            <a:r>
              <a:rPr dirty="0"/>
              <a:t>Hand out and collect daily. At the school, the SAC gives materials to TAs and collects them each testing day.</a:t>
            </a:r>
          </a:p>
          <a:p>
            <a:pPr marL="158750" indent="0">
              <a:buNone/>
            </a:pPr>
            <a:r>
              <a:rPr dirty="0"/>
              <a:t>Lock them up. Use one central locked room. Do not keep materials in classrooms.</a:t>
            </a:r>
          </a:p>
          <a:p>
            <a:pPr marL="158750" indent="0">
              <a:buNone/>
            </a:pPr>
            <a:r>
              <a:rPr dirty="0"/>
              <a:t>Track in WIDA AMS. Use the Return Materials Receipt Report to sign materials in and out. You can also see when they arrive back at DRC and get scanned.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Only students with an IEP or 504 Plan get accommodations on ACCESS. If another student uses an accommodation, that test is invalid.</a:t>
            </a:r>
          </a:p>
          <a:p>
            <a:pPr marL="158750" indent="0">
              <a:buNone/>
            </a:pPr>
            <a:r>
              <a:rPr dirty="0"/>
              <a:t>Accommodations must:</a:t>
            </a:r>
          </a:p>
          <a:p>
            <a:pPr marL="158750" indent="0">
              <a:buNone/>
            </a:pPr>
            <a:r>
              <a:rPr dirty="0"/>
              <a:t>Be in regular use, with documented results. </a:t>
            </a:r>
          </a:p>
          <a:p>
            <a:pPr marL="158750" indent="0">
              <a:buNone/>
            </a:pPr>
            <a:r>
              <a:rPr dirty="0"/>
              <a:t>Not change what the test measures.</a:t>
            </a:r>
          </a:p>
          <a:p>
            <a:pPr marL="158750" indent="0">
              <a:buNone/>
            </a:pPr>
            <a:r>
              <a:rPr dirty="0"/>
              <a:t>Allow a fair comparison of scores.</a:t>
            </a:r>
          </a:p>
          <a:p>
            <a:pPr marL="158750" indent="0">
              <a:buNone/>
            </a:pPr>
            <a:endParaRPr lang="en-US" dirty="0"/>
          </a:p>
          <a:p>
            <a:pPr marL="158750" indent="0">
              <a:buNone/>
            </a:pPr>
            <a:r>
              <a:rPr dirty="0"/>
              <a:t>For online testing, turn on Repeat Item Audio and Extended Speaking Response Time before testing starts. Set district rules for who can update accommodations in WIDA AMS. This stops staff from giving accommodations to students because they get them on content tests.</a:t>
            </a:r>
          </a:p>
          <a:p>
            <a:pPr marL="158750" indent="0">
              <a:buNone/>
            </a:pPr>
            <a:endParaRPr lang="en-US" dirty="0"/>
          </a:p>
          <a:p>
            <a:pPr marL="158750" indent="0">
              <a:buNone/>
            </a:pPr>
            <a:r>
              <a:rPr dirty="0"/>
              <a:t>New this year: manual control of item audio is no longer an accommodation. All online students now control the Play button. This is a big deal. Returning online students will expect the audio to start on its own. All students must see the Sample Items before testing. Best practice is one to two weeks before testing. Train your TAs on this.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Scribe for Writing. Colorado requires a UAR to use a scribe on WIDA ACCESS grades 1 to 12 Writing. A scribe can be a person or technology. Speech-to-text counts as a scribe. A scribe is only for IEP or 504 students with a neurological or physical disability that blocks writing. Alternate ACCESS Writing does not need a UAR. Arti already gave her training on accommodations and UARs.</a:t>
            </a:r>
          </a:p>
          <a:p>
            <a:pPr marL="158750" indent="0">
              <a:buNone/>
            </a:pPr>
            <a:r>
              <a:rPr dirty="0"/>
              <a:t>Deaf or hard of hearing. Students with profound hearing loss may qualify for a Listening or Speaking preclusion.</a:t>
            </a:r>
          </a:p>
          <a:p>
            <a:pPr marL="158750" indent="0">
              <a:buNone/>
            </a:pPr>
            <a:r>
              <a:rPr dirty="0"/>
              <a:t>Vision impaired or blind. We have braille forms, large print, and magnification. A very small number of students may need a preclusion from a domain, for example, a student who has not had the chance to learn braille yet.</a:t>
            </a:r>
          </a:p>
          <a:p>
            <a:pPr marL="158750" indent="0">
              <a:buNone/>
            </a:pPr>
            <a:r>
              <a:rPr dirty="0"/>
              <a:t>The</a:t>
            </a:r>
            <a:r>
              <a:rPr lang="en-US" dirty="0"/>
              <a:t>re is a </a:t>
            </a:r>
            <a:r>
              <a:rPr dirty="0"/>
              <a:t>preclusion training slide deck</a:t>
            </a:r>
            <a:r>
              <a:rPr lang="en-US" dirty="0"/>
              <a:t>, t</a:t>
            </a:r>
            <a:r>
              <a:rPr dirty="0"/>
              <a:t>he form is at the end of that training. UARs and preclusion forms are due to CDE on December 1, 2026.</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Each SAC writes a school security plan and reviews it with you. A good plan has these eight parts:</a:t>
            </a:r>
          </a:p>
          <a:p>
            <a:pPr marL="158750" indent="0">
              <a:buNone/>
            </a:pPr>
            <a:r>
              <a:rPr dirty="0"/>
              <a:t>1. Train all staff on security rules, prohibited activities, and what to do if a breach happens.</a:t>
            </a:r>
          </a:p>
          <a:p>
            <a:pPr marL="158750" indent="0">
              <a:buNone/>
            </a:pPr>
            <a:r>
              <a:rPr dirty="0"/>
              <a:t>2. Keep people without permission out of the testing room.</a:t>
            </a:r>
          </a:p>
          <a:p>
            <a:pPr marL="158750" indent="0">
              <a:buNone/>
            </a:pPr>
            <a:r>
              <a:rPr dirty="0"/>
              <a:t>3. Write down the chain of custody. You can use the WIDA materials log or make your own, but you must have one.</a:t>
            </a:r>
          </a:p>
          <a:p>
            <a:pPr marL="158750" indent="0">
              <a:buNone/>
            </a:pPr>
            <a:r>
              <a:rPr dirty="0"/>
              <a:t>4. </a:t>
            </a:r>
            <a:r>
              <a:rPr lang="en-US" dirty="0"/>
              <a:t>Prevent </a:t>
            </a:r>
            <a:r>
              <a:rPr dirty="0"/>
              <a:t>access to questions</a:t>
            </a:r>
            <a:r>
              <a:rPr lang="en-US" dirty="0"/>
              <a:t> or</a:t>
            </a:r>
            <a:r>
              <a:rPr dirty="0"/>
              <a:t> coaching. Investigate any alleged cheating.</a:t>
            </a:r>
          </a:p>
          <a:p>
            <a:pPr marL="158750" indent="0">
              <a:buNone/>
            </a:pPr>
            <a:r>
              <a:rPr dirty="0"/>
              <a:t>5. Use a seating chart with space for active proctoring.</a:t>
            </a:r>
          </a:p>
          <a:p>
            <a:pPr marL="158750" indent="0">
              <a:buNone/>
            </a:pPr>
            <a:r>
              <a:rPr dirty="0"/>
              <a:t>6. Use one central locked area to store materials. This is usually a two-key system: a locked cabinet in an office that stays locked.</a:t>
            </a:r>
          </a:p>
          <a:p>
            <a:pPr marL="158750" indent="0">
              <a:buNone/>
            </a:pPr>
            <a:r>
              <a:rPr dirty="0"/>
              <a:t>7. Train Technology Coordinators and </a:t>
            </a:r>
            <a:r>
              <a:rPr dirty="0" err="1"/>
              <a:t>TAs.</a:t>
            </a:r>
            <a:r>
              <a:rPr dirty="0"/>
              <a:t> You may not train your Technology Coordinator yourself. Check that they attended the DRC trainings and reviewed the CDE resources for Technology Coordinators.</a:t>
            </a:r>
          </a:p>
          <a:p>
            <a:pPr marL="158750" indent="0">
              <a:buNone/>
            </a:pPr>
            <a:r>
              <a:rPr dirty="0"/>
              <a:t>8. Plan for interruptions, such as a fire alarm. Interruptions can affect a whole session or one student who gets sick or leaves for an appointment.</a:t>
            </a:r>
          </a:p>
          <a:p>
            <a:pPr marL="158750" indent="0">
              <a:buNone/>
            </a:pPr>
            <a:r>
              <a:rPr dirty="0"/>
              <a:t>Everyone who helps with testing signs the Colorado ACCESS Security Agreement. It is in the Google folder. You will get your DAC Security Agreement at the end of today's training. Users also accept the WIDA non-disclosure user agreement and the WIDA AMS Security and Confidentiality Agreement at first login.</a:t>
            </a:r>
          </a:p>
          <a:p>
            <a:pPr marL="158750" indent="0">
              <a:buNone/>
            </a:pPr>
            <a:r>
              <a:rPr dirty="0"/>
              <a:t>Frequently asked questions:</a:t>
            </a:r>
          </a:p>
          <a:p>
            <a:pPr marL="158750" indent="0">
              <a:buNone/>
            </a:pPr>
            <a:r>
              <a:rPr dirty="0"/>
              <a:t>Do the WIDA and DRC login agreements replace the Colorado Security Agreement? No. Those are agreements with the vendors, WIDA and DRC. The Colorado Security Agreement is with you, the DAC, as the person the superintendent put in charge of state assessments, and with the CDE Assessment Division.</a:t>
            </a:r>
          </a:p>
          <a:p>
            <a:pPr marL="158750" indent="0">
              <a:buNone/>
            </a:pPr>
            <a:r>
              <a:rPr dirty="0"/>
              <a:t>Does the Security Agreement need a paper signature? That is a local decision. You can use the fillable PDF CDE shared, or an e-signature tool such as </a:t>
            </a:r>
            <a:r>
              <a:rPr dirty="0" err="1"/>
              <a:t>DocuSign</a:t>
            </a:r>
            <a:r>
              <a:rPr dirty="0"/>
              <a:t>. Use the wording in the agreement CDE provided. Keep the signed agreements on file for three years.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Some TA scripts are secure and some are not. This can be confusing.</a:t>
            </a:r>
          </a:p>
          <a:p>
            <a:pPr marL="158750" indent="0">
              <a:buNone/>
            </a:pPr>
            <a:r>
              <a:rPr dirty="0"/>
              <a:t>Not secure: ACCESS Online, grades 4 to 12. You can download it from the WIDA website.</a:t>
            </a:r>
          </a:p>
          <a:p>
            <a:pPr marL="158750" indent="0">
              <a:buNone/>
            </a:pPr>
            <a:r>
              <a:rPr dirty="0"/>
              <a:t>Secure: ACCESS Online, grade 1 and grades 2 to 3. The grades 1 to 3 Writing test is on paper, so the script is secure, even though the test is called online. Everything for ACCESS for Kindergarten and Alternate ACCESS is secure. Check secure scripts out, check them in, and return them to DRC.</a:t>
            </a:r>
          </a:p>
          <a:p>
            <a:pPr marL="158750" indent="0">
              <a:buNone/>
            </a:pPr>
            <a:r>
              <a:rPr dirty="0"/>
              <a:t>Test Monitoring Application (TMA). CDE turns on the TMA by default for grades 9 to 12. CDE recommends it for all online tests, at least down to middle school. That is where we see incidents that need more control. The TMA shows start time, pauses, and tool use, but only while you watch live. It does not give you a report. Use it with active proctoring. It does not replace a proctor.</a:t>
            </a:r>
          </a:p>
          <a:p>
            <a:pPr marL="158750" indent="0">
              <a:buNone/>
            </a:pPr>
            <a:endParaRPr lang="en-US" dirty="0"/>
          </a:p>
          <a:p>
            <a:pPr marL="158750" indent="0">
              <a:buNone/>
            </a:pPr>
            <a:r>
              <a:rPr lang="en-US" dirty="0"/>
              <a:t>There is a </a:t>
            </a:r>
            <a:r>
              <a:rPr dirty="0"/>
              <a:t>Colorado version of the script</a:t>
            </a:r>
            <a:r>
              <a:rPr lang="en-US" dirty="0"/>
              <a:t> and one page supplement for grades </a:t>
            </a:r>
            <a:r>
              <a:rPr dirty="0"/>
              <a:t>4 to 12 </a:t>
            </a:r>
            <a:r>
              <a:rPr lang="en-US" dirty="0"/>
              <a:t>is available now. A </a:t>
            </a:r>
            <a:r>
              <a:rPr dirty="0"/>
              <a:t>grades 1 to 3 </a:t>
            </a:r>
            <a:r>
              <a:rPr lang="en-US" dirty="0"/>
              <a:t>script supplement </a:t>
            </a:r>
            <a:r>
              <a:rPr dirty="0"/>
              <a:t>will come in mid-November</a:t>
            </a:r>
            <a:r>
              <a:rPr lang="en-US" dirty="0"/>
              <a:t>. </a:t>
            </a:r>
          </a:p>
          <a:p>
            <a:pPr marL="158750" indent="0">
              <a:buNone/>
            </a:pPr>
            <a:endParaRPr lang="en-US" dirty="0"/>
          </a:p>
          <a:p>
            <a:pPr marL="158750" indent="0">
              <a:buNone/>
            </a:pPr>
            <a:r>
              <a:rPr lang="en-US" dirty="0"/>
              <a:t>Why did Colorado make two grades 4 to 12 resources? </a:t>
            </a:r>
          </a:p>
          <a:p>
            <a:pPr marL="158750" indent="0">
              <a:buNone/>
            </a:pPr>
            <a:r>
              <a:rPr lang="en-US" dirty="0"/>
              <a:t>In cases where you have enough printed scripts, utilize the one page supplement. In a scenario where you do not have enough 4 to 12 scripts and need to print more, default to printing the Colorado version. </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Tell your TAs to follow these TA-to-student ratios:</a:t>
            </a:r>
          </a:p>
          <a:p>
            <a:pPr marL="158750" indent="0">
              <a:buNone/>
            </a:pPr>
            <a:r>
              <a:rPr dirty="0"/>
              <a:t>Grades 1 to 3, Listening, Reading, and Writing: 1 to 15.</a:t>
            </a:r>
          </a:p>
          <a:p>
            <a:pPr marL="158750" indent="0">
              <a:buNone/>
            </a:pPr>
            <a:r>
              <a:rPr dirty="0"/>
              <a:t>Grades 4 to 12, Listening, Reading, and Writing: 1 to 22. Colorado differs from WIDA here.</a:t>
            </a:r>
          </a:p>
          <a:p>
            <a:pPr marL="158750" indent="0">
              <a:buNone/>
            </a:pPr>
            <a:r>
              <a:rPr dirty="0"/>
              <a:t>Speaking, all grades: 1 to 5.</a:t>
            </a:r>
          </a:p>
          <a:p>
            <a:pPr marL="158750" indent="0">
              <a:buNone/>
            </a:pPr>
            <a:r>
              <a:rPr dirty="0"/>
              <a:t>For first graders, this is their first time logging in. Best practice is a second adult in the room at least during login. It is not required.</a:t>
            </a:r>
          </a:p>
          <a:p>
            <a:pPr marL="158750" indent="0">
              <a:buNone/>
            </a:pPr>
            <a:r>
              <a:rPr dirty="0"/>
              <a:t>Use a quiet, well-lit room. Never test in a room where other students are working or getting instruction. Late students cannot join a session that already started. No phones or other electronic devices, except a device that monitors a documented medical condition. TAs can use a phone only to contact the SAC or technical support. Post Do Not Disturb and No Devices signs.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Take about </a:t>
            </a:r>
            <a:r>
              <a:rPr dirty="0"/>
              <a:t>15-minute</a:t>
            </a:r>
            <a:r>
              <a:rPr lang="en-US" dirty="0"/>
              <a:t>s to review the sample online ACCESS items. </a:t>
            </a:r>
            <a:r>
              <a:rPr dirty="0"/>
              <a:t>The Sample Items run in the browser. You do not need the app, but use Chrome. If they do not load, try later or check with your technology office.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This is the big change this year. You heard about it at the DAC kickoff and in DAC emails. For the past three years, Colorado suggested times but did not enforce them. This year, the times are firm. Colorado overrides WIDA: WIDA says ACCESS is untimed, and Colorado says it is timed.</a:t>
            </a:r>
          </a:p>
          <a:p>
            <a:pPr marL="158750" indent="0">
              <a:buNone/>
            </a:pPr>
            <a:r>
              <a:rPr dirty="0"/>
              <a:t>Why now? Colorado has timed content tests. This past spring, legislators talked a lot about how much time students spend testing. We made CMAS shorter. For ACCESS, we are making sure we control and know our testing time.</a:t>
            </a:r>
          </a:p>
          <a:p>
            <a:pPr marL="158750" indent="0">
              <a:buNone/>
            </a:pPr>
            <a:r>
              <a:rPr dirty="0"/>
              <a:t>Grades 1 to 3: 55 minutes for every domain.</a:t>
            </a:r>
          </a:p>
          <a:p>
            <a:pPr marL="158750" indent="0">
              <a:buNone/>
            </a:pPr>
            <a:r>
              <a:rPr dirty="0"/>
              <a:t>Grades 4 to 12: Listening and Speaking are 55 minutes. Reading and Writing are 75 minutes.</a:t>
            </a:r>
          </a:p>
          <a:p>
            <a:pPr marL="158750" indent="0">
              <a:buNone/>
            </a:pPr>
            <a:r>
              <a:rPr dirty="0"/>
              <a:t>The columns follow the test order. Students take Listening and Reading first. Those results set the tier for Speaking and Writing.</a:t>
            </a:r>
          </a:p>
          <a:p>
            <a:pPr marL="158750" indent="0">
              <a:buNone/>
            </a:pPr>
            <a:r>
              <a:rPr dirty="0"/>
              <a:t>Extended time. Students with extended time in an IEP or 504 Plan get 15 more minutes, no questions asked. Some students with a disability category clearly separate from language learning needs may qualify for time and a half. See the time and a half guidance </a:t>
            </a:r>
            <a:r>
              <a:rPr lang="en-US" dirty="0"/>
              <a:t>document</a:t>
            </a:r>
            <a:r>
              <a:rPr dirty="0"/>
              <a:t>. Be careful with instruction time versus testing time.</a:t>
            </a:r>
          </a:p>
          <a:p>
            <a:pPr marL="158750" indent="0">
              <a:buNone/>
            </a:pPr>
            <a:endParaRPr lang="en-US" dirty="0"/>
          </a:p>
          <a:p>
            <a:pPr marL="158750" indent="0">
              <a:buNone/>
            </a:pPr>
            <a:r>
              <a:rPr lang="en-US" dirty="0"/>
              <a:t>Frequently Asked Questions:</a:t>
            </a:r>
          </a:p>
          <a:p>
            <a:pPr marL="158750" indent="0">
              <a:buNone/>
            </a:pPr>
            <a:r>
              <a:rPr dirty="0"/>
              <a:t>Do the times already cover Extended Speaking Response Time? Yes. When we ran the data, the average time was well under the limits. Extended Speaking Response Time doubles a response, for example from 20 seconds to 40 seconds. That adds far less than 15 minutes.</a:t>
            </a:r>
          </a:p>
          <a:p>
            <a:pPr marL="158750" indent="0">
              <a:buNone/>
            </a:pPr>
            <a:r>
              <a:rPr dirty="0"/>
              <a:t>Why do only some disabilities qualify for time and a half? Many disability categories overlap with multilingual learner status. Giving more than 15 extra minutes puts the data at risk. Most Writing tests took about 45 minutes, and we already allow 75, plus 15 more with an IEP. Ask how often the student works on one task for 80 minutes in class. For many students, the answer is no. The guidance document explains the three reasons behind the rule.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Two kinds of time are easy to confuse.</a:t>
            </a:r>
          </a:p>
          <a:p>
            <a:pPr marL="158750" indent="0">
              <a:buNone/>
            </a:pPr>
            <a:r>
              <a:rPr dirty="0"/>
              <a:t>WIDA times are session time. They are estimates for scheduling and planning, on page 60 of the WIDA TAM. They include time to seat students, hand out tickets, log in, and read directions. Use them to plan rooms, staff, and sessions.</a:t>
            </a:r>
          </a:p>
          <a:p>
            <a:pPr marL="158750" indent="0">
              <a:buNone/>
            </a:pPr>
            <a:r>
              <a:rPr dirty="0"/>
              <a:t>Colorado times are testing time. This is the maximum time a student spends testing in one domain. The clock starts when the student selects Begin The Test and stops at the Sign In screen. Use it to monitor each student.</a:t>
            </a:r>
          </a:p>
          <a:p>
            <a:pPr marL="158750" indent="0">
              <a:buNone/>
            </a:pPr>
            <a:r>
              <a:rPr dirty="0"/>
              <a:t>You will find the Colorado times are well within, and a little more generous than, the WIDA estimates.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The key message when people ask: we support students with practice, not by removing the clock. Giving a student all the time in the world does not </a:t>
            </a:r>
            <a:r>
              <a:rPr lang="en-US" dirty="0"/>
              <a:t>equal performance on something a student is not ready for. </a:t>
            </a:r>
            <a:r>
              <a:rPr dirty="0"/>
              <a:t>Practice means </a:t>
            </a:r>
            <a:r>
              <a:rPr lang="en-US" dirty="0"/>
              <a:t>they</a:t>
            </a:r>
            <a:r>
              <a:rPr dirty="0"/>
              <a:t> will eventually be able to do it.</a:t>
            </a:r>
          </a:p>
          <a:p>
            <a:pPr marL="158750" indent="0">
              <a:buNone/>
            </a:pPr>
            <a:r>
              <a:rPr dirty="0"/>
              <a:t>Fair and valid scores. Every student tests under the same conditions. A student in District A has the same test environment as a student in District Z. Scores are comparable across schools and districts.</a:t>
            </a:r>
          </a:p>
          <a:p>
            <a:pPr marL="158750" indent="0">
              <a:buNone/>
            </a:pPr>
            <a:r>
              <a:rPr dirty="0"/>
              <a:t>Back to learning, more secure. Our ELD teachers usually give ACCESS. We want them back to teaching and our students back to learning. Shorter sessions mean fewer security risks. A TA who proctors one student for two hours </a:t>
            </a:r>
            <a:r>
              <a:rPr lang="en-US" dirty="0"/>
              <a:t>might get distracted and not actively proctor. </a:t>
            </a:r>
            <a:r>
              <a:rPr dirty="0"/>
              <a:t> </a:t>
            </a:r>
          </a:p>
          <a:p>
            <a:pPr marL="158750" indent="0">
              <a:buNone/>
            </a:pPr>
            <a:r>
              <a:rPr dirty="0"/>
              <a:t>Ready for content tests. CMAS, PSAT, and SAT have fixed times. Timed ACCESS gives students practice under the same conditions.</a:t>
            </a:r>
          </a:p>
          <a:p>
            <a:pPr marL="158750" indent="0">
              <a:buNone/>
            </a:pPr>
            <a:r>
              <a:rPr dirty="0"/>
              <a:t>There is one more reason. If a multilingual learner needs that much extra time, the student still needs ELD services. We do not want a false positive that removes a student from a program, or from the ML accommodations on content tests, that the student still needs.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The online test has no built-in clock. TAs track time by hand for online and paper tests. Time starts when the student selects Begin The Test and ends when the test returns to the Sign In screen.</a:t>
            </a:r>
          </a:p>
          <a:p>
            <a:pPr marL="158750" indent="0">
              <a:buNone/>
            </a:pPr>
            <a:r>
              <a:rPr dirty="0"/>
              <a:t>Give students bathroom and water breaks before the session. Too many students leave the room during testing.</a:t>
            </a:r>
          </a:p>
          <a:p>
            <a:pPr marL="158750" indent="0">
              <a:buNone/>
            </a:pPr>
            <a:r>
              <a:rPr dirty="0"/>
              <a:t>Students press Pause only when the TA tells them. The WIDA script has always said this, but telemetry reports show a lot of pausing.</a:t>
            </a:r>
          </a:p>
          <a:p>
            <a:pPr marL="158750" indent="0">
              <a:buNone/>
            </a:pPr>
            <a:r>
              <a:rPr dirty="0"/>
              <a:t>Coordinators run Student Status Reports in WIDA AMS often.</a:t>
            </a:r>
          </a:p>
          <a:p>
            <a:pPr marL="158750" indent="0">
              <a:buNone/>
            </a:pPr>
            <a:r>
              <a:rPr dirty="0"/>
              <a:t>TAs say:</a:t>
            </a:r>
          </a:p>
          <a:p>
            <a:pPr marL="158750" indent="0">
              <a:buNone/>
            </a:pPr>
            <a:r>
              <a:rPr dirty="0"/>
              <a:t>At 15 minutes left: "You have 15 minutes left. Make sure you save enough time for the other parts."</a:t>
            </a:r>
          </a:p>
          <a:p>
            <a:pPr marL="158750" indent="0">
              <a:buNone/>
            </a:pPr>
            <a:r>
              <a:rPr dirty="0"/>
              <a:t>At 5 minutes left: "You have 5 minutes left to finish your test."</a:t>
            </a:r>
          </a:p>
          <a:p>
            <a:pPr marL="158750" indent="0">
              <a:buNone/>
            </a:pPr>
            <a:r>
              <a:rPr dirty="0"/>
              <a:t>When a student presses Pause</a:t>
            </a:r>
            <a:r>
              <a:rPr lang="en-US" dirty="0"/>
              <a:t>, remind the student to now press pause unless they are told to. </a:t>
            </a:r>
          </a:p>
          <a:p>
            <a:pPr marL="158750" indent="0">
              <a:buNone/>
            </a:pPr>
            <a:r>
              <a:rPr lang="en-US" dirty="0"/>
              <a:t>Frequently asked questions:</a:t>
            </a:r>
            <a:endParaRPr dirty="0"/>
          </a:p>
          <a:p>
            <a:pPr marL="158750" indent="0">
              <a:buNone/>
            </a:pPr>
            <a:r>
              <a:rPr dirty="0"/>
              <a:t>Will the test time out? No. The test does not count down or time out. The proctor keeps time.</a:t>
            </a:r>
          </a:p>
          <a:p>
            <a:pPr marL="158750" indent="0">
              <a:buNone/>
            </a:pPr>
            <a:r>
              <a:rPr dirty="0"/>
              <a:t>Can students who finish early leave? That is a local decision. All students deserve a calm, standard testing environment, so think about how disruptive it is. You might not dismiss a student after </a:t>
            </a:r>
            <a:r>
              <a:rPr lang="en-US" dirty="0"/>
              <a:t>1</a:t>
            </a:r>
            <a:r>
              <a:rPr dirty="0"/>
              <a:t>6 minutes, but you could dismiss at 30 minutes and again at 55 minutes.</a:t>
            </a:r>
          </a:p>
          <a:p>
            <a:pPr marL="158750" indent="0">
              <a:buNone/>
            </a:pPr>
            <a:r>
              <a:rPr dirty="0"/>
              <a:t>How often does the Student Status Report update? At the district level, about every 15 minutes. It may be close to live at the school level.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1. Log in to WIDA AMS.</a:t>
            </a:r>
          </a:p>
          <a:p>
            <a:pPr marL="158750" indent="0">
              <a:buNone/>
            </a:pPr>
            <a:r>
              <a:rPr dirty="0"/>
              <a:t>2. Select Reporting, then Student Status.</a:t>
            </a:r>
          </a:p>
          <a:p>
            <a:pPr marL="158750" indent="0">
              <a:buNone/>
            </a:pPr>
            <a:r>
              <a:rPr dirty="0"/>
              <a:t>3. Select the WIDA ACCESS 2026-2027 registration window.</a:t>
            </a:r>
          </a:p>
          <a:p>
            <a:pPr marL="158750" indent="0">
              <a:buNone/>
            </a:pPr>
            <a:r>
              <a:rPr dirty="0"/>
              <a:t>4. Read the Time Span column. It shows minutes from test start to test end, including paused time. That is one more reason for breaks before testing.</a:t>
            </a:r>
          </a:p>
          <a:p>
            <a:pPr marL="158750" indent="0">
              <a:buNone/>
            </a:pPr>
            <a:r>
              <a:rPr dirty="0"/>
              <a:t>5. Download the report (WIDA AMS calls it a data grid) and add a Timing Note column. Write the reason for any over-time test when it happens.</a:t>
            </a:r>
          </a:p>
          <a:p>
            <a:pPr marL="158750" indent="0">
              <a:buNone/>
            </a:pPr>
            <a:r>
              <a:rPr dirty="0"/>
              <a:t>6. Store the report securely. It has student PII. Do not email it, even inside your district. CDE does not collect it this year.</a:t>
            </a:r>
          </a:p>
          <a:p>
            <a:pPr marL="158750" indent="0">
              <a:buNone/>
            </a:pPr>
            <a:endParaRPr lang="en-US" dirty="0"/>
          </a:p>
          <a:p>
            <a:pPr marL="158750" indent="0">
              <a:buNone/>
            </a:pPr>
            <a:r>
              <a:rPr dirty="0"/>
              <a:t>The notes do not need to be sentences. We need about three words: appointment, fire alarm, technical issue. If a whole session had a fire alarm, type it once and copy it down the column. </a:t>
            </a:r>
          </a:p>
          <a:p>
            <a:pPr marL="158750" indent="0">
              <a:buNone/>
            </a:pPr>
            <a:r>
              <a:rPr dirty="0"/>
              <a:t>The times on the report are in Central Time, not Mountain Time. If a school seems to start very early, that is why.</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Writing. When students finish, they raise a hand and click Next. Check that each student is back on the Sign In screen before they leave. When we looked at last year's timing data, Writing was the problem. Students did not test for 400 </a:t>
            </a:r>
            <a:r>
              <a:rPr lang="en-US" dirty="0"/>
              <a:t>plus </a:t>
            </a:r>
            <a:r>
              <a:rPr dirty="0"/>
              <a:t>minutes</a:t>
            </a:r>
            <a:r>
              <a:rPr lang="en-US" dirty="0"/>
              <a:t>; the issue was that t</a:t>
            </a:r>
            <a:r>
              <a:rPr dirty="0"/>
              <a:t>hey did not click the last Next to reach the Sign In screen.</a:t>
            </a:r>
          </a:p>
          <a:p>
            <a:r>
              <a:rPr dirty="0"/>
              <a:t>Incomplete online tests. Submit them in WIDA AMS: Test Management, End Incomplete Test. You decide who has this permission. You cannot reopen a test after you submit it. Be</a:t>
            </a:r>
            <a:r>
              <a:rPr lang="en-US" dirty="0"/>
              <a:t>fore Ending an Incomplete Test be sure it is a scenario where the student truly did not finish </a:t>
            </a:r>
            <a:r>
              <a:rPr dirty="0"/>
              <a:t>not </a:t>
            </a:r>
            <a:r>
              <a:rPr lang="en-US" dirty="0"/>
              <a:t>that they left </a:t>
            </a:r>
            <a:r>
              <a:rPr dirty="0"/>
              <a:t>early for an appointment.</a:t>
            </a:r>
          </a:p>
          <a:p>
            <a:r>
              <a:rPr dirty="0"/>
              <a:t>Technical issues. Write down the date and time the issue started and stopped. Write down slow loading, even without exact times. For example, a server goes down and slows a whole group. Write down any delay to later that day or another day.</a:t>
            </a:r>
            <a:endParaRPr lang="en-US" dirty="0"/>
          </a:p>
          <a:p>
            <a:pPr marL="158750" indent="0">
              <a:buNone/>
            </a:pPr>
            <a:endParaRPr lang="en-US" dirty="0"/>
          </a:p>
          <a:p>
            <a:pPr marL="158750" indent="0">
              <a:buNone/>
            </a:pPr>
            <a:r>
              <a:rPr lang="en-US" dirty="0"/>
              <a:t>Frequently asked questions:</a:t>
            </a:r>
          </a:p>
          <a:p>
            <a:pPr marL="158750" indent="0">
              <a:buNone/>
            </a:pPr>
            <a:r>
              <a:rPr dirty="0"/>
              <a:t>When time runs out and a student is not done, should the student just sign out? No. Use End Incomplete Test in WIDA AMS. In Listening, students cannot click to the end, because they must listen to each screen.</a:t>
            </a:r>
          </a:p>
          <a:p>
            <a:pPr marL="158750" indent="0">
              <a:buNone/>
            </a:pPr>
            <a:r>
              <a:rPr dirty="0"/>
              <a:t>Is ending incomplete tests new? It has been part of the process since ACCESS went online in 2016. Some districts already did it. It is new in the sense that this year we </a:t>
            </a:r>
            <a:r>
              <a:rPr lang="en-US" dirty="0"/>
              <a:t>will use it across the state </a:t>
            </a:r>
            <a:r>
              <a:rPr dirty="0"/>
              <a:t>consistently.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ACCESS is designed for students to finish each domain in one session. With firm times, a session should never run past the end of the school day.</a:t>
            </a:r>
          </a:p>
          <a:p>
            <a:pPr marL="158750" indent="0">
              <a:buNone/>
            </a:pPr>
            <a:r>
              <a:rPr dirty="0"/>
              <a:t>Rare cases. If an IEP or 504 Plan calls for more sessions, with documented success, the SAC sends the request to you. You can approve up to two sessions.</a:t>
            </a:r>
          </a:p>
          <a:p>
            <a:pPr marL="158750" indent="0">
              <a:buNone/>
            </a:pPr>
            <a:r>
              <a:rPr dirty="0"/>
              <a:t>Interruptions. For illness, a fire alarm, or an appointment, write down the time and finish the session as soon as possible.</a:t>
            </a:r>
          </a:p>
          <a:p>
            <a:endParaRPr lang="en-US" dirty="0"/>
          </a:p>
          <a:p>
            <a:pPr marL="158750" indent="0">
              <a:buNone/>
            </a:pPr>
            <a:r>
              <a:rPr dirty="0"/>
              <a:t>WIDA ACCESS 1 to 12</a:t>
            </a:r>
            <a:r>
              <a:rPr lang="en-US" dirty="0"/>
              <a:t>; </a:t>
            </a:r>
            <a:r>
              <a:rPr dirty="0"/>
              <a:t>DAC</a:t>
            </a:r>
            <a:r>
              <a:rPr lang="en-US" dirty="0"/>
              <a:t> can approve 2 sessions </a:t>
            </a:r>
          </a:p>
          <a:p>
            <a:pPr marL="158750" lvl="0" indent="0">
              <a:buClr>
                <a:srgbClr val="000000"/>
              </a:buClr>
              <a:buSzPts val="1100"/>
              <a:buFont typeface="Arial"/>
              <a:buNone/>
            </a:pPr>
            <a:r>
              <a:rPr dirty="0"/>
              <a:t>ACCESS for Kindergarten</a:t>
            </a:r>
            <a:r>
              <a:rPr lang="en-US" dirty="0"/>
              <a:t>; </a:t>
            </a:r>
            <a:r>
              <a:rPr dirty="0"/>
              <a:t>Use "go on" and "stop" in the script. </a:t>
            </a:r>
            <a:r>
              <a:rPr lang="en-US" dirty="0"/>
              <a:t>DAC can approve 2 sessions. </a:t>
            </a:r>
          </a:p>
          <a:p>
            <a:pPr marL="158750" lvl="0" indent="0">
              <a:buClr>
                <a:srgbClr val="000000"/>
              </a:buClr>
              <a:buSzPts val="1100"/>
              <a:buFont typeface="Arial"/>
              <a:buNone/>
            </a:pPr>
            <a:r>
              <a:rPr dirty="0"/>
              <a:t>Alternate ACCESS</a:t>
            </a:r>
            <a:r>
              <a:rPr lang="en-US" dirty="0"/>
              <a:t>; </a:t>
            </a:r>
            <a:r>
              <a:rPr dirty="0"/>
              <a:t>Use "go on" and "stop" in the script. </a:t>
            </a:r>
            <a:r>
              <a:rPr lang="en-US" dirty="0"/>
              <a:t>DAC can approve 2 sessions .</a:t>
            </a: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2026-2027 is a </a:t>
            </a:r>
            <a:r>
              <a:rPr b="1" dirty="0"/>
              <a:t>practice year</a:t>
            </a:r>
            <a:r>
              <a:rPr dirty="0"/>
              <a:t>. There is no accountability consequence. We are learning how this works within the limits of DRC INSIGHT. On March 5, 2027, CDE uploads a list of all over-time test sessions to Syncplicity. No action with CDE is required. Use the list to learn which sites need more training and support. Ideally, you already know who is on the list. For example: "Elm Elementary had a server issue, so Listening ran 71 minutes instead of 55."</a:t>
            </a:r>
          </a:p>
          <a:p>
            <a:pPr marL="158750" indent="0">
              <a:buNone/>
            </a:pPr>
            <a:endParaRPr lang="en-US" dirty="0"/>
          </a:p>
          <a:p>
            <a:pPr marL="158750" indent="0">
              <a:buNone/>
            </a:pPr>
            <a:r>
              <a:rPr dirty="0"/>
              <a:t>Starting in 2027-2028, districts still get scores for over-time tests, but the scores are not in accountability. The exception is an acceptable reason, such as illness, an appointment, or a technical issue. Without a reasonable explanation, the student needs more redesignation evidence and does not qualify for Seal of Biliteracy proficiency.</a:t>
            </a:r>
          </a:p>
          <a:p>
            <a:pPr marL="158750" indent="0">
              <a:buNone/>
            </a:pPr>
            <a:endParaRPr lang="en-US" dirty="0"/>
          </a:p>
          <a:p>
            <a:pPr marL="158750" indent="0">
              <a:buNone/>
            </a:pPr>
            <a:r>
              <a:rPr lang="en-US" dirty="0"/>
              <a:t>A locally added </a:t>
            </a:r>
            <a:r>
              <a:rPr dirty="0"/>
              <a:t>Timing Note column on the Student Status Report is enough documentation. It is not a separate form or sentences for each student. Write the reason when it happens. Use this year to build the habit. </a:t>
            </a:r>
            <a:endParaRPr lang="en-US" dirty="0"/>
          </a:p>
          <a:p>
            <a:pPr marL="158750" indent="0">
              <a:buNone/>
            </a:pPr>
            <a:endParaRPr lang="en-US" dirty="0"/>
          </a:p>
          <a:p>
            <a:pPr marL="158750" indent="0">
              <a:buNone/>
            </a:pPr>
            <a:r>
              <a:rPr lang="en-US" dirty="0"/>
              <a:t>Frequently asked question:</a:t>
            </a:r>
            <a:endParaRPr dirty="0"/>
          </a:p>
          <a:p>
            <a:pPr marL="158750" indent="0">
              <a:buNone/>
            </a:pPr>
            <a:r>
              <a:rPr dirty="0"/>
              <a:t>Is extended time in an IEP or 504 Plan an acceptable reason? Yes. The March practice list will not flag those students. You may want to note them for your own records.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CDE monitors ACCESS like all state tests. Colorado law (C.R.S. 22-7-1006.3(1)(e)) and U.S. Department of Education peer review require it. CDE selects about 7 to 10 districts each year, out of about 180.</a:t>
            </a:r>
          </a:p>
          <a:p>
            <a:pPr marL="158750" indent="0">
              <a:buNone/>
            </a:pPr>
            <a:r>
              <a:rPr lang="en-US" dirty="0"/>
              <a:t>Test monitoring options are: </a:t>
            </a:r>
            <a:r>
              <a:rPr dirty="0"/>
              <a:t> Virtual, before testing. We schedule a Teams call and collect documents on how you prepared: training, accommodations, and correct student lists.</a:t>
            </a:r>
            <a:r>
              <a:rPr lang="en-US" dirty="0"/>
              <a:t> </a:t>
            </a:r>
            <a:r>
              <a:rPr dirty="0"/>
              <a:t>On site, during testing. We schedule a visit to watch live testing. Virtual, after testing. We ask how testing went, how you returned materials on time, how you made sure SBD data was correct, and how you plan to share results.</a:t>
            </a:r>
          </a:p>
          <a:p>
            <a:pPr marL="158750" indent="0">
              <a:buNone/>
            </a:pPr>
            <a:r>
              <a:rPr dirty="0"/>
              <a:t>If CDE selects your district, we will contact you.</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These rules have not changed since the 2012-2013 school year, when ACCESS replaced CELA. </a:t>
            </a:r>
            <a:endParaRPr lang="en-US" dirty="0"/>
          </a:p>
          <a:p>
            <a:pPr marL="158750" indent="0">
              <a:buNone/>
            </a:pPr>
            <a:r>
              <a:rPr dirty="0"/>
              <a:t>The</a:t>
            </a:r>
            <a:r>
              <a:rPr lang="en-US" dirty="0"/>
              <a:t> staff listed here </a:t>
            </a:r>
            <a:r>
              <a:rPr dirty="0"/>
              <a:t>can give </a:t>
            </a:r>
            <a:r>
              <a:rPr lang="en-US" dirty="0"/>
              <a:t>ACCESS </a:t>
            </a:r>
            <a:r>
              <a:rPr dirty="0"/>
              <a:t>tests</a:t>
            </a:r>
            <a:r>
              <a:rPr lang="en-US" dirty="0"/>
              <a:t>.</a:t>
            </a:r>
            <a:endParaRPr dirty="0"/>
          </a:p>
          <a:p>
            <a:pPr marL="158750" indent="0">
              <a:buNone/>
            </a:pPr>
            <a:r>
              <a:rPr dirty="0"/>
              <a:t>If you use</a:t>
            </a:r>
            <a:r>
              <a:rPr lang="en-US" dirty="0"/>
              <a:t> an</a:t>
            </a:r>
            <a:r>
              <a:rPr dirty="0"/>
              <a:t> all hands on deck </a:t>
            </a:r>
            <a:r>
              <a:rPr lang="en-US" dirty="0"/>
              <a:t>approach </a:t>
            </a:r>
            <a:r>
              <a:rPr dirty="0"/>
              <a:t>and draw on all of these staff, teachers get back to teaching faster.</a:t>
            </a:r>
          </a:p>
          <a:p>
            <a:pPr marL="158750" indent="0">
              <a:buNone/>
            </a:pPr>
            <a:r>
              <a:rPr dirty="0"/>
              <a:t>Extra rules:</a:t>
            </a:r>
          </a:p>
          <a:p>
            <a:pPr marL="158750" indent="0">
              <a:buNone/>
            </a:pPr>
            <a:r>
              <a:rPr dirty="0"/>
              <a:t>Kindergarten and Alternate: the TA models clear, standard English sounds.</a:t>
            </a:r>
          </a:p>
          <a:p>
            <a:pPr marL="158750" indent="0">
              <a:buNone/>
            </a:pPr>
            <a:r>
              <a:rPr dirty="0"/>
              <a:t>Alternate: the TA holds a Colorado educator license. Best practice is a TA who knows the student.</a:t>
            </a:r>
          </a:p>
          <a:p>
            <a:pPr marL="158750" indent="0">
              <a:buNone/>
            </a:pPr>
            <a:r>
              <a:rPr dirty="0"/>
              <a:t>Student teachers cannot be TAs. They can be proctors who help the TA.</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Each TA:</a:t>
            </a:r>
          </a:p>
          <a:p>
            <a:pPr marL="158750" indent="0">
              <a:buNone/>
            </a:pPr>
            <a:r>
              <a:rPr dirty="0"/>
              <a:t>Completes the annual district or school ACCESS training. Completes the WIDA courses and certification between October 1, 2026, and January 7, 2027.</a:t>
            </a:r>
          </a:p>
          <a:p>
            <a:pPr marL="158750" indent="0">
              <a:buNone/>
            </a:pPr>
            <a:r>
              <a:rPr lang="en-US" dirty="0"/>
              <a:t>Completes a the </a:t>
            </a:r>
            <a:r>
              <a:rPr dirty="0"/>
              <a:t>Colorado Security Agreement</a:t>
            </a:r>
            <a:r>
              <a:rPr lang="en-US" dirty="0"/>
              <a:t>, submitted and stored locally. </a:t>
            </a:r>
            <a:endParaRPr dirty="0"/>
          </a:p>
          <a:p>
            <a:pPr marL="158750" indent="0">
              <a:buNone/>
            </a:pPr>
            <a:r>
              <a:rPr dirty="0"/>
              <a:t>Reads the WIDA ACCESS Test Administrator Manual for the test they give. The manual covers all four tests, so it is less to read than it looks.</a:t>
            </a:r>
          </a:p>
          <a:p>
            <a:pPr marL="158750" indent="0">
              <a:buNone/>
            </a:pPr>
            <a:r>
              <a:rPr dirty="0"/>
              <a:t>Uses the correct script and follows Colorado timing and accommodation rules.</a:t>
            </a:r>
          </a:p>
          <a:p>
            <a:pPr marL="158750" indent="0">
              <a:buNone/>
            </a:pPr>
            <a:r>
              <a:rPr dirty="0"/>
              <a:t>Gets training for each </a:t>
            </a:r>
            <a:r>
              <a:rPr lang="en-US" dirty="0"/>
              <a:t>accommodation they give.</a:t>
            </a:r>
          </a:p>
          <a:p>
            <a:pPr marL="158750" indent="0">
              <a:buNone/>
            </a:pPr>
            <a:r>
              <a:rPr lang="en-US" dirty="0"/>
              <a:t>Submits online tests when students finish, if the DAC gave that permission.</a:t>
            </a:r>
          </a:p>
          <a:p>
            <a:pPr marL="158750" indent="0">
              <a:buNone/>
            </a:pPr>
            <a:r>
              <a:rPr dirty="0"/>
              <a:t>For Kindergarten and Alternate, uses a #2 pencil. Every year we lose student responses because someone used a pen or highlighter.</a:t>
            </a:r>
            <a:endParaRPr lang="en-US" dirty="0"/>
          </a:p>
          <a:p>
            <a:pPr marL="158750" indent="0">
              <a:buNone/>
            </a:pPr>
            <a:endParaRPr dirty="0"/>
          </a:p>
          <a:p>
            <a:pPr marL="158750" indent="0">
              <a:buNone/>
            </a:pPr>
            <a:r>
              <a:rPr dirty="0"/>
              <a:t>Before you sign the Verification of District Training form, due January 8, 2027, check that every TA is certified. Use the WIDA Secure Portal or the Certification Report.</a:t>
            </a:r>
            <a:endParaRPr lang="en-US" dirty="0"/>
          </a:p>
          <a:p>
            <a:pPr marL="158750" indent="0">
              <a:buNone/>
            </a:pPr>
            <a:endParaRPr dirty="0"/>
          </a:p>
          <a:p>
            <a:pPr marL="158750" indent="0">
              <a:buNone/>
            </a:pPr>
            <a:r>
              <a:rPr lang="en-US" dirty="0"/>
              <a:t>The CDE provided training log is optional, you can make your own. Please note, though that your training log does need to collect the information in the example log. Your training log gives proof: who trained, who attended, what they were trained in, and in cases of Alternate ACCESS that the TA is licensed.</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The Colorado TA training slide deck covers this in detail, so this slide is a quick overview. Modules 1 to 5 are for WIDA ACCESS Online, which most TAs give. TAs can skip some parts:</a:t>
            </a:r>
          </a:p>
          <a:p>
            <a:pPr marL="158750" indent="0">
              <a:buNone/>
            </a:pPr>
            <a:r>
              <a:rPr dirty="0"/>
              <a:t>Module 1, Introduction: complete all of it and download the Interactive Checklist.</a:t>
            </a:r>
          </a:p>
          <a:p>
            <a:pPr marL="158750" indent="0">
              <a:buNone/>
            </a:pPr>
            <a:r>
              <a:rPr dirty="0"/>
              <a:t>Module 2, Planning and Logistics: skip Ordering Materials and Ordering Additional Materials. CDE places initial orders, and DACs place additional orders. Complete Managing Secure Materials, Returning Materials, and Tracking Site Completion Status. TAs need to learn from you how to return materials to you, not to DRC.</a:t>
            </a:r>
          </a:p>
          <a:p>
            <a:pPr marL="158750" indent="0">
              <a:buNone/>
            </a:pPr>
            <a:r>
              <a:rPr dirty="0"/>
              <a:t>Module 3, Your Students, School and District: complete Pep Talks, Test Demo and Test Practice, and Assigning Accommodations. Review the Colorado Accommodations Crosswalk.</a:t>
            </a:r>
          </a:p>
          <a:p>
            <a:pPr marL="158750" indent="0">
              <a:buNone/>
            </a:pPr>
            <a:r>
              <a:rPr dirty="0"/>
              <a:t>Module 4, Administering the Test: complete all sections. ACCESS is timed in Colorado.</a:t>
            </a:r>
          </a:p>
          <a:p>
            <a:pPr marL="158750" indent="0">
              <a:buNone/>
            </a:pPr>
            <a:r>
              <a:rPr dirty="0"/>
              <a:t>Module 5, Test Scores: skip Data Validation, because Colorado uses SBD. You and your data staff can skip it too. Complete Generating Score Reports and Advocacy and Communication.</a:t>
            </a:r>
            <a:endParaRPr lang="en-US" dirty="0"/>
          </a:p>
          <a:p>
            <a:pPr marL="158750" indent="0">
              <a:buNone/>
            </a:pPr>
            <a:r>
              <a:rPr dirty="0"/>
              <a:t>Frequently asked question:</a:t>
            </a:r>
            <a:endParaRPr lang="en-US" dirty="0"/>
          </a:p>
          <a:p>
            <a:pPr marL="158750" indent="0">
              <a:buNone/>
            </a:pPr>
            <a:r>
              <a:rPr lang="en-US" dirty="0"/>
              <a:t>	</a:t>
            </a:r>
            <a:r>
              <a:rPr dirty="0"/>
              <a:t>Which courses must a TA complete? Only the course and quiz for each test the TA gives. A TA who gives only WIDA ACCESS Online takes the Online course and quiz. A TA who gives Online and Kindergarten takes both. A TA who gives only the </a:t>
            </a:r>
            <a:r>
              <a:rPr lang="en-US" dirty="0"/>
              <a:t>	</a:t>
            </a:r>
            <a:r>
              <a:rPr dirty="0"/>
              <a:t>braille test takes only that course. </a:t>
            </a:r>
            <a:endParaRPr lang="en-US" dirty="0"/>
          </a:p>
          <a:p>
            <a:pPr marL="158750" indent="0">
              <a:buNone/>
            </a:pPr>
            <a:endParaRPr lang="en-US" dirty="0"/>
          </a:p>
          <a:p>
            <a:pPr marL="158750" indent="0">
              <a:buNone/>
            </a:pPr>
            <a:r>
              <a:rPr lang="en-US" dirty="0"/>
              <a:t>To start training go to the </a:t>
            </a:r>
            <a:r>
              <a:rPr dirty="0"/>
              <a:t>WIDA Secure Portal, go to Assessment Training, select the course, and select Enroll Now.</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Three systems support ACCESS. Each one has a different job.</a:t>
            </a:r>
          </a:p>
          <a:p>
            <a:pPr marL="158750" indent="0">
              <a:buNone/>
            </a:pPr>
            <a:endParaRPr lang="en-US" dirty="0"/>
          </a:p>
          <a:p>
            <a:pPr marL="158750" indent="0">
              <a:buNone/>
            </a:pPr>
            <a:r>
              <a:rPr dirty="0"/>
              <a:t>WIDA Secure Portal (portal.wida.us), managed by WIDA. TAs learn about test content and take their training courses and quizzes here.</a:t>
            </a:r>
          </a:p>
          <a:p>
            <a:pPr marL="158750" indent="0">
              <a:buNone/>
            </a:pPr>
            <a:endParaRPr lang="en-US" dirty="0"/>
          </a:p>
          <a:p>
            <a:pPr marL="158750" indent="0">
              <a:buNone/>
            </a:pPr>
            <a:r>
              <a:rPr dirty="0"/>
              <a:t>WIDA AMS (wida-ams.us), managed by DRC. AMS stands for Assessment Management System. You place additional materials orders, print test tickets, view and update accommodations, and get translated student reports here. Tasks need the correct permissions at the TA, school, or district level. You decide who gets which permissions.</a:t>
            </a:r>
          </a:p>
          <a:p>
            <a:pPr marL="158750" indent="0">
              <a:buNone/>
            </a:pPr>
            <a:endParaRPr lang="en-US" dirty="0"/>
          </a:p>
          <a:p>
            <a:pPr marL="158750" indent="0">
              <a:buNone/>
            </a:pPr>
            <a:r>
              <a:rPr dirty="0"/>
              <a:t>DRC INSIGHT, the student testing app. Students take the online test here. It is installed on each testing device, usually each student's one-to-one device. Technology staff set it up, using CDE's District Technology Coordinator webpage and the DRC INSIGHT installation tools.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All K to 12 NEP or LEP students are in WIDA AMS and get a Pre-ID label. To be clear, that is every student coded NEP or LEP in Student Interchange by November 2. </a:t>
            </a:r>
            <a:endParaRPr lang="en-US" dirty="0"/>
          </a:p>
          <a:p>
            <a:pPr marL="158750" indent="0">
              <a:buNone/>
            </a:pPr>
            <a:r>
              <a:rPr dirty="0"/>
              <a:t>When WIDA AMS opens on November 23:</a:t>
            </a:r>
          </a:p>
          <a:p>
            <a:pPr marL="158750" indent="0">
              <a:buNone/>
            </a:pPr>
            <a:r>
              <a:rPr dirty="0"/>
              <a:t>If students are missing, they were not coded NEP or LEP in Student Interchange on November 2.</a:t>
            </a:r>
          </a:p>
          <a:p>
            <a:pPr marL="158750" indent="0">
              <a:buNone/>
            </a:pPr>
            <a:r>
              <a:rPr dirty="0"/>
              <a:t>If students are there who should not be, the error is in the data uploaded to Student Interchange. We can only pull the students you give us.</a:t>
            </a:r>
          </a:p>
          <a:p>
            <a:pPr marL="158750" indent="0">
              <a:buNone/>
            </a:pPr>
            <a:r>
              <a:rPr dirty="0"/>
              <a:t>Every student gets a Pre-ID label, even though most will not use it. That costs less, and causes fewer errors, than shipping labels one at a time.</a:t>
            </a:r>
          </a:p>
          <a:p>
            <a:pPr marL="158750" indent="0">
              <a:buNone/>
            </a:pPr>
            <a:r>
              <a:rPr dirty="0"/>
              <a:t>DRC puts all grade 1 to 12 students into test sessions. Remove paper testers from online sessions. If you don't, people get confused about the source of truth. Someone tested</a:t>
            </a:r>
            <a:r>
              <a:rPr lang="en-US" dirty="0"/>
              <a:t> a student </a:t>
            </a:r>
            <a:r>
              <a:rPr dirty="0"/>
              <a:t>on paper. Someone else sees that her online test is not complete and tests </a:t>
            </a:r>
            <a:r>
              <a:rPr lang="en-US" dirty="0"/>
              <a:t>the student again</a:t>
            </a:r>
            <a:r>
              <a:rPr dirty="0"/>
              <a:t>. That is a local error that hurts the validity of the test and takes the student, and the TA, away from learning </a:t>
            </a:r>
            <a:r>
              <a:rPr lang="en-US" dirty="0"/>
              <a:t>and teaching </a:t>
            </a:r>
            <a:r>
              <a:rPr dirty="0"/>
              <a:t>time. Removing paper testers also means you don't print extra test tickets.</a:t>
            </a:r>
          </a:p>
          <a:p>
            <a:pPr marL="158750" indent="0">
              <a:buNone/>
            </a:pPr>
            <a:r>
              <a:rPr dirty="0"/>
              <a:t>You cannot delete test registrations in WIDA AMS. That is why you remove students from sessions.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State law requires you to tell families, early in the year, which tests you give, which law requires each test, the estimated testing hours per day by grade, and the purpose of each test.</a:t>
            </a:r>
          </a:p>
          <a:p>
            <a:pPr marL="158750" indent="0">
              <a:buNone/>
            </a:pPr>
            <a:r>
              <a:rPr dirty="0"/>
              <a:t>WIDA has family flyers in many languages: What Is WIDA ACCESS? and What Is WIDA Alternate ACCESS? Your ELD teachers may know about them. Make sure your special education directors and teams know too. Make every effort to get the flyers to families ahead of time.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You are not in the testing room on test day, so make sure your TAs know these points.</a:t>
            </a:r>
          </a:p>
          <a:p>
            <a:pPr marL="158750" indent="0">
              <a:buNone/>
            </a:pPr>
            <a:r>
              <a:rPr dirty="0"/>
              <a:t>The TA has the correct secure materials: booklets, tickets, scripts, and #2 pencils.</a:t>
            </a:r>
          </a:p>
          <a:p>
            <a:pPr marL="158750" indent="0">
              <a:buNone/>
            </a:pPr>
            <a:r>
              <a:rPr dirty="0"/>
              <a:t>Keep a record of the booklet number for each student. This has helped fix labeling errors.</a:t>
            </a:r>
          </a:p>
          <a:p>
            <a:pPr marL="158750" indent="0">
              <a:buNone/>
            </a:pPr>
            <a:r>
              <a:rPr dirty="0"/>
              <a:t>Scratch paper is not allowed for Speaking. It is allowed by request for Listening, Reading, and Writing.</a:t>
            </a:r>
          </a:p>
          <a:p>
            <a:pPr marL="158750" indent="0">
              <a:buNone/>
            </a:pPr>
            <a:r>
              <a:rPr dirty="0"/>
              <a:t>Only students coded NEP or LEP test. Do not add other students.</a:t>
            </a:r>
          </a:p>
          <a:p>
            <a:pPr marL="158750" indent="0">
              <a:buNone/>
            </a:pPr>
            <a:r>
              <a:rPr dirty="0"/>
              <a:t>Check the test ticket. The most common error is a student with the wrong test ticket. An easy error, such as Josh using John's ticket in Listening, is simple to fix. A bigger error, such as Josh using John's ticket in Speaking when one is Tier A and the other is Tier B/C, is much messier. For a wrong ticket, call DRC. For a wrong grade or tier, the DAC calls CDE or uploads to Syncplicity. Do not email student PII.</a:t>
            </a:r>
          </a:p>
          <a:p>
            <a:pPr marL="158750" indent="0">
              <a:buNone/>
            </a:pPr>
            <a:r>
              <a:rPr dirty="0"/>
              <a:t>Train TAs to report a ticket error as soon as they see it. They do not need to be embarrassed or try to hide it. When TAs keep going and plan to tell someone later, the problem gets bigger. The faster we know, the faster we can fix it.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Test transfers. ACCESS transfers work differently from CMAS. Transfer a student only if the student started online testing in another district and needs to finish with you. For example, a student took Listening in District A and moved to District B. District B submits a Transfer Request in WIDA AMS. Wait until the student is actually attending your school, in person or virtual. Families often register in a new district, then stay at the old school for another week, and the old school may finish testing.</a:t>
            </a:r>
          </a:p>
          <a:p>
            <a:pPr marL="158750" indent="0">
              <a:buNone/>
            </a:pPr>
            <a:r>
              <a:rPr dirty="0"/>
              <a:t>New student, paper test, no Pre-ID label. This happens a lot with the grades 1 to 3 Writing booklet. Apply a yellow District/School label. Bubble all front cover fields, and SASID, date of birth, and grade on the back.</a:t>
            </a:r>
          </a:p>
          <a:p>
            <a:pPr marL="158750" lvl="0" indent="0">
              <a:buClr>
                <a:srgbClr val="000000"/>
              </a:buClr>
              <a:buSzPts val="1100"/>
              <a:buFont typeface="Arial"/>
              <a:buNone/>
            </a:pPr>
            <a:r>
              <a:rPr dirty="0"/>
              <a:t>The most common reason students get no results is that the data in WIDA AMS does not match the data bubbled on the booklet. For example, </a:t>
            </a:r>
            <a:r>
              <a:rPr lang="en-US" dirty="0"/>
              <a:t>a student with </a:t>
            </a:r>
            <a:r>
              <a:rPr dirty="0"/>
              <a:t>two last names. If WIDA AMS has </a:t>
            </a:r>
            <a:r>
              <a:rPr lang="en-US" dirty="0"/>
              <a:t>the student as Lopez Barnes </a:t>
            </a:r>
            <a:r>
              <a:rPr dirty="0"/>
              <a:t>with a space and the booklet has </a:t>
            </a:r>
            <a:r>
              <a:rPr lang="en-US" dirty="0"/>
              <a:t>Lopez-Barnes </a:t>
            </a:r>
            <a:r>
              <a:rPr dirty="0"/>
              <a:t> with a hyphen, the system sees two different students. The online domains and the paper Writing domain will not merge, and the student </a:t>
            </a:r>
            <a:r>
              <a:rPr lang="en-US" dirty="0"/>
              <a:t>does not </a:t>
            </a:r>
            <a:r>
              <a:rPr dirty="0"/>
              <a:t>get</a:t>
            </a:r>
            <a:r>
              <a:rPr lang="en-US" dirty="0"/>
              <a:t> an</a:t>
            </a:r>
            <a:r>
              <a:rPr dirty="0"/>
              <a:t> overall composite score</a:t>
            </a:r>
            <a:r>
              <a:rPr lang="en-US" dirty="0"/>
              <a:t> or a literacy composite score. </a:t>
            </a:r>
            <a:r>
              <a:rPr dirty="0"/>
              <a:t>Consider a local rule on who enters data in WIDA AMS and who bubbles booklets.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These are the same fields used in previous years. Read them at your own pace. The details are in the Colorado Assessment Resource Document. Most students will already have this information because it is included in the upload. This only applies to new students. </a:t>
            </a:r>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You enter this data only for students who are new and do not already have it from the October upload. For about 98% of your students, it is already there. You can enter it when you add a new student in WIDA AMS, or during SBD.</a:t>
            </a:r>
          </a:p>
          <a:p>
            <a:pPr marL="158750" indent="0">
              <a:buNone/>
            </a:pPr>
            <a:r>
              <a:rPr dirty="0"/>
              <a:t>The word "optional" confuses people. The field says optional because each WIDA state decides how to use it. Colorado uses it for language proficiency, language instruction program, enrollment since October 1, and free or reduced lunch.</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Colorado uses this field too. Notice the two new positions. The state now requires data on South Asian and on Middle Eastern or North African students, and this is where we collect it.</a:t>
            </a:r>
            <a:r>
              <a:rPr lang="en-US" dirty="0"/>
              <a:t> </a:t>
            </a:r>
            <a:r>
              <a:rPr dirty="0"/>
              <a:t>The example has six characters: 100000. That student is Title I (1), and not homeless, not expelled, not gifted and talented, not South Asian, and not Middle Eastern or North African (all 0).</a:t>
            </a:r>
            <a:r>
              <a:rPr lang="en-US" dirty="0"/>
              <a:t> Again you will only complete this information for new students. This can be entered into WIDA AMS or completed during SBD.</a:t>
            </a:r>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Colorado collects one more field: the Reason Not Tested (RNT) code. We need it because you cannot delete a student from WIDA AMS.</a:t>
            </a:r>
          </a:p>
          <a:p>
            <a:pPr marL="158750" indent="0">
              <a:buNone/>
            </a:pPr>
            <a:r>
              <a:rPr dirty="0"/>
              <a:t>Apply a code only when the student tested in zero domains. If the student tested in even one domain, apply no code.</a:t>
            </a:r>
          </a:p>
          <a:p>
            <a:pPr marL="158750" indent="0">
              <a:buNone/>
            </a:pPr>
            <a:r>
              <a:rPr dirty="0"/>
              <a:t>The two codes we see most:</a:t>
            </a:r>
          </a:p>
          <a:p>
            <a:pPr marL="158750" indent="0">
              <a:buNone/>
            </a:pPr>
            <a:r>
              <a:rPr dirty="0"/>
              <a:t>11, Data Error. The student is not NEP or LEP because of a fall Data Pipeline error. For example, a student was reclassified from LEP to FEP, but the change did not reach your student system before the file was pulled.</a:t>
            </a:r>
          </a:p>
          <a:p>
            <a:pPr marL="158750" indent="0">
              <a:buNone/>
            </a:pPr>
            <a:r>
              <a:rPr dirty="0"/>
              <a:t>03, Withdrew. The student was enrolled in October when the file was pulled but moved before testing in January.</a:t>
            </a:r>
          </a:p>
          <a:p>
            <a:pPr marL="158750" indent="0">
              <a:buNone/>
            </a:pPr>
            <a:r>
              <a:rPr dirty="0"/>
              <a:t>Codes 10 and 11 do not exist on CMAS, so they work a little differently. The other codes match CMAS codes. CMAS codes not on this list do not apply to ACCESS.</a:t>
            </a:r>
          </a:p>
          <a:p>
            <a:pPr marL="158750" indent="0">
              <a:buNone/>
            </a:pPr>
            <a:r>
              <a:rPr dirty="0"/>
              <a:t>To apply a code, go to WIDA AMS, Student Management, Details tab. Scroll to the bottom and enter the two digits.</a:t>
            </a:r>
            <a:r>
              <a:rPr lang="en-US" dirty="0"/>
              <a:t> There are support images for this in the Colorado Resource Document. </a:t>
            </a:r>
            <a:endParaRPr dirty="0"/>
          </a:p>
          <a:p>
            <a:pPr marL="158750" indent="0">
              <a:buNone/>
            </a:pPr>
            <a:endParaRPr lang="en-US" dirty="0"/>
          </a:p>
          <a:p>
            <a:pPr marL="158750" indent="0">
              <a:buNone/>
            </a:pPr>
            <a:r>
              <a:rPr lang="en-US" dirty="0"/>
              <a:t>Frequently asked question: </a:t>
            </a:r>
          </a:p>
          <a:p>
            <a:pPr marL="158750" indent="0">
              <a:buNone/>
            </a:pPr>
            <a:r>
              <a:rPr dirty="0"/>
              <a:t>A student took Listening, then refused the rest. What code do I use? None. RNT codes are only for students who did not test in any domain. If a student sits down and refuses to take even Listening, use 04, Student Refusal.</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In WIDA AMS, you cannot access the Do Not Score fields. They are locked. But many people bubble these codes on the back of booklets, especially Kindergarten and Writing booklets. Train your SACs and TAs not to bubble them. We do not use ABS, DEC, or SPD in Colorado.</a:t>
            </a:r>
          </a:p>
          <a:p>
            <a:pPr marL="158750" indent="0">
              <a:buNone/>
            </a:pPr>
            <a:r>
              <a:rPr dirty="0"/>
              <a:t>If a domain needs an Invalid (INV) code, CDE probably already knows about it, because you reported a misadministration. CDE will give you the Invalidation request form. You upload it to Syncplicity, and CDE applies the invalidation.</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A staff member sees a misadministration or security incident. Sometimes staff self-report. For example, a TA did not read the script, or a student had a cell phone.</a:t>
            </a:r>
            <a:r>
              <a:rPr lang="en-US" dirty="0"/>
              <a:t> </a:t>
            </a:r>
            <a:r>
              <a:rPr dirty="0"/>
              <a:t>2. The staff member reports it to the SAC, and the SAC reports it to you.</a:t>
            </a:r>
          </a:p>
          <a:p>
            <a:pPr marL="158750" indent="0">
              <a:buNone/>
            </a:pPr>
            <a:r>
              <a:rPr dirty="0"/>
              <a:t>3. You report a breach to the CDE Assessment Division right away.</a:t>
            </a:r>
            <a:r>
              <a:rPr lang="en-US" dirty="0"/>
              <a:t> </a:t>
            </a:r>
            <a:r>
              <a:rPr dirty="0"/>
              <a:t>4. CDE gives you the report form and follow-up steps.</a:t>
            </a:r>
            <a:r>
              <a:rPr lang="en-US" dirty="0"/>
              <a:t> </a:t>
            </a:r>
            <a:r>
              <a:rPr dirty="0"/>
              <a:t>Fill in the Testing Irregularity or Security Breach Report completely and send it with the online form in Appendix E of the Colorado resource. Hopefully, you will not need it.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If DRC flags a response, </a:t>
            </a:r>
            <a:r>
              <a:rPr lang="en-US" dirty="0"/>
              <a:t>CDE </a:t>
            </a:r>
            <a:r>
              <a:rPr dirty="0"/>
              <a:t>will contact you.</a:t>
            </a:r>
          </a:p>
          <a:p>
            <a:pPr marL="158750" indent="0">
              <a:buNone/>
            </a:pPr>
            <a:r>
              <a:rPr dirty="0"/>
              <a:t>Plagiarism is a response that matches a website. State policy is that CDE invalidates the domain.</a:t>
            </a:r>
          </a:p>
          <a:p>
            <a:pPr marL="158750" indent="0">
              <a:buNone/>
            </a:pPr>
            <a:r>
              <a:rPr dirty="0"/>
              <a:t>Artificial intelligence (AI) is what we saw most in the past two years. Search engines now give AI answers automatically, so a student who looks something up likely gets AI text. Signs</a:t>
            </a:r>
            <a:r>
              <a:rPr lang="en-US" dirty="0"/>
              <a:t> that the response is not authentic student work</a:t>
            </a:r>
            <a:r>
              <a:rPr dirty="0"/>
              <a:t>: the response is very different from the thousands DRC already scored, sounds read from a text, or uses words far above grade level that are not in the prompt. You investigate as well as you can. CDE may invalidate the domain.</a:t>
            </a:r>
          </a:p>
          <a:p>
            <a:pPr marL="158750" indent="0">
              <a:buNone/>
            </a:pPr>
            <a:endParaRPr lang="en-US" dirty="0"/>
          </a:p>
          <a:p>
            <a:pPr marL="158750" indent="0">
              <a:buNone/>
            </a:pPr>
            <a:r>
              <a:rPr dirty="0"/>
              <a:t>Even if CDE does not invalidate an AI case, a suspected student:</a:t>
            </a:r>
          </a:p>
          <a:p>
            <a:pPr marL="158750" indent="0">
              <a:buNone/>
            </a:pPr>
            <a:r>
              <a:rPr dirty="0"/>
              <a:t>Needs more evidence for redesignation</a:t>
            </a:r>
          </a:p>
          <a:p>
            <a:pPr marL="158750" indent="0">
              <a:buNone/>
            </a:pPr>
            <a:r>
              <a:rPr dirty="0"/>
              <a:t>Will not be added to Data Pipeline the following year. If the student moves, the new district will not see the data when deciding on a screener.</a:t>
            </a:r>
          </a:p>
          <a:p>
            <a:pPr marL="158750" indent="0">
              <a:buNone/>
            </a:pPr>
            <a:r>
              <a:rPr dirty="0"/>
              <a:t>Likely cannot use the result for the Seal of Biliteracy</a:t>
            </a:r>
          </a:p>
          <a:p>
            <a:pPr marL="158750" indent="0">
              <a:buNone/>
            </a:pPr>
            <a:endParaRPr lang="en-US" dirty="0"/>
          </a:p>
          <a:p>
            <a:pPr marL="158750" indent="0">
              <a:buNone/>
            </a:pPr>
            <a:r>
              <a:rPr dirty="0"/>
              <a:t>Of course, we hope </a:t>
            </a:r>
            <a:r>
              <a:rPr lang="en-US" dirty="0"/>
              <a:t>active proctoring can </a:t>
            </a:r>
            <a:r>
              <a:rPr dirty="0"/>
              <a:t>prevent all of this.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This is a short list. Appendix G of the Colorado resource has the full list. Any action that harms test security is prohibited.</a:t>
            </a:r>
          </a:p>
          <a:p>
            <a:pPr marL="158750" indent="0">
              <a:buNone/>
            </a:pPr>
            <a:endParaRPr lang="en-US" dirty="0"/>
          </a:p>
          <a:p>
            <a:pPr marL="158750" indent="0">
              <a:buNone/>
            </a:pPr>
            <a:r>
              <a:rPr dirty="0"/>
              <a:t>CDE added this list to the slide deck this year because of incidents that need a clear call-out. The main one: do not record Kindergarten, Alternate, or paper Speaking responses to score later. Score sheets are completed live, during the test. Recording to score later is an inappropriate way to give the test.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The DAC leads the district. The SAC leads the school. Appendix A has the full list. You know your DAC tasks, and you may be learning a few. RNT on the slide means Reason Not Tested code. Return your materials by February 17.</a:t>
            </a:r>
          </a:p>
          <a:p>
            <a:pPr marL="158750" indent="0">
              <a:buNone/>
            </a:pPr>
            <a:r>
              <a:rPr dirty="0"/>
              <a:t>SACs make sure security happens at the school level. They monitor student timing data with the Student Status Report, and DACs most likely do too.</a:t>
            </a:r>
          </a:p>
          <a:p>
            <a:pPr marL="158750" indent="0">
              <a:buNone/>
            </a:pPr>
            <a:endParaRPr lang="en-US" dirty="0"/>
          </a:p>
          <a:p>
            <a:pPr marL="158750" indent="0">
              <a:buNone/>
            </a:pPr>
            <a:r>
              <a:rPr dirty="0"/>
              <a:t>You decide locally who can End Incomplete Tests. In the past, Colorado gave that permission to everyone down to the TA. With paper tests, ending a test meant closing the book. Online, someone must end the test in WIDA AMS, and once it ends, it cannot reopen. The benefit of giving TAs the permission is that they know if </a:t>
            </a:r>
            <a:r>
              <a:rPr lang="en-US" dirty="0"/>
              <a:t>a student </a:t>
            </a:r>
            <a:r>
              <a:rPr dirty="0"/>
              <a:t>did not finish or left for an appointment. </a:t>
            </a:r>
            <a:endParaRPr lang="en-US" dirty="0"/>
          </a:p>
          <a:p>
            <a:pPr marL="158750" indent="0">
              <a:buNone/>
            </a:pPr>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District Technology Coordinator. Sets up devices and testing sites early. You define "early." A less impacted district might finish by January 7. </a:t>
            </a:r>
            <a:r>
              <a:rPr lang="en-US" dirty="0"/>
              <a:t>In any case, t</a:t>
            </a:r>
            <a:r>
              <a:rPr dirty="0"/>
              <a:t>he fourth week of the window is not early.</a:t>
            </a:r>
          </a:p>
          <a:p>
            <a:pPr marL="158750" indent="0">
              <a:buNone/>
            </a:pPr>
            <a:r>
              <a:rPr dirty="0"/>
              <a:t>Sensitive Data role. Anyone who helps you with student data in WIDA AMS, such as a data specialist. Checks demographic data and keeps only NEP or LEP students in registrations.</a:t>
            </a:r>
          </a:p>
          <a:p>
            <a:pPr marL="158750" indent="0">
              <a:buNone/>
            </a:pPr>
            <a:r>
              <a:rPr dirty="0"/>
              <a:t>Data Respondent. Has the first high-stakes ACCESS deadline: completing the Student October Snapshot so CDE can pull the ACCESS file on November 2. They are very busy this month.</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Pre-ID label (white). Every student uploaded through the Snapshot gets one. Still bubble the test date on the front cover.</a:t>
            </a:r>
          </a:p>
          <a:p>
            <a:pPr marL="158750" indent="0">
              <a:buNone/>
            </a:pPr>
            <a:r>
              <a:rPr dirty="0"/>
              <a:t>District/School label (yellow). For the few new students with a paper test and no Pre-ID label, such as a grade 2 Writing booklet. The label has district and school data only. Bubble all student data on the front and the key data on the back: grade and SASID. The data must match WIDA AMS, or the online and paper records will not merge into an overall composite score.</a:t>
            </a:r>
          </a:p>
          <a:p>
            <a:pPr marL="158750" indent="0">
              <a:buNone/>
            </a:pPr>
            <a:r>
              <a:rPr dirty="0"/>
              <a:t>Do Not Process (orange stripe). Only for a used booklet that must not be scored, such as one that got wet and had to be transcribed. Or a student started the wrong test, for example a first grader given a sibling's Kindergarten booklet. Never use it on unused booklets.</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Returning materials. </a:t>
            </a:r>
          </a:p>
          <a:p>
            <a:pPr marL="158750" indent="0">
              <a:buNone/>
            </a:pPr>
            <a:r>
              <a:rPr dirty="0"/>
              <a:t>1. Put the label in the box at the upper right of the front cover, and nowhere else. </a:t>
            </a:r>
            <a:endParaRPr lang="en-US" dirty="0"/>
          </a:p>
          <a:p>
            <a:pPr marL="158750" indent="0">
              <a:buNone/>
            </a:pPr>
            <a:r>
              <a:rPr dirty="0"/>
              <a:t>2. For yellow labels, bubble the full name, test date, back cover data, and grade with a #2 pencil.</a:t>
            </a:r>
            <a:endParaRPr lang="en-US" dirty="0"/>
          </a:p>
          <a:p>
            <a:pPr marL="158750" indent="0">
              <a:buNone/>
            </a:pPr>
            <a:r>
              <a:rPr dirty="0"/>
              <a:t>3. Do not label unused booklets. A label makes DRC score the booklet.</a:t>
            </a:r>
          </a:p>
          <a:p>
            <a:pPr marL="158750" indent="0">
              <a:buNone/>
            </a:pPr>
            <a:r>
              <a:rPr dirty="0"/>
              <a:t>4. Remove staples, paper clips, and sticky notes.</a:t>
            </a:r>
          </a:p>
          <a:p>
            <a:pPr marL="158750" indent="0">
              <a:buNone/>
            </a:pPr>
            <a:r>
              <a:rPr dirty="0"/>
              <a:t>5. Check the accommodations area for stray marks. Marks there override the label. </a:t>
            </a:r>
            <a:endParaRPr lang="en-US" dirty="0"/>
          </a:p>
          <a:p>
            <a:pPr marL="158750" indent="0">
              <a:buNone/>
            </a:pPr>
            <a:r>
              <a:rPr dirty="0"/>
              <a:t>6. Destroy scratch paper securely on site.</a:t>
            </a:r>
          </a:p>
          <a:p>
            <a:pPr marL="158750" indent="0">
              <a:buNone/>
            </a:pPr>
            <a:r>
              <a:rPr dirty="0"/>
              <a:t>Ship by February 17, 2027, postmark date. Earlier is better.</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Large print and braille. Transcribe answers into a standard scannable booklet and label it. Return everything with your other materials, with no special sorting. Fold large print booklets to fit a standard box.</a:t>
            </a:r>
          </a:p>
          <a:p>
            <a:pPr marL="158750" indent="0">
              <a:buNone/>
            </a:pPr>
            <a:r>
              <a:rPr dirty="0"/>
              <a:t>Damaged. For example, soy sauce or water spilled on it. Transcribe answers into a new booklet. Apply a yellow label and bubble demographics, unless you still have an unused Pre-ID label. Put an orange Do Not Process label on the damaged booklet and return both.</a:t>
            </a:r>
          </a:p>
          <a:p>
            <a:pPr marL="158750" indent="0">
              <a:buNone/>
            </a:pPr>
            <a:r>
              <a:rPr dirty="0"/>
              <a:t>Soiled (blood, vomit). Do not send it to DRC</a:t>
            </a:r>
            <a:r>
              <a:rPr lang="en-US" dirty="0"/>
              <a:t>. </a:t>
            </a:r>
            <a:r>
              <a:rPr dirty="0"/>
              <a:t>Transcribe the answers into a new booklet with a yellow label. Record the security barcode, record it in the Materials Accountability Form in WIDA AMS, and destroy it under local biohazard rules. If a booklet is too soiled to transcribe, call CDE and we will work it out.</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CDE will email you the </a:t>
            </a:r>
            <a:r>
              <a:rPr dirty="0" err="1"/>
              <a:t>DocuSign</a:t>
            </a:r>
            <a:r>
              <a:rPr dirty="0"/>
              <a:t> form on March 5. It is due March 12. Returning DACs know this form. The superintendent signs it.</a:t>
            </a:r>
          </a:p>
          <a:p>
            <a:pPr marL="158750" indent="0">
              <a:buNone/>
            </a:pPr>
            <a:r>
              <a:rPr dirty="0"/>
              <a:t>New line this year: the number of tests that went beyond the allowed time. This is a practice year, so there is no accountability or results consequence at the school or student level. We want to know what is happening. If a district tests 10,000 students and 2,000 go over time, CDE and that district both have work to do. If it is all at one school because the servers went down, we want to know that too.</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Reports and data files are available in WIDA AMS on April 28, 2027. That is the plan in our contract, barring an emergency. Printed reports arrive May 10 and 11.</a:t>
            </a:r>
          </a:p>
          <a:p>
            <a:pPr marL="158750" indent="0">
              <a:buNone/>
            </a:pPr>
            <a:r>
              <a:rPr dirty="0"/>
              <a:t>This is an equity issue. Families now get CMAS results early, and PSAT and SAT results right away. ACCESS results have always come before the end of the school year. Share Individual Student Reports with families as soon as they are available. ISRs are confidential. Follow state and federal privacy law and local board policy.</a:t>
            </a:r>
          </a:p>
          <a:p>
            <a:pPr marL="158750" indent="0">
              <a:buNone/>
            </a:pPr>
            <a:r>
              <a:rPr dirty="0"/>
              <a:t>Share these handouts with ISRs: ACCESS: Understanding Your Child's Scores, WIDA Alternate ACCESS: Understanding Your Child's Scores, and the WIDA ACCESS Parent Letters, which come in many languages.</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Preparing students for ACCESS, while it is </a:t>
            </a:r>
            <a:r>
              <a:rPr dirty="0"/>
              <a:t>not an AP exam with a study guide. Students are always learning English</a:t>
            </a:r>
            <a:r>
              <a:rPr lang="en-US" dirty="0"/>
              <a:t> in their ELD and content classes.</a:t>
            </a:r>
            <a:endParaRPr dirty="0"/>
          </a:p>
          <a:p>
            <a:pPr marL="158750" indent="0">
              <a:buNone/>
            </a:pPr>
            <a:r>
              <a:rPr dirty="0"/>
              <a:t>Students do need to know the platform:</a:t>
            </a:r>
          </a:p>
          <a:p>
            <a:pPr marL="158750" indent="0">
              <a:buNone/>
            </a:pPr>
            <a:r>
              <a:rPr dirty="0"/>
              <a:t>Practice the platform. Use the Preparing Students for ACCESS Online guide, the Test Demo, and the Sample Items. A practice script is on that webpage. Students hear that the TA reads in a formal voice, not a casual one.</a:t>
            </a:r>
          </a:p>
          <a:p>
            <a:pPr marL="158750" indent="0">
              <a:buNone/>
            </a:pPr>
            <a:r>
              <a:rPr dirty="0"/>
              <a:t>Practice the tools. Show students the highlighter and line guide. If a student has an accommodation, make sure it is assigned.</a:t>
            </a:r>
          </a:p>
          <a:p>
            <a:pPr marL="158750" indent="0">
              <a:buNone/>
            </a:pPr>
            <a:r>
              <a:rPr dirty="0"/>
              <a:t>Practice test routines. Teach students to follow directions and fill in forms correctly.</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DACs, CDE is always here to help. Here are other resources:</a:t>
            </a:r>
          </a:p>
          <a:p>
            <a:pPr marL="158750" indent="0">
              <a:buNone/>
            </a:pPr>
            <a:r>
              <a:rPr dirty="0"/>
              <a:t>Accommodations: CDE accommodation resources, the Colorado Accommodations Crosswalk, the WIDA Accessibility and Accommodations Manual, and the Emergency Accommodation Form.</a:t>
            </a:r>
          </a:p>
          <a:p>
            <a:pPr marL="158750" indent="0">
              <a:buNone/>
            </a:pPr>
            <a:r>
              <a:rPr dirty="0"/>
              <a:t>Systems: the WIDA Secure Portal, for the modules and quizzes, and WIDA AMS, where you manage students and print test tickets.</a:t>
            </a:r>
          </a:p>
          <a:p>
            <a:pPr marL="158750" indent="0">
              <a:buNone/>
            </a:pPr>
            <a:r>
              <a:rPr dirty="0"/>
              <a:t>Forms and signs: the Irregularity or Security Breach Report, the Plagiarism and AI Response Report, the Do Not Disturb sign, and the No Devices sign. The No Devices sign is new. It shows no smart glasses, no wireless earbuds, and no phones.</a:t>
            </a:r>
          </a:p>
          <a:p>
            <a:pPr marL="158750" indent="0">
              <a:buNone/>
            </a:pPr>
            <a:r>
              <a:rPr dirty="0"/>
              <a:t>Questions go up the chain: TA to SAC to DAC to CDE. DACs, contact CDE at villalobospavia_h@cde.state.co.us.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dirty="0"/>
              <a:t>Most questions start with the CDE ACCESS logistics contact, Heather Villalobos Pavia.</a:t>
            </a:r>
          </a:p>
          <a:p>
            <a:pPr marL="158750" indent="0">
              <a:buNone/>
            </a:pPr>
            <a:endParaRPr lang="en-US" dirty="0"/>
          </a:p>
          <a:p>
            <a:pPr marL="158750" indent="0">
              <a:buNone/>
            </a:pPr>
            <a:r>
              <a:rPr dirty="0"/>
              <a:t>Frequently asked question:</a:t>
            </a:r>
          </a:p>
          <a:p>
            <a:pPr marL="158750" indent="0">
              <a:buNone/>
            </a:pPr>
            <a:r>
              <a:rPr dirty="0"/>
              <a:t>Does Arti </a:t>
            </a:r>
            <a:r>
              <a:rPr lang="en-US" dirty="0"/>
              <a:t>Sachdeva </a:t>
            </a:r>
            <a:r>
              <a:rPr dirty="0"/>
              <a:t>handle accommodations for all tests? Yes. </a:t>
            </a:r>
            <a:r>
              <a:rPr lang="en-US" dirty="0"/>
              <a:t>Dr. Sachdeva </a:t>
            </a:r>
            <a:r>
              <a:rPr dirty="0"/>
              <a:t>is your contact for everything IEP and 504 on summative tests. For linguistic accommodations for multilingual learners on CMAS, contact the CDE ACCESS logistics contact. </a:t>
            </a:r>
          </a:p>
          <a:p>
            <a:endParaRPr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This Security Agreement is </a:t>
            </a:r>
            <a:r>
              <a:rPr lang="en-US" b="1" dirty="0"/>
              <a:t>only </a:t>
            </a:r>
            <a:r>
              <a:rPr lang="en-US" b="0" dirty="0"/>
              <a:t>for district assessment coordinators. All others complete the security agreement that is kept locally.</a:t>
            </a:r>
            <a:endParaRPr lang="en-US" dirty="0"/>
          </a:p>
        </p:txBody>
      </p:sp>
    </p:spTree>
    <p:extLst>
      <p:ext uri="{BB962C8B-B14F-4D97-AF65-F5344CB8AC3E}">
        <p14:creationId xmlns:p14="http://schemas.microsoft.com/office/powerpoint/2010/main" val="32985170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without image - Orange">
  <p:cSld name="SECTION_HEADER_1">
    <p:spTree>
      <p:nvGrpSpPr>
        <p:cNvPr id="1" name="Shape 8"/>
        <p:cNvGrpSpPr/>
        <p:nvPr/>
      </p:nvGrpSpPr>
      <p:grpSpPr>
        <a:xfrm>
          <a:off x="0" y="0"/>
          <a:ext cx="0" cy="0"/>
          <a:chOff x="0" y="0"/>
          <a:chExt cx="0" cy="0"/>
        </a:xfrm>
      </p:grpSpPr>
      <p:pic>
        <p:nvPicPr>
          <p:cNvPr id="9" name="Google Shape;9;p2"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10" name="Google Shape;10;p2"/>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cxnSp>
        <p:nvCxnSpPr>
          <p:cNvPr id="11" name="Google Shape;11;p2" descr="&quot;&quot;"/>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sp>
        <p:nvSpPr>
          <p:cNvPr id="12" name="Google Shape;12;p2"/>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3" name="Google Shape;13;p2"/>
          <p:cNvSpPr txBox="1">
            <a:spLocks noGrp="1"/>
          </p:cNvSpPr>
          <p:nvPr>
            <p:ph type="body" idx="1"/>
          </p:nvPr>
        </p:nvSpPr>
        <p:spPr>
          <a:xfrm>
            <a:off x="311700" y="1152475"/>
            <a:ext cx="81351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14" name="Google Shape;14;p2"/>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5" name="Google Shape;15;p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6" name="Google Shape;16;p2"/>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lide without image - Orange 1">
  <p:cSld name="SECTION_HEADER_1_2">
    <p:spTree>
      <p:nvGrpSpPr>
        <p:cNvPr id="1" name="Shape 17"/>
        <p:cNvGrpSpPr/>
        <p:nvPr/>
      </p:nvGrpSpPr>
      <p:grpSpPr>
        <a:xfrm>
          <a:off x="0" y="0"/>
          <a:ext cx="0" cy="0"/>
          <a:chOff x="0" y="0"/>
          <a:chExt cx="0" cy="0"/>
        </a:xfrm>
      </p:grpSpPr>
      <p:sp>
        <p:nvSpPr>
          <p:cNvPr id="18" name="Google Shape;18;p3"/>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cxnSp>
        <p:nvCxnSpPr>
          <p:cNvPr id="19" name="Google Shape;19;p3" descr="&quot;&quot;"/>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sp>
        <p:nvSpPr>
          <p:cNvPr id="20" name="Google Shape;20;p3"/>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21" name="Google Shape;21;p3"/>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22" name="Google Shape;22;p3"/>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23" name="Google Shape;23;p3"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sp>
        <p:nvSpPr>
          <p:cNvPr id="24" name="Google Shape;24;p3"/>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 name="Google Shape;25;p3"/>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ver Slide - Orange" type="title">
  <p:cSld name="TITLE">
    <p:spTree>
      <p:nvGrpSpPr>
        <p:cNvPr id="1" name="Shape 26"/>
        <p:cNvGrpSpPr/>
        <p:nvPr/>
      </p:nvGrpSpPr>
      <p:grpSpPr>
        <a:xfrm>
          <a:off x="0" y="0"/>
          <a:ext cx="0" cy="0"/>
          <a:chOff x="0" y="0"/>
          <a:chExt cx="0" cy="0"/>
        </a:xfrm>
      </p:grpSpPr>
      <p:sp>
        <p:nvSpPr>
          <p:cNvPr id="27" name="Google Shape;27;p4"/>
          <p:cNvSpPr/>
          <p:nvPr/>
        </p:nvSpPr>
        <p:spPr>
          <a:xfrm>
            <a:off x="0" y="4311400"/>
            <a:ext cx="9144000" cy="8394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 name="Google Shape;28;p4" descr="&quot;&quot;"/>
          <p:cNvSpPr/>
          <p:nvPr/>
        </p:nvSpPr>
        <p:spPr>
          <a:xfrm>
            <a:off x="1125" y="0"/>
            <a:ext cx="9144000" cy="27432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9" name="Google Shape;29;p4" descr="CDE logo"/>
          <p:cNvPicPr preferRelativeResize="0"/>
          <p:nvPr/>
        </p:nvPicPr>
        <p:blipFill rotWithShape="1">
          <a:blip r:embed="rId2">
            <a:alphaModFix/>
          </a:blip>
          <a:srcRect/>
          <a:stretch/>
        </p:blipFill>
        <p:spPr>
          <a:xfrm>
            <a:off x="2299325" y="703400"/>
            <a:ext cx="1456100" cy="919150"/>
          </a:xfrm>
          <a:prstGeom prst="rect">
            <a:avLst/>
          </a:prstGeom>
          <a:noFill/>
          <a:ln>
            <a:noFill/>
          </a:ln>
        </p:spPr>
      </p:pic>
      <p:sp>
        <p:nvSpPr>
          <p:cNvPr id="30" name="Google Shape;30;p4"/>
          <p:cNvSpPr txBox="1"/>
          <p:nvPr/>
        </p:nvSpPr>
        <p:spPr>
          <a:xfrm>
            <a:off x="205525" y="4884550"/>
            <a:ext cx="7256400" cy="17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Roboto"/>
              <a:ea typeface="Roboto"/>
              <a:cs typeface="Roboto"/>
              <a:sym typeface="Roboto"/>
            </a:endParaRPr>
          </a:p>
        </p:txBody>
      </p:sp>
      <p:sp>
        <p:nvSpPr>
          <p:cNvPr id="31" name="Google Shape;31;p4"/>
          <p:cNvSpPr txBox="1">
            <a:spLocks noGrp="1"/>
          </p:cNvSpPr>
          <p:nvPr>
            <p:ph type="title"/>
          </p:nvPr>
        </p:nvSpPr>
        <p:spPr>
          <a:xfrm>
            <a:off x="205525" y="2070900"/>
            <a:ext cx="5778300" cy="536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32" name="Google Shape;32;p4"/>
          <p:cNvSpPr txBox="1">
            <a:spLocks noGrp="1"/>
          </p:cNvSpPr>
          <p:nvPr>
            <p:ph type="title" idx="2"/>
          </p:nvPr>
        </p:nvSpPr>
        <p:spPr>
          <a:xfrm>
            <a:off x="205525" y="2960750"/>
            <a:ext cx="5778300" cy="1040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2200"/>
              <a:buFont typeface="Roboto"/>
              <a:buNone/>
              <a:defRPr sz="2200">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33" name="Google Shape;33;p4"/>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4" name="Google Shape;34;p4"/>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ur schools, students and educators - Orange">
  <p:cSld name="SECTION_HEADER_1_1">
    <p:spTree>
      <p:nvGrpSpPr>
        <p:cNvPr id="1" name="Shape 35"/>
        <p:cNvGrpSpPr/>
        <p:nvPr/>
      </p:nvGrpSpPr>
      <p:grpSpPr>
        <a:xfrm>
          <a:off x="0" y="0"/>
          <a:ext cx="0" cy="0"/>
          <a:chOff x="0" y="0"/>
          <a:chExt cx="0" cy="0"/>
        </a:xfrm>
      </p:grpSpPr>
      <p:sp>
        <p:nvSpPr>
          <p:cNvPr id="36" name="Google Shape;36;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7" name="Google Shape;37;p5"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38" name="Google Shape;38;p5"/>
          <p:cNvSpPr txBox="1"/>
          <p:nvPr/>
        </p:nvSpPr>
        <p:spPr>
          <a:xfrm>
            <a:off x="311700" y="105100"/>
            <a:ext cx="7167900" cy="741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rgbClr val="000000"/>
                </a:solidFill>
                <a:latin typeface="Roboto"/>
                <a:ea typeface="Roboto"/>
                <a:cs typeface="Roboto"/>
                <a:sym typeface="Roboto"/>
              </a:rPr>
              <a:t>Our schools, students, and educators</a:t>
            </a:r>
            <a:endParaRPr sz="2200" b="1" i="0" u="none" strike="noStrike" cap="none">
              <a:solidFill>
                <a:srgbClr val="000000"/>
              </a:solidFill>
              <a:latin typeface="Roboto"/>
              <a:ea typeface="Roboto"/>
              <a:cs typeface="Roboto"/>
              <a:sym typeface="Roboto"/>
            </a:endParaRPr>
          </a:p>
        </p:txBody>
      </p:sp>
      <p:cxnSp>
        <p:nvCxnSpPr>
          <p:cNvPr id="39" name="Google Shape;39;p5"/>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pic>
        <p:nvPicPr>
          <p:cNvPr id="40" name="Google Shape;40;p5"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41" name="Google Shape;41;p5"/>
          <p:cNvSpPr txBox="1"/>
          <p:nvPr/>
        </p:nvSpPr>
        <p:spPr>
          <a:xfrm>
            <a:off x="6515350" y="1228675"/>
            <a:ext cx="2267400" cy="2903100"/>
          </a:xfrm>
          <a:prstGeom prst="rect">
            <a:avLst/>
          </a:prstGeom>
          <a:solidFill>
            <a:srgbClr val="F3F3F3"/>
          </a:solidFill>
          <a:ln w="9525" cap="flat" cmpd="sng">
            <a:solidFill>
              <a:srgbClr val="B7B7B7"/>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Eligible for Free/Reduced </a:t>
            </a:r>
            <a:br>
              <a:rPr lang="en" sz="1100" b="1" i="0" u="none" strike="noStrike" cap="none">
                <a:solidFill>
                  <a:srgbClr val="000000"/>
                </a:solidFill>
                <a:latin typeface="Arial"/>
                <a:ea typeface="Arial"/>
                <a:cs typeface="Arial"/>
                <a:sym typeface="Arial"/>
              </a:rPr>
            </a:br>
            <a:r>
              <a:rPr lang="en" sz="1100" b="1" i="0" u="none" strike="noStrike" cap="none">
                <a:solidFill>
                  <a:srgbClr val="000000"/>
                </a:solidFill>
                <a:latin typeface="Arial"/>
                <a:ea typeface="Arial"/>
                <a:cs typeface="Arial"/>
                <a:sym typeface="Arial"/>
              </a:rPr>
              <a:t>Lunch:</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394,765</a:t>
            </a:r>
            <a:r>
              <a:rPr lang="en" sz="1200" b="0" i="0" u="none" strike="noStrike" cap="none">
                <a:solidFill>
                  <a:srgbClr val="000000"/>
                </a:solidFill>
                <a:latin typeface="Arial"/>
                <a:ea typeface="Arial"/>
                <a:cs typeface="Arial"/>
                <a:sym typeface="Arial"/>
              </a:rPr>
              <a:t> (~4</a:t>
            </a:r>
            <a:r>
              <a:rPr lang="en" sz="1200"/>
              <a:t>4</a:t>
            </a:r>
            <a:r>
              <a:rPr lang="en" sz="1200" b="0" i="0" u="none" strike="noStrike" cap="none">
                <a:solidFill>
                  <a:srgbClr val="000000"/>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Students with Individualized Education Programs: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117,616</a:t>
            </a:r>
            <a:r>
              <a:rPr lang="en" sz="1200" b="0" i="0" u="none" strike="noStrike" cap="none">
                <a:solidFill>
                  <a:srgbClr val="000000"/>
                </a:solidFill>
                <a:latin typeface="Arial"/>
                <a:ea typeface="Arial"/>
                <a:cs typeface="Arial"/>
                <a:sym typeface="Arial"/>
              </a:rPr>
              <a:t> (~13%)</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Multilingual Learners*: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105,362</a:t>
            </a:r>
            <a:r>
              <a:rPr lang="en" sz="1200" b="0" i="0" u="none" strike="noStrike" cap="none">
                <a:solidFill>
                  <a:srgbClr val="000000"/>
                </a:solidFill>
                <a:latin typeface="Arial"/>
                <a:ea typeface="Arial"/>
                <a:cs typeface="Arial"/>
                <a:sym typeface="Arial"/>
              </a:rPr>
              <a:t> (~1</a:t>
            </a:r>
            <a:r>
              <a:rPr lang="en" sz="1200"/>
              <a:t>2</a:t>
            </a:r>
            <a:r>
              <a:rPr lang="en" sz="1200" b="0" i="0" u="none" strike="noStrike" cap="none">
                <a:solidFill>
                  <a:srgbClr val="000000"/>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McKinney Vento:</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a:t>
            </a:r>
            <a:r>
              <a:rPr lang="en" sz="1200"/>
              <a:t>4,498</a:t>
            </a:r>
            <a:r>
              <a:rPr lang="en" sz="1200" b="0" i="0" u="none" strike="noStrike" cap="none">
                <a:solidFill>
                  <a:srgbClr val="000000"/>
                </a:solidFill>
                <a:latin typeface="Arial"/>
                <a:ea typeface="Arial"/>
                <a:cs typeface="Arial"/>
                <a:sym typeface="Arial"/>
              </a:rPr>
              <a:t> (~2%)</a:t>
            </a:r>
            <a:endParaRPr sz="1200" b="0" i="0" u="none" strike="noStrike" cap="none">
              <a:solidFill>
                <a:srgbClr val="000000"/>
              </a:solidFill>
              <a:latin typeface="Arial"/>
              <a:ea typeface="Arial"/>
              <a:cs typeface="Arial"/>
              <a:sym typeface="Arial"/>
            </a:endParaRPr>
          </a:p>
        </p:txBody>
      </p:sp>
      <p:sp>
        <p:nvSpPr>
          <p:cNvPr id="42" name="Google Shape;42;p5"/>
          <p:cNvSpPr txBox="1"/>
          <p:nvPr/>
        </p:nvSpPr>
        <p:spPr>
          <a:xfrm>
            <a:off x="6633450" y="3655100"/>
            <a:ext cx="2015700" cy="369900"/>
          </a:xfrm>
          <a:prstGeom prst="rect">
            <a:avLst/>
          </a:prstGeom>
          <a:noFill/>
          <a:ln w="19050" cap="flat" cmpd="sng">
            <a:solidFill>
              <a:srgbClr val="FFFFFF"/>
            </a:solidFill>
            <a:prstDash val="solid"/>
            <a:round/>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1" u="none" strike="noStrike" cap="none">
                <a:solidFill>
                  <a:srgbClr val="000000"/>
                </a:solidFill>
                <a:latin typeface="Roboto"/>
                <a:ea typeface="Roboto"/>
                <a:cs typeface="Roboto"/>
                <a:sym typeface="Roboto"/>
              </a:rPr>
              <a:t>*Includes both Non-English Proficient and Limited English Proficient students</a:t>
            </a:r>
            <a:endParaRPr sz="800" b="0" i="1" u="none" strike="noStrike" cap="none">
              <a:solidFill>
                <a:srgbClr val="000000"/>
              </a:solidFill>
              <a:latin typeface="Roboto"/>
              <a:ea typeface="Roboto"/>
              <a:cs typeface="Roboto"/>
              <a:sym typeface="Roboto"/>
            </a:endParaRPr>
          </a:p>
        </p:txBody>
      </p:sp>
      <p:grpSp>
        <p:nvGrpSpPr>
          <p:cNvPr id="43" name="Google Shape;43;p5"/>
          <p:cNvGrpSpPr/>
          <p:nvPr/>
        </p:nvGrpSpPr>
        <p:grpSpPr>
          <a:xfrm>
            <a:off x="308400" y="1062325"/>
            <a:ext cx="1006800" cy="1003500"/>
            <a:chOff x="308400" y="1076275"/>
            <a:chExt cx="1006800" cy="1003500"/>
          </a:xfrm>
        </p:grpSpPr>
        <p:sp>
          <p:nvSpPr>
            <p:cNvPr id="44" name="Google Shape;44;p5" descr="&quot;&quot;"/>
            <p:cNvSpPr/>
            <p:nvPr/>
          </p:nvSpPr>
          <p:spPr>
            <a:xfrm>
              <a:off x="311700" y="1076275"/>
              <a:ext cx="1003500" cy="1003500"/>
            </a:xfrm>
            <a:prstGeom prst="ellipse">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5"/>
            <p:cNvSpPr txBox="1"/>
            <p:nvPr/>
          </p:nvSpPr>
          <p:spPr>
            <a:xfrm>
              <a:off x="308400" y="10925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FFFFFF"/>
                  </a:solidFill>
                  <a:latin typeface="Roboto"/>
                  <a:ea typeface="Roboto"/>
                  <a:cs typeface="Roboto"/>
                  <a:sym typeface="Roboto"/>
                </a:rPr>
                <a:t>178</a:t>
              </a:r>
              <a:endParaRPr sz="13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Roboto"/>
                  <a:ea typeface="Roboto"/>
                  <a:cs typeface="Roboto"/>
                  <a:sym typeface="Roboto"/>
                </a:rPr>
                <a:t>SCHOOL</a:t>
              </a:r>
              <a:endParaRPr sz="12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Roboto"/>
                  <a:ea typeface="Roboto"/>
                  <a:cs typeface="Roboto"/>
                  <a:sym typeface="Roboto"/>
                </a:rPr>
                <a:t>DISTRICTS</a:t>
              </a:r>
              <a:endParaRPr sz="1200" b="0" i="0" u="none" strike="noStrike" cap="none">
                <a:solidFill>
                  <a:srgbClr val="FFFFFF"/>
                </a:solidFill>
                <a:latin typeface="Roboto"/>
                <a:ea typeface="Roboto"/>
                <a:cs typeface="Roboto"/>
                <a:sym typeface="Roboto"/>
              </a:endParaRPr>
            </a:p>
          </p:txBody>
        </p:sp>
      </p:grpSp>
      <p:grpSp>
        <p:nvGrpSpPr>
          <p:cNvPr id="46" name="Google Shape;46;p5"/>
          <p:cNvGrpSpPr/>
          <p:nvPr/>
        </p:nvGrpSpPr>
        <p:grpSpPr>
          <a:xfrm>
            <a:off x="308400" y="2150613"/>
            <a:ext cx="1006800" cy="1003500"/>
            <a:chOff x="308400" y="2218825"/>
            <a:chExt cx="1006800" cy="1003500"/>
          </a:xfrm>
        </p:grpSpPr>
        <p:sp>
          <p:nvSpPr>
            <p:cNvPr id="47" name="Google Shape;47;p5" descr="&quot;&quot;"/>
            <p:cNvSpPr/>
            <p:nvPr/>
          </p:nvSpPr>
          <p:spPr>
            <a:xfrm>
              <a:off x="311700" y="2218825"/>
              <a:ext cx="1003500" cy="1003500"/>
            </a:xfrm>
            <a:prstGeom prst="ellipse">
              <a:avLst/>
            </a:prstGeom>
            <a:solidFill>
              <a:srgbClr val="F8B33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p5"/>
            <p:cNvSpPr txBox="1"/>
            <p:nvPr/>
          </p:nvSpPr>
          <p:spPr>
            <a:xfrm>
              <a:off x="308400" y="2309488"/>
              <a:ext cx="1003500" cy="822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000000"/>
                  </a:solidFill>
                  <a:latin typeface="Roboto"/>
                  <a:ea typeface="Roboto"/>
                  <a:cs typeface="Roboto"/>
                  <a:sym typeface="Roboto"/>
                </a:rPr>
                <a:t>1,927</a:t>
              </a:r>
              <a:endParaRPr sz="1300" b="1"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Roboto"/>
                  <a:ea typeface="Roboto"/>
                  <a:cs typeface="Roboto"/>
                  <a:sym typeface="Roboto"/>
                </a:rPr>
                <a:t>SCHOOLS</a:t>
              </a:r>
              <a:endParaRPr sz="1200" b="0" i="0" u="none" strike="noStrike" cap="none">
                <a:solidFill>
                  <a:srgbClr val="000000"/>
                </a:solidFill>
                <a:latin typeface="Roboto"/>
                <a:ea typeface="Roboto"/>
                <a:cs typeface="Roboto"/>
                <a:sym typeface="Roboto"/>
              </a:endParaRPr>
            </a:p>
          </p:txBody>
        </p:sp>
      </p:grpSp>
      <p:grpSp>
        <p:nvGrpSpPr>
          <p:cNvPr id="49" name="Google Shape;49;p5"/>
          <p:cNvGrpSpPr/>
          <p:nvPr/>
        </p:nvGrpSpPr>
        <p:grpSpPr>
          <a:xfrm>
            <a:off x="308400" y="3238900"/>
            <a:ext cx="1006800" cy="1003500"/>
            <a:chOff x="308400" y="1076275"/>
            <a:chExt cx="1006800" cy="1003500"/>
          </a:xfrm>
        </p:grpSpPr>
        <p:sp>
          <p:nvSpPr>
            <p:cNvPr id="50" name="Google Shape;50;p5" descr="&quot;&quot;"/>
            <p:cNvSpPr/>
            <p:nvPr/>
          </p:nvSpPr>
          <p:spPr>
            <a:xfrm>
              <a:off x="311700" y="1076275"/>
              <a:ext cx="1003500" cy="1003500"/>
            </a:xfrm>
            <a:prstGeom prst="ellipse">
              <a:avLst/>
            </a:prstGeom>
            <a:solidFill>
              <a:srgbClr val="00953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51;p5"/>
            <p:cNvSpPr txBox="1"/>
            <p:nvPr/>
          </p:nvSpPr>
          <p:spPr>
            <a:xfrm>
              <a:off x="308400" y="11467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FFFFFF"/>
                  </a:solidFill>
                  <a:latin typeface="Roboto"/>
                  <a:ea typeface="Roboto"/>
                  <a:cs typeface="Roboto"/>
                  <a:sym typeface="Roboto"/>
                </a:rPr>
                <a:t>881,</a:t>
              </a:r>
              <a:r>
                <a:rPr lang="en" sz="1300" b="1">
                  <a:solidFill>
                    <a:srgbClr val="FFFFFF"/>
                  </a:solidFill>
                  <a:latin typeface="Roboto"/>
                  <a:ea typeface="Roboto"/>
                  <a:cs typeface="Roboto"/>
                  <a:sym typeface="Roboto"/>
                </a:rPr>
                <a:t>065</a:t>
              </a:r>
              <a:endParaRPr sz="13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a:ea typeface="Roboto"/>
                  <a:cs typeface="Roboto"/>
                  <a:sym typeface="Roboto"/>
                </a:rPr>
                <a:t>PUBLIC </a:t>
              </a:r>
              <a:br>
                <a:rPr lang="en" sz="1000" b="0" i="0" u="none" strike="noStrike" cap="none">
                  <a:solidFill>
                    <a:srgbClr val="FFFFFF"/>
                  </a:solidFill>
                  <a:latin typeface="Roboto"/>
                  <a:ea typeface="Roboto"/>
                  <a:cs typeface="Roboto"/>
                  <a:sym typeface="Roboto"/>
                </a:rPr>
              </a:br>
              <a:r>
                <a:rPr lang="en" sz="1000" b="0" i="0" u="none" strike="noStrike" cap="none">
                  <a:solidFill>
                    <a:srgbClr val="FFFFFF"/>
                  </a:solidFill>
                  <a:latin typeface="Roboto"/>
                  <a:ea typeface="Roboto"/>
                  <a:cs typeface="Roboto"/>
                  <a:sym typeface="Roboto"/>
                </a:rPr>
                <a:t>SCHOOL</a:t>
              </a:r>
              <a:endParaRPr sz="10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a:ea typeface="Roboto"/>
                  <a:cs typeface="Roboto"/>
                  <a:sym typeface="Roboto"/>
                </a:rPr>
                <a:t>STUDENTS</a:t>
              </a:r>
              <a:endParaRPr sz="1000" b="0" i="0" u="none" strike="noStrike" cap="none">
                <a:solidFill>
                  <a:srgbClr val="FFFFFF"/>
                </a:solidFill>
                <a:latin typeface="Roboto"/>
                <a:ea typeface="Roboto"/>
                <a:cs typeface="Roboto"/>
                <a:sym typeface="Roboto"/>
              </a:endParaRPr>
            </a:p>
          </p:txBody>
        </p:sp>
      </p:grpSp>
      <p:sp>
        <p:nvSpPr>
          <p:cNvPr id="52" name="Google Shape;52;p5"/>
          <p:cNvSpPr txBox="1"/>
          <p:nvPr/>
        </p:nvSpPr>
        <p:spPr>
          <a:xfrm>
            <a:off x="1603037" y="1064563"/>
            <a:ext cx="46245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Roboto"/>
                <a:ea typeface="Roboto"/>
                <a:cs typeface="Roboto"/>
                <a:sym typeface="Roboto"/>
              </a:rPr>
              <a:t>Student Demographics*</a:t>
            </a:r>
            <a:endParaRPr sz="1400" b="1" i="0" u="none" strike="noStrike" cap="none">
              <a:solidFill>
                <a:srgbClr val="000000"/>
              </a:solidFill>
              <a:latin typeface="Roboto"/>
              <a:ea typeface="Roboto"/>
              <a:cs typeface="Roboto"/>
              <a:sym typeface="Roboto"/>
            </a:endParaRPr>
          </a:p>
        </p:txBody>
      </p:sp>
      <p:pic>
        <p:nvPicPr>
          <p:cNvPr id="53" name="Google Shape;53;p5"/>
          <p:cNvPicPr preferRelativeResize="0"/>
          <p:nvPr/>
        </p:nvPicPr>
        <p:blipFill rotWithShape="1">
          <a:blip r:embed="rId4">
            <a:alphaModFix/>
          </a:blip>
          <a:srcRect l="50" r="60"/>
          <a:stretch/>
        </p:blipFill>
        <p:spPr>
          <a:xfrm>
            <a:off x="1761637" y="1426175"/>
            <a:ext cx="4307278" cy="2744888"/>
          </a:xfrm>
          <a:prstGeom prst="rect">
            <a:avLst/>
          </a:prstGeom>
          <a:noFill/>
          <a:ln>
            <a:noFill/>
          </a:ln>
        </p:spPr>
      </p:pic>
      <p:sp>
        <p:nvSpPr>
          <p:cNvPr id="54" name="Google Shape;54;p5"/>
          <p:cNvSpPr txBox="1"/>
          <p:nvPr/>
        </p:nvSpPr>
        <p:spPr>
          <a:xfrm>
            <a:off x="4759150" y="3941075"/>
            <a:ext cx="1051800" cy="1566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Roboto"/>
                <a:ea typeface="Roboto"/>
                <a:cs typeface="Roboto"/>
                <a:sym typeface="Roboto"/>
              </a:rPr>
              <a:t>*October 202</a:t>
            </a:r>
            <a:r>
              <a:rPr lang="en" sz="800">
                <a:latin typeface="Roboto"/>
                <a:ea typeface="Roboto"/>
                <a:cs typeface="Roboto"/>
                <a:sym typeface="Roboto"/>
              </a:rPr>
              <a:t>4</a:t>
            </a:r>
            <a:r>
              <a:rPr lang="en" sz="800" b="0" i="0" u="none" strike="noStrike" cap="none">
                <a:solidFill>
                  <a:srgbClr val="000000"/>
                </a:solidFill>
                <a:latin typeface="Roboto"/>
                <a:ea typeface="Roboto"/>
                <a:cs typeface="Roboto"/>
                <a:sym typeface="Roboto"/>
              </a:rPr>
              <a:t> Data</a:t>
            </a:r>
            <a:endParaRPr sz="800" b="0" i="0" u="none" strike="noStrike" cap="none">
              <a:solidFill>
                <a:srgbClr val="000000"/>
              </a:solidFill>
              <a:latin typeface="Roboto"/>
              <a:ea typeface="Roboto"/>
              <a:cs typeface="Roboto"/>
              <a:sym typeface="Roboto"/>
            </a:endParaRPr>
          </a:p>
        </p:txBody>
      </p:sp>
      <p:sp>
        <p:nvSpPr>
          <p:cNvPr id="55" name="Google Shape;55;p5"/>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 name="Google Shape;56;p5"/>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ur schools, students and educators - Orange 1">
  <p:cSld name="SECTION_HEADER_1_1_2">
    <p:spTree>
      <p:nvGrpSpPr>
        <p:cNvPr id="1" name="Shape 57"/>
        <p:cNvGrpSpPr/>
        <p:nvPr/>
      </p:nvGrpSpPr>
      <p:grpSpPr>
        <a:xfrm>
          <a:off x="0" y="0"/>
          <a:ext cx="0" cy="0"/>
          <a:chOff x="0" y="0"/>
          <a:chExt cx="0" cy="0"/>
        </a:xfrm>
      </p:grpSpPr>
      <p:pic>
        <p:nvPicPr>
          <p:cNvPr id="58" name="Google Shape;58;p6"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59" name="Google Shape;5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60" name="Google Shape;60;p6"/>
          <p:cNvSpPr txBox="1"/>
          <p:nvPr/>
        </p:nvSpPr>
        <p:spPr>
          <a:xfrm>
            <a:off x="311700" y="105100"/>
            <a:ext cx="7167900" cy="741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rgbClr val="000000"/>
                </a:solidFill>
                <a:latin typeface="Roboto"/>
                <a:ea typeface="Roboto"/>
                <a:cs typeface="Roboto"/>
                <a:sym typeface="Roboto"/>
              </a:rPr>
              <a:t>Our schools, students, and educators</a:t>
            </a:r>
            <a:endParaRPr sz="2200" b="1" i="0" u="none" strike="noStrike" cap="none">
              <a:solidFill>
                <a:srgbClr val="000000"/>
              </a:solidFill>
              <a:latin typeface="Roboto"/>
              <a:ea typeface="Roboto"/>
              <a:cs typeface="Roboto"/>
              <a:sym typeface="Roboto"/>
            </a:endParaRPr>
          </a:p>
        </p:txBody>
      </p:sp>
      <p:cxnSp>
        <p:nvCxnSpPr>
          <p:cNvPr id="61" name="Google Shape;61;p6"/>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pic>
        <p:nvPicPr>
          <p:cNvPr id="62" name="Google Shape;62;p6"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63" name="Google Shape;63;p6"/>
          <p:cNvSpPr txBox="1"/>
          <p:nvPr/>
        </p:nvSpPr>
        <p:spPr>
          <a:xfrm>
            <a:off x="6515350" y="1228675"/>
            <a:ext cx="2267400" cy="2903100"/>
          </a:xfrm>
          <a:prstGeom prst="rect">
            <a:avLst/>
          </a:prstGeom>
          <a:solidFill>
            <a:srgbClr val="F3F3F3"/>
          </a:solidFill>
          <a:ln w="9525" cap="flat" cmpd="sng">
            <a:solidFill>
              <a:srgbClr val="B7B7B7"/>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Eligible for Free/Reduced </a:t>
            </a:r>
            <a:br>
              <a:rPr lang="en" sz="1100" b="1" i="0" u="none" strike="noStrike" cap="none">
                <a:solidFill>
                  <a:srgbClr val="000000"/>
                </a:solidFill>
                <a:latin typeface="Arial"/>
                <a:ea typeface="Arial"/>
                <a:cs typeface="Arial"/>
                <a:sym typeface="Arial"/>
              </a:rPr>
            </a:br>
            <a:r>
              <a:rPr lang="en" sz="1100" b="1" i="0" u="none" strike="noStrike" cap="none">
                <a:solidFill>
                  <a:srgbClr val="000000"/>
                </a:solidFill>
                <a:latin typeface="Arial"/>
                <a:ea typeface="Arial"/>
                <a:cs typeface="Arial"/>
                <a:sym typeface="Arial"/>
              </a:rPr>
              <a:t>Lunch:</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394,765</a:t>
            </a:r>
            <a:r>
              <a:rPr lang="en" sz="1200" b="0" i="0" u="none" strike="noStrike" cap="none">
                <a:solidFill>
                  <a:srgbClr val="000000"/>
                </a:solidFill>
                <a:latin typeface="Arial"/>
                <a:ea typeface="Arial"/>
                <a:cs typeface="Arial"/>
                <a:sym typeface="Arial"/>
              </a:rPr>
              <a:t> (~4</a:t>
            </a:r>
            <a:r>
              <a:rPr lang="en" sz="1200"/>
              <a:t>4</a:t>
            </a:r>
            <a:r>
              <a:rPr lang="en" sz="1200" b="0" i="0" u="none" strike="noStrike" cap="none">
                <a:solidFill>
                  <a:srgbClr val="000000"/>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Students with Individualized Education Programs: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117,616</a:t>
            </a:r>
            <a:r>
              <a:rPr lang="en" sz="1200" b="0" i="0" u="none" strike="noStrike" cap="none">
                <a:solidFill>
                  <a:srgbClr val="000000"/>
                </a:solidFill>
                <a:latin typeface="Arial"/>
                <a:ea typeface="Arial"/>
                <a:cs typeface="Arial"/>
                <a:sym typeface="Arial"/>
              </a:rPr>
              <a:t> (~13%)</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Multilingual Learners*: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105,362</a:t>
            </a:r>
            <a:r>
              <a:rPr lang="en" sz="1200" b="0" i="0" u="none" strike="noStrike" cap="none">
                <a:solidFill>
                  <a:srgbClr val="000000"/>
                </a:solidFill>
                <a:latin typeface="Arial"/>
                <a:ea typeface="Arial"/>
                <a:cs typeface="Arial"/>
                <a:sym typeface="Arial"/>
              </a:rPr>
              <a:t> (~1</a:t>
            </a:r>
            <a:r>
              <a:rPr lang="en" sz="1200"/>
              <a:t>2</a:t>
            </a:r>
            <a:r>
              <a:rPr lang="en" sz="1200" b="0" i="0" u="none" strike="noStrike" cap="none">
                <a:solidFill>
                  <a:srgbClr val="000000"/>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McKinney Vento:</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a:t>
            </a:r>
            <a:r>
              <a:rPr lang="en" sz="1200"/>
              <a:t>4,498</a:t>
            </a:r>
            <a:r>
              <a:rPr lang="en" sz="1200" b="0" i="0" u="none" strike="noStrike" cap="none">
                <a:solidFill>
                  <a:srgbClr val="000000"/>
                </a:solidFill>
                <a:latin typeface="Arial"/>
                <a:ea typeface="Arial"/>
                <a:cs typeface="Arial"/>
                <a:sym typeface="Arial"/>
              </a:rPr>
              <a:t> (~2%)</a:t>
            </a:r>
            <a:endParaRPr sz="1200" b="0" i="0" u="none" strike="noStrike" cap="none">
              <a:solidFill>
                <a:srgbClr val="000000"/>
              </a:solidFill>
              <a:latin typeface="Arial"/>
              <a:ea typeface="Arial"/>
              <a:cs typeface="Arial"/>
              <a:sym typeface="Arial"/>
            </a:endParaRPr>
          </a:p>
        </p:txBody>
      </p:sp>
      <p:sp>
        <p:nvSpPr>
          <p:cNvPr id="64" name="Google Shape;64;p6"/>
          <p:cNvSpPr txBox="1"/>
          <p:nvPr/>
        </p:nvSpPr>
        <p:spPr>
          <a:xfrm>
            <a:off x="6633450" y="3655100"/>
            <a:ext cx="2015700" cy="369900"/>
          </a:xfrm>
          <a:prstGeom prst="rect">
            <a:avLst/>
          </a:prstGeom>
          <a:noFill/>
          <a:ln w="19050" cap="flat" cmpd="sng">
            <a:solidFill>
              <a:srgbClr val="FFFFFF"/>
            </a:solidFill>
            <a:prstDash val="solid"/>
            <a:round/>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1" u="none" strike="noStrike" cap="none">
                <a:solidFill>
                  <a:srgbClr val="000000"/>
                </a:solidFill>
                <a:latin typeface="Roboto"/>
                <a:ea typeface="Roboto"/>
                <a:cs typeface="Roboto"/>
                <a:sym typeface="Roboto"/>
              </a:rPr>
              <a:t>*Includes both Non-English Proficient and Limited English Proficient students</a:t>
            </a:r>
            <a:endParaRPr sz="800" b="0" i="1" u="none" strike="noStrike" cap="none">
              <a:solidFill>
                <a:srgbClr val="000000"/>
              </a:solidFill>
              <a:latin typeface="Roboto"/>
              <a:ea typeface="Roboto"/>
              <a:cs typeface="Roboto"/>
              <a:sym typeface="Roboto"/>
            </a:endParaRPr>
          </a:p>
        </p:txBody>
      </p:sp>
      <p:grpSp>
        <p:nvGrpSpPr>
          <p:cNvPr id="65" name="Google Shape;65;p6"/>
          <p:cNvGrpSpPr/>
          <p:nvPr/>
        </p:nvGrpSpPr>
        <p:grpSpPr>
          <a:xfrm>
            <a:off x="308400" y="1062325"/>
            <a:ext cx="1006800" cy="1003500"/>
            <a:chOff x="308400" y="1076275"/>
            <a:chExt cx="1006800" cy="1003500"/>
          </a:xfrm>
        </p:grpSpPr>
        <p:sp>
          <p:nvSpPr>
            <p:cNvPr id="66" name="Google Shape;66;p6" descr="&quot;&quot;"/>
            <p:cNvSpPr/>
            <p:nvPr/>
          </p:nvSpPr>
          <p:spPr>
            <a:xfrm>
              <a:off x="311700" y="1076275"/>
              <a:ext cx="1003500" cy="1003500"/>
            </a:xfrm>
            <a:prstGeom prst="ellipse">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6"/>
            <p:cNvSpPr txBox="1"/>
            <p:nvPr/>
          </p:nvSpPr>
          <p:spPr>
            <a:xfrm>
              <a:off x="308400" y="10925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FFFFFF"/>
                  </a:solidFill>
                  <a:latin typeface="Roboto"/>
                  <a:ea typeface="Roboto"/>
                  <a:cs typeface="Roboto"/>
                  <a:sym typeface="Roboto"/>
                </a:rPr>
                <a:t>178</a:t>
              </a:r>
              <a:endParaRPr sz="13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Roboto"/>
                  <a:ea typeface="Roboto"/>
                  <a:cs typeface="Roboto"/>
                  <a:sym typeface="Roboto"/>
                </a:rPr>
                <a:t>SCHOOL</a:t>
              </a:r>
              <a:endParaRPr sz="12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Roboto"/>
                  <a:ea typeface="Roboto"/>
                  <a:cs typeface="Roboto"/>
                  <a:sym typeface="Roboto"/>
                </a:rPr>
                <a:t>DISTRICTS</a:t>
              </a:r>
              <a:endParaRPr sz="1200" b="0" i="0" u="none" strike="noStrike" cap="none">
                <a:solidFill>
                  <a:srgbClr val="FFFFFF"/>
                </a:solidFill>
                <a:latin typeface="Roboto"/>
                <a:ea typeface="Roboto"/>
                <a:cs typeface="Roboto"/>
                <a:sym typeface="Roboto"/>
              </a:endParaRPr>
            </a:p>
          </p:txBody>
        </p:sp>
      </p:grpSp>
      <p:grpSp>
        <p:nvGrpSpPr>
          <p:cNvPr id="68" name="Google Shape;68;p6"/>
          <p:cNvGrpSpPr/>
          <p:nvPr/>
        </p:nvGrpSpPr>
        <p:grpSpPr>
          <a:xfrm>
            <a:off x="308400" y="2150613"/>
            <a:ext cx="1006800" cy="1003500"/>
            <a:chOff x="308400" y="2218825"/>
            <a:chExt cx="1006800" cy="1003500"/>
          </a:xfrm>
        </p:grpSpPr>
        <p:sp>
          <p:nvSpPr>
            <p:cNvPr id="69" name="Google Shape;69;p6" descr="&quot;&quot;"/>
            <p:cNvSpPr/>
            <p:nvPr/>
          </p:nvSpPr>
          <p:spPr>
            <a:xfrm>
              <a:off x="311700" y="2218825"/>
              <a:ext cx="1003500" cy="1003500"/>
            </a:xfrm>
            <a:prstGeom prst="ellipse">
              <a:avLst/>
            </a:prstGeom>
            <a:solidFill>
              <a:srgbClr val="F8B33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p6"/>
            <p:cNvSpPr txBox="1"/>
            <p:nvPr/>
          </p:nvSpPr>
          <p:spPr>
            <a:xfrm>
              <a:off x="308400" y="2309488"/>
              <a:ext cx="1003500" cy="822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000000"/>
                  </a:solidFill>
                  <a:latin typeface="Roboto"/>
                  <a:ea typeface="Roboto"/>
                  <a:cs typeface="Roboto"/>
                  <a:sym typeface="Roboto"/>
                </a:rPr>
                <a:t>1,927</a:t>
              </a:r>
              <a:endParaRPr sz="1300" b="1"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Roboto"/>
                  <a:ea typeface="Roboto"/>
                  <a:cs typeface="Roboto"/>
                  <a:sym typeface="Roboto"/>
                </a:rPr>
                <a:t>SCHOOLS</a:t>
              </a:r>
              <a:endParaRPr sz="1200" b="0" i="0" u="none" strike="noStrike" cap="none">
                <a:solidFill>
                  <a:srgbClr val="000000"/>
                </a:solidFill>
                <a:latin typeface="Roboto"/>
                <a:ea typeface="Roboto"/>
                <a:cs typeface="Roboto"/>
                <a:sym typeface="Roboto"/>
              </a:endParaRPr>
            </a:p>
          </p:txBody>
        </p:sp>
      </p:grpSp>
      <p:grpSp>
        <p:nvGrpSpPr>
          <p:cNvPr id="71" name="Google Shape;71;p6"/>
          <p:cNvGrpSpPr/>
          <p:nvPr/>
        </p:nvGrpSpPr>
        <p:grpSpPr>
          <a:xfrm>
            <a:off x="308400" y="3238900"/>
            <a:ext cx="1006800" cy="1003500"/>
            <a:chOff x="308400" y="1076275"/>
            <a:chExt cx="1006800" cy="1003500"/>
          </a:xfrm>
        </p:grpSpPr>
        <p:sp>
          <p:nvSpPr>
            <p:cNvPr id="72" name="Google Shape;72;p6" descr="&quot;&quot;"/>
            <p:cNvSpPr/>
            <p:nvPr/>
          </p:nvSpPr>
          <p:spPr>
            <a:xfrm>
              <a:off x="311700" y="1076275"/>
              <a:ext cx="1003500" cy="1003500"/>
            </a:xfrm>
            <a:prstGeom prst="ellipse">
              <a:avLst/>
            </a:prstGeom>
            <a:solidFill>
              <a:srgbClr val="00953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 name="Google Shape;73;p6"/>
            <p:cNvSpPr txBox="1"/>
            <p:nvPr/>
          </p:nvSpPr>
          <p:spPr>
            <a:xfrm>
              <a:off x="308400" y="11467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FFFFFF"/>
                  </a:solidFill>
                  <a:latin typeface="Roboto"/>
                  <a:ea typeface="Roboto"/>
                  <a:cs typeface="Roboto"/>
                  <a:sym typeface="Roboto"/>
                </a:rPr>
                <a:t>881,</a:t>
              </a:r>
              <a:r>
                <a:rPr lang="en" sz="1300" b="1">
                  <a:solidFill>
                    <a:srgbClr val="FFFFFF"/>
                  </a:solidFill>
                  <a:latin typeface="Roboto"/>
                  <a:ea typeface="Roboto"/>
                  <a:cs typeface="Roboto"/>
                  <a:sym typeface="Roboto"/>
                </a:rPr>
                <a:t>065</a:t>
              </a:r>
              <a:endParaRPr sz="13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a:ea typeface="Roboto"/>
                  <a:cs typeface="Roboto"/>
                  <a:sym typeface="Roboto"/>
                </a:rPr>
                <a:t>PUBLIC </a:t>
              </a:r>
              <a:br>
                <a:rPr lang="en" sz="1000" b="0" i="0" u="none" strike="noStrike" cap="none">
                  <a:solidFill>
                    <a:srgbClr val="FFFFFF"/>
                  </a:solidFill>
                  <a:latin typeface="Roboto"/>
                  <a:ea typeface="Roboto"/>
                  <a:cs typeface="Roboto"/>
                  <a:sym typeface="Roboto"/>
                </a:rPr>
              </a:br>
              <a:r>
                <a:rPr lang="en" sz="1000" b="0" i="0" u="none" strike="noStrike" cap="none">
                  <a:solidFill>
                    <a:srgbClr val="FFFFFF"/>
                  </a:solidFill>
                  <a:latin typeface="Roboto"/>
                  <a:ea typeface="Roboto"/>
                  <a:cs typeface="Roboto"/>
                  <a:sym typeface="Roboto"/>
                </a:rPr>
                <a:t>SCHOOL</a:t>
              </a:r>
              <a:endParaRPr sz="10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a:ea typeface="Roboto"/>
                  <a:cs typeface="Roboto"/>
                  <a:sym typeface="Roboto"/>
                </a:rPr>
                <a:t>STUDENTS</a:t>
              </a:r>
              <a:endParaRPr sz="1000" b="0" i="0" u="none" strike="noStrike" cap="none">
                <a:solidFill>
                  <a:srgbClr val="FFFFFF"/>
                </a:solidFill>
                <a:latin typeface="Roboto"/>
                <a:ea typeface="Roboto"/>
                <a:cs typeface="Roboto"/>
                <a:sym typeface="Roboto"/>
              </a:endParaRPr>
            </a:p>
          </p:txBody>
        </p:sp>
      </p:grpSp>
      <p:sp>
        <p:nvSpPr>
          <p:cNvPr id="74" name="Google Shape;74;p6"/>
          <p:cNvSpPr txBox="1"/>
          <p:nvPr/>
        </p:nvSpPr>
        <p:spPr>
          <a:xfrm>
            <a:off x="1603037" y="1064563"/>
            <a:ext cx="46245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Roboto"/>
                <a:ea typeface="Roboto"/>
                <a:cs typeface="Roboto"/>
                <a:sym typeface="Roboto"/>
              </a:rPr>
              <a:t>Student Demographics*</a:t>
            </a:r>
            <a:endParaRPr sz="1400" b="1" i="0" u="none" strike="noStrike" cap="none">
              <a:solidFill>
                <a:srgbClr val="000000"/>
              </a:solidFill>
              <a:latin typeface="Roboto"/>
              <a:ea typeface="Roboto"/>
              <a:cs typeface="Roboto"/>
              <a:sym typeface="Roboto"/>
            </a:endParaRPr>
          </a:p>
        </p:txBody>
      </p:sp>
      <p:pic>
        <p:nvPicPr>
          <p:cNvPr id="75" name="Google Shape;75;p6"/>
          <p:cNvPicPr preferRelativeResize="0"/>
          <p:nvPr/>
        </p:nvPicPr>
        <p:blipFill rotWithShape="1">
          <a:blip r:embed="rId4">
            <a:alphaModFix/>
          </a:blip>
          <a:srcRect l="50" r="60"/>
          <a:stretch/>
        </p:blipFill>
        <p:spPr>
          <a:xfrm>
            <a:off x="1761637" y="1426175"/>
            <a:ext cx="4307278" cy="2744888"/>
          </a:xfrm>
          <a:prstGeom prst="rect">
            <a:avLst/>
          </a:prstGeom>
          <a:noFill/>
          <a:ln>
            <a:noFill/>
          </a:ln>
        </p:spPr>
      </p:pic>
      <p:sp>
        <p:nvSpPr>
          <p:cNvPr id="76" name="Google Shape;76;p6"/>
          <p:cNvSpPr txBox="1"/>
          <p:nvPr/>
        </p:nvSpPr>
        <p:spPr>
          <a:xfrm>
            <a:off x="4759150" y="3941075"/>
            <a:ext cx="1051800" cy="1566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Roboto"/>
                <a:ea typeface="Roboto"/>
                <a:cs typeface="Roboto"/>
                <a:sym typeface="Roboto"/>
              </a:rPr>
              <a:t>*October 202</a:t>
            </a:r>
            <a:r>
              <a:rPr lang="en" sz="800">
                <a:latin typeface="Roboto"/>
                <a:ea typeface="Roboto"/>
                <a:cs typeface="Roboto"/>
                <a:sym typeface="Roboto"/>
              </a:rPr>
              <a:t>4</a:t>
            </a:r>
            <a:r>
              <a:rPr lang="en" sz="800" b="0" i="0" u="none" strike="noStrike" cap="none">
                <a:solidFill>
                  <a:srgbClr val="000000"/>
                </a:solidFill>
                <a:latin typeface="Roboto"/>
                <a:ea typeface="Roboto"/>
                <a:cs typeface="Roboto"/>
                <a:sym typeface="Roboto"/>
              </a:rPr>
              <a:t> Data</a:t>
            </a:r>
            <a:endParaRPr sz="800" b="0" i="0" u="none" strike="noStrike" cap="none">
              <a:solidFill>
                <a:srgbClr val="000000"/>
              </a:solidFill>
              <a:latin typeface="Roboto"/>
              <a:ea typeface="Roboto"/>
              <a:cs typeface="Roboto"/>
              <a:sym typeface="Roboto"/>
            </a:endParaRPr>
          </a:p>
        </p:txBody>
      </p:sp>
      <p:sp>
        <p:nvSpPr>
          <p:cNvPr id="77" name="Google Shape;77;p6"/>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8" name="Google Shape;78;p6"/>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81" name="Google Shape;81;p7"/>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2" name="Google Shape;82;p7"/>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ivider - Orange - 01" type="tx">
  <p:cSld name="TITLE_AND_BODY">
    <p:spTree>
      <p:nvGrpSpPr>
        <p:cNvPr id="1" name="Shape 83"/>
        <p:cNvGrpSpPr/>
        <p:nvPr/>
      </p:nvGrpSpPr>
      <p:grpSpPr>
        <a:xfrm>
          <a:off x="0" y="0"/>
          <a:ext cx="0" cy="0"/>
          <a:chOff x="0" y="0"/>
          <a:chExt cx="0" cy="0"/>
        </a:xfrm>
      </p:grpSpPr>
      <p:pic>
        <p:nvPicPr>
          <p:cNvPr id="84" name="Google Shape;84;p8" title="54777099155_b0ccbcd919_c.jpg"/>
          <p:cNvPicPr preferRelativeResize="0"/>
          <p:nvPr/>
        </p:nvPicPr>
        <p:blipFill rotWithShape="1">
          <a:blip r:embed="rId2">
            <a:alphaModFix/>
          </a:blip>
          <a:srcRect l="5099" t="13230" r="641" b="7550"/>
          <a:stretch/>
        </p:blipFill>
        <p:spPr>
          <a:xfrm>
            <a:off x="0" y="0"/>
            <a:ext cx="9174476" cy="5143501"/>
          </a:xfrm>
          <a:prstGeom prst="rect">
            <a:avLst/>
          </a:prstGeom>
          <a:noFill/>
          <a:ln>
            <a:noFill/>
          </a:ln>
        </p:spPr>
      </p:pic>
      <p:sp>
        <p:nvSpPr>
          <p:cNvPr id="85" name="Google Shape;85;p8"/>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86" name="Google Shape;86;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87" name="Google Shape;87;p8"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88" name="Google Shape;88;p8"/>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9" name="Google Shape;89;p8"/>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Divider - Orange - 02">
  <p:cSld name="TITLE_AND_BODY_1">
    <p:spTree>
      <p:nvGrpSpPr>
        <p:cNvPr id="1" name="Shape 90"/>
        <p:cNvGrpSpPr/>
        <p:nvPr/>
      </p:nvGrpSpPr>
      <p:grpSpPr>
        <a:xfrm>
          <a:off x="0" y="0"/>
          <a:ext cx="0" cy="0"/>
          <a:chOff x="0" y="0"/>
          <a:chExt cx="0" cy="0"/>
        </a:xfrm>
      </p:grpSpPr>
      <p:pic>
        <p:nvPicPr>
          <p:cNvPr id="91" name="Google Shape;91;p9" title="54383208339_315d54bf2b_c.jpg"/>
          <p:cNvPicPr preferRelativeResize="0"/>
          <p:nvPr/>
        </p:nvPicPr>
        <p:blipFill rotWithShape="1">
          <a:blip r:embed="rId2">
            <a:alphaModFix/>
          </a:blip>
          <a:srcRect l="1752" t="10853" r="4554" b="9990"/>
          <a:stretch/>
        </p:blipFill>
        <p:spPr>
          <a:xfrm>
            <a:off x="0" y="0"/>
            <a:ext cx="9169676" cy="5219700"/>
          </a:xfrm>
          <a:prstGeom prst="rect">
            <a:avLst/>
          </a:prstGeom>
          <a:noFill/>
          <a:ln>
            <a:noFill/>
          </a:ln>
        </p:spPr>
      </p:pic>
      <p:sp>
        <p:nvSpPr>
          <p:cNvPr id="92" name="Google Shape;92;p9"/>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93" name="Google Shape;93;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94" name="Google Shape;94;p9"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95" name="Google Shape;95;p9"/>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6" name="Google Shape;96;p9"/>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ivider - Orange - 03">
  <p:cSld name="TITLE_AND_BODY_1_1">
    <p:spTree>
      <p:nvGrpSpPr>
        <p:cNvPr id="1" name="Shape 97"/>
        <p:cNvGrpSpPr/>
        <p:nvPr/>
      </p:nvGrpSpPr>
      <p:grpSpPr>
        <a:xfrm>
          <a:off x="0" y="0"/>
          <a:ext cx="0" cy="0"/>
          <a:chOff x="0" y="0"/>
          <a:chExt cx="0" cy="0"/>
        </a:xfrm>
      </p:grpSpPr>
      <p:pic>
        <p:nvPicPr>
          <p:cNvPr id="98" name="Google Shape;98;p10" title="54776770821_3a1f9b089e_c.jpg"/>
          <p:cNvPicPr preferRelativeResize="0"/>
          <p:nvPr/>
        </p:nvPicPr>
        <p:blipFill rotWithShape="1">
          <a:blip r:embed="rId2">
            <a:alphaModFix/>
          </a:blip>
          <a:srcRect t="15719"/>
          <a:stretch/>
        </p:blipFill>
        <p:spPr>
          <a:xfrm>
            <a:off x="-8502" y="-20175"/>
            <a:ext cx="9184449" cy="5163675"/>
          </a:xfrm>
          <a:prstGeom prst="rect">
            <a:avLst/>
          </a:prstGeom>
          <a:noFill/>
          <a:ln>
            <a:noFill/>
          </a:ln>
        </p:spPr>
      </p:pic>
      <p:sp>
        <p:nvSpPr>
          <p:cNvPr id="99" name="Google Shape;99;p10"/>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00" name="Google Shape;100;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01" name="Google Shape;101;p10" descr="CDE logo"/>
          <p:cNvPicPr preferRelativeResize="0"/>
          <p:nvPr/>
        </p:nvPicPr>
        <p:blipFill rotWithShape="1">
          <a:blip r:embed="rId3">
            <a:alphaModFix/>
          </a:blip>
          <a:srcRect/>
          <a:stretch/>
        </p:blipFill>
        <p:spPr>
          <a:xfrm>
            <a:off x="8002150" y="4594525"/>
            <a:ext cx="924425" cy="403399"/>
          </a:xfrm>
          <a:prstGeom prst="rect">
            <a:avLst/>
          </a:prstGeom>
          <a:noFill/>
          <a:ln>
            <a:noFill/>
          </a:ln>
        </p:spPr>
      </p:pic>
      <p:sp>
        <p:nvSpPr>
          <p:cNvPr id="102" name="Google Shape;102;p10"/>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3" name="Google Shape;103;p10"/>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Divider - Orange - 04">
  <p:cSld name="TITLE_AND_BODY_1_1_1">
    <p:spTree>
      <p:nvGrpSpPr>
        <p:cNvPr id="1" name="Shape 104"/>
        <p:cNvGrpSpPr/>
        <p:nvPr/>
      </p:nvGrpSpPr>
      <p:grpSpPr>
        <a:xfrm>
          <a:off x="0" y="0"/>
          <a:ext cx="0" cy="0"/>
          <a:chOff x="0" y="0"/>
          <a:chExt cx="0" cy="0"/>
        </a:xfrm>
      </p:grpSpPr>
      <p:pic>
        <p:nvPicPr>
          <p:cNvPr id="105" name="Google Shape;105;p11" title="54094087145_4a31311cef_c.jpg"/>
          <p:cNvPicPr preferRelativeResize="0"/>
          <p:nvPr/>
        </p:nvPicPr>
        <p:blipFill rotWithShape="1">
          <a:blip r:embed="rId2">
            <a:alphaModFix/>
          </a:blip>
          <a:srcRect t="6614" b="8705"/>
          <a:stretch/>
        </p:blipFill>
        <p:spPr>
          <a:xfrm>
            <a:off x="0" y="0"/>
            <a:ext cx="9144000" cy="5165475"/>
          </a:xfrm>
          <a:prstGeom prst="rect">
            <a:avLst/>
          </a:prstGeom>
          <a:noFill/>
          <a:ln>
            <a:noFill/>
          </a:ln>
        </p:spPr>
      </p:pic>
      <p:sp>
        <p:nvSpPr>
          <p:cNvPr id="106" name="Google Shape;106;p11"/>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07" name="Google Shape;107;p11"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08" name="Google Shape;108;p1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09" name="Google Shape;109;p11"/>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0" name="Google Shape;110;p11"/>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ivider - Orange - 05">
  <p:cSld name="TITLE_AND_BODY_1_1_1_1">
    <p:spTree>
      <p:nvGrpSpPr>
        <p:cNvPr id="1" name="Shape 111"/>
        <p:cNvGrpSpPr/>
        <p:nvPr/>
      </p:nvGrpSpPr>
      <p:grpSpPr>
        <a:xfrm>
          <a:off x="0" y="0"/>
          <a:ext cx="0" cy="0"/>
          <a:chOff x="0" y="0"/>
          <a:chExt cx="0" cy="0"/>
        </a:xfrm>
      </p:grpSpPr>
      <p:pic>
        <p:nvPicPr>
          <p:cNvPr id="112" name="Google Shape;112;p12"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13" name="Google Shape;113;p12"/>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14" name="Google Shape;114;p1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15" name="Google Shape;115;p1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16" name="Google Shape;116;p12"/>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7" name="Google Shape;117;p12"/>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vider - Orange - 06">
  <p:cSld name="TITLE_AND_BODY_1_1_1_1_1">
    <p:spTree>
      <p:nvGrpSpPr>
        <p:cNvPr id="1" name="Shape 118"/>
        <p:cNvGrpSpPr/>
        <p:nvPr/>
      </p:nvGrpSpPr>
      <p:grpSpPr>
        <a:xfrm>
          <a:off x="0" y="0"/>
          <a:ext cx="0" cy="0"/>
          <a:chOff x="0" y="0"/>
          <a:chExt cx="0" cy="0"/>
        </a:xfrm>
      </p:grpSpPr>
      <p:pic>
        <p:nvPicPr>
          <p:cNvPr id="119" name="Google Shape;119;p13" title="54508767575_7ed22c39d5_c.jpg"/>
          <p:cNvPicPr preferRelativeResize="0"/>
          <p:nvPr/>
        </p:nvPicPr>
        <p:blipFill rotWithShape="1">
          <a:blip r:embed="rId2">
            <a:alphaModFix/>
          </a:blip>
          <a:srcRect t="6943" r="3809" b="11947"/>
          <a:stretch/>
        </p:blipFill>
        <p:spPr>
          <a:xfrm>
            <a:off x="0" y="0"/>
            <a:ext cx="9144000" cy="5143501"/>
          </a:xfrm>
          <a:prstGeom prst="rect">
            <a:avLst/>
          </a:prstGeom>
          <a:noFill/>
          <a:ln>
            <a:noFill/>
          </a:ln>
        </p:spPr>
      </p:pic>
      <p:sp>
        <p:nvSpPr>
          <p:cNvPr id="120" name="Google Shape;120;p13"/>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21" name="Google Shape;121;p13"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22" name="Google Shape;122;p1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23" name="Google Shape;123;p13"/>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4" name="Google Shape;124;p13"/>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vider - Orange - 07">
  <p:cSld name="TITLE_AND_BODY_1_1_1_1_1_1">
    <p:spTree>
      <p:nvGrpSpPr>
        <p:cNvPr id="1" name="Shape 125"/>
        <p:cNvGrpSpPr/>
        <p:nvPr/>
      </p:nvGrpSpPr>
      <p:grpSpPr>
        <a:xfrm>
          <a:off x="0" y="0"/>
          <a:ext cx="0" cy="0"/>
          <a:chOff x="0" y="0"/>
          <a:chExt cx="0" cy="0"/>
        </a:xfrm>
      </p:grpSpPr>
      <p:pic>
        <p:nvPicPr>
          <p:cNvPr id="126" name="Google Shape;126;p14"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27" name="Google Shape;127;p14"/>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28" name="Google Shape;128;p14"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29" name="Google Shape;129;p1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30" name="Google Shape;130;p14"/>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1" name="Google Shape;131;p14"/>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Divider - Orange - 08">
  <p:cSld name="TITLE_AND_BODY_1_1_1_1_1_1_1">
    <p:spTree>
      <p:nvGrpSpPr>
        <p:cNvPr id="1" name="Shape 132"/>
        <p:cNvGrpSpPr/>
        <p:nvPr/>
      </p:nvGrpSpPr>
      <p:grpSpPr>
        <a:xfrm>
          <a:off x="0" y="0"/>
          <a:ext cx="0" cy="0"/>
          <a:chOff x="0" y="0"/>
          <a:chExt cx="0" cy="0"/>
        </a:xfrm>
      </p:grpSpPr>
      <p:pic>
        <p:nvPicPr>
          <p:cNvPr id="133" name="Google Shape;133;p15" title="54506516888_729c0a3f9c_c.jpg"/>
          <p:cNvPicPr preferRelativeResize="0"/>
          <p:nvPr/>
        </p:nvPicPr>
        <p:blipFill rotWithShape="1">
          <a:blip r:embed="rId2">
            <a:alphaModFix/>
          </a:blip>
          <a:srcRect l="1961" t="13084" b="5898"/>
          <a:stretch/>
        </p:blipFill>
        <p:spPr>
          <a:xfrm>
            <a:off x="0" y="0"/>
            <a:ext cx="9330275" cy="5143501"/>
          </a:xfrm>
          <a:prstGeom prst="rect">
            <a:avLst/>
          </a:prstGeom>
          <a:noFill/>
          <a:ln>
            <a:noFill/>
          </a:ln>
        </p:spPr>
      </p:pic>
      <p:sp>
        <p:nvSpPr>
          <p:cNvPr id="134" name="Google Shape;134;p15"/>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35" name="Google Shape;135;p15"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36" name="Google Shape;136;p1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37" name="Google Shape;137;p15"/>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8" name="Google Shape;138;p15"/>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ver Slide - Blue">
  <p:cSld name="TITLE_AND_BODY_1_1_1_1_1_1_1_1">
    <p:spTree>
      <p:nvGrpSpPr>
        <p:cNvPr id="1" name="Shape 139"/>
        <p:cNvGrpSpPr/>
        <p:nvPr/>
      </p:nvGrpSpPr>
      <p:grpSpPr>
        <a:xfrm>
          <a:off x="0" y="0"/>
          <a:ext cx="0" cy="0"/>
          <a:chOff x="0" y="0"/>
          <a:chExt cx="0" cy="0"/>
        </a:xfrm>
      </p:grpSpPr>
      <p:sp>
        <p:nvSpPr>
          <p:cNvPr id="140" name="Google Shape;140;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41" name="Google Shape;141;p16" descr="&quot;&quot;"/>
          <p:cNvSpPr/>
          <p:nvPr/>
        </p:nvSpPr>
        <p:spPr>
          <a:xfrm>
            <a:off x="1125" y="0"/>
            <a:ext cx="9144000" cy="2743200"/>
          </a:xfrm>
          <a:prstGeom prst="rect">
            <a:avLst/>
          </a:prstGeom>
          <a:solidFill>
            <a:srgbClr val="488BC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16"/>
          <p:cNvSpPr txBox="1">
            <a:spLocks noGrp="1"/>
          </p:cNvSpPr>
          <p:nvPr>
            <p:ph type="sldNum" idx="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43" name="Google Shape;143;p16"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144" name="Google Shape;144;p16" descr="CDE logo"/>
          <p:cNvPicPr preferRelativeResize="0"/>
          <p:nvPr/>
        </p:nvPicPr>
        <p:blipFill rotWithShape="1">
          <a:blip r:embed="rId3">
            <a:alphaModFix/>
          </a:blip>
          <a:srcRect/>
          <a:stretch/>
        </p:blipFill>
        <p:spPr>
          <a:xfrm>
            <a:off x="2294525" y="746675"/>
            <a:ext cx="1456100" cy="919150"/>
          </a:xfrm>
          <a:prstGeom prst="rect">
            <a:avLst/>
          </a:prstGeom>
          <a:noFill/>
          <a:ln>
            <a:noFill/>
          </a:ln>
        </p:spPr>
      </p:pic>
      <p:sp>
        <p:nvSpPr>
          <p:cNvPr id="145" name="Google Shape;145;p16"/>
          <p:cNvSpPr txBox="1">
            <a:spLocks noGrp="1"/>
          </p:cNvSpPr>
          <p:nvPr>
            <p:ph type="title"/>
          </p:nvPr>
        </p:nvSpPr>
        <p:spPr>
          <a:xfrm>
            <a:off x="205525" y="2075700"/>
            <a:ext cx="5778300" cy="5313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46" name="Google Shape;146;p16"/>
          <p:cNvSpPr txBox="1">
            <a:spLocks noGrp="1"/>
          </p:cNvSpPr>
          <p:nvPr>
            <p:ph type="title" idx="3"/>
          </p:nvPr>
        </p:nvSpPr>
        <p:spPr>
          <a:xfrm>
            <a:off x="205525" y="2960750"/>
            <a:ext cx="5778300" cy="1040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2200"/>
              <a:buFont typeface="Roboto"/>
              <a:buNone/>
              <a:defRPr sz="2200">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47" name="Google Shape;147;p16"/>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8" name="Google Shape;148;p16"/>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heory of Change - Blue">
  <p:cSld name="TITLE_AND_BODY_1_1_1_1_1_1_1_1_1_1_1_2">
    <p:spTree>
      <p:nvGrpSpPr>
        <p:cNvPr id="1" name="Shape 149"/>
        <p:cNvGrpSpPr/>
        <p:nvPr/>
      </p:nvGrpSpPr>
      <p:grpSpPr>
        <a:xfrm>
          <a:off x="0" y="0"/>
          <a:ext cx="0" cy="0"/>
          <a:chOff x="0" y="0"/>
          <a:chExt cx="0" cy="0"/>
        </a:xfrm>
      </p:grpSpPr>
      <p:pic>
        <p:nvPicPr>
          <p:cNvPr id="150" name="Google Shape;150;p17"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151" name="Google Shape;151;p17" descr="&quot;&quot;"/>
          <p:cNvCxnSpPr/>
          <p:nvPr/>
        </p:nvCxnSpPr>
        <p:spPr>
          <a:xfrm>
            <a:off x="56700" y="1282346"/>
            <a:ext cx="8989500" cy="0"/>
          </a:xfrm>
          <a:prstGeom prst="straightConnector1">
            <a:avLst/>
          </a:prstGeom>
          <a:noFill/>
          <a:ln w="9525" cap="flat" cmpd="sng">
            <a:solidFill>
              <a:srgbClr val="488BC9"/>
            </a:solidFill>
            <a:prstDash val="dot"/>
            <a:round/>
            <a:headEnd type="none" w="sm" len="sm"/>
            <a:tailEnd type="none" w="sm" len="sm"/>
          </a:ln>
        </p:spPr>
      </p:cxnSp>
      <p:cxnSp>
        <p:nvCxnSpPr>
          <p:cNvPr id="152" name="Google Shape;152;p17" descr="&quot;&quot;"/>
          <p:cNvCxnSpPr/>
          <p:nvPr/>
        </p:nvCxnSpPr>
        <p:spPr>
          <a:xfrm>
            <a:off x="3130417" y="1632525"/>
            <a:ext cx="0" cy="674700"/>
          </a:xfrm>
          <a:prstGeom prst="straightConnector1">
            <a:avLst/>
          </a:prstGeom>
          <a:noFill/>
          <a:ln w="9525" cap="flat" cmpd="sng">
            <a:solidFill>
              <a:srgbClr val="488BC9"/>
            </a:solidFill>
            <a:prstDash val="dot"/>
            <a:round/>
            <a:headEnd type="none" w="sm" len="sm"/>
            <a:tailEnd type="none" w="sm" len="sm"/>
          </a:ln>
        </p:spPr>
      </p:cxnSp>
      <p:cxnSp>
        <p:nvCxnSpPr>
          <p:cNvPr id="153" name="Google Shape;153;p17" descr="&quot;&quot;"/>
          <p:cNvCxnSpPr/>
          <p:nvPr/>
        </p:nvCxnSpPr>
        <p:spPr>
          <a:xfrm>
            <a:off x="5120450" y="1632525"/>
            <a:ext cx="0" cy="674700"/>
          </a:xfrm>
          <a:prstGeom prst="straightConnector1">
            <a:avLst/>
          </a:prstGeom>
          <a:noFill/>
          <a:ln w="9525" cap="flat" cmpd="sng">
            <a:solidFill>
              <a:srgbClr val="488BC9"/>
            </a:solidFill>
            <a:prstDash val="dot"/>
            <a:round/>
            <a:headEnd type="none" w="sm" len="sm"/>
            <a:tailEnd type="none" w="sm" len="sm"/>
          </a:ln>
        </p:spPr>
      </p:cxnSp>
      <p:cxnSp>
        <p:nvCxnSpPr>
          <p:cNvPr id="154" name="Google Shape;154;p17" descr="&quot;&quot;"/>
          <p:cNvCxnSpPr/>
          <p:nvPr/>
        </p:nvCxnSpPr>
        <p:spPr>
          <a:xfrm>
            <a:off x="7110483" y="1632525"/>
            <a:ext cx="0" cy="674700"/>
          </a:xfrm>
          <a:prstGeom prst="straightConnector1">
            <a:avLst/>
          </a:prstGeom>
          <a:noFill/>
          <a:ln w="9525" cap="flat" cmpd="sng">
            <a:solidFill>
              <a:srgbClr val="488BC9"/>
            </a:solidFill>
            <a:prstDash val="dot"/>
            <a:round/>
            <a:headEnd type="none" w="sm" len="sm"/>
            <a:tailEnd type="none" w="sm" len="sm"/>
          </a:ln>
        </p:spPr>
      </p:cxnSp>
      <p:cxnSp>
        <p:nvCxnSpPr>
          <p:cNvPr id="155" name="Google Shape;155;p17" descr="&quot;&quot;"/>
          <p:cNvCxnSpPr/>
          <p:nvPr/>
        </p:nvCxnSpPr>
        <p:spPr>
          <a:xfrm>
            <a:off x="56700" y="2409466"/>
            <a:ext cx="9030600" cy="0"/>
          </a:xfrm>
          <a:prstGeom prst="straightConnector1">
            <a:avLst/>
          </a:prstGeom>
          <a:noFill/>
          <a:ln w="9525" cap="flat" cmpd="sng">
            <a:solidFill>
              <a:srgbClr val="488BC9"/>
            </a:solidFill>
            <a:prstDash val="dot"/>
            <a:round/>
            <a:headEnd type="none" w="sm" len="sm"/>
            <a:tailEnd type="none" w="sm" len="sm"/>
          </a:ln>
        </p:spPr>
      </p:cxnSp>
      <p:cxnSp>
        <p:nvCxnSpPr>
          <p:cNvPr id="156" name="Google Shape;156;p17" descr="&quot;&quot;"/>
          <p:cNvCxnSpPr/>
          <p:nvPr/>
        </p:nvCxnSpPr>
        <p:spPr>
          <a:xfrm>
            <a:off x="56700" y="3016625"/>
            <a:ext cx="9030600" cy="0"/>
          </a:xfrm>
          <a:prstGeom prst="straightConnector1">
            <a:avLst/>
          </a:prstGeom>
          <a:noFill/>
          <a:ln w="9525" cap="flat" cmpd="sng">
            <a:solidFill>
              <a:srgbClr val="488BC9"/>
            </a:solidFill>
            <a:prstDash val="dot"/>
            <a:round/>
            <a:headEnd type="none" w="sm" len="sm"/>
            <a:tailEnd type="none" w="sm" len="sm"/>
          </a:ln>
        </p:spPr>
      </p:cxnSp>
      <p:cxnSp>
        <p:nvCxnSpPr>
          <p:cNvPr id="157" name="Google Shape;157;p17" descr="&quot;&quot;"/>
          <p:cNvCxnSpPr/>
          <p:nvPr/>
        </p:nvCxnSpPr>
        <p:spPr>
          <a:xfrm>
            <a:off x="56700" y="588900"/>
            <a:ext cx="8989500" cy="0"/>
          </a:xfrm>
          <a:prstGeom prst="straightConnector1">
            <a:avLst/>
          </a:prstGeom>
          <a:noFill/>
          <a:ln w="9525" cap="flat" cmpd="sng">
            <a:solidFill>
              <a:srgbClr val="488BC9"/>
            </a:solidFill>
            <a:prstDash val="dot"/>
            <a:round/>
            <a:headEnd type="none" w="sm" len="sm"/>
            <a:tailEnd type="none" w="sm" len="sm"/>
          </a:ln>
        </p:spPr>
      </p:cxnSp>
      <p:pic>
        <p:nvPicPr>
          <p:cNvPr id="158" name="Google Shape;158;p17"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59" name="Google Shape;159;p17"/>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0" name="Google Shape;160;p17"/>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
        <p:nvSpPr>
          <p:cNvPr id="161" name="Google Shape;161;p17"/>
          <p:cNvSpPr txBox="1">
            <a:spLocks noGrp="1"/>
          </p:cNvSpPr>
          <p:nvPr>
            <p:ph type="title"/>
          </p:nvPr>
        </p:nvSpPr>
        <p:spPr>
          <a:xfrm>
            <a:off x="311700" y="105100"/>
            <a:ext cx="8242500" cy="4839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lide with image - Blue">
  <p:cSld name="TITLE_AND_BODY_1_1_1_1_1_1_1_1_1">
    <p:spTree>
      <p:nvGrpSpPr>
        <p:cNvPr id="1" name="Shape 162"/>
        <p:cNvGrpSpPr/>
        <p:nvPr/>
      </p:nvGrpSpPr>
      <p:grpSpPr>
        <a:xfrm>
          <a:off x="0" y="0"/>
          <a:ext cx="0" cy="0"/>
          <a:chOff x="0" y="0"/>
          <a:chExt cx="0" cy="0"/>
        </a:xfrm>
      </p:grpSpPr>
      <p:pic>
        <p:nvPicPr>
          <p:cNvPr id="163" name="Google Shape;163;p18"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164" name="Google Shape;164;p18"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165" name="Google Shape;165;p18"/>
          <p:cNvSpPr txBox="1">
            <a:spLocks noGrp="1"/>
          </p:cNvSpPr>
          <p:nvPr>
            <p:ph type="title"/>
          </p:nvPr>
        </p:nvSpPr>
        <p:spPr>
          <a:xfrm>
            <a:off x="311700" y="105100"/>
            <a:ext cx="82425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66" name="Google Shape;166;p18"/>
          <p:cNvSpPr txBox="1">
            <a:spLocks noGrp="1"/>
          </p:cNvSpPr>
          <p:nvPr>
            <p:ph type="body" idx="1"/>
          </p:nvPr>
        </p:nvSpPr>
        <p:spPr>
          <a:xfrm>
            <a:off x="311700" y="1152475"/>
            <a:ext cx="77307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pic>
        <p:nvPicPr>
          <p:cNvPr id="167" name="Google Shape;167;p18"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68" name="Google Shape;168;p18"/>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9" name="Google Shape;169;p18"/>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lide without image - Blue">
  <p:cSld name="TITLE_AND_BODY_1_1_1_1_1_1_1_1_1_1">
    <p:spTree>
      <p:nvGrpSpPr>
        <p:cNvPr id="1" name="Shape 170"/>
        <p:cNvGrpSpPr/>
        <p:nvPr/>
      </p:nvGrpSpPr>
      <p:grpSpPr>
        <a:xfrm>
          <a:off x="0" y="0"/>
          <a:ext cx="0" cy="0"/>
          <a:chOff x="0" y="0"/>
          <a:chExt cx="0" cy="0"/>
        </a:xfrm>
      </p:grpSpPr>
      <p:pic>
        <p:nvPicPr>
          <p:cNvPr id="171" name="Google Shape;171;p19"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172" name="Google Shape;172;p19"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173" name="Google Shape;173;p19"/>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74" name="Google Shape;174;p19"/>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pic>
        <p:nvPicPr>
          <p:cNvPr id="175" name="Google Shape;175;p19"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76" name="Google Shape;176;p19"/>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7" name="Google Shape;177;p19"/>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lide without image - Blue 1">
  <p:cSld name="TITLE_AND_BODY_1_1_1_1_1_1_1_1_1_1_3">
    <p:spTree>
      <p:nvGrpSpPr>
        <p:cNvPr id="1" name="Shape 178"/>
        <p:cNvGrpSpPr/>
        <p:nvPr/>
      </p:nvGrpSpPr>
      <p:grpSpPr>
        <a:xfrm>
          <a:off x="0" y="0"/>
          <a:ext cx="0" cy="0"/>
          <a:chOff x="0" y="0"/>
          <a:chExt cx="0" cy="0"/>
        </a:xfrm>
      </p:grpSpPr>
      <p:cxnSp>
        <p:nvCxnSpPr>
          <p:cNvPr id="179" name="Google Shape;179;p20"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180" name="Google Shape;180;p20"/>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81" name="Google Shape;181;p20"/>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pic>
        <p:nvPicPr>
          <p:cNvPr id="182" name="Google Shape;182;p20"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sp>
        <p:nvSpPr>
          <p:cNvPr id="183" name="Google Shape;183;p20"/>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4" name="Google Shape;184;p20"/>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Divider - Blue - 01">
  <p:cSld name="TITLE_AND_BODY_1_1_1_1_1_1_1_1_1_1_1_1">
    <p:spTree>
      <p:nvGrpSpPr>
        <p:cNvPr id="1" name="Shape 185"/>
        <p:cNvGrpSpPr/>
        <p:nvPr/>
      </p:nvGrpSpPr>
      <p:grpSpPr>
        <a:xfrm>
          <a:off x="0" y="0"/>
          <a:ext cx="0" cy="0"/>
          <a:chOff x="0" y="0"/>
          <a:chExt cx="0" cy="0"/>
        </a:xfrm>
      </p:grpSpPr>
      <p:pic>
        <p:nvPicPr>
          <p:cNvPr id="186" name="Google Shape;186;p21" descr="Photo of middle school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87" name="Google Shape;187;p21"/>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88" name="Google Shape;188;p21"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89" name="Google Shape;189;p21"/>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0" name="Google Shape;190;p21"/>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ivider - Blue - 02">
  <p:cSld name="TITLE_AND_BODY_1_1_1_1_1_1_1_1_1_1_1_1_1">
    <p:spTree>
      <p:nvGrpSpPr>
        <p:cNvPr id="1" name="Shape 191"/>
        <p:cNvGrpSpPr/>
        <p:nvPr/>
      </p:nvGrpSpPr>
      <p:grpSpPr>
        <a:xfrm>
          <a:off x="0" y="0"/>
          <a:ext cx="0" cy="0"/>
          <a:chOff x="0" y="0"/>
          <a:chExt cx="0" cy="0"/>
        </a:xfrm>
      </p:grpSpPr>
      <p:pic>
        <p:nvPicPr>
          <p:cNvPr id="192" name="Google Shape;192;p22" title="54516919928_0d2b41de48_c.jpg"/>
          <p:cNvPicPr preferRelativeResize="0"/>
          <p:nvPr/>
        </p:nvPicPr>
        <p:blipFill rotWithShape="1">
          <a:blip r:embed="rId2">
            <a:alphaModFix/>
          </a:blip>
          <a:srcRect t="8243" b="8243"/>
          <a:stretch/>
        </p:blipFill>
        <p:spPr>
          <a:xfrm>
            <a:off x="0" y="0"/>
            <a:ext cx="9233150" cy="5143501"/>
          </a:xfrm>
          <a:prstGeom prst="rect">
            <a:avLst/>
          </a:prstGeom>
          <a:noFill/>
          <a:ln>
            <a:noFill/>
          </a:ln>
        </p:spPr>
      </p:pic>
      <p:sp>
        <p:nvSpPr>
          <p:cNvPr id="193" name="Google Shape;193;p22"/>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94" name="Google Shape;194;p2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95" name="Google Shape;195;p22"/>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6" name="Google Shape;196;p22"/>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Divider - Blue - 03">
  <p:cSld name="TITLE_AND_BODY_1_1_1_1_1_1_1_1_1_1_1_1_1_1">
    <p:spTree>
      <p:nvGrpSpPr>
        <p:cNvPr id="1" name="Shape 197"/>
        <p:cNvGrpSpPr/>
        <p:nvPr/>
      </p:nvGrpSpPr>
      <p:grpSpPr>
        <a:xfrm>
          <a:off x="0" y="0"/>
          <a:ext cx="0" cy="0"/>
          <a:chOff x="0" y="0"/>
          <a:chExt cx="0" cy="0"/>
        </a:xfrm>
      </p:grpSpPr>
      <p:pic>
        <p:nvPicPr>
          <p:cNvPr id="198" name="Google Shape;198;p23" title="54539841447_b5e8881838_c.jpg"/>
          <p:cNvPicPr preferRelativeResize="0"/>
          <p:nvPr/>
        </p:nvPicPr>
        <p:blipFill rotWithShape="1">
          <a:blip r:embed="rId2">
            <a:alphaModFix/>
          </a:blip>
          <a:srcRect t="14023"/>
          <a:stretch/>
        </p:blipFill>
        <p:spPr>
          <a:xfrm>
            <a:off x="0" y="0"/>
            <a:ext cx="9234926" cy="5296676"/>
          </a:xfrm>
          <a:prstGeom prst="rect">
            <a:avLst/>
          </a:prstGeom>
          <a:noFill/>
          <a:ln>
            <a:noFill/>
          </a:ln>
        </p:spPr>
      </p:pic>
      <p:sp>
        <p:nvSpPr>
          <p:cNvPr id="199" name="Google Shape;199;p23"/>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200" name="Google Shape;200;p23"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01" name="Google Shape;201;p23"/>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2" name="Google Shape;202;p23"/>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Divider - Blue - 04">
  <p:cSld name="TITLE_AND_BODY_1_1_1_1_1_1_1_1_1_1_1_1_1_1_1">
    <p:spTree>
      <p:nvGrpSpPr>
        <p:cNvPr id="1" name="Shape 203"/>
        <p:cNvGrpSpPr/>
        <p:nvPr/>
      </p:nvGrpSpPr>
      <p:grpSpPr>
        <a:xfrm>
          <a:off x="0" y="0"/>
          <a:ext cx="0" cy="0"/>
          <a:chOff x="0" y="0"/>
          <a:chExt cx="0" cy="0"/>
        </a:xfrm>
      </p:grpSpPr>
      <p:pic>
        <p:nvPicPr>
          <p:cNvPr id="204" name="Google Shape;204;p24" title="54749295459_4707809850_c.jpg"/>
          <p:cNvPicPr preferRelativeResize="0"/>
          <p:nvPr/>
        </p:nvPicPr>
        <p:blipFill rotWithShape="1">
          <a:blip r:embed="rId2">
            <a:alphaModFix/>
          </a:blip>
          <a:srcRect t="9740" b="6219"/>
          <a:stretch/>
        </p:blipFill>
        <p:spPr>
          <a:xfrm>
            <a:off x="0" y="0"/>
            <a:ext cx="9144000" cy="5143501"/>
          </a:xfrm>
          <a:prstGeom prst="rect">
            <a:avLst/>
          </a:prstGeom>
          <a:noFill/>
          <a:ln>
            <a:noFill/>
          </a:ln>
        </p:spPr>
      </p:pic>
      <p:sp>
        <p:nvSpPr>
          <p:cNvPr id="205" name="Google Shape;205;p24"/>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206" name="Google Shape;206;p24"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07" name="Google Shape;207;p24"/>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8" name="Google Shape;208;p24"/>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Divider - Blue - 08">
  <p:cSld name="TITLE_AND_BODY_1_1_1_1_1_1_1_1_1_1_1_1_1_1_1_1">
    <p:spTree>
      <p:nvGrpSpPr>
        <p:cNvPr id="1" name="Shape 209"/>
        <p:cNvGrpSpPr/>
        <p:nvPr/>
      </p:nvGrpSpPr>
      <p:grpSpPr>
        <a:xfrm>
          <a:off x="0" y="0"/>
          <a:ext cx="0" cy="0"/>
          <a:chOff x="0" y="0"/>
          <a:chExt cx="0" cy="0"/>
        </a:xfrm>
      </p:grpSpPr>
      <p:pic>
        <p:nvPicPr>
          <p:cNvPr id="210" name="Google Shape;210;p25" title="53927072381_3976e6a604_c.jpg"/>
          <p:cNvPicPr preferRelativeResize="0"/>
          <p:nvPr/>
        </p:nvPicPr>
        <p:blipFill rotWithShape="1">
          <a:blip r:embed="rId2">
            <a:alphaModFix/>
          </a:blip>
          <a:srcRect l="1078" t="12603" b="3987"/>
          <a:stretch/>
        </p:blipFill>
        <p:spPr>
          <a:xfrm>
            <a:off x="0" y="0"/>
            <a:ext cx="9144000" cy="5143501"/>
          </a:xfrm>
          <a:prstGeom prst="rect">
            <a:avLst/>
          </a:prstGeom>
          <a:noFill/>
          <a:ln>
            <a:noFill/>
          </a:ln>
        </p:spPr>
      </p:pic>
      <p:sp>
        <p:nvSpPr>
          <p:cNvPr id="211" name="Google Shape;211;p25"/>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212" name="Google Shape;212;p25"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13" name="Google Shape;213;p25"/>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4" name="Google Shape;214;p25"/>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Divider - Blue - 07">
  <p:cSld name="TITLE_AND_BODY_1_1_1_1_1_1_1_1_1_1_1_1_1_1_2">
    <p:spTree>
      <p:nvGrpSpPr>
        <p:cNvPr id="1" name="Shape 215"/>
        <p:cNvGrpSpPr/>
        <p:nvPr/>
      </p:nvGrpSpPr>
      <p:grpSpPr>
        <a:xfrm>
          <a:off x="0" y="0"/>
          <a:ext cx="0" cy="0"/>
          <a:chOff x="0" y="0"/>
          <a:chExt cx="0" cy="0"/>
        </a:xfrm>
      </p:grpSpPr>
      <p:pic>
        <p:nvPicPr>
          <p:cNvPr id="216" name="Google Shape;216;p26" title="53741816098_80a66242e4_c.jpg"/>
          <p:cNvPicPr preferRelativeResize="0"/>
          <p:nvPr/>
        </p:nvPicPr>
        <p:blipFill rotWithShape="1">
          <a:blip r:embed="rId2">
            <a:alphaModFix/>
          </a:blip>
          <a:srcRect t="7218" b="9337"/>
          <a:stretch/>
        </p:blipFill>
        <p:spPr>
          <a:xfrm>
            <a:off x="0" y="0"/>
            <a:ext cx="9200875" cy="5143500"/>
          </a:xfrm>
          <a:prstGeom prst="rect">
            <a:avLst/>
          </a:prstGeom>
          <a:noFill/>
          <a:ln>
            <a:noFill/>
          </a:ln>
        </p:spPr>
      </p:pic>
      <p:sp>
        <p:nvSpPr>
          <p:cNvPr id="217" name="Google Shape;217;p26"/>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218" name="Google Shape;218;p26"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19" name="Google Shape;219;p26"/>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0" name="Google Shape;220;p26"/>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Divider - Blue - 06">
  <p:cSld name="TITLE_AND_BODY_1_1_1_1_1_1_1_1_1_1_1_1_1_2">
    <p:spTree>
      <p:nvGrpSpPr>
        <p:cNvPr id="1" name="Shape 221"/>
        <p:cNvGrpSpPr/>
        <p:nvPr/>
      </p:nvGrpSpPr>
      <p:grpSpPr>
        <a:xfrm>
          <a:off x="0" y="0"/>
          <a:ext cx="0" cy="0"/>
          <a:chOff x="0" y="0"/>
          <a:chExt cx="0" cy="0"/>
        </a:xfrm>
      </p:grpSpPr>
      <p:pic>
        <p:nvPicPr>
          <p:cNvPr id="222" name="Google Shape;222;p27" descr="Photo of middle school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223" name="Google Shape;223;p27"/>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ckwell"/>
              <a:buNone/>
              <a:defRPr>
                <a:solidFill>
                  <a:schemeClr val="lt1"/>
                </a:solidFill>
                <a:latin typeface="Rockwell"/>
                <a:ea typeface="Rockwell"/>
                <a:cs typeface="Rockwell"/>
                <a:sym typeface="Rockwell"/>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224" name="Google Shape;224;p27"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25" name="Google Shape;225;p27"/>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6" name="Google Shape;226;p27"/>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Divider - Blue - 05">
  <p:cSld name="TITLE_AND_BODY_1_1_1_1_1_1_1_1_1_1_1_1_2">
    <p:spTree>
      <p:nvGrpSpPr>
        <p:cNvPr id="1" name="Shape 227"/>
        <p:cNvGrpSpPr/>
        <p:nvPr/>
      </p:nvGrpSpPr>
      <p:grpSpPr>
        <a:xfrm>
          <a:off x="0" y="0"/>
          <a:ext cx="0" cy="0"/>
          <a:chOff x="0" y="0"/>
          <a:chExt cx="0" cy="0"/>
        </a:xfrm>
      </p:grpSpPr>
      <p:pic>
        <p:nvPicPr>
          <p:cNvPr id="228" name="Google Shape;228;p28" title="54514921433_9495e4dbcb_c.jpg"/>
          <p:cNvPicPr preferRelativeResize="0"/>
          <p:nvPr/>
        </p:nvPicPr>
        <p:blipFill rotWithShape="1">
          <a:blip r:embed="rId2">
            <a:alphaModFix/>
          </a:blip>
          <a:srcRect t="4768" b="12313"/>
          <a:stretch/>
        </p:blipFill>
        <p:spPr>
          <a:xfrm>
            <a:off x="0" y="0"/>
            <a:ext cx="9249949" cy="5143501"/>
          </a:xfrm>
          <a:prstGeom prst="rect">
            <a:avLst/>
          </a:prstGeom>
          <a:noFill/>
          <a:ln>
            <a:noFill/>
          </a:ln>
        </p:spPr>
      </p:pic>
      <p:sp>
        <p:nvSpPr>
          <p:cNvPr id="229" name="Google Shape;229;p28"/>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230" name="Google Shape;230;p28"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31" name="Google Shape;231;p28"/>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2" name="Google Shape;232;p28"/>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heory of Change - Orange">
  <p:cSld name="SECTION_HEADER_1_1_1">
    <p:spTree>
      <p:nvGrpSpPr>
        <p:cNvPr id="1" name="Shape 233"/>
        <p:cNvGrpSpPr/>
        <p:nvPr/>
      </p:nvGrpSpPr>
      <p:grpSpPr>
        <a:xfrm>
          <a:off x="0" y="0"/>
          <a:ext cx="0" cy="0"/>
          <a:chOff x="0" y="0"/>
          <a:chExt cx="0" cy="0"/>
        </a:xfrm>
      </p:grpSpPr>
      <p:sp>
        <p:nvSpPr>
          <p:cNvPr id="234" name="Google Shape;234;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35" name="Google Shape;235;p29"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236" name="Google Shape;236;p29" descr="&quot;&quot;"/>
          <p:cNvCxnSpPr/>
          <p:nvPr/>
        </p:nvCxnSpPr>
        <p:spPr>
          <a:xfrm>
            <a:off x="77250" y="1309946"/>
            <a:ext cx="8989500" cy="0"/>
          </a:xfrm>
          <a:prstGeom prst="straightConnector1">
            <a:avLst/>
          </a:prstGeom>
          <a:noFill/>
          <a:ln w="9525" cap="flat" cmpd="sng">
            <a:solidFill>
              <a:srgbClr val="EF7521"/>
            </a:solidFill>
            <a:prstDash val="dot"/>
            <a:round/>
            <a:headEnd type="none" w="sm" len="sm"/>
            <a:tailEnd type="none" w="sm" len="sm"/>
          </a:ln>
        </p:spPr>
      </p:cxnSp>
      <p:cxnSp>
        <p:nvCxnSpPr>
          <p:cNvPr id="237" name="Google Shape;237;p29" descr="&quot;&quot;"/>
          <p:cNvCxnSpPr/>
          <p:nvPr/>
        </p:nvCxnSpPr>
        <p:spPr>
          <a:xfrm>
            <a:off x="3130417"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238" name="Google Shape;238;p29" descr="&quot;&quot;"/>
          <p:cNvCxnSpPr/>
          <p:nvPr/>
        </p:nvCxnSpPr>
        <p:spPr>
          <a:xfrm>
            <a:off x="5120450"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239" name="Google Shape;239;p29" descr="&quot;&quot;"/>
          <p:cNvCxnSpPr/>
          <p:nvPr/>
        </p:nvCxnSpPr>
        <p:spPr>
          <a:xfrm>
            <a:off x="7110483"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240" name="Google Shape;240;p29"/>
          <p:cNvCxnSpPr/>
          <p:nvPr/>
        </p:nvCxnSpPr>
        <p:spPr>
          <a:xfrm>
            <a:off x="56700" y="2409366"/>
            <a:ext cx="9030600" cy="0"/>
          </a:xfrm>
          <a:prstGeom prst="straightConnector1">
            <a:avLst/>
          </a:prstGeom>
          <a:noFill/>
          <a:ln w="9525" cap="flat" cmpd="sng">
            <a:solidFill>
              <a:srgbClr val="EF7521"/>
            </a:solidFill>
            <a:prstDash val="dot"/>
            <a:round/>
            <a:headEnd type="none" w="sm" len="sm"/>
            <a:tailEnd type="none" w="sm" len="sm"/>
          </a:ln>
        </p:spPr>
      </p:cxnSp>
      <p:cxnSp>
        <p:nvCxnSpPr>
          <p:cNvPr id="241" name="Google Shape;241;p29"/>
          <p:cNvCxnSpPr/>
          <p:nvPr/>
        </p:nvCxnSpPr>
        <p:spPr>
          <a:xfrm>
            <a:off x="123875" y="2975025"/>
            <a:ext cx="9030600" cy="0"/>
          </a:xfrm>
          <a:prstGeom prst="straightConnector1">
            <a:avLst/>
          </a:prstGeom>
          <a:noFill/>
          <a:ln w="9525" cap="flat" cmpd="sng">
            <a:solidFill>
              <a:srgbClr val="EF7521"/>
            </a:solidFill>
            <a:prstDash val="dot"/>
            <a:round/>
            <a:headEnd type="none" w="sm" len="sm"/>
            <a:tailEnd type="none" w="sm" len="sm"/>
          </a:ln>
        </p:spPr>
      </p:cxnSp>
      <p:cxnSp>
        <p:nvCxnSpPr>
          <p:cNvPr id="242" name="Google Shape;242;p29" descr="&quot;&quot;"/>
          <p:cNvCxnSpPr/>
          <p:nvPr/>
        </p:nvCxnSpPr>
        <p:spPr>
          <a:xfrm>
            <a:off x="77250" y="575100"/>
            <a:ext cx="8989500" cy="0"/>
          </a:xfrm>
          <a:prstGeom prst="straightConnector1">
            <a:avLst/>
          </a:prstGeom>
          <a:noFill/>
          <a:ln w="9525" cap="flat" cmpd="sng">
            <a:solidFill>
              <a:srgbClr val="EF7521"/>
            </a:solidFill>
            <a:prstDash val="dot"/>
            <a:round/>
            <a:headEnd type="none" w="sm" len="sm"/>
            <a:tailEnd type="none" w="sm" len="sm"/>
          </a:ln>
        </p:spPr>
      </p:cxnSp>
      <p:pic>
        <p:nvPicPr>
          <p:cNvPr id="243" name="Google Shape;243;p29"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44" name="Google Shape;244;p29"/>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5" name="Google Shape;245;p29"/>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
        <p:nvSpPr>
          <p:cNvPr id="246" name="Google Shape;246;p29"/>
          <p:cNvSpPr txBox="1"/>
          <p:nvPr/>
        </p:nvSpPr>
        <p:spPr>
          <a:xfrm>
            <a:off x="184775" y="109700"/>
            <a:ext cx="6488100" cy="40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247" name="Google Shape;247;p29"/>
          <p:cNvSpPr txBox="1">
            <a:spLocks noGrp="1"/>
          </p:cNvSpPr>
          <p:nvPr>
            <p:ph type="title"/>
          </p:nvPr>
        </p:nvSpPr>
        <p:spPr>
          <a:xfrm>
            <a:off x="311700" y="105100"/>
            <a:ext cx="8242500" cy="4701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lide blank - blue">
  <p:cSld name="TITLE_AND_BODY_1_1_1_1_1_1_1_1_1_1_2">
    <p:spTree>
      <p:nvGrpSpPr>
        <p:cNvPr id="1" name="Shape 248"/>
        <p:cNvGrpSpPr/>
        <p:nvPr/>
      </p:nvGrpSpPr>
      <p:grpSpPr>
        <a:xfrm>
          <a:off x="0" y="0"/>
          <a:ext cx="0" cy="0"/>
          <a:chOff x="0" y="0"/>
          <a:chExt cx="0" cy="0"/>
        </a:xfrm>
      </p:grpSpPr>
      <p:pic>
        <p:nvPicPr>
          <p:cNvPr id="249" name="Google Shape;249;p30"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250" name="Google Shape;250;p30"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51" name="Google Shape;251;p30"/>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2" name="Google Shape;252;p30"/>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
        <p:nvSpPr>
          <p:cNvPr id="253" name="Google Shape;253;p30"/>
          <p:cNvSpPr txBox="1">
            <a:spLocks noGrp="1"/>
          </p:cNvSpPr>
          <p:nvPr>
            <p:ph type="title"/>
          </p:nvPr>
        </p:nvSpPr>
        <p:spPr>
          <a:xfrm>
            <a:off x="311700" y="105100"/>
            <a:ext cx="82425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DBD3D8B-7C78-4FD5-A4B4-6D2939FB0835}"/>
              </a:ext>
            </a:extLst>
          </p:cNvPr>
          <p:cNvSpPr>
            <a:spLocks noGrp="1"/>
          </p:cNvSpPr>
          <p:nvPr>
            <p:ph type="sldNum" sz="quarter" idx="10"/>
          </p:nvPr>
        </p:nvSpPr>
        <p:spPr/>
        <p:txBody>
          <a:bodyPr/>
          <a:lstStyle/>
          <a:p>
            <a:fld id="{C1E9C267-FC72-D447-BF05-09A3351C68CB}" type="slidenum">
              <a:rPr lang="en-US" smtClean="0"/>
              <a:t>‹#›</a:t>
            </a:fld>
            <a:endParaRPr lang="en-US" dirty="0"/>
          </a:p>
        </p:txBody>
      </p:sp>
    </p:spTree>
    <p:extLst>
      <p:ext uri="{BB962C8B-B14F-4D97-AF65-F5344CB8AC3E}">
        <p14:creationId xmlns:p14="http://schemas.microsoft.com/office/powerpoint/2010/main" val="3825999006"/>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0"/>
            <a:ext cx="9143997" cy="914400"/>
          </a:xfrm>
          <a:prstGeom prst="rect">
            <a:avLst/>
          </a:prstGeom>
        </p:spPr>
      </p:pic>
      <p:sp>
        <p:nvSpPr>
          <p:cNvPr id="2" name="Title 1"/>
          <p:cNvSpPr>
            <a:spLocks noGrp="1"/>
          </p:cNvSpPr>
          <p:nvPr>
            <p:ph type="title"/>
          </p:nvPr>
        </p:nvSpPr>
        <p:spPr>
          <a:xfrm>
            <a:off x="245194" y="190885"/>
            <a:ext cx="6081865" cy="567314"/>
          </a:xfrm>
        </p:spPr>
        <p:txBody>
          <a:bodyPr lIns="0" tIns="0" rIns="0" bIns="0" anchor="t" anchorCtr="0">
            <a:normAutofit/>
          </a:bodyPr>
          <a:lstStyle>
            <a:lvl1pPr>
              <a:defRPr sz="1800">
                <a:solidFill>
                  <a:schemeClr val="bg1"/>
                </a:solidFill>
                <a:latin typeface="Roboto"/>
              </a:defRPr>
            </a:lvl1pPr>
          </a:lstStyle>
          <a:p>
            <a:r>
              <a:rPr lang="en-US"/>
              <a:t>Click to edit Master title style</a:t>
            </a:r>
          </a:p>
        </p:txBody>
      </p:sp>
      <p:sp>
        <p:nvSpPr>
          <p:cNvPr id="3" name="Content Placeholder 2"/>
          <p:cNvSpPr>
            <a:spLocks noGrp="1"/>
          </p:cNvSpPr>
          <p:nvPr>
            <p:ph idx="1"/>
          </p:nvPr>
        </p:nvSpPr>
        <p:spPr>
          <a:xfrm>
            <a:off x="628650" y="1097280"/>
            <a:ext cx="7886700" cy="3480506"/>
          </a:xfrm>
        </p:spPr>
        <p:txBody>
          <a:bodyPr lIns="0" tIns="0" rIns="0"/>
          <a:lstStyle>
            <a:lvl1pPr>
              <a:defRPr sz="1800"/>
            </a:lvl1pPr>
            <a:lvl2pPr>
              <a:defRPr sz="1500"/>
            </a:lvl2pPr>
            <a:lvl3pPr>
              <a:defRPr sz="135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5919" y="4820263"/>
            <a:ext cx="858862" cy="273844"/>
          </a:xfrm>
          <a:prstGeom prst="rect">
            <a:avLst/>
          </a:prstGeom>
        </p:spPr>
      </p:pic>
      <p:sp>
        <p:nvSpPr>
          <p:cNvPr id="9" name="Slide Number Placeholder 5"/>
          <p:cNvSpPr>
            <a:spLocks noGrp="1"/>
          </p:cNvSpPr>
          <p:nvPr>
            <p:ph type="sldNum" sz="quarter" idx="12"/>
          </p:nvPr>
        </p:nvSpPr>
        <p:spPr>
          <a:xfrm>
            <a:off x="223071" y="4820264"/>
            <a:ext cx="2057400" cy="273844"/>
          </a:xfrm>
          <a:prstGeom prst="rect">
            <a:avLst/>
          </a:prstGeom>
        </p:spPr>
        <p:txBody>
          <a:bodyPr/>
          <a:lstStyle>
            <a:lvl1pPr algn="l">
              <a:defRPr sz="12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7823924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5143499"/>
          </a:xfrm>
          <a:prstGeom prst="rect">
            <a:avLst/>
          </a:prstGeom>
        </p:spPr>
      </p:pic>
      <p:sp>
        <p:nvSpPr>
          <p:cNvPr id="3" name="Title 1"/>
          <p:cNvSpPr>
            <a:spLocks noGrp="1"/>
          </p:cNvSpPr>
          <p:nvPr>
            <p:ph type="ctrTitle"/>
          </p:nvPr>
        </p:nvSpPr>
        <p:spPr>
          <a:xfrm>
            <a:off x="685800" y="1946787"/>
            <a:ext cx="7772400" cy="1753215"/>
          </a:xfrm>
        </p:spPr>
        <p:txBody>
          <a:bodyPr anchor="t" anchorCtr="0">
            <a:normAutofit/>
          </a:bodyPr>
          <a:lstStyle>
            <a:lvl1pPr algn="ctr">
              <a:defRPr sz="3000">
                <a:solidFill>
                  <a:schemeClr val="bg1"/>
                </a:solidFill>
                <a:latin typeface="Roboto"/>
              </a:defRPr>
            </a:lvl1pPr>
          </a:lstStyle>
          <a:p>
            <a:r>
              <a:rPr lang="en-US"/>
              <a:t>Click to edit Master title style</a:t>
            </a:r>
          </a:p>
        </p:txBody>
      </p:sp>
      <p:sp>
        <p:nvSpPr>
          <p:cNvPr id="4" name="Slide Number Placeholder 5"/>
          <p:cNvSpPr>
            <a:spLocks noGrp="1"/>
          </p:cNvSpPr>
          <p:nvPr>
            <p:ph type="sldNum" sz="quarter" idx="12"/>
          </p:nvPr>
        </p:nvSpPr>
        <p:spPr>
          <a:xfrm>
            <a:off x="215697" y="4820264"/>
            <a:ext cx="2057400" cy="273844"/>
          </a:xfrm>
          <a:prstGeom prst="rect">
            <a:avLst/>
          </a:prstGeom>
        </p:spPr>
        <p:txBody>
          <a:bodyPr/>
          <a:lstStyle>
            <a:lvl1pPr algn="l">
              <a:defRPr sz="1200">
                <a:solidFill>
                  <a:schemeClr val="bg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49973835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8" r:id="rId30"/>
    <p:sldLayoutId id="2147483679" r:id="rId31"/>
    <p:sldLayoutId id="2147483680"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hyperlink" Target="https://portal.wida.us/resource/detail/7e3f94f0-2076-eb11-a2dd-0050568beee8" TargetMode="External"/><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hyperlink" Target="https://portal.wida.us/resource/detail/11cf2e6c-3e71-eb11-a2dd-0050568beee8"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hyperlink" Target="https://www.cde.state.co.us/cde_english/redesignation" TargetMode="External"/><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hyperlink" Target="https://www.govinfo.gov/content/pkg/BILLS-114s1177enr/pdf/BILLS-114s1177enr.pdf"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hyperlink" Target="mailto:help@wida.us" TargetMode="External"/><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hyperlink" Target="mailto:WIDA@datarecognitioncorp.com"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hyperlink" Target="https://ed.cde.state.co.us/datapipeline/snap-snapshots/snap-studentoctober" TargetMode="External"/><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hyperlink" Target="https://portal.te.drcedirect.com/WIDA/wdacc" TargetMode="External"/><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hyperlink" Target="https://ed.cde.state.co.us/assessment/dac/training-accommodations" TargetMode="External"/><Relationship Id="rId2" Type="http://schemas.openxmlformats.org/officeDocument/2006/relationships/notesSlide" Target="../notesSlides/notesSlide19.xml"/><Relationship Id="rId1" Type="http://schemas.openxmlformats.org/officeDocument/2006/relationships/slideLayout" Target="../slideLayouts/slideLayout17.xml"/><Relationship Id="rId4" Type="http://schemas.openxmlformats.org/officeDocument/2006/relationships/hyperlink" Target="https://acrobat.adobe.com/id/urn:aaid:sc:VA6C2:e3f9e89f-1cac-4a61-b91c-119ba37c32d4"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acrobat.adobe.com/id/urn:aaid:sc:va6c2:8498c31d-cd7e-43ed-8ab9-06f280b15e7e" TargetMode="External"/><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hyperlink" Target="https://docs.google.com/document/d/17ykQwgiaUMaa0m6VLFLwiCSQTGXDVKOQTPiFSSTlHjE/edit?usp=sharing" TargetMode="External"/><Relationship Id="rId2" Type="http://schemas.openxmlformats.org/officeDocument/2006/relationships/notesSlide" Target="../notesSlides/notesSlide22.xml"/><Relationship Id="rId1" Type="http://schemas.openxmlformats.org/officeDocument/2006/relationships/slideLayout" Target="../slideLayouts/slideLayout17.xml"/><Relationship Id="rId4" Type="http://schemas.openxmlformats.org/officeDocument/2006/relationships/hyperlink" Target="https://docs.google.com/document/d/1GBTKafp-81lE5Ta6aQqq921AhWNeWaavQ4S10hVoKy0/edit?usp=sharing"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portal.te.drcedirect.com/WIDA/wdacc" TargetMode="External"/><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hyperlink" Target="https://acrobat.adobe.com/id/urn:aaid:sc:VA6C2:d6e86ac7-47f0-4414-ac92-47381267cddf" TargetMode="External"/><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hyperlink" Target="https://wida.wisc.edu/" TargetMode="External"/><Relationship Id="rId7" Type="http://schemas.openxmlformats.org/officeDocument/2006/relationships/hyperlink" Target="https://portal.wida.us/resource/detail/cba31e79-fe7d-eb11-a2dd-0050568beee8" TargetMode="External"/><Relationship Id="rId2" Type="http://schemas.openxmlformats.org/officeDocument/2006/relationships/notesSlide" Target="../notesSlides/notesSlide36.xml"/><Relationship Id="rId1" Type="http://schemas.openxmlformats.org/officeDocument/2006/relationships/slideLayout" Target="../slideLayouts/slideLayout17.xml"/><Relationship Id="rId6" Type="http://schemas.openxmlformats.org/officeDocument/2006/relationships/hyperlink" Target="https://ed.cde.state.co.us/assessment/newassess-dtc" TargetMode="External"/><Relationship Id="rId5" Type="http://schemas.openxmlformats.org/officeDocument/2006/relationships/hyperlink" Target="https://www.wida-ams.us/" TargetMode="External"/><Relationship Id="rId4" Type="http://schemas.openxmlformats.org/officeDocument/2006/relationships/hyperlink" Target="https://portal.wida.us/"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hyperlink" Target="https://wida.wisc.edu/resources/what-access" TargetMode="External"/><Relationship Id="rId2" Type="http://schemas.openxmlformats.org/officeDocument/2006/relationships/notesSlide" Target="../notesSlides/notesSlide38.xml"/><Relationship Id="rId1" Type="http://schemas.openxmlformats.org/officeDocument/2006/relationships/slideLayout" Target="../slideLayouts/slideLayout17.xml"/><Relationship Id="rId4" Type="http://schemas.openxmlformats.org/officeDocument/2006/relationships/hyperlink" Target="https://wida.wisc.edu/resources/what-wida-alternate-access-multiple-languages"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hyperlink" Target="https://www.cde.state.co.us/datapipeline/resources#codes" TargetMode="External"/><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3" Type="http://schemas.openxmlformats.org/officeDocument/2006/relationships/hyperlink" Target="https://www.cde.state.co.us/datapipeline/per_access-ell" TargetMode="External"/><Relationship Id="rId2" Type="http://schemas.openxmlformats.org/officeDocument/2006/relationships/notesSlide" Target="../notesSlides/notesSlide43.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hyperlink" Target="http://www.cde.state.co.us/assessment/invrequestaccess" TargetMode="External"/><Relationship Id="rId2" Type="http://schemas.openxmlformats.org/officeDocument/2006/relationships/notesSlide" Target="../notesSlides/notesSlide45.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3" Type="http://schemas.openxmlformats.org/officeDocument/2006/relationships/hyperlink" Target="https://forms.office.com/Pages/ResponsePage.aspx?id=yM9Rp5of206DcJ8cbUvqWnYtgylnUx1BkbRgymFDnvVUMkNIVFZVWU4ySlpRSVM2TzMwMFI5VTJBOS4u" TargetMode="External"/><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3" Type="http://schemas.openxmlformats.org/officeDocument/2006/relationships/hyperlink" Target="https://docs.google.com/document/d/1Mk__SUuZu2Rg6uH7fy9rM9SBc9-mkSHmNpus7OHIm3k/edit?usp=sharing" TargetMode="External"/><Relationship Id="rId2" Type="http://schemas.openxmlformats.org/officeDocument/2006/relationships/notesSlide" Target="../notesSlides/notesSlide47.xm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1.xml"/><Relationship Id="rId1" Type="http://schemas.openxmlformats.org/officeDocument/2006/relationships/slideLayout" Target="../slideLayouts/slideLayout17.xml"/><Relationship Id="rId5" Type="http://schemas.openxmlformats.org/officeDocument/2006/relationships/image" Target="../media/image27.jpeg"/><Relationship Id="rId4" Type="http://schemas.openxmlformats.org/officeDocument/2006/relationships/image" Target="../media/image26.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3" Type="http://schemas.openxmlformats.org/officeDocument/2006/relationships/hyperlink" Target="https://wida.wisc.edu/resources/types" TargetMode="External"/><Relationship Id="rId2" Type="http://schemas.openxmlformats.org/officeDocument/2006/relationships/notesSlide" Target="../notesSlides/notesSlide55.xml"/><Relationship Id="rId1" Type="http://schemas.openxmlformats.org/officeDocument/2006/relationships/slideLayout" Target="../slideLayouts/slideLayout17.xml"/><Relationship Id="rId6" Type="http://schemas.openxmlformats.org/officeDocument/2006/relationships/hyperlink" Target="https://wida.wisc.edu/resources/wida-access-parent-letters-multiple-languages" TargetMode="External"/><Relationship Id="rId5" Type="http://schemas.openxmlformats.org/officeDocument/2006/relationships/hyperlink" Target="https://wida.wisc.edu/resources/alternate-access-ells-understanding-your-childs-scores" TargetMode="External"/><Relationship Id="rId4" Type="http://schemas.openxmlformats.org/officeDocument/2006/relationships/hyperlink" Target="https://wida.wisc.edu/resources/access-understanding-your-childs-scores"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wida.wisc.edu/sites/default/files/resource/Preparing-Students-ACCESS-Online.pdf" TargetMode="External"/><Relationship Id="rId2" Type="http://schemas.openxmlformats.org/officeDocument/2006/relationships/notesSlide" Target="../notesSlides/notesSlide56.xml"/><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8" Type="http://schemas.openxmlformats.org/officeDocument/2006/relationships/hyperlink" Target="https://www.drcedirect.com/all/eca-portal-v2-ui/#/login" TargetMode="External"/><Relationship Id="rId13" Type="http://schemas.openxmlformats.org/officeDocument/2006/relationships/hyperlink" Target="mailto:villalobospavia_h@cde.state.co.us" TargetMode="External"/><Relationship Id="rId3" Type="http://schemas.openxmlformats.org/officeDocument/2006/relationships/hyperlink" Target="https://ed.cde.state.co.us/assessment/dac/training-accommodations" TargetMode="External"/><Relationship Id="rId7" Type="http://schemas.openxmlformats.org/officeDocument/2006/relationships/hyperlink" Target="https://portal.wida.us/" TargetMode="External"/><Relationship Id="rId12" Type="http://schemas.openxmlformats.org/officeDocument/2006/relationships/hyperlink" Target="https://docs.google.com/document/d/1GBTKafp-81lE5Ta6aQqq921AhWNeWaavQ4S10hVoKy0/edit?usp=sharing" TargetMode="External"/><Relationship Id="rId2" Type="http://schemas.openxmlformats.org/officeDocument/2006/relationships/notesSlide" Target="../notesSlides/notesSlide57.xml"/><Relationship Id="rId1" Type="http://schemas.openxmlformats.org/officeDocument/2006/relationships/slideLayout" Target="../slideLayouts/slideLayout17.xml"/><Relationship Id="rId6" Type="http://schemas.openxmlformats.org/officeDocument/2006/relationships/hyperlink" Target="https://docs.google.com/document/d/18dTBlG8N7iunaPkEcFFrnEKcZKp2dDVOEKOxrOv8vgM/edit?usp=sharing" TargetMode="External"/><Relationship Id="rId11" Type="http://schemas.openxmlformats.org/officeDocument/2006/relationships/hyperlink" Target="https://docs.google.com/document/d/17ykQwgiaUMaa0m6VLFLwiCSQTGXDVKOQTPiFSSTlHjE/edit?usp=sharing" TargetMode="External"/><Relationship Id="rId5" Type="http://schemas.openxmlformats.org/officeDocument/2006/relationships/hyperlink" Target="https://wida.wisc.edu/sites/default/files/resource/Accessibility-Accommodations-Manual.pdf" TargetMode="External"/><Relationship Id="rId10" Type="http://schemas.openxmlformats.org/officeDocument/2006/relationships/hyperlink" Target="https://docs.google.com/document/d/1Mk__SUuZu2Rg6uH7fy9rM9SBc9-mkSHmNpus7OHIm3k/edit?usp=sharing" TargetMode="External"/><Relationship Id="rId4" Type="http://schemas.openxmlformats.org/officeDocument/2006/relationships/hyperlink" Target="https://ed.cde.state.co.us/fs/resource-manager/view/54b52767-4c3d-4e08-b28d-f8f4a336e5f5" TargetMode="External"/><Relationship Id="rId9" Type="http://schemas.openxmlformats.org/officeDocument/2006/relationships/hyperlink" Target="https://forms.office.com/Pages/ResponsePage.aspx?id=yM9Rp5of206DcJ8cbUvqWnYtgylnUx1BkbRgymFDnvVUMkNIVFZVWU4ySlpRSVM2TzMwMFI5VTJBOS4u" TargetMode="External"/></Relationships>
</file>

<file path=ppt/slides/_rels/slide58.xml.rels><?xml version="1.0" encoding="UTF-8" standalone="yes"?>
<Relationships xmlns="http://schemas.openxmlformats.org/package/2006/relationships"><Relationship Id="rId8" Type="http://schemas.openxmlformats.org/officeDocument/2006/relationships/hyperlink" Target="mailto:smith_h@cde.state.co.us" TargetMode="External"/><Relationship Id="rId3" Type="http://schemas.openxmlformats.org/officeDocument/2006/relationships/hyperlink" Target="mailto:villalobospavia_h@cde.state.co.us" TargetMode="External"/><Relationship Id="rId7" Type="http://schemas.openxmlformats.org/officeDocument/2006/relationships/hyperlink" Target="mailto:swanton_l@cde.state.co.us" TargetMode="External"/><Relationship Id="rId2" Type="http://schemas.openxmlformats.org/officeDocument/2006/relationships/notesSlide" Target="../notesSlides/notesSlide58.xml"/><Relationship Id="rId1" Type="http://schemas.openxmlformats.org/officeDocument/2006/relationships/slideLayout" Target="../slideLayouts/slideLayout17.xml"/><Relationship Id="rId6" Type="http://schemas.openxmlformats.org/officeDocument/2006/relationships/hyperlink" Target="mailto:brock-nguyen_d@cde.state.co.us" TargetMode="External"/><Relationship Id="rId5" Type="http://schemas.openxmlformats.org/officeDocument/2006/relationships/hyperlink" Target="mailto:bonner_c@cde.state.co.us" TargetMode="External"/><Relationship Id="rId10" Type="http://schemas.openxmlformats.org/officeDocument/2006/relationships/hyperlink" Target="mailto:accountability@cde.state.co.us" TargetMode="External"/><Relationship Id="rId4" Type="http://schemas.openxmlformats.org/officeDocument/2006/relationships/hyperlink" Target="mailto:sachdeva_a@cde.state.co.us" TargetMode="External"/><Relationship Id="rId9" Type="http://schemas.openxmlformats.org/officeDocument/2006/relationships/hyperlink" Target="mailto:slutzky_c@cde.state.co.us"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forms.cloud.microsoft/Pages/ResponsePage.aspx?id=yM9Rp5of206DcJ8cbUvqWnYtgylnUx1BkbRgymFDnvVUQjRUUzNaTEgxVkEyRUpSMkg0MFRJVDU3VS4u" TargetMode="External"/><Relationship Id="rId2" Type="http://schemas.openxmlformats.org/officeDocument/2006/relationships/notesSlide" Target="../notesSlides/notesSlide59.xml"/><Relationship Id="rId1" Type="http://schemas.openxmlformats.org/officeDocument/2006/relationships/slideLayout" Target="../slideLayouts/slideLayout19.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Title"/>
          <p:cNvSpPr txBox="1">
            <a:spLocks noGrp="1"/>
          </p:cNvSpPr>
          <p:nvPr>
            <p:ph type="title" idx="3"/>
          </p:nvPr>
        </p:nvSpPr>
        <p:spPr>
          <a:xfrm>
            <a:off x="108475" y="2834640"/>
            <a:ext cx="5778300" cy="141732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US" sz="2200" b="1" dirty="0"/>
              <a:t>2026-2027 Colorado ACCESS </a:t>
            </a:r>
            <a:br>
              <a:rPr lang="en-US" sz="2200" b="1" dirty="0"/>
            </a:br>
            <a:r>
              <a:rPr lang="en-US" sz="2200" b="1" dirty="0"/>
              <a:t>Training for DACs</a:t>
            </a:r>
            <a:endParaRPr sz="2400" b="1" dirty="0"/>
          </a:p>
          <a:p>
            <a:pPr marL="0" lvl="0" indent="0" algn="ctr" rtl="0">
              <a:spcBef>
                <a:spcPts val="0"/>
              </a:spcBef>
              <a:spcAft>
                <a:spcPts val="0"/>
              </a:spcAft>
              <a:buNone/>
            </a:pPr>
            <a:r>
              <a:rPr lang="en-US" sz="2000" i="1" dirty="0"/>
              <a:t>October 2026</a:t>
            </a:r>
            <a:endParaRPr sz="2000" i="1" dirty="0"/>
          </a:p>
          <a:p>
            <a:pPr marL="0" lvl="0" indent="0" algn="ctr" rtl="0">
              <a:spcBef>
                <a:spcPts val="1000"/>
              </a:spcBef>
              <a:spcAft>
                <a:spcPts val="0"/>
              </a:spcAft>
              <a:buNone/>
            </a:pPr>
            <a:r>
              <a:rPr lang="en-US" sz="1600" dirty="0"/>
              <a:t>Assessment Division</a:t>
            </a:r>
            <a:endParaRPr sz="1700" dirty="0"/>
          </a:p>
        </p:txBody>
      </p:sp>
      <p:sp>
        <p:nvSpPr>
          <p:cNvPr id="259" name="At a glance panel"/>
          <p:cNvSpPr/>
          <p:nvPr/>
        </p:nvSpPr>
        <p:spPr>
          <a:xfrm>
            <a:off x="5953375" y="0"/>
            <a:ext cx="3190500" cy="4310100"/>
          </a:xfrm>
          <a:prstGeom prst="rect">
            <a:avLst/>
          </a:prstGeom>
          <a:solidFill>
            <a:srgbClr val="1B3A5C"/>
          </a:solidFill>
          <a:ln w="9525" cap="flat" cmpd="sng">
            <a:noFill/>
            <a:prstDash val="solid"/>
            <a:round/>
            <a:headEnd type="none" w="sm" len="sm"/>
            <a:tailEnd type="none" w="sm" len="sm"/>
          </a:ln>
        </p:spPr>
        <p:txBody>
          <a:bodyPr spcFirstLastPara="1" wrap="square" lIns="274320" tIns="91425" rIns="274320" bIns="91425" anchor="ctr" anchorCtr="0">
            <a:noAutofit/>
          </a:bodyPr>
          <a:lstStyle/>
          <a:p>
            <a:pPr marL="0" lvl="0" indent="0" algn="l" rtl="0">
              <a:spcBef>
                <a:spcPts val="0"/>
              </a:spcBef>
              <a:spcAft>
                <a:spcPts val="1400"/>
              </a:spcAft>
              <a:buNone/>
            </a:pPr>
            <a:r>
              <a:rPr lang="en-US" sz="2000" b="1" i="0">
                <a:solidFill>
                  <a:srgbClr val="FFFFFF"/>
                </a:solidFill>
                <a:latin typeface="Roboto"/>
              </a:rPr>
              <a:t>At a glance</a:t>
            </a:r>
            <a:endParaRPr b="1"/>
          </a:p>
          <a:p>
            <a:r>
              <a:rPr lang="en-US">
                <a:solidFill>
                  <a:srgbClr val="FFFFFF"/>
                </a:solidFill>
                <a:latin typeface="Roboto"/>
                <a:ea typeface="Roboto"/>
                <a:cs typeface="Roboto"/>
              </a:rPr>
              <a:t>Colorado policy overrides WIDA guidelines</a:t>
            </a:r>
            <a:endParaRPr lang="en-US">
              <a:latin typeface="Roboto"/>
              <a:ea typeface="Roboto"/>
              <a:cs typeface="Roboto"/>
            </a:endParaRPr>
          </a:p>
          <a:p>
            <a:pPr>
              <a:spcAft>
                <a:spcPts val="200"/>
              </a:spcAft>
            </a:pPr>
            <a:endParaRPr lang="en-US" b="1">
              <a:solidFill>
                <a:srgbClr val="FFFFFF"/>
              </a:solidFill>
              <a:latin typeface="Roboto"/>
            </a:endParaRPr>
          </a:p>
          <a:p>
            <a:pPr marL="0" indent="0" algn="l">
              <a:spcAft>
                <a:spcPts val="200"/>
              </a:spcAft>
              <a:buNone/>
            </a:pPr>
            <a:r>
              <a:rPr lang="en-US" sz="1400" b="1" i="0">
                <a:solidFill>
                  <a:srgbClr val="FFFFFF"/>
                </a:solidFill>
                <a:latin typeface="Roboto"/>
              </a:rPr>
              <a:t>Test window</a:t>
            </a:r>
            <a:endParaRPr lang="en-US"/>
          </a:p>
          <a:p>
            <a:pPr marL="0" indent="0" algn="l">
              <a:spcAft>
                <a:spcPts val="1200"/>
              </a:spcAft>
              <a:buNone/>
            </a:pPr>
            <a:r>
              <a:rPr lang="en-US" sz="1400" b="0" i="0">
                <a:solidFill>
                  <a:srgbClr val="FFFFFF"/>
                </a:solidFill>
                <a:latin typeface="Roboto"/>
              </a:rPr>
              <a:t>January 11 to February 12, 2027</a:t>
            </a:r>
          </a:p>
          <a:p>
            <a:pPr marL="0" indent="0" algn="l">
              <a:spcAft>
                <a:spcPts val="200"/>
              </a:spcAft>
              <a:buNone/>
            </a:pPr>
            <a:r>
              <a:rPr lang="en-US" sz="1400" b="1" i="0">
                <a:solidFill>
                  <a:srgbClr val="FFFFFF"/>
                </a:solidFill>
                <a:latin typeface="Roboto"/>
              </a:rPr>
              <a:t>Who tests</a:t>
            </a:r>
          </a:p>
          <a:p>
            <a:pPr marL="0" indent="0" algn="l">
              <a:spcAft>
                <a:spcPts val="1200"/>
              </a:spcAft>
              <a:buNone/>
            </a:pPr>
            <a:r>
              <a:rPr lang="en-US" sz="1400" b="0" i="0">
                <a:solidFill>
                  <a:srgbClr val="FFFFFF"/>
                </a:solidFill>
                <a:latin typeface="Roboto"/>
              </a:rPr>
              <a:t>All students coded NEP or LEP, in grades K to 12</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dirty="0"/>
              <a:t>Purpose of this training</a:t>
            </a:r>
          </a:p>
        </p:txBody>
      </p:sp>
      <p:sp>
        <p:nvSpPr>
          <p:cNvPr id="3" name="Purpose statement"/>
          <p:cNvSpPr/>
          <p:nvPr/>
        </p:nvSpPr>
        <p:spPr>
          <a:xfrm>
            <a:off x="365760" y="1143000"/>
            <a:ext cx="8412480" cy="2377440"/>
          </a:xfrm>
          <a:prstGeom prst="roundRect">
            <a:avLst>
              <a:gd name="adj" fmla="val 6000"/>
            </a:avLst>
          </a:prstGeom>
          <a:solidFill>
            <a:srgbClr val="1B3A5C"/>
          </a:solidFill>
          <a:ln>
            <a:noFill/>
          </a:ln>
        </p:spPr>
        <p:txBody>
          <a:bodyPr wrap="square" lIns="137160" tIns="91440" rIns="137160" bIns="91440" rtlCol="0" anchor="ctr"/>
          <a:lstStyle/>
          <a:p>
            <a:pPr algn="ctr">
              <a:spcAft>
                <a:spcPts val="600"/>
              </a:spcAft>
            </a:pPr>
            <a:r>
              <a:rPr lang="en-US" sz="2000" b="0" dirty="0">
                <a:solidFill>
                  <a:srgbClr val="FFFFFF"/>
                </a:solidFill>
                <a:latin typeface="Roboto"/>
              </a:rPr>
              <a:t>This training is to support District Assessment Coordinators prepare their district for the annual administration of the ACCESS suite of assessments including WIDA ACCESS, WIDA ACCESS for Kindergarten, and Alternate ACCESS.</a:t>
            </a:r>
          </a:p>
        </p:txBody>
      </p:sp>
    </p:spTree>
    <p:extLst>
      <p:ext uri="{BB962C8B-B14F-4D97-AF65-F5344CB8AC3E}">
        <p14:creationId xmlns:p14="http://schemas.microsoft.com/office/powerpoint/2010/main" val="1931318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this training covers</a:t>
            </a:r>
          </a:p>
        </p:txBody>
      </p:sp>
      <p:sp>
        <p:nvSpPr>
          <p:cNvPr id="3" name="Oval 2"/>
          <p:cNvSpPr/>
          <p:nvPr/>
        </p:nvSpPr>
        <p:spPr>
          <a:xfrm>
            <a:off x="365760" y="1133856"/>
            <a:ext cx="475488" cy="475488"/>
          </a:xfrm>
          <a:prstGeom prst="ellipse">
            <a:avLst/>
          </a:prstGeom>
          <a:solidFill>
            <a:srgbClr val="236099"/>
          </a:solidFill>
          <a:ln>
            <a:noFill/>
          </a:ln>
        </p:spPr>
        <p:txBody>
          <a:bodyPr wrap="square" lIns="0" tIns="0" rIns="0" bIns="0" rtlCol="0" anchor="ctr"/>
          <a:lstStyle/>
          <a:p>
            <a:pPr marL="0" indent="0" algn="ctr">
              <a:spcAft>
                <a:spcPts val="400"/>
              </a:spcAft>
              <a:buNone/>
            </a:pPr>
            <a:r>
              <a:rPr lang="en-US" sz="1600" b="1" i="0">
                <a:solidFill>
                  <a:srgbClr val="FFFFFF"/>
                </a:solidFill>
                <a:latin typeface="Roboto"/>
              </a:rPr>
              <a:t>1</a:t>
            </a:r>
          </a:p>
        </p:txBody>
      </p:sp>
      <p:sp>
        <p:nvSpPr>
          <p:cNvPr id="4" name="Rounded Rectangle 3"/>
          <p:cNvSpPr/>
          <p:nvPr/>
        </p:nvSpPr>
        <p:spPr>
          <a:xfrm>
            <a:off x="960120" y="1078992"/>
            <a:ext cx="3520440" cy="585216"/>
          </a:xfrm>
          <a:prstGeom prst="roundRect">
            <a:avLst>
              <a:gd name="adj" fmla="val 6000"/>
            </a:avLst>
          </a:prstGeom>
          <a:solidFill>
            <a:srgbClr val="E6F0FA"/>
          </a:solidFill>
          <a:ln>
            <a:noFill/>
          </a:ln>
        </p:spPr>
        <p:txBody>
          <a:bodyPr wrap="square" lIns="109728" tIns="73152" rIns="109728" bIns="73152" rtlCol="0" anchor="ctr"/>
          <a:lstStyle/>
          <a:p>
            <a:pPr marL="0" indent="0" algn="l">
              <a:spcAft>
                <a:spcPts val="400"/>
              </a:spcAft>
              <a:buNone/>
            </a:pPr>
            <a:r>
              <a:rPr lang="en-US" sz="1500" b="0" i="0">
                <a:solidFill>
                  <a:srgbClr val="202124"/>
                </a:solidFill>
                <a:latin typeface="Roboto"/>
              </a:rPr>
              <a:t>Overview, purpose, and key dates</a:t>
            </a:r>
          </a:p>
        </p:txBody>
      </p:sp>
      <p:sp>
        <p:nvSpPr>
          <p:cNvPr id="5" name="Oval 4"/>
          <p:cNvSpPr/>
          <p:nvPr/>
        </p:nvSpPr>
        <p:spPr>
          <a:xfrm>
            <a:off x="365760" y="1883664"/>
            <a:ext cx="475488" cy="475488"/>
          </a:xfrm>
          <a:prstGeom prst="ellipse">
            <a:avLst/>
          </a:prstGeom>
          <a:solidFill>
            <a:srgbClr val="236099"/>
          </a:solidFill>
          <a:ln>
            <a:noFill/>
          </a:ln>
        </p:spPr>
        <p:txBody>
          <a:bodyPr wrap="square" lIns="0" tIns="0" rIns="0" bIns="0" rtlCol="0" anchor="ctr"/>
          <a:lstStyle/>
          <a:p>
            <a:pPr marL="0" indent="0" algn="ctr">
              <a:spcAft>
                <a:spcPts val="400"/>
              </a:spcAft>
              <a:buNone/>
            </a:pPr>
            <a:r>
              <a:rPr lang="en-US" sz="1600" b="1" i="0">
                <a:solidFill>
                  <a:srgbClr val="FFFFFF"/>
                </a:solidFill>
                <a:latin typeface="Roboto"/>
              </a:rPr>
              <a:t>2</a:t>
            </a:r>
          </a:p>
        </p:txBody>
      </p:sp>
      <p:sp>
        <p:nvSpPr>
          <p:cNvPr id="6" name="Rounded Rectangle 5"/>
          <p:cNvSpPr/>
          <p:nvPr/>
        </p:nvSpPr>
        <p:spPr>
          <a:xfrm>
            <a:off x="960120" y="1828800"/>
            <a:ext cx="3520440" cy="585216"/>
          </a:xfrm>
          <a:prstGeom prst="roundRect">
            <a:avLst>
              <a:gd name="adj" fmla="val 6000"/>
            </a:avLst>
          </a:prstGeom>
          <a:solidFill>
            <a:srgbClr val="E6F0FA"/>
          </a:solidFill>
          <a:ln>
            <a:noFill/>
          </a:ln>
        </p:spPr>
        <p:txBody>
          <a:bodyPr wrap="square" lIns="109728" tIns="73152" rIns="109728" bIns="73152" rtlCol="0" anchor="ctr"/>
          <a:lstStyle/>
          <a:p>
            <a:pPr marL="0" indent="0" algn="l">
              <a:spcAft>
                <a:spcPts val="400"/>
              </a:spcAft>
              <a:buNone/>
            </a:pPr>
            <a:r>
              <a:rPr lang="en-US" sz="1500" b="0" i="0">
                <a:solidFill>
                  <a:srgbClr val="202124"/>
                </a:solidFill>
                <a:latin typeface="Roboto"/>
              </a:rPr>
              <a:t>Contacts and student participation</a:t>
            </a:r>
          </a:p>
        </p:txBody>
      </p:sp>
      <p:sp>
        <p:nvSpPr>
          <p:cNvPr id="7" name="Oval 6"/>
          <p:cNvSpPr/>
          <p:nvPr/>
        </p:nvSpPr>
        <p:spPr>
          <a:xfrm>
            <a:off x="365760" y="2633472"/>
            <a:ext cx="475488" cy="475488"/>
          </a:xfrm>
          <a:prstGeom prst="ellipse">
            <a:avLst/>
          </a:prstGeom>
          <a:solidFill>
            <a:srgbClr val="236099"/>
          </a:solidFill>
          <a:ln>
            <a:noFill/>
          </a:ln>
        </p:spPr>
        <p:txBody>
          <a:bodyPr wrap="square" lIns="0" tIns="0" rIns="0" bIns="0" rtlCol="0" anchor="ctr"/>
          <a:lstStyle/>
          <a:p>
            <a:pPr marL="0" indent="0" algn="ctr">
              <a:spcAft>
                <a:spcPts val="400"/>
              </a:spcAft>
              <a:buNone/>
            </a:pPr>
            <a:r>
              <a:rPr lang="en-US" sz="1600" b="1" i="0">
                <a:solidFill>
                  <a:srgbClr val="FFFFFF"/>
                </a:solidFill>
                <a:latin typeface="Roboto"/>
              </a:rPr>
              <a:t>3</a:t>
            </a:r>
          </a:p>
        </p:txBody>
      </p:sp>
      <p:sp>
        <p:nvSpPr>
          <p:cNvPr id="8" name="Rounded Rectangle 7"/>
          <p:cNvSpPr/>
          <p:nvPr/>
        </p:nvSpPr>
        <p:spPr>
          <a:xfrm>
            <a:off x="960120" y="2578608"/>
            <a:ext cx="3520440" cy="585216"/>
          </a:xfrm>
          <a:prstGeom prst="roundRect">
            <a:avLst>
              <a:gd name="adj" fmla="val 6000"/>
            </a:avLst>
          </a:prstGeom>
          <a:solidFill>
            <a:srgbClr val="E6F0FA"/>
          </a:solidFill>
          <a:ln>
            <a:noFill/>
          </a:ln>
        </p:spPr>
        <p:txBody>
          <a:bodyPr wrap="square" lIns="109728" tIns="73152" rIns="109728" bIns="73152" rtlCol="0" anchor="ctr"/>
          <a:lstStyle/>
          <a:p>
            <a:pPr marL="0" indent="0" algn="l">
              <a:spcAft>
                <a:spcPts val="400"/>
              </a:spcAft>
              <a:buNone/>
            </a:pPr>
            <a:r>
              <a:rPr lang="en-US" sz="1500" b="0" i="0" dirty="0">
                <a:solidFill>
                  <a:srgbClr val="202124"/>
                </a:solidFill>
                <a:latin typeface="Roboto"/>
              </a:rPr>
              <a:t>Test materials and accommodations</a:t>
            </a:r>
          </a:p>
        </p:txBody>
      </p:sp>
      <p:sp>
        <p:nvSpPr>
          <p:cNvPr id="9" name="Oval 8"/>
          <p:cNvSpPr/>
          <p:nvPr/>
        </p:nvSpPr>
        <p:spPr>
          <a:xfrm>
            <a:off x="365760" y="3383280"/>
            <a:ext cx="475488" cy="475488"/>
          </a:xfrm>
          <a:prstGeom prst="ellipse">
            <a:avLst/>
          </a:prstGeom>
          <a:solidFill>
            <a:srgbClr val="236099"/>
          </a:solidFill>
          <a:ln>
            <a:noFill/>
          </a:ln>
        </p:spPr>
        <p:txBody>
          <a:bodyPr wrap="square" lIns="0" tIns="0" rIns="0" bIns="0" rtlCol="0" anchor="ctr"/>
          <a:lstStyle/>
          <a:p>
            <a:pPr marL="0" indent="0" algn="ctr">
              <a:spcAft>
                <a:spcPts val="400"/>
              </a:spcAft>
              <a:buNone/>
            </a:pPr>
            <a:r>
              <a:rPr lang="en-US" sz="1600" b="1" i="0">
                <a:solidFill>
                  <a:srgbClr val="FFFFFF"/>
                </a:solidFill>
                <a:latin typeface="Roboto"/>
              </a:rPr>
              <a:t>4</a:t>
            </a:r>
          </a:p>
        </p:txBody>
      </p:sp>
      <p:sp>
        <p:nvSpPr>
          <p:cNvPr id="10" name="Rounded Rectangle 9"/>
          <p:cNvSpPr/>
          <p:nvPr/>
        </p:nvSpPr>
        <p:spPr>
          <a:xfrm>
            <a:off x="960120" y="3328416"/>
            <a:ext cx="3520440" cy="585216"/>
          </a:xfrm>
          <a:prstGeom prst="roundRect">
            <a:avLst>
              <a:gd name="adj" fmla="val 6000"/>
            </a:avLst>
          </a:prstGeom>
          <a:solidFill>
            <a:srgbClr val="E6F0FA"/>
          </a:solidFill>
          <a:ln>
            <a:noFill/>
          </a:ln>
        </p:spPr>
        <p:txBody>
          <a:bodyPr wrap="square" lIns="109728" tIns="73152" rIns="109728" bIns="73152" rtlCol="0" anchor="ctr"/>
          <a:lstStyle/>
          <a:p>
            <a:pPr marL="0" indent="0" algn="l">
              <a:spcAft>
                <a:spcPts val="400"/>
              </a:spcAft>
              <a:buNone/>
            </a:pPr>
            <a:r>
              <a:rPr lang="en-US" sz="1500" b="0" i="0">
                <a:solidFill>
                  <a:srgbClr val="202124"/>
                </a:solidFill>
                <a:latin typeface="Roboto"/>
              </a:rPr>
              <a:t>Security and testing conditions</a:t>
            </a:r>
          </a:p>
        </p:txBody>
      </p:sp>
      <p:sp>
        <p:nvSpPr>
          <p:cNvPr id="11" name="Oval 10"/>
          <p:cNvSpPr/>
          <p:nvPr/>
        </p:nvSpPr>
        <p:spPr>
          <a:xfrm>
            <a:off x="4617720" y="1133856"/>
            <a:ext cx="475488" cy="475488"/>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600" b="1" i="0">
                <a:solidFill>
                  <a:srgbClr val="FFFFFF"/>
                </a:solidFill>
                <a:latin typeface="Roboto"/>
              </a:rPr>
              <a:t>5</a:t>
            </a:r>
          </a:p>
        </p:txBody>
      </p:sp>
      <p:sp>
        <p:nvSpPr>
          <p:cNvPr id="12" name="Rounded Rectangle 11"/>
          <p:cNvSpPr/>
          <p:nvPr/>
        </p:nvSpPr>
        <p:spPr>
          <a:xfrm>
            <a:off x="5212080" y="1078992"/>
            <a:ext cx="3520440" cy="585216"/>
          </a:xfrm>
          <a:prstGeom prst="roundRect">
            <a:avLst>
              <a:gd name="adj" fmla="val 6000"/>
            </a:avLst>
          </a:prstGeom>
          <a:solidFill>
            <a:srgbClr val="E8F4F5"/>
          </a:solidFill>
          <a:ln>
            <a:noFill/>
          </a:ln>
        </p:spPr>
        <p:txBody>
          <a:bodyPr wrap="square" lIns="109728" tIns="73152" rIns="109728" bIns="73152" rtlCol="0" anchor="ctr"/>
          <a:lstStyle/>
          <a:p>
            <a:pPr marL="0" indent="0" algn="l">
              <a:spcAft>
                <a:spcPts val="400"/>
              </a:spcAft>
              <a:buNone/>
            </a:pPr>
            <a:r>
              <a:rPr lang="en-US" sz="1500" b="0" i="0">
                <a:solidFill>
                  <a:srgbClr val="202124"/>
                </a:solidFill>
                <a:latin typeface="Roboto"/>
              </a:rPr>
              <a:t>Timing rules and test administration</a:t>
            </a:r>
          </a:p>
        </p:txBody>
      </p:sp>
      <p:sp>
        <p:nvSpPr>
          <p:cNvPr id="13" name="Oval 12"/>
          <p:cNvSpPr/>
          <p:nvPr/>
        </p:nvSpPr>
        <p:spPr>
          <a:xfrm>
            <a:off x="4617720" y="1883664"/>
            <a:ext cx="475488" cy="475488"/>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600" b="1" i="0">
                <a:solidFill>
                  <a:srgbClr val="FFFFFF"/>
                </a:solidFill>
                <a:latin typeface="Roboto"/>
              </a:rPr>
              <a:t>6</a:t>
            </a:r>
          </a:p>
        </p:txBody>
      </p:sp>
      <p:sp>
        <p:nvSpPr>
          <p:cNvPr id="14" name="Rounded Rectangle 13"/>
          <p:cNvSpPr/>
          <p:nvPr/>
        </p:nvSpPr>
        <p:spPr>
          <a:xfrm>
            <a:off x="5212080" y="1828800"/>
            <a:ext cx="3520440" cy="585216"/>
          </a:xfrm>
          <a:prstGeom prst="roundRect">
            <a:avLst>
              <a:gd name="adj" fmla="val 6000"/>
            </a:avLst>
          </a:prstGeom>
          <a:solidFill>
            <a:srgbClr val="E8F4F5"/>
          </a:solidFill>
          <a:ln>
            <a:noFill/>
          </a:ln>
        </p:spPr>
        <p:txBody>
          <a:bodyPr wrap="square" lIns="109728" tIns="73152" rIns="109728" bIns="73152" rtlCol="0" anchor="ctr"/>
          <a:lstStyle/>
          <a:p>
            <a:pPr marL="0" indent="0" algn="l">
              <a:spcAft>
                <a:spcPts val="400"/>
              </a:spcAft>
              <a:buNone/>
            </a:pPr>
            <a:r>
              <a:rPr lang="en-US" sz="1500" b="0" i="0">
                <a:solidFill>
                  <a:srgbClr val="202124"/>
                </a:solidFill>
                <a:latin typeface="Roboto"/>
              </a:rPr>
              <a:t>WIDA AMS, codes, and demographics</a:t>
            </a:r>
          </a:p>
        </p:txBody>
      </p:sp>
      <p:sp>
        <p:nvSpPr>
          <p:cNvPr id="15" name="Oval 14"/>
          <p:cNvSpPr/>
          <p:nvPr/>
        </p:nvSpPr>
        <p:spPr>
          <a:xfrm>
            <a:off x="4617720" y="2633472"/>
            <a:ext cx="475488" cy="475488"/>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600" b="1" i="0">
                <a:solidFill>
                  <a:srgbClr val="FFFFFF"/>
                </a:solidFill>
                <a:latin typeface="Roboto"/>
              </a:rPr>
              <a:t>7</a:t>
            </a:r>
          </a:p>
        </p:txBody>
      </p:sp>
      <p:sp>
        <p:nvSpPr>
          <p:cNvPr id="16" name="Rounded Rectangle 15"/>
          <p:cNvSpPr/>
          <p:nvPr/>
        </p:nvSpPr>
        <p:spPr>
          <a:xfrm>
            <a:off x="5212080" y="2578608"/>
            <a:ext cx="3520440" cy="585216"/>
          </a:xfrm>
          <a:prstGeom prst="roundRect">
            <a:avLst>
              <a:gd name="adj" fmla="val 6000"/>
            </a:avLst>
          </a:prstGeom>
          <a:solidFill>
            <a:srgbClr val="E8F4F5"/>
          </a:solidFill>
          <a:ln>
            <a:noFill/>
          </a:ln>
        </p:spPr>
        <p:txBody>
          <a:bodyPr wrap="square" lIns="109728" tIns="73152" rIns="109728" bIns="73152" rtlCol="0" anchor="ctr"/>
          <a:lstStyle/>
          <a:p>
            <a:pPr marL="0" indent="0" algn="l">
              <a:spcAft>
                <a:spcPts val="400"/>
              </a:spcAft>
              <a:buNone/>
            </a:pPr>
            <a:r>
              <a:rPr lang="en-US" sz="1500" b="0" i="0">
                <a:solidFill>
                  <a:srgbClr val="202124"/>
                </a:solidFill>
                <a:latin typeface="Roboto"/>
              </a:rPr>
              <a:t>Incidents and prohibited activities</a:t>
            </a:r>
          </a:p>
        </p:txBody>
      </p:sp>
      <p:sp>
        <p:nvSpPr>
          <p:cNvPr id="17" name="Oval 16"/>
          <p:cNvSpPr/>
          <p:nvPr/>
        </p:nvSpPr>
        <p:spPr>
          <a:xfrm>
            <a:off x="4617720" y="3383280"/>
            <a:ext cx="475488" cy="475488"/>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600" b="1" i="0">
                <a:solidFill>
                  <a:srgbClr val="FFFFFF"/>
                </a:solidFill>
                <a:latin typeface="Roboto"/>
              </a:rPr>
              <a:t>8</a:t>
            </a:r>
          </a:p>
        </p:txBody>
      </p:sp>
      <p:sp>
        <p:nvSpPr>
          <p:cNvPr id="18" name="Rounded Rectangle 17"/>
          <p:cNvSpPr/>
          <p:nvPr/>
        </p:nvSpPr>
        <p:spPr>
          <a:xfrm>
            <a:off x="5212080" y="3328416"/>
            <a:ext cx="3520440" cy="585216"/>
          </a:xfrm>
          <a:prstGeom prst="roundRect">
            <a:avLst>
              <a:gd name="adj" fmla="val 6000"/>
            </a:avLst>
          </a:prstGeom>
          <a:solidFill>
            <a:srgbClr val="E8F4F5"/>
          </a:solidFill>
          <a:ln>
            <a:noFill/>
          </a:ln>
        </p:spPr>
        <p:txBody>
          <a:bodyPr wrap="square" lIns="109728" tIns="73152" rIns="109728" bIns="73152" rtlCol="0" anchor="ctr"/>
          <a:lstStyle/>
          <a:p>
            <a:pPr marL="0" indent="0" algn="l">
              <a:spcAft>
                <a:spcPts val="400"/>
              </a:spcAft>
              <a:buNone/>
            </a:pPr>
            <a:r>
              <a:rPr lang="en-US" sz="1500" b="0" i="0">
                <a:solidFill>
                  <a:srgbClr val="202124"/>
                </a:solidFill>
                <a:latin typeface="Roboto"/>
              </a:rPr>
              <a:t>Roles, material return, and results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Colorado policy comes first</a:t>
            </a:r>
          </a:p>
        </p:txBody>
      </p:sp>
      <p:sp>
        <p:nvSpPr>
          <p:cNvPr id="3" name="Rounded Rectangle 2"/>
          <p:cNvSpPr/>
          <p:nvPr/>
        </p:nvSpPr>
        <p:spPr>
          <a:xfrm>
            <a:off x="365760" y="1033272"/>
            <a:ext cx="8412480" cy="777240"/>
          </a:xfrm>
          <a:prstGeom prst="roundRect">
            <a:avLst>
              <a:gd name="adj" fmla="val 6000"/>
            </a:avLst>
          </a:prstGeom>
          <a:solidFill>
            <a:srgbClr val="1B3A5C"/>
          </a:solidFill>
          <a:ln>
            <a:noFill/>
          </a:ln>
        </p:spPr>
        <p:txBody>
          <a:bodyPr wrap="square" lIns="109728" tIns="73152" rIns="109728" bIns="73152" rtlCol="0" anchor="ctr"/>
          <a:lstStyle/>
          <a:p>
            <a:pPr marL="0" indent="0" algn="ctr">
              <a:spcAft>
                <a:spcPts val="400"/>
              </a:spcAft>
              <a:buNone/>
            </a:pPr>
            <a:r>
              <a:rPr lang="en-US" sz="1800" b="1" i="0">
                <a:solidFill>
                  <a:srgbClr val="FFFFFF"/>
                </a:solidFill>
                <a:latin typeface="Roboto"/>
              </a:rPr>
              <a:t>When Colorado guidance is different from WIDA guidance, follow the Colorado guidance.</a:t>
            </a:r>
          </a:p>
        </p:txBody>
      </p:sp>
      <p:sp>
        <p:nvSpPr>
          <p:cNvPr id="4" name="TextBox 3"/>
          <p:cNvSpPr txBox="1"/>
          <p:nvPr/>
        </p:nvSpPr>
        <p:spPr>
          <a:xfrm>
            <a:off x="365760" y="1947672"/>
            <a:ext cx="8412480" cy="320040"/>
          </a:xfrm>
          <a:prstGeom prst="rect">
            <a:avLst/>
          </a:prstGeom>
          <a:noFill/>
        </p:spPr>
        <p:txBody>
          <a:bodyPr wrap="square" lIns="36576" tIns="18288" rIns="36576" bIns="18288" anchor="t">
            <a:spAutoFit/>
          </a:bodyPr>
          <a:lstStyle/>
          <a:p>
            <a:pPr marL="0" indent="0" algn="l">
              <a:spcAft>
                <a:spcPts val="400"/>
              </a:spcAft>
              <a:buNone/>
            </a:pPr>
            <a:r>
              <a:rPr lang="en-US" sz="1500" b="1" i="0">
                <a:solidFill>
                  <a:srgbClr val="202124"/>
                </a:solidFill>
                <a:latin typeface="Roboto"/>
              </a:rPr>
              <a:t>Use these documents together:</a:t>
            </a:r>
          </a:p>
        </p:txBody>
      </p:sp>
      <p:sp>
        <p:nvSpPr>
          <p:cNvPr id="5" name="Rounded Rectangle 4"/>
          <p:cNvSpPr/>
          <p:nvPr/>
        </p:nvSpPr>
        <p:spPr>
          <a:xfrm>
            <a:off x="365760" y="2313432"/>
            <a:ext cx="2743200" cy="132588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a:solidFill>
                  <a:srgbClr val="1B3A5C"/>
                </a:solidFill>
                <a:latin typeface="Roboto"/>
              </a:rPr>
              <a:t>Colorado resource and training</a:t>
            </a:r>
          </a:p>
          <a:p>
            <a:pPr marL="0" indent="0" algn="l">
              <a:spcAft>
                <a:spcPts val="400"/>
              </a:spcAft>
              <a:buNone/>
            </a:pPr>
            <a:r>
              <a:rPr lang="en-US" sz="1300" b="0" i="0">
                <a:solidFill>
                  <a:srgbClr val="202124"/>
                </a:solidFill>
                <a:latin typeface="Roboto"/>
              </a:rPr>
              <a:t>The 2026-2027 Colorado WIDA ACCESS Assessment Resource and this Colorado training</a:t>
            </a:r>
          </a:p>
        </p:txBody>
      </p:sp>
      <p:sp>
        <p:nvSpPr>
          <p:cNvPr id="6" name="Rounded Rectangle 5"/>
          <p:cNvSpPr/>
          <p:nvPr/>
        </p:nvSpPr>
        <p:spPr>
          <a:xfrm>
            <a:off x="3200400" y="2313432"/>
            <a:ext cx="2743200" cy="132588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a:solidFill>
                  <a:srgbClr val="1B3A5C"/>
                </a:solidFill>
                <a:latin typeface="Roboto"/>
              </a:rPr>
              <a:t>WIDA DSAM</a:t>
            </a:r>
          </a:p>
          <a:p>
            <a:pPr marL="0" indent="0" algn="l">
              <a:spcAft>
                <a:spcPts val="400"/>
              </a:spcAft>
              <a:buNone/>
            </a:pPr>
            <a:r>
              <a:rPr lang="en-US" sz="1300" b="0" i="0" u="sng">
                <a:solidFill>
                  <a:srgbClr val="00616B"/>
                </a:solidFill>
                <a:latin typeface="Roboto"/>
                <a:hlinkClick r:id="rId3">
                  <a:extLst>
                    <a:ext uri="{A12FA001-AC4F-418D-AE19-62706E023703}">
                      <ahyp:hlinkClr xmlns:ahyp="http://schemas.microsoft.com/office/drawing/2018/hyperlinkcolor" val="tx"/>
                    </a:ext>
                  </a:extLst>
                </a:hlinkClick>
              </a:rPr>
              <a:t>WIDA ACCESS District and School Test Administration Manual</a:t>
            </a:r>
            <a:r>
              <a:rPr lang="en-US" sz="1300" b="0" i="0">
                <a:solidFill>
                  <a:srgbClr val="202124"/>
                </a:solidFill>
                <a:latin typeface="Roboto"/>
              </a:rPr>
              <a:t> (WIDA login required)</a:t>
            </a:r>
          </a:p>
        </p:txBody>
      </p:sp>
      <p:sp>
        <p:nvSpPr>
          <p:cNvPr id="7" name="Rounded Rectangle 6"/>
          <p:cNvSpPr/>
          <p:nvPr/>
        </p:nvSpPr>
        <p:spPr>
          <a:xfrm>
            <a:off x="6035040" y="2313432"/>
            <a:ext cx="2743200" cy="132588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a:solidFill>
                  <a:srgbClr val="1B3A5C"/>
                </a:solidFill>
                <a:latin typeface="Roboto"/>
              </a:rPr>
              <a:t>WIDA TAM</a:t>
            </a:r>
          </a:p>
          <a:p>
            <a:pPr marL="0" indent="0" algn="l">
              <a:spcAft>
                <a:spcPts val="400"/>
              </a:spcAft>
              <a:buNone/>
            </a:pPr>
            <a:r>
              <a:rPr lang="en-US" sz="1300" b="0" i="0" u="sng">
                <a:solidFill>
                  <a:srgbClr val="00616B"/>
                </a:solidFill>
                <a:latin typeface="Roboto"/>
                <a:hlinkClick r:id="rId4">
                  <a:extLst>
                    <a:ext uri="{A12FA001-AC4F-418D-AE19-62706E023703}">
                      <ahyp:hlinkClr xmlns:ahyp="http://schemas.microsoft.com/office/drawing/2018/hyperlinkcolor" val="tx"/>
                    </a:ext>
                  </a:extLst>
                </a:hlinkClick>
              </a:rPr>
              <a:t>WIDA ACCESS Test Administrator Manual</a:t>
            </a:r>
            <a:r>
              <a:rPr lang="en-US" sz="1300" b="0" i="0">
                <a:solidFill>
                  <a:srgbClr val="202124"/>
                </a:solidFill>
                <a:latin typeface="Roboto"/>
              </a:rPr>
              <a:t> (WIDA login required)</a:t>
            </a:r>
          </a:p>
        </p:txBody>
      </p:sp>
      <p:sp>
        <p:nvSpPr>
          <p:cNvPr id="8" name="TextBox 7"/>
          <p:cNvSpPr txBox="1"/>
          <p:nvPr/>
        </p:nvSpPr>
        <p:spPr>
          <a:xfrm>
            <a:off x="365760" y="3730752"/>
            <a:ext cx="8412480" cy="411480"/>
          </a:xfrm>
          <a:prstGeom prst="rect">
            <a:avLst/>
          </a:prstGeom>
          <a:noFill/>
        </p:spPr>
        <p:txBody>
          <a:bodyPr wrap="square" lIns="36576" tIns="18288" rIns="36576" bIns="18288" anchor="t">
            <a:spAutoFit/>
          </a:bodyPr>
          <a:lstStyle/>
          <a:p>
            <a:pPr marL="0" indent="0" algn="l">
              <a:spcAft>
                <a:spcPts val="400"/>
              </a:spcAft>
              <a:buNone/>
            </a:pPr>
            <a:r>
              <a:rPr lang="en-US" sz="1300" b="0" i="0">
                <a:solidFill>
                  <a:srgbClr val="202124"/>
                </a:solidFill>
                <a:latin typeface="Roboto"/>
              </a:rPr>
              <a:t>DACs give all staff the information from the Colorado resource that applies to each role. This includes charter school staff.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ACCESS Suite of Assessments</a:t>
            </a:r>
          </a:p>
        </p:txBody>
      </p:sp>
      <p:sp>
        <p:nvSpPr>
          <p:cNvPr id="3" name="Rounded Rectangle 2"/>
          <p:cNvSpPr/>
          <p:nvPr/>
        </p:nvSpPr>
        <p:spPr>
          <a:xfrm>
            <a:off x="365760" y="1033272"/>
            <a:ext cx="1993392" cy="658368"/>
          </a:xfrm>
          <a:prstGeom prst="roundRect">
            <a:avLst>
              <a:gd name="adj" fmla="val 6000"/>
            </a:avLst>
          </a:prstGeom>
          <a:solidFill>
            <a:srgbClr val="1B3A5C"/>
          </a:solidFill>
          <a:ln>
            <a:noFill/>
          </a:ln>
        </p:spPr>
        <p:txBody>
          <a:bodyPr wrap="square" lIns="109728" tIns="73152" rIns="109728" bIns="73152" rtlCol="0" anchor="ctr"/>
          <a:lstStyle/>
          <a:p>
            <a:pPr marL="0" indent="0" algn="ctr">
              <a:spcAft>
                <a:spcPts val="0"/>
              </a:spcAft>
              <a:buNone/>
            </a:pPr>
            <a:r>
              <a:rPr lang="en-US" sz="1400" b="1" i="0">
                <a:solidFill>
                  <a:srgbClr val="FFFFFF"/>
                </a:solidFill>
                <a:latin typeface="Roboto"/>
              </a:rPr>
              <a:t>WIDA ACCESS Online</a:t>
            </a:r>
          </a:p>
          <a:p>
            <a:pPr marL="0" indent="0" algn="ctr">
              <a:spcAft>
                <a:spcPts val="400"/>
              </a:spcAft>
              <a:buNone/>
            </a:pPr>
            <a:r>
              <a:rPr lang="en-US" sz="1200" b="0" i="0">
                <a:solidFill>
                  <a:srgbClr val="FFFFFF"/>
                </a:solidFill>
                <a:latin typeface="Roboto"/>
              </a:rPr>
              <a:t>Grades 1 to 12</a:t>
            </a:r>
          </a:p>
        </p:txBody>
      </p:sp>
      <p:sp>
        <p:nvSpPr>
          <p:cNvPr id="4" name="Rounded Rectangle 3"/>
          <p:cNvSpPr/>
          <p:nvPr/>
        </p:nvSpPr>
        <p:spPr>
          <a:xfrm>
            <a:off x="365760" y="1737360"/>
            <a:ext cx="1993392" cy="2450592"/>
          </a:xfrm>
          <a:prstGeom prst="roundRect">
            <a:avLst>
              <a:gd name="adj" fmla="val 6000"/>
            </a:avLst>
          </a:prstGeom>
          <a:solidFill>
            <a:srgbClr val="E6F0FA"/>
          </a:solidFill>
          <a:ln>
            <a:noFill/>
          </a:ln>
        </p:spPr>
        <p:txBody>
          <a:bodyPr wrap="square" lIns="109728" tIns="73152" rIns="109728" bIns="73152" rtlCol="0" anchor="t"/>
          <a:lstStyle/>
          <a:p>
            <a:pPr marL="228600" indent="-228600" algn="l">
              <a:spcAft>
                <a:spcPts val="600"/>
              </a:spcAft>
              <a:buClr>
                <a:srgbClr val="236099"/>
              </a:buClr>
              <a:buFont typeface="Arial"/>
              <a:buChar char="•"/>
            </a:pPr>
            <a:r>
              <a:rPr lang="en-US" sz="1300" b="0" i="0">
                <a:solidFill>
                  <a:srgbClr val="202124"/>
                </a:solidFill>
                <a:latin typeface="Roboto"/>
              </a:rPr>
              <a:t>Online test</a:t>
            </a:r>
          </a:p>
          <a:p>
            <a:pPr marL="228600" indent="-228600" algn="l">
              <a:spcAft>
                <a:spcPts val="600"/>
              </a:spcAft>
              <a:buClr>
                <a:srgbClr val="236099"/>
              </a:buClr>
              <a:buFont typeface="Arial"/>
              <a:buChar char="•"/>
            </a:pPr>
            <a:r>
              <a:rPr lang="en-US" sz="1300" b="0" i="0">
                <a:solidFill>
                  <a:srgbClr val="202124"/>
                </a:solidFill>
                <a:latin typeface="Roboto"/>
              </a:rPr>
              <a:t>Writing for grades 1 to 3 is on paper</a:t>
            </a:r>
          </a:p>
          <a:p>
            <a:pPr marL="228600" indent="-228600" algn="l">
              <a:spcAft>
                <a:spcPts val="600"/>
              </a:spcAft>
              <a:buClr>
                <a:srgbClr val="236099"/>
              </a:buClr>
              <a:buFont typeface="Arial"/>
              <a:buChar char="•"/>
            </a:pPr>
            <a:r>
              <a:rPr lang="en-US" sz="1300" b="0" i="0">
                <a:solidFill>
                  <a:srgbClr val="202124"/>
                </a:solidFill>
                <a:latin typeface="Roboto"/>
              </a:rPr>
              <a:t>DRC scores all parts</a:t>
            </a:r>
          </a:p>
        </p:txBody>
      </p:sp>
      <p:sp>
        <p:nvSpPr>
          <p:cNvPr id="5" name="Rounded Rectangle 4"/>
          <p:cNvSpPr/>
          <p:nvPr/>
        </p:nvSpPr>
        <p:spPr>
          <a:xfrm>
            <a:off x="2505456" y="1033272"/>
            <a:ext cx="1993392" cy="658368"/>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0"/>
              </a:spcAft>
              <a:buNone/>
            </a:pPr>
            <a:r>
              <a:rPr lang="en-US" sz="1400" b="1" i="0">
                <a:solidFill>
                  <a:srgbClr val="FFFFFF"/>
                </a:solidFill>
                <a:latin typeface="Roboto"/>
              </a:rPr>
              <a:t>WIDA ACCESS Paper</a:t>
            </a:r>
          </a:p>
          <a:p>
            <a:pPr marL="0" indent="0" algn="ctr">
              <a:spcAft>
                <a:spcPts val="400"/>
              </a:spcAft>
              <a:buNone/>
            </a:pPr>
            <a:r>
              <a:rPr lang="en-US" sz="1200" b="0" i="0">
                <a:solidFill>
                  <a:srgbClr val="FFFFFF"/>
                </a:solidFill>
                <a:latin typeface="Roboto"/>
              </a:rPr>
              <a:t>Grades 1 to 12</a:t>
            </a:r>
          </a:p>
        </p:txBody>
      </p:sp>
      <p:sp>
        <p:nvSpPr>
          <p:cNvPr id="6" name="Rounded Rectangle 5"/>
          <p:cNvSpPr/>
          <p:nvPr/>
        </p:nvSpPr>
        <p:spPr>
          <a:xfrm>
            <a:off x="2505456" y="1737360"/>
            <a:ext cx="1993392" cy="2450592"/>
          </a:xfrm>
          <a:prstGeom prst="roundRect">
            <a:avLst>
              <a:gd name="adj" fmla="val 6000"/>
            </a:avLst>
          </a:prstGeom>
          <a:solidFill>
            <a:srgbClr val="E6F0FA"/>
          </a:solidFill>
          <a:ln>
            <a:noFill/>
          </a:ln>
        </p:spPr>
        <p:txBody>
          <a:bodyPr wrap="square" lIns="109728" tIns="73152" rIns="109728" bIns="73152" rtlCol="0" anchor="t"/>
          <a:lstStyle/>
          <a:p>
            <a:pPr marL="228600" indent="-228600" algn="l">
              <a:spcAft>
                <a:spcPts val="600"/>
              </a:spcAft>
              <a:buClr>
                <a:srgbClr val="236099"/>
              </a:buClr>
              <a:buFont typeface="Arial"/>
              <a:buChar char="•"/>
            </a:pPr>
            <a:r>
              <a:rPr lang="en-US" sz="1300" b="1" i="0">
                <a:solidFill>
                  <a:srgbClr val="202124"/>
                </a:solidFill>
                <a:latin typeface="Roboto"/>
              </a:rPr>
              <a:t>Accommodation only</a:t>
            </a:r>
          </a:p>
          <a:p>
            <a:pPr marL="228600" indent="-228600" algn="l">
              <a:spcAft>
                <a:spcPts val="600"/>
              </a:spcAft>
              <a:buClr>
                <a:srgbClr val="236099"/>
              </a:buClr>
              <a:buFont typeface="Arial"/>
              <a:buChar char="•"/>
            </a:pPr>
            <a:r>
              <a:rPr lang="en-US" sz="1300" b="0" i="0">
                <a:solidFill>
                  <a:srgbClr val="202124"/>
                </a:solidFill>
                <a:latin typeface="Roboto"/>
              </a:rPr>
              <a:t>Order the correct tier</a:t>
            </a:r>
          </a:p>
          <a:p>
            <a:pPr marL="228600" indent="-228600" algn="l">
              <a:spcAft>
                <a:spcPts val="600"/>
              </a:spcAft>
              <a:buClr>
                <a:srgbClr val="236099"/>
              </a:buClr>
              <a:buFont typeface="Arial"/>
              <a:buChar char="•"/>
            </a:pPr>
            <a:r>
              <a:rPr lang="en-US" sz="1300" b="0" i="0">
                <a:solidFill>
                  <a:srgbClr val="202124"/>
                </a:solidFill>
                <a:latin typeface="Roboto"/>
              </a:rPr>
              <a:t>Listening and Speaking run in WIDA AMS</a:t>
            </a:r>
          </a:p>
          <a:p>
            <a:pPr marL="228600" indent="-228600" algn="l">
              <a:spcAft>
                <a:spcPts val="600"/>
              </a:spcAft>
              <a:buClr>
                <a:srgbClr val="236099"/>
              </a:buClr>
              <a:buFont typeface="Arial"/>
              <a:buChar char="•"/>
            </a:pPr>
            <a:r>
              <a:rPr lang="en-US" sz="1300" b="0" i="0">
                <a:solidFill>
                  <a:srgbClr val="202124"/>
                </a:solidFill>
                <a:latin typeface="Roboto"/>
              </a:rPr>
              <a:t>Local scoring for Speaking</a:t>
            </a:r>
          </a:p>
        </p:txBody>
      </p:sp>
      <p:sp>
        <p:nvSpPr>
          <p:cNvPr id="7" name="Rounded Rectangle 6"/>
          <p:cNvSpPr/>
          <p:nvPr/>
        </p:nvSpPr>
        <p:spPr>
          <a:xfrm>
            <a:off x="4645152" y="1033272"/>
            <a:ext cx="1993392" cy="658368"/>
          </a:xfrm>
          <a:prstGeom prst="roundRect">
            <a:avLst>
              <a:gd name="adj" fmla="val 6000"/>
            </a:avLst>
          </a:prstGeom>
          <a:solidFill>
            <a:srgbClr val="1B3A5C"/>
          </a:solidFill>
          <a:ln>
            <a:noFill/>
          </a:ln>
        </p:spPr>
        <p:txBody>
          <a:bodyPr wrap="square" lIns="109728" tIns="73152" rIns="109728" bIns="73152" rtlCol="0" anchor="ctr"/>
          <a:lstStyle/>
          <a:p>
            <a:pPr marL="0" indent="0" algn="ctr">
              <a:spcAft>
                <a:spcPts val="0"/>
              </a:spcAft>
              <a:buNone/>
            </a:pPr>
            <a:r>
              <a:rPr lang="en-US" sz="1400" b="1" i="0">
                <a:solidFill>
                  <a:srgbClr val="FFFFFF"/>
                </a:solidFill>
                <a:latin typeface="Roboto"/>
              </a:rPr>
              <a:t>ACCESS for Kindergarten</a:t>
            </a:r>
          </a:p>
          <a:p>
            <a:pPr marL="0" indent="0" algn="ctr">
              <a:spcAft>
                <a:spcPts val="400"/>
              </a:spcAft>
              <a:buNone/>
            </a:pPr>
            <a:r>
              <a:rPr lang="en-US" sz="1200" b="0" i="0">
                <a:solidFill>
                  <a:srgbClr val="FFFFFF"/>
                </a:solidFill>
                <a:latin typeface="Roboto"/>
              </a:rPr>
              <a:t>Kindergarten</a:t>
            </a:r>
          </a:p>
        </p:txBody>
      </p:sp>
      <p:sp>
        <p:nvSpPr>
          <p:cNvPr id="8" name="Rounded Rectangle 7"/>
          <p:cNvSpPr/>
          <p:nvPr/>
        </p:nvSpPr>
        <p:spPr>
          <a:xfrm>
            <a:off x="4645152" y="1737360"/>
            <a:ext cx="1993392" cy="2450592"/>
          </a:xfrm>
          <a:prstGeom prst="roundRect">
            <a:avLst>
              <a:gd name="adj" fmla="val 6000"/>
            </a:avLst>
          </a:prstGeom>
          <a:solidFill>
            <a:srgbClr val="E6F0FA"/>
          </a:solidFill>
          <a:ln>
            <a:noFill/>
          </a:ln>
        </p:spPr>
        <p:txBody>
          <a:bodyPr wrap="square" lIns="109728" tIns="73152" rIns="109728" bIns="73152" rtlCol="0" anchor="t"/>
          <a:lstStyle/>
          <a:p>
            <a:pPr marL="228600" indent="-228600" algn="l">
              <a:spcAft>
                <a:spcPts val="600"/>
              </a:spcAft>
              <a:buClr>
                <a:srgbClr val="236099"/>
              </a:buClr>
              <a:buFont typeface="Arial"/>
              <a:buChar char="•"/>
            </a:pPr>
            <a:r>
              <a:rPr lang="en-US" sz="1300" b="0" i="0">
                <a:solidFill>
                  <a:srgbClr val="202124"/>
                </a:solidFill>
                <a:latin typeface="Roboto"/>
              </a:rPr>
              <a:t>Paper test</a:t>
            </a:r>
          </a:p>
          <a:p>
            <a:pPr marL="228600" indent="-228600" algn="l">
              <a:spcAft>
                <a:spcPts val="600"/>
              </a:spcAft>
              <a:buClr>
                <a:srgbClr val="236099"/>
              </a:buClr>
              <a:buFont typeface="Arial"/>
              <a:buChar char="•"/>
            </a:pPr>
            <a:r>
              <a:rPr lang="en-US" sz="1300" b="0" i="0">
                <a:solidFill>
                  <a:srgbClr val="202124"/>
                </a:solidFill>
                <a:latin typeface="Roboto"/>
              </a:rPr>
              <a:t>One-on-one, interactive</a:t>
            </a:r>
          </a:p>
          <a:p>
            <a:pPr marL="228600" indent="-228600" algn="l">
              <a:spcAft>
                <a:spcPts val="600"/>
              </a:spcAft>
              <a:buClr>
                <a:srgbClr val="236099"/>
              </a:buClr>
              <a:buFont typeface="Arial"/>
              <a:buChar char="•"/>
            </a:pPr>
            <a:r>
              <a:rPr lang="en-US" sz="1300" b="0" i="0">
                <a:solidFill>
                  <a:srgbClr val="202124"/>
                </a:solidFill>
                <a:latin typeface="Roboto"/>
              </a:rPr>
              <a:t>Local scoring</a:t>
            </a:r>
          </a:p>
        </p:txBody>
      </p:sp>
      <p:sp>
        <p:nvSpPr>
          <p:cNvPr id="9" name="Rounded Rectangle 8"/>
          <p:cNvSpPr/>
          <p:nvPr/>
        </p:nvSpPr>
        <p:spPr>
          <a:xfrm>
            <a:off x="6784848" y="1033272"/>
            <a:ext cx="1993392" cy="658368"/>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0"/>
              </a:spcAft>
              <a:buNone/>
            </a:pPr>
            <a:r>
              <a:rPr lang="en-US" sz="1400" b="1" i="0">
                <a:solidFill>
                  <a:srgbClr val="FFFFFF"/>
                </a:solidFill>
                <a:latin typeface="Roboto"/>
              </a:rPr>
              <a:t>Alternate ACCESS</a:t>
            </a:r>
          </a:p>
          <a:p>
            <a:pPr marL="0" indent="0" algn="ctr">
              <a:spcAft>
                <a:spcPts val="400"/>
              </a:spcAft>
              <a:buNone/>
            </a:pPr>
            <a:r>
              <a:rPr lang="en-US" sz="1200" b="0" i="0">
                <a:solidFill>
                  <a:srgbClr val="FFFFFF"/>
                </a:solidFill>
                <a:latin typeface="Roboto"/>
              </a:rPr>
              <a:t>Grades K to 12</a:t>
            </a:r>
          </a:p>
        </p:txBody>
      </p:sp>
      <p:sp>
        <p:nvSpPr>
          <p:cNvPr id="10" name="Rounded Rectangle 9"/>
          <p:cNvSpPr/>
          <p:nvPr/>
        </p:nvSpPr>
        <p:spPr>
          <a:xfrm>
            <a:off x="6784848" y="1737360"/>
            <a:ext cx="1993392" cy="2450592"/>
          </a:xfrm>
          <a:prstGeom prst="roundRect">
            <a:avLst>
              <a:gd name="adj" fmla="val 6000"/>
            </a:avLst>
          </a:prstGeom>
          <a:solidFill>
            <a:srgbClr val="E6F0FA"/>
          </a:solidFill>
          <a:ln>
            <a:noFill/>
          </a:ln>
        </p:spPr>
        <p:txBody>
          <a:bodyPr wrap="square" lIns="109728" tIns="73152" rIns="109728" bIns="73152" rtlCol="0" anchor="t"/>
          <a:lstStyle/>
          <a:p>
            <a:pPr marL="228600" indent="-228600" algn="l">
              <a:spcAft>
                <a:spcPts val="600"/>
              </a:spcAft>
              <a:buClr>
                <a:srgbClr val="236099"/>
              </a:buClr>
              <a:buFont typeface="Arial"/>
              <a:buChar char="•"/>
            </a:pPr>
            <a:r>
              <a:rPr lang="en-US" sz="1300" b="0" i="0">
                <a:solidFill>
                  <a:srgbClr val="202124"/>
                </a:solidFill>
                <a:latin typeface="Roboto"/>
              </a:rPr>
              <a:t>Large print paper test</a:t>
            </a:r>
          </a:p>
          <a:p>
            <a:pPr marL="228600" indent="-228600" algn="l">
              <a:spcAft>
                <a:spcPts val="600"/>
              </a:spcAft>
              <a:buClr>
                <a:srgbClr val="236099"/>
              </a:buClr>
              <a:buFont typeface="Arial"/>
              <a:buChar char="•"/>
            </a:pPr>
            <a:r>
              <a:rPr lang="en-US" sz="1300" b="0" i="0">
                <a:solidFill>
                  <a:srgbClr val="202124"/>
                </a:solidFill>
                <a:latin typeface="Roboto"/>
              </a:rPr>
              <a:t>One-on-one</a:t>
            </a:r>
          </a:p>
          <a:p>
            <a:pPr marL="228600" indent="-228600" algn="l">
              <a:spcAft>
                <a:spcPts val="600"/>
              </a:spcAft>
              <a:buClr>
                <a:srgbClr val="236099"/>
              </a:buClr>
              <a:buFont typeface="Arial"/>
              <a:buChar char="•"/>
            </a:pPr>
            <a:r>
              <a:rPr lang="en-US" sz="1300" b="0" i="0">
                <a:solidFill>
                  <a:srgbClr val="202124"/>
                </a:solidFill>
                <a:latin typeface="Roboto"/>
              </a:rPr>
              <a:t>For students with an IEP written to the Colorado Extended Evidence Outcomes</a:t>
            </a:r>
          </a:p>
          <a:p>
            <a:pPr marL="228600" indent="-228600" algn="l">
              <a:spcAft>
                <a:spcPts val="600"/>
              </a:spcAft>
              <a:buClr>
                <a:srgbClr val="236099"/>
              </a:buClr>
              <a:buFont typeface="Arial"/>
              <a:buChar char="•"/>
            </a:pPr>
            <a:r>
              <a:rPr lang="en-US" sz="1300" b="0" i="0">
                <a:solidFill>
                  <a:srgbClr val="202124"/>
                </a:solidFill>
                <a:latin typeface="Roboto"/>
              </a:rPr>
              <a:t>Local scoring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students take ACCESS</a:t>
            </a:r>
          </a:p>
        </p:txBody>
      </p:sp>
      <p:sp>
        <p:nvSpPr>
          <p:cNvPr id="3" name="TextBox 2"/>
          <p:cNvSpPr txBox="1"/>
          <p:nvPr/>
        </p:nvSpPr>
        <p:spPr>
          <a:xfrm>
            <a:off x="365760" y="987552"/>
            <a:ext cx="4114800" cy="2878737"/>
          </a:xfrm>
          <a:prstGeom prst="rect">
            <a:avLst/>
          </a:prstGeom>
          <a:noFill/>
        </p:spPr>
        <p:txBody>
          <a:bodyPr wrap="square" lIns="36576" tIns="18288" rIns="36576" bIns="18288" anchor="t">
            <a:spAutoFit/>
          </a:bodyPr>
          <a:lstStyle/>
          <a:p>
            <a:pPr marL="0" indent="0" algn="l">
              <a:spcAft>
                <a:spcPts val="400"/>
              </a:spcAft>
              <a:buNone/>
            </a:pPr>
            <a:r>
              <a:rPr lang="en-US" sz="1600" b="1" i="0" dirty="0">
                <a:solidFill>
                  <a:srgbClr val="1B3A5C"/>
                </a:solidFill>
                <a:latin typeface="Roboto"/>
              </a:rPr>
              <a:t>Who must test</a:t>
            </a:r>
          </a:p>
          <a:p>
            <a:pPr marL="228600" indent="-228600" algn="l">
              <a:spcAft>
                <a:spcPts val="400"/>
              </a:spcAft>
              <a:buClr>
                <a:srgbClr val="236099"/>
              </a:buClr>
              <a:buFont typeface="Arial"/>
              <a:buChar char="•"/>
            </a:pPr>
            <a:r>
              <a:rPr lang="en-US" sz="1400" b="0" i="0" dirty="0">
                <a:solidFill>
                  <a:srgbClr val="202124"/>
                </a:solidFill>
                <a:latin typeface="Roboto"/>
              </a:rPr>
              <a:t>All students coded </a:t>
            </a:r>
            <a:r>
              <a:rPr lang="en-US" sz="1400" b="1" i="0" dirty="0">
                <a:solidFill>
                  <a:srgbClr val="202124"/>
                </a:solidFill>
                <a:latin typeface="Roboto"/>
              </a:rPr>
              <a:t>NEP</a:t>
            </a:r>
            <a:r>
              <a:rPr lang="en-US" sz="1400" b="0" i="0" dirty="0">
                <a:solidFill>
                  <a:srgbClr val="202124"/>
                </a:solidFill>
                <a:latin typeface="Roboto"/>
              </a:rPr>
              <a:t> (non English proficient) or </a:t>
            </a:r>
            <a:r>
              <a:rPr lang="en-US" sz="1400" b="1" i="0" dirty="0">
                <a:solidFill>
                  <a:srgbClr val="202124"/>
                </a:solidFill>
                <a:latin typeface="Roboto"/>
              </a:rPr>
              <a:t>LEP</a:t>
            </a:r>
            <a:r>
              <a:rPr lang="en-US" sz="1400" b="0" i="0" dirty="0">
                <a:solidFill>
                  <a:srgbClr val="202124"/>
                </a:solidFill>
                <a:latin typeface="Roboto"/>
              </a:rPr>
              <a:t> (limited English proficient)</a:t>
            </a:r>
          </a:p>
          <a:p>
            <a:pPr marL="228600" indent="-228600">
              <a:spcAft>
                <a:spcPts val="1200"/>
              </a:spcAft>
              <a:buClr>
                <a:srgbClr val="236099"/>
              </a:buClr>
              <a:buFont typeface="Arial"/>
              <a:buChar char="•"/>
            </a:pPr>
            <a:r>
              <a:rPr lang="en-US" dirty="0">
                <a:solidFill>
                  <a:srgbClr val="202124"/>
                </a:solidFill>
                <a:latin typeface="Roboto"/>
              </a:rPr>
              <a:t>All assessments are administered in person, including students</a:t>
            </a:r>
            <a:r>
              <a:rPr lang="en-US" sz="1400" b="0" i="0" dirty="0">
                <a:solidFill>
                  <a:srgbClr val="202124"/>
                </a:solidFill>
                <a:latin typeface="Roboto"/>
              </a:rPr>
              <a:t> in virtual learning test in person</a:t>
            </a:r>
          </a:p>
          <a:p>
            <a:pPr marL="0" indent="0" algn="l">
              <a:spcAft>
                <a:spcPts val="400"/>
              </a:spcAft>
              <a:buNone/>
            </a:pPr>
            <a:r>
              <a:rPr lang="en-US" sz="1600" b="1" i="0" dirty="0">
                <a:solidFill>
                  <a:srgbClr val="1B3A5C"/>
                </a:solidFill>
                <a:latin typeface="Roboto"/>
              </a:rPr>
              <a:t>How educators use the results</a:t>
            </a:r>
          </a:p>
          <a:p>
            <a:pPr marL="228600" indent="-228600" algn="l">
              <a:spcAft>
                <a:spcPts val="400"/>
              </a:spcAft>
              <a:buClr>
                <a:srgbClr val="236099"/>
              </a:buClr>
              <a:buFont typeface="Arial"/>
              <a:buChar char="•"/>
            </a:pPr>
            <a:r>
              <a:rPr lang="en-US" sz="1400" b="0" i="0" dirty="0">
                <a:solidFill>
                  <a:srgbClr val="202124"/>
                </a:solidFill>
                <a:latin typeface="Roboto"/>
              </a:rPr>
              <a:t>Make English language development scheduling decisions for each student</a:t>
            </a:r>
          </a:p>
          <a:p>
            <a:pPr marL="228600" indent="-228600" algn="l">
              <a:spcAft>
                <a:spcPts val="400"/>
              </a:spcAft>
              <a:buClr>
                <a:srgbClr val="236099"/>
              </a:buClr>
              <a:buFont typeface="Arial"/>
              <a:buChar char="•"/>
            </a:pPr>
            <a:r>
              <a:rPr lang="en-US" sz="1400" b="0" i="0" dirty="0">
                <a:solidFill>
                  <a:srgbClr val="202124"/>
                </a:solidFill>
                <a:latin typeface="Roboto"/>
              </a:rPr>
              <a:t>Make </a:t>
            </a:r>
            <a:r>
              <a:rPr lang="en-US" sz="1400" b="0" i="0" u="sng" dirty="0">
                <a:solidFill>
                  <a:srgbClr val="00616B"/>
                </a:solidFill>
                <a:latin typeface="Roboto"/>
                <a:hlinkClick r:id="rId3">
                  <a:extLst>
                    <a:ext uri="{A12FA001-AC4F-418D-AE19-62706E023703}">
                      <ahyp:hlinkClr xmlns:ahyp="http://schemas.microsoft.com/office/drawing/2018/hyperlinkcolor" val="tx"/>
                    </a:ext>
                  </a:extLst>
                </a:hlinkClick>
              </a:rPr>
              <a:t>reclassification decisions</a:t>
            </a:r>
          </a:p>
          <a:p>
            <a:pPr marL="228600" indent="-228600" algn="l">
              <a:spcAft>
                <a:spcPts val="400"/>
              </a:spcAft>
              <a:buClr>
                <a:srgbClr val="236099"/>
              </a:buClr>
              <a:buFont typeface="Arial"/>
              <a:buChar char="•"/>
            </a:pPr>
            <a:r>
              <a:rPr lang="en-US" sz="1400" b="0" i="0" dirty="0">
                <a:solidFill>
                  <a:srgbClr val="202124"/>
                </a:solidFill>
                <a:latin typeface="Roboto"/>
              </a:rPr>
              <a:t>Make program-level instruction decisions</a:t>
            </a:r>
          </a:p>
        </p:txBody>
      </p:sp>
      <p:sp>
        <p:nvSpPr>
          <p:cNvPr id="4" name="Rounded Rectangle 3"/>
          <p:cNvSpPr/>
          <p:nvPr/>
        </p:nvSpPr>
        <p:spPr>
          <a:xfrm>
            <a:off x="4709160" y="987552"/>
            <a:ext cx="4069080" cy="315468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800"/>
              </a:spcAft>
              <a:buNone/>
            </a:pPr>
            <a:r>
              <a:rPr lang="en-US" sz="1600" b="1" i="0">
                <a:solidFill>
                  <a:srgbClr val="1B3A5C"/>
                </a:solidFill>
                <a:latin typeface="Roboto"/>
              </a:rPr>
              <a:t>Laws that require ACCESS</a:t>
            </a:r>
          </a:p>
          <a:p>
            <a:pPr marL="228600" indent="-228600" algn="l">
              <a:spcAft>
                <a:spcPts val="400"/>
              </a:spcAft>
              <a:buClr>
                <a:srgbClr val="236099"/>
              </a:buClr>
              <a:buFont typeface="Arial"/>
              <a:buChar char="•"/>
            </a:pPr>
            <a:r>
              <a:rPr lang="en-US" sz="1300" b="0" i="0">
                <a:solidFill>
                  <a:srgbClr val="202124"/>
                </a:solidFill>
                <a:latin typeface="Roboto"/>
              </a:rPr>
              <a:t>C.R.S. 22-24-106 (Senate Bill 109), ELP assessment</a:t>
            </a:r>
          </a:p>
          <a:p>
            <a:pPr marL="228600" indent="-228600" algn="l">
              <a:spcAft>
                <a:spcPts val="400"/>
              </a:spcAft>
              <a:buClr>
                <a:srgbClr val="236099"/>
              </a:buClr>
              <a:buFont typeface="Arial"/>
              <a:buChar char="•"/>
            </a:pPr>
            <a:r>
              <a:rPr lang="en-US" sz="1300" b="0" i="0">
                <a:solidFill>
                  <a:srgbClr val="202124"/>
                </a:solidFill>
                <a:latin typeface="Roboto"/>
              </a:rPr>
              <a:t>C.R.S. 22-24-101 (House Bill 14-1298), English Language Proficiency Act</a:t>
            </a:r>
          </a:p>
          <a:p>
            <a:pPr marL="228600" indent="-228600" algn="l">
              <a:spcAft>
                <a:spcPts val="400"/>
              </a:spcAft>
              <a:buClr>
                <a:srgbClr val="236099"/>
              </a:buClr>
              <a:buFont typeface="Arial"/>
              <a:buChar char="•"/>
            </a:pPr>
            <a:r>
              <a:rPr lang="en-US" sz="1300" b="0" i="0">
                <a:solidFill>
                  <a:srgbClr val="202124"/>
                </a:solidFill>
                <a:latin typeface="Roboto"/>
              </a:rPr>
              <a:t>Title VI of the Civil Rights Act (1964)</a:t>
            </a:r>
          </a:p>
          <a:p>
            <a:pPr marL="228600" indent="-228600" algn="l">
              <a:spcAft>
                <a:spcPts val="400"/>
              </a:spcAft>
              <a:buClr>
                <a:srgbClr val="236099"/>
              </a:buClr>
              <a:buFont typeface="Arial"/>
              <a:buChar char="•"/>
            </a:pPr>
            <a:r>
              <a:rPr lang="en-US" sz="1300" b="0" i="0">
                <a:solidFill>
                  <a:srgbClr val="202124"/>
                </a:solidFill>
                <a:latin typeface="Roboto"/>
              </a:rPr>
              <a:t>Office for Civil Rights Memorandum (1970)</a:t>
            </a:r>
          </a:p>
          <a:p>
            <a:pPr marL="228600" indent="-228600" algn="l">
              <a:spcAft>
                <a:spcPts val="400"/>
              </a:spcAft>
              <a:buClr>
                <a:srgbClr val="236099"/>
              </a:buClr>
              <a:buFont typeface="Arial"/>
              <a:buChar char="•"/>
            </a:pPr>
            <a:r>
              <a:rPr lang="en-US" sz="1300" b="0" i="0" u="sng">
                <a:solidFill>
                  <a:srgbClr val="00616B"/>
                </a:solidFill>
                <a:latin typeface="Roboto"/>
                <a:hlinkClick r:id="rId4">
                  <a:extLst>
                    <a:ext uri="{A12FA001-AC4F-418D-AE19-62706E023703}">
                      <ahyp:hlinkClr xmlns:ahyp="http://schemas.microsoft.com/office/drawing/2018/hyperlinkcolor" val="tx"/>
                    </a:ext>
                  </a:extLst>
                </a:hlinkClick>
              </a:rPr>
              <a:t>Every Student Succeeds Act</a:t>
            </a:r>
            <a:r>
              <a:rPr lang="en-US" sz="1300" b="0" i="0">
                <a:solidFill>
                  <a:srgbClr val="202124"/>
                </a:solidFill>
                <a:latin typeface="Roboto"/>
              </a:rPr>
              <a:t>, Title IA and Title IIIA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window: January 11 to February 12, 2027</a:t>
            </a:r>
          </a:p>
        </p:txBody>
      </p:sp>
      <p:sp>
        <p:nvSpPr>
          <p:cNvPr id="3" name="Rounded Rectangle 2"/>
          <p:cNvSpPr/>
          <p:nvPr/>
        </p:nvSpPr>
        <p:spPr>
          <a:xfrm>
            <a:off x="365760" y="1078992"/>
            <a:ext cx="1609344" cy="86868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0"/>
              </a:spcAft>
              <a:buNone/>
            </a:pPr>
            <a:r>
              <a:rPr lang="en-US" sz="1500" b="1" i="0">
                <a:solidFill>
                  <a:srgbClr val="FFFFFF"/>
                </a:solidFill>
                <a:latin typeface="Roboto"/>
              </a:rPr>
              <a:t>Week 1</a:t>
            </a:r>
          </a:p>
          <a:p>
            <a:pPr marL="0" indent="0" algn="ctr">
              <a:spcAft>
                <a:spcPts val="0"/>
              </a:spcAft>
              <a:buNone/>
            </a:pPr>
            <a:r>
              <a:rPr lang="en-US" sz="1200" b="0" i="0">
                <a:solidFill>
                  <a:srgbClr val="FFFFFF"/>
                </a:solidFill>
                <a:latin typeface="Roboto"/>
              </a:rPr>
              <a:t>Starts Jan 11</a:t>
            </a:r>
          </a:p>
          <a:p>
            <a:pPr marL="0" indent="0" algn="ctr">
              <a:spcAft>
                <a:spcPts val="400"/>
              </a:spcAft>
              <a:buNone/>
            </a:pPr>
            <a:r>
              <a:rPr lang="en-US" sz="1200" b="1" i="0">
                <a:solidFill>
                  <a:srgbClr val="FFFFFF"/>
                </a:solidFill>
                <a:latin typeface="Roboto"/>
              </a:rPr>
              <a:t>Main testing</a:t>
            </a:r>
          </a:p>
        </p:txBody>
      </p:sp>
      <p:sp>
        <p:nvSpPr>
          <p:cNvPr id="4" name="Rounded Rectangle 3"/>
          <p:cNvSpPr/>
          <p:nvPr/>
        </p:nvSpPr>
        <p:spPr>
          <a:xfrm>
            <a:off x="2066544" y="1078992"/>
            <a:ext cx="1609344" cy="86868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0"/>
              </a:spcAft>
              <a:buNone/>
            </a:pPr>
            <a:r>
              <a:rPr lang="en-US" sz="1500" b="1" i="0">
                <a:solidFill>
                  <a:srgbClr val="FFFFFF"/>
                </a:solidFill>
                <a:latin typeface="Roboto"/>
              </a:rPr>
              <a:t>Week 2</a:t>
            </a:r>
          </a:p>
          <a:p>
            <a:pPr marL="0" indent="0" algn="ctr">
              <a:spcAft>
                <a:spcPts val="0"/>
              </a:spcAft>
              <a:buNone/>
            </a:pPr>
            <a:r>
              <a:rPr lang="en-US" sz="1200" b="0" i="0">
                <a:solidFill>
                  <a:srgbClr val="FFFFFF"/>
                </a:solidFill>
                <a:latin typeface="Roboto"/>
              </a:rPr>
              <a:t>Starts Jan 18</a:t>
            </a:r>
          </a:p>
          <a:p>
            <a:pPr marL="0" indent="0" algn="ctr">
              <a:spcAft>
                <a:spcPts val="400"/>
              </a:spcAft>
              <a:buNone/>
            </a:pPr>
            <a:r>
              <a:rPr lang="en-US" sz="1200" b="1" i="0">
                <a:solidFill>
                  <a:srgbClr val="FFFFFF"/>
                </a:solidFill>
                <a:latin typeface="Roboto"/>
              </a:rPr>
              <a:t>Main testing</a:t>
            </a:r>
          </a:p>
        </p:txBody>
      </p:sp>
      <p:sp>
        <p:nvSpPr>
          <p:cNvPr id="5" name="Rounded Rectangle 4"/>
          <p:cNvSpPr/>
          <p:nvPr/>
        </p:nvSpPr>
        <p:spPr>
          <a:xfrm>
            <a:off x="3767328" y="1078992"/>
            <a:ext cx="1609344" cy="86868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0"/>
              </a:spcAft>
              <a:buNone/>
            </a:pPr>
            <a:r>
              <a:rPr lang="en-US" sz="1500" b="1" i="0">
                <a:solidFill>
                  <a:srgbClr val="FFFFFF"/>
                </a:solidFill>
                <a:latin typeface="Roboto"/>
              </a:rPr>
              <a:t>Week 3</a:t>
            </a:r>
          </a:p>
          <a:p>
            <a:pPr marL="0" indent="0" algn="ctr">
              <a:spcAft>
                <a:spcPts val="0"/>
              </a:spcAft>
              <a:buNone/>
            </a:pPr>
            <a:r>
              <a:rPr lang="en-US" sz="1200" b="0" i="0">
                <a:solidFill>
                  <a:srgbClr val="FFFFFF"/>
                </a:solidFill>
                <a:latin typeface="Roboto"/>
              </a:rPr>
              <a:t>Starts Jan 25</a:t>
            </a:r>
          </a:p>
          <a:p>
            <a:pPr marL="0" indent="0" algn="ctr">
              <a:spcAft>
                <a:spcPts val="400"/>
              </a:spcAft>
              <a:buNone/>
            </a:pPr>
            <a:r>
              <a:rPr lang="en-US" sz="1200" b="1" i="0">
                <a:solidFill>
                  <a:srgbClr val="FFFFFF"/>
                </a:solidFill>
                <a:latin typeface="Roboto"/>
              </a:rPr>
              <a:t>Main testing</a:t>
            </a:r>
          </a:p>
        </p:txBody>
      </p:sp>
      <p:sp>
        <p:nvSpPr>
          <p:cNvPr id="6" name="Rounded Rectangle 5"/>
          <p:cNvSpPr/>
          <p:nvPr/>
        </p:nvSpPr>
        <p:spPr>
          <a:xfrm>
            <a:off x="5468112" y="1078992"/>
            <a:ext cx="1609344" cy="86868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0"/>
              </a:spcAft>
              <a:buNone/>
            </a:pPr>
            <a:r>
              <a:rPr lang="en-US" sz="1500" b="1" i="0">
                <a:solidFill>
                  <a:srgbClr val="FFFFFF"/>
                </a:solidFill>
                <a:latin typeface="Roboto"/>
              </a:rPr>
              <a:t>Week 4</a:t>
            </a:r>
          </a:p>
          <a:p>
            <a:pPr marL="0" indent="0" algn="ctr">
              <a:spcAft>
                <a:spcPts val="0"/>
              </a:spcAft>
              <a:buNone/>
            </a:pPr>
            <a:r>
              <a:rPr lang="en-US" sz="1200" b="0" i="0">
                <a:solidFill>
                  <a:srgbClr val="FFFFFF"/>
                </a:solidFill>
                <a:latin typeface="Roboto"/>
              </a:rPr>
              <a:t>Starts Feb 1</a:t>
            </a:r>
          </a:p>
          <a:p>
            <a:pPr marL="0" indent="0" algn="ctr">
              <a:spcAft>
                <a:spcPts val="400"/>
              </a:spcAft>
              <a:buNone/>
            </a:pPr>
            <a:r>
              <a:rPr lang="en-US" sz="1200" b="1" i="0">
                <a:solidFill>
                  <a:srgbClr val="FFFFFF"/>
                </a:solidFill>
                <a:latin typeface="Roboto"/>
              </a:rPr>
              <a:t>Main testing</a:t>
            </a:r>
          </a:p>
        </p:txBody>
      </p:sp>
      <p:sp>
        <p:nvSpPr>
          <p:cNvPr id="7" name="Rounded Rectangle 6"/>
          <p:cNvSpPr/>
          <p:nvPr/>
        </p:nvSpPr>
        <p:spPr>
          <a:xfrm>
            <a:off x="7168896" y="1078992"/>
            <a:ext cx="1609344" cy="868680"/>
          </a:xfrm>
          <a:prstGeom prst="roundRect">
            <a:avLst>
              <a:gd name="adj" fmla="val 6000"/>
            </a:avLst>
          </a:prstGeom>
          <a:solidFill>
            <a:srgbClr val="A3410A"/>
          </a:solidFill>
          <a:ln>
            <a:noFill/>
          </a:ln>
        </p:spPr>
        <p:txBody>
          <a:bodyPr wrap="square" lIns="109728" tIns="73152" rIns="109728" bIns="73152" rtlCol="0" anchor="ctr"/>
          <a:lstStyle/>
          <a:p>
            <a:pPr marL="0" indent="0" algn="ctr">
              <a:spcAft>
                <a:spcPts val="0"/>
              </a:spcAft>
              <a:buNone/>
            </a:pPr>
            <a:r>
              <a:rPr lang="en-US" sz="1500" b="1" i="0">
                <a:solidFill>
                  <a:srgbClr val="FFFFFF"/>
                </a:solidFill>
                <a:latin typeface="Roboto"/>
              </a:rPr>
              <a:t>Week 5</a:t>
            </a:r>
          </a:p>
          <a:p>
            <a:pPr marL="0" indent="0" algn="ctr">
              <a:spcAft>
                <a:spcPts val="0"/>
              </a:spcAft>
              <a:buNone/>
            </a:pPr>
            <a:r>
              <a:rPr lang="en-US" sz="1200" b="0" i="0">
                <a:solidFill>
                  <a:srgbClr val="FFFFFF"/>
                </a:solidFill>
                <a:latin typeface="Roboto"/>
              </a:rPr>
              <a:t>Starts Feb 8</a:t>
            </a:r>
          </a:p>
          <a:p>
            <a:pPr marL="0" indent="0" algn="ctr">
              <a:spcAft>
                <a:spcPts val="400"/>
              </a:spcAft>
              <a:buNone/>
            </a:pPr>
            <a:r>
              <a:rPr lang="en-US" sz="1200" b="1">
                <a:solidFill>
                  <a:srgbClr val="FFFFFF"/>
                </a:solidFill>
                <a:latin typeface="Roboto"/>
              </a:rPr>
              <a:t>Wrap-up testing</a:t>
            </a:r>
            <a:endParaRPr lang="en-US" sz="1200" b="1" i="0">
              <a:solidFill>
                <a:srgbClr val="FFFFFF"/>
              </a:solidFill>
              <a:latin typeface="Roboto"/>
            </a:endParaRPr>
          </a:p>
        </p:txBody>
      </p:sp>
      <p:sp>
        <p:nvSpPr>
          <p:cNvPr id="8" name="Rounded Rectangle 7"/>
          <p:cNvSpPr/>
          <p:nvPr/>
        </p:nvSpPr>
        <p:spPr>
          <a:xfrm>
            <a:off x="365760" y="2221992"/>
            <a:ext cx="2743200" cy="150876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a:solidFill>
                  <a:srgbClr val="1B3A5C"/>
                </a:solidFill>
                <a:latin typeface="Roboto"/>
              </a:rPr>
              <a:t>Start early</a:t>
            </a:r>
          </a:p>
          <a:p>
            <a:pPr marL="0" indent="0" algn="l">
              <a:spcAft>
                <a:spcPts val="400"/>
              </a:spcAft>
              <a:buNone/>
            </a:pPr>
            <a:r>
              <a:rPr lang="en-US" sz="1400" b="0" i="0">
                <a:solidFill>
                  <a:srgbClr val="202124"/>
                </a:solidFill>
                <a:latin typeface="Roboto"/>
              </a:rPr>
              <a:t>Schedule testing at the beginning of the test window.</a:t>
            </a:r>
          </a:p>
        </p:txBody>
      </p:sp>
      <p:sp>
        <p:nvSpPr>
          <p:cNvPr id="9" name="Rounded Rectangle 8"/>
          <p:cNvSpPr/>
          <p:nvPr/>
        </p:nvSpPr>
        <p:spPr>
          <a:xfrm>
            <a:off x="3200400" y="2221992"/>
            <a:ext cx="2743200" cy="150876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a:solidFill>
                  <a:srgbClr val="1B3A5C"/>
                </a:solidFill>
                <a:latin typeface="Roboto"/>
              </a:rPr>
              <a:t>Keep the last week free</a:t>
            </a:r>
          </a:p>
          <a:p>
            <a:pPr marL="0" indent="0" algn="l">
              <a:spcAft>
                <a:spcPts val="400"/>
              </a:spcAft>
              <a:buNone/>
            </a:pPr>
            <a:r>
              <a:rPr lang="en-US" sz="1400" b="0" i="0">
                <a:solidFill>
                  <a:srgbClr val="202124"/>
                </a:solidFill>
                <a:latin typeface="Roboto"/>
              </a:rPr>
              <a:t>Use week 5 for make-up sessions, school closures, and technology issues.</a:t>
            </a:r>
          </a:p>
        </p:txBody>
      </p:sp>
      <p:sp>
        <p:nvSpPr>
          <p:cNvPr id="10" name="Rounded Rectangle 9"/>
          <p:cNvSpPr/>
          <p:nvPr/>
        </p:nvSpPr>
        <p:spPr>
          <a:xfrm>
            <a:off x="6035040" y="2221992"/>
            <a:ext cx="2743200" cy="150876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a:solidFill>
                  <a:srgbClr val="1B3A5C"/>
                </a:solidFill>
                <a:latin typeface="Roboto"/>
              </a:rPr>
              <a:t>Check for conflicts</a:t>
            </a:r>
          </a:p>
          <a:p>
            <a:pPr marL="0" indent="0" algn="l">
              <a:spcAft>
                <a:spcPts val="400"/>
              </a:spcAft>
              <a:buNone/>
            </a:pPr>
            <a:r>
              <a:rPr lang="en-US" sz="1400" b="0" i="0">
                <a:solidFill>
                  <a:srgbClr val="202124"/>
                </a:solidFill>
                <a:latin typeface="Roboto"/>
              </a:rPr>
              <a:t>SACs check with all staff for assemblies, drills, and other district tests.</a:t>
            </a:r>
          </a:p>
        </p:txBody>
      </p:sp>
      <p:sp>
        <p:nvSpPr>
          <p:cNvPr id="11" name="TextBox 10"/>
          <p:cNvSpPr txBox="1"/>
          <p:nvPr/>
        </p:nvSpPr>
        <p:spPr>
          <a:xfrm>
            <a:off x="365760" y="3822191"/>
            <a:ext cx="8412480" cy="365760"/>
          </a:xfrm>
          <a:prstGeom prst="rect">
            <a:avLst/>
          </a:prstGeom>
          <a:noFill/>
        </p:spPr>
        <p:txBody>
          <a:bodyPr wrap="square" lIns="36576" tIns="18288" rIns="36576" bIns="18288" anchor="t">
            <a:spAutoFit/>
          </a:bodyPr>
          <a:lstStyle/>
          <a:p>
            <a:pPr marL="0" indent="0" algn="l">
              <a:spcAft>
                <a:spcPts val="400"/>
              </a:spcAft>
              <a:buNone/>
            </a:pPr>
            <a:r>
              <a:rPr lang="en-US" sz="1300" b="0" i="0">
                <a:solidFill>
                  <a:srgbClr val="202124"/>
                </a:solidFill>
                <a:latin typeface="Roboto"/>
              </a:rPr>
              <a:t>Make-up sessions must give students the same standard testing conditions as the first session.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dates: September to November 2026</a:t>
            </a:r>
          </a:p>
        </p:txBody>
      </p:sp>
      <p:graphicFrame>
        <p:nvGraphicFramePr>
          <p:cNvPr id="3" name="Table"/>
          <p:cNvGraphicFramePr>
            <a:graphicFrameLocks noGrp="1"/>
          </p:cNvGraphicFramePr>
          <p:nvPr/>
        </p:nvGraphicFramePr>
        <p:xfrm>
          <a:off x="365760" y="1005840"/>
          <a:ext cx="8412480" cy="3017520"/>
        </p:xfrm>
        <a:graphic>
          <a:graphicData uri="http://schemas.openxmlformats.org/drawingml/2006/table">
            <a:tbl>
              <a:tblPr firstRow="1" bandRow="1">
                <a:tableStyleId>{5940675A-B579-460E-94D1-54222C63F5DA}</a:tableStyleId>
              </a:tblPr>
              <a:tblGrid>
                <a:gridCol w="1737360">
                  <a:extLst>
                    <a:ext uri="{9D8B030D-6E8A-4147-A177-3AD203B41FA5}">
                      <a16:colId xmlns:a16="http://schemas.microsoft.com/office/drawing/2014/main" val="20000"/>
                    </a:ext>
                  </a:extLst>
                </a:gridCol>
                <a:gridCol w="6675120">
                  <a:extLst>
                    <a:ext uri="{9D8B030D-6E8A-4147-A177-3AD203B41FA5}">
                      <a16:colId xmlns:a16="http://schemas.microsoft.com/office/drawing/2014/main" val="20001"/>
                    </a:ext>
                  </a:extLst>
                </a:gridCol>
              </a:tblGrid>
              <a:tr h="301752">
                <a:tc>
                  <a:txBody>
                    <a:bodyPr/>
                    <a:lstStyle/>
                    <a:p>
                      <a:pPr marL="0" indent="0" algn="l">
                        <a:spcAft>
                          <a:spcPts val="0"/>
                        </a:spcAft>
                        <a:buNone/>
                      </a:pPr>
                      <a:r>
                        <a:rPr lang="en-US" sz="1300" b="1" i="0">
                          <a:solidFill>
                            <a:srgbClr val="FFFFFF"/>
                          </a:solidFill>
                          <a:latin typeface="Roboto"/>
                        </a:rPr>
                        <a:t>Date</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300" b="1" i="0">
                          <a:solidFill>
                            <a:srgbClr val="FFFFFF"/>
                          </a:solidFill>
                          <a:latin typeface="Roboto"/>
                        </a:rPr>
                        <a:t>Event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extLst>
                  <a:ext uri="{0D108BD9-81ED-4DB2-BD59-A6C34878D82A}">
                    <a16:rowId xmlns:a16="http://schemas.microsoft.com/office/drawing/2014/main" val="10000"/>
                  </a:ext>
                </a:extLst>
              </a:tr>
              <a:tr h="301752">
                <a:tc>
                  <a:txBody>
                    <a:bodyPr/>
                    <a:lstStyle/>
                    <a:p>
                      <a:pPr marL="0" indent="0" algn="l">
                        <a:spcAft>
                          <a:spcPts val="0"/>
                        </a:spcAft>
                        <a:buNone/>
                      </a:pPr>
                      <a:r>
                        <a:rPr lang="en-US" sz="1300" b="0" i="0">
                          <a:solidFill>
                            <a:srgbClr val="202124"/>
                          </a:solidFill>
                          <a:latin typeface="Roboto"/>
                        </a:rPr>
                        <a:t>September 3</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0" i="0">
                          <a:solidFill>
                            <a:srgbClr val="202124"/>
                          </a:solidFill>
                          <a:latin typeface="Roboto"/>
                        </a:rPr>
                        <a:t>DAC kickoff webinar</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1"/>
                  </a:ext>
                </a:extLst>
              </a:tr>
              <a:tr h="301752">
                <a:tc>
                  <a:txBody>
                    <a:bodyPr/>
                    <a:lstStyle/>
                    <a:p>
                      <a:pPr marL="0" indent="0" algn="l">
                        <a:spcAft>
                          <a:spcPts val="0"/>
                        </a:spcAft>
                        <a:buNone/>
                      </a:pPr>
                      <a:r>
                        <a:rPr lang="en-US" sz="1300" b="0" i="0">
                          <a:solidFill>
                            <a:srgbClr val="202124"/>
                          </a:solidFill>
                          <a:latin typeface="Roboto"/>
                        </a:rPr>
                        <a:t>October 1</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0" i="0">
                          <a:solidFill>
                            <a:srgbClr val="202124"/>
                          </a:solidFill>
                          <a:latin typeface="Roboto"/>
                        </a:rPr>
                        <a:t>Colorado Test Administrator WIDA course and quiz window opens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2"/>
                  </a:ext>
                </a:extLst>
              </a:tr>
              <a:tr h="301752">
                <a:tc>
                  <a:txBody>
                    <a:bodyPr/>
                    <a:lstStyle/>
                    <a:p>
                      <a:pPr marL="0" indent="0" algn="l">
                        <a:spcAft>
                          <a:spcPts val="0"/>
                        </a:spcAft>
                        <a:buNone/>
                      </a:pPr>
                      <a:r>
                        <a:rPr lang="en-US" sz="1300" b="0" i="0">
                          <a:solidFill>
                            <a:srgbClr val="202124"/>
                          </a:solidFill>
                          <a:latin typeface="Roboto"/>
                        </a:rPr>
                        <a:t>October 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0" i="0">
                          <a:solidFill>
                            <a:srgbClr val="202124"/>
                          </a:solidFill>
                          <a:latin typeface="Roboto"/>
                        </a:rPr>
                        <a:t>Initial paper materials order window opens (Syncplicity/CDE)</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3"/>
                  </a:ext>
                </a:extLst>
              </a:tr>
              <a:tr h="301752">
                <a:tc>
                  <a:txBody>
                    <a:bodyPr/>
                    <a:lstStyle/>
                    <a:p>
                      <a:pPr marL="0" indent="0" algn="l">
                        <a:spcAft>
                          <a:spcPts val="0"/>
                        </a:spcAft>
                        <a:buNone/>
                      </a:pPr>
                      <a:r>
                        <a:rPr lang="en-US" sz="1300" b="0" i="0">
                          <a:solidFill>
                            <a:srgbClr val="202124"/>
                          </a:solidFill>
                          <a:latin typeface="Roboto"/>
                        </a:rPr>
                        <a:t>October 6 and 7</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0" i="0">
                          <a:solidFill>
                            <a:srgbClr val="202124"/>
                          </a:solidFill>
                          <a:latin typeface="Roboto"/>
                        </a:rPr>
                        <a:t>Colorado DAC ACCESS training for DACs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4"/>
                  </a:ext>
                </a:extLst>
              </a:tr>
              <a:tr h="301752">
                <a:tc>
                  <a:txBody>
                    <a:bodyPr/>
                    <a:lstStyle/>
                    <a:p>
                      <a:pPr marL="0" indent="0" algn="l">
                        <a:spcAft>
                          <a:spcPts val="0"/>
                        </a:spcAft>
                        <a:buNone/>
                      </a:pPr>
                      <a:r>
                        <a:rPr lang="en-US" sz="1300" b="0" i="0">
                          <a:solidFill>
                            <a:srgbClr val="202124"/>
                          </a:solidFill>
                          <a:latin typeface="Roboto"/>
                        </a:rPr>
                        <a:t>October 15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0" i="0">
                          <a:solidFill>
                            <a:srgbClr val="202124"/>
                          </a:solidFill>
                          <a:latin typeface="Roboto"/>
                        </a:rPr>
                        <a:t>Colorado DAC Q&amp;A for independent ACCESS training</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5"/>
                  </a:ext>
                </a:extLst>
              </a:tr>
              <a:tr h="301752">
                <a:tc>
                  <a:txBody>
                    <a:bodyPr/>
                    <a:lstStyle/>
                    <a:p>
                      <a:pPr marL="0" indent="0" algn="l">
                        <a:spcAft>
                          <a:spcPts val="0"/>
                        </a:spcAft>
                        <a:buNone/>
                      </a:pPr>
                      <a:r>
                        <a:rPr lang="en-US" sz="1300" b="1" i="0">
                          <a:solidFill>
                            <a:srgbClr val="202124"/>
                          </a:solidFill>
                          <a:latin typeface="Roboto"/>
                        </a:rPr>
                        <a:t>October 31</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1" i="0">
                          <a:solidFill>
                            <a:srgbClr val="202124"/>
                          </a:solidFill>
                          <a:latin typeface="Roboto"/>
                        </a:rPr>
                        <a:t>DEADLINE: initial paper materials order and DAC signed Security Agreement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6"/>
                  </a:ext>
                </a:extLst>
              </a:tr>
              <a:tr h="301752">
                <a:tc>
                  <a:txBody>
                    <a:bodyPr/>
                    <a:lstStyle/>
                    <a:p>
                      <a:pPr marL="0" indent="0" algn="l">
                        <a:spcAft>
                          <a:spcPts val="0"/>
                        </a:spcAft>
                        <a:buNone/>
                      </a:pPr>
                      <a:r>
                        <a:rPr lang="en-US" sz="1300" b="0" i="0">
                          <a:solidFill>
                            <a:srgbClr val="202124"/>
                          </a:solidFill>
                          <a:latin typeface="Roboto"/>
                        </a:rPr>
                        <a:t>November 2</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0" i="0">
                          <a:solidFill>
                            <a:srgbClr val="202124"/>
                          </a:solidFill>
                          <a:latin typeface="Roboto"/>
                        </a:rPr>
                        <a:t>CDE pulls the Student October Snapshot for WIDA AMS upload</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7"/>
                  </a:ext>
                </a:extLst>
              </a:tr>
              <a:tr h="301752">
                <a:tc>
                  <a:txBody>
                    <a:bodyPr/>
                    <a:lstStyle/>
                    <a:p>
                      <a:pPr marL="0" indent="0" algn="l">
                        <a:spcAft>
                          <a:spcPts val="0"/>
                        </a:spcAft>
                        <a:buNone/>
                      </a:pPr>
                      <a:r>
                        <a:rPr lang="en-US" sz="1300" b="0" i="0">
                          <a:solidFill>
                            <a:srgbClr val="202124"/>
                          </a:solidFill>
                          <a:latin typeface="Roboto"/>
                        </a:rPr>
                        <a:t>November 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0" i="0">
                          <a:solidFill>
                            <a:srgbClr val="202124"/>
                          </a:solidFill>
                          <a:latin typeface="Roboto"/>
                        </a:rPr>
                        <a:t>CDE sends the DAC Verification of District Training form</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8"/>
                  </a:ext>
                </a:extLst>
              </a:tr>
              <a:tr h="301752">
                <a:tc>
                  <a:txBody>
                    <a:bodyPr/>
                    <a:lstStyle/>
                    <a:p>
                      <a:pPr marL="0" indent="0" algn="l">
                        <a:spcAft>
                          <a:spcPts val="0"/>
                        </a:spcAft>
                        <a:buNone/>
                      </a:pPr>
                      <a:r>
                        <a:rPr lang="en-US" sz="1300" b="0" i="0">
                          <a:solidFill>
                            <a:srgbClr val="202124"/>
                          </a:solidFill>
                          <a:latin typeface="Roboto"/>
                        </a:rPr>
                        <a:t>November 23</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0" i="0">
                          <a:solidFill>
                            <a:srgbClr val="202124"/>
                          </a:solidFill>
                          <a:latin typeface="Roboto"/>
                        </a:rPr>
                        <a:t>WIDA AMS opens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9"/>
                  </a:ext>
                </a:extLst>
              </a:tr>
            </a:tbl>
          </a:graphicData>
        </a:graphic>
      </p:graphicFrame>
      <p:sp>
        <p:nvSpPr>
          <p:cNvPr id="4" name="TextBox 3"/>
          <p:cNvSpPr txBox="1"/>
          <p:nvPr/>
        </p:nvSpPr>
        <p:spPr>
          <a:xfrm>
            <a:off x="365760" y="4005072"/>
            <a:ext cx="8412480" cy="228600"/>
          </a:xfrm>
          <a:prstGeom prst="rect">
            <a:avLst/>
          </a:prstGeom>
          <a:noFill/>
        </p:spPr>
        <p:txBody>
          <a:bodyPr wrap="square" lIns="36576" tIns="18288" rIns="36576" bIns="18288" anchor="t">
            <a:spAutoFit/>
          </a:bodyPr>
          <a:lstStyle/>
          <a:p>
            <a:pPr marL="0" indent="0" algn="l">
              <a:spcAft>
                <a:spcPts val="400"/>
              </a:spcAft>
              <a:buNone/>
            </a:pPr>
            <a:r>
              <a:rPr lang="en-US" sz="1100" b="0" i="1">
                <a:solidFill>
                  <a:srgbClr val="202124"/>
                </a:solidFill>
                <a:latin typeface="Roboto"/>
              </a:rPr>
              <a:t>Dates can change because of unexpected events. DEADLINE rows are in bold.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dates: December 2026 to February 2027</a:t>
            </a:r>
          </a:p>
        </p:txBody>
      </p:sp>
      <p:graphicFrame>
        <p:nvGraphicFramePr>
          <p:cNvPr id="3" name="Table"/>
          <p:cNvGraphicFramePr>
            <a:graphicFrameLocks noGrp="1"/>
          </p:cNvGraphicFramePr>
          <p:nvPr>
            <p:extLst>
              <p:ext uri="{D42A27DB-BD31-4B8C-83A1-F6EECF244321}">
                <p14:modId xmlns:p14="http://schemas.microsoft.com/office/powerpoint/2010/main" val="2024203177"/>
              </p:ext>
            </p:extLst>
          </p:nvPr>
        </p:nvGraphicFramePr>
        <p:xfrm>
          <a:off x="365760" y="1005840"/>
          <a:ext cx="8412480" cy="3017520"/>
        </p:xfrm>
        <a:graphic>
          <a:graphicData uri="http://schemas.openxmlformats.org/drawingml/2006/table">
            <a:tbl>
              <a:tblPr firstRow="1" bandRow="1">
                <a:tableStyleId>{5940675A-B579-460E-94D1-54222C63F5DA}</a:tableStyleId>
              </a:tblPr>
              <a:tblGrid>
                <a:gridCol w="1737360">
                  <a:extLst>
                    <a:ext uri="{9D8B030D-6E8A-4147-A177-3AD203B41FA5}">
                      <a16:colId xmlns:a16="http://schemas.microsoft.com/office/drawing/2014/main" val="20000"/>
                    </a:ext>
                  </a:extLst>
                </a:gridCol>
                <a:gridCol w="6675120">
                  <a:extLst>
                    <a:ext uri="{9D8B030D-6E8A-4147-A177-3AD203B41FA5}">
                      <a16:colId xmlns:a16="http://schemas.microsoft.com/office/drawing/2014/main" val="20001"/>
                    </a:ext>
                  </a:extLst>
                </a:gridCol>
              </a:tblGrid>
              <a:tr h="301752">
                <a:tc>
                  <a:txBody>
                    <a:bodyPr/>
                    <a:lstStyle/>
                    <a:p>
                      <a:pPr marL="0" indent="0" algn="l">
                        <a:spcAft>
                          <a:spcPts val="0"/>
                        </a:spcAft>
                        <a:buNone/>
                      </a:pPr>
                      <a:r>
                        <a:rPr lang="en-US" sz="1300" b="1" i="0">
                          <a:solidFill>
                            <a:srgbClr val="FFFFFF"/>
                          </a:solidFill>
                          <a:latin typeface="Roboto"/>
                        </a:rPr>
                        <a:t>Date</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300" b="1" i="0">
                          <a:solidFill>
                            <a:srgbClr val="FFFFFF"/>
                          </a:solidFill>
                          <a:latin typeface="Roboto"/>
                        </a:rPr>
                        <a:t>Event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extLst>
                  <a:ext uri="{0D108BD9-81ED-4DB2-BD59-A6C34878D82A}">
                    <a16:rowId xmlns:a16="http://schemas.microsoft.com/office/drawing/2014/main" val="10000"/>
                  </a:ext>
                </a:extLst>
              </a:tr>
              <a:tr h="301752">
                <a:tc>
                  <a:txBody>
                    <a:bodyPr/>
                    <a:lstStyle/>
                    <a:p>
                      <a:pPr marL="0" indent="0" algn="l">
                        <a:spcAft>
                          <a:spcPts val="0"/>
                        </a:spcAft>
                        <a:buNone/>
                      </a:pPr>
                      <a:r>
                        <a:rPr lang="en-US" sz="1300" b="1" i="0">
                          <a:solidFill>
                            <a:srgbClr val="202124"/>
                          </a:solidFill>
                          <a:latin typeface="Roboto"/>
                        </a:rPr>
                        <a:t>December 1</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1" i="0">
                          <a:solidFill>
                            <a:srgbClr val="202124"/>
                          </a:solidFill>
                          <a:latin typeface="Roboto"/>
                        </a:rPr>
                        <a:t>DEADLINE: DHH/VIB preclusion and UAR (scribe) submissions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1"/>
                  </a:ext>
                </a:extLst>
              </a:tr>
              <a:tr h="301752">
                <a:tc>
                  <a:txBody>
                    <a:bodyPr/>
                    <a:lstStyle/>
                    <a:p>
                      <a:pPr marL="0" indent="0" algn="l">
                        <a:spcAft>
                          <a:spcPts val="0"/>
                        </a:spcAft>
                        <a:buNone/>
                      </a:pPr>
                      <a:r>
                        <a:rPr lang="en-US" sz="1300" b="0" i="0">
                          <a:solidFill>
                            <a:srgbClr val="202124"/>
                          </a:solidFill>
                          <a:latin typeface="Roboto"/>
                        </a:rPr>
                        <a:t>December 15 to 17</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0" i="0">
                          <a:solidFill>
                            <a:srgbClr val="202124"/>
                          </a:solidFill>
                          <a:latin typeface="Roboto"/>
                        </a:rPr>
                        <a:t>Districts receive test materials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2"/>
                  </a:ext>
                </a:extLst>
              </a:tr>
              <a:tr h="301752">
                <a:tc>
                  <a:txBody>
                    <a:bodyPr/>
                    <a:lstStyle/>
                    <a:p>
                      <a:pPr marL="0" indent="0" algn="l">
                        <a:spcAft>
                          <a:spcPts val="0"/>
                        </a:spcAft>
                        <a:buNone/>
                      </a:pPr>
                      <a:r>
                        <a:rPr lang="en-US" sz="1300" b="0" i="0">
                          <a:solidFill>
                            <a:srgbClr val="202124"/>
                          </a:solidFill>
                          <a:latin typeface="Roboto"/>
                        </a:rPr>
                        <a:t>January 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0" i="0">
                          <a:solidFill>
                            <a:srgbClr val="202124"/>
                          </a:solidFill>
                          <a:latin typeface="Roboto"/>
                        </a:rPr>
                        <a:t>Additional test material ordering window opens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3"/>
                  </a:ext>
                </a:extLst>
              </a:tr>
              <a:tr h="301752">
                <a:tc>
                  <a:txBody>
                    <a:bodyPr/>
                    <a:lstStyle/>
                    <a:p>
                      <a:pPr marL="0" indent="0" algn="l">
                        <a:spcAft>
                          <a:spcPts val="0"/>
                        </a:spcAft>
                        <a:buNone/>
                      </a:pPr>
                      <a:r>
                        <a:rPr lang="en-US" sz="1300" b="1" i="0">
                          <a:solidFill>
                            <a:srgbClr val="202124"/>
                          </a:solidFill>
                          <a:latin typeface="Roboto"/>
                        </a:rPr>
                        <a:t>January 7</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1" i="0">
                          <a:solidFill>
                            <a:srgbClr val="202124"/>
                          </a:solidFill>
                          <a:latin typeface="Roboto"/>
                        </a:rPr>
                        <a:t>DEADLINE: Test Administrator WIDA course and quiz</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4"/>
                  </a:ext>
                </a:extLst>
              </a:tr>
              <a:tr h="301752">
                <a:tc>
                  <a:txBody>
                    <a:bodyPr/>
                    <a:lstStyle/>
                    <a:p>
                      <a:pPr marL="0" indent="0" algn="l">
                        <a:spcAft>
                          <a:spcPts val="0"/>
                        </a:spcAft>
                        <a:buNone/>
                      </a:pPr>
                      <a:r>
                        <a:rPr lang="en-US" sz="1300" b="1" i="0">
                          <a:solidFill>
                            <a:srgbClr val="202124"/>
                          </a:solidFill>
                          <a:latin typeface="Roboto"/>
                        </a:rPr>
                        <a:t>January 8</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1" i="0">
                          <a:solidFill>
                            <a:srgbClr val="202124"/>
                          </a:solidFill>
                          <a:latin typeface="Roboto"/>
                        </a:rPr>
                        <a:t>DEADLINE: Verification of District Training form</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5"/>
                  </a:ext>
                </a:extLst>
              </a:tr>
              <a:tr h="301752">
                <a:tc>
                  <a:txBody>
                    <a:bodyPr/>
                    <a:lstStyle/>
                    <a:p>
                      <a:pPr marL="0" indent="0" algn="l">
                        <a:spcAft>
                          <a:spcPts val="0"/>
                        </a:spcAft>
                        <a:buNone/>
                      </a:pPr>
                      <a:r>
                        <a:rPr lang="en-US" sz="1300" b="1" i="0">
                          <a:solidFill>
                            <a:srgbClr val="C00000"/>
                          </a:solidFill>
                          <a:latin typeface="Roboto"/>
                        </a:rPr>
                        <a:t>January 11</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1" i="0">
                          <a:solidFill>
                            <a:srgbClr val="C00000"/>
                          </a:solidFill>
                          <a:latin typeface="Roboto"/>
                        </a:rPr>
                        <a:t>Test window opens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6"/>
                  </a:ext>
                </a:extLst>
              </a:tr>
              <a:tr h="301752">
                <a:tc>
                  <a:txBody>
                    <a:bodyPr/>
                    <a:lstStyle/>
                    <a:p>
                      <a:pPr marL="0" indent="0" algn="l">
                        <a:spcAft>
                          <a:spcPts val="0"/>
                        </a:spcAft>
                        <a:buNone/>
                      </a:pPr>
                      <a:r>
                        <a:rPr lang="en-US" sz="1300" b="0" i="0">
                          <a:solidFill>
                            <a:srgbClr val="202124"/>
                          </a:solidFill>
                          <a:latin typeface="Roboto"/>
                        </a:rPr>
                        <a:t>January 31</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0" i="0">
                          <a:solidFill>
                            <a:srgbClr val="202124"/>
                          </a:solidFill>
                          <a:latin typeface="Roboto"/>
                        </a:rPr>
                        <a:t>Enrollment cutoff for new students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7"/>
                  </a:ext>
                </a:extLst>
              </a:tr>
              <a:tr h="301752">
                <a:tc>
                  <a:txBody>
                    <a:bodyPr/>
                    <a:lstStyle/>
                    <a:p>
                      <a:pPr marL="0" indent="0" algn="l">
                        <a:spcAft>
                          <a:spcPts val="0"/>
                        </a:spcAft>
                        <a:buNone/>
                      </a:pPr>
                      <a:r>
                        <a:rPr lang="en-US" sz="1300" b="0" i="0">
                          <a:solidFill>
                            <a:srgbClr val="202124"/>
                          </a:solidFill>
                          <a:latin typeface="Roboto"/>
                        </a:rPr>
                        <a:t>February 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0" i="0">
                          <a:solidFill>
                            <a:srgbClr val="202124"/>
                          </a:solidFill>
                          <a:latin typeface="Roboto"/>
                        </a:rPr>
                        <a:t>Last day to order additional test materials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8"/>
                  </a:ext>
                </a:extLst>
              </a:tr>
              <a:tr h="301752">
                <a:tc>
                  <a:txBody>
                    <a:bodyPr/>
                    <a:lstStyle/>
                    <a:p>
                      <a:pPr marL="0" indent="0" algn="l">
                        <a:spcAft>
                          <a:spcPts val="0"/>
                        </a:spcAft>
                        <a:buNone/>
                      </a:pPr>
                      <a:r>
                        <a:rPr lang="en-US" sz="1300" b="1" i="0">
                          <a:solidFill>
                            <a:srgbClr val="C00000"/>
                          </a:solidFill>
                          <a:latin typeface="Roboto"/>
                        </a:rPr>
                        <a:t>February 12</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1" i="0">
                          <a:solidFill>
                            <a:srgbClr val="C00000"/>
                          </a:solidFill>
                          <a:latin typeface="Roboto"/>
                        </a:rPr>
                        <a:t>Last day of the test window</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9"/>
                  </a:ext>
                </a:extLst>
              </a:tr>
            </a:tbl>
          </a:graphicData>
        </a:graphic>
      </p:graphicFrame>
      <p:sp>
        <p:nvSpPr>
          <p:cNvPr id="4" name="TextBox 3"/>
          <p:cNvSpPr txBox="1"/>
          <p:nvPr/>
        </p:nvSpPr>
        <p:spPr>
          <a:xfrm>
            <a:off x="365760" y="4005072"/>
            <a:ext cx="8412480" cy="228600"/>
          </a:xfrm>
          <a:prstGeom prst="rect">
            <a:avLst/>
          </a:prstGeom>
          <a:noFill/>
        </p:spPr>
        <p:txBody>
          <a:bodyPr wrap="square" lIns="36576" tIns="18288" rIns="36576" bIns="18288" anchor="t">
            <a:spAutoFit/>
          </a:bodyPr>
          <a:lstStyle/>
          <a:p>
            <a:pPr marL="0" indent="0" algn="l">
              <a:spcAft>
                <a:spcPts val="400"/>
              </a:spcAft>
              <a:buNone/>
            </a:pPr>
            <a:r>
              <a:rPr lang="en-US" sz="1100" b="0" i="1">
                <a:solidFill>
                  <a:srgbClr val="202124"/>
                </a:solidFill>
                <a:latin typeface="Roboto"/>
              </a:rPr>
              <a:t>Dates can change because of unexpected events. DEADLINE rows are in bold.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dates: February to May 2027</a:t>
            </a:r>
          </a:p>
        </p:txBody>
      </p:sp>
      <p:graphicFrame>
        <p:nvGraphicFramePr>
          <p:cNvPr id="3" name="Table"/>
          <p:cNvGraphicFramePr>
            <a:graphicFrameLocks noGrp="1"/>
          </p:cNvGraphicFramePr>
          <p:nvPr/>
        </p:nvGraphicFramePr>
        <p:xfrm>
          <a:off x="365760" y="1005840"/>
          <a:ext cx="8412480" cy="3017520"/>
        </p:xfrm>
        <a:graphic>
          <a:graphicData uri="http://schemas.openxmlformats.org/drawingml/2006/table">
            <a:tbl>
              <a:tblPr firstRow="1" bandRow="1">
                <a:tableStyleId>{5940675A-B579-460E-94D1-54222C63F5DA}</a:tableStyleId>
              </a:tblPr>
              <a:tblGrid>
                <a:gridCol w="1737360">
                  <a:extLst>
                    <a:ext uri="{9D8B030D-6E8A-4147-A177-3AD203B41FA5}">
                      <a16:colId xmlns:a16="http://schemas.microsoft.com/office/drawing/2014/main" val="20000"/>
                    </a:ext>
                  </a:extLst>
                </a:gridCol>
                <a:gridCol w="6675120">
                  <a:extLst>
                    <a:ext uri="{9D8B030D-6E8A-4147-A177-3AD203B41FA5}">
                      <a16:colId xmlns:a16="http://schemas.microsoft.com/office/drawing/2014/main" val="20001"/>
                    </a:ext>
                  </a:extLst>
                </a:gridCol>
              </a:tblGrid>
              <a:tr h="301752">
                <a:tc>
                  <a:txBody>
                    <a:bodyPr/>
                    <a:lstStyle/>
                    <a:p>
                      <a:pPr marL="0" indent="0" algn="l">
                        <a:spcAft>
                          <a:spcPts val="0"/>
                        </a:spcAft>
                        <a:buNone/>
                      </a:pPr>
                      <a:r>
                        <a:rPr lang="en-US" sz="1300" b="1" i="0">
                          <a:solidFill>
                            <a:srgbClr val="FFFFFF"/>
                          </a:solidFill>
                          <a:latin typeface="Roboto"/>
                        </a:rPr>
                        <a:t>Date</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300" b="1" i="0">
                          <a:solidFill>
                            <a:srgbClr val="FFFFFF"/>
                          </a:solidFill>
                          <a:latin typeface="Roboto"/>
                        </a:rPr>
                        <a:t>Event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extLst>
                  <a:ext uri="{0D108BD9-81ED-4DB2-BD59-A6C34878D82A}">
                    <a16:rowId xmlns:a16="http://schemas.microsoft.com/office/drawing/2014/main" val="10000"/>
                  </a:ext>
                </a:extLst>
              </a:tr>
              <a:tr h="301752">
                <a:tc>
                  <a:txBody>
                    <a:bodyPr/>
                    <a:lstStyle/>
                    <a:p>
                      <a:pPr marL="0" indent="0" algn="l">
                        <a:spcAft>
                          <a:spcPts val="0"/>
                        </a:spcAft>
                        <a:buNone/>
                      </a:pPr>
                      <a:r>
                        <a:rPr lang="en-US" sz="1300" b="1" i="0">
                          <a:solidFill>
                            <a:srgbClr val="202124"/>
                          </a:solidFill>
                          <a:latin typeface="Roboto"/>
                        </a:rPr>
                        <a:t>February 17</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1" i="0">
                          <a:solidFill>
                            <a:srgbClr val="202124"/>
                          </a:solidFill>
                          <a:latin typeface="Roboto"/>
                        </a:rPr>
                        <a:t>DEADLINE: ship completed test materials to DRC (postmark)</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1"/>
                  </a:ext>
                </a:extLst>
              </a:tr>
              <a:tr h="301752">
                <a:tc>
                  <a:txBody>
                    <a:bodyPr/>
                    <a:lstStyle/>
                    <a:p>
                      <a:pPr marL="0" indent="0" algn="l">
                        <a:spcAft>
                          <a:spcPts val="0"/>
                        </a:spcAft>
                        <a:buNone/>
                      </a:pPr>
                      <a:r>
                        <a:rPr lang="en-US" sz="1300" b="0" i="0">
                          <a:solidFill>
                            <a:srgbClr val="202124"/>
                          </a:solidFill>
                          <a:latin typeface="Roboto"/>
                        </a:rPr>
                        <a:t>February 19</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0" i="0">
                          <a:solidFill>
                            <a:srgbClr val="202124"/>
                          </a:solidFill>
                          <a:latin typeface="Roboto"/>
                        </a:rPr>
                        <a:t>Last day to make updates in WIDA AMS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2"/>
                  </a:ext>
                </a:extLst>
              </a:tr>
              <a:tr h="301752">
                <a:tc>
                  <a:txBody>
                    <a:bodyPr/>
                    <a:lstStyle/>
                    <a:p>
                      <a:pPr marL="0" indent="0" algn="l">
                        <a:spcAft>
                          <a:spcPts val="0"/>
                        </a:spcAft>
                        <a:buNone/>
                      </a:pPr>
                      <a:r>
                        <a:rPr lang="en-US" sz="1300" b="0" i="0">
                          <a:solidFill>
                            <a:srgbClr val="202124"/>
                          </a:solidFill>
                          <a:latin typeface="Roboto"/>
                        </a:rPr>
                        <a:t>March 2</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0" i="0">
                          <a:solidFill>
                            <a:srgbClr val="202124"/>
                          </a:solidFill>
                          <a:latin typeface="Roboto"/>
                        </a:rPr>
                        <a:t>Materials return status check</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3"/>
                  </a:ext>
                </a:extLst>
              </a:tr>
              <a:tr h="301752">
                <a:tc>
                  <a:txBody>
                    <a:bodyPr/>
                    <a:lstStyle/>
                    <a:p>
                      <a:pPr marL="0" indent="0" algn="l">
                        <a:spcAft>
                          <a:spcPts val="0"/>
                        </a:spcAft>
                        <a:buNone/>
                      </a:pPr>
                      <a:r>
                        <a:rPr lang="en-US" sz="1300" b="0" i="0">
                          <a:solidFill>
                            <a:srgbClr val="202124"/>
                          </a:solidFill>
                          <a:latin typeface="Roboto"/>
                        </a:rPr>
                        <a:t>March 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0" i="0">
                          <a:solidFill>
                            <a:srgbClr val="202124"/>
                          </a:solidFill>
                          <a:latin typeface="Roboto"/>
                        </a:rPr>
                        <a:t>CDE sends the Post-Test Compliance form and uploads tests that went beyond time</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4"/>
                  </a:ext>
                </a:extLst>
              </a:tr>
              <a:tr h="301752">
                <a:tc>
                  <a:txBody>
                    <a:bodyPr/>
                    <a:lstStyle/>
                    <a:p>
                      <a:pPr marL="0" indent="0" algn="l">
                        <a:spcAft>
                          <a:spcPts val="0"/>
                        </a:spcAft>
                        <a:buNone/>
                      </a:pPr>
                      <a:r>
                        <a:rPr lang="en-US" sz="1300" b="1" i="0">
                          <a:solidFill>
                            <a:srgbClr val="202124"/>
                          </a:solidFill>
                          <a:latin typeface="Roboto"/>
                        </a:rPr>
                        <a:t>March 12</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1" i="0">
                          <a:solidFill>
                            <a:srgbClr val="202124"/>
                          </a:solidFill>
                          <a:latin typeface="Roboto"/>
                        </a:rPr>
                        <a:t>DEADLINE: Post-Test Compliance Report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5"/>
                  </a:ext>
                </a:extLst>
              </a:tr>
              <a:tr h="301752">
                <a:tc>
                  <a:txBody>
                    <a:bodyPr/>
                    <a:lstStyle/>
                    <a:p>
                      <a:pPr marL="0" indent="0" algn="l">
                        <a:spcAft>
                          <a:spcPts val="0"/>
                        </a:spcAft>
                        <a:buNone/>
                      </a:pPr>
                      <a:r>
                        <a:rPr lang="en-US" sz="1300" b="0" i="0">
                          <a:solidFill>
                            <a:srgbClr val="202124"/>
                          </a:solidFill>
                          <a:latin typeface="Roboto"/>
                        </a:rPr>
                        <a:t>March 15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0" i="0">
                          <a:solidFill>
                            <a:srgbClr val="202124"/>
                          </a:solidFill>
                          <a:latin typeface="Roboto"/>
                        </a:rPr>
                        <a:t>Student Biographical Data (SBD) review opens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6"/>
                  </a:ext>
                </a:extLst>
              </a:tr>
              <a:tr h="301752">
                <a:tc>
                  <a:txBody>
                    <a:bodyPr/>
                    <a:lstStyle/>
                    <a:p>
                      <a:pPr marL="0" indent="0" algn="l">
                        <a:spcAft>
                          <a:spcPts val="0"/>
                        </a:spcAft>
                        <a:buNone/>
                      </a:pPr>
                      <a:r>
                        <a:rPr lang="en-US" sz="1300" b="0" i="0">
                          <a:solidFill>
                            <a:srgbClr val="202124"/>
                          </a:solidFill>
                          <a:latin typeface="Roboto"/>
                        </a:rPr>
                        <a:t>March 24</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0" i="0">
                          <a:solidFill>
                            <a:srgbClr val="202124"/>
                          </a:solidFill>
                          <a:latin typeface="Roboto"/>
                        </a:rPr>
                        <a:t>Student Biographical Data (SBD) review closes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7"/>
                  </a:ext>
                </a:extLst>
              </a:tr>
              <a:tr h="301752">
                <a:tc>
                  <a:txBody>
                    <a:bodyPr/>
                    <a:lstStyle/>
                    <a:p>
                      <a:pPr marL="0" indent="0" algn="l">
                        <a:spcAft>
                          <a:spcPts val="0"/>
                        </a:spcAft>
                        <a:buNone/>
                      </a:pPr>
                      <a:r>
                        <a:rPr lang="en-US" sz="1300" b="0" i="0">
                          <a:solidFill>
                            <a:srgbClr val="202124"/>
                          </a:solidFill>
                          <a:latin typeface="Roboto"/>
                        </a:rPr>
                        <a:t>April 28</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0" i="0">
                          <a:solidFill>
                            <a:srgbClr val="202124"/>
                          </a:solidFill>
                          <a:latin typeface="Roboto"/>
                        </a:rPr>
                        <a:t>Reports and data files available in WIDA AMS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8"/>
                  </a:ext>
                </a:extLst>
              </a:tr>
              <a:tr h="301752">
                <a:tc>
                  <a:txBody>
                    <a:bodyPr/>
                    <a:lstStyle/>
                    <a:p>
                      <a:pPr marL="0" indent="0" algn="l">
                        <a:spcAft>
                          <a:spcPts val="0"/>
                        </a:spcAft>
                        <a:buNone/>
                      </a:pPr>
                      <a:r>
                        <a:rPr lang="en-US" sz="1300" b="0" i="0">
                          <a:solidFill>
                            <a:srgbClr val="202124"/>
                          </a:solidFill>
                          <a:latin typeface="Roboto"/>
                        </a:rPr>
                        <a:t>May 10 and 11</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0" i="0">
                          <a:solidFill>
                            <a:srgbClr val="202124"/>
                          </a:solidFill>
                          <a:latin typeface="Roboto"/>
                        </a:rPr>
                        <a:t>Printed reports and data files arrive in districts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9"/>
                  </a:ext>
                </a:extLst>
              </a:tr>
            </a:tbl>
          </a:graphicData>
        </a:graphic>
      </p:graphicFrame>
      <p:sp>
        <p:nvSpPr>
          <p:cNvPr id="4" name="TextBox 3"/>
          <p:cNvSpPr txBox="1"/>
          <p:nvPr/>
        </p:nvSpPr>
        <p:spPr>
          <a:xfrm>
            <a:off x="365760" y="4005072"/>
            <a:ext cx="8412480" cy="228600"/>
          </a:xfrm>
          <a:prstGeom prst="rect">
            <a:avLst/>
          </a:prstGeom>
          <a:noFill/>
        </p:spPr>
        <p:txBody>
          <a:bodyPr wrap="square" lIns="36576" tIns="18288" rIns="36576" bIns="18288" anchor="t">
            <a:spAutoFit/>
          </a:bodyPr>
          <a:lstStyle/>
          <a:p>
            <a:pPr marL="0" indent="0" algn="l">
              <a:spcAft>
                <a:spcPts val="400"/>
              </a:spcAft>
              <a:buNone/>
            </a:pPr>
            <a:r>
              <a:rPr lang="en-US" sz="1100" b="0" i="1">
                <a:solidFill>
                  <a:srgbClr val="202124"/>
                </a:solidFill>
                <a:latin typeface="Roboto"/>
              </a:rPr>
              <a:t>Dates can change because of unexpected events. DEADLINE rows are in bold.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Who to contact</a:t>
            </a:r>
          </a:p>
        </p:txBody>
      </p:sp>
      <p:sp>
        <p:nvSpPr>
          <p:cNvPr id="3" name="Rounded Rectangle 2"/>
          <p:cNvSpPr/>
          <p:nvPr/>
        </p:nvSpPr>
        <p:spPr>
          <a:xfrm>
            <a:off x="365760" y="1078992"/>
            <a:ext cx="1828800" cy="82296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400"/>
              </a:spcAft>
              <a:buNone/>
            </a:pPr>
            <a:r>
              <a:rPr lang="en-US" sz="1400" b="1" i="0">
                <a:solidFill>
                  <a:srgbClr val="FFFFFF"/>
                </a:solidFill>
                <a:latin typeface="Roboto"/>
              </a:rPr>
              <a:t>Test Administrator</a:t>
            </a:r>
          </a:p>
        </p:txBody>
      </p:sp>
      <p:sp>
        <p:nvSpPr>
          <p:cNvPr id="4" name="Right Arrow 3">
            <a:extLst>
              <a:ext uri="{C183D7F6-B498-43B3-948B-1728B52AA6E4}">
                <adec:decorative xmlns:adec="http://schemas.microsoft.com/office/drawing/2017/decorative" val="1"/>
              </a:ext>
            </a:extLst>
          </p:cNvPr>
          <p:cNvSpPr/>
          <p:nvPr/>
        </p:nvSpPr>
        <p:spPr>
          <a:xfrm>
            <a:off x="2231136" y="1380744"/>
            <a:ext cx="246888" cy="228600"/>
          </a:xfrm>
          <a:prstGeom prst="rightArrow">
            <a:avLst/>
          </a:prstGeom>
          <a:solidFill>
            <a:srgbClr val="236099"/>
          </a:solidFill>
          <a:ln>
            <a:noFill/>
          </a:ln>
        </p:spPr>
        <p:txBody>
          <a:bodyPr rtlCol="0" anchor="ctr"/>
          <a:lstStyle/>
          <a:p>
            <a:pPr algn="ctr"/>
            <a:endParaRPr/>
          </a:p>
        </p:txBody>
      </p:sp>
      <p:sp>
        <p:nvSpPr>
          <p:cNvPr id="5" name="Rounded Rectangle 4"/>
          <p:cNvSpPr/>
          <p:nvPr/>
        </p:nvSpPr>
        <p:spPr>
          <a:xfrm>
            <a:off x="2514600" y="1078992"/>
            <a:ext cx="1828800" cy="82296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400"/>
              </a:spcAft>
              <a:buNone/>
            </a:pPr>
            <a:r>
              <a:rPr lang="en-US" sz="1400" b="1" i="0">
                <a:solidFill>
                  <a:srgbClr val="FFFFFF"/>
                </a:solidFill>
                <a:latin typeface="Roboto"/>
              </a:rPr>
              <a:t>School Assessment Coordinator</a:t>
            </a:r>
          </a:p>
        </p:txBody>
      </p:sp>
      <p:sp>
        <p:nvSpPr>
          <p:cNvPr id="6" name="Right Arrow 5">
            <a:extLst>
              <a:ext uri="{C183D7F6-B498-43B3-948B-1728B52AA6E4}">
                <adec:decorative xmlns:adec="http://schemas.microsoft.com/office/drawing/2017/decorative" val="1"/>
              </a:ext>
            </a:extLst>
          </p:cNvPr>
          <p:cNvSpPr/>
          <p:nvPr/>
        </p:nvSpPr>
        <p:spPr>
          <a:xfrm>
            <a:off x="4379976" y="1380744"/>
            <a:ext cx="246888" cy="228600"/>
          </a:xfrm>
          <a:prstGeom prst="rightArrow">
            <a:avLst/>
          </a:prstGeom>
          <a:solidFill>
            <a:srgbClr val="236099"/>
          </a:solidFill>
          <a:ln>
            <a:noFill/>
          </a:ln>
        </p:spPr>
        <p:txBody>
          <a:bodyPr rtlCol="0" anchor="ctr"/>
          <a:lstStyle/>
          <a:p>
            <a:pPr algn="ctr"/>
            <a:endParaRPr/>
          </a:p>
        </p:txBody>
      </p:sp>
      <p:sp>
        <p:nvSpPr>
          <p:cNvPr id="7" name="Rounded Rectangle 6"/>
          <p:cNvSpPr/>
          <p:nvPr/>
        </p:nvSpPr>
        <p:spPr>
          <a:xfrm>
            <a:off x="4663440" y="1078992"/>
            <a:ext cx="1828800" cy="82296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400"/>
              </a:spcAft>
              <a:buNone/>
            </a:pPr>
            <a:r>
              <a:rPr lang="en-US" sz="1400" b="1" i="0">
                <a:solidFill>
                  <a:srgbClr val="FFFFFF"/>
                </a:solidFill>
                <a:latin typeface="Roboto"/>
              </a:rPr>
              <a:t>District Assessment Coordinator</a:t>
            </a:r>
          </a:p>
        </p:txBody>
      </p:sp>
      <p:sp>
        <p:nvSpPr>
          <p:cNvPr id="8" name="Right Arrow 7">
            <a:extLst>
              <a:ext uri="{C183D7F6-B498-43B3-948B-1728B52AA6E4}">
                <adec:decorative xmlns:adec="http://schemas.microsoft.com/office/drawing/2017/decorative" val="1"/>
              </a:ext>
            </a:extLst>
          </p:cNvPr>
          <p:cNvSpPr/>
          <p:nvPr/>
        </p:nvSpPr>
        <p:spPr>
          <a:xfrm>
            <a:off x="6528816" y="1380744"/>
            <a:ext cx="246888" cy="228600"/>
          </a:xfrm>
          <a:prstGeom prst="rightArrow">
            <a:avLst/>
          </a:prstGeom>
          <a:solidFill>
            <a:srgbClr val="236099"/>
          </a:solidFill>
          <a:ln>
            <a:noFill/>
          </a:ln>
        </p:spPr>
        <p:txBody>
          <a:bodyPr rtlCol="0" anchor="ctr"/>
          <a:lstStyle/>
          <a:p>
            <a:pPr algn="ctr"/>
            <a:endParaRPr/>
          </a:p>
        </p:txBody>
      </p:sp>
      <p:sp>
        <p:nvSpPr>
          <p:cNvPr id="9" name="Rounded Rectangle 8"/>
          <p:cNvSpPr/>
          <p:nvPr/>
        </p:nvSpPr>
        <p:spPr>
          <a:xfrm>
            <a:off x="6812280" y="1078992"/>
            <a:ext cx="1828800" cy="822960"/>
          </a:xfrm>
          <a:prstGeom prst="roundRect">
            <a:avLst>
              <a:gd name="adj" fmla="val 6000"/>
            </a:avLst>
          </a:prstGeom>
          <a:solidFill>
            <a:srgbClr val="1B3A5C"/>
          </a:solidFill>
          <a:ln>
            <a:noFill/>
          </a:ln>
        </p:spPr>
        <p:txBody>
          <a:bodyPr wrap="square" lIns="109728" tIns="73152" rIns="109728" bIns="73152" rtlCol="0" anchor="ctr"/>
          <a:lstStyle/>
          <a:p>
            <a:pPr marL="0" indent="0" algn="ctr">
              <a:spcAft>
                <a:spcPts val="400"/>
              </a:spcAft>
              <a:buNone/>
            </a:pPr>
            <a:r>
              <a:rPr lang="en-US" sz="1400" b="1" i="0">
                <a:solidFill>
                  <a:srgbClr val="FFFFFF"/>
                </a:solidFill>
                <a:latin typeface="Roboto"/>
              </a:rPr>
              <a:t>CDE Assessment Office</a:t>
            </a:r>
          </a:p>
        </p:txBody>
      </p:sp>
      <p:sp>
        <p:nvSpPr>
          <p:cNvPr id="10" name="TextBox 9"/>
          <p:cNvSpPr txBox="1"/>
          <p:nvPr/>
        </p:nvSpPr>
        <p:spPr>
          <a:xfrm>
            <a:off x="365760" y="1993392"/>
            <a:ext cx="8412480" cy="320040"/>
          </a:xfrm>
          <a:prstGeom prst="rect">
            <a:avLst/>
          </a:prstGeom>
          <a:noFill/>
        </p:spPr>
        <p:txBody>
          <a:bodyPr wrap="square" lIns="36576" tIns="18288" rIns="36576" bIns="18288" anchor="t">
            <a:spAutoFit/>
          </a:bodyPr>
          <a:lstStyle/>
          <a:p>
            <a:pPr marL="0" indent="0" algn="l">
              <a:spcAft>
                <a:spcPts val="400"/>
              </a:spcAft>
              <a:buNone/>
            </a:pPr>
            <a:r>
              <a:rPr lang="en-US" sz="1300" b="0" i="0">
                <a:solidFill>
                  <a:srgbClr val="202124"/>
                </a:solidFill>
                <a:latin typeface="Roboto"/>
              </a:rPr>
              <a:t>DACs contact CDE about state policy and state training.</a:t>
            </a:r>
          </a:p>
        </p:txBody>
      </p:sp>
      <p:sp>
        <p:nvSpPr>
          <p:cNvPr id="11" name="Rounded Rectangle 10"/>
          <p:cNvSpPr/>
          <p:nvPr/>
        </p:nvSpPr>
        <p:spPr>
          <a:xfrm>
            <a:off x="365760" y="2404872"/>
            <a:ext cx="4114800" cy="173736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dirty="0">
                <a:solidFill>
                  <a:srgbClr val="1B3A5C"/>
                </a:solidFill>
                <a:latin typeface="Roboto"/>
              </a:rPr>
              <a:t>WIDA Client Services</a:t>
            </a:r>
          </a:p>
          <a:p>
            <a:pPr marL="0" indent="0" algn="l">
              <a:spcAft>
                <a:spcPts val="600"/>
              </a:spcAft>
              <a:buNone/>
            </a:pPr>
            <a:r>
              <a:rPr lang="en-US" sz="1300" b="0" i="0" u="sng" dirty="0">
                <a:solidFill>
                  <a:srgbClr val="00616B"/>
                </a:solidFill>
                <a:latin typeface="Roboto"/>
                <a:hlinkClick r:id="rId3">
                  <a:extLst>
                    <a:ext uri="{A12FA001-AC4F-418D-AE19-62706E023703}">
                      <ahyp:hlinkClr xmlns:ahyp="http://schemas.microsoft.com/office/drawing/2018/hyperlinkcolor" val="tx"/>
                    </a:ext>
                  </a:extLst>
                </a:hlinkClick>
              </a:rPr>
              <a:t>help@wida.us</a:t>
            </a:r>
          </a:p>
          <a:p>
            <a:pPr marL="228600" indent="-228600" algn="l">
              <a:spcAft>
                <a:spcPts val="400"/>
              </a:spcAft>
              <a:buClr>
                <a:srgbClr val="236099"/>
              </a:buClr>
              <a:buFont typeface="Arial"/>
              <a:buChar char="•"/>
            </a:pPr>
            <a:r>
              <a:rPr lang="en-US" sz="1300" b="0" i="0" dirty="0">
                <a:solidFill>
                  <a:srgbClr val="202124"/>
                </a:solidFill>
                <a:latin typeface="Roboto"/>
              </a:rPr>
              <a:t>Questions about the TA certification quizzes</a:t>
            </a:r>
          </a:p>
          <a:p>
            <a:pPr marL="228600" indent="-228600" algn="l">
              <a:spcAft>
                <a:spcPts val="400"/>
              </a:spcAft>
              <a:buClr>
                <a:srgbClr val="236099"/>
              </a:buClr>
              <a:buFont typeface="Arial"/>
              <a:buChar char="•"/>
            </a:pPr>
            <a:r>
              <a:rPr lang="en-US" sz="1300" b="0" i="0" dirty="0">
                <a:solidFill>
                  <a:srgbClr val="202124"/>
                </a:solidFill>
                <a:latin typeface="Roboto"/>
              </a:rPr>
              <a:t>Reset a forgotten password on the WIDA login page</a:t>
            </a:r>
          </a:p>
        </p:txBody>
      </p:sp>
      <p:sp>
        <p:nvSpPr>
          <p:cNvPr id="12" name="Rounded Rectangle 11"/>
          <p:cNvSpPr/>
          <p:nvPr/>
        </p:nvSpPr>
        <p:spPr>
          <a:xfrm>
            <a:off x="4663440" y="2404872"/>
            <a:ext cx="4114800" cy="173736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a:solidFill>
                  <a:srgbClr val="1B3A5C"/>
                </a:solidFill>
                <a:latin typeface="Roboto"/>
              </a:rPr>
              <a:t>Data Recognition Corporation (DRC)</a:t>
            </a:r>
          </a:p>
          <a:p>
            <a:pPr marL="0" indent="0" algn="l">
              <a:spcAft>
                <a:spcPts val="600"/>
              </a:spcAft>
              <a:buNone/>
            </a:pPr>
            <a:r>
              <a:rPr lang="en-US" sz="1300" b="0" i="0" u="sng">
                <a:solidFill>
                  <a:srgbClr val="00616B"/>
                </a:solidFill>
                <a:latin typeface="Roboto"/>
                <a:hlinkClick r:id="rId4">
                  <a:extLst>
                    <a:ext uri="{A12FA001-AC4F-418D-AE19-62706E023703}">
                      <ahyp:hlinkClr xmlns:ahyp="http://schemas.microsoft.com/office/drawing/2018/hyperlinkcolor" val="tx"/>
                    </a:ext>
                  </a:extLst>
                </a:hlinkClick>
              </a:rPr>
              <a:t>WIDA@datarecognitioncorp.com</a:t>
            </a:r>
          </a:p>
          <a:p>
            <a:pPr marL="228600" indent="-228600" algn="l">
              <a:spcAft>
                <a:spcPts val="400"/>
              </a:spcAft>
              <a:buClr>
                <a:srgbClr val="236099"/>
              </a:buClr>
              <a:buFont typeface="Arial"/>
              <a:buChar char="•"/>
            </a:pPr>
            <a:r>
              <a:rPr lang="en-US" sz="1300" b="0" i="0">
                <a:solidFill>
                  <a:srgbClr val="202124"/>
                </a:solidFill>
                <a:latin typeface="Roboto"/>
              </a:rPr>
              <a:t>WIDA AMS, technology setup, and DRC INSIGHT</a:t>
            </a:r>
          </a:p>
          <a:p>
            <a:pPr marL="228600" indent="-228600" algn="l">
              <a:spcAft>
                <a:spcPts val="400"/>
              </a:spcAft>
              <a:buClr>
                <a:srgbClr val="236099"/>
              </a:buClr>
              <a:buFont typeface="Arial"/>
              <a:buChar char="•"/>
            </a:pPr>
            <a:r>
              <a:rPr lang="en-US" sz="1300" b="0" i="0">
                <a:solidFill>
                  <a:srgbClr val="202124"/>
                </a:solidFill>
                <a:latin typeface="Roboto"/>
              </a:rPr>
              <a:t>Accounts are only for district and school employees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Which students take ACCESS</a:t>
            </a:r>
          </a:p>
        </p:txBody>
      </p:sp>
      <p:sp>
        <p:nvSpPr>
          <p:cNvPr id="3" name="Rounded Rectangle 2"/>
          <p:cNvSpPr/>
          <p:nvPr/>
        </p:nvSpPr>
        <p:spPr>
          <a:xfrm>
            <a:off x="365760" y="1033272"/>
            <a:ext cx="4114800" cy="1828800"/>
          </a:xfrm>
          <a:prstGeom prst="roundRect">
            <a:avLst>
              <a:gd name="adj" fmla="val 6000"/>
            </a:avLst>
          </a:prstGeom>
          <a:solidFill>
            <a:srgbClr val="E8F4F5"/>
          </a:solidFill>
          <a:ln>
            <a:noFill/>
          </a:ln>
        </p:spPr>
        <p:txBody>
          <a:bodyPr wrap="square" lIns="109728" tIns="73152" rIns="109728" bIns="73152" rtlCol="0" anchor="t"/>
          <a:lstStyle/>
          <a:p>
            <a:pPr marL="0" indent="0" algn="l">
              <a:spcAft>
                <a:spcPts val="600"/>
              </a:spcAft>
              <a:buNone/>
            </a:pPr>
            <a:r>
              <a:rPr lang="en-US" sz="1600" b="1" i="0">
                <a:solidFill>
                  <a:srgbClr val="0B6973"/>
                </a:solidFill>
                <a:latin typeface="Roboto"/>
              </a:rPr>
              <a:t>Test these students</a:t>
            </a:r>
          </a:p>
          <a:p>
            <a:pPr marL="228600" indent="-228600" algn="l">
              <a:spcAft>
                <a:spcPts val="400"/>
              </a:spcAft>
              <a:buClr>
                <a:srgbClr val="236099"/>
              </a:buClr>
              <a:buFont typeface="Arial"/>
              <a:buChar char="•"/>
            </a:pPr>
            <a:r>
              <a:rPr lang="en-US" sz="1400" b="0" i="0">
                <a:solidFill>
                  <a:srgbClr val="202124"/>
                </a:solidFill>
                <a:latin typeface="Roboto"/>
              </a:rPr>
              <a:t>Students coded </a:t>
            </a:r>
            <a:r>
              <a:rPr lang="en-US" sz="1400" b="1" i="0">
                <a:solidFill>
                  <a:srgbClr val="202124"/>
                </a:solidFill>
                <a:latin typeface="Roboto"/>
              </a:rPr>
              <a:t>NEP</a:t>
            </a:r>
            <a:r>
              <a:rPr lang="en-US" sz="1400" b="0" i="0">
                <a:solidFill>
                  <a:srgbClr val="202124"/>
                </a:solidFill>
                <a:latin typeface="Roboto"/>
              </a:rPr>
              <a:t> or </a:t>
            </a:r>
            <a:r>
              <a:rPr lang="en-US" sz="1400" b="1" i="0">
                <a:solidFill>
                  <a:srgbClr val="202124"/>
                </a:solidFill>
                <a:latin typeface="Roboto"/>
              </a:rPr>
              <a:t>LEP</a:t>
            </a:r>
            <a:r>
              <a:rPr lang="en-US" sz="1400" b="0" i="0">
                <a:solidFill>
                  <a:srgbClr val="202124"/>
                </a:solidFill>
                <a:latin typeface="Roboto"/>
              </a:rPr>
              <a:t>, including students with disabilities</a:t>
            </a:r>
          </a:p>
          <a:p>
            <a:pPr marL="228600" indent="-228600" algn="l">
              <a:spcAft>
                <a:spcPts val="400"/>
              </a:spcAft>
              <a:buClr>
                <a:srgbClr val="236099"/>
              </a:buClr>
              <a:buFont typeface="Arial"/>
              <a:buChar char="•"/>
            </a:pPr>
            <a:r>
              <a:rPr lang="en-US" sz="1400" b="0" i="0">
                <a:solidFill>
                  <a:srgbClr val="202124"/>
                </a:solidFill>
                <a:latin typeface="Roboto"/>
              </a:rPr>
              <a:t>NEP or LEP students whose parent opted out of an LIEP program</a:t>
            </a:r>
          </a:p>
          <a:p>
            <a:pPr marL="0" indent="0" algn="l">
              <a:spcBef>
                <a:spcPts val="400"/>
              </a:spcBef>
              <a:spcAft>
                <a:spcPts val="400"/>
              </a:spcAft>
              <a:buNone/>
            </a:pPr>
            <a:r>
              <a:rPr lang="en-US" sz="1200" b="0" i="1">
                <a:solidFill>
                  <a:srgbClr val="202124"/>
                </a:solidFill>
                <a:latin typeface="Roboto"/>
              </a:rPr>
              <a:t>Tell families about this rule when you review the refusal of services letter.</a:t>
            </a:r>
          </a:p>
        </p:txBody>
      </p:sp>
      <p:sp>
        <p:nvSpPr>
          <p:cNvPr id="4" name="Rounded Rectangle 3"/>
          <p:cNvSpPr/>
          <p:nvPr/>
        </p:nvSpPr>
        <p:spPr>
          <a:xfrm>
            <a:off x="4663440" y="1033272"/>
            <a:ext cx="4114800" cy="1828800"/>
          </a:xfrm>
          <a:prstGeom prst="roundRect">
            <a:avLst>
              <a:gd name="adj" fmla="val 6000"/>
            </a:avLst>
          </a:prstGeom>
          <a:solidFill>
            <a:srgbClr val="FFF4E5"/>
          </a:solidFill>
          <a:ln>
            <a:noFill/>
          </a:ln>
        </p:spPr>
        <p:txBody>
          <a:bodyPr wrap="square" lIns="109728" tIns="73152" rIns="109728" bIns="73152" rtlCol="0" anchor="t"/>
          <a:lstStyle/>
          <a:p>
            <a:pPr marL="0" indent="0" algn="l">
              <a:spcAft>
                <a:spcPts val="600"/>
              </a:spcAft>
              <a:buNone/>
            </a:pPr>
            <a:r>
              <a:rPr lang="en-US" sz="1600" b="1" i="0" dirty="0">
                <a:solidFill>
                  <a:srgbClr val="A3410A"/>
                </a:solidFill>
                <a:latin typeface="Roboto"/>
              </a:rPr>
              <a:t>Do not test these students</a:t>
            </a:r>
          </a:p>
          <a:p>
            <a:pPr marL="228600" indent="-228600" algn="l">
              <a:spcAft>
                <a:spcPts val="400"/>
              </a:spcAft>
              <a:buClr>
                <a:srgbClr val="236099"/>
              </a:buClr>
              <a:buFont typeface="Arial"/>
              <a:buChar char="•"/>
            </a:pPr>
            <a:r>
              <a:rPr lang="en-US" sz="1400" b="0" i="0" dirty="0">
                <a:solidFill>
                  <a:srgbClr val="202124"/>
                </a:solidFill>
                <a:latin typeface="Roboto"/>
              </a:rPr>
              <a:t>Students coded </a:t>
            </a:r>
            <a:r>
              <a:rPr lang="en-US" sz="1400" b="1" i="0" dirty="0">
                <a:solidFill>
                  <a:srgbClr val="202124"/>
                </a:solidFill>
                <a:latin typeface="Roboto"/>
              </a:rPr>
              <a:t>FEP</a:t>
            </a:r>
            <a:r>
              <a:rPr lang="en-US" sz="1400" b="0" i="0" dirty="0">
                <a:solidFill>
                  <a:srgbClr val="202124"/>
                </a:solidFill>
                <a:latin typeface="Roboto"/>
              </a:rPr>
              <a:t>, </a:t>
            </a:r>
            <a:r>
              <a:rPr lang="en-US" sz="1400" b="1" i="0" dirty="0">
                <a:solidFill>
                  <a:srgbClr val="202124"/>
                </a:solidFill>
                <a:latin typeface="Roboto"/>
              </a:rPr>
              <a:t>FELL</a:t>
            </a:r>
            <a:r>
              <a:rPr lang="en-US" sz="1400" b="0" i="0" dirty="0">
                <a:solidFill>
                  <a:srgbClr val="202124"/>
                </a:solidFill>
                <a:latin typeface="Roboto"/>
              </a:rPr>
              <a:t>, or </a:t>
            </a:r>
            <a:r>
              <a:rPr lang="en-US" sz="1400" b="1" i="0" dirty="0">
                <a:solidFill>
                  <a:srgbClr val="202124"/>
                </a:solidFill>
                <a:latin typeface="Roboto"/>
              </a:rPr>
              <a:t>PHLOTE</a:t>
            </a:r>
          </a:p>
          <a:p>
            <a:pPr marL="228600" indent="-228600" algn="l">
              <a:spcAft>
                <a:spcPts val="400"/>
              </a:spcAft>
              <a:buClr>
                <a:srgbClr val="236099"/>
              </a:buClr>
              <a:buFont typeface="Arial"/>
              <a:buChar char="•"/>
            </a:pPr>
            <a:r>
              <a:rPr lang="en-US" sz="1400" b="0" i="0" dirty="0">
                <a:solidFill>
                  <a:srgbClr val="202124"/>
                </a:solidFill>
                <a:latin typeface="Roboto"/>
              </a:rPr>
              <a:t>CDE gives no results for them</a:t>
            </a:r>
          </a:p>
          <a:p>
            <a:pPr marL="228600" indent="-228600" algn="l">
              <a:spcAft>
                <a:spcPts val="400"/>
              </a:spcAft>
              <a:buClr>
                <a:srgbClr val="236099"/>
              </a:buClr>
              <a:buFont typeface="Arial"/>
              <a:buChar char="•"/>
            </a:pPr>
            <a:r>
              <a:rPr lang="en-US" sz="1400" b="0" i="0" dirty="0">
                <a:solidFill>
                  <a:srgbClr val="202124"/>
                </a:solidFill>
                <a:latin typeface="Roboto"/>
              </a:rPr>
              <a:t>Do not add them to WIDA AMS by hand</a:t>
            </a:r>
          </a:p>
        </p:txBody>
      </p:sp>
      <p:sp>
        <p:nvSpPr>
          <p:cNvPr id="5" name="TextBox 4"/>
          <p:cNvSpPr txBox="1"/>
          <p:nvPr/>
        </p:nvSpPr>
        <p:spPr>
          <a:xfrm>
            <a:off x="365760" y="2999232"/>
            <a:ext cx="8412480" cy="1143000"/>
          </a:xfrm>
          <a:prstGeom prst="rect">
            <a:avLst/>
          </a:prstGeom>
          <a:noFill/>
        </p:spPr>
        <p:txBody>
          <a:bodyPr wrap="square" lIns="36576" tIns="18288" rIns="36576" bIns="18288" anchor="t">
            <a:spAutoFit/>
          </a:bodyPr>
          <a:lstStyle/>
          <a:p>
            <a:pPr marL="228600" indent="-228600" algn="l">
              <a:spcAft>
                <a:spcPts val="400"/>
              </a:spcAft>
              <a:buClr>
                <a:srgbClr val="236099"/>
              </a:buClr>
              <a:buFont typeface="Arial"/>
              <a:buChar char="•"/>
            </a:pPr>
            <a:r>
              <a:rPr lang="en-US" sz="1300" b="0" i="0">
                <a:solidFill>
                  <a:srgbClr val="202124"/>
                </a:solidFill>
                <a:latin typeface="Roboto"/>
              </a:rPr>
              <a:t>CDE pulls the ACCESS data file from the </a:t>
            </a:r>
            <a:r>
              <a:rPr lang="en-US" sz="1300" b="1" i="0">
                <a:solidFill>
                  <a:srgbClr val="202124"/>
                </a:solidFill>
                <a:latin typeface="Roboto"/>
              </a:rPr>
              <a:t>Student October Snapshot on November 2, 2026</a:t>
            </a:r>
            <a:r>
              <a:rPr lang="en-US" sz="1300" b="0" i="0">
                <a:solidFill>
                  <a:srgbClr val="202124"/>
                </a:solidFill>
                <a:latin typeface="Roboto"/>
              </a:rPr>
              <a:t>, and loads it into WIDA AMS for the district.</a:t>
            </a:r>
          </a:p>
          <a:p>
            <a:pPr marL="228600" indent="-228600" algn="l">
              <a:spcAft>
                <a:spcPts val="400"/>
              </a:spcAft>
              <a:buClr>
                <a:srgbClr val="236099"/>
              </a:buClr>
              <a:buFont typeface="Arial"/>
              <a:buChar char="•"/>
            </a:pPr>
            <a:r>
              <a:rPr lang="en-US" sz="1300" b="0" i="0">
                <a:solidFill>
                  <a:srgbClr val="202124"/>
                </a:solidFill>
                <a:latin typeface="Roboto"/>
              </a:rPr>
              <a:t>Mark Alternate ACCESS students in the </a:t>
            </a:r>
            <a:r>
              <a:rPr lang="en-US" sz="1300" b="1" i="0">
                <a:solidFill>
                  <a:srgbClr val="202124"/>
                </a:solidFill>
                <a:latin typeface="Roboto"/>
              </a:rPr>
              <a:t>Alternate Assessment Participation</a:t>
            </a:r>
            <a:r>
              <a:rPr lang="en-US" sz="1300" b="0" i="0">
                <a:solidFill>
                  <a:srgbClr val="202124"/>
                </a:solidFill>
                <a:latin typeface="Roboto"/>
              </a:rPr>
              <a:t> field.</a:t>
            </a:r>
          </a:p>
          <a:p>
            <a:pPr marL="228600" indent="-228600" algn="l">
              <a:spcAft>
                <a:spcPts val="400"/>
              </a:spcAft>
              <a:buClr>
                <a:srgbClr val="236099"/>
              </a:buClr>
              <a:buFont typeface="Arial"/>
              <a:buChar char="•"/>
            </a:pPr>
            <a:r>
              <a:rPr lang="en-US" sz="1300" b="0" i="0">
                <a:solidFill>
                  <a:srgbClr val="202124"/>
                </a:solidFill>
                <a:latin typeface="Roboto"/>
              </a:rPr>
              <a:t>Colorado law allows parent excusal only for ELA, math, science, and social studies. It does not apply to ACCESS.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Three participation options</a:t>
            </a:r>
          </a:p>
        </p:txBody>
      </p:sp>
      <p:sp>
        <p:nvSpPr>
          <p:cNvPr id="3" name="Oval 2"/>
          <p:cNvSpPr/>
          <p:nvPr/>
        </p:nvSpPr>
        <p:spPr>
          <a:xfrm>
            <a:off x="1463040" y="960120"/>
            <a:ext cx="548640" cy="457200"/>
          </a:xfrm>
          <a:prstGeom prst="ellipse">
            <a:avLst/>
          </a:prstGeom>
          <a:solidFill>
            <a:srgbClr val="1B3A5C"/>
          </a:solidFill>
          <a:ln>
            <a:noFill/>
          </a:ln>
        </p:spPr>
        <p:txBody>
          <a:bodyPr wrap="square" lIns="0" tIns="0" rIns="0" bIns="0" rtlCol="0" anchor="ctr"/>
          <a:lstStyle/>
          <a:p>
            <a:pPr marL="0" indent="0" algn="ctr">
              <a:spcAft>
                <a:spcPts val="400"/>
              </a:spcAft>
              <a:buNone/>
            </a:pPr>
            <a:r>
              <a:rPr lang="en-US" sz="1800" b="1" i="0">
                <a:solidFill>
                  <a:srgbClr val="FFFFFF"/>
                </a:solidFill>
                <a:latin typeface="Roboto"/>
              </a:rPr>
              <a:t>1</a:t>
            </a:r>
          </a:p>
        </p:txBody>
      </p:sp>
      <p:sp>
        <p:nvSpPr>
          <p:cNvPr id="4" name="Rounded Rectangle 3"/>
          <p:cNvSpPr/>
          <p:nvPr/>
        </p:nvSpPr>
        <p:spPr>
          <a:xfrm>
            <a:off x="365760" y="1508760"/>
            <a:ext cx="2743200" cy="1325880"/>
          </a:xfrm>
          <a:prstGeom prst="roundRect">
            <a:avLst>
              <a:gd name="adj" fmla="val 6000"/>
            </a:avLst>
          </a:prstGeom>
          <a:solidFill>
            <a:srgbClr val="E6F0FA"/>
          </a:solidFill>
          <a:ln>
            <a:noFill/>
          </a:ln>
        </p:spPr>
        <p:txBody>
          <a:bodyPr wrap="square" lIns="109728" tIns="73152" rIns="109728" bIns="73152" rtlCol="0" anchor="ctr"/>
          <a:lstStyle/>
          <a:p>
            <a:pPr marL="0" indent="0" algn="ctr">
              <a:spcAft>
                <a:spcPts val="600"/>
              </a:spcAft>
              <a:buNone/>
            </a:pPr>
            <a:r>
              <a:rPr lang="en-US" sz="1400" b="1" i="0">
                <a:solidFill>
                  <a:srgbClr val="202124"/>
                </a:solidFill>
                <a:latin typeface="Roboto"/>
              </a:rPr>
              <a:t>WIDA ACCESS or ACCESS for Kindergarten</a:t>
            </a:r>
          </a:p>
          <a:p>
            <a:pPr marL="0" indent="0" algn="ctr">
              <a:spcAft>
                <a:spcPts val="400"/>
              </a:spcAft>
              <a:buNone/>
            </a:pPr>
            <a:r>
              <a:rPr lang="en-US" sz="1400" b="0" i="0">
                <a:solidFill>
                  <a:srgbClr val="202124"/>
                </a:solidFill>
                <a:latin typeface="Roboto"/>
              </a:rPr>
              <a:t>without accommodations</a:t>
            </a:r>
          </a:p>
        </p:txBody>
      </p:sp>
      <p:sp>
        <p:nvSpPr>
          <p:cNvPr id="5" name="Oval 4"/>
          <p:cNvSpPr/>
          <p:nvPr/>
        </p:nvSpPr>
        <p:spPr>
          <a:xfrm>
            <a:off x="4297680" y="960120"/>
            <a:ext cx="548640" cy="457200"/>
          </a:xfrm>
          <a:prstGeom prst="ellipse">
            <a:avLst/>
          </a:prstGeom>
          <a:solidFill>
            <a:srgbClr val="1B3A5C"/>
          </a:solidFill>
          <a:ln>
            <a:noFill/>
          </a:ln>
        </p:spPr>
        <p:txBody>
          <a:bodyPr wrap="square" lIns="0" tIns="0" rIns="0" bIns="0" rtlCol="0" anchor="ctr"/>
          <a:lstStyle/>
          <a:p>
            <a:pPr marL="0" indent="0" algn="ctr">
              <a:spcAft>
                <a:spcPts val="400"/>
              </a:spcAft>
              <a:buNone/>
            </a:pPr>
            <a:r>
              <a:rPr lang="en-US" sz="1800" b="1" i="0">
                <a:solidFill>
                  <a:srgbClr val="FFFFFF"/>
                </a:solidFill>
                <a:latin typeface="Roboto"/>
              </a:rPr>
              <a:t>2</a:t>
            </a:r>
          </a:p>
        </p:txBody>
      </p:sp>
      <p:sp>
        <p:nvSpPr>
          <p:cNvPr id="6" name="Rounded Rectangle 5"/>
          <p:cNvSpPr/>
          <p:nvPr/>
        </p:nvSpPr>
        <p:spPr>
          <a:xfrm>
            <a:off x="3200400" y="1508760"/>
            <a:ext cx="2743200" cy="1325880"/>
          </a:xfrm>
          <a:prstGeom prst="roundRect">
            <a:avLst>
              <a:gd name="adj" fmla="val 6000"/>
            </a:avLst>
          </a:prstGeom>
          <a:solidFill>
            <a:srgbClr val="E6F0FA"/>
          </a:solidFill>
          <a:ln>
            <a:noFill/>
          </a:ln>
        </p:spPr>
        <p:txBody>
          <a:bodyPr wrap="square" lIns="109728" tIns="73152" rIns="109728" bIns="73152" rtlCol="0" anchor="ctr"/>
          <a:lstStyle/>
          <a:p>
            <a:pPr marL="0" indent="0" algn="ctr">
              <a:spcAft>
                <a:spcPts val="600"/>
              </a:spcAft>
              <a:buNone/>
            </a:pPr>
            <a:r>
              <a:rPr lang="en-US" sz="1400" b="1" i="0">
                <a:solidFill>
                  <a:srgbClr val="202124"/>
                </a:solidFill>
                <a:latin typeface="Roboto"/>
              </a:rPr>
              <a:t>WIDA ACCESS or ACCESS for Kindergarten</a:t>
            </a:r>
          </a:p>
          <a:p>
            <a:pPr marL="0" indent="0" algn="ctr">
              <a:spcAft>
                <a:spcPts val="400"/>
              </a:spcAft>
              <a:buNone/>
            </a:pPr>
            <a:r>
              <a:rPr lang="en-US" sz="1400" b="0" i="0">
                <a:solidFill>
                  <a:srgbClr val="202124"/>
                </a:solidFill>
                <a:latin typeface="Roboto"/>
              </a:rPr>
              <a:t>with accommodations (IEP or 504 Plan)</a:t>
            </a:r>
          </a:p>
        </p:txBody>
      </p:sp>
      <p:sp>
        <p:nvSpPr>
          <p:cNvPr id="7" name="Oval 6"/>
          <p:cNvSpPr/>
          <p:nvPr/>
        </p:nvSpPr>
        <p:spPr>
          <a:xfrm>
            <a:off x="7132320" y="960120"/>
            <a:ext cx="548640" cy="457200"/>
          </a:xfrm>
          <a:prstGeom prst="ellipse">
            <a:avLst/>
          </a:prstGeom>
          <a:solidFill>
            <a:srgbClr val="1B3A5C"/>
          </a:solidFill>
          <a:ln>
            <a:noFill/>
          </a:ln>
        </p:spPr>
        <p:txBody>
          <a:bodyPr wrap="square" lIns="0" tIns="0" rIns="0" bIns="0" rtlCol="0" anchor="ctr"/>
          <a:lstStyle/>
          <a:p>
            <a:pPr marL="0" indent="0" algn="ctr">
              <a:spcAft>
                <a:spcPts val="400"/>
              </a:spcAft>
              <a:buNone/>
            </a:pPr>
            <a:r>
              <a:rPr lang="en-US" sz="1800" b="1" i="0">
                <a:solidFill>
                  <a:srgbClr val="FFFFFF"/>
                </a:solidFill>
                <a:latin typeface="Roboto"/>
              </a:rPr>
              <a:t>3</a:t>
            </a:r>
          </a:p>
        </p:txBody>
      </p:sp>
      <p:sp>
        <p:nvSpPr>
          <p:cNvPr id="8" name="Rounded Rectangle 7"/>
          <p:cNvSpPr/>
          <p:nvPr/>
        </p:nvSpPr>
        <p:spPr>
          <a:xfrm>
            <a:off x="6035040" y="1508760"/>
            <a:ext cx="2743200" cy="1325880"/>
          </a:xfrm>
          <a:prstGeom prst="roundRect">
            <a:avLst>
              <a:gd name="adj" fmla="val 6000"/>
            </a:avLst>
          </a:prstGeom>
          <a:solidFill>
            <a:srgbClr val="E6F0FA"/>
          </a:solidFill>
          <a:ln>
            <a:noFill/>
          </a:ln>
        </p:spPr>
        <p:txBody>
          <a:bodyPr wrap="square" lIns="109728" tIns="73152" rIns="109728" bIns="73152" rtlCol="0" anchor="ctr"/>
          <a:lstStyle/>
          <a:p>
            <a:pPr marL="0" indent="0" algn="ctr">
              <a:spcAft>
                <a:spcPts val="600"/>
              </a:spcAft>
              <a:buNone/>
            </a:pPr>
            <a:r>
              <a:rPr lang="en-US" sz="1400" b="1" i="0">
                <a:solidFill>
                  <a:srgbClr val="202124"/>
                </a:solidFill>
                <a:latin typeface="Roboto"/>
              </a:rPr>
              <a:t>Alternate ACCESS</a:t>
            </a:r>
          </a:p>
          <a:p>
            <a:pPr marL="0" indent="0" algn="ctr">
              <a:spcAft>
                <a:spcPts val="400"/>
              </a:spcAft>
              <a:buNone/>
            </a:pPr>
            <a:r>
              <a:rPr lang="en-US" sz="1400" b="0" i="0">
                <a:solidFill>
                  <a:srgbClr val="202124"/>
                </a:solidFill>
                <a:latin typeface="Roboto"/>
              </a:rPr>
              <a:t>for students with the most significant cognitive disabilities and an IEP written to the EEOs</a:t>
            </a:r>
          </a:p>
        </p:txBody>
      </p:sp>
      <p:sp>
        <p:nvSpPr>
          <p:cNvPr id="9" name="Rounded Rectangle 8"/>
          <p:cNvSpPr/>
          <p:nvPr/>
        </p:nvSpPr>
        <p:spPr>
          <a:xfrm>
            <a:off x="365760" y="2944368"/>
            <a:ext cx="8412480" cy="1280160"/>
          </a:xfrm>
          <a:prstGeom prst="roundRect">
            <a:avLst>
              <a:gd name="adj" fmla="val 6000"/>
            </a:avLst>
          </a:prstGeom>
          <a:solidFill>
            <a:srgbClr val="FFF4E5"/>
          </a:solidFill>
          <a:ln>
            <a:noFill/>
          </a:ln>
        </p:spPr>
        <p:txBody>
          <a:bodyPr wrap="square" lIns="109728" tIns="73152" rIns="109728" bIns="73152" rtlCol="0" anchor="ctr"/>
          <a:lstStyle/>
          <a:p>
            <a:pPr marL="0" indent="0" algn="l">
              <a:spcAft>
                <a:spcPts val="400"/>
              </a:spcAft>
              <a:buNone/>
            </a:pPr>
            <a:r>
              <a:rPr lang="en-US" sz="1300" b="0" i="0">
                <a:solidFill>
                  <a:srgbClr val="202124"/>
                </a:solidFill>
                <a:latin typeface="Roboto"/>
              </a:rPr>
              <a:t>The educational team (general education, ML, and IEP or 504 team) and the family make this decision. </a:t>
            </a:r>
          </a:p>
          <a:p>
            <a:pPr marL="0" indent="0" algn="l">
              <a:spcAft>
                <a:spcPts val="400"/>
              </a:spcAft>
              <a:buNone/>
            </a:pPr>
            <a:r>
              <a:rPr lang="en-US" sz="1300" b="0" i="0">
                <a:solidFill>
                  <a:srgbClr val="202124"/>
                </a:solidFill>
                <a:latin typeface="Roboto"/>
              </a:rPr>
              <a:t>It is not appropriate or ethical to give Alternate ACCESS to a student who does not qualify.</a:t>
            </a:r>
          </a:p>
          <a:p>
            <a:pPr marL="0" indent="0" algn="l">
              <a:spcAft>
                <a:spcPts val="400"/>
              </a:spcAft>
              <a:buNone/>
            </a:pPr>
            <a:r>
              <a:rPr lang="en-US" sz="1300" b="0" i="0">
                <a:solidFill>
                  <a:srgbClr val="202124"/>
                </a:solidFill>
                <a:latin typeface="Roboto"/>
              </a:rPr>
              <a:t>IEPs that indicate that a student should not participate in assessments are not in compliance with State and Federal law.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Alternate ACCESS participation decision tree</a:t>
            </a:r>
          </a:p>
        </p:txBody>
      </p:sp>
      <p:sp>
        <p:nvSpPr>
          <p:cNvPr id="3" name="Rounded Rectangle 2"/>
          <p:cNvSpPr/>
          <p:nvPr/>
        </p:nvSpPr>
        <p:spPr>
          <a:xfrm>
            <a:off x="365760" y="987552"/>
            <a:ext cx="3931920" cy="548640"/>
          </a:xfrm>
          <a:prstGeom prst="roundRect">
            <a:avLst>
              <a:gd name="adj" fmla="val 6000"/>
            </a:avLst>
          </a:prstGeom>
          <a:solidFill>
            <a:srgbClr val="E6F0FA"/>
          </a:solidFill>
          <a:ln>
            <a:noFill/>
          </a:ln>
        </p:spPr>
        <p:txBody>
          <a:bodyPr wrap="square" lIns="73152" tIns="73152" rIns="73152" bIns="73152" rtlCol="0" anchor="ctr"/>
          <a:lstStyle/>
          <a:p>
            <a:pPr marL="0" indent="0" algn="l">
              <a:spcAft>
                <a:spcPts val="400"/>
              </a:spcAft>
              <a:buNone/>
            </a:pPr>
            <a:r>
              <a:rPr lang="en-US" sz="1150" b="0" i="0" dirty="0">
                <a:solidFill>
                  <a:srgbClr val="202124"/>
                </a:solidFill>
                <a:latin typeface="Roboto"/>
              </a:rPr>
              <a:t>1. Is the student identified as a Multilingual learner (ML)?</a:t>
            </a:r>
          </a:p>
        </p:txBody>
      </p:sp>
      <p:sp>
        <p:nvSpPr>
          <p:cNvPr id="4" name="TextBox 3"/>
          <p:cNvSpPr txBox="1"/>
          <p:nvPr/>
        </p:nvSpPr>
        <p:spPr>
          <a:xfrm>
            <a:off x="4343400" y="1097280"/>
            <a:ext cx="411480" cy="329184"/>
          </a:xfrm>
          <a:prstGeom prst="rect">
            <a:avLst/>
          </a:prstGeom>
          <a:noFill/>
        </p:spPr>
        <p:txBody>
          <a:bodyPr wrap="square" lIns="36576" tIns="18288" rIns="36576" bIns="18288" anchor="ctr">
            <a:spAutoFit/>
          </a:bodyPr>
          <a:lstStyle/>
          <a:p>
            <a:pPr marL="0" indent="0" algn="ctr">
              <a:spcAft>
                <a:spcPts val="400"/>
              </a:spcAft>
              <a:buNone/>
            </a:pPr>
            <a:r>
              <a:rPr lang="en-US" sz="1200" b="1" i="0">
                <a:solidFill>
                  <a:srgbClr val="A3410A"/>
                </a:solidFill>
                <a:latin typeface="Roboto"/>
              </a:rPr>
              <a:t>No</a:t>
            </a:r>
          </a:p>
        </p:txBody>
      </p:sp>
      <p:sp>
        <p:nvSpPr>
          <p:cNvPr id="5" name="Rounded Rectangle 4"/>
          <p:cNvSpPr/>
          <p:nvPr/>
        </p:nvSpPr>
        <p:spPr>
          <a:xfrm>
            <a:off x="4754880" y="987552"/>
            <a:ext cx="1874519" cy="548640"/>
          </a:xfrm>
          <a:prstGeom prst="roundRect">
            <a:avLst>
              <a:gd name="adj" fmla="val 6000"/>
            </a:avLst>
          </a:prstGeom>
          <a:solidFill>
            <a:srgbClr val="FFF4E5"/>
          </a:solidFill>
          <a:ln>
            <a:noFill/>
          </a:ln>
        </p:spPr>
        <p:txBody>
          <a:bodyPr wrap="square" lIns="73152" tIns="73152" rIns="73152" bIns="73152" rtlCol="0" anchor="ctr"/>
          <a:lstStyle/>
          <a:p>
            <a:pPr marL="0" indent="0" algn="l">
              <a:spcAft>
                <a:spcPts val="400"/>
              </a:spcAft>
              <a:buNone/>
            </a:pPr>
            <a:r>
              <a:rPr lang="en-US" sz="1150" b="0" i="0">
                <a:solidFill>
                  <a:srgbClr val="202124"/>
                </a:solidFill>
                <a:latin typeface="Roboto"/>
              </a:rPr>
              <a:t>Do not give an English language proficiency test.</a:t>
            </a:r>
          </a:p>
        </p:txBody>
      </p:sp>
      <p:sp>
        <p:nvSpPr>
          <p:cNvPr id="6" name="Rounded Rectangle 5"/>
          <p:cNvSpPr/>
          <p:nvPr/>
        </p:nvSpPr>
        <p:spPr>
          <a:xfrm>
            <a:off x="365760" y="1627632"/>
            <a:ext cx="3931920" cy="548640"/>
          </a:xfrm>
          <a:prstGeom prst="roundRect">
            <a:avLst>
              <a:gd name="adj" fmla="val 6000"/>
            </a:avLst>
          </a:prstGeom>
          <a:solidFill>
            <a:srgbClr val="E6F0FA"/>
          </a:solidFill>
          <a:ln>
            <a:noFill/>
          </a:ln>
        </p:spPr>
        <p:txBody>
          <a:bodyPr wrap="square" lIns="73152" tIns="73152" rIns="73152" bIns="73152" rtlCol="0" anchor="ctr"/>
          <a:lstStyle/>
          <a:p>
            <a:pPr marL="0" indent="0" algn="l">
              <a:spcAft>
                <a:spcPts val="400"/>
              </a:spcAft>
              <a:buNone/>
            </a:pPr>
            <a:r>
              <a:rPr lang="en-US" sz="1150" b="0" i="0">
                <a:solidFill>
                  <a:srgbClr val="202124"/>
                </a:solidFill>
                <a:latin typeface="Roboto"/>
              </a:rPr>
              <a:t>2. Does the student have the most significant cognitive disabilities, as Colorado defines them?</a:t>
            </a:r>
          </a:p>
        </p:txBody>
      </p:sp>
      <p:sp>
        <p:nvSpPr>
          <p:cNvPr id="7" name="TextBox 6"/>
          <p:cNvSpPr txBox="1"/>
          <p:nvPr/>
        </p:nvSpPr>
        <p:spPr>
          <a:xfrm>
            <a:off x="4343400" y="1737360"/>
            <a:ext cx="411480" cy="329184"/>
          </a:xfrm>
          <a:prstGeom prst="rect">
            <a:avLst/>
          </a:prstGeom>
          <a:noFill/>
        </p:spPr>
        <p:txBody>
          <a:bodyPr wrap="square" lIns="36576" tIns="18288" rIns="36576" bIns="18288" anchor="ctr">
            <a:spAutoFit/>
          </a:bodyPr>
          <a:lstStyle/>
          <a:p>
            <a:pPr marL="0" indent="0" algn="ctr">
              <a:spcAft>
                <a:spcPts val="400"/>
              </a:spcAft>
              <a:buNone/>
            </a:pPr>
            <a:r>
              <a:rPr lang="en-US" sz="1200" b="1" i="0">
                <a:solidFill>
                  <a:srgbClr val="A3410A"/>
                </a:solidFill>
                <a:latin typeface="Roboto"/>
              </a:rPr>
              <a:t>No</a:t>
            </a:r>
          </a:p>
        </p:txBody>
      </p:sp>
      <p:sp>
        <p:nvSpPr>
          <p:cNvPr id="8" name="Rounded Rectangle 7"/>
          <p:cNvSpPr/>
          <p:nvPr/>
        </p:nvSpPr>
        <p:spPr>
          <a:xfrm>
            <a:off x="4754880" y="1627632"/>
            <a:ext cx="1874519" cy="548640"/>
          </a:xfrm>
          <a:prstGeom prst="roundRect">
            <a:avLst>
              <a:gd name="adj" fmla="val 6000"/>
            </a:avLst>
          </a:prstGeom>
          <a:solidFill>
            <a:srgbClr val="FFF4E5"/>
          </a:solidFill>
          <a:ln>
            <a:noFill/>
          </a:ln>
        </p:spPr>
        <p:txBody>
          <a:bodyPr wrap="square" lIns="73152" tIns="73152" rIns="73152" bIns="73152" rtlCol="0" anchor="ctr"/>
          <a:lstStyle/>
          <a:p>
            <a:pPr marL="0" indent="0" algn="l">
              <a:spcAft>
                <a:spcPts val="400"/>
              </a:spcAft>
              <a:buNone/>
            </a:pPr>
            <a:r>
              <a:rPr lang="en-US" sz="1150" b="0" i="0">
                <a:solidFill>
                  <a:srgbClr val="202124"/>
                </a:solidFill>
                <a:latin typeface="Roboto"/>
              </a:rPr>
              <a:t>Use the grade-level WIDA ACCESS test.</a:t>
            </a:r>
          </a:p>
        </p:txBody>
      </p:sp>
      <p:sp>
        <p:nvSpPr>
          <p:cNvPr id="9" name="Rounded Rectangle 8"/>
          <p:cNvSpPr/>
          <p:nvPr/>
        </p:nvSpPr>
        <p:spPr>
          <a:xfrm>
            <a:off x="365760" y="2267712"/>
            <a:ext cx="3931920" cy="548640"/>
          </a:xfrm>
          <a:prstGeom prst="roundRect">
            <a:avLst>
              <a:gd name="adj" fmla="val 6000"/>
            </a:avLst>
          </a:prstGeom>
          <a:solidFill>
            <a:srgbClr val="E6F0FA"/>
          </a:solidFill>
          <a:ln>
            <a:noFill/>
          </a:ln>
        </p:spPr>
        <p:txBody>
          <a:bodyPr wrap="square" lIns="73152" tIns="73152" rIns="73152" bIns="73152" rtlCol="0" anchor="ctr"/>
          <a:lstStyle/>
          <a:p>
            <a:pPr marL="0" indent="0" algn="l">
              <a:spcAft>
                <a:spcPts val="400"/>
              </a:spcAft>
              <a:buNone/>
            </a:pPr>
            <a:r>
              <a:rPr lang="en-US" sz="1150" b="0" i="0">
                <a:solidFill>
                  <a:srgbClr val="202124"/>
                </a:solidFill>
                <a:latin typeface="Roboto"/>
              </a:rPr>
              <a:t>3. Does the student need extensive, direct, individual instruction and large support to make gains in grade-level curriculum?</a:t>
            </a:r>
          </a:p>
        </p:txBody>
      </p:sp>
      <p:sp>
        <p:nvSpPr>
          <p:cNvPr id="10" name="TextBox 9"/>
          <p:cNvSpPr txBox="1"/>
          <p:nvPr/>
        </p:nvSpPr>
        <p:spPr>
          <a:xfrm>
            <a:off x="4343400" y="2377440"/>
            <a:ext cx="411480" cy="329184"/>
          </a:xfrm>
          <a:prstGeom prst="rect">
            <a:avLst/>
          </a:prstGeom>
          <a:noFill/>
        </p:spPr>
        <p:txBody>
          <a:bodyPr wrap="square" lIns="36576" tIns="18288" rIns="36576" bIns="18288" anchor="ctr">
            <a:spAutoFit/>
          </a:bodyPr>
          <a:lstStyle/>
          <a:p>
            <a:pPr marL="0" indent="0" algn="ctr">
              <a:spcAft>
                <a:spcPts val="400"/>
              </a:spcAft>
              <a:buNone/>
            </a:pPr>
            <a:r>
              <a:rPr lang="en-US" sz="1200" b="1" i="0">
                <a:solidFill>
                  <a:srgbClr val="A3410A"/>
                </a:solidFill>
                <a:latin typeface="Roboto"/>
              </a:rPr>
              <a:t>No</a:t>
            </a:r>
          </a:p>
        </p:txBody>
      </p:sp>
      <p:sp>
        <p:nvSpPr>
          <p:cNvPr id="11" name="Rounded Rectangle 10"/>
          <p:cNvSpPr/>
          <p:nvPr/>
        </p:nvSpPr>
        <p:spPr>
          <a:xfrm>
            <a:off x="4754880" y="2267712"/>
            <a:ext cx="1874519" cy="548640"/>
          </a:xfrm>
          <a:prstGeom prst="roundRect">
            <a:avLst>
              <a:gd name="adj" fmla="val 6000"/>
            </a:avLst>
          </a:prstGeom>
          <a:solidFill>
            <a:srgbClr val="FFF4E5"/>
          </a:solidFill>
          <a:ln>
            <a:noFill/>
          </a:ln>
        </p:spPr>
        <p:txBody>
          <a:bodyPr wrap="square" lIns="73152" tIns="73152" rIns="73152" bIns="73152" rtlCol="0" anchor="ctr"/>
          <a:lstStyle/>
          <a:p>
            <a:pPr marL="0" indent="0" algn="l">
              <a:spcAft>
                <a:spcPts val="400"/>
              </a:spcAft>
              <a:buNone/>
            </a:pPr>
            <a:r>
              <a:rPr lang="en-US" sz="1150" b="0" i="0">
                <a:solidFill>
                  <a:srgbClr val="202124"/>
                </a:solidFill>
                <a:latin typeface="Roboto"/>
              </a:rPr>
              <a:t>Use the grade-level WIDA ACCESS test.</a:t>
            </a:r>
          </a:p>
        </p:txBody>
      </p:sp>
      <p:sp>
        <p:nvSpPr>
          <p:cNvPr id="12" name="Rounded Rectangle 11"/>
          <p:cNvSpPr/>
          <p:nvPr/>
        </p:nvSpPr>
        <p:spPr>
          <a:xfrm>
            <a:off x="365760" y="2907791"/>
            <a:ext cx="3931920" cy="548640"/>
          </a:xfrm>
          <a:prstGeom prst="roundRect">
            <a:avLst>
              <a:gd name="adj" fmla="val 6000"/>
            </a:avLst>
          </a:prstGeom>
          <a:solidFill>
            <a:srgbClr val="E6F0FA"/>
          </a:solidFill>
          <a:ln>
            <a:noFill/>
          </a:ln>
        </p:spPr>
        <p:txBody>
          <a:bodyPr wrap="square" lIns="73152" tIns="73152" rIns="73152" bIns="73152" rtlCol="0" anchor="ctr"/>
          <a:lstStyle/>
          <a:p>
            <a:pPr marL="0" indent="0" algn="l">
              <a:spcAft>
                <a:spcPts val="400"/>
              </a:spcAft>
              <a:buNone/>
            </a:pPr>
            <a:r>
              <a:rPr lang="en-US" sz="1150" b="0" i="0" dirty="0">
                <a:solidFill>
                  <a:srgbClr val="202124"/>
                </a:solidFill>
                <a:latin typeface="Roboto"/>
              </a:rPr>
              <a:t>4. Does or will the student take the state alternate content test (extended evidence outcomes)?</a:t>
            </a:r>
          </a:p>
        </p:txBody>
      </p:sp>
      <p:sp>
        <p:nvSpPr>
          <p:cNvPr id="13" name="TextBox 12"/>
          <p:cNvSpPr txBox="1"/>
          <p:nvPr/>
        </p:nvSpPr>
        <p:spPr>
          <a:xfrm>
            <a:off x="4343400" y="3017520"/>
            <a:ext cx="411480" cy="329184"/>
          </a:xfrm>
          <a:prstGeom prst="rect">
            <a:avLst/>
          </a:prstGeom>
          <a:noFill/>
        </p:spPr>
        <p:txBody>
          <a:bodyPr wrap="square" lIns="36576" tIns="18288" rIns="36576" bIns="18288" anchor="ctr">
            <a:spAutoFit/>
          </a:bodyPr>
          <a:lstStyle/>
          <a:p>
            <a:pPr marL="0" indent="0" algn="ctr">
              <a:spcAft>
                <a:spcPts val="400"/>
              </a:spcAft>
              <a:buNone/>
            </a:pPr>
            <a:r>
              <a:rPr lang="en-US" sz="1200" b="1" i="0">
                <a:solidFill>
                  <a:srgbClr val="A3410A"/>
                </a:solidFill>
                <a:latin typeface="Roboto"/>
              </a:rPr>
              <a:t>No</a:t>
            </a:r>
          </a:p>
        </p:txBody>
      </p:sp>
      <p:sp>
        <p:nvSpPr>
          <p:cNvPr id="14" name="Rounded Rectangle 13"/>
          <p:cNvSpPr/>
          <p:nvPr/>
        </p:nvSpPr>
        <p:spPr>
          <a:xfrm>
            <a:off x="4754880" y="2907791"/>
            <a:ext cx="1874519" cy="548640"/>
          </a:xfrm>
          <a:prstGeom prst="roundRect">
            <a:avLst>
              <a:gd name="adj" fmla="val 6000"/>
            </a:avLst>
          </a:prstGeom>
          <a:solidFill>
            <a:srgbClr val="FFF4E5"/>
          </a:solidFill>
          <a:ln>
            <a:noFill/>
          </a:ln>
        </p:spPr>
        <p:txBody>
          <a:bodyPr wrap="square" lIns="73152" tIns="73152" rIns="73152" bIns="73152" rtlCol="0" anchor="ctr"/>
          <a:lstStyle/>
          <a:p>
            <a:pPr marL="0" indent="0" algn="l">
              <a:spcAft>
                <a:spcPts val="400"/>
              </a:spcAft>
              <a:buNone/>
            </a:pPr>
            <a:r>
              <a:rPr lang="en-US" sz="1150" b="0" i="0">
                <a:solidFill>
                  <a:srgbClr val="202124"/>
                </a:solidFill>
                <a:latin typeface="Roboto"/>
              </a:rPr>
              <a:t>Use the grade-level WIDA ACCESS test.</a:t>
            </a:r>
          </a:p>
        </p:txBody>
      </p:sp>
      <p:sp>
        <p:nvSpPr>
          <p:cNvPr id="15" name="Rounded Rectangle 14"/>
          <p:cNvSpPr/>
          <p:nvPr/>
        </p:nvSpPr>
        <p:spPr>
          <a:xfrm>
            <a:off x="365760" y="3593592"/>
            <a:ext cx="6263640" cy="502920"/>
          </a:xfrm>
          <a:prstGeom prst="roundRect">
            <a:avLst>
              <a:gd name="adj" fmla="val 6000"/>
            </a:avLst>
          </a:prstGeom>
          <a:solidFill>
            <a:srgbClr val="0B6973"/>
          </a:solidFill>
          <a:ln>
            <a:noFill/>
          </a:ln>
        </p:spPr>
        <p:txBody>
          <a:bodyPr wrap="square" lIns="109728" tIns="73152" rIns="109728" bIns="73152" rtlCol="0" anchor="ctr"/>
          <a:lstStyle/>
          <a:p>
            <a:pPr marL="0" indent="0" algn="l">
              <a:spcAft>
                <a:spcPts val="400"/>
              </a:spcAft>
              <a:buNone/>
            </a:pPr>
            <a:r>
              <a:rPr lang="en-US" sz="1400" b="1" i="0">
                <a:solidFill>
                  <a:srgbClr val="FFFFFF"/>
                </a:solidFill>
                <a:latin typeface="Roboto"/>
              </a:rPr>
              <a:t>Yes to all 4 questions: the student takes WIDA Alternate ACCESS.</a:t>
            </a:r>
          </a:p>
        </p:txBody>
      </p:sp>
      <p:sp>
        <p:nvSpPr>
          <p:cNvPr id="16" name="Rounded Rectangle 15"/>
          <p:cNvSpPr/>
          <p:nvPr/>
        </p:nvSpPr>
        <p:spPr>
          <a:xfrm>
            <a:off x="6812280" y="987552"/>
            <a:ext cx="1965960" cy="3108960"/>
          </a:xfrm>
          <a:prstGeom prst="roundRect">
            <a:avLst>
              <a:gd name="adj" fmla="val 6000"/>
            </a:avLst>
          </a:prstGeom>
          <a:solidFill>
            <a:srgbClr val="1B3A5C"/>
          </a:solidFill>
          <a:ln>
            <a:noFill/>
          </a:ln>
        </p:spPr>
        <p:txBody>
          <a:bodyPr wrap="square" lIns="109728" tIns="73152" rIns="109728" bIns="73152" rtlCol="0" anchor="t"/>
          <a:lstStyle/>
          <a:p>
            <a:pPr marL="0" indent="0" algn="l">
              <a:spcAft>
                <a:spcPts val="800"/>
              </a:spcAft>
              <a:buNone/>
            </a:pPr>
            <a:r>
              <a:rPr lang="en-US" sz="1500" b="1" i="0">
                <a:solidFill>
                  <a:srgbClr val="FFFFFF"/>
                </a:solidFill>
                <a:latin typeface="Roboto"/>
              </a:rPr>
              <a:t>Colorado rule</a:t>
            </a:r>
          </a:p>
          <a:p>
            <a:pPr marL="0" indent="0" algn="l">
              <a:spcAft>
                <a:spcPts val="800"/>
              </a:spcAft>
              <a:buNone/>
            </a:pPr>
            <a:r>
              <a:rPr lang="en-US" sz="1300" b="0" i="0">
                <a:solidFill>
                  <a:srgbClr val="FFFFFF"/>
                </a:solidFill>
                <a:latin typeface="Roboto"/>
              </a:rPr>
              <a:t>A student with a primary disability of SLD, DD, SED, or SLI is </a:t>
            </a:r>
            <a:r>
              <a:rPr lang="en-US" sz="1300" b="1" i="0">
                <a:solidFill>
                  <a:srgbClr val="FFFFFF"/>
                </a:solidFill>
                <a:latin typeface="Roboto"/>
              </a:rPr>
              <a:t>not</a:t>
            </a:r>
            <a:r>
              <a:rPr lang="en-US" sz="1300" b="0" i="0">
                <a:solidFill>
                  <a:srgbClr val="FFFFFF"/>
                </a:solidFill>
                <a:latin typeface="Roboto"/>
              </a:rPr>
              <a:t> eligible for Alternate ACCESS.</a:t>
            </a:r>
          </a:p>
          <a:p>
            <a:pPr marL="0" indent="0" algn="l">
              <a:spcAft>
                <a:spcPts val="400"/>
              </a:spcAft>
              <a:buNone/>
            </a:pPr>
            <a:r>
              <a:rPr lang="en-US" sz="1100" b="0" i="0">
                <a:solidFill>
                  <a:srgbClr val="FFFFFF"/>
                </a:solidFill>
                <a:latin typeface="Roboto"/>
              </a:rPr>
              <a:t>SLD: Specific Learning Disability. DD: Developmental Delay. SED: Serious Emotional Disability. SLI: Speech or Language Impairment.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materials: initial order</a:t>
            </a:r>
          </a:p>
        </p:txBody>
      </p:sp>
      <p:sp>
        <p:nvSpPr>
          <p:cNvPr id="3" name="TextBox 2"/>
          <p:cNvSpPr txBox="1"/>
          <p:nvPr/>
        </p:nvSpPr>
        <p:spPr>
          <a:xfrm>
            <a:off x="365760" y="987552"/>
            <a:ext cx="5029200" cy="3200400"/>
          </a:xfrm>
          <a:prstGeom prst="rect">
            <a:avLst/>
          </a:prstGeom>
          <a:noFill/>
        </p:spPr>
        <p:txBody>
          <a:bodyPr wrap="square" lIns="36576" tIns="18288" rIns="36576" bIns="18288" anchor="t">
            <a:spAutoFit/>
          </a:bodyPr>
          <a:lstStyle/>
          <a:p>
            <a:pPr marL="0" indent="0" algn="l">
              <a:spcAft>
                <a:spcPts val="800"/>
              </a:spcAft>
              <a:buNone/>
            </a:pPr>
            <a:r>
              <a:rPr lang="en-US" sz="1300" b="0" i="0" dirty="0">
                <a:solidFill>
                  <a:srgbClr val="202124"/>
                </a:solidFill>
                <a:latin typeface="Roboto"/>
              </a:rPr>
              <a:t>CDE orders initial materials from the Pre-ID file. The Data Respondent must complete the </a:t>
            </a:r>
            <a:r>
              <a:rPr lang="en-US" sz="1300" b="0" i="0" u="sng" dirty="0">
                <a:solidFill>
                  <a:srgbClr val="00616B"/>
                </a:solidFill>
                <a:latin typeface="Roboto"/>
                <a:hlinkClick r:id="rId3">
                  <a:extLst>
                    <a:ext uri="{A12FA001-AC4F-418D-AE19-62706E023703}">
                      <ahyp:hlinkClr xmlns:ahyp="http://schemas.microsoft.com/office/drawing/2018/hyperlinkcolor" val="tx"/>
                    </a:ext>
                  </a:extLst>
                </a:hlinkClick>
              </a:rPr>
              <a:t>Student October Snapshot</a:t>
            </a:r>
            <a:r>
              <a:rPr lang="en-US" sz="1300" b="0" i="0" dirty="0">
                <a:solidFill>
                  <a:srgbClr val="202124"/>
                </a:solidFill>
                <a:latin typeface="Roboto"/>
              </a:rPr>
              <a:t>.</a:t>
            </a:r>
          </a:p>
          <a:p>
            <a:pPr marL="0" indent="0" algn="l">
              <a:spcAft>
                <a:spcPts val="400"/>
              </a:spcAft>
              <a:buNone/>
            </a:pPr>
            <a:r>
              <a:rPr lang="en-US" sz="1300" b="1" i="0" dirty="0">
                <a:solidFill>
                  <a:srgbClr val="202124"/>
                </a:solidFill>
                <a:latin typeface="Roboto"/>
              </a:rPr>
              <a:t>The initial order includes:</a:t>
            </a:r>
          </a:p>
          <a:p>
            <a:pPr marL="228600" indent="-228600" algn="l">
              <a:spcAft>
                <a:spcPts val="400"/>
              </a:spcAft>
              <a:buClr>
                <a:srgbClr val="236099"/>
              </a:buClr>
              <a:buFont typeface="Arial"/>
              <a:buChar char="•"/>
            </a:pPr>
            <a:r>
              <a:rPr lang="en-US" sz="1300" b="0" i="0" dirty="0">
                <a:solidFill>
                  <a:srgbClr val="202124"/>
                </a:solidFill>
                <a:latin typeface="Roboto"/>
              </a:rPr>
              <a:t>Writing booklets for WIDA ACCESS Online, grades 1 to 3</a:t>
            </a:r>
          </a:p>
          <a:p>
            <a:pPr marL="228600" indent="-228600" algn="l">
              <a:spcAft>
                <a:spcPts val="400"/>
              </a:spcAft>
              <a:buClr>
                <a:srgbClr val="236099"/>
              </a:buClr>
              <a:buFont typeface="Arial"/>
              <a:buChar char="•"/>
            </a:pPr>
            <a:r>
              <a:rPr lang="en-US" sz="1300" b="0" i="0" dirty="0">
                <a:solidFill>
                  <a:srgbClr val="202124"/>
                </a:solidFill>
                <a:latin typeface="Roboto"/>
              </a:rPr>
              <a:t>ACCESS for Kindergarten</a:t>
            </a:r>
          </a:p>
          <a:p>
            <a:pPr marL="228600" indent="-228600" algn="l">
              <a:spcAft>
                <a:spcPts val="400"/>
              </a:spcAft>
              <a:buClr>
                <a:srgbClr val="236099"/>
              </a:buClr>
              <a:buFont typeface="Arial"/>
              <a:buChar char="•"/>
            </a:pPr>
            <a:r>
              <a:rPr lang="en-US" sz="1300" b="0" i="0" dirty="0">
                <a:solidFill>
                  <a:srgbClr val="202124"/>
                </a:solidFill>
                <a:latin typeface="Roboto"/>
              </a:rPr>
              <a:t>Alternate ACCESS (mark it in Student Interchange)</a:t>
            </a:r>
          </a:p>
          <a:p>
            <a:pPr marL="228600" indent="-228600" algn="l">
              <a:spcAft>
                <a:spcPts val="800"/>
              </a:spcAft>
              <a:buClr>
                <a:srgbClr val="236099"/>
              </a:buClr>
              <a:buFont typeface="Arial"/>
              <a:buChar char="•"/>
            </a:pPr>
            <a:r>
              <a:rPr lang="en-US" sz="1300" b="0" i="0" dirty="0">
                <a:solidFill>
                  <a:srgbClr val="202124"/>
                </a:solidFill>
                <a:latin typeface="Roboto"/>
              </a:rPr>
              <a:t>Pre-ID labels for all students</a:t>
            </a:r>
          </a:p>
          <a:p>
            <a:pPr marL="0" indent="0" algn="l">
              <a:spcAft>
                <a:spcPts val="600"/>
              </a:spcAft>
              <a:buNone/>
            </a:pPr>
            <a:r>
              <a:rPr lang="en-US" sz="1300" b="1" i="0" dirty="0">
                <a:solidFill>
                  <a:srgbClr val="202124"/>
                </a:solidFill>
                <a:latin typeface="Roboto"/>
              </a:rPr>
              <a:t>Accommodated paper forms</a:t>
            </a:r>
            <a:r>
              <a:rPr lang="en-US" sz="1300" b="0" i="0" dirty="0">
                <a:solidFill>
                  <a:srgbClr val="202124"/>
                </a:solidFill>
                <a:latin typeface="Roboto"/>
              </a:rPr>
              <a:t> (braille, large print, or mainstream paper per IEP or 504): the DAC orders them in Syncplicity by </a:t>
            </a:r>
            <a:r>
              <a:rPr lang="en-US" sz="1300" b="1" i="0" dirty="0">
                <a:solidFill>
                  <a:srgbClr val="202124"/>
                </a:solidFill>
                <a:latin typeface="Roboto"/>
              </a:rPr>
              <a:t>October 31, 2026</a:t>
            </a:r>
            <a:r>
              <a:rPr lang="en-US" sz="1300" b="0" i="0" dirty="0">
                <a:solidFill>
                  <a:srgbClr val="202124"/>
                </a:solidFill>
                <a:latin typeface="Roboto"/>
              </a:rPr>
              <a:t>. Ask Heather Villalobos Pavia for the order form.</a:t>
            </a:r>
          </a:p>
          <a:p>
            <a:pPr marL="0" indent="0" algn="l">
              <a:spcAft>
                <a:spcPts val="400"/>
              </a:spcAft>
              <a:buNone/>
            </a:pPr>
            <a:r>
              <a:rPr lang="en-US" sz="1300" b="0" i="0" dirty="0">
                <a:solidFill>
                  <a:srgbClr val="202124"/>
                </a:solidFill>
                <a:latin typeface="Roboto"/>
              </a:rPr>
              <a:t>Order Human Reader scripts through CDE.</a:t>
            </a:r>
          </a:p>
        </p:txBody>
      </p:sp>
      <p:sp>
        <p:nvSpPr>
          <p:cNvPr id="4" name="Rounded Rectangle 3"/>
          <p:cNvSpPr/>
          <p:nvPr/>
        </p:nvSpPr>
        <p:spPr>
          <a:xfrm>
            <a:off x="5623560" y="1033272"/>
            <a:ext cx="3154680" cy="3108960"/>
          </a:xfrm>
          <a:prstGeom prst="roundRect">
            <a:avLst>
              <a:gd name="adj" fmla="val 6000"/>
            </a:avLst>
          </a:prstGeom>
          <a:solidFill>
            <a:srgbClr val="A3410A"/>
          </a:solidFill>
          <a:ln>
            <a:noFill/>
          </a:ln>
        </p:spPr>
        <p:txBody>
          <a:bodyPr wrap="square" lIns="109728" tIns="73152" rIns="109728" bIns="73152" rtlCol="0" anchor="t"/>
          <a:lstStyle/>
          <a:p>
            <a:pPr marL="0" indent="0" algn="l">
              <a:spcAft>
                <a:spcPts val="600"/>
              </a:spcAft>
              <a:buNone/>
            </a:pPr>
            <a:r>
              <a:rPr lang="en-US" sz="1600" b="1" i="0">
                <a:solidFill>
                  <a:srgbClr val="FFFFFF"/>
                </a:solidFill>
                <a:latin typeface="Roboto"/>
              </a:rPr>
              <a:t>NEW</a:t>
            </a:r>
          </a:p>
          <a:p>
            <a:pPr marL="0" indent="0" algn="l">
              <a:spcAft>
                <a:spcPts val="800"/>
              </a:spcAft>
              <a:buNone/>
            </a:pPr>
            <a:r>
              <a:rPr lang="en-US" sz="1300" b="0" i="0">
                <a:solidFill>
                  <a:srgbClr val="FFFFFF"/>
                </a:solidFill>
                <a:latin typeface="Roboto"/>
              </a:rPr>
              <a:t>ACCESS Paper test materials do not include CDs.</a:t>
            </a:r>
          </a:p>
          <a:p>
            <a:pPr marL="0" indent="0" algn="l">
              <a:spcAft>
                <a:spcPts val="800"/>
              </a:spcAft>
              <a:buNone/>
            </a:pPr>
            <a:r>
              <a:rPr lang="en-US" sz="1300" b="0" i="0">
                <a:solidFill>
                  <a:srgbClr val="FFFFFF"/>
                </a:solidFill>
                <a:latin typeface="Roboto"/>
              </a:rPr>
              <a:t>Streaming audio in WIDA AMS is now the default.</a:t>
            </a:r>
          </a:p>
          <a:p>
            <a:pPr marL="0" indent="0" algn="l">
              <a:spcAft>
                <a:spcPts val="400"/>
              </a:spcAft>
              <a:buNone/>
            </a:pPr>
            <a:r>
              <a:rPr lang="en-US" sz="1300" b="0" i="0">
                <a:solidFill>
                  <a:srgbClr val="FFFFFF"/>
                </a:solidFill>
                <a:latin typeface="Roboto"/>
              </a:rPr>
              <a:t>District WIDA AMS users have streaming audio permission. DACs give this permission to Paper TAs who completed the course and passed the quiz.</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materials orders</a:t>
            </a:r>
          </a:p>
        </p:txBody>
      </p:sp>
      <p:sp>
        <p:nvSpPr>
          <p:cNvPr id="3" name="Rounded Rectangle 2"/>
          <p:cNvSpPr/>
          <p:nvPr/>
        </p:nvSpPr>
        <p:spPr>
          <a:xfrm>
            <a:off x="365760" y="1033272"/>
            <a:ext cx="2743200" cy="1417320"/>
          </a:xfrm>
          <a:prstGeom prst="roundRect">
            <a:avLst>
              <a:gd name="adj" fmla="val 6000"/>
            </a:avLst>
          </a:prstGeom>
          <a:solidFill>
            <a:srgbClr val="1B3A5C"/>
          </a:solidFill>
          <a:ln>
            <a:noFill/>
          </a:ln>
        </p:spPr>
        <p:txBody>
          <a:bodyPr wrap="square" lIns="109728" tIns="73152" rIns="109728" bIns="73152" rtlCol="0" anchor="ctr"/>
          <a:lstStyle/>
          <a:p>
            <a:pPr marL="0" indent="0" algn="ctr">
              <a:spcAft>
                <a:spcPts val="0"/>
              </a:spcAft>
              <a:buNone/>
            </a:pPr>
            <a:r>
              <a:rPr lang="en-US" sz="2000" b="1" i="0">
                <a:solidFill>
                  <a:srgbClr val="FFFFFF"/>
                </a:solidFill>
                <a:latin typeface="Roboto"/>
              </a:rPr>
              <a:t>January 5 to</a:t>
            </a:r>
          </a:p>
          <a:p>
            <a:pPr marL="0" indent="0" algn="ctr">
              <a:spcAft>
                <a:spcPts val="400"/>
              </a:spcAft>
              <a:buNone/>
            </a:pPr>
            <a:r>
              <a:rPr lang="en-US" sz="2000" b="1" i="0">
                <a:solidFill>
                  <a:srgbClr val="FFFFFF"/>
                </a:solidFill>
                <a:latin typeface="Roboto"/>
              </a:rPr>
              <a:t>February 5, 2027</a:t>
            </a:r>
          </a:p>
          <a:p>
            <a:pPr marL="0" indent="0" algn="ctr">
              <a:spcAft>
                <a:spcPts val="400"/>
              </a:spcAft>
              <a:buNone/>
            </a:pPr>
            <a:r>
              <a:rPr lang="en-US" sz="1300" b="0" i="0">
                <a:solidFill>
                  <a:srgbClr val="FFFFFF"/>
                </a:solidFill>
                <a:latin typeface="Roboto"/>
              </a:rPr>
              <a:t>Additional order window</a:t>
            </a:r>
          </a:p>
        </p:txBody>
      </p:sp>
      <p:sp>
        <p:nvSpPr>
          <p:cNvPr id="5" name="Rounded Rectangle 4"/>
          <p:cNvSpPr/>
          <p:nvPr/>
        </p:nvSpPr>
        <p:spPr>
          <a:xfrm>
            <a:off x="365760" y="2633472"/>
            <a:ext cx="2743200" cy="1508760"/>
          </a:xfrm>
          <a:prstGeom prst="roundRect">
            <a:avLst>
              <a:gd name="adj" fmla="val 6000"/>
            </a:avLst>
          </a:prstGeom>
          <a:solidFill>
            <a:srgbClr val="FFF4E5"/>
          </a:solidFill>
          <a:ln>
            <a:noFill/>
          </a:ln>
        </p:spPr>
        <p:txBody>
          <a:bodyPr wrap="square" lIns="109728" tIns="73152" rIns="109728" bIns="73152" rtlCol="0" anchor="t"/>
          <a:lstStyle/>
          <a:p>
            <a:pPr marL="0" indent="0" algn="l">
              <a:spcAft>
                <a:spcPts val="600"/>
              </a:spcAft>
              <a:buNone/>
            </a:pPr>
            <a:r>
              <a:rPr lang="en-US" sz="1500" b="1" i="0">
                <a:solidFill>
                  <a:srgbClr val="A3410A"/>
                </a:solidFill>
                <a:latin typeface="Roboto"/>
              </a:rPr>
              <a:t>Materials are secure</a:t>
            </a:r>
          </a:p>
          <a:p>
            <a:pPr marL="0" indent="0" algn="l">
              <a:spcAft>
                <a:spcPts val="400"/>
              </a:spcAft>
              <a:buNone/>
            </a:pPr>
            <a:r>
              <a:rPr lang="en-US" sz="1300" b="0" i="0">
                <a:solidFill>
                  <a:srgbClr val="202124"/>
                </a:solidFill>
                <a:latin typeface="Roboto"/>
              </a:rPr>
              <a:t>Sign for them when they arrive and at each handoff. Store materials and Pre-ID labels in a locked place.</a:t>
            </a:r>
          </a:p>
        </p:txBody>
      </p:sp>
      <p:sp>
        <p:nvSpPr>
          <p:cNvPr id="4" name="TextBox 3"/>
          <p:cNvSpPr txBox="1"/>
          <p:nvPr/>
        </p:nvSpPr>
        <p:spPr>
          <a:xfrm>
            <a:off x="3337560" y="987552"/>
            <a:ext cx="5440680" cy="3200400"/>
          </a:xfrm>
          <a:prstGeom prst="rect">
            <a:avLst/>
          </a:prstGeom>
          <a:noFill/>
        </p:spPr>
        <p:txBody>
          <a:bodyPr wrap="square" lIns="36576" tIns="18288" rIns="36576" bIns="18288" anchor="t">
            <a:spAutoFit/>
          </a:bodyPr>
          <a:lstStyle/>
          <a:p>
            <a:pPr marL="228600" indent="-228600" algn="l">
              <a:spcAft>
                <a:spcPts val="800"/>
              </a:spcAft>
              <a:buClr>
                <a:srgbClr val="236099"/>
              </a:buClr>
              <a:buFont typeface="Arial"/>
              <a:buChar char="•"/>
            </a:pPr>
            <a:r>
              <a:rPr lang="en-US" sz="1400" b="0" i="0">
                <a:solidFill>
                  <a:srgbClr val="202124"/>
                </a:solidFill>
                <a:latin typeface="Roboto"/>
              </a:rPr>
              <a:t>The DAC collects school orders and places them </a:t>
            </a:r>
            <a:r>
              <a:rPr lang="en-US" sz="1400" b="1" i="0">
                <a:solidFill>
                  <a:srgbClr val="202124"/>
                </a:solidFill>
                <a:latin typeface="Roboto"/>
              </a:rPr>
              <a:t>once a week</a:t>
            </a:r>
            <a:r>
              <a:rPr lang="en-US" sz="1400" b="0" i="0">
                <a:solidFill>
                  <a:srgbClr val="202124"/>
                </a:solidFill>
                <a:latin typeface="Roboto"/>
              </a:rPr>
              <a:t>.</a:t>
            </a:r>
          </a:p>
          <a:p>
            <a:pPr marL="228600" indent="-228600" algn="l">
              <a:spcAft>
                <a:spcPts val="800"/>
              </a:spcAft>
              <a:buClr>
                <a:srgbClr val="236099"/>
              </a:buClr>
              <a:buFont typeface="Arial"/>
              <a:buChar char="•"/>
            </a:pPr>
            <a:r>
              <a:rPr lang="en-US" sz="1400" b="0" i="0">
                <a:solidFill>
                  <a:srgbClr val="202124"/>
                </a:solidFill>
                <a:latin typeface="Roboto"/>
              </a:rPr>
              <a:t>Use district and school overage before you order.</a:t>
            </a:r>
          </a:p>
          <a:p>
            <a:pPr marL="228600" indent="-228600" algn="l">
              <a:spcAft>
                <a:spcPts val="800"/>
              </a:spcAft>
              <a:buClr>
                <a:srgbClr val="236099"/>
              </a:buClr>
              <a:buFont typeface="Arial"/>
              <a:buChar char="•"/>
            </a:pPr>
            <a:r>
              <a:rPr lang="en-US" sz="1400" b="0" i="0">
                <a:solidFill>
                  <a:srgbClr val="202124"/>
                </a:solidFill>
                <a:latin typeface="Roboto"/>
              </a:rPr>
              <a:t>Over-ordering causes loss of ordering permission. After that, CDE places all orders.</a:t>
            </a:r>
          </a:p>
          <a:p>
            <a:pPr marL="228600" indent="-228600" algn="l">
              <a:spcAft>
                <a:spcPts val="800"/>
              </a:spcAft>
              <a:buClr>
                <a:srgbClr val="236099"/>
              </a:buClr>
              <a:buFont typeface="Arial"/>
              <a:buChar char="•"/>
            </a:pPr>
            <a:r>
              <a:rPr lang="en-US" sz="1400" b="0" i="0">
                <a:solidFill>
                  <a:srgbClr val="202124"/>
                </a:solidFill>
                <a:latin typeface="Roboto"/>
              </a:rPr>
              <a:t>Order in WIDA AMS on the </a:t>
            </a:r>
            <a:r>
              <a:rPr lang="en-US" sz="1400" b="1" i="0">
                <a:solidFill>
                  <a:srgbClr val="202124"/>
                </a:solidFill>
                <a:latin typeface="Roboto"/>
              </a:rPr>
              <a:t>Additional Materials</a:t>
            </a:r>
            <a:r>
              <a:rPr lang="en-US" sz="1400" b="0" i="0">
                <a:solidFill>
                  <a:srgbClr val="202124"/>
                </a:solidFill>
                <a:latin typeface="Roboto"/>
              </a:rPr>
              <a:t> tab, through </a:t>
            </a:r>
            <a:r>
              <a:rPr lang="en-US" sz="1400" b="1" i="0">
                <a:solidFill>
                  <a:srgbClr val="202124"/>
                </a:solidFill>
                <a:latin typeface="Roboto"/>
              </a:rPr>
              <a:t>District-Level Additional Orders Only Site - WWWW</a:t>
            </a:r>
            <a:r>
              <a:rPr lang="en-US" sz="1400" b="0" i="0">
                <a:solidFill>
                  <a:srgbClr val="202124"/>
                </a:solidFill>
                <a:latin typeface="Roboto"/>
              </a:rPr>
              <a:t>. Do not use a school site.</a:t>
            </a:r>
          </a:p>
          <a:p>
            <a:pPr marL="228600" indent="-228600" algn="l">
              <a:spcAft>
                <a:spcPts val="800"/>
              </a:spcAft>
              <a:buClr>
                <a:srgbClr val="236099"/>
              </a:buClr>
              <a:buFont typeface="Arial"/>
              <a:buChar char="•"/>
            </a:pPr>
            <a:r>
              <a:rPr lang="en-US" sz="1400" b="0" i="0">
                <a:solidFill>
                  <a:srgbClr val="202124"/>
                </a:solidFill>
                <a:latin typeface="Roboto"/>
              </a:rPr>
              <a:t>Make a plan to receive initial and additional orders.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Chain of custody for secure materials</a:t>
            </a:r>
          </a:p>
        </p:txBody>
      </p:sp>
      <p:sp>
        <p:nvSpPr>
          <p:cNvPr id="3" name="Rounded Rectangle 2"/>
          <p:cNvSpPr/>
          <p:nvPr/>
        </p:nvSpPr>
        <p:spPr>
          <a:xfrm>
            <a:off x="640080" y="1078992"/>
            <a:ext cx="1463040" cy="54864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400"/>
              </a:spcAft>
              <a:buNone/>
            </a:pPr>
            <a:r>
              <a:rPr lang="en-US" sz="1600" b="1" i="0">
                <a:solidFill>
                  <a:srgbClr val="FFFFFF"/>
                </a:solidFill>
                <a:latin typeface="Roboto"/>
              </a:rPr>
              <a:t>DRC</a:t>
            </a:r>
          </a:p>
        </p:txBody>
      </p:sp>
      <p:sp>
        <p:nvSpPr>
          <p:cNvPr id="4" name="Right Arrow 3">
            <a:extLst>
              <a:ext uri="{C183D7F6-B498-43B3-948B-1728B52AA6E4}">
                <adec:decorative xmlns:adec="http://schemas.microsoft.com/office/drawing/2017/decorative" val="1"/>
              </a:ext>
            </a:extLst>
          </p:cNvPr>
          <p:cNvSpPr/>
          <p:nvPr/>
        </p:nvSpPr>
        <p:spPr>
          <a:xfrm>
            <a:off x="2194560" y="1243584"/>
            <a:ext cx="457200" cy="228600"/>
          </a:xfrm>
          <a:prstGeom prst="rightArrow">
            <a:avLst/>
          </a:prstGeom>
          <a:solidFill>
            <a:srgbClr val="236099"/>
          </a:solidFill>
          <a:ln>
            <a:noFill/>
          </a:ln>
        </p:spPr>
        <p:txBody>
          <a:bodyPr rtlCol="0" anchor="ctr"/>
          <a:lstStyle/>
          <a:p>
            <a:pPr algn="ctr"/>
            <a:endParaRPr/>
          </a:p>
        </p:txBody>
      </p:sp>
      <p:sp>
        <p:nvSpPr>
          <p:cNvPr id="5" name="Rounded Rectangle 4"/>
          <p:cNvSpPr/>
          <p:nvPr/>
        </p:nvSpPr>
        <p:spPr>
          <a:xfrm>
            <a:off x="2697480" y="1078992"/>
            <a:ext cx="1463040" cy="54864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400"/>
              </a:spcAft>
              <a:buNone/>
            </a:pPr>
            <a:r>
              <a:rPr lang="en-US" sz="1600" b="1" i="0">
                <a:solidFill>
                  <a:srgbClr val="FFFFFF"/>
                </a:solidFill>
                <a:latin typeface="Roboto"/>
              </a:rPr>
              <a:t>DAC</a:t>
            </a:r>
          </a:p>
        </p:txBody>
      </p:sp>
      <p:sp>
        <p:nvSpPr>
          <p:cNvPr id="6" name="Right Arrow 5">
            <a:extLst>
              <a:ext uri="{C183D7F6-B498-43B3-948B-1728B52AA6E4}">
                <adec:decorative xmlns:adec="http://schemas.microsoft.com/office/drawing/2017/decorative" val="1"/>
              </a:ext>
            </a:extLst>
          </p:cNvPr>
          <p:cNvSpPr/>
          <p:nvPr/>
        </p:nvSpPr>
        <p:spPr>
          <a:xfrm>
            <a:off x="4251960" y="1243584"/>
            <a:ext cx="457200" cy="228600"/>
          </a:xfrm>
          <a:prstGeom prst="rightArrow">
            <a:avLst/>
          </a:prstGeom>
          <a:solidFill>
            <a:srgbClr val="236099"/>
          </a:solidFill>
          <a:ln>
            <a:noFill/>
          </a:ln>
        </p:spPr>
        <p:txBody>
          <a:bodyPr rtlCol="0" anchor="ctr"/>
          <a:lstStyle/>
          <a:p>
            <a:pPr algn="ctr"/>
            <a:endParaRPr/>
          </a:p>
        </p:txBody>
      </p:sp>
      <p:sp>
        <p:nvSpPr>
          <p:cNvPr id="7" name="Rounded Rectangle 6"/>
          <p:cNvSpPr/>
          <p:nvPr/>
        </p:nvSpPr>
        <p:spPr>
          <a:xfrm>
            <a:off x="4754880" y="1078992"/>
            <a:ext cx="1463040" cy="54864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400"/>
              </a:spcAft>
              <a:buNone/>
            </a:pPr>
            <a:r>
              <a:rPr lang="en-US" sz="1600" b="1" i="0">
                <a:solidFill>
                  <a:srgbClr val="FFFFFF"/>
                </a:solidFill>
                <a:latin typeface="Roboto"/>
              </a:rPr>
              <a:t>SAC</a:t>
            </a:r>
          </a:p>
        </p:txBody>
      </p:sp>
      <p:sp>
        <p:nvSpPr>
          <p:cNvPr id="8" name="Right Arrow 7">
            <a:extLst>
              <a:ext uri="{C183D7F6-B498-43B3-948B-1728B52AA6E4}">
                <adec:decorative xmlns:adec="http://schemas.microsoft.com/office/drawing/2017/decorative" val="1"/>
              </a:ext>
            </a:extLst>
          </p:cNvPr>
          <p:cNvSpPr/>
          <p:nvPr/>
        </p:nvSpPr>
        <p:spPr>
          <a:xfrm>
            <a:off x="6309360" y="1243584"/>
            <a:ext cx="457200" cy="228600"/>
          </a:xfrm>
          <a:prstGeom prst="rightArrow">
            <a:avLst/>
          </a:prstGeom>
          <a:solidFill>
            <a:srgbClr val="236099"/>
          </a:solidFill>
          <a:ln>
            <a:noFill/>
          </a:ln>
        </p:spPr>
        <p:txBody>
          <a:bodyPr rtlCol="0" anchor="ctr"/>
          <a:lstStyle/>
          <a:p>
            <a:pPr algn="ctr"/>
            <a:endParaRPr/>
          </a:p>
        </p:txBody>
      </p:sp>
      <p:sp>
        <p:nvSpPr>
          <p:cNvPr id="9" name="Rounded Rectangle 8"/>
          <p:cNvSpPr/>
          <p:nvPr/>
        </p:nvSpPr>
        <p:spPr>
          <a:xfrm>
            <a:off x="6812280" y="1078992"/>
            <a:ext cx="1463040" cy="54864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400"/>
              </a:spcAft>
              <a:buNone/>
            </a:pPr>
            <a:r>
              <a:rPr lang="en-US" sz="1600" b="1" i="0">
                <a:solidFill>
                  <a:srgbClr val="FFFFFF"/>
                </a:solidFill>
                <a:latin typeface="Roboto"/>
              </a:rPr>
              <a:t>TA</a:t>
            </a:r>
          </a:p>
        </p:txBody>
      </p:sp>
      <p:sp>
        <p:nvSpPr>
          <p:cNvPr id="10" name="TextBox 9"/>
          <p:cNvSpPr txBox="1"/>
          <p:nvPr/>
        </p:nvSpPr>
        <p:spPr>
          <a:xfrm>
            <a:off x="640080" y="1673352"/>
            <a:ext cx="7863840" cy="274320"/>
          </a:xfrm>
          <a:prstGeom prst="rect">
            <a:avLst/>
          </a:prstGeom>
          <a:noFill/>
        </p:spPr>
        <p:txBody>
          <a:bodyPr wrap="square" lIns="36576" tIns="18288" rIns="36576" bIns="18288" anchor="t">
            <a:spAutoFit/>
          </a:bodyPr>
          <a:lstStyle/>
          <a:p>
            <a:pPr marL="0" indent="0" algn="ctr">
              <a:spcAft>
                <a:spcPts val="400"/>
              </a:spcAft>
              <a:buNone/>
            </a:pPr>
            <a:r>
              <a:rPr lang="en-US" sz="1200" b="0" i="1">
                <a:solidFill>
                  <a:srgbClr val="202124"/>
                </a:solidFill>
                <a:latin typeface="Roboto"/>
              </a:rPr>
              <a:t>Materials go out this way and come back the same way: TA to SAC to DAC to DRC.</a:t>
            </a:r>
          </a:p>
        </p:txBody>
      </p:sp>
      <p:sp>
        <p:nvSpPr>
          <p:cNvPr id="11" name="Rounded Rectangle 10"/>
          <p:cNvSpPr/>
          <p:nvPr/>
        </p:nvSpPr>
        <p:spPr>
          <a:xfrm>
            <a:off x="365760" y="2084832"/>
            <a:ext cx="4160520" cy="96012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300"/>
              </a:spcAft>
              <a:buNone/>
            </a:pPr>
            <a:r>
              <a:rPr lang="en-US" sz="1400" b="1" i="0">
                <a:solidFill>
                  <a:srgbClr val="1B3A5C"/>
                </a:solidFill>
                <a:latin typeface="Roboto"/>
              </a:rPr>
              <a:t>Sign at each handoff</a:t>
            </a:r>
          </a:p>
          <a:p>
            <a:pPr marL="0" indent="0" algn="l">
              <a:spcAft>
                <a:spcPts val="400"/>
              </a:spcAft>
              <a:buNone/>
            </a:pPr>
            <a:r>
              <a:rPr lang="en-US" sz="1250" b="0" i="0">
                <a:solidFill>
                  <a:srgbClr val="202124"/>
                </a:solidFill>
                <a:latin typeface="Roboto"/>
              </a:rPr>
              <a:t>Sign when materials arrive and when they move from district to school and from SAC to TA.</a:t>
            </a:r>
          </a:p>
        </p:txBody>
      </p:sp>
      <p:sp>
        <p:nvSpPr>
          <p:cNvPr id="12" name="Rounded Rectangle 11"/>
          <p:cNvSpPr/>
          <p:nvPr/>
        </p:nvSpPr>
        <p:spPr>
          <a:xfrm>
            <a:off x="4617720" y="2084832"/>
            <a:ext cx="4160520" cy="96012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300"/>
              </a:spcAft>
              <a:buNone/>
            </a:pPr>
            <a:r>
              <a:rPr lang="en-US" sz="1400" b="1" i="0">
                <a:solidFill>
                  <a:srgbClr val="1B3A5C"/>
                </a:solidFill>
                <a:latin typeface="Roboto"/>
              </a:rPr>
              <a:t>Hand out and collect daily</a:t>
            </a:r>
          </a:p>
          <a:p>
            <a:pPr marL="0" indent="0" algn="l">
              <a:spcAft>
                <a:spcPts val="400"/>
              </a:spcAft>
              <a:buNone/>
            </a:pPr>
            <a:r>
              <a:rPr lang="en-US" sz="1250" b="0" i="0">
                <a:solidFill>
                  <a:srgbClr val="202124"/>
                </a:solidFill>
                <a:latin typeface="Roboto"/>
              </a:rPr>
              <a:t>The SAC gives materials to TAs and collects them on each day of testing.</a:t>
            </a:r>
          </a:p>
        </p:txBody>
      </p:sp>
      <p:sp>
        <p:nvSpPr>
          <p:cNvPr id="13" name="Rounded Rectangle 12"/>
          <p:cNvSpPr/>
          <p:nvPr/>
        </p:nvSpPr>
        <p:spPr>
          <a:xfrm>
            <a:off x="365760" y="3136392"/>
            <a:ext cx="4160520" cy="96012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300"/>
              </a:spcAft>
              <a:buNone/>
            </a:pPr>
            <a:r>
              <a:rPr lang="en-US" sz="1400" b="1" i="0">
                <a:solidFill>
                  <a:srgbClr val="1B3A5C"/>
                </a:solidFill>
                <a:latin typeface="Roboto"/>
              </a:rPr>
              <a:t>Lock them up</a:t>
            </a:r>
          </a:p>
          <a:p>
            <a:pPr marL="0" indent="0" algn="l">
              <a:spcAft>
                <a:spcPts val="400"/>
              </a:spcAft>
              <a:buNone/>
            </a:pPr>
            <a:r>
              <a:rPr lang="en-US" sz="1250" b="0" i="0">
                <a:solidFill>
                  <a:srgbClr val="202124"/>
                </a:solidFill>
                <a:latin typeface="Roboto"/>
              </a:rPr>
              <a:t>Use one central locked room. Do not keep materials in classrooms or take them off site.</a:t>
            </a:r>
          </a:p>
        </p:txBody>
      </p:sp>
      <p:sp>
        <p:nvSpPr>
          <p:cNvPr id="14" name="Rounded Rectangle 13"/>
          <p:cNvSpPr/>
          <p:nvPr/>
        </p:nvSpPr>
        <p:spPr>
          <a:xfrm>
            <a:off x="4617720" y="3136392"/>
            <a:ext cx="4160520" cy="96012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300"/>
              </a:spcAft>
              <a:buNone/>
            </a:pPr>
            <a:r>
              <a:rPr lang="en-US" sz="1400" b="1" i="0">
                <a:solidFill>
                  <a:srgbClr val="1B3A5C"/>
                </a:solidFill>
                <a:latin typeface="Roboto"/>
              </a:rPr>
              <a:t>Track in WIDA AMS</a:t>
            </a:r>
          </a:p>
          <a:p>
            <a:pPr marL="0" indent="0" algn="l">
              <a:spcAft>
                <a:spcPts val="400"/>
              </a:spcAft>
              <a:buNone/>
            </a:pPr>
            <a:r>
              <a:rPr lang="en-US" sz="1250" b="0" i="0">
                <a:solidFill>
                  <a:srgbClr val="202124"/>
                </a:solidFill>
                <a:latin typeface="Roboto"/>
              </a:rPr>
              <a:t>Use the Return Materials Receipt Report to sign materials in and out and to record each booklet.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Accommodations: who qualifies</a:t>
            </a:r>
          </a:p>
        </p:txBody>
      </p:sp>
      <p:sp>
        <p:nvSpPr>
          <p:cNvPr id="3" name="Rounded Rectangle 2"/>
          <p:cNvSpPr/>
          <p:nvPr/>
        </p:nvSpPr>
        <p:spPr>
          <a:xfrm>
            <a:off x="365760" y="1033272"/>
            <a:ext cx="8412480" cy="640080"/>
          </a:xfrm>
          <a:prstGeom prst="roundRect">
            <a:avLst>
              <a:gd name="adj" fmla="val 6000"/>
            </a:avLst>
          </a:prstGeom>
          <a:solidFill>
            <a:srgbClr val="1B3A5C"/>
          </a:solidFill>
          <a:ln>
            <a:noFill/>
          </a:ln>
        </p:spPr>
        <p:txBody>
          <a:bodyPr wrap="square" lIns="109728" tIns="73152" rIns="109728" bIns="73152" rtlCol="0" anchor="ctr"/>
          <a:lstStyle/>
          <a:p>
            <a:pPr marL="0" indent="0" algn="l">
              <a:spcAft>
                <a:spcPts val="400"/>
              </a:spcAft>
              <a:buNone/>
            </a:pPr>
            <a:r>
              <a:rPr lang="en-US" sz="1400" b="1" i="0">
                <a:solidFill>
                  <a:srgbClr val="FFFFFF"/>
                </a:solidFill>
                <a:latin typeface="Roboto"/>
              </a:rPr>
              <a:t>Only students with an IEP or 504 Plan get accommodations. </a:t>
            </a:r>
          </a:p>
          <a:p>
            <a:pPr marL="0" indent="0" algn="l">
              <a:spcAft>
                <a:spcPts val="400"/>
              </a:spcAft>
              <a:buNone/>
            </a:pPr>
            <a:r>
              <a:rPr lang="en-US" sz="1400" b="1" i="0">
                <a:solidFill>
                  <a:srgbClr val="FFFFFF"/>
                </a:solidFill>
                <a:latin typeface="Roboto"/>
              </a:rPr>
              <a:t>If other students use accommodations, their test is invalid.</a:t>
            </a:r>
          </a:p>
        </p:txBody>
      </p:sp>
      <p:sp>
        <p:nvSpPr>
          <p:cNvPr id="4" name="TextBox 3"/>
          <p:cNvSpPr txBox="1"/>
          <p:nvPr/>
        </p:nvSpPr>
        <p:spPr>
          <a:xfrm>
            <a:off x="365760" y="1810512"/>
            <a:ext cx="4846320" cy="2377440"/>
          </a:xfrm>
          <a:prstGeom prst="rect">
            <a:avLst/>
          </a:prstGeom>
          <a:noFill/>
        </p:spPr>
        <p:txBody>
          <a:bodyPr wrap="square" lIns="36576" tIns="18288" rIns="36576" bIns="18288" anchor="t">
            <a:spAutoFit/>
          </a:bodyPr>
          <a:lstStyle/>
          <a:p>
            <a:pPr marL="0" indent="0" algn="l">
              <a:spcAft>
                <a:spcPts val="200"/>
              </a:spcAft>
              <a:buNone/>
            </a:pPr>
            <a:r>
              <a:rPr lang="en-US" sz="1300" b="1" i="0">
                <a:solidFill>
                  <a:srgbClr val="202124"/>
                </a:solidFill>
                <a:latin typeface="Roboto"/>
              </a:rPr>
              <a:t>Accommodations must:</a:t>
            </a:r>
          </a:p>
          <a:p>
            <a:pPr marL="228600" indent="-228600" algn="l">
              <a:spcAft>
                <a:spcPts val="200"/>
              </a:spcAft>
              <a:buClr>
                <a:srgbClr val="236099"/>
              </a:buClr>
              <a:buFont typeface="Arial"/>
              <a:buChar char="•"/>
            </a:pPr>
            <a:r>
              <a:rPr lang="en-US" sz="1300" b="0" i="0">
                <a:solidFill>
                  <a:srgbClr val="202124"/>
                </a:solidFill>
                <a:latin typeface="Roboto"/>
              </a:rPr>
              <a:t>Be in regular use, with documented results</a:t>
            </a:r>
          </a:p>
          <a:p>
            <a:pPr marL="228600" indent="-228600" algn="l">
              <a:spcAft>
                <a:spcPts val="200"/>
              </a:spcAft>
              <a:buClr>
                <a:srgbClr val="236099"/>
              </a:buClr>
              <a:buFont typeface="Arial"/>
              <a:buChar char="•"/>
            </a:pPr>
            <a:r>
              <a:rPr lang="en-US" sz="1300" b="0" i="0">
                <a:solidFill>
                  <a:srgbClr val="202124"/>
                </a:solidFill>
                <a:latin typeface="Roboto"/>
              </a:rPr>
              <a:t>Not change what the test measures</a:t>
            </a:r>
          </a:p>
          <a:p>
            <a:pPr marL="228600" indent="-228600" algn="l">
              <a:spcAft>
                <a:spcPts val="800"/>
              </a:spcAft>
              <a:buClr>
                <a:srgbClr val="236099"/>
              </a:buClr>
              <a:buFont typeface="Arial"/>
              <a:buChar char="•"/>
            </a:pPr>
            <a:r>
              <a:rPr lang="en-US" sz="1300" b="0" i="0">
                <a:solidFill>
                  <a:srgbClr val="202124"/>
                </a:solidFill>
                <a:latin typeface="Roboto"/>
              </a:rPr>
              <a:t>Allow fair comparison of scores</a:t>
            </a:r>
          </a:p>
          <a:p>
            <a:pPr marL="0" indent="0" algn="l">
              <a:spcAft>
                <a:spcPts val="200"/>
              </a:spcAft>
              <a:buNone/>
            </a:pPr>
            <a:r>
              <a:rPr lang="en-US" sz="1300" b="1" i="0">
                <a:solidFill>
                  <a:srgbClr val="202124"/>
                </a:solidFill>
                <a:latin typeface="Roboto"/>
              </a:rPr>
              <a:t>Turn on these before testing starts:</a:t>
            </a:r>
          </a:p>
          <a:p>
            <a:pPr marL="228600" indent="-228600" algn="l">
              <a:spcAft>
                <a:spcPts val="200"/>
              </a:spcAft>
              <a:buClr>
                <a:srgbClr val="236099"/>
              </a:buClr>
              <a:buFont typeface="Arial"/>
              <a:buChar char="•"/>
            </a:pPr>
            <a:r>
              <a:rPr lang="en-US" sz="1300" b="0" i="0">
                <a:solidFill>
                  <a:srgbClr val="202124"/>
                </a:solidFill>
                <a:latin typeface="Roboto"/>
              </a:rPr>
              <a:t>Repeat Item Audio</a:t>
            </a:r>
          </a:p>
          <a:p>
            <a:pPr marL="228600" indent="-228600" algn="l">
              <a:spcAft>
                <a:spcPts val="800"/>
              </a:spcAft>
              <a:buClr>
                <a:srgbClr val="236099"/>
              </a:buClr>
              <a:buFont typeface="Arial"/>
              <a:buChar char="•"/>
            </a:pPr>
            <a:r>
              <a:rPr lang="en-US" sz="1300" b="0" i="0">
                <a:solidFill>
                  <a:srgbClr val="202124"/>
                </a:solidFill>
                <a:latin typeface="Roboto"/>
              </a:rPr>
              <a:t>Extended Speaking Response Time</a:t>
            </a:r>
          </a:p>
          <a:p>
            <a:pPr marL="0" indent="0" algn="l">
              <a:spcAft>
                <a:spcPts val="200"/>
              </a:spcAft>
              <a:buNone/>
            </a:pPr>
            <a:r>
              <a:rPr lang="en-US" sz="1300" b="0" i="0">
                <a:solidFill>
                  <a:srgbClr val="202124"/>
                </a:solidFill>
                <a:latin typeface="Roboto"/>
              </a:rPr>
              <a:t>Set district rules for who can update accommodations in WIDA AMS.</a:t>
            </a:r>
          </a:p>
        </p:txBody>
      </p:sp>
      <p:sp>
        <p:nvSpPr>
          <p:cNvPr id="5" name="Rounded Rectangle 4"/>
          <p:cNvSpPr/>
          <p:nvPr/>
        </p:nvSpPr>
        <p:spPr>
          <a:xfrm>
            <a:off x="5440680" y="1810512"/>
            <a:ext cx="3337560" cy="2331720"/>
          </a:xfrm>
          <a:prstGeom prst="roundRect">
            <a:avLst>
              <a:gd name="adj" fmla="val 6000"/>
            </a:avLst>
          </a:prstGeom>
          <a:solidFill>
            <a:srgbClr val="FFF4E5"/>
          </a:solidFill>
          <a:ln w="15875">
            <a:solidFill>
              <a:srgbClr val="A3410A"/>
            </a:solidFill>
          </a:ln>
        </p:spPr>
        <p:txBody>
          <a:bodyPr wrap="square" lIns="109728" tIns="73152" rIns="109728" bIns="73152" rtlCol="0" anchor="t"/>
          <a:lstStyle/>
          <a:p>
            <a:pPr marL="0" indent="0" algn="l">
              <a:spcAft>
                <a:spcPts val="400"/>
              </a:spcAft>
              <a:buNone/>
            </a:pPr>
            <a:r>
              <a:rPr lang="en-US" sz="1500" b="1" i="0">
                <a:solidFill>
                  <a:srgbClr val="202124"/>
                </a:solidFill>
                <a:latin typeface="Roboto"/>
              </a:rPr>
              <a:t>NEW</a:t>
            </a:r>
          </a:p>
          <a:p>
            <a:pPr marL="0" indent="0" algn="l">
              <a:spcAft>
                <a:spcPts val="800"/>
              </a:spcAft>
              <a:buNone/>
            </a:pPr>
            <a:r>
              <a:rPr lang="en-US" sz="1300" b="0" i="0">
                <a:solidFill>
                  <a:srgbClr val="202124"/>
                </a:solidFill>
                <a:latin typeface="Roboto"/>
              </a:rPr>
              <a:t>Manual control of item audio is no longer an accommodation. </a:t>
            </a:r>
          </a:p>
          <a:p>
            <a:pPr marL="0" indent="0" algn="l">
              <a:spcAft>
                <a:spcPts val="800"/>
              </a:spcAft>
              <a:buNone/>
            </a:pPr>
            <a:r>
              <a:rPr lang="en-US" sz="1300" b="1" i="0">
                <a:solidFill>
                  <a:srgbClr val="202124"/>
                </a:solidFill>
                <a:latin typeface="Roboto"/>
              </a:rPr>
              <a:t>All online students now control the Play button.</a:t>
            </a:r>
          </a:p>
          <a:p>
            <a:pPr marL="0" indent="0" algn="l">
              <a:spcAft>
                <a:spcPts val="400"/>
              </a:spcAft>
              <a:buNone/>
            </a:pPr>
            <a:r>
              <a:rPr lang="en-US" sz="1300" b="0" i="0">
                <a:solidFill>
                  <a:srgbClr val="202124"/>
                </a:solidFill>
                <a:latin typeface="Roboto"/>
              </a:rPr>
              <a:t>All students must see the </a:t>
            </a:r>
            <a:r>
              <a:rPr lang="en-US" sz="1300" b="0" i="0" u="sng">
                <a:solidFill>
                  <a:srgbClr val="00616B"/>
                </a:solidFill>
                <a:latin typeface="Roboto"/>
                <a:hlinkClick r:id="rId3">
                  <a:extLst>
                    <a:ext uri="{A12FA001-AC4F-418D-AE19-62706E023703}">
                      <ahyp:hlinkClr xmlns:ahyp="http://schemas.microsoft.com/office/drawing/2018/hyperlinkcolor" val="tx"/>
                    </a:ext>
                  </a:extLst>
                </a:hlinkClick>
              </a:rPr>
              <a:t>Sample Items</a:t>
            </a:r>
            <a:r>
              <a:rPr lang="en-US" sz="1300" b="0" i="0">
                <a:solidFill>
                  <a:srgbClr val="202124"/>
                </a:solidFill>
                <a:latin typeface="Roboto"/>
              </a:rPr>
              <a:t>. Best practice: 1 to 2 weeks before testing.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Unique accommodation request and domain preclusions</a:t>
            </a:r>
          </a:p>
        </p:txBody>
      </p:sp>
      <p:sp>
        <p:nvSpPr>
          <p:cNvPr id="3" name="Rounded Rectangle 2"/>
          <p:cNvSpPr/>
          <p:nvPr/>
        </p:nvSpPr>
        <p:spPr>
          <a:xfrm>
            <a:off x="365760" y="1033272"/>
            <a:ext cx="2743200" cy="2487168"/>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400" b="1" i="0">
                <a:solidFill>
                  <a:srgbClr val="1B3A5C"/>
                </a:solidFill>
                <a:latin typeface="Roboto"/>
              </a:rPr>
              <a:t>UAR: Scribe for Writing</a:t>
            </a:r>
          </a:p>
          <a:p>
            <a:pPr marL="228600" indent="-228600" algn="l">
              <a:spcAft>
                <a:spcPts val="400"/>
              </a:spcAft>
              <a:buClr>
                <a:srgbClr val="236099"/>
              </a:buClr>
              <a:buFont typeface="Arial"/>
              <a:buChar char="•"/>
            </a:pPr>
            <a:r>
              <a:rPr lang="en-US" sz="1200" b="0" i="0">
                <a:solidFill>
                  <a:srgbClr val="202124"/>
                </a:solidFill>
                <a:latin typeface="Roboto"/>
              </a:rPr>
              <a:t>Colorado requires a UAR to use a scribe on ACCESS 1-12 Writing.</a:t>
            </a:r>
          </a:p>
          <a:p>
            <a:pPr marL="228600" indent="-228600" algn="l">
              <a:spcAft>
                <a:spcPts val="400"/>
              </a:spcAft>
              <a:buClr>
                <a:srgbClr val="236099"/>
              </a:buClr>
              <a:buFont typeface="Arial"/>
              <a:buChar char="•"/>
            </a:pPr>
            <a:r>
              <a:rPr lang="en-US" sz="1200" b="0" i="0">
                <a:solidFill>
                  <a:srgbClr val="202124"/>
                </a:solidFill>
                <a:latin typeface="Roboto"/>
              </a:rPr>
              <a:t>Speech-to-text counts as a scribe.</a:t>
            </a:r>
          </a:p>
          <a:p>
            <a:pPr marL="228600" indent="-228600" algn="l">
              <a:spcAft>
                <a:spcPts val="400"/>
              </a:spcAft>
              <a:buClr>
                <a:srgbClr val="236099"/>
              </a:buClr>
              <a:buFont typeface="Arial"/>
              <a:buChar char="•"/>
            </a:pPr>
            <a:r>
              <a:rPr lang="en-US" sz="1200" b="0" i="0">
                <a:solidFill>
                  <a:srgbClr val="202124"/>
                </a:solidFill>
                <a:latin typeface="Roboto"/>
              </a:rPr>
              <a:t>Only for IEP or 504 students with a neurological or physical disability that blocks writing.</a:t>
            </a:r>
          </a:p>
          <a:p>
            <a:pPr marL="228600" indent="-228600" algn="l">
              <a:spcAft>
                <a:spcPts val="400"/>
              </a:spcAft>
              <a:buClr>
                <a:srgbClr val="236099"/>
              </a:buClr>
              <a:buFont typeface="Arial"/>
              <a:buChar char="•"/>
            </a:pPr>
            <a:r>
              <a:rPr lang="en-US" sz="1200" b="0" i="0">
                <a:solidFill>
                  <a:srgbClr val="202124"/>
                </a:solidFill>
                <a:latin typeface="Roboto"/>
              </a:rPr>
              <a:t>Alternate ACCESS Writing does not need a UAR.</a:t>
            </a:r>
          </a:p>
        </p:txBody>
      </p:sp>
      <p:sp>
        <p:nvSpPr>
          <p:cNvPr id="4" name="Rounded Rectangle 3"/>
          <p:cNvSpPr/>
          <p:nvPr/>
        </p:nvSpPr>
        <p:spPr>
          <a:xfrm>
            <a:off x="3200400" y="1033272"/>
            <a:ext cx="2743200" cy="2487168"/>
          </a:xfrm>
          <a:prstGeom prst="roundRect">
            <a:avLst>
              <a:gd name="adj" fmla="val 6000"/>
            </a:avLst>
          </a:prstGeom>
          <a:solidFill>
            <a:srgbClr val="E8F4F5"/>
          </a:solidFill>
          <a:ln>
            <a:noFill/>
          </a:ln>
        </p:spPr>
        <p:txBody>
          <a:bodyPr wrap="square" lIns="109728" tIns="73152" rIns="109728" bIns="73152" rtlCol="0" anchor="t"/>
          <a:lstStyle/>
          <a:p>
            <a:pPr marL="0" indent="0" algn="l">
              <a:spcAft>
                <a:spcPts val="600"/>
              </a:spcAft>
              <a:buNone/>
            </a:pPr>
            <a:r>
              <a:rPr lang="en-US" sz="1400" b="1" i="0">
                <a:solidFill>
                  <a:srgbClr val="0B6973"/>
                </a:solidFill>
                <a:latin typeface="Roboto"/>
              </a:rPr>
              <a:t>Deaf or hard of hearing</a:t>
            </a:r>
          </a:p>
          <a:p>
            <a:pPr marL="228600" indent="-228600" algn="l">
              <a:spcAft>
                <a:spcPts val="400"/>
              </a:spcAft>
              <a:buClr>
                <a:srgbClr val="236099"/>
              </a:buClr>
              <a:buFont typeface="Arial"/>
              <a:buChar char="•"/>
            </a:pPr>
            <a:r>
              <a:rPr lang="en-US" sz="1200" b="0" i="0">
                <a:solidFill>
                  <a:srgbClr val="202124"/>
                </a:solidFill>
                <a:latin typeface="Roboto"/>
              </a:rPr>
              <a:t>In-Person Human Reader allows speech reading.</a:t>
            </a:r>
          </a:p>
          <a:p>
            <a:pPr marL="228600" indent="-228600" algn="l">
              <a:spcAft>
                <a:spcPts val="400"/>
              </a:spcAft>
              <a:buClr>
                <a:srgbClr val="236099"/>
              </a:buClr>
              <a:buFont typeface="Arial"/>
              <a:buChar char="•"/>
            </a:pPr>
            <a:r>
              <a:rPr lang="en-US" sz="1200" b="0" i="0">
                <a:solidFill>
                  <a:srgbClr val="202124"/>
                </a:solidFill>
                <a:latin typeface="Roboto"/>
              </a:rPr>
              <a:t>MCE, SEE, and CASE are allowed.</a:t>
            </a:r>
          </a:p>
          <a:p>
            <a:pPr marL="228600" indent="-228600" algn="l">
              <a:spcAft>
                <a:spcPts val="400"/>
              </a:spcAft>
              <a:buClr>
                <a:srgbClr val="236099"/>
              </a:buClr>
              <a:buFont typeface="Arial"/>
              <a:buChar char="•"/>
            </a:pPr>
            <a:r>
              <a:rPr lang="en-US" sz="1200" b="0" i="0">
                <a:solidFill>
                  <a:srgbClr val="202124"/>
                </a:solidFill>
                <a:latin typeface="Roboto"/>
              </a:rPr>
              <a:t>Students with profound hearing loss who do not use these may qualify for a Listening or  Speaking preclusion.</a:t>
            </a:r>
          </a:p>
          <a:p>
            <a:pPr marL="228600" indent="-228600" algn="l">
              <a:spcAft>
                <a:spcPts val="400"/>
              </a:spcAft>
              <a:buClr>
                <a:srgbClr val="236099"/>
              </a:buClr>
              <a:buFont typeface="Arial"/>
              <a:buChar char="•"/>
            </a:pPr>
            <a:endParaRPr lang="en-US" sz="1200" b="0" i="0">
              <a:solidFill>
                <a:srgbClr val="202124"/>
              </a:solidFill>
              <a:latin typeface="Roboto"/>
            </a:endParaRPr>
          </a:p>
          <a:p>
            <a:pPr algn="l">
              <a:spcAft>
                <a:spcPts val="400"/>
              </a:spcAft>
              <a:buClr>
                <a:srgbClr val="236099"/>
              </a:buClr>
            </a:pPr>
            <a:endParaRPr lang="en-US" sz="1200" b="0" i="0">
              <a:solidFill>
                <a:srgbClr val="202124"/>
              </a:solidFill>
              <a:latin typeface="Roboto"/>
            </a:endParaRPr>
          </a:p>
        </p:txBody>
      </p:sp>
      <p:sp>
        <p:nvSpPr>
          <p:cNvPr id="5" name="Rounded Rectangle 4"/>
          <p:cNvSpPr/>
          <p:nvPr/>
        </p:nvSpPr>
        <p:spPr>
          <a:xfrm>
            <a:off x="6035040" y="1033272"/>
            <a:ext cx="2743200" cy="2487168"/>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400" b="1" i="0">
                <a:solidFill>
                  <a:srgbClr val="1B3A5C"/>
                </a:solidFill>
                <a:latin typeface="Roboto"/>
              </a:rPr>
              <a:t>Vision impaired or blind</a:t>
            </a:r>
          </a:p>
          <a:p>
            <a:pPr marL="228600" indent="-228600" algn="l">
              <a:spcAft>
                <a:spcPts val="400"/>
              </a:spcAft>
              <a:buClr>
                <a:srgbClr val="236099"/>
              </a:buClr>
              <a:buFont typeface="Arial"/>
              <a:buChar char="•"/>
            </a:pPr>
            <a:r>
              <a:rPr lang="en-US" sz="1200" b="0" i="0">
                <a:solidFill>
                  <a:srgbClr val="202124"/>
                </a:solidFill>
                <a:latin typeface="Roboto"/>
              </a:rPr>
              <a:t>Braille forms are available</a:t>
            </a:r>
          </a:p>
          <a:p>
            <a:pPr marL="228600" indent="-228600" algn="l">
              <a:spcAft>
                <a:spcPts val="400"/>
              </a:spcAft>
              <a:buClr>
                <a:srgbClr val="236099"/>
              </a:buClr>
              <a:buFont typeface="Arial"/>
              <a:buChar char="•"/>
            </a:pPr>
            <a:r>
              <a:rPr lang="en-US" sz="1200">
                <a:solidFill>
                  <a:srgbClr val="202124"/>
                </a:solidFill>
                <a:latin typeface="Roboto"/>
              </a:rPr>
              <a:t>Large print and magnification are available</a:t>
            </a:r>
          </a:p>
          <a:p>
            <a:pPr marL="228600" indent="-228600" algn="l">
              <a:spcAft>
                <a:spcPts val="400"/>
              </a:spcAft>
              <a:buClr>
                <a:srgbClr val="236099"/>
              </a:buClr>
              <a:buFont typeface="Arial"/>
              <a:buChar char="•"/>
            </a:pPr>
            <a:r>
              <a:rPr lang="en-US" sz="1200" b="0" i="0">
                <a:solidFill>
                  <a:srgbClr val="202124"/>
                </a:solidFill>
                <a:latin typeface="Roboto"/>
              </a:rPr>
              <a:t>Visual description is available </a:t>
            </a:r>
          </a:p>
          <a:p>
            <a:pPr marL="228600" indent="-228600">
              <a:spcAft>
                <a:spcPts val="400"/>
              </a:spcAft>
              <a:buClr>
                <a:srgbClr val="236099"/>
              </a:buClr>
              <a:buFont typeface="Arial"/>
              <a:buChar char="•"/>
            </a:pPr>
            <a:r>
              <a:rPr lang="en-US" sz="1200">
                <a:solidFill>
                  <a:srgbClr val="202124"/>
                </a:solidFill>
                <a:latin typeface="Roboto"/>
              </a:rPr>
              <a:t>Select students may qualify for preclusion from select domains.</a:t>
            </a:r>
          </a:p>
          <a:p>
            <a:pPr marL="228600" indent="-228600">
              <a:spcAft>
                <a:spcPts val="400"/>
              </a:spcAft>
              <a:buClr>
                <a:srgbClr val="236099"/>
              </a:buClr>
              <a:buFont typeface="Arial"/>
              <a:buChar char="•"/>
            </a:pPr>
            <a:endParaRPr lang="en-US" sz="1200">
              <a:solidFill>
                <a:srgbClr val="202124"/>
              </a:solidFill>
              <a:latin typeface="Roboto"/>
            </a:endParaRPr>
          </a:p>
          <a:p>
            <a:pPr marL="228600" indent="-228600">
              <a:spcAft>
                <a:spcPts val="400"/>
              </a:spcAft>
              <a:buClr>
                <a:srgbClr val="236099"/>
              </a:buClr>
              <a:buFont typeface="Arial"/>
              <a:buChar char="•"/>
            </a:pPr>
            <a:endParaRPr lang="en-US" sz="1200">
              <a:solidFill>
                <a:srgbClr val="202124"/>
              </a:solidFill>
              <a:latin typeface="Roboto"/>
            </a:endParaRPr>
          </a:p>
        </p:txBody>
      </p:sp>
      <p:sp>
        <p:nvSpPr>
          <p:cNvPr id="6" name="TextBox 5"/>
          <p:cNvSpPr txBox="1"/>
          <p:nvPr/>
        </p:nvSpPr>
        <p:spPr>
          <a:xfrm>
            <a:off x="365760" y="3566160"/>
            <a:ext cx="8412480" cy="960263"/>
          </a:xfrm>
          <a:prstGeom prst="rect">
            <a:avLst/>
          </a:prstGeom>
          <a:noFill/>
        </p:spPr>
        <p:txBody>
          <a:bodyPr wrap="square" lIns="36576" tIns="18288" rIns="36576" bIns="18288" anchor="t">
            <a:spAutoFit/>
          </a:bodyPr>
          <a:lstStyle/>
          <a:p>
            <a:pPr marL="0" indent="0" algn="l">
              <a:spcAft>
                <a:spcPts val="400"/>
              </a:spcAft>
              <a:buNone/>
            </a:pPr>
            <a:r>
              <a:rPr lang="en-US" sz="1250" b="0" i="0" dirty="0">
                <a:solidFill>
                  <a:srgbClr val="202124"/>
                </a:solidFill>
                <a:latin typeface="Roboto"/>
              </a:rPr>
              <a:t>Send UARs in Syncplicity and email Arti Sachdeva. See the </a:t>
            </a:r>
            <a:r>
              <a:rPr lang="en-US" sz="1250" b="0" i="0" u="sng" dirty="0">
                <a:solidFill>
                  <a:srgbClr val="00616B"/>
                </a:solidFill>
                <a:latin typeface="Roboto"/>
                <a:hlinkClick r:id="rId3">
                  <a:extLst>
                    <a:ext uri="{A12FA001-AC4F-418D-AE19-62706E023703}">
                      <ahyp:hlinkClr xmlns:ahyp="http://schemas.microsoft.com/office/drawing/2018/hyperlinkcolor" val="tx"/>
                    </a:ext>
                  </a:extLst>
                </a:hlinkClick>
              </a:rPr>
              <a:t>CDE accommodation resources</a:t>
            </a:r>
            <a:r>
              <a:rPr lang="en-US" sz="1250" b="0" i="0" dirty="0">
                <a:solidFill>
                  <a:srgbClr val="202124"/>
                </a:solidFill>
                <a:latin typeface="Roboto"/>
              </a:rPr>
              <a:t>.</a:t>
            </a:r>
          </a:p>
          <a:p>
            <a:pPr>
              <a:spcAft>
                <a:spcPts val="400"/>
              </a:spcAft>
              <a:buClr>
                <a:srgbClr val="236099"/>
              </a:buClr>
            </a:pPr>
            <a:r>
              <a:rPr lang="en-US" sz="1250" dirty="0">
                <a:solidFill>
                  <a:srgbClr val="202124"/>
                </a:solidFill>
                <a:latin typeface="Roboto"/>
                <a:hlinkClick r:id="rId4"/>
              </a:rPr>
              <a:t>Preclusion training slide deck</a:t>
            </a:r>
            <a:r>
              <a:rPr lang="en-US" sz="1250" dirty="0">
                <a:solidFill>
                  <a:srgbClr val="202124"/>
                </a:solidFill>
                <a:latin typeface="Roboto"/>
              </a:rPr>
              <a:t>.</a:t>
            </a:r>
          </a:p>
          <a:p>
            <a:pPr>
              <a:spcAft>
                <a:spcPts val="400"/>
              </a:spcAft>
              <a:buClr>
                <a:srgbClr val="236099"/>
              </a:buClr>
            </a:pPr>
            <a:r>
              <a:rPr lang="en-US" sz="1250" b="1" dirty="0">
                <a:solidFill>
                  <a:srgbClr val="202124"/>
                </a:solidFill>
                <a:latin typeface="Roboto"/>
              </a:rPr>
              <a:t>UARs and Preclusion forms due December 1, 2026.</a:t>
            </a:r>
            <a:endParaRPr lang="en-US" sz="1250" dirty="0">
              <a:solidFill>
                <a:srgbClr val="202124"/>
              </a:solidFill>
              <a:latin typeface="Roboto"/>
            </a:endParaRPr>
          </a:p>
          <a:p>
            <a:pPr marL="0" indent="0" algn="l">
              <a:spcAft>
                <a:spcPts val="400"/>
              </a:spcAft>
              <a:buNone/>
            </a:pPr>
            <a:endParaRPr lang="en-US" sz="1250" b="0" i="0" dirty="0">
              <a:solidFill>
                <a:srgbClr val="202124"/>
              </a:solidFill>
              <a:latin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Your school security plan</a:t>
            </a:r>
          </a:p>
        </p:txBody>
      </p:sp>
      <p:sp>
        <p:nvSpPr>
          <p:cNvPr id="3" name="Oval 2"/>
          <p:cNvSpPr/>
          <p:nvPr/>
        </p:nvSpPr>
        <p:spPr>
          <a:xfrm>
            <a:off x="365760" y="1069848"/>
            <a:ext cx="420624" cy="420624"/>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1</a:t>
            </a:r>
          </a:p>
        </p:txBody>
      </p:sp>
      <p:sp>
        <p:nvSpPr>
          <p:cNvPr id="4" name="Rounded Rectangle 3"/>
          <p:cNvSpPr/>
          <p:nvPr/>
        </p:nvSpPr>
        <p:spPr>
          <a:xfrm>
            <a:off x="877824" y="1005840"/>
            <a:ext cx="3657600" cy="548640"/>
          </a:xfrm>
          <a:prstGeom prst="roundRect">
            <a:avLst>
              <a:gd name="adj" fmla="val 6000"/>
            </a:avLst>
          </a:prstGeom>
          <a:solidFill>
            <a:srgbClr val="E8F4F5"/>
          </a:solidFill>
          <a:ln>
            <a:noFill/>
          </a:ln>
        </p:spPr>
        <p:txBody>
          <a:bodyPr wrap="square" tIns="73152" bIns="73152" rtlCol="0" anchor="ctr"/>
          <a:lstStyle/>
          <a:p>
            <a:pPr marL="0" indent="0" algn="l">
              <a:spcAft>
                <a:spcPts val="400"/>
              </a:spcAft>
              <a:buNone/>
            </a:pPr>
            <a:r>
              <a:rPr lang="en-US" sz="1250" b="0" i="0">
                <a:solidFill>
                  <a:srgbClr val="202124"/>
                </a:solidFill>
                <a:latin typeface="Roboto"/>
              </a:rPr>
              <a:t>Train all staff on security rules, prohibited activities, and breaches</a:t>
            </a:r>
          </a:p>
        </p:txBody>
      </p:sp>
      <p:sp>
        <p:nvSpPr>
          <p:cNvPr id="5" name="Oval 4"/>
          <p:cNvSpPr/>
          <p:nvPr/>
        </p:nvSpPr>
        <p:spPr>
          <a:xfrm>
            <a:off x="4617720" y="1069848"/>
            <a:ext cx="420624" cy="420624"/>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2</a:t>
            </a:r>
          </a:p>
        </p:txBody>
      </p:sp>
      <p:sp>
        <p:nvSpPr>
          <p:cNvPr id="6" name="Rounded Rectangle 5"/>
          <p:cNvSpPr/>
          <p:nvPr/>
        </p:nvSpPr>
        <p:spPr>
          <a:xfrm>
            <a:off x="5129784" y="1005840"/>
            <a:ext cx="3657600" cy="548640"/>
          </a:xfrm>
          <a:prstGeom prst="roundRect">
            <a:avLst>
              <a:gd name="adj" fmla="val 6000"/>
            </a:avLst>
          </a:prstGeom>
          <a:solidFill>
            <a:srgbClr val="E8F4F5"/>
          </a:solidFill>
          <a:ln>
            <a:noFill/>
          </a:ln>
        </p:spPr>
        <p:txBody>
          <a:bodyPr wrap="square" tIns="73152" bIns="73152" rtlCol="0" anchor="ctr"/>
          <a:lstStyle/>
          <a:p>
            <a:pPr marL="0" indent="0" algn="l">
              <a:spcAft>
                <a:spcPts val="400"/>
              </a:spcAft>
              <a:buNone/>
            </a:pPr>
            <a:r>
              <a:rPr lang="en-US" sz="1250" b="0" i="0">
                <a:solidFill>
                  <a:srgbClr val="202124"/>
                </a:solidFill>
                <a:latin typeface="Roboto"/>
              </a:rPr>
              <a:t>Keep people without permission out of the testing room</a:t>
            </a:r>
          </a:p>
        </p:txBody>
      </p:sp>
      <p:sp>
        <p:nvSpPr>
          <p:cNvPr id="7" name="Oval 6"/>
          <p:cNvSpPr/>
          <p:nvPr/>
        </p:nvSpPr>
        <p:spPr>
          <a:xfrm>
            <a:off x="365760" y="1709928"/>
            <a:ext cx="420624" cy="420624"/>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3</a:t>
            </a:r>
          </a:p>
        </p:txBody>
      </p:sp>
      <p:sp>
        <p:nvSpPr>
          <p:cNvPr id="8" name="Rounded Rectangle 7"/>
          <p:cNvSpPr/>
          <p:nvPr/>
        </p:nvSpPr>
        <p:spPr>
          <a:xfrm>
            <a:off x="877824" y="1645920"/>
            <a:ext cx="3657600" cy="548640"/>
          </a:xfrm>
          <a:prstGeom prst="roundRect">
            <a:avLst>
              <a:gd name="adj" fmla="val 6000"/>
            </a:avLst>
          </a:prstGeom>
          <a:solidFill>
            <a:srgbClr val="E8F4F5"/>
          </a:solidFill>
          <a:ln>
            <a:noFill/>
          </a:ln>
        </p:spPr>
        <p:txBody>
          <a:bodyPr wrap="square" tIns="73152" bIns="73152" rtlCol="0" anchor="ctr"/>
          <a:lstStyle/>
          <a:p>
            <a:pPr marL="0" indent="0" algn="l">
              <a:spcAft>
                <a:spcPts val="400"/>
              </a:spcAft>
              <a:buNone/>
            </a:pPr>
            <a:r>
              <a:rPr lang="en-US" sz="1250" b="0" i="0">
                <a:solidFill>
                  <a:srgbClr val="202124"/>
                </a:solidFill>
                <a:latin typeface="Roboto"/>
              </a:rPr>
              <a:t>Write down the chain of custody</a:t>
            </a:r>
          </a:p>
        </p:txBody>
      </p:sp>
      <p:sp>
        <p:nvSpPr>
          <p:cNvPr id="9" name="Oval 8"/>
          <p:cNvSpPr/>
          <p:nvPr/>
        </p:nvSpPr>
        <p:spPr>
          <a:xfrm>
            <a:off x="4617720" y="1709928"/>
            <a:ext cx="420624" cy="420624"/>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4</a:t>
            </a:r>
          </a:p>
        </p:txBody>
      </p:sp>
      <p:sp>
        <p:nvSpPr>
          <p:cNvPr id="10" name="Rounded Rectangle 9"/>
          <p:cNvSpPr/>
          <p:nvPr/>
        </p:nvSpPr>
        <p:spPr>
          <a:xfrm>
            <a:off x="5129784" y="1645920"/>
            <a:ext cx="3657600" cy="548640"/>
          </a:xfrm>
          <a:prstGeom prst="roundRect">
            <a:avLst>
              <a:gd name="adj" fmla="val 6000"/>
            </a:avLst>
          </a:prstGeom>
          <a:solidFill>
            <a:srgbClr val="E8F4F5"/>
          </a:solidFill>
          <a:ln>
            <a:noFill/>
          </a:ln>
        </p:spPr>
        <p:txBody>
          <a:bodyPr wrap="square" tIns="73152" bIns="73152" rtlCol="0" anchor="ctr"/>
          <a:lstStyle/>
          <a:p>
            <a:pPr marL="0" indent="0" algn="l">
              <a:spcAft>
                <a:spcPts val="400"/>
              </a:spcAft>
              <a:buNone/>
            </a:pPr>
            <a:r>
              <a:rPr lang="en-US" sz="1250" dirty="0">
                <a:solidFill>
                  <a:srgbClr val="202124"/>
                </a:solidFill>
                <a:latin typeface="Roboto"/>
              </a:rPr>
              <a:t>Prevents</a:t>
            </a:r>
            <a:r>
              <a:rPr lang="en-US" sz="1250" b="0" i="0" dirty="0">
                <a:solidFill>
                  <a:srgbClr val="202124"/>
                </a:solidFill>
                <a:latin typeface="Roboto"/>
              </a:rPr>
              <a:t> early or late access to questions, coaching, and cheating</a:t>
            </a:r>
          </a:p>
        </p:txBody>
      </p:sp>
      <p:sp>
        <p:nvSpPr>
          <p:cNvPr id="11" name="Oval 10"/>
          <p:cNvSpPr/>
          <p:nvPr/>
        </p:nvSpPr>
        <p:spPr>
          <a:xfrm>
            <a:off x="365760" y="2350008"/>
            <a:ext cx="420624" cy="420624"/>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5</a:t>
            </a:r>
          </a:p>
        </p:txBody>
      </p:sp>
      <p:sp>
        <p:nvSpPr>
          <p:cNvPr id="12" name="Rounded Rectangle 11"/>
          <p:cNvSpPr/>
          <p:nvPr/>
        </p:nvSpPr>
        <p:spPr>
          <a:xfrm>
            <a:off x="877824" y="2286000"/>
            <a:ext cx="3657600" cy="548640"/>
          </a:xfrm>
          <a:prstGeom prst="roundRect">
            <a:avLst>
              <a:gd name="adj" fmla="val 6000"/>
            </a:avLst>
          </a:prstGeom>
          <a:solidFill>
            <a:srgbClr val="E8F4F5"/>
          </a:solidFill>
          <a:ln>
            <a:noFill/>
          </a:ln>
        </p:spPr>
        <p:txBody>
          <a:bodyPr wrap="square" tIns="73152" bIns="73152" rtlCol="0" anchor="ctr"/>
          <a:lstStyle/>
          <a:p>
            <a:pPr marL="0" indent="0" algn="l">
              <a:spcAft>
                <a:spcPts val="400"/>
              </a:spcAft>
              <a:buNone/>
            </a:pPr>
            <a:r>
              <a:rPr lang="en-US" sz="1250" b="0" i="0">
                <a:solidFill>
                  <a:srgbClr val="202124"/>
                </a:solidFill>
                <a:latin typeface="Roboto"/>
              </a:rPr>
              <a:t>Use a seating chart with space for active proctoring</a:t>
            </a:r>
          </a:p>
        </p:txBody>
      </p:sp>
      <p:sp>
        <p:nvSpPr>
          <p:cNvPr id="13" name="Oval 12"/>
          <p:cNvSpPr/>
          <p:nvPr/>
        </p:nvSpPr>
        <p:spPr>
          <a:xfrm>
            <a:off x="4617720" y="2350008"/>
            <a:ext cx="420624" cy="420624"/>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6</a:t>
            </a:r>
          </a:p>
        </p:txBody>
      </p:sp>
      <p:sp>
        <p:nvSpPr>
          <p:cNvPr id="14" name="Rounded Rectangle 13"/>
          <p:cNvSpPr/>
          <p:nvPr/>
        </p:nvSpPr>
        <p:spPr>
          <a:xfrm>
            <a:off x="5129784" y="2286000"/>
            <a:ext cx="3657600" cy="548640"/>
          </a:xfrm>
          <a:prstGeom prst="roundRect">
            <a:avLst>
              <a:gd name="adj" fmla="val 6000"/>
            </a:avLst>
          </a:prstGeom>
          <a:solidFill>
            <a:srgbClr val="E8F4F5"/>
          </a:solidFill>
          <a:ln>
            <a:noFill/>
          </a:ln>
        </p:spPr>
        <p:txBody>
          <a:bodyPr wrap="square" tIns="73152" bIns="73152" rtlCol="0" anchor="ctr"/>
          <a:lstStyle/>
          <a:p>
            <a:pPr marL="0" indent="0" algn="l">
              <a:spcAft>
                <a:spcPts val="400"/>
              </a:spcAft>
              <a:buNone/>
            </a:pPr>
            <a:r>
              <a:rPr lang="en-US" sz="1250" b="0" i="0">
                <a:solidFill>
                  <a:srgbClr val="202124"/>
                </a:solidFill>
                <a:latin typeface="Roboto"/>
              </a:rPr>
              <a:t>Use one central locked room to store materials</a:t>
            </a:r>
          </a:p>
        </p:txBody>
      </p:sp>
      <p:sp>
        <p:nvSpPr>
          <p:cNvPr id="15" name="Oval 14"/>
          <p:cNvSpPr/>
          <p:nvPr/>
        </p:nvSpPr>
        <p:spPr>
          <a:xfrm>
            <a:off x="365760" y="2990087"/>
            <a:ext cx="420624" cy="420624"/>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7</a:t>
            </a:r>
          </a:p>
        </p:txBody>
      </p:sp>
      <p:sp>
        <p:nvSpPr>
          <p:cNvPr id="16" name="Rounded Rectangle 15"/>
          <p:cNvSpPr/>
          <p:nvPr/>
        </p:nvSpPr>
        <p:spPr>
          <a:xfrm>
            <a:off x="877824" y="2926079"/>
            <a:ext cx="3657600" cy="548640"/>
          </a:xfrm>
          <a:prstGeom prst="roundRect">
            <a:avLst>
              <a:gd name="adj" fmla="val 6000"/>
            </a:avLst>
          </a:prstGeom>
          <a:solidFill>
            <a:srgbClr val="E8F4F5"/>
          </a:solidFill>
          <a:ln>
            <a:noFill/>
          </a:ln>
        </p:spPr>
        <p:txBody>
          <a:bodyPr wrap="square" tIns="73152" bIns="73152" rtlCol="0" anchor="ctr"/>
          <a:lstStyle/>
          <a:p>
            <a:pPr marL="0" indent="0" algn="l">
              <a:spcAft>
                <a:spcPts val="400"/>
              </a:spcAft>
              <a:buNone/>
            </a:pPr>
            <a:r>
              <a:rPr lang="en-US" sz="1250" b="0" i="0">
                <a:solidFill>
                  <a:srgbClr val="202124"/>
                </a:solidFill>
                <a:latin typeface="Roboto"/>
              </a:rPr>
              <a:t>Train Technology Coordinators and TAs</a:t>
            </a:r>
          </a:p>
        </p:txBody>
      </p:sp>
      <p:sp>
        <p:nvSpPr>
          <p:cNvPr id="17" name="Oval 16"/>
          <p:cNvSpPr/>
          <p:nvPr/>
        </p:nvSpPr>
        <p:spPr>
          <a:xfrm>
            <a:off x="4617720" y="2990087"/>
            <a:ext cx="420624" cy="420624"/>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8</a:t>
            </a:r>
          </a:p>
        </p:txBody>
      </p:sp>
      <p:sp>
        <p:nvSpPr>
          <p:cNvPr id="18" name="Rounded Rectangle 17"/>
          <p:cNvSpPr/>
          <p:nvPr/>
        </p:nvSpPr>
        <p:spPr>
          <a:xfrm>
            <a:off x="5129784" y="2926079"/>
            <a:ext cx="3657600" cy="548640"/>
          </a:xfrm>
          <a:prstGeom prst="roundRect">
            <a:avLst>
              <a:gd name="adj" fmla="val 6000"/>
            </a:avLst>
          </a:prstGeom>
          <a:solidFill>
            <a:srgbClr val="E8F4F5"/>
          </a:solidFill>
          <a:ln>
            <a:noFill/>
          </a:ln>
        </p:spPr>
        <p:txBody>
          <a:bodyPr wrap="square" tIns="73152" bIns="73152" rtlCol="0" anchor="ctr"/>
          <a:lstStyle/>
          <a:p>
            <a:pPr marL="0" indent="0" algn="l">
              <a:spcAft>
                <a:spcPts val="400"/>
              </a:spcAft>
              <a:buNone/>
            </a:pPr>
            <a:r>
              <a:rPr lang="en-US" sz="1250" b="0" i="0">
                <a:solidFill>
                  <a:srgbClr val="202124"/>
                </a:solidFill>
                <a:latin typeface="Roboto"/>
              </a:rPr>
              <a:t>Plan for interruptions, such as a fire drill</a:t>
            </a:r>
          </a:p>
        </p:txBody>
      </p:sp>
      <p:sp>
        <p:nvSpPr>
          <p:cNvPr id="19" name="TextBox 18"/>
          <p:cNvSpPr txBox="1"/>
          <p:nvPr/>
        </p:nvSpPr>
        <p:spPr>
          <a:xfrm>
            <a:off x="365760" y="3621024"/>
            <a:ext cx="8412480" cy="406265"/>
          </a:xfrm>
          <a:prstGeom prst="rect">
            <a:avLst/>
          </a:prstGeom>
          <a:noFill/>
        </p:spPr>
        <p:txBody>
          <a:bodyPr wrap="square" lIns="36576" tIns="18288" rIns="36576" bIns="18288" anchor="t">
            <a:spAutoFit/>
          </a:bodyPr>
          <a:lstStyle/>
          <a:p>
            <a:pPr marL="0" indent="0" algn="l">
              <a:spcAft>
                <a:spcPts val="400"/>
              </a:spcAft>
              <a:buNone/>
            </a:pPr>
            <a:r>
              <a:rPr lang="en-US" sz="1200" b="0" i="0" dirty="0">
                <a:solidFill>
                  <a:srgbClr val="202124"/>
                </a:solidFill>
                <a:latin typeface="Roboto"/>
              </a:rPr>
              <a:t>Everyone who helps with testing signs the </a:t>
            </a:r>
            <a:r>
              <a:rPr lang="en-US" sz="1200" b="1" i="0" dirty="0">
                <a:solidFill>
                  <a:srgbClr val="202124"/>
                </a:solidFill>
                <a:latin typeface="Roboto"/>
                <a:hlinkClick r:id="rId3"/>
              </a:rPr>
              <a:t>Colorado ACCESS Security Agreement</a:t>
            </a:r>
            <a:r>
              <a:rPr lang="en-US" sz="1200" b="0" i="0" dirty="0">
                <a:solidFill>
                  <a:srgbClr val="202124"/>
                </a:solidFill>
                <a:latin typeface="Roboto"/>
              </a:rPr>
              <a:t>. Users accept the WIDA NDUA and the WIDA AMS Security and Confidentiality Agreement at first login.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Secure scripts and the Test Monitoring Application</a:t>
            </a:r>
          </a:p>
        </p:txBody>
      </p:sp>
      <p:sp>
        <p:nvSpPr>
          <p:cNvPr id="3" name="Rounded Rectangle 2"/>
          <p:cNvSpPr/>
          <p:nvPr/>
        </p:nvSpPr>
        <p:spPr>
          <a:xfrm>
            <a:off x="365760" y="1033272"/>
            <a:ext cx="4114800" cy="306324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600" b="1" i="0" dirty="0">
                <a:solidFill>
                  <a:srgbClr val="1B3A5C"/>
                </a:solidFill>
                <a:latin typeface="Roboto"/>
              </a:rPr>
              <a:t>Test Administrator scripts</a:t>
            </a:r>
          </a:p>
          <a:p>
            <a:pPr marL="228600" indent="-228600" algn="l">
              <a:spcAft>
                <a:spcPts val="600"/>
              </a:spcAft>
              <a:buClr>
                <a:srgbClr val="236099"/>
              </a:buClr>
              <a:buFont typeface="Arial"/>
              <a:buChar char="•"/>
            </a:pPr>
            <a:r>
              <a:rPr lang="en-US" sz="1400" b="0" i="0" dirty="0">
                <a:solidFill>
                  <a:srgbClr val="202124"/>
                </a:solidFill>
                <a:latin typeface="Roboto"/>
              </a:rPr>
              <a:t>Not secure: ACCESS Online, grades 4 to 12</a:t>
            </a:r>
          </a:p>
          <a:p>
            <a:pPr marL="228600" indent="-228600" algn="l">
              <a:spcAft>
                <a:spcPts val="600"/>
              </a:spcAft>
              <a:buClr>
                <a:srgbClr val="236099"/>
              </a:buClr>
              <a:buFont typeface="Arial"/>
              <a:buChar char="•"/>
            </a:pPr>
            <a:endParaRPr lang="en-US" sz="1400" b="0" i="0" dirty="0">
              <a:solidFill>
                <a:srgbClr val="202124"/>
              </a:solidFill>
              <a:latin typeface="Roboto"/>
            </a:endParaRPr>
          </a:p>
          <a:p>
            <a:pPr marL="0" indent="0" algn="l">
              <a:spcAft>
                <a:spcPts val="400"/>
              </a:spcAft>
              <a:buNone/>
            </a:pPr>
            <a:r>
              <a:rPr lang="en-US" sz="1400" b="1" i="0" dirty="0">
                <a:solidFill>
                  <a:srgbClr val="202124"/>
                </a:solidFill>
                <a:latin typeface="Roboto"/>
              </a:rPr>
              <a:t>Secure (check out, check in, return to DRC):</a:t>
            </a:r>
          </a:p>
          <a:p>
            <a:pPr marL="228600" indent="-228600" algn="l">
              <a:spcAft>
                <a:spcPts val="400"/>
              </a:spcAft>
              <a:buClr>
                <a:srgbClr val="236099"/>
              </a:buClr>
              <a:buFont typeface="Arial"/>
              <a:buChar char="•"/>
            </a:pPr>
            <a:r>
              <a:rPr lang="en-US" sz="1400" b="0" i="0" dirty="0">
                <a:solidFill>
                  <a:srgbClr val="202124"/>
                </a:solidFill>
                <a:latin typeface="Roboto"/>
              </a:rPr>
              <a:t>ACCESS Online, grade 1 and grades 2 to 3</a:t>
            </a:r>
          </a:p>
          <a:p>
            <a:pPr marL="228600" indent="-228600" algn="l">
              <a:spcAft>
                <a:spcPts val="400"/>
              </a:spcAft>
              <a:buClr>
                <a:srgbClr val="236099"/>
              </a:buClr>
              <a:buFont typeface="Arial"/>
              <a:buChar char="•"/>
            </a:pPr>
            <a:r>
              <a:rPr lang="en-US" sz="1400" b="0" i="0" dirty="0">
                <a:solidFill>
                  <a:srgbClr val="202124"/>
                </a:solidFill>
                <a:latin typeface="Roboto"/>
              </a:rPr>
              <a:t>ACCESS for Kindergarten</a:t>
            </a:r>
          </a:p>
          <a:p>
            <a:pPr marL="228600" indent="-228600" algn="l">
              <a:spcAft>
                <a:spcPts val="400"/>
              </a:spcAft>
              <a:buClr>
                <a:srgbClr val="236099"/>
              </a:buClr>
              <a:buFont typeface="Arial"/>
              <a:buChar char="•"/>
            </a:pPr>
            <a:r>
              <a:rPr lang="en-US" sz="1400" b="0" i="0" dirty="0">
                <a:solidFill>
                  <a:srgbClr val="202124"/>
                </a:solidFill>
                <a:latin typeface="Roboto"/>
              </a:rPr>
              <a:t>Alternate ACCESS</a:t>
            </a:r>
          </a:p>
        </p:txBody>
      </p:sp>
      <p:sp>
        <p:nvSpPr>
          <p:cNvPr id="4" name="Rounded Rectangle 3"/>
          <p:cNvSpPr/>
          <p:nvPr/>
        </p:nvSpPr>
        <p:spPr>
          <a:xfrm>
            <a:off x="4663440" y="1033272"/>
            <a:ext cx="4114800" cy="306324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600" b="1" i="0" dirty="0">
                <a:solidFill>
                  <a:srgbClr val="1B3A5C"/>
                </a:solidFill>
                <a:latin typeface="Roboto"/>
              </a:rPr>
              <a:t>Test Monitoring Application (TMA)</a:t>
            </a:r>
          </a:p>
          <a:p>
            <a:pPr marL="228600" indent="-228600" algn="l">
              <a:spcAft>
                <a:spcPts val="400"/>
              </a:spcAft>
              <a:buClr>
                <a:srgbClr val="236099"/>
              </a:buClr>
              <a:buFont typeface="Arial"/>
              <a:buChar char="•"/>
            </a:pPr>
            <a:r>
              <a:rPr lang="en-US" sz="1400" b="0" i="0" dirty="0">
                <a:solidFill>
                  <a:srgbClr val="202124"/>
                </a:solidFill>
                <a:latin typeface="Roboto"/>
              </a:rPr>
              <a:t>On by default for grades 9 to 12</a:t>
            </a:r>
          </a:p>
          <a:p>
            <a:pPr marL="228600" indent="-228600" algn="l">
              <a:spcAft>
                <a:spcPts val="400"/>
              </a:spcAft>
              <a:buClr>
                <a:srgbClr val="236099"/>
              </a:buClr>
              <a:buFont typeface="Arial"/>
              <a:buChar char="•"/>
            </a:pPr>
            <a:r>
              <a:rPr lang="en-US" sz="1400" b="0" i="0" dirty="0">
                <a:solidFill>
                  <a:srgbClr val="202124"/>
                </a:solidFill>
                <a:latin typeface="Roboto"/>
              </a:rPr>
              <a:t>CDE recommends it for all online tests</a:t>
            </a:r>
          </a:p>
          <a:p>
            <a:pPr marL="228600" indent="-228600" algn="l">
              <a:spcAft>
                <a:spcPts val="400"/>
              </a:spcAft>
              <a:buClr>
                <a:srgbClr val="236099"/>
              </a:buClr>
              <a:buFont typeface="Arial"/>
              <a:buChar char="•"/>
            </a:pPr>
            <a:r>
              <a:rPr lang="en-US" sz="1400" b="0" i="0" dirty="0">
                <a:solidFill>
                  <a:srgbClr val="202124"/>
                </a:solidFill>
                <a:latin typeface="Roboto"/>
              </a:rPr>
              <a:t>Shows start time, pauses, and tool use</a:t>
            </a:r>
          </a:p>
          <a:p>
            <a:pPr marL="228600" indent="-228600" algn="l">
              <a:spcAft>
                <a:spcPts val="400"/>
              </a:spcAft>
              <a:buClr>
                <a:srgbClr val="236099"/>
              </a:buClr>
              <a:buFont typeface="Arial"/>
              <a:buChar char="•"/>
            </a:pPr>
            <a:r>
              <a:rPr lang="en-US" sz="1400" b="0" i="0" dirty="0">
                <a:solidFill>
                  <a:srgbClr val="202124"/>
                </a:solidFill>
                <a:latin typeface="Roboto"/>
              </a:rPr>
              <a:t>Use it together with active proctoring. It does not replace a proctor.</a:t>
            </a:r>
          </a:p>
          <a:p>
            <a:pPr marL="228600" indent="-228600" algn="l">
              <a:spcAft>
                <a:spcPts val="600"/>
              </a:spcAft>
              <a:buClr>
                <a:srgbClr val="236099"/>
              </a:buClr>
              <a:buFont typeface="Arial"/>
              <a:buChar char="•"/>
            </a:pPr>
            <a:endParaRPr lang="en-US" sz="1400" b="0" i="0" dirty="0">
              <a:solidFill>
                <a:srgbClr val="202124"/>
              </a:solidFill>
              <a:latin typeface="Roboto"/>
            </a:endParaRPr>
          </a:p>
          <a:p>
            <a:pPr marL="0" indent="0" algn="l">
              <a:spcAft>
                <a:spcPts val="400"/>
              </a:spcAft>
              <a:buNone/>
            </a:pPr>
            <a:r>
              <a:rPr lang="en-US" sz="1400" b="1" i="0" dirty="0">
                <a:solidFill>
                  <a:srgbClr val="202124"/>
                </a:solidFill>
                <a:latin typeface="Roboto"/>
              </a:rPr>
              <a:t>Colorado version of the script:</a:t>
            </a:r>
          </a:p>
          <a:p>
            <a:pPr marL="228600" indent="-228600" algn="l">
              <a:spcAft>
                <a:spcPts val="400"/>
              </a:spcAft>
              <a:buClr>
                <a:srgbClr val="236099"/>
              </a:buClr>
              <a:buFont typeface="Arial"/>
              <a:buChar char="•"/>
            </a:pPr>
            <a:r>
              <a:rPr lang="en-US" sz="1400" b="0" i="0" dirty="0">
                <a:solidFill>
                  <a:srgbClr val="202124"/>
                </a:solidFill>
                <a:latin typeface="Roboto"/>
              </a:rPr>
              <a:t>Grades 4 to 12: available now</a:t>
            </a:r>
          </a:p>
          <a:p>
            <a:pPr marL="228600" indent="-228600" algn="l">
              <a:spcAft>
                <a:spcPts val="400"/>
              </a:spcAft>
              <a:buClr>
                <a:srgbClr val="236099"/>
              </a:buClr>
              <a:buFont typeface="Arial"/>
              <a:buChar char="•"/>
            </a:pPr>
            <a:r>
              <a:rPr lang="en-US" sz="1400" b="0" i="0" dirty="0">
                <a:solidFill>
                  <a:srgbClr val="202124"/>
                </a:solidFill>
                <a:latin typeface="Roboto"/>
              </a:rPr>
              <a:t>Grades 1 to 3: mid-November</a:t>
            </a:r>
          </a:p>
          <a:p>
            <a:pPr marL="228600" indent="-228600" algn="l">
              <a:spcAft>
                <a:spcPts val="400"/>
              </a:spcAft>
              <a:buClr>
                <a:srgbClr val="236099"/>
              </a:buClr>
              <a:buFont typeface="Arial"/>
              <a:buChar char="•"/>
            </a:pPr>
            <a:r>
              <a:rPr lang="en-US" sz="1400" b="0" i="0" dirty="0">
                <a:solidFill>
                  <a:srgbClr val="202124"/>
                </a:solidFill>
                <a:latin typeface="Roboto"/>
              </a:rPr>
              <a:t>Tells TAs when to give time warnings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 up the testing room</a:t>
            </a:r>
          </a:p>
        </p:txBody>
      </p:sp>
      <p:sp>
        <p:nvSpPr>
          <p:cNvPr id="3" name="Rounded Rectangle 2"/>
          <p:cNvSpPr/>
          <p:nvPr/>
        </p:nvSpPr>
        <p:spPr>
          <a:xfrm>
            <a:off x="365760" y="1033271"/>
            <a:ext cx="2011680" cy="969264"/>
          </a:xfrm>
          <a:prstGeom prst="roundRect">
            <a:avLst>
              <a:gd name="adj" fmla="val 6000"/>
            </a:avLst>
          </a:prstGeom>
          <a:solidFill>
            <a:srgbClr val="1B3A5C"/>
          </a:solidFill>
          <a:ln>
            <a:noFill/>
          </a:ln>
        </p:spPr>
        <p:txBody>
          <a:bodyPr wrap="square" lIns="109728" tIns="36576" rIns="109728" bIns="36576" rtlCol="0" anchor="ctr"/>
          <a:lstStyle/>
          <a:p>
            <a:pPr marL="0" indent="0" algn="ctr">
              <a:spcAft>
                <a:spcPts val="0"/>
              </a:spcAft>
              <a:buNone/>
            </a:pPr>
            <a:r>
              <a:rPr lang="en-US" sz="2800" b="1" i="0" dirty="0">
                <a:solidFill>
                  <a:srgbClr val="FFFFFF"/>
                </a:solidFill>
                <a:latin typeface="Roboto"/>
              </a:rPr>
              <a:t>1:15</a:t>
            </a:r>
          </a:p>
          <a:p>
            <a:pPr marL="0" indent="0" algn="ctr">
              <a:spcAft>
                <a:spcPts val="400"/>
              </a:spcAft>
              <a:buNone/>
            </a:pPr>
            <a:r>
              <a:rPr lang="en-US" sz="1100" b="0" i="0" dirty="0">
                <a:solidFill>
                  <a:srgbClr val="FFFFFF"/>
                </a:solidFill>
                <a:latin typeface="Roboto"/>
              </a:rPr>
              <a:t>TA to students</a:t>
            </a:r>
            <a:endParaRPr lang="en-US" sz="1200" dirty="0">
              <a:solidFill>
                <a:srgbClr val="FFFFFF"/>
              </a:solidFill>
              <a:latin typeface="Roboto"/>
            </a:endParaRPr>
          </a:p>
          <a:p>
            <a:pPr marL="0" indent="0" algn="ctr">
              <a:spcAft>
                <a:spcPts val="400"/>
              </a:spcAft>
              <a:buNone/>
            </a:pPr>
            <a:r>
              <a:rPr lang="en-US" sz="1100" b="0" i="0" dirty="0">
                <a:solidFill>
                  <a:srgbClr val="FFFFFF"/>
                </a:solidFill>
                <a:latin typeface="Roboto"/>
              </a:rPr>
              <a:t>grades 1 to 3 (L, R, W)</a:t>
            </a:r>
          </a:p>
        </p:txBody>
      </p:sp>
      <p:sp>
        <p:nvSpPr>
          <p:cNvPr id="4" name="Rounded Rectangle 3"/>
          <p:cNvSpPr/>
          <p:nvPr/>
        </p:nvSpPr>
        <p:spPr>
          <a:xfrm>
            <a:off x="365760" y="2121408"/>
            <a:ext cx="2011680" cy="969264"/>
          </a:xfrm>
          <a:prstGeom prst="roundRect">
            <a:avLst>
              <a:gd name="adj" fmla="val 6000"/>
            </a:avLst>
          </a:prstGeom>
          <a:solidFill>
            <a:srgbClr val="236099"/>
          </a:solidFill>
          <a:ln>
            <a:noFill/>
          </a:ln>
        </p:spPr>
        <p:txBody>
          <a:bodyPr wrap="square" lIns="109728" tIns="36576" rIns="109728" bIns="36576" rtlCol="0" anchor="ctr"/>
          <a:lstStyle/>
          <a:p>
            <a:pPr marL="0" indent="0" algn="ctr">
              <a:spcAft>
                <a:spcPts val="0"/>
              </a:spcAft>
              <a:buNone/>
            </a:pPr>
            <a:r>
              <a:rPr lang="en-US" sz="2800" b="1" i="0" dirty="0">
                <a:solidFill>
                  <a:srgbClr val="FFFFFF"/>
                </a:solidFill>
                <a:latin typeface="Roboto"/>
              </a:rPr>
              <a:t>1:22</a:t>
            </a:r>
            <a:r>
              <a:rPr lang="en-US" sz="2800" b="1" i="0" baseline="30000" dirty="0">
                <a:solidFill>
                  <a:srgbClr val="FFFFFF"/>
                </a:solidFill>
                <a:latin typeface="Roboto"/>
              </a:rPr>
              <a:t>*</a:t>
            </a:r>
          </a:p>
          <a:p>
            <a:pPr marL="0" indent="0" algn="ctr">
              <a:spcAft>
                <a:spcPts val="400"/>
              </a:spcAft>
              <a:buNone/>
            </a:pPr>
            <a:r>
              <a:rPr lang="en-US" sz="1100" b="0" i="0" dirty="0">
                <a:solidFill>
                  <a:srgbClr val="FFFFFF"/>
                </a:solidFill>
                <a:latin typeface="Roboto"/>
              </a:rPr>
              <a:t>TA to students</a:t>
            </a:r>
            <a:endParaRPr lang="en-US" sz="1200" dirty="0">
              <a:solidFill>
                <a:srgbClr val="FFFFFF"/>
              </a:solidFill>
              <a:latin typeface="Roboto"/>
            </a:endParaRPr>
          </a:p>
          <a:p>
            <a:pPr marL="0" indent="0" algn="ctr">
              <a:spcAft>
                <a:spcPts val="400"/>
              </a:spcAft>
              <a:buNone/>
            </a:pPr>
            <a:r>
              <a:rPr lang="en-US" sz="1100" b="0" i="0" dirty="0">
                <a:solidFill>
                  <a:srgbClr val="FFFFFF"/>
                </a:solidFill>
                <a:latin typeface="Roboto"/>
              </a:rPr>
              <a:t>grades 4 to 12</a:t>
            </a:r>
            <a:r>
              <a:rPr lang="en-US" sz="1100" dirty="0">
                <a:solidFill>
                  <a:srgbClr val="FFFFFF"/>
                </a:solidFill>
                <a:latin typeface="Roboto"/>
              </a:rPr>
              <a:t> (L, R, W)</a:t>
            </a:r>
            <a:endParaRPr lang="en-US" sz="1200" b="0" i="0" dirty="0">
              <a:solidFill>
                <a:srgbClr val="FFFFFF"/>
              </a:solidFill>
              <a:latin typeface="Roboto"/>
            </a:endParaRPr>
          </a:p>
        </p:txBody>
      </p:sp>
      <p:sp>
        <p:nvSpPr>
          <p:cNvPr id="7" name="Ratio all grades"/>
          <p:cNvSpPr/>
          <p:nvPr/>
        </p:nvSpPr>
        <p:spPr>
          <a:xfrm>
            <a:off x="365760" y="3209544"/>
            <a:ext cx="2011680" cy="969264"/>
          </a:xfrm>
          <a:prstGeom prst="roundRect">
            <a:avLst>
              <a:gd name="adj" fmla="val 6000"/>
            </a:avLst>
          </a:prstGeom>
          <a:solidFill>
            <a:srgbClr val="0B6973"/>
          </a:solidFill>
          <a:ln>
            <a:noFill/>
          </a:ln>
        </p:spPr>
        <p:txBody>
          <a:bodyPr wrap="square" lIns="109728" tIns="36576" rIns="109728" bIns="36576" rtlCol="0" anchor="ctr"/>
          <a:lstStyle/>
          <a:p>
            <a:pPr marL="0" indent="0" algn="ctr">
              <a:spcAft>
                <a:spcPts val="0"/>
              </a:spcAft>
              <a:buNone/>
            </a:pPr>
            <a:r>
              <a:rPr lang="en-US" sz="2800" b="1" i="0" dirty="0">
                <a:solidFill>
                  <a:srgbClr val="FFFFFF"/>
                </a:solidFill>
                <a:latin typeface="Roboto"/>
              </a:rPr>
              <a:t>1:5</a:t>
            </a:r>
          </a:p>
          <a:p>
            <a:pPr marL="0" indent="0" algn="ctr">
              <a:spcAft>
                <a:spcPts val="400"/>
              </a:spcAft>
              <a:buNone/>
            </a:pPr>
            <a:r>
              <a:rPr lang="en-US" sz="1100" b="0" i="0" dirty="0">
                <a:solidFill>
                  <a:srgbClr val="FFFFFF"/>
                </a:solidFill>
                <a:latin typeface="Roboto"/>
              </a:rPr>
              <a:t>TA to students</a:t>
            </a:r>
            <a:endParaRPr lang="en-US" sz="1200" dirty="0">
              <a:solidFill>
                <a:srgbClr val="FFFFFF"/>
              </a:solidFill>
              <a:latin typeface="Roboto"/>
            </a:endParaRPr>
          </a:p>
          <a:p>
            <a:pPr marL="0" indent="0" algn="ctr">
              <a:spcAft>
                <a:spcPts val="400"/>
              </a:spcAft>
              <a:buNone/>
            </a:pPr>
            <a:r>
              <a:rPr lang="en-US" sz="1100" b="0" i="0" dirty="0">
                <a:solidFill>
                  <a:srgbClr val="FFFFFF"/>
                </a:solidFill>
                <a:latin typeface="Roboto"/>
              </a:rPr>
              <a:t>all grades (S)</a:t>
            </a:r>
            <a:endParaRPr lang="en-US" sz="1200" b="0" i="0" dirty="0">
              <a:solidFill>
                <a:srgbClr val="FFFFFF"/>
              </a:solidFill>
              <a:latin typeface="Roboto"/>
            </a:endParaRPr>
          </a:p>
        </p:txBody>
      </p:sp>
      <p:sp>
        <p:nvSpPr>
          <p:cNvPr id="5" name="TextBox 4"/>
          <p:cNvSpPr txBox="1"/>
          <p:nvPr/>
        </p:nvSpPr>
        <p:spPr>
          <a:xfrm>
            <a:off x="2606040" y="987552"/>
            <a:ext cx="6172200" cy="2832570"/>
          </a:xfrm>
          <a:prstGeom prst="rect">
            <a:avLst/>
          </a:prstGeom>
          <a:noFill/>
        </p:spPr>
        <p:txBody>
          <a:bodyPr wrap="square" lIns="36576" tIns="18288" rIns="36576" bIns="18288" anchor="t">
            <a:spAutoFit/>
          </a:bodyPr>
          <a:lstStyle/>
          <a:p>
            <a:pPr marL="228600" indent="-228600" algn="l">
              <a:spcAft>
                <a:spcPts val="700"/>
              </a:spcAft>
              <a:buClr>
                <a:srgbClr val="236099"/>
              </a:buClr>
              <a:buFont typeface="Arial"/>
              <a:buChar char="•"/>
            </a:pPr>
            <a:r>
              <a:rPr lang="en-US" sz="1350" b="0" i="0" dirty="0">
                <a:solidFill>
                  <a:srgbClr val="202124"/>
                </a:solidFill>
                <a:latin typeface="Roboto"/>
              </a:rPr>
              <a:t>Use a quiet, well-lit room at a comfortable temperature.</a:t>
            </a:r>
          </a:p>
          <a:p>
            <a:pPr marL="228600" indent="-228600" algn="l">
              <a:spcAft>
                <a:spcPts val="700"/>
              </a:spcAft>
              <a:buClr>
                <a:srgbClr val="236099"/>
              </a:buClr>
              <a:buFont typeface="Arial"/>
              <a:buChar char="•"/>
            </a:pPr>
            <a:r>
              <a:rPr lang="en-US" sz="1350" b="0" i="0" dirty="0">
                <a:solidFill>
                  <a:srgbClr val="202124"/>
                </a:solidFill>
                <a:latin typeface="Roboto"/>
              </a:rPr>
              <a:t>Never test in a room where other students are working, receiving instruction.</a:t>
            </a:r>
          </a:p>
          <a:p>
            <a:pPr marL="228600" indent="-228600" algn="l">
              <a:spcAft>
                <a:spcPts val="700"/>
              </a:spcAft>
              <a:buClr>
                <a:srgbClr val="236099"/>
              </a:buClr>
              <a:buFont typeface="Arial"/>
              <a:buChar char="•"/>
            </a:pPr>
            <a:r>
              <a:rPr lang="en-US" sz="1350" b="0" i="0" dirty="0">
                <a:solidFill>
                  <a:srgbClr val="202124"/>
                </a:solidFill>
                <a:latin typeface="Roboto"/>
              </a:rPr>
              <a:t>Late students cannot join a session that already started.</a:t>
            </a:r>
          </a:p>
          <a:p>
            <a:pPr marL="228600" indent="-228600" algn="l">
              <a:spcAft>
                <a:spcPts val="700"/>
              </a:spcAft>
              <a:buClr>
                <a:srgbClr val="236099"/>
              </a:buClr>
              <a:buFont typeface="Arial"/>
              <a:buChar char="•"/>
            </a:pPr>
            <a:r>
              <a:rPr lang="en-US" sz="1350" b="0" i="0" dirty="0">
                <a:solidFill>
                  <a:srgbClr val="202124"/>
                </a:solidFill>
                <a:latin typeface="Roboto"/>
              </a:rPr>
              <a:t>No phones or other electronic devices. </a:t>
            </a:r>
            <a:r>
              <a:rPr lang="en-US" sz="1350" b="0" i="1" dirty="0">
                <a:solidFill>
                  <a:srgbClr val="202124"/>
                </a:solidFill>
                <a:latin typeface="Roboto"/>
              </a:rPr>
              <a:t>Exception: a device that monitors a documented medical condition. Put it where the TA and student can see it</a:t>
            </a:r>
            <a:r>
              <a:rPr lang="en-US" sz="1350" b="0" i="0" dirty="0">
                <a:solidFill>
                  <a:srgbClr val="202124"/>
                </a:solidFill>
                <a:latin typeface="Roboto"/>
              </a:rPr>
              <a:t>.</a:t>
            </a:r>
          </a:p>
          <a:p>
            <a:pPr marL="228600" indent="-228600" algn="l">
              <a:spcAft>
                <a:spcPts val="700"/>
              </a:spcAft>
              <a:buClr>
                <a:srgbClr val="236099"/>
              </a:buClr>
              <a:buFont typeface="Arial"/>
              <a:buChar char="•"/>
            </a:pPr>
            <a:r>
              <a:rPr lang="en-US" sz="1350" b="0" i="0" dirty="0">
                <a:solidFill>
                  <a:srgbClr val="202124"/>
                </a:solidFill>
                <a:latin typeface="Roboto"/>
              </a:rPr>
              <a:t>TAs can use a phone only to contact the SAC or technical support.</a:t>
            </a:r>
          </a:p>
          <a:p>
            <a:pPr marL="228600" indent="-228600" algn="l">
              <a:spcAft>
                <a:spcPts val="700"/>
              </a:spcAft>
              <a:buClr>
                <a:srgbClr val="236099"/>
              </a:buClr>
              <a:buFont typeface="Arial"/>
              <a:buChar char="•"/>
            </a:pPr>
            <a:r>
              <a:rPr lang="en-US" sz="1350" b="0" i="0" dirty="0">
                <a:solidFill>
                  <a:srgbClr val="202124"/>
                </a:solidFill>
                <a:latin typeface="Roboto"/>
              </a:rPr>
              <a:t>Post </a:t>
            </a:r>
            <a:r>
              <a:rPr lang="en-US" sz="1350" b="0" i="0" u="sng" dirty="0">
                <a:solidFill>
                  <a:srgbClr val="00616B"/>
                </a:solidFill>
                <a:latin typeface="Roboto"/>
                <a:hlinkClick r:id="rId3">
                  <a:extLst>
                    <a:ext uri="{A12FA001-AC4F-418D-AE19-62706E023703}">
                      <ahyp:hlinkClr xmlns:ahyp="http://schemas.microsoft.com/office/drawing/2018/hyperlinkcolor" val="tx"/>
                    </a:ext>
                  </a:extLst>
                </a:hlinkClick>
              </a:rPr>
              <a:t>Do Not Disturb</a:t>
            </a:r>
            <a:r>
              <a:rPr lang="en-US" sz="1350" b="0" i="0" dirty="0">
                <a:solidFill>
                  <a:srgbClr val="202124"/>
                </a:solidFill>
                <a:latin typeface="Roboto"/>
              </a:rPr>
              <a:t> and </a:t>
            </a:r>
            <a:r>
              <a:rPr lang="en-US" sz="1350" b="0" i="0" u="sng" dirty="0">
                <a:solidFill>
                  <a:srgbClr val="00616B"/>
                </a:solidFill>
                <a:latin typeface="Roboto"/>
                <a:hlinkClick r:id="rId4">
                  <a:extLst>
                    <a:ext uri="{A12FA001-AC4F-418D-AE19-62706E023703}">
                      <ahyp:hlinkClr xmlns:ahyp="http://schemas.microsoft.com/office/drawing/2018/hyperlinkcolor" val="tx"/>
                    </a:ext>
                  </a:extLst>
                </a:hlinkClick>
              </a:rPr>
              <a:t>No Devices</a:t>
            </a:r>
            <a:r>
              <a:rPr lang="en-US" sz="1350" b="0" i="0" dirty="0">
                <a:solidFill>
                  <a:srgbClr val="202124"/>
                </a:solidFill>
                <a:latin typeface="Roboto"/>
              </a:rPr>
              <a:t> signs. Limit bells and announcements.</a:t>
            </a:r>
          </a:p>
          <a:p>
            <a:pPr marL="228600" indent="-228600" algn="l">
              <a:spcAft>
                <a:spcPts val="700"/>
              </a:spcAft>
              <a:buClr>
                <a:srgbClr val="236099"/>
              </a:buClr>
              <a:buFont typeface="Arial"/>
              <a:buChar char="•"/>
            </a:pPr>
            <a:endParaRPr lang="en-US" sz="1350" dirty="0">
              <a:solidFill>
                <a:srgbClr val="202124"/>
              </a:solidFill>
              <a:latin typeface="Roboto"/>
            </a:endParaRPr>
          </a:p>
          <a:p>
            <a:pPr marL="228600" indent="-228600" algn="l">
              <a:spcAft>
                <a:spcPts val="700"/>
              </a:spcAft>
              <a:buClr>
                <a:srgbClr val="236099"/>
              </a:buClr>
              <a:buFont typeface="Arial"/>
              <a:buChar char="•"/>
            </a:pPr>
            <a:endParaRPr lang="en-US" sz="1350" b="0" i="0" dirty="0">
              <a:solidFill>
                <a:srgbClr val="202124"/>
              </a:solidFill>
              <a:latin typeface="Roboto"/>
            </a:endParaRPr>
          </a:p>
          <a:p>
            <a:pPr algn="l">
              <a:spcAft>
                <a:spcPts val="700"/>
              </a:spcAft>
              <a:buClr>
                <a:srgbClr val="236099"/>
              </a:buClr>
            </a:pPr>
            <a:r>
              <a:rPr lang="en-US" sz="1350" dirty="0">
                <a:solidFill>
                  <a:srgbClr val="202124"/>
                </a:solidFill>
                <a:latin typeface="Roboto"/>
              </a:rPr>
              <a:t>     *Colorado differs from WIDA </a:t>
            </a:r>
            <a:endParaRPr lang="en-US" sz="1350" b="0" i="0" dirty="0">
              <a:solidFill>
                <a:srgbClr val="202124"/>
              </a:solidFill>
              <a:latin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920AA-BFD2-DB56-C45A-23132FE9AD20}"/>
              </a:ext>
            </a:extLst>
          </p:cNvPr>
          <p:cNvSpPr>
            <a:spLocks noGrp="1"/>
          </p:cNvSpPr>
          <p:nvPr>
            <p:ph type="title"/>
          </p:nvPr>
        </p:nvSpPr>
        <p:spPr/>
        <p:txBody>
          <a:bodyPr/>
          <a:lstStyle/>
          <a:p>
            <a:r>
              <a:rPr lang="en-US" dirty="0"/>
              <a:t>Independent work</a:t>
            </a:r>
          </a:p>
        </p:txBody>
      </p:sp>
      <p:sp>
        <p:nvSpPr>
          <p:cNvPr id="5" name="Rounded Rectangle 3">
            <a:extLst>
              <a:ext uri="{FF2B5EF4-FFF2-40B4-BE49-F238E27FC236}">
                <a16:creationId xmlns:a16="http://schemas.microsoft.com/office/drawing/2014/main" id="{8089F9D2-95F7-97CE-49D5-4D728722611A}"/>
              </a:ext>
            </a:extLst>
          </p:cNvPr>
          <p:cNvSpPr/>
          <p:nvPr/>
        </p:nvSpPr>
        <p:spPr>
          <a:xfrm>
            <a:off x="1888419" y="1618521"/>
            <a:ext cx="5367162" cy="1630647"/>
          </a:xfrm>
          <a:prstGeom prst="roundRect">
            <a:avLst>
              <a:gd name="adj" fmla="val 6000"/>
            </a:avLst>
          </a:prstGeom>
          <a:solidFill>
            <a:srgbClr val="1B3A5C"/>
          </a:solidFill>
          <a:ln>
            <a:noFill/>
          </a:ln>
        </p:spPr>
        <p:txBody>
          <a:bodyPr wrap="square" lIns="109728" tIns="73152" rIns="109728" bIns="73152" rtlCol="0" anchor="t"/>
          <a:lstStyle/>
          <a:p>
            <a:pPr>
              <a:spcAft>
                <a:spcPts val="700"/>
              </a:spcAft>
              <a:buClr>
                <a:srgbClr val="236099"/>
              </a:buClr>
            </a:pPr>
            <a:r>
              <a:rPr lang="en-US" sz="2800" dirty="0">
                <a:solidFill>
                  <a:schemeClr val="bg1"/>
                </a:solidFill>
                <a:latin typeface="Roboto"/>
              </a:rPr>
              <a:t>Review online sample items </a:t>
            </a:r>
            <a:r>
              <a:rPr lang="en-US" sz="2800" u="sng" dirty="0">
                <a:solidFill>
                  <a:schemeClr val="accent5">
                    <a:lumMod val="40000"/>
                    <a:lumOff val="60000"/>
                  </a:schemeClr>
                </a:solidFill>
                <a:latin typeface="Roboto"/>
                <a:hlinkClick r:id="rId3">
                  <a:extLst>
                    <a:ext uri="{A12FA001-AC4F-418D-AE19-62706E023703}">
                      <ahyp:hlinkClr xmlns:ahyp="http://schemas.microsoft.com/office/drawing/2018/hyperlinkcolor" val="tx"/>
                    </a:ext>
                  </a:extLst>
                </a:hlinkClick>
              </a:rPr>
              <a:t>Sample Items</a:t>
            </a:r>
            <a:endParaRPr lang="en-US" sz="2800" u="sng" dirty="0">
              <a:solidFill>
                <a:schemeClr val="accent5">
                  <a:lumMod val="40000"/>
                  <a:lumOff val="60000"/>
                </a:schemeClr>
              </a:solidFill>
              <a:latin typeface="Roboto"/>
            </a:endParaRPr>
          </a:p>
        </p:txBody>
      </p:sp>
    </p:spTree>
    <p:extLst>
      <p:ext uri="{BB962C8B-B14F-4D97-AF65-F5344CB8AC3E}">
        <p14:creationId xmlns:p14="http://schemas.microsoft.com/office/powerpoint/2010/main" val="3171854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Colorado testing times (minutes)</a:t>
            </a:r>
          </a:p>
        </p:txBody>
      </p:sp>
      <p:graphicFrame>
        <p:nvGraphicFramePr>
          <p:cNvPr id="3" name="Table"/>
          <p:cNvGraphicFramePr>
            <a:graphicFrameLocks noGrp="1"/>
          </p:cNvGraphicFramePr>
          <p:nvPr>
            <p:extLst>
              <p:ext uri="{D42A27DB-BD31-4B8C-83A1-F6EECF244321}">
                <p14:modId xmlns:p14="http://schemas.microsoft.com/office/powerpoint/2010/main" val="2696765997"/>
              </p:ext>
            </p:extLst>
          </p:nvPr>
        </p:nvGraphicFramePr>
        <p:xfrm>
          <a:off x="365760" y="1033272"/>
          <a:ext cx="5120640" cy="2889504"/>
        </p:xfrm>
        <a:graphic>
          <a:graphicData uri="http://schemas.openxmlformats.org/drawingml/2006/table">
            <a:tbl>
              <a:tblPr firstRow="1" bandRow="1">
                <a:tableStyleId>{5940675A-B579-460E-94D1-54222C63F5DA}</a:tableStyleId>
              </a:tblPr>
              <a:tblGrid>
                <a:gridCol w="868680">
                  <a:extLst>
                    <a:ext uri="{9D8B030D-6E8A-4147-A177-3AD203B41FA5}">
                      <a16:colId xmlns:a16="http://schemas.microsoft.com/office/drawing/2014/main" val="20000"/>
                    </a:ext>
                  </a:extLst>
                </a:gridCol>
                <a:gridCol w="1078992">
                  <a:extLst>
                    <a:ext uri="{9D8B030D-6E8A-4147-A177-3AD203B41FA5}">
                      <a16:colId xmlns:a16="http://schemas.microsoft.com/office/drawing/2014/main" val="20001"/>
                    </a:ext>
                  </a:extLst>
                </a:gridCol>
                <a:gridCol w="1024128">
                  <a:extLst>
                    <a:ext uri="{9D8B030D-6E8A-4147-A177-3AD203B41FA5}">
                      <a16:colId xmlns:a16="http://schemas.microsoft.com/office/drawing/2014/main" val="20002"/>
                    </a:ext>
                  </a:extLst>
                </a:gridCol>
                <a:gridCol w="1078992">
                  <a:extLst>
                    <a:ext uri="{9D8B030D-6E8A-4147-A177-3AD203B41FA5}">
                      <a16:colId xmlns:a16="http://schemas.microsoft.com/office/drawing/2014/main" val="20003"/>
                    </a:ext>
                  </a:extLst>
                </a:gridCol>
                <a:gridCol w="1069848">
                  <a:extLst>
                    <a:ext uri="{9D8B030D-6E8A-4147-A177-3AD203B41FA5}">
                      <a16:colId xmlns:a16="http://schemas.microsoft.com/office/drawing/2014/main" val="20004"/>
                    </a:ext>
                  </a:extLst>
                </a:gridCol>
              </a:tblGrid>
              <a:tr h="475488">
                <a:tc>
                  <a:txBody>
                    <a:bodyPr/>
                    <a:lstStyle/>
                    <a:p>
                      <a:pPr marL="0" indent="0" algn="l">
                        <a:spcAft>
                          <a:spcPts val="0"/>
                        </a:spcAft>
                        <a:buNone/>
                      </a:pPr>
                      <a:r>
                        <a:rPr lang="en-US" sz="1500" b="1" i="0">
                          <a:solidFill>
                            <a:srgbClr val="FFFFFF"/>
                          </a:solidFill>
                          <a:latin typeface="Roboto"/>
                        </a:rPr>
                        <a:t>Grade cluster</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500" b="1" i="0">
                          <a:solidFill>
                            <a:srgbClr val="FFFFFF"/>
                          </a:solidFill>
                          <a:latin typeface="Roboto"/>
                        </a:rPr>
                        <a:t>Listening</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500" b="1" i="0">
                          <a:solidFill>
                            <a:srgbClr val="FFFFFF"/>
                          </a:solidFill>
                          <a:latin typeface="Roboto"/>
                        </a:rPr>
                        <a:t>Reading</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500" b="1" i="0">
                          <a:solidFill>
                            <a:srgbClr val="FFFFFF"/>
                          </a:solidFill>
                          <a:latin typeface="Roboto"/>
                        </a:rPr>
                        <a:t>Speaking</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500" b="1" i="0">
                          <a:solidFill>
                            <a:srgbClr val="FFFFFF"/>
                          </a:solidFill>
                          <a:latin typeface="Roboto"/>
                        </a:rPr>
                        <a:t>Writing</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extLst>
                  <a:ext uri="{0D108BD9-81ED-4DB2-BD59-A6C34878D82A}">
                    <a16:rowId xmlns:a16="http://schemas.microsoft.com/office/drawing/2014/main" val="10000"/>
                  </a:ext>
                </a:extLst>
              </a:tr>
              <a:tr h="475488">
                <a:tc>
                  <a:txBody>
                    <a:bodyPr/>
                    <a:lstStyle/>
                    <a:p>
                      <a:pPr marL="0" indent="0" algn="l">
                        <a:spcAft>
                          <a:spcPts val="0"/>
                        </a:spcAft>
                        <a:buNone/>
                      </a:pPr>
                      <a:r>
                        <a:rPr lang="en-US" sz="1500" b="1" i="0">
                          <a:solidFill>
                            <a:srgbClr val="202124"/>
                          </a:solidFill>
                          <a:latin typeface="Roboto"/>
                        </a:rPr>
                        <a:t>1</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500" b="0" i="0">
                          <a:solidFill>
                            <a:srgbClr val="202124"/>
                          </a:solidFill>
                          <a:latin typeface="Roboto"/>
                        </a:rPr>
                        <a:t>55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500" b="0" i="0">
                          <a:solidFill>
                            <a:srgbClr val="202124"/>
                          </a:solidFill>
                          <a:latin typeface="Roboto"/>
                        </a:rPr>
                        <a:t>55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500" b="0" i="0">
                          <a:solidFill>
                            <a:srgbClr val="202124"/>
                          </a:solidFill>
                          <a:latin typeface="Roboto"/>
                        </a:rPr>
                        <a:t>55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500" b="0" i="0">
                          <a:solidFill>
                            <a:srgbClr val="202124"/>
                          </a:solidFill>
                          <a:latin typeface="Roboto"/>
                        </a:rPr>
                        <a:t>55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1"/>
                  </a:ext>
                </a:extLst>
              </a:tr>
              <a:tr h="475488">
                <a:tc>
                  <a:txBody>
                    <a:bodyPr/>
                    <a:lstStyle/>
                    <a:p>
                      <a:pPr marL="0" indent="0" algn="l">
                        <a:spcAft>
                          <a:spcPts val="0"/>
                        </a:spcAft>
                        <a:buNone/>
                      </a:pPr>
                      <a:r>
                        <a:rPr lang="en-US" sz="1500" b="1" i="0">
                          <a:solidFill>
                            <a:srgbClr val="202124"/>
                          </a:solidFill>
                          <a:latin typeface="Roboto"/>
                        </a:rPr>
                        <a:t>2 to 3</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500" b="0" i="0">
                          <a:solidFill>
                            <a:srgbClr val="202124"/>
                          </a:solidFill>
                          <a:latin typeface="Roboto"/>
                        </a:rPr>
                        <a:t>55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500" b="0" i="0">
                          <a:solidFill>
                            <a:srgbClr val="202124"/>
                          </a:solidFill>
                          <a:latin typeface="Roboto"/>
                        </a:rPr>
                        <a:t>55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500" b="0" i="0">
                          <a:solidFill>
                            <a:srgbClr val="202124"/>
                          </a:solidFill>
                          <a:latin typeface="Roboto"/>
                        </a:rPr>
                        <a:t>55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500" b="0" i="0">
                          <a:solidFill>
                            <a:srgbClr val="202124"/>
                          </a:solidFill>
                          <a:latin typeface="Roboto"/>
                        </a:rPr>
                        <a:t>55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2"/>
                  </a:ext>
                </a:extLst>
              </a:tr>
              <a:tr h="475488">
                <a:tc>
                  <a:txBody>
                    <a:bodyPr/>
                    <a:lstStyle/>
                    <a:p>
                      <a:pPr marL="0" indent="0" algn="l">
                        <a:spcAft>
                          <a:spcPts val="0"/>
                        </a:spcAft>
                        <a:buNone/>
                      </a:pPr>
                      <a:r>
                        <a:rPr lang="en-US" sz="1500" b="1" i="0">
                          <a:solidFill>
                            <a:srgbClr val="202124"/>
                          </a:solidFill>
                          <a:latin typeface="Roboto"/>
                        </a:rPr>
                        <a:t>4 to 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500" b="0" i="0">
                          <a:solidFill>
                            <a:srgbClr val="202124"/>
                          </a:solidFill>
                          <a:latin typeface="Roboto"/>
                        </a:rPr>
                        <a:t>55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500" b="1" i="1">
                          <a:solidFill>
                            <a:srgbClr val="202124"/>
                          </a:solidFill>
                          <a:latin typeface="Roboto"/>
                        </a:rPr>
                        <a:t>75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500" b="0" i="0">
                          <a:solidFill>
                            <a:srgbClr val="202124"/>
                          </a:solidFill>
                          <a:latin typeface="Roboto"/>
                        </a:rPr>
                        <a:t>55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500" b="1" i="1">
                          <a:solidFill>
                            <a:srgbClr val="202124"/>
                          </a:solidFill>
                          <a:latin typeface="Roboto"/>
                        </a:rPr>
                        <a:t>75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3"/>
                  </a:ext>
                </a:extLst>
              </a:tr>
              <a:tr h="475488">
                <a:tc>
                  <a:txBody>
                    <a:bodyPr/>
                    <a:lstStyle/>
                    <a:p>
                      <a:pPr marL="0" indent="0" algn="l">
                        <a:spcAft>
                          <a:spcPts val="0"/>
                        </a:spcAft>
                        <a:buNone/>
                      </a:pPr>
                      <a:r>
                        <a:rPr lang="en-US" sz="1500" b="1" i="0">
                          <a:solidFill>
                            <a:srgbClr val="202124"/>
                          </a:solidFill>
                          <a:latin typeface="Roboto"/>
                        </a:rPr>
                        <a:t>6 to 8</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500" b="0" i="0">
                          <a:solidFill>
                            <a:srgbClr val="202124"/>
                          </a:solidFill>
                          <a:latin typeface="Roboto"/>
                        </a:rPr>
                        <a:t>55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500" b="1" i="1">
                          <a:solidFill>
                            <a:srgbClr val="202124"/>
                          </a:solidFill>
                          <a:latin typeface="Roboto"/>
                        </a:rPr>
                        <a:t>75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500" b="0" i="0">
                          <a:solidFill>
                            <a:srgbClr val="202124"/>
                          </a:solidFill>
                          <a:latin typeface="Roboto"/>
                        </a:rPr>
                        <a:t>55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500" b="1" i="1">
                          <a:solidFill>
                            <a:srgbClr val="202124"/>
                          </a:solidFill>
                          <a:latin typeface="Roboto"/>
                        </a:rPr>
                        <a:t>75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4"/>
                  </a:ext>
                </a:extLst>
              </a:tr>
              <a:tr h="475488">
                <a:tc>
                  <a:txBody>
                    <a:bodyPr/>
                    <a:lstStyle/>
                    <a:p>
                      <a:pPr marL="0" indent="0" algn="l">
                        <a:spcAft>
                          <a:spcPts val="0"/>
                        </a:spcAft>
                        <a:buNone/>
                      </a:pPr>
                      <a:r>
                        <a:rPr lang="en-US" sz="1500" b="1" i="0">
                          <a:solidFill>
                            <a:srgbClr val="202124"/>
                          </a:solidFill>
                          <a:latin typeface="Roboto"/>
                        </a:rPr>
                        <a:t>9 to 12</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500" b="0" i="0">
                          <a:solidFill>
                            <a:srgbClr val="202124"/>
                          </a:solidFill>
                          <a:latin typeface="Roboto"/>
                        </a:rPr>
                        <a:t>55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500" b="1" i="1">
                          <a:solidFill>
                            <a:srgbClr val="202124"/>
                          </a:solidFill>
                          <a:latin typeface="Roboto"/>
                        </a:rPr>
                        <a:t>75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500" b="0" i="0">
                          <a:solidFill>
                            <a:srgbClr val="202124"/>
                          </a:solidFill>
                          <a:latin typeface="Roboto"/>
                        </a:rPr>
                        <a:t>55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500" b="1" i="1">
                          <a:solidFill>
                            <a:srgbClr val="202124"/>
                          </a:solidFill>
                          <a:latin typeface="Roboto"/>
                        </a:rPr>
                        <a:t>75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5"/>
                  </a:ext>
                </a:extLst>
              </a:tr>
            </a:tbl>
          </a:graphicData>
        </a:graphic>
      </p:graphicFrame>
      <p:sp>
        <p:nvSpPr>
          <p:cNvPr id="4" name="Rounded Rectangle 3"/>
          <p:cNvSpPr/>
          <p:nvPr/>
        </p:nvSpPr>
        <p:spPr>
          <a:xfrm>
            <a:off x="5715000" y="1033272"/>
            <a:ext cx="3063240" cy="3063240"/>
          </a:xfrm>
          <a:prstGeom prst="roundRect">
            <a:avLst>
              <a:gd name="adj" fmla="val 6000"/>
            </a:avLst>
          </a:prstGeom>
          <a:solidFill>
            <a:srgbClr val="1B3A5C"/>
          </a:solidFill>
          <a:ln>
            <a:noFill/>
          </a:ln>
        </p:spPr>
        <p:txBody>
          <a:bodyPr wrap="square" lIns="109728" tIns="73152" rIns="109728" bIns="73152" rtlCol="0" anchor="t"/>
          <a:lstStyle/>
          <a:p>
            <a:pPr marL="0" indent="0" algn="l">
              <a:spcAft>
                <a:spcPts val="600"/>
              </a:spcAft>
              <a:buNone/>
            </a:pPr>
            <a:r>
              <a:rPr lang="en-US" sz="1500" b="1" i="0" dirty="0">
                <a:solidFill>
                  <a:srgbClr val="FFFFFF"/>
                </a:solidFill>
                <a:latin typeface="Roboto"/>
              </a:rPr>
              <a:t>Colorado overrides WIDA</a:t>
            </a:r>
          </a:p>
          <a:p>
            <a:pPr marL="0" indent="0" algn="l">
              <a:spcAft>
                <a:spcPts val="800"/>
              </a:spcAft>
              <a:buNone/>
            </a:pPr>
            <a:r>
              <a:rPr lang="en-US" sz="1300" b="0" i="0" dirty="0">
                <a:solidFill>
                  <a:srgbClr val="FFFFFF"/>
                </a:solidFill>
                <a:latin typeface="Roboto"/>
              </a:rPr>
              <a:t>DACs and SACs tell all </a:t>
            </a:r>
            <a:r>
              <a:rPr lang="en-US" sz="1300" b="0" i="0" dirty="0" err="1">
                <a:solidFill>
                  <a:srgbClr val="FFFFFF"/>
                </a:solidFill>
                <a:latin typeface="Roboto"/>
              </a:rPr>
              <a:t>TAs.</a:t>
            </a:r>
            <a:endParaRPr lang="en-US" sz="1300" b="0" i="0" dirty="0">
              <a:solidFill>
                <a:srgbClr val="FFFFFF"/>
              </a:solidFill>
              <a:latin typeface="Roboto"/>
            </a:endParaRPr>
          </a:p>
          <a:p>
            <a:pPr marL="0" indent="0" algn="l">
              <a:spcAft>
                <a:spcPts val="400"/>
              </a:spcAft>
              <a:buNone/>
            </a:pPr>
            <a:r>
              <a:rPr lang="en-US" sz="1500" b="1" i="0" dirty="0">
                <a:solidFill>
                  <a:srgbClr val="FFFFFF"/>
                </a:solidFill>
                <a:latin typeface="Roboto"/>
              </a:rPr>
              <a:t>Extended time</a:t>
            </a:r>
          </a:p>
          <a:p>
            <a:pPr marL="0" indent="0" algn="l">
              <a:spcAft>
                <a:spcPts val="400"/>
              </a:spcAft>
              <a:buNone/>
            </a:pPr>
            <a:r>
              <a:rPr lang="en-US" sz="1300" b="0" i="0" dirty="0">
                <a:solidFill>
                  <a:srgbClr val="FFFFFF"/>
                </a:solidFill>
                <a:latin typeface="Roboto"/>
              </a:rPr>
              <a:t>Students with extended time in an IEP or 504 Plan can get 15 more minutes. </a:t>
            </a:r>
          </a:p>
          <a:p>
            <a:pPr marL="0" indent="0" algn="l">
              <a:spcAft>
                <a:spcPts val="400"/>
              </a:spcAft>
              <a:buNone/>
            </a:pPr>
            <a:r>
              <a:rPr lang="en-US" sz="1300" b="0" i="0" dirty="0">
                <a:solidFill>
                  <a:srgbClr val="FFFFFF"/>
                </a:solidFill>
                <a:latin typeface="Roboto"/>
              </a:rPr>
              <a:t>WIDA AMS has no field for extended time. SACs track it locally and build it into the schedule.</a:t>
            </a:r>
          </a:p>
          <a:p>
            <a:pPr marL="0" indent="0" algn="l">
              <a:spcAft>
                <a:spcPts val="400"/>
              </a:spcAft>
              <a:buNone/>
            </a:pPr>
            <a:endParaRPr lang="en-US" sz="1300" dirty="0">
              <a:solidFill>
                <a:srgbClr val="FFFFFF"/>
              </a:solidFill>
              <a:latin typeface="Roboto"/>
            </a:endParaRPr>
          </a:p>
          <a:p>
            <a:pPr marL="0" indent="0" algn="l">
              <a:spcAft>
                <a:spcPts val="400"/>
              </a:spcAft>
              <a:buNone/>
            </a:pPr>
            <a:r>
              <a:rPr lang="en-US" sz="1300" b="0" i="0" dirty="0">
                <a:solidFill>
                  <a:schemeClr val="accent5">
                    <a:lumMod val="40000"/>
                    <a:lumOff val="60000"/>
                  </a:schemeClr>
                </a:solidFill>
                <a:latin typeface="Roboto"/>
                <a:hlinkClick r:id="rId3">
                  <a:extLst>
                    <a:ext uri="{A12FA001-AC4F-418D-AE19-62706E023703}">
                      <ahyp:hlinkClr xmlns:ahyp="http://schemas.microsoft.com/office/drawing/2018/hyperlinkcolor" val="tx"/>
                    </a:ext>
                  </a:extLst>
                </a:hlinkClick>
              </a:rPr>
              <a:t>Time and a half guidance</a:t>
            </a:r>
            <a:endParaRPr lang="en-US" sz="1300" b="0" i="0" dirty="0">
              <a:solidFill>
                <a:schemeClr val="accent5">
                  <a:lumMod val="40000"/>
                  <a:lumOff val="60000"/>
                </a:schemeClr>
              </a:solidFill>
              <a:latin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WIDA session time and Colorado testing time</a:t>
            </a:r>
          </a:p>
        </p:txBody>
      </p:sp>
      <p:sp>
        <p:nvSpPr>
          <p:cNvPr id="3" name="Rounded Rectangle 2"/>
          <p:cNvSpPr/>
          <p:nvPr/>
        </p:nvSpPr>
        <p:spPr>
          <a:xfrm>
            <a:off x="365760" y="1033272"/>
            <a:ext cx="4114800" cy="3063240"/>
          </a:xfrm>
          <a:prstGeom prst="roundRect">
            <a:avLst>
              <a:gd name="adj" fmla="val 6000"/>
            </a:avLst>
          </a:prstGeom>
          <a:solidFill>
            <a:srgbClr val="0B6973"/>
          </a:solidFill>
          <a:ln>
            <a:noFill/>
          </a:ln>
        </p:spPr>
        <p:txBody>
          <a:bodyPr wrap="square" lIns="109728" tIns="73152" rIns="109728" bIns="73152" rtlCol="0" anchor="t"/>
          <a:lstStyle/>
          <a:p>
            <a:pPr marL="0" indent="0" algn="l">
              <a:spcAft>
                <a:spcPts val="800"/>
              </a:spcAft>
              <a:buNone/>
            </a:pPr>
            <a:r>
              <a:rPr lang="en-US" sz="1600" b="1" i="0">
                <a:solidFill>
                  <a:srgbClr val="FFFFFF"/>
                </a:solidFill>
                <a:latin typeface="Roboto"/>
              </a:rPr>
              <a:t>WIDA times: session time</a:t>
            </a:r>
          </a:p>
          <a:p>
            <a:pPr marL="228600" indent="-228600" algn="l">
              <a:spcAft>
                <a:spcPts val="600"/>
              </a:spcAft>
              <a:buClr>
                <a:srgbClr val="FFFFFF"/>
              </a:buClr>
              <a:buFont typeface="Arial"/>
              <a:buChar char="•"/>
            </a:pPr>
            <a:r>
              <a:rPr lang="en-US" sz="1400" b="0" i="0">
                <a:solidFill>
                  <a:srgbClr val="FFFFFF"/>
                </a:solidFill>
                <a:latin typeface="Roboto"/>
              </a:rPr>
              <a:t>Estimates for scheduling and planning (WIDA TAM, p. 60)</a:t>
            </a:r>
          </a:p>
          <a:p>
            <a:pPr marL="228600" indent="-228600" algn="l">
              <a:spcAft>
                <a:spcPts val="600"/>
              </a:spcAft>
              <a:buClr>
                <a:srgbClr val="FFFFFF"/>
              </a:buClr>
              <a:buFont typeface="Arial"/>
              <a:buChar char="•"/>
            </a:pPr>
            <a:r>
              <a:rPr lang="en-US" sz="1400" b="0" i="0">
                <a:solidFill>
                  <a:srgbClr val="FFFFFF"/>
                </a:solidFill>
                <a:latin typeface="Roboto"/>
              </a:rPr>
              <a:t>Include time to seat students, hand out materials, and read directions</a:t>
            </a:r>
          </a:p>
          <a:p>
            <a:pPr marL="228600" indent="-228600" algn="l">
              <a:spcAft>
                <a:spcPts val="600"/>
              </a:spcAft>
              <a:buClr>
                <a:srgbClr val="FFFFFF"/>
              </a:buClr>
              <a:buFont typeface="Arial"/>
              <a:buChar char="•"/>
            </a:pPr>
            <a:r>
              <a:rPr lang="en-US" sz="1400" b="0" i="0">
                <a:solidFill>
                  <a:srgbClr val="FFFFFF"/>
                </a:solidFill>
                <a:latin typeface="Roboto"/>
              </a:rPr>
              <a:t>Use them to plan rooms, staff, and sessions</a:t>
            </a:r>
          </a:p>
        </p:txBody>
      </p:sp>
      <p:sp>
        <p:nvSpPr>
          <p:cNvPr id="4" name="Rounded Rectangle 3"/>
          <p:cNvSpPr/>
          <p:nvPr/>
        </p:nvSpPr>
        <p:spPr>
          <a:xfrm>
            <a:off x="4663440" y="1033272"/>
            <a:ext cx="4114800" cy="3063240"/>
          </a:xfrm>
          <a:prstGeom prst="roundRect">
            <a:avLst>
              <a:gd name="adj" fmla="val 6000"/>
            </a:avLst>
          </a:prstGeom>
          <a:solidFill>
            <a:srgbClr val="FFF4E5"/>
          </a:solidFill>
          <a:ln w="15875">
            <a:solidFill>
              <a:srgbClr val="A3410A"/>
            </a:solidFill>
          </a:ln>
        </p:spPr>
        <p:txBody>
          <a:bodyPr wrap="square" lIns="109728" tIns="73152" rIns="109728" bIns="73152" rtlCol="0" anchor="t"/>
          <a:lstStyle/>
          <a:p>
            <a:pPr marL="0" indent="0" algn="l">
              <a:spcAft>
                <a:spcPts val="800"/>
              </a:spcAft>
              <a:buNone/>
            </a:pPr>
            <a:r>
              <a:rPr lang="en-US" sz="1600" b="1" i="0">
                <a:solidFill>
                  <a:srgbClr val="A3410A"/>
                </a:solidFill>
                <a:latin typeface="Roboto"/>
              </a:rPr>
              <a:t>Colorado times: testing time</a:t>
            </a:r>
          </a:p>
          <a:p>
            <a:pPr marL="228600" indent="-228600" algn="l">
              <a:spcAft>
                <a:spcPts val="400"/>
              </a:spcAft>
              <a:buClr>
                <a:srgbClr val="236099"/>
              </a:buClr>
              <a:buFont typeface="Arial"/>
              <a:buChar char="•"/>
            </a:pPr>
            <a:r>
              <a:rPr lang="en-US" sz="1300" b="0" i="0">
                <a:solidFill>
                  <a:srgbClr val="202124"/>
                </a:solidFill>
                <a:latin typeface="Roboto"/>
              </a:rPr>
              <a:t>The maximum time a student spends testing in one domain</a:t>
            </a:r>
          </a:p>
          <a:p>
            <a:pPr marL="228600" indent="-228600" algn="l">
              <a:spcAft>
                <a:spcPts val="400"/>
              </a:spcAft>
              <a:buClr>
                <a:srgbClr val="236099"/>
              </a:buClr>
              <a:buFont typeface="Arial"/>
              <a:buChar char="•"/>
            </a:pPr>
            <a:r>
              <a:rPr lang="en-US" sz="1300" b="0" i="0">
                <a:solidFill>
                  <a:srgbClr val="202124"/>
                </a:solidFill>
                <a:latin typeface="Roboto"/>
              </a:rPr>
              <a:t>Starts at Begin The Test. Ends at the Sign In screen.</a:t>
            </a:r>
          </a:p>
          <a:p>
            <a:pPr marL="228600" indent="-228600" algn="l">
              <a:spcAft>
                <a:spcPts val="400"/>
              </a:spcAft>
              <a:buClr>
                <a:srgbClr val="236099"/>
              </a:buClr>
              <a:buFont typeface="Arial"/>
              <a:buChar char="•"/>
            </a:pPr>
            <a:r>
              <a:rPr lang="en-US" sz="1300" b="0" i="0">
                <a:solidFill>
                  <a:srgbClr val="202124"/>
                </a:solidFill>
                <a:latin typeface="Roboto"/>
              </a:rPr>
              <a:t>Use them to monitor each student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Colorado set time limits</a:t>
            </a:r>
          </a:p>
        </p:txBody>
      </p:sp>
      <p:sp>
        <p:nvSpPr>
          <p:cNvPr id="3" name="Rounded Rectangle 2"/>
          <p:cNvSpPr/>
          <p:nvPr/>
        </p:nvSpPr>
        <p:spPr>
          <a:xfrm>
            <a:off x="365760" y="1033272"/>
            <a:ext cx="8412480" cy="731520"/>
          </a:xfrm>
          <a:prstGeom prst="roundRect">
            <a:avLst>
              <a:gd name="adj" fmla="val 6000"/>
            </a:avLst>
          </a:prstGeom>
          <a:solidFill>
            <a:srgbClr val="1B3A5C"/>
          </a:solidFill>
          <a:ln>
            <a:noFill/>
          </a:ln>
        </p:spPr>
        <p:txBody>
          <a:bodyPr wrap="square" lIns="109728" tIns="73152" rIns="109728" bIns="73152" rtlCol="0" anchor="ctr"/>
          <a:lstStyle/>
          <a:p>
            <a:pPr marL="0" indent="0" algn="ctr">
              <a:spcAft>
                <a:spcPts val="400"/>
              </a:spcAft>
              <a:buNone/>
            </a:pPr>
            <a:r>
              <a:rPr lang="en-US" sz="1500" b="1" i="0">
                <a:solidFill>
                  <a:srgbClr val="FFFFFF"/>
                </a:solidFill>
                <a:latin typeface="Roboto"/>
              </a:rPr>
              <a:t>Key message: Support students with practice, not by removing the clock.</a:t>
            </a:r>
          </a:p>
        </p:txBody>
      </p:sp>
      <p:sp>
        <p:nvSpPr>
          <p:cNvPr id="4" name="Rounded Rectangle 3"/>
          <p:cNvSpPr/>
          <p:nvPr/>
        </p:nvSpPr>
        <p:spPr>
          <a:xfrm>
            <a:off x="365760" y="1947672"/>
            <a:ext cx="2743200" cy="2148840"/>
          </a:xfrm>
          <a:prstGeom prst="roundRect">
            <a:avLst>
              <a:gd name="adj" fmla="val 6000"/>
            </a:avLst>
          </a:prstGeom>
          <a:solidFill>
            <a:srgbClr val="E8F4F5"/>
          </a:solidFill>
          <a:ln>
            <a:noFill/>
          </a:ln>
        </p:spPr>
        <p:txBody>
          <a:bodyPr wrap="square" lIns="109728" tIns="73152" rIns="109728" bIns="73152" rtlCol="0" anchor="t"/>
          <a:lstStyle/>
          <a:p>
            <a:pPr marL="0" indent="0" algn="l">
              <a:spcAft>
                <a:spcPts val="600"/>
              </a:spcAft>
              <a:buNone/>
            </a:pPr>
            <a:r>
              <a:rPr lang="en-US" sz="1500" b="1" i="0">
                <a:solidFill>
                  <a:srgbClr val="0B6973"/>
                </a:solidFill>
                <a:latin typeface="Roboto"/>
              </a:rPr>
              <a:t>Fair and valid scores</a:t>
            </a:r>
          </a:p>
          <a:p>
            <a:pPr marL="0" indent="0" algn="l">
              <a:spcAft>
                <a:spcPts val="400"/>
              </a:spcAft>
              <a:buNone/>
            </a:pPr>
            <a:r>
              <a:rPr lang="en-US" sz="1350" b="0" i="0">
                <a:solidFill>
                  <a:srgbClr val="202124"/>
                </a:solidFill>
                <a:latin typeface="Roboto"/>
              </a:rPr>
              <a:t>Every student tests under the same conditions. Scores are valid and comparable across schools and districts.</a:t>
            </a:r>
          </a:p>
        </p:txBody>
      </p:sp>
      <p:sp>
        <p:nvSpPr>
          <p:cNvPr id="5" name="Rounded Rectangle 4"/>
          <p:cNvSpPr/>
          <p:nvPr/>
        </p:nvSpPr>
        <p:spPr>
          <a:xfrm>
            <a:off x="3200400" y="1947672"/>
            <a:ext cx="2743200" cy="2148840"/>
          </a:xfrm>
          <a:prstGeom prst="roundRect">
            <a:avLst>
              <a:gd name="adj" fmla="val 6000"/>
            </a:avLst>
          </a:prstGeom>
          <a:solidFill>
            <a:srgbClr val="E8F4F5"/>
          </a:solidFill>
          <a:ln>
            <a:noFill/>
          </a:ln>
        </p:spPr>
        <p:txBody>
          <a:bodyPr wrap="square" lIns="109728" tIns="73152" rIns="109728" bIns="73152" rtlCol="0" anchor="t"/>
          <a:lstStyle/>
          <a:p>
            <a:pPr marL="0" indent="0" algn="l">
              <a:spcAft>
                <a:spcPts val="600"/>
              </a:spcAft>
              <a:buNone/>
            </a:pPr>
            <a:r>
              <a:rPr lang="en-US" sz="1500" b="1" i="0">
                <a:solidFill>
                  <a:srgbClr val="0B6973"/>
                </a:solidFill>
                <a:latin typeface="Roboto"/>
              </a:rPr>
              <a:t>Back to learning, more secure</a:t>
            </a:r>
          </a:p>
          <a:p>
            <a:pPr marL="0" indent="0" algn="l">
              <a:spcAft>
                <a:spcPts val="400"/>
              </a:spcAft>
              <a:buNone/>
            </a:pPr>
            <a:r>
              <a:rPr lang="en-US" sz="1350" b="0" i="0">
                <a:solidFill>
                  <a:srgbClr val="202124"/>
                </a:solidFill>
                <a:latin typeface="Roboto"/>
              </a:rPr>
              <a:t>Students and TAs go back to class sooner. Shorter sessions mean fewer security risks.</a:t>
            </a:r>
          </a:p>
        </p:txBody>
      </p:sp>
      <p:sp>
        <p:nvSpPr>
          <p:cNvPr id="6" name="Rounded Rectangle 5"/>
          <p:cNvSpPr/>
          <p:nvPr/>
        </p:nvSpPr>
        <p:spPr>
          <a:xfrm>
            <a:off x="6035040" y="1947672"/>
            <a:ext cx="2743200" cy="2148840"/>
          </a:xfrm>
          <a:prstGeom prst="roundRect">
            <a:avLst>
              <a:gd name="adj" fmla="val 6000"/>
            </a:avLst>
          </a:prstGeom>
          <a:solidFill>
            <a:srgbClr val="E8F4F5"/>
          </a:solidFill>
          <a:ln>
            <a:noFill/>
          </a:ln>
        </p:spPr>
        <p:txBody>
          <a:bodyPr wrap="square" lIns="109728" tIns="73152" rIns="109728" bIns="73152" rtlCol="0" anchor="t"/>
          <a:lstStyle/>
          <a:p>
            <a:pPr marL="0" indent="0" algn="l">
              <a:spcAft>
                <a:spcPts val="600"/>
              </a:spcAft>
              <a:buNone/>
            </a:pPr>
            <a:r>
              <a:rPr lang="en-US" sz="1500" b="1" i="0">
                <a:solidFill>
                  <a:srgbClr val="0B6973"/>
                </a:solidFill>
                <a:latin typeface="Roboto"/>
              </a:rPr>
              <a:t>Ready for content tests</a:t>
            </a:r>
          </a:p>
          <a:p>
            <a:pPr marL="0" indent="0" algn="l">
              <a:spcAft>
                <a:spcPts val="400"/>
              </a:spcAft>
              <a:buNone/>
            </a:pPr>
            <a:r>
              <a:rPr lang="en-US" sz="1350" b="0" i="0">
                <a:solidFill>
                  <a:srgbClr val="202124"/>
                </a:solidFill>
                <a:latin typeface="Roboto"/>
              </a:rPr>
              <a:t>CMAS, PSAT, and SAT have fixed times. Timed ACCESS gives students practice under the same conditions.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Keep time and keep students on track</a:t>
            </a:r>
          </a:p>
        </p:txBody>
      </p:sp>
      <p:sp>
        <p:nvSpPr>
          <p:cNvPr id="3" name="TextBox 2"/>
          <p:cNvSpPr txBox="1"/>
          <p:nvPr/>
        </p:nvSpPr>
        <p:spPr>
          <a:xfrm>
            <a:off x="365760" y="987552"/>
            <a:ext cx="4206240" cy="3200400"/>
          </a:xfrm>
          <a:prstGeom prst="rect">
            <a:avLst/>
          </a:prstGeom>
          <a:noFill/>
        </p:spPr>
        <p:txBody>
          <a:bodyPr wrap="square" lIns="36576" tIns="18288" rIns="36576" bIns="18288" anchor="t">
            <a:spAutoFit/>
          </a:bodyPr>
          <a:lstStyle/>
          <a:p>
            <a:pPr marL="228600" indent="-228600" algn="l">
              <a:spcAft>
                <a:spcPts val="700"/>
              </a:spcAft>
              <a:buClr>
                <a:srgbClr val="236099"/>
              </a:buClr>
              <a:buFont typeface="Arial"/>
              <a:buChar char="•"/>
            </a:pPr>
            <a:r>
              <a:rPr lang="en-US" sz="1300" b="0" i="0">
                <a:solidFill>
                  <a:srgbClr val="202124"/>
                </a:solidFill>
                <a:latin typeface="Roboto"/>
              </a:rPr>
              <a:t>The online test has </a:t>
            </a:r>
            <a:r>
              <a:rPr lang="en-US" sz="1300" b="1" i="0">
                <a:solidFill>
                  <a:srgbClr val="202124"/>
                </a:solidFill>
                <a:latin typeface="Roboto"/>
              </a:rPr>
              <a:t>no built-in clock</a:t>
            </a:r>
            <a:r>
              <a:rPr lang="en-US" sz="1300" b="0" i="0">
                <a:solidFill>
                  <a:srgbClr val="202124"/>
                </a:solidFill>
                <a:latin typeface="Roboto"/>
              </a:rPr>
              <a:t>. Track time by hand for online and paper tests.</a:t>
            </a:r>
          </a:p>
          <a:p>
            <a:pPr marL="228600" indent="-228600" algn="l">
              <a:spcAft>
                <a:spcPts val="700"/>
              </a:spcAft>
              <a:buClr>
                <a:srgbClr val="236099"/>
              </a:buClr>
              <a:buFont typeface="Arial"/>
              <a:buChar char="•"/>
            </a:pPr>
            <a:r>
              <a:rPr lang="en-US" sz="1300" b="0" i="0">
                <a:solidFill>
                  <a:srgbClr val="202124"/>
                </a:solidFill>
                <a:latin typeface="Roboto"/>
              </a:rPr>
              <a:t>Time starts when the student selects </a:t>
            </a:r>
            <a:r>
              <a:rPr lang="en-US" sz="1300" b="1" i="0">
                <a:solidFill>
                  <a:srgbClr val="202124"/>
                </a:solidFill>
                <a:latin typeface="Roboto"/>
              </a:rPr>
              <a:t>Begin The Test</a:t>
            </a:r>
            <a:r>
              <a:rPr lang="en-US" sz="1300" b="0" i="0">
                <a:solidFill>
                  <a:srgbClr val="202124"/>
                </a:solidFill>
                <a:latin typeface="Roboto"/>
              </a:rPr>
              <a:t>. The test returns to the </a:t>
            </a:r>
            <a:r>
              <a:rPr lang="en-US" sz="1300" b="1" i="0">
                <a:solidFill>
                  <a:srgbClr val="202124"/>
                </a:solidFill>
                <a:latin typeface="Roboto"/>
              </a:rPr>
              <a:t>Sign In</a:t>
            </a:r>
            <a:r>
              <a:rPr lang="en-US" sz="1300" b="0" i="0">
                <a:solidFill>
                  <a:srgbClr val="202124"/>
                </a:solidFill>
                <a:latin typeface="Roboto"/>
              </a:rPr>
              <a:t> screen at the end.</a:t>
            </a:r>
          </a:p>
          <a:p>
            <a:pPr marL="228600" indent="-228600" algn="l">
              <a:spcAft>
                <a:spcPts val="700"/>
              </a:spcAft>
              <a:buClr>
                <a:srgbClr val="236099"/>
              </a:buClr>
              <a:buFont typeface="Arial"/>
              <a:buChar char="•"/>
            </a:pPr>
            <a:r>
              <a:rPr lang="en-US" sz="1300" b="0" i="0">
                <a:solidFill>
                  <a:srgbClr val="202124"/>
                </a:solidFill>
                <a:latin typeface="Roboto"/>
              </a:rPr>
              <a:t>Give students a bathroom break before testing.</a:t>
            </a:r>
          </a:p>
          <a:p>
            <a:pPr marL="228600" indent="-228600" algn="l">
              <a:spcAft>
                <a:spcPts val="700"/>
              </a:spcAft>
              <a:buClr>
                <a:srgbClr val="236099"/>
              </a:buClr>
              <a:buFont typeface="Arial"/>
              <a:buChar char="•"/>
            </a:pPr>
            <a:r>
              <a:rPr lang="en-US" sz="1300" b="0" i="0">
                <a:solidFill>
                  <a:srgbClr val="202124"/>
                </a:solidFill>
                <a:latin typeface="Roboto"/>
              </a:rPr>
              <a:t>Students press Pause only when you tell them. Write down the time they pause and the time they continue.</a:t>
            </a:r>
          </a:p>
          <a:p>
            <a:pPr marL="228600" indent="-228600" algn="l">
              <a:spcAft>
                <a:spcPts val="700"/>
              </a:spcAft>
              <a:buClr>
                <a:srgbClr val="236099"/>
              </a:buClr>
              <a:buFont typeface="Arial"/>
              <a:buChar char="•"/>
            </a:pPr>
            <a:r>
              <a:rPr lang="en-US" sz="1300" b="0" i="0">
                <a:solidFill>
                  <a:srgbClr val="202124"/>
                </a:solidFill>
                <a:latin typeface="Roboto"/>
              </a:rPr>
              <a:t>Coordinators run Student Status Reports in WIDA AMS often.</a:t>
            </a:r>
          </a:p>
        </p:txBody>
      </p:sp>
      <p:sp>
        <p:nvSpPr>
          <p:cNvPr id="4" name="Rounded Rectangle 3"/>
          <p:cNvSpPr/>
          <p:nvPr/>
        </p:nvSpPr>
        <p:spPr>
          <a:xfrm>
            <a:off x="4754880" y="1033272"/>
            <a:ext cx="4023360" cy="960120"/>
          </a:xfrm>
          <a:prstGeom prst="roundRect">
            <a:avLst>
              <a:gd name="adj" fmla="val 6000"/>
            </a:avLst>
          </a:prstGeom>
          <a:solidFill>
            <a:srgbClr val="E8F4F5"/>
          </a:solidFill>
          <a:ln>
            <a:noFill/>
          </a:ln>
        </p:spPr>
        <p:txBody>
          <a:bodyPr wrap="square" lIns="109728" tIns="73152" rIns="109728" bIns="73152" rtlCol="0" anchor="ctr"/>
          <a:lstStyle/>
          <a:p>
            <a:pPr marL="0" indent="0" algn="l">
              <a:spcAft>
                <a:spcPts val="300"/>
              </a:spcAft>
              <a:buNone/>
            </a:pPr>
            <a:r>
              <a:rPr lang="en-US" sz="1200" b="1" i="0">
                <a:solidFill>
                  <a:srgbClr val="0B6973"/>
                </a:solidFill>
                <a:latin typeface="Roboto"/>
              </a:rPr>
              <a:t>Say at: 15 minutes left</a:t>
            </a:r>
          </a:p>
          <a:p>
            <a:pPr marL="0" indent="0" algn="l">
              <a:spcAft>
                <a:spcPts val="400"/>
              </a:spcAft>
              <a:buNone/>
            </a:pPr>
            <a:r>
              <a:rPr lang="en-US" sz="1300" b="0" i="1">
                <a:solidFill>
                  <a:srgbClr val="202124"/>
                </a:solidFill>
                <a:latin typeface="Roboto"/>
              </a:rPr>
              <a:t>"You have 15 minutes left. Make sure you save enough time for the other parts."</a:t>
            </a:r>
          </a:p>
        </p:txBody>
      </p:sp>
      <p:sp>
        <p:nvSpPr>
          <p:cNvPr id="5" name="Rounded Rectangle 4"/>
          <p:cNvSpPr/>
          <p:nvPr/>
        </p:nvSpPr>
        <p:spPr>
          <a:xfrm>
            <a:off x="4754880" y="2084832"/>
            <a:ext cx="4023360" cy="960120"/>
          </a:xfrm>
          <a:prstGeom prst="roundRect">
            <a:avLst>
              <a:gd name="adj" fmla="val 6000"/>
            </a:avLst>
          </a:prstGeom>
          <a:solidFill>
            <a:srgbClr val="E8F4F5"/>
          </a:solidFill>
          <a:ln>
            <a:noFill/>
          </a:ln>
        </p:spPr>
        <p:txBody>
          <a:bodyPr wrap="square" lIns="109728" tIns="73152" rIns="109728" bIns="73152" rtlCol="0" anchor="ctr"/>
          <a:lstStyle/>
          <a:p>
            <a:pPr marL="0" indent="0" algn="l">
              <a:spcAft>
                <a:spcPts val="300"/>
              </a:spcAft>
              <a:buNone/>
            </a:pPr>
            <a:r>
              <a:rPr lang="en-US" sz="1200" b="1" i="0">
                <a:solidFill>
                  <a:srgbClr val="0B6973"/>
                </a:solidFill>
                <a:latin typeface="Roboto"/>
              </a:rPr>
              <a:t>Say at: 5 minutes left</a:t>
            </a:r>
          </a:p>
          <a:p>
            <a:pPr marL="0" indent="0" algn="l">
              <a:spcAft>
                <a:spcPts val="400"/>
              </a:spcAft>
              <a:buNone/>
            </a:pPr>
            <a:r>
              <a:rPr lang="en-US" sz="1300" b="0" i="1">
                <a:solidFill>
                  <a:srgbClr val="202124"/>
                </a:solidFill>
                <a:latin typeface="Roboto"/>
              </a:rPr>
              <a:t>"You have 5 minutes left to finish your test."</a:t>
            </a:r>
          </a:p>
        </p:txBody>
      </p:sp>
      <p:sp>
        <p:nvSpPr>
          <p:cNvPr id="6" name="Rounded Rectangle 5"/>
          <p:cNvSpPr/>
          <p:nvPr/>
        </p:nvSpPr>
        <p:spPr>
          <a:xfrm>
            <a:off x="4754880" y="3136391"/>
            <a:ext cx="4023360" cy="960120"/>
          </a:xfrm>
          <a:prstGeom prst="roundRect">
            <a:avLst>
              <a:gd name="adj" fmla="val 6000"/>
            </a:avLst>
          </a:prstGeom>
          <a:solidFill>
            <a:srgbClr val="E8F4F5"/>
          </a:solidFill>
          <a:ln>
            <a:noFill/>
          </a:ln>
        </p:spPr>
        <p:txBody>
          <a:bodyPr wrap="square" lIns="109728" tIns="73152" rIns="109728" bIns="73152" rtlCol="0" anchor="ctr"/>
          <a:lstStyle/>
          <a:p>
            <a:pPr marL="0" indent="0" algn="l">
              <a:spcAft>
                <a:spcPts val="300"/>
              </a:spcAft>
              <a:buNone/>
            </a:pPr>
            <a:r>
              <a:rPr lang="en-US" sz="1200" b="1" i="0">
                <a:solidFill>
                  <a:srgbClr val="0B6973"/>
                </a:solidFill>
                <a:latin typeface="Roboto"/>
              </a:rPr>
              <a:t>Say at: Student presses Pause</a:t>
            </a:r>
          </a:p>
          <a:p>
            <a:pPr marL="0" indent="0" algn="l">
              <a:spcAft>
                <a:spcPts val="400"/>
              </a:spcAft>
              <a:buNone/>
            </a:pPr>
            <a:r>
              <a:rPr lang="en-US" sz="1300" b="0" i="1">
                <a:solidFill>
                  <a:srgbClr val="202124"/>
                </a:solidFill>
                <a:latin typeface="Roboto"/>
              </a:rPr>
              <a:t>"Please do not press Pause unless I tell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Monitor testing time in WIDA AMS</a:t>
            </a:r>
          </a:p>
        </p:txBody>
      </p:sp>
      <p:sp>
        <p:nvSpPr>
          <p:cNvPr id="3" name="Oval 2"/>
          <p:cNvSpPr/>
          <p:nvPr/>
        </p:nvSpPr>
        <p:spPr>
          <a:xfrm>
            <a:off x="365760" y="1024128"/>
            <a:ext cx="384048" cy="384048"/>
          </a:xfrm>
          <a:prstGeom prst="ellipse">
            <a:avLst/>
          </a:prstGeom>
          <a:solidFill>
            <a:srgbClr val="236099"/>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1</a:t>
            </a:r>
          </a:p>
        </p:txBody>
      </p:sp>
      <p:sp>
        <p:nvSpPr>
          <p:cNvPr id="4" name="Rounded Rectangle 3"/>
          <p:cNvSpPr/>
          <p:nvPr/>
        </p:nvSpPr>
        <p:spPr>
          <a:xfrm>
            <a:off x="841248" y="987552"/>
            <a:ext cx="5577840" cy="457200"/>
          </a:xfrm>
          <a:prstGeom prst="roundRect">
            <a:avLst>
              <a:gd name="adj" fmla="val 6000"/>
            </a:avLst>
          </a:prstGeom>
          <a:solidFill>
            <a:srgbClr val="E6F0FA"/>
          </a:solidFill>
          <a:ln>
            <a:noFill/>
          </a:ln>
        </p:spPr>
        <p:txBody>
          <a:bodyPr wrap="square" tIns="73152" bIns="73152" rtlCol="0" anchor="ctr"/>
          <a:lstStyle/>
          <a:p>
            <a:pPr marL="0" indent="0" algn="l">
              <a:spcAft>
                <a:spcPts val="400"/>
              </a:spcAft>
              <a:buNone/>
            </a:pPr>
            <a:r>
              <a:rPr lang="en-US" sz="1200" b="0" i="0">
                <a:solidFill>
                  <a:srgbClr val="202124"/>
                </a:solidFill>
                <a:latin typeface="Roboto"/>
              </a:rPr>
              <a:t>Log in to WIDA AMS.</a:t>
            </a:r>
          </a:p>
        </p:txBody>
      </p:sp>
      <p:sp>
        <p:nvSpPr>
          <p:cNvPr id="5" name="Oval 4"/>
          <p:cNvSpPr/>
          <p:nvPr/>
        </p:nvSpPr>
        <p:spPr>
          <a:xfrm>
            <a:off x="365760" y="1545336"/>
            <a:ext cx="384048" cy="384048"/>
          </a:xfrm>
          <a:prstGeom prst="ellipse">
            <a:avLst/>
          </a:prstGeom>
          <a:solidFill>
            <a:srgbClr val="236099"/>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2</a:t>
            </a:r>
          </a:p>
        </p:txBody>
      </p:sp>
      <p:sp>
        <p:nvSpPr>
          <p:cNvPr id="6" name="Rounded Rectangle 5"/>
          <p:cNvSpPr/>
          <p:nvPr/>
        </p:nvSpPr>
        <p:spPr>
          <a:xfrm>
            <a:off x="841248" y="1508760"/>
            <a:ext cx="5577840" cy="457200"/>
          </a:xfrm>
          <a:prstGeom prst="roundRect">
            <a:avLst>
              <a:gd name="adj" fmla="val 6000"/>
            </a:avLst>
          </a:prstGeom>
          <a:solidFill>
            <a:srgbClr val="E6F0FA"/>
          </a:solidFill>
          <a:ln>
            <a:noFill/>
          </a:ln>
        </p:spPr>
        <p:txBody>
          <a:bodyPr wrap="square" tIns="73152" bIns="73152" rtlCol="0" anchor="ctr"/>
          <a:lstStyle/>
          <a:p>
            <a:pPr marL="0" indent="0" algn="l">
              <a:spcAft>
                <a:spcPts val="400"/>
              </a:spcAft>
              <a:buNone/>
            </a:pPr>
            <a:r>
              <a:rPr lang="en-US" sz="1200" b="0" i="0">
                <a:solidFill>
                  <a:srgbClr val="202124"/>
                </a:solidFill>
                <a:latin typeface="Roboto"/>
              </a:rPr>
              <a:t>Select Reporting, then Student Status.</a:t>
            </a:r>
          </a:p>
        </p:txBody>
      </p:sp>
      <p:sp>
        <p:nvSpPr>
          <p:cNvPr id="7" name="Oval 6"/>
          <p:cNvSpPr/>
          <p:nvPr/>
        </p:nvSpPr>
        <p:spPr>
          <a:xfrm>
            <a:off x="365760" y="2066543"/>
            <a:ext cx="384048" cy="384048"/>
          </a:xfrm>
          <a:prstGeom prst="ellipse">
            <a:avLst/>
          </a:prstGeom>
          <a:solidFill>
            <a:srgbClr val="236099"/>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3</a:t>
            </a:r>
          </a:p>
        </p:txBody>
      </p:sp>
      <p:sp>
        <p:nvSpPr>
          <p:cNvPr id="8" name="Rounded Rectangle 7"/>
          <p:cNvSpPr/>
          <p:nvPr/>
        </p:nvSpPr>
        <p:spPr>
          <a:xfrm>
            <a:off x="841248" y="2029967"/>
            <a:ext cx="5577840" cy="457200"/>
          </a:xfrm>
          <a:prstGeom prst="roundRect">
            <a:avLst>
              <a:gd name="adj" fmla="val 6000"/>
            </a:avLst>
          </a:prstGeom>
          <a:solidFill>
            <a:srgbClr val="E6F0FA"/>
          </a:solidFill>
          <a:ln>
            <a:noFill/>
          </a:ln>
        </p:spPr>
        <p:txBody>
          <a:bodyPr wrap="square" tIns="73152" bIns="73152" rtlCol="0" anchor="ctr"/>
          <a:lstStyle/>
          <a:p>
            <a:pPr marL="0" indent="0" algn="l">
              <a:spcAft>
                <a:spcPts val="400"/>
              </a:spcAft>
              <a:buNone/>
            </a:pPr>
            <a:r>
              <a:rPr lang="en-US" sz="1200" b="0" i="0">
                <a:solidFill>
                  <a:srgbClr val="202124"/>
                </a:solidFill>
                <a:latin typeface="Roboto"/>
              </a:rPr>
              <a:t>Select the WIDA ACCESS 2026-2027 registration window.</a:t>
            </a:r>
          </a:p>
        </p:txBody>
      </p:sp>
      <p:sp>
        <p:nvSpPr>
          <p:cNvPr id="9" name="Oval 8"/>
          <p:cNvSpPr/>
          <p:nvPr/>
        </p:nvSpPr>
        <p:spPr>
          <a:xfrm>
            <a:off x="365760" y="2587752"/>
            <a:ext cx="384048" cy="384048"/>
          </a:xfrm>
          <a:prstGeom prst="ellipse">
            <a:avLst/>
          </a:prstGeom>
          <a:solidFill>
            <a:srgbClr val="236099"/>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4</a:t>
            </a:r>
          </a:p>
        </p:txBody>
      </p:sp>
      <p:sp>
        <p:nvSpPr>
          <p:cNvPr id="10" name="Rounded Rectangle 9"/>
          <p:cNvSpPr/>
          <p:nvPr/>
        </p:nvSpPr>
        <p:spPr>
          <a:xfrm>
            <a:off x="841248" y="2551176"/>
            <a:ext cx="5577840" cy="457200"/>
          </a:xfrm>
          <a:prstGeom prst="roundRect">
            <a:avLst>
              <a:gd name="adj" fmla="val 6000"/>
            </a:avLst>
          </a:prstGeom>
          <a:solidFill>
            <a:srgbClr val="E6F0FA"/>
          </a:solidFill>
          <a:ln>
            <a:noFill/>
          </a:ln>
        </p:spPr>
        <p:txBody>
          <a:bodyPr wrap="square" tIns="73152" bIns="73152" rtlCol="0" anchor="ctr"/>
          <a:lstStyle/>
          <a:p>
            <a:pPr marL="0" indent="0" algn="l">
              <a:spcAft>
                <a:spcPts val="400"/>
              </a:spcAft>
              <a:buNone/>
            </a:pPr>
            <a:r>
              <a:rPr lang="en-US" sz="1200" b="0" i="0" dirty="0">
                <a:solidFill>
                  <a:srgbClr val="202124"/>
                </a:solidFill>
                <a:latin typeface="Roboto"/>
              </a:rPr>
              <a:t>Read the Time Span column: minutes from test start to test end. </a:t>
            </a:r>
          </a:p>
          <a:p>
            <a:pPr marL="0" indent="0" algn="l">
              <a:spcAft>
                <a:spcPts val="400"/>
              </a:spcAft>
              <a:buNone/>
            </a:pPr>
            <a:r>
              <a:rPr lang="en-US" sz="1200" b="0" i="0" dirty="0">
                <a:solidFill>
                  <a:srgbClr val="202124"/>
                </a:solidFill>
                <a:latin typeface="Roboto"/>
              </a:rPr>
              <a:t>It includes paused time.</a:t>
            </a:r>
          </a:p>
        </p:txBody>
      </p:sp>
      <p:sp>
        <p:nvSpPr>
          <p:cNvPr id="11" name="Oval 10"/>
          <p:cNvSpPr/>
          <p:nvPr/>
        </p:nvSpPr>
        <p:spPr>
          <a:xfrm>
            <a:off x="365760" y="3108960"/>
            <a:ext cx="384048" cy="384048"/>
          </a:xfrm>
          <a:prstGeom prst="ellipse">
            <a:avLst/>
          </a:prstGeom>
          <a:solidFill>
            <a:srgbClr val="236099"/>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5</a:t>
            </a:r>
          </a:p>
        </p:txBody>
      </p:sp>
      <p:sp>
        <p:nvSpPr>
          <p:cNvPr id="12" name="Rounded Rectangle 11"/>
          <p:cNvSpPr/>
          <p:nvPr/>
        </p:nvSpPr>
        <p:spPr>
          <a:xfrm>
            <a:off x="841248" y="3072384"/>
            <a:ext cx="5577840" cy="457200"/>
          </a:xfrm>
          <a:prstGeom prst="roundRect">
            <a:avLst>
              <a:gd name="adj" fmla="val 6000"/>
            </a:avLst>
          </a:prstGeom>
          <a:solidFill>
            <a:srgbClr val="E6F0FA"/>
          </a:solidFill>
          <a:ln>
            <a:noFill/>
          </a:ln>
        </p:spPr>
        <p:txBody>
          <a:bodyPr wrap="square" tIns="73152" bIns="73152" rtlCol="0" anchor="ctr"/>
          <a:lstStyle/>
          <a:p>
            <a:pPr marL="0" indent="0" algn="l">
              <a:spcAft>
                <a:spcPts val="400"/>
              </a:spcAft>
              <a:buNone/>
            </a:pPr>
            <a:r>
              <a:rPr lang="en-US" sz="1200" b="0" i="0" dirty="0">
                <a:solidFill>
                  <a:srgbClr val="202124"/>
                </a:solidFill>
                <a:latin typeface="Roboto"/>
              </a:rPr>
              <a:t>Add a Timing Note column. </a:t>
            </a:r>
          </a:p>
          <a:p>
            <a:pPr marL="0" indent="0" algn="l">
              <a:spcAft>
                <a:spcPts val="400"/>
              </a:spcAft>
              <a:buNone/>
            </a:pPr>
            <a:r>
              <a:rPr lang="en-US" sz="1200" b="0" i="0" dirty="0">
                <a:solidFill>
                  <a:srgbClr val="202124"/>
                </a:solidFill>
                <a:latin typeface="Roboto"/>
              </a:rPr>
              <a:t>Write the reason for any over-time test when it happens.</a:t>
            </a:r>
          </a:p>
        </p:txBody>
      </p:sp>
      <p:sp>
        <p:nvSpPr>
          <p:cNvPr id="13" name="Oval 12"/>
          <p:cNvSpPr/>
          <p:nvPr/>
        </p:nvSpPr>
        <p:spPr>
          <a:xfrm>
            <a:off x="365760" y="3630168"/>
            <a:ext cx="384048" cy="384048"/>
          </a:xfrm>
          <a:prstGeom prst="ellipse">
            <a:avLst/>
          </a:prstGeom>
          <a:solidFill>
            <a:srgbClr val="236099"/>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6</a:t>
            </a:r>
          </a:p>
        </p:txBody>
      </p:sp>
      <p:sp>
        <p:nvSpPr>
          <p:cNvPr id="14" name="Rounded Rectangle 13"/>
          <p:cNvSpPr/>
          <p:nvPr/>
        </p:nvSpPr>
        <p:spPr>
          <a:xfrm>
            <a:off x="841248" y="3593591"/>
            <a:ext cx="5577840" cy="457200"/>
          </a:xfrm>
          <a:prstGeom prst="roundRect">
            <a:avLst>
              <a:gd name="adj" fmla="val 6000"/>
            </a:avLst>
          </a:prstGeom>
          <a:solidFill>
            <a:srgbClr val="E6F0FA"/>
          </a:solidFill>
          <a:ln>
            <a:noFill/>
          </a:ln>
        </p:spPr>
        <p:txBody>
          <a:bodyPr wrap="square" tIns="73152" bIns="73152" rtlCol="0" anchor="ctr"/>
          <a:lstStyle/>
          <a:p>
            <a:pPr marL="0" indent="0" algn="l">
              <a:spcAft>
                <a:spcPts val="400"/>
              </a:spcAft>
              <a:buNone/>
            </a:pPr>
            <a:r>
              <a:rPr lang="en-US" sz="1200" b="0" i="0">
                <a:solidFill>
                  <a:srgbClr val="202124"/>
                </a:solidFill>
                <a:latin typeface="Roboto"/>
              </a:rPr>
              <a:t>Store the report securely. It contains student PII. Do not email it.</a:t>
            </a:r>
          </a:p>
        </p:txBody>
      </p:sp>
      <p:sp>
        <p:nvSpPr>
          <p:cNvPr id="15" name="Rounded Rectangle 14"/>
          <p:cNvSpPr/>
          <p:nvPr/>
        </p:nvSpPr>
        <p:spPr>
          <a:xfrm>
            <a:off x="6583680" y="987552"/>
            <a:ext cx="2194560" cy="3063240"/>
          </a:xfrm>
          <a:prstGeom prst="roundRect">
            <a:avLst>
              <a:gd name="adj" fmla="val 6000"/>
            </a:avLst>
          </a:prstGeom>
          <a:solidFill>
            <a:srgbClr val="1B3A5C"/>
          </a:solidFill>
          <a:ln>
            <a:noFill/>
          </a:ln>
        </p:spPr>
        <p:txBody>
          <a:bodyPr wrap="square" lIns="109728" tIns="73152" rIns="109728" bIns="73152" rtlCol="0" anchor="ctr"/>
          <a:lstStyle/>
          <a:p>
            <a:pPr marL="0" indent="0" algn="ctr">
              <a:spcAft>
                <a:spcPts val="200"/>
              </a:spcAft>
              <a:buNone/>
            </a:pPr>
            <a:r>
              <a:rPr lang="en-US" sz="1400" b="0" i="0">
                <a:solidFill>
                  <a:srgbClr val="FFFFFF"/>
                </a:solidFill>
                <a:latin typeface="Roboto"/>
              </a:rPr>
              <a:t>Report times are in</a:t>
            </a:r>
          </a:p>
          <a:p>
            <a:pPr marL="0" indent="0" algn="ctr">
              <a:spcAft>
                <a:spcPts val="600"/>
              </a:spcAft>
              <a:buNone/>
            </a:pPr>
            <a:r>
              <a:rPr lang="en-US" sz="2000" b="1" i="0">
                <a:solidFill>
                  <a:srgbClr val="FFFFFF"/>
                </a:solidFill>
                <a:latin typeface="Roboto"/>
              </a:rPr>
              <a:t>Central Time</a:t>
            </a:r>
          </a:p>
          <a:p>
            <a:pPr marL="0" indent="0" algn="ctr">
              <a:spcAft>
                <a:spcPts val="400"/>
              </a:spcAft>
              <a:buNone/>
            </a:pPr>
            <a:r>
              <a:rPr lang="en-US" sz="1200" b="0" i="0">
                <a:solidFill>
                  <a:srgbClr val="FFFFFF"/>
                </a:solidFill>
                <a:latin typeface="Roboto"/>
              </a:rPr>
              <a:t>Not Mountain Time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Finish the test and handle problems</a:t>
            </a:r>
          </a:p>
        </p:txBody>
      </p:sp>
      <p:sp>
        <p:nvSpPr>
          <p:cNvPr id="3" name="Rounded Rectangle 2"/>
          <p:cNvSpPr/>
          <p:nvPr/>
        </p:nvSpPr>
        <p:spPr>
          <a:xfrm>
            <a:off x="365760" y="1033272"/>
            <a:ext cx="2743200" cy="306324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a:solidFill>
                  <a:srgbClr val="1B3A5C"/>
                </a:solidFill>
                <a:latin typeface="Roboto"/>
              </a:rPr>
              <a:t>Writing domain</a:t>
            </a:r>
          </a:p>
          <a:p>
            <a:pPr marL="228600" indent="-228600" algn="l">
              <a:spcAft>
                <a:spcPts val="600"/>
              </a:spcAft>
              <a:buClr>
                <a:srgbClr val="236099"/>
              </a:buClr>
              <a:buFont typeface="Arial"/>
              <a:buChar char="•"/>
            </a:pPr>
            <a:r>
              <a:rPr lang="en-US" sz="1300" b="0" i="0">
                <a:solidFill>
                  <a:srgbClr val="202124"/>
                </a:solidFill>
                <a:latin typeface="Roboto"/>
              </a:rPr>
              <a:t>When students finish, they raise a hand and click </a:t>
            </a:r>
            <a:r>
              <a:rPr lang="en-US" sz="1300" b="1" i="0">
                <a:solidFill>
                  <a:srgbClr val="202124"/>
                </a:solidFill>
                <a:latin typeface="Roboto"/>
              </a:rPr>
              <a:t>Next</a:t>
            </a:r>
            <a:r>
              <a:rPr lang="en-US" sz="1300" b="0" i="0">
                <a:solidFill>
                  <a:srgbClr val="202124"/>
                </a:solidFill>
                <a:latin typeface="Roboto"/>
              </a:rPr>
              <a:t>.</a:t>
            </a:r>
          </a:p>
          <a:p>
            <a:pPr marL="228600" indent="-228600" algn="l">
              <a:spcAft>
                <a:spcPts val="600"/>
              </a:spcAft>
              <a:buClr>
                <a:srgbClr val="236099"/>
              </a:buClr>
              <a:buFont typeface="Arial"/>
              <a:buChar char="•"/>
            </a:pPr>
            <a:r>
              <a:rPr lang="en-US" sz="1300" b="0" i="0">
                <a:solidFill>
                  <a:srgbClr val="202124"/>
                </a:solidFill>
                <a:latin typeface="Roboto"/>
              </a:rPr>
              <a:t>Check that each student is back on the </a:t>
            </a:r>
            <a:r>
              <a:rPr lang="en-US" sz="1300" b="1" i="0">
                <a:solidFill>
                  <a:srgbClr val="202124"/>
                </a:solidFill>
                <a:latin typeface="Roboto"/>
              </a:rPr>
              <a:t>Sign In</a:t>
            </a:r>
            <a:r>
              <a:rPr lang="en-US" sz="1300" b="0" i="0">
                <a:solidFill>
                  <a:srgbClr val="202124"/>
                </a:solidFill>
                <a:latin typeface="Roboto"/>
              </a:rPr>
              <a:t> screen before they leave.</a:t>
            </a:r>
          </a:p>
        </p:txBody>
      </p:sp>
      <p:sp>
        <p:nvSpPr>
          <p:cNvPr id="4" name="Rounded Rectangle 3"/>
          <p:cNvSpPr/>
          <p:nvPr/>
        </p:nvSpPr>
        <p:spPr>
          <a:xfrm>
            <a:off x="3200400" y="1033272"/>
            <a:ext cx="2743200" cy="306324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a:solidFill>
                  <a:srgbClr val="1B3A5C"/>
                </a:solidFill>
                <a:latin typeface="Roboto"/>
              </a:rPr>
              <a:t>Incomplete online tests</a:t>
            </a:r>
          </a:p>
          <a:p>
            <a:pPr marL="228600" indent="-228600" algn="l">
              <a:spcAft>
                <a:spcPts val="600"/>
              </a:spcAft>
              <a:buClr>
                <a:srgbClr val="236099"/>
              </a:buClr>
              <a:buFont typeface="Arial"/>
              <a:buChar char="•"/>
            </a:pPr>
            <a:r>
              <a:rPr lang="en-US" sz="1300" b="0" i="0">
                <a:solidFill>
                  <a:srgbClr val="202124"/>
                </a:solidFill>
                <a:latin typeface="Roboto"/>
              </a:rPr>
              <a:t>Submit in WIDA AMS: Test Management, </a:t>
            </a:r>
            <a:r>
              <a:rPr lang="en-US" sz="1300" b="1" i="0">
                <a:solidFill>
                  <a:srgbClr val="202124"/>
                </a:solidFill>
                <a:latin typeface="Roboto"/>
              </a:rPr>
              <a:t>End Incomplete Test</a:t>
            </a:r>
            <a:r>
              <a:rPr lang="en-US" sz="1300" b="0" i="0">
                <a:solidFill>
                  <a:srgbClr val="202124"/>
                </a:solidFill>
                <a:latin typeface="Roboto"/>
              </a:rPr>
              <a:t>.</a:t>
            </a:r>
          </a:p>
          <a:p>
            <a:pPr marL="228600" indent="-228600" algn="l">
              <a:spcAft>
                <a:spcPts val="600"/>
              </a:spcAft>
              <a:buClr>
                <a:srgbClr val="236099"/>
              </a:buClr>
              <a:buFont typeface="Arial"/>
              <a:buChar char="•"/>
            </a:pPr>
            <a:r>
              <a:rPr lang="en-US" sz="1300" b="0" i="0">
                <a:solidFill>
                  <a:srgbClr val="202124"/>
                </a:solidFill>
                <a:latin typeface="Roboto"/>
              </a:rPr>
              <a:t>The DAC decides who has this permission.</a:t>
            </a:r>
          </a:p>
          <a:p>
            <a:pPr marL="228600" indent="-228600" algn="l">
              <a:spcAft>
                <a:spcPts val="600"/>
              </a:spcAft>
              <a:buClr>
                <a:srgbClr val="236099"/>
              </a:buClr>
              <a:buFont typeface="Arial"/>
              <a:buChar char="•"/>
            </a:pPr>
            <a:r>
              <a:rPr lang="en-US" sz="1300" b="1" i="0">
                <a:solidFill>
                  <a:srgbClr val="202124"/>
                </a:solidFill>
                <a:latin typeface="Roboto"/>
              </a:rPr>
              <a:t>You cannot reopen the test after you submit it.</a:t>
            </a:r>
          </a:p>
        </p:txBody>
      </p:sp>
      <p:sp>
        <p:nvSpPr>
          <p:cNvPr id="5" name="Rounded Rectangle 4"/>
          <p:cNvSpPr/>
          <p:nvPr/>
        </p:nvSpPr>
        <p:spPr>
          <a:xfrm>
            <a:off x="6035040" y="1033272"/>
            <a:ext cx="2743200" cy="306324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a:solidFill>
                  <a:srgbClr val="1B3A5C"/>
                </a:solidFill>
                <a:latin typeface="Roboto"/>
              </a:rPr>
              <a:t>Technical issues</a:t>
            </a:r>
          </a:p>
          <a:p>
            <a:pPr marL="228600" indent="-228600" algn="l">
              <a:spcAft>
                <a:spcPts val="600"/>
              </a:spcAft>
              <a:buClr>
                <a:srgbClr val="236099"/>
              </a:buClr>
              <a:buFont typeface="Arial"/>
              <a:buChar char="•"/>
            </a:pPr>
            <a:r>
              <a:rPr lang="en-US" sz="1300" b="0" i="0">
                <a:solidFill>
                  <a:srgbClr val="202124"/>
                </a:solidFill>
                <a:latin typeface="Roboto"/>
              </a:rPr>
              <a:t>Write down the date and time the issue started and stopped.</a:t>
            </a:r>
          </a:p>
          <a:p>
            <a:pPr marL="228600" indent="-228600" algn="l">
              <a:spcAft>
                <a:spcPts val="600"/>
              </a:spcAft>
              <a:buClr>
                <a:srgbClr val="236099"/>
              </a:buClr>
              <a:buFont typeface="Arial"/>
              <a:buChar char="•"/>
            </a:pPr>
            <a:r>
              <a:rPr lang="en-US" sz="1300" b="0" i="0">
                <a:solidFill>
                  <a:srgbClr val="202124"/>
                </a:solidFill>
                <a:latin typeface="Roboto"/>
              </a:rPr>
              <a:t>Write down slow loading, even without exact times.</a:t>
            </a:r>
          </a:p>
          <a:p>
            <a:pPr marL="228600" indent="-228600" algn="l">
              <a:spcAft>
                <a:spcPts val="600"/>
              </a:spcAft>
              <a:buClr>
                <a:srgbClr val="236099"/>
              </a:buClr>
              <a:buFont typeface="Arial"/>
              <a:buChar char="•"/>
            </a:pPr>
            <a:r>
              <a:rPr lang="en-US" sz="1300" b="0" i="0">
                <a:solidFill>
                  <a:srgbClr val="202124"/>
                </a:solidFill>
                <a:latin typeface="Roboto"/>
              </a:rPr>
              <a:t>Write down any delay to later that day or another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One domain, one session</a:t>
            </a:r>
          </a:p>
        </p:txBody>
      </p:sp>
      <p:sp>
        <p:nvSpPr>
          <p:cNvPr id="3" name="TextBox 2"/>
          <p:cNvSpPr txBox="1"/>
          <p:nvPr/>
        </p:nvSpPr>
        <p:spPr>
          <a:xfrm>
            <a:off x="365760" y="987552"/>
            <a:ext cx="4572000" cy="2147767"/>
          </a:xfrm>
          <a:prstGeom prst="rect">
            <a:avLst/>
          </a:prstGeom>
          <a:noFill/>
        </p:spPr>
        <p:txBody>
          <a:bodyPr wrap="square" lIns="36576" tIns="18288" rIns="36576" bIns="18288" anchor="t">
            <a:spAutoFit/>
          </a:bodyPr>
          <a:lstStyle/>
          <a:p>
            <a:pPr marL="228600" indent="-228600" algn="l">
              <a:spcAft>
                <a:spcPts val="800"/>
              </a:spcAft>
              <a:buClr>
                <a:srgbClr val="236099"/>
              </a:buClr>
              <a:buFont typeface="Arial"/>
              <a:buChar char="•"/>
            </a:pPr>
            <a:r>
              <a:rPr lang="en-US" sz="1350" b="0" i="0" dirty="0">
                <a:solidFill>
                  <a:srgbClr val="202124"/>
                </a:solidFill>
                <a:latin typeface="Roboto"/>
              </a:rPr>
              <a:t>Students finish each domain in one session.</a:t>
            </a:r>
          </a:p>
          <a:p>
            <a:pPr algn="l">
              <a:spcBef>
                <a:spcPts val="1000"/>
              </a:spcBef>
              <a:spcAft>
                <a:spcPts val="800"/>
              </a:spcAft>
              <a:buClr>
                <a:srgbClr val="236099"/>
              </a:buClr>
            </a:pPr>
            <a:r>
              <a:rPr lang="en-US" sz="1350" b="0" i="0" dirty="0">
                <a:solidFill>
                  <a:srgbClr val="202124"/>
                </a:solidFill>
                <a:latin typeface="Roboto"/>
              </a:rPr>
              <a:t>*Rare cases: if an IEP or 504 Plan calls for more sessions, SACs submit the request to the DAC. The DAC can approve </a:t>
            </a:r>
            <a:r>
              <a:rPr lang="en-US" sz="1350" b="1" i="0" dirty="0">
                <a:solidFill>
                  <a:srgbClr val="202124"/>
                </a:solidFill>
                <a:latin typeface="Roboto"/>
              </a:rPr>
              <a:t>2 sessions</a:t>
            </a:r>
            <a:r>
              <a:rPr lang="en-US" sz="1350" b="0" i="0" dirty="0">
                <a:solidFill>
                  <a:srgbClr val="202124"/>
                </a:solidFill>
                <a:latin typeface="Roboto"/>
              </a:rPr>
              <a:t>.</a:t>
            </a:r>
          </a:p>
          <a:p>
            <a:pPr algn="l">
              <a:spcAft>
                <a:spcPts val="800"/>
              </a:spcAft>
              <a:buClr>
                <a:srgbClr val="236099"/>
              </a:buClr>
            </a:pPr>
            <a:r>
              <a:rPr lang="en-US" sz="1350" b="0" i="0" dirty="0">
                <a:solidFill>
                  <a:srgbClr val="202124"/>
                </a:solidFill>
                <a:latin typeface="Roboto"/>
              </a:rPr>
              <a:t>*Interruptions (illness, fire alarm, appointment): write down the time. Finish the session as soon as possible.</a:t>
            </a:r>
          </a:p>
        </p:txBody>
      </p:sp>
      <p:graphicFrame>
        <p:nvGraphicFramePr>
          <p:cNvPr id="4" name="Table"/>
          <p:cNvGraphicFramePr>
            <a:graphicFrameLocks noGrp="1"/>
          </p:cNvGraphicFramePr>
          <p:nvPr>
            <p:extLst>
              <p:ext uri="{D42A27DB-BD31-4B8C-83A1-F6EECF244321}">
                <p14:modId xmlns:p14="http://schemas.microsoft.com/office/powerpoint/2010/main" val="1985247775"/>
              </p:ext>
            </p:extLst>
          </p:nvPr>
        </p:nvGraphicFramePr>
        <p:xfrm>
          <a:off x="5120640" y="1033272"/>
          <a:ext cx="3657600" cy="27432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0000"/>
                    </a:ext>
                  </a:extLst>
                </a:gridCol>
                <a:gridCol w="1234440">
                  <a:extLst>
                    <a:ext uri="{9D8B030D-6E8A-4147-A177-3AD203B41FA5}">
                      <a16:colId xmlns:a16="http://schemas.microsoft.com/office/drawing/2014/main" val="20001"/>
                    </a:ext>
                  </a:extLst>
                </a:gridCol>
                <a:gridCol w="1280160">
                  <a:extLst>
                    <a:ext uri="{9D8B030D-6E8A-4147-A177-3AD203B41FA5}">
                      <a16:colId xmlns:a16="http://schemas.microsoft.com/office/drawing/2014/main" val="20002"/>
                    </a:ext>
                  </a:extLst>
                </a:gridCol>
              </a:tblGrid>
              <a:tr h="685800">
                <a:tc>
                  <a:txBody>
                    <a:bodyPr/>
                    <a:lstStyle/>
                    <a:p>
                      <a:pPr marL="0" indent="0" algn="l">
                        <a:spcAft>
                          <a:spcPts val="0"/>
                        </a:spcAft>
                        <a:buNone/>
                      </a:pPr>
                      <a:r>
                        <a:rPr lang="en-US" sz="1150" b="1" i="0">
                          <a:solidFill>
                            <a:srgbClr val="FFFFFF"/>
                          </a:solidFill>
                          <a:latin typeface="Roboto"/>
                        </a:rPr>
                        <a:t>Test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150" b="1" i="0">
                          <a:solidFill>
                            <a:srgbClr val="FFFFFF"/>
                          </a:solidFill>
                          <a:latin typeface="Roboto"/>
                        </a:rPr>
                        <a:t>Timed?</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150" b="1" i="0" dirty="0">
                          <a:solidFill>
                            <a:srgbClr val="FFFFFF"/>
                          </a:solidFill>
                          <a:latin typeface="Roboto"/>
                        </a:rPr>
                        <a:t>Split Session*</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extLst>
                  <a:ext uri="{0D108BD9-81ED-4DB2-BD59-A6C34878D82A}">
                    <a16:rowId xmlns:a16="http://schemas.microsoft.com/office/drawing/2014/main" val="10000"/>
                  </a:ext>
                </a:extLst>
              </a:tr>
              <a:tr h="685800">
                <a:tc>
                  <a:txBody>
                    <a:bodyPr/>
                    <a:lstStyle/>
                    <a:p>
                      <a:pPr marL="0" indent="0" algn="l">
                        <a:spcAft>
                          <a:spcPts val="0"/>
                        </a:spcAft>
                        <a:buNone/>
                      </a:pPr>
                      <a:r>
                        <a:rPr lang="en-US" sz="1150" b="1" i="0" dirty="0">
                          <a:solidFill>
                            <a:srgbClr val="202124"/>
                          </a:solidFill>
                          <a:latin typeface="Roboto"/>
                        </a:rPr>
                        <a:t>WIDA ACCESS 1-12</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150" b="0" i="0">
                          <a:solidFill>
                            <a:srgbClr val="202124"/>
                          </a:solidFill>
                          <a:latin typeface="Roboto"/>
                        </a:rPr>
                        <a:t>Yes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150" b="0" i="0">
                          <a:solidFill>
                            <a:srgbClr val="202124"/>
                          </a:solidFill>
                          <a:latin typeface="Roboto"/>
                        </a:rPr>
                        <a:t>DAC approves, max 2</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1"/>
                  </a:ext>
                </a:extLst>
              </a:tr>
              <a:tr h="685800">
                <a:tc>
                  <a:txBody>
                    <a:bodyPr/>
                    <a:lstStyle/>
                    <a:p>
                      <a:pPr marL="0" indent="0" algn="l">
                        <a:spcAft>
                          <a:spcPts val="0"/>
                        </a:spcAft>
                        <a:buNone/>
                      </a:pPr>
                      <a:r>
                        <a:rPr lang="en-US" sz="1150" b="1" i="0">
                          <a:solidFill>
                            <a:srgbClr val="202124"/>
                          </a:solidFill>
                          <a:latin typeface="Roboto"/>
                        </a:rPr>
                        <a:t>ACCESS for K</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150" b="0" i="0">
                          <a:solidFill>
                            <a:srgbClr val="202124"/>
                          </a:solidFill>
                          <a:latin typeface="Roboto"/>
                        </a:rPr>
                        <a:t>No. Use "go on" and "stop" in the script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150" b="0" i="0">
                          <a:solidFill>
                            <a:srgbClr val="202124"/>
                          </a:solidFill>
                          <a:latin typeface="Roboto"/>
                        </a:rPr>
                        <a:t>DAC approves, max 2</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2"/>
                  </a:ext>
                </a:extLst>
              </a:tr>
              <a:tr h="685800">
                <a:tc>
                  <a:txBody>
                    <a:bodyPr/>
                    <a:lstStyle/>
                    <a:p>
                      <a:pPr marL="0" indent="0" algn="l">
                        <a:spcAft>
                          <a:spcPts val="0"/>
                        </a:spcAft>
                        <a:buNone/>
                      </a:pPr>
                      <a:r>
                        <a:rPr lang="en-US" sz="1150" b="1" i="0">
                          <a:solidFill>
                            <a:srgbClr val="202124"/>
                          </a:solidFill>
                          <a:latin typeface="Roboto"/>
                        </a:rPr>
                        <a:t>Alternate ACCESS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150" b="0" i="0">
                          <a:solidFill>
                            <a:srgbClr val="202124"/>
                          </a:solidFill>
                          <a:latin typeface="Roboto"/>
                        </a:rPr>
                        <a:t>No. Use "go on" and "stop" in the script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150" b="0" i="0" dirty="0">
                          <a:solidFill>
                            <a:srgbClr val="202124"/>
                          </a:solidFill>
                          <a:latin typeface="Roboto"/>
                        </a:rPr>
                        <a:t>No DAC approval, max 2</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Tests that go beyond the time limit</a:t>
            </a:r>
          </a:p>
        </p:txBody>
      </p:sp>
      <p:sp>
        <p:nvSpPr>
          <p:cNvPr id="3" name="Rounded Rectangle 2"/>
          <p:cNvSpPr/>
          <p:nvPr/>
        </p:nvSpPr>
        <p:spPr>
          <a:xfrm>
            <a:off x="365760" y="1033272"/>
            <a:ext cx="4114800" cy="3063240"/>
          </a:xfrm>
          <a:prstGeom prst="roundRect">
            <a:avLst>
              <a:gd name="adj" fmla="val 6000"/>
            </a:avLst>
          </a:prstGeom>
          <a:solidFill>
            <a:srgbClr val="0B6973"/>
          </a:solidFill>
          <a:ln>
            <a:noFill/>
          </a:ln>
        </p:spPr>
        <p:txBody>
          <a:bodyPr wrap="square" lIns="109728" tIns="73152" rIns="109728" bIns="73152" rtlCol="0" anchor="t"/>
          <a:lstStyle/>
          <a:p>
            <a:pPr marL="0" indent="0" algn="l">
              <a:spcAft>
                <a:spcPts val="800"/>
              </a:spcAft>
              <a:buNone/>
            </a:pPr>
            <a:r>
              <a:rPr lang="en-US" sz="1600" b="1" i="0">
                <a:solidFill>
                  <a:srgbClr val="FFFFFF"/>
                </a:solidFill>
                <a:latin typeface="Roboto"/>
              </a:rPr>
              <a:t>2026-2027 (this year)</a:t>
            </a:r>
          </a:p>
          <a:p>
            <a:pPr marL="228600" indent="-228600" algn="l">
              <a:spcAft>
                <a:spcPts val="600"/>
              </a:spcAft>
              <a:buClr>
                <a:srgbClr val="FFFFFF"/>
              </a:buClr>
              <a:buFont typeface="Arial"/>
              <a:buChar char="•"/>
            </a:pPr>
            <a:r>
              <a:rPr lang="en-US" sz="1400" b="0" i="0">
                <a:solidFill>
                  <a:srgbClr val="FFFFFF"/>
                </a:solidFill>
                <a:latin typeface="Roboto"/>
              </a:rPr>
              <a:t>CDE uploads a list of all over-time test sessions to Syncplicity on March 5, 2027.</a:t>
            </a:r>
          </a:p>
          <a:p>
            <a:pPr marL="228600" indent="-228600" algn="l">
              <a:spcAft>
                <a:spcPts val="600"/>
              </a:spcAft>
              <a:buClr>
                <a:srgbClr val="FFFFFF"/>
              </a:buClr>
              <a:buFont typeface="Arial"/>
              <a:buChar char="•"/>
            </a:pPr>
            <a:r>
              <a:rPr lang="en-US" sz="1400" b="0" i="0">
                <a:solidFill>
                  <a:srgbClr val="FFFFFF"/>
                </a:solidFill>
                <a:latin typeface="Roboto"/>
              </a:rPr>
              <a:t>No action with CDE is required.</a:t>
            </a:r>
          </a:p>
          <a:p>
            <a:pPr marL="228600" indent="-228600" algn="l">
              <a:spcAft>
                <a:spcPts val="400"/>
              </a:spcAft>
              <a:buClr>
                <a:srgbClr val="FFFFFF"/>
              </a:buClr>
              <a:buFont typeface="Arial"/>
              <a:buChar char="•"/>
            </a:pPr>
            <a:r>
              <a:rPr lang="en-US" sz="1400" b="0" i="0">
                <a:solidFill>
                  <a:srgbClr val="FFFFFF"/>
                </a:solidFill>
                <a:latin typeface="Roboto"/>
              </a:rPr>
              <a:t>Use the list to learn which sites need additional training and support</a:t>
            </a:r>
          </a:p>
        </p:txBody>
      </p:sp>
      <p:sp>
        <p:nvSpPr>
          <p:cNvPr id="4" name="Rounded Rectangle 3"/>
          <p:cNvSpPr/>
          <p:nvPr/>
        </p:nvSpPr>
        <p:spPr>
          <a:xfrm>
            <a:off x="4663440" y="1033272"/>
            <a:ext cx="4114800" cy="3063240"/>
          </a:xfrm>
          <a:prstGeom prst="roundRect">
            <a:avLst>
              <a:gd name="adj" fmla="val 6000"/>
            </a:avLst>
          </a:prstGeom>
          <a:solidFill>
            <a:srgbClr val="FFF4E5"/>
          </a:solidFill>
          <a:ln w="15875">
            <a:solidFill>
              <a:srgbClr val="A3410A"/>
            </a:solidFill>
          </a:ln>
        </p:spPr>
        <p:txBody>
          <a:bodyPr wrap="square" lIns="109728" tIns="73152" rIns="109728" bIns="73152" rtlCol="0" anchor="t"/>
          <a:lstStyle/>
          <a:p>
            <a:pPr marL="0" indent="0" algn="l">
              <a:spcAft>
                <a:spcPts val="800"/>
              </a:spcAft>
              <a:buNone/>
            </a:pPr>
            <a:r>
              <a:rPr lang="en-US" sz="1600" b="1" i="0">
                <a:solidFill>
                  <a:srgbClr val="A3410A"/>
                </a:solidFill>
                <a:latin typeface="Roboto"/>
              </a:rPr>
              <a:t>Starting in 2027-2028</a:t>
            </a:r>
          </a:p>
          <a:p>
            <a:pPr marL="228600" indent="-228600" algn="l">
              <a:spcAft>
                <a:spcPts val="400"/>
              </a:spcAft>
              <a:buClr>
                <a:srgbClr val="236099"/>
              </a:buClr>
              <a:buFont typeface="Arial"/>
              <a:buChar char="•"/>
            </a:pPr>
            <a:r>
              <a:rPr lang="en-US" sz="1300" b="0" i="0">
                <a:solidFill>
                  <a:srgbClr val="202124"/>
                </a:solidFill>
                <a:latin typeface="Roboto"/>
              </a:rPr>
              <a:t>Districts get scores, but the scores are not in accountability.</a:t>
            </a:r>
          </a:p>
          <a:p>
            <a:pPr marL="228600" indent="-228600" algn="l">
              <a:spcAft>
                <a:spcPts val="400"/>
              </a:spcAft>
              <a:buClr>
                <a:srgbClr val="236099"/>
              </a:buClr>
              <a:buFont typeface="Arial"/>
              <a:buChar char="•"/>
            </a:pPr>
            <a:r>
              <a:rPr lang="en-US" sz="1300" b="0" i="0">
                <a:solidFill>
                  <a:srgbClr val="202124"/>
                </a:solidFill>
                <a:latin typeface="Roboto"/>
              </a:rPr>
              <a:t>Exception: an acceptable reason, such as illness, an appointment, or a technical issue.</a:t>
            </a:r>
          </a:p>
          <a:p>
            <a:pPr marL="228600" indent="-228600" algn="l">
              <a:spcAft>
                <a:spcPts val="400"/>
              </a:spcAft>
              <a:buClr>
                <a:srgbClr val="236099"/>
              </a:buClr>
              <a:buFont typeface="Arial"/>
              <a:buChar char="•"/>
            </a:pPr>
            <a:r>
              <a:rPr lang="en-US" sz="1300" b="0" i="0">
                <a:solidFill>
                  <a:srgbClr val="202124"/>
                </a:solidFill>
                <a:latin typeface="Roboto"/>
              </a:rPr>
              <a:t>Without a reasonable explanation, the student needs more redesignation evidence and does not qualify for Seal of Biliteracy proficiency.</a:t>
            </a:r>
          </a:p>
          <a:p>
            <a:pPr marL="228600" indent="-228600" algn="l">
              <a:spcAft>
                <a:spcPts val="400"/>
              </a:spcAft>
              <a:buClr>
                <a:srgbClr val="236099"/>
              </a:buClr>
              <a:buFont typeface="Arial"/>
              <a:buChar char="•"/>
            </a:pPr>
            <a:r>
              <a:rPr lang="en-US" sz="1300" b="0" i="0">
                <a:solidFill>
                  <a:srgbClr val="202124"/>
                </a:solidFill>
                <a:latin typeface="Roboto"/>
              </a:rPr>
              <a:t>Documentation: a Timing Note column on the Student Status Report is enough. Write the reason when it happens.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CDE assessment monitoring</a:t>
            </a:r>
          </a:p>
        </p:txBody>
      </p:sp>
      <p:sp>
        <p:nvSpPr>
          <p:cNvPr id="3" name="Rounded Rectangle 2"/>
          <p:cNvSpPr/>
          <p:nvPr/>
        </p:nvSpPr>
        <p:spPr>
          <a:xfrm>
            <a:off x="365760" y="1033272"/>
            <a:ext cx="2743200" cy="1097280"/>
          </a:xfrm>
          <a:prstGeom prst="roundRect">
            <a:avLst>
              <a:gd name="adj" fmla="val 6000"/>
            </a:avLst>
          </a:prstGeom>
          <a:solidFill>
            <a:srgbClr val="1B3A5C"/>
          </a:solidFill>
          <a:ln>
            <a:noFill/>
          </a:ln>
        </p:spPr>
        <p:txBody>
          <a:bodyPr wrap="square" lIns="109728" tIns="73152" rIns="109728" bIns="73152" rtlCol="0" anchor="ctr"/>
          <a:lstStyle/>
          <a:p>
            <a:pPr marL="0" indent="0" algn="ctr">
              <a:spcAft>
                <a:spcPts val="0"/>
              </a:spcAft>
              <a:buNone/>
            </a:pPr>
            <a:r>
              <a:rPr lang="en-US" sz="2000" b="1" i="0">
                <a:solidFill>
                  <a:srgbClr val="FFFFFF"/>
                </a:solidFill>
                <a:latin typeface="Roboto"/>
              </a:rPr>
              <a:t>Virtual</a:t>
            </a:r>
          </a:p>
          <a:p>
            <a:pPr marL="0" indent="0" algn="ctr">
              <a:spcAft>
                <a:spcPts val="400"/>
              </a:spcAft>
              <a:buNone/>
            </a:pPr>
            <a:r>
              <a:rPr lang="en-US" sz="1400" b="0" i="0">
                <a:solidFill>
                  <a:srgbClr val="FFFFFF"/>
                </a:solidFill>
                <a:latin typeface="Roboto"/>
              </a:rPr>
              <a:t>before testing</a:t>
            </a:r>
          </a:p>
        </p:txBody>
      </p:sp>
      <p:sp>
        <p:nvSpPr>
          <p:cNvPr id="4" name="Rounded Rectangle 3"/>
          <p:cNvSpPr/>
          <p:nvPr/>
        </p:nvSpPr>
        <p:spPr>
          <a:xfrm>
            <a:off x="3200400" y="1033272"/>
            <a:ext cx="2743200" cy="109728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0"/>
              </a:spcAft>
              <a:buNone/>
            </a:pPr>
            <a:r>
              <a:rPr lang="en-US" sz="2000" b="1" i="0">
                <a:solidFill>
                  <a:srgbClr val="FFFFFF"/>
                </a:solidFill>
                <a:latin typeface="Roboto"/>
              </a:rPr>
              <a:t>On site</a:t>
            </a:r>
          </a:p>
          <a:p>
            <a:pPr marL="0" indent="0" algn="ctr">
              <a:spcAft>
                <a:spcPts val="400"/>
              </a:spcAft>
              <a:buNone/>
            </a:pPr>
            <a:r>
              <a:rPr lang="en-US" sz="1400" b="0" i="0">
                <a:solidFill>
                  <a:srgbClr val="FFFFFF"/>
                </a:solidFill>
                <a:latin typeface="Roboto"/>
              </a:rPr>
              <a:t>during testing</a:t>
            </a:r>
          </a:p>
        </p:txBody>
      </p:sp>
      <p:sp>
        <p:nvSpPr>
          <p:cNvPr id="5" name="Rounded Rectangle 4"/>
          <p:cNvSpPr/>
          <p:nvPr/>
        </p:nvSpPr>
        <p:spPr>
          <a:xfrm>
            <a:off x="6035040" y="1033272"/>
            <a:ext cx="2743200" cy="1097280"/>
          </a:xfrm>
          <a:prstGeom prst="roundRect">
            <a:avLst>
              <a:gd name="adj" fmla="val 6000"/>
            </a:avLst>
          </a:prstGeom>
          <a:solidFill>
            <a:srgbClr val="0B6973"/>
          </a:solidFill>
          <a:ln>
            <a:noFill/>
          </a:ln>
        </p:spPr>
        <p:txBody>
          <a:bodyPr wrap="square" lIns="109728" tIns="73152" rIns="109728" bIns="73152" rtlCol="0" anchor="ctr"/>
          <a:lstStyle/>
          <a:p>
            <a:pPr marL="0" indent="0" algn="ctr">
              <a:spcAft>
                <a:spcPts val="0"/>
              </a:spcAft>
              <a:buNone/>
            </a:pPr>
            <a:r>
              <a:rPr lang="en-US" sz="2000" b="1" i="0">
                <a:solidFill>
                  <a:srgbClr val="FFFFFF"/>
                </a:solidFill>
                <a:latin typeface="Roboto"/>
              </a:rPr>
              <a:t>Virtual</a:t>
            </a:r>
          </a:p>
          <a:p>
            <a:pPr marL="0" indent="0" algn="ctr">
              <a:spcAft>
                <a:spcPts val="400"/>
              </a:spcAft>
              <a:buNone/>
            </a:pPr>
            <a:r>
              <a:rPr lang="en-US" sz="1400" b="0" i="0">
                <a:solidFill>
                  <a:srgbClr val="FFFFFF"/>
                </a:solidFill>
                <a:latin typeface="Roboto"/>
              </a:rPr>
              <a:t>after testing</a:t>
            </a:r>
          </a:p>
        </p:txBody>
      </p:sp>
      <p:sp>
        <p:nvSpPr>
          <p:cNvPr id="6" name="TextBox 5"/>
          <p:cNvSpPr txBox="1"/>
          <p:nvPr/>
        </p:nvSpPr>
        <p:spPr>
          <a:xfrm>
            <a:off x="365760" y="2267712"/>
            <a:ext cx="8412480" cy="252377"/>
          </a:xfrm>
          <a:prstGeom prst="rect">
            <a:avLst/>
          </a:prstGeom>
          <a:noFill/>
        </p:spPr>
        <p:txBody>
          <a:bodyPr wrap="square" lIns="36576" tIns="18288" rIns="36576" bIns="18288" anchor="t">
            <a:spAutoFit/>
          </a:bodyPr>
          <a:lstStyle/>
          <a:p>
            <a:pPr marL="0" indent="0" algn="l">
              <a:spcAft>
                <a:spcPts val="400"/>
              </a:spcAft>
              <a:buNone/>
            </a:pPr>
            <a:r>
              <a:rPr lang="en-US" sz="1400" b="0" i="0">
                <a:solidFill>
                  <a:srgbClr val="202124"/>
                </a:solidFill>
                <a:latin typeface="Roboto"/>
              </a:rPr>
              <a:t>CDE selects the districts and the type of monitoring.</a:t>
            </a:r>
          </a:p>
        </p:txBody>
      </p:sp>
      <p:sp>
        <p:nvSpPr>
          <p:cNvPr id="7" name="Rounded Rectangle 6"/>
          <p:cNvSpPr/>
          <p:nvPr/>
        </p:nvSpPr>
        <p:spPr>
          <a:xfrm>
            <a:off x="365760" y="2770632"/>
            <a:ext cx="4114800" cy="132588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400"/>
              </a:spcAft>
              <a:buNone/>
            </a:pPr>
            <a:r>
              <a:rPr lang="en-US" sz="1300" b="1" i="0">
                <a:solidFill>
                  <a:srgbClr val="202124"/>
                </a:solidFill>
                <a:latin typeface="Roboto"/>
              </a:rPr>
              <a:t>Colorado School Law 22-7-1006.3 (1)(e)</a:t>
            </a:r>
          </a:p>
          <a:p>
            <a:pPr marL="0" indent="0" algn="l">
              <a:spcAft>
                <a:spcPts val="400"/>
              </a:spcAft>
              <a:buNone/>
            </a:pPr>
            <a:r>
              <a:rPr lang="en-US" sz="1300" b="0" i="0">
                <a:solidFill>
                  <a:srgbClr val="202124"/>
                </a:solidFill>
                <a:latin typeface="Roboto"/>
              </a:rPr>
              <a:t>CDE reviews and updates administration and security policies to keep assessments reliable.</a:t>
            </a:r>
          </a:p>
        </p:txBody>
      </p:sp>
      <p:sp>
        <p:nvSpPr>
          <p:cNvPr id="8" name="Rounded Rectangle 7"/>
          <p:cNvSpPr/>
          <p:nvPr/>
        </p:nvSpPr>
        <p:spPr>
          <a:xfrm>
            <a:off x="4663440" y="2770632"/>
            <a:ext cx="4114800" cy="132588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400"/>
              </a:spcAft>
              <a:buNone/>
            </a:pPr>
            <a:r>
              <a:rPr lang="en-US" sz="1300" b="1" i="0">
                <a:solidFill>
                  <a:srgbClr val="202124"/>
                </a:solidFill>
                <a:latin typeface="Roboto"/>
              </a:rPr>
              <a:t>U.S. Department of Education Peer Review</a:t>
            </a:r>
          </a:p>
          <a:p>
            <a:pPr marL="0" indent="0" algn="l">
              <a:spcAft>
                <a:spcPts val="400"/>
              </a:spcAft>
              <a:buNone/>
            </a:pPr>
            <a:r>
              <a:rPr lang="en-US" sz="1300" b="0" i="0">
                <a:solidFill>
                  <a:srgbClr val="202124"/>
                </a:solidFill>
                <a:latin typeface="Roboto"/>
              </a:rPr>
              <a:t>States must monitor test administration so that all districts and schools follow the same procedures.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Who can be a Test Administrator</a:t>
            </a:r>
          </a:p>
        </p:txBody>
      </p:sp>
      <p:sp>
        <p:nvSpPr>
          <p:cNvPr id="3" name="TextBox 2"/>
          <p:cNvSpPr txBox="1"/>
          <p:nvPr/>
        </p:nvSpPr>
        <p:spPr>
          <a:xfrm>
            <a:off x="365760" y="987552"/>
            <a:ext cx="4206240" cy="3200400"/>
          </a:xfrm>
          <a:prstGeom prst="rect">
            <a:avLst/>
          </a:prstGeom>
          <a:noFill/>
        </p:spPr>
        <p:txBody>
          <a:bodyPr wrap="square" lIns="36576" tIns="18288" rIns="36576" bIns="18288" anchor="t">
            <a:spAutoFit/>
          </a:bodyPr>
          <a:lstStyle/>
          <a:p>
            <a:pPr marL="0" indent="0" algn="l">
              <a:spcAft>
                <a:spcPts val="400"/>
              </a:spcAft>
              <a:buNone/>
            </a:pPr>
            <a:r>
              <a:rPr lang="en-US" sz="1400" b="1" i="0">
                <a:solidFill>
                  <a:srgbClr val="202124"/>
                </a:solidFill>
                <a:latin typeface="Roboto"/>
              </a:rPr>
              <a:t>These staff can administer WIDA tests:</a:t>
            </a:r>
          </a:p>
          <a:p>
            <a:pPr marL="228600" indent="-228600" algn="l">
              <a:spcAft>
                <a:spcPts val="500"/>
              </a:spcAft>
              <a:buClr>
                <a:srgbClr val="236099"/>
              </a:buClr>
              <a:buFont typeface="Arial"/>
              <a:buChar char="•"/>
            </a:pPr>
            <a:r>
              <a:rPr lang="en-US" sz="1400" b="0" i="0">
                <a:solidFill>
                  <a:srgbClr val="202124"/>
                </a:solidFill>
                <a:latin typeface="Roboto"/>
              </a:rPr>
              <a:t>Licensed teachers and administrators</a:t>
            </a:r>
          </a:p>
          <a:p>
            <a:pPr marL="228600" indent="-228600" algn="l">
              <a:spcAft>
                <a:spcPts val="500"/>
              </a:spcAft>
              <a:buClr>
                <a:srgbClr val="236099"/>
              </a:buClr>
              <a:buFont typeface="Arial"/>
              <a:buChar char="•"/>
            </a:pPr>
            <a:r>
              <a:rPr lang="en-US" sz="1400" b="0" i="0">
                <a:solidFill>
                  <a:srgbClr val="202124"/>
                </a:solidFill>
                <a:latin typeface="Roboto"/>
              </a:rPr>
              <a:t>Instructional support paraprofessionals</a:t>
            </a:r>
          </a:p>
          <a:p>
            <a:pPr marL="228600" indent="-228600" algn="l">
              <a:spcAft>
                <a:spcPts val="500"/>
              </a:spcAft>
              <a:buClr>
                <a:srgbClr val="236099"/>
              </a:buClr>
              <a:buFont typeface="Arial"/>
              <a:buChar char="•"/>
            </a:pPr>
            <a:r>
              <a:rPr lang="en-US" sz="1400" b="0" i="0">
                <a:solidFill>
                  <a:srgbClr val="202124"/>
                </a:solidFill>
                <a:latin typeface="Roboto"/>
              </a:rPr>
              <a:t>Substitute teachers with a teaching certificate</a:t>
            </a:r>
          </a:p>
          <a:p>
            <a:pPr marL="228600" indent="-228600" algn="l">
              <a:spcAft>
                <a:spcPts val="500"/>
              </a:spcAft>
              <a:buClr>
                <a:srgbClr val="236099"/>
              </a:buClr>
              <a:buFont typeface="Arial"/>
              <a:buChar char="•"/>
            </a:pPr>
            <a:r>
              <a:rPr lang="en-US" sz="1400" b="0" i="0">
                <a:solidFill>
                  <a:srgbClr val="202124"/>
                </a:solidFill>
                <a:latin typeface="Roboto"/>
              </a:rPr>
              <a:t>School psychologists and social workers</a:t>
            </a:r>
          </a:p>
          <a:p>
            <a:pPr marL="228600" indent="-228600" algn="l">
              <a:spcAft>
                <a:spcPts val="500"/>
              </a:spcAft>
              <a:buClr>
                <a:srgbClr val="236099"/>
              </a:buClr>
              <a:buFont typeface="Arial"/>
              <a:buChar char="•"/>
            </a:pPr>
            <a:r>
              <a:rPr lang="en-US" sz="1400" b="0" i="0">
                <a:solidFill>
                  <a:srgbClr val="202124"/>
                </a:solidFill>
                <a:latin typeface="Roboto"/>
              </a:rPr>
              <a:t>School librarians and counselors</a:t>
            </a:r>
          </a:p>
          <a:p>
            <a:pPr marL="228600" indent="-228600" algn="l">
              <a:spcAft>
                <a:spcPts val="500"/>
              </a:spcAft>
              <a:buClr>
                <a:srgbClr val="236099"/>
              </a:buClr>
              <a:buFont typeface="Arial"/>
              <a:buChar char="•"/>
            </a:pPr>
            <a:r>
              <a:rPr lang="en-US" sz="1400" b="0" i="0">
                <a:solidFill>
                  <a:srgbClr val="202124"/>
                </a:solidFill>
                <a:latin typeface="Roboto"/>
              </a:rPr>
              <a:t>Speech pathologists</a:t>
            </a:r>
          </a:p>
        </p:txBody>
      </p:sp>
      <p:sp>
        <p:nvSpPr>
          <p:cNvPr id="4" name="Rounded Rectangle 3"/>
          <p:cNvSpPr/>
          <p:nvPr/>
        </p:nvSpPr>
        <p:spPr>
          <a:xfrm>
            <a:off x="4754880" y="1033272"/>
            <a:ext cx="4023360" cy="196596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a:solidFill>
                  <a:srgbClr val="1B3A5C"/>
                </a:solidFill>
                <a:latin typeface="Roboto"/>
              </a:rPr>
              <a:t>Extra rules</a:t>
            </a:r>
          </a:p>
          <a:p>
            <a:pPr marL="228600" indent="-228600" algn="l">
              <a:spcAft>
                <a:spcPts val="400"/>
              </a:spcAft>
              <a:buClr>
                <a:srgbClr val="236099"/>
              </a:buClr>
              <a:buFont typeface="Arial"/>
              <a:buChar char="•"/>
            </a:pPr>
            <a:r>
              <a:rPr lang="en-US" sz="1300" b="0" i="0">
                <a:solidFill>
                  <a:srgbClr val="202124"/>
                </a:solidFill>
                <a:latin typeface="Roboto"/>
              </a:rPr>
              <a:t>Kindergarten and Alternate: the TA models clear, standard English sounds.</a:t>
            </a:r>
          </a:p>
          <a:p>
            <a:pPr marL="228600" indent="-228600" algn="l">
              <a:spcAft>
                <a:spcPts val="400"/>
              </a:spcAft>
              <a:buClr>
                <a:srgbClr val="236099"/>
              </a:buClr>
              <a:buFont typeface="Arial"/>
              <a:buChar char="•"/>
            </a:pPr>
            <a:r>
              <a:rPr lang="en-US" sz="1300" b="0" i="0">
                <a:solidFill>
                  <a:srgbClr val="202124"/>
                </a:solidFill>
                <a:latin typeface="Roboto"/>
              </a:rPr>
              <a:t>Alternate: the TA holds a Colorado educator license. Best practice: the TA knows the student.</a:t>
            </a:r>
          </a:p>
        </p:txBody>
      </p:sp>
      <p:sp>
        <p:nvSpPr>
          <p:cNvPr id="5" name="Rounded Rectangle 4"/>
          <p:cNvSpPr/>
          <p:nvPr/>
        </p:nvSpPr>
        <p:spPr>
          <a:xfrm>
            <a:off x="4754880" y="3136392"/>
            <a:ext cx="4023360" cy="960120"/>
          </a:xfrm>
          <a:prstGeom prst="roundRect">
            <a:avLst>
              <a:gd name="adj" fmla="val 6000"/>
            </a:avLst>
          </a:prstGeom>
          <a:solidFill>
            <a:srgbClr val="FFF4E5"/>
          </a:solidFill>
          <a:ln w="15875">
            <a:solidFill>
              <a:srgbClr val="A3410A"/>
            </a:solidFill>
          </a:ln>
        </p:spPr>
        <p:txBody>
          <a:bodyPr wrap="square" lIns="109728" tIns="73152" rIns="109728" bIns="73152" rtlCol="0" anchor="ctr"/>
          <a:lstStyle/>
          <a:p>
            <a:pPr marL="0" indent="0" algn="l">
              <a:spcAft>
                <a:spcPts val="400"/>
              </a:spcAft>
              <a:buNone/>
            </a:pPr>
            <a:r>
              <a:rPr lang="en-US" sz="1300" b="1" i="0">
                <a:solidFill>
                  <a:srgbClr val="202124"/>
                </a:solidFill>
                <a:latin typeface="Roboto"/>
              </a:rPr>
              <a:t>Student teachers cannot be TAs. They can be proctors who help the 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Administrator training requirements</a:t>
            </a:r>
          </a:p>
        </p:txBody>
      </p:sp>
      <p:sp>
        <p:nvSpPr>
          <p:cNvPr id="3" name="Oval 2"/>
          <p:cNvSpPr/>
          <p:nvPr/>
        </p:nvSpPr>
        <p:spPr>
          <a:xfrm>
            <a:off x="365760" y="1051560"/>
            <a:ext cx="420624" cy="420624"/>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400" b="1" i="0">
                <a:solidFill>
                  <a:srgbClr val="FFFFFF"/>
                </a:solidFill>
                <a:latin typeface="Roboto"/>
              </a:rPr>
              <a:t>✓</a:t>
            </a:r>
          </a:p>
        </p:txBody>
      </p:sp>
      <p:sp>
        <p:nvSpPr>
          <p:cNvPr id="4" name="Rounded Rectangle 3"/>
          <p:cNvSpPr/>
          <p:nvPr/>
        </p:nvSpPr>
        <p:spPr>
          <a:xfrm>
            <a:off x="877824" y="960120"/>
            <a:ext cx="3657600" cy="585216"/>
          </a:xfrm>
          <a:prstGeom prst="roundRect">
            <a:avLst>
              <a:gd name="adj" fmla="val 6000"/>
            </a:avLst>
          </a:prstGeom>
          <a:solidFill>
            <a:srgbClr val="E8F4F5"/>
          </a:solidFill>
          <a:ln>
            <a:noFill/>
          </a:ln>
        </p:spPr>
        <p:txBody>
          <a:bodyPr wrap="square" tIns="73152" bIns="73152" rtlCol="0" anchor="ctr"/>
          <a:lstStyle/>
          <a:p>
            <a:pPr marL="0" indent="0" algn="l">
              <a:spcAft>
                <a:spcPts val="400"/>
              </a:spcAft>
              <a:buNone/>
            </a:pPr>
            <a:r>
              <a:rPr lang="en-US" sz="1250" b="0" i="0">
                <a:solidFill>
                  <a:srgbClr val="202124"/>
                </a:solidFill>
                <a:latin typeface="Roboto"/>
              </a:rPr>
              <a:t>Complete the annual district or school ACCESS training</a:t>
            </a:r>
          </a:p>
        </p:txBody>
      </p:sp>
      <p:sp>
        <p:nvSpPr>
          <p:cNvPr id="5" name="Oval 4"/>
          <p:cNvSpPr/>
          <p:nvPr/>
        </p:nvSpPr>
        <p:spPr>
          <a:xfrm>
            <a:off x="4617720" y="1051560"/>
            <a:ext cx="420624" cy="420624"/>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400" b="1" i="0">
                <a:solidFill>
                  <a:srgbClr val="FFFFFF"/>
                </a:solidFill>
                <a:latin typeface="Roboto"/>
              </a:rPr>
              <a:t>✓</a:t>
            </a:r>
          </a:p>
        </p:txBody>
      </p:sp>
      <p:sp>
        <p:nvSpPr>
          <p:cNvPr id="6" name="Rounded Rectangle 5"/>
          <p:cNvSpPr/>
          <p:nvPr/>
        </p:nvSpPr>
        <p:spPr>
          <a:xfrm>
            <a:off x="5129784" y="960120"/>
            <a:ext cx="3657600" cy="585216"/>
          </a:xfrm>
          <a:prstGeom prst="roundRect">
            <a:avLst>
              <a:gd name="adj" fmla="val 6000"/>
            </a:avLst>
          </a:prstGeom>
          <a:solidFill>
            <a:srgbClr val="E8F4F5"/>
          </a:solidFill>
          <a:ln>
            <a:noFill/>
          </a:ln>
        </p:spPr>
        <p:txBody>
          <a:bodyPr wrap="square" tIns="73152" bIns="73152" rtlCol="0" anchor="ctr"/>
          <a:lstStyle/>
          <a:p>
            <a:pPr marL="0" indent="0" algn="l">
              <a:spcAft>
                <a:spcPts val="400"/>
              </a:spcAft>
              <a:buNone/>
            </a:pPr>
            <a:r>
              <a:rPr lang="en-US" sz="1250" b="0" i="0">
                <a:solidFill>
                  <a:srgbClr val="202124"/>
                </a:solidFill>
                <a:latin typeface="Roboto"/>
              </a:rPr>
              <a:t>Complete the WIDA course(s) and certification: Oct 1, 2026, to Jan 7, 2027</a:t>
            </a:r>
          </a:p>
        </p:txBody>
      </p:sp>
      <p:sp>
        <p:nvSpPr>
          <p:cNvPr id="7" name="Oval 6"/>
          <p:cNvSpPr/>
          <p:nvPr/>
        </p:nvSpPr>
        <p:spPr>
          <a:xfrm>
            <a:off x="365760" y="1709928"/>
            <a:ext cx="420624" cy="420624"/>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400" b="1" i="0">
                <a:solidFill>
                  <a:srgbClr val="FFFFFF"/>
                </a:solidFill>
                <a:latin typeface="Roboto"/>
              </a:rPr>
              <a:t>✓</a:t>
            </a:r>
          </a:p>
        </p:txBody>
      </p:sp>
      <p:sp>
        <p:nvSpPr>
          <p:cNvPr id="8" name="Rounded Rectangle 7"/>
          <p:cNvSpPr/>
          <p:nvPr/>
        </p:nvSpPr>
        <p:spPr>
          <a:xfrm>
            <a:off x="877824" y="1618488"/>
            <a:ext cx="3657600" cy="585216"/>
          </a:xfrm>
          <a:prstGeom prst="roundRect">
            <a:avLst>
              <a:gd name="adj" fmla="val 6000"/>
            </a:avLst>
          </a:prstGeom>
          <a:solidFill>
            <a:srgbClr val="E8F4F5"/>
          </a:solidFill>
          <a:ln>
            <a:noFill/>
          </a:ln>
        </p:spPr>
        <p:txBody>
          <a:bodyPr wrap="square" tIns="73152" bIns="73152" rtlCol="0" anchor="ctr"/>
          <a:lstStyle/>
          <a:p>
            <a:pPr marL="0" indent="0" algn="l">
              <a:spcAft>
                <a:spcPts val="400"/>
              </a:spcAft>
              <a:buNone/>
            </a:pPr>
            <a:r>
              <a:rPr lang="en-US" sz="1250" b="0" i="0">
                <a:solidFill>
                  <a:srgbClr val="202124"/>
                </a:solidFill>
                <a:latin typeface="Roboto"/>
              </a:rPr>
              <a:t>Give a signed Security Agreement to the SAC</a:t>
            </a:r>
          </a:p>
        </p:txBody>
      </p:sp>
      <p:sp>
        <p:nvSpPr>
          <p:cNvPr id="9" name="Oval 8"/>
          <p:cNvSpPr/>
          <p:nvPr/>
        </p:nvSpPr>
        <p:spPr>
          <a:xfrm>
            <a:off x="4617720" y="1709928"/>
            <a:ext cx="420624" cy="420624"/>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400" b="1" i="0">
                <a:solidFill>
                  <a:srgbClr val="FFFFFF"/>
                </a:solidFill>
                <a:latin typeface="Roboto"/>
              </a:rPr>
              <a:t>✓</a:t>
            </a:r>
          </a:p>
        </p:txBody>
      </p:sp>
      <p:sp>
        <p:nvSpPr>
          <p:cNvPr id="10" name="Rounded Rectangle 9"/>
          <p:cNvSpPr/>
          <p:nvPr/>
        </p:nvSpPr>
        <p:spPr>
          <a:xfrm>
            <a:off x="5129784" y="1618488"/>
            <a:ext cx="3657600" cy="585216"/>
          </a:xfrm>
          <a:prstGeom prst="roundRect">
            <a:avLst>
              <a:gd name="adj" fmla="val 6000"/>
            </a:avLst>
          </a:prstGeom>
          <a:solidFill>
            <a:srgbClr val="E8F4F5"/>
          </a:solidFill>
          <a:ln>
            <a:noFill/>
          </a:ln>
        </p:spPr>
        <p:txBody>
          <a:bodyPr wrap="square" tIns="73152" bIns="73152" rtlCol="0" anchor="ctr"/>
          <a:lstStyle/>
          <a:p>
            <a:pPr marL="0" indent="0" algn="l">
              <a:spcAft>
                <a:spcPts val="400"/>
              </a:spcAft>
              <a:buNone/>
            </a:pPr>
            <a:r>
              <a:rPr lang="en-US" sz="1250" b="0" i="0">
                <a:solidFill>
                  <a:srgbClr val="202124"/>
                </a:solidFill>
                <a:latin typeface="Roboto"/>
              </a:rPr>
              <a:t>Read the WIDA ACCESS Test Administrator Manual</a:t>
            </a:r>
          </a:p>
        </p:txBody>
      </p:sp>
      <p:sp>
        <p:nvSpPr>
          <p:cNvPr id="11" name="Oval 10"/>
          <p:cNvSpPr/>
          <p:nvPr/>
        </p:nvSpPr>
        <p:spPr>
          <a:xfrm>
            <a:off x="365760" y="2368296"/>
            <a:ext cx="420624" cy="420624"/>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400" b="1" i="0">
                <a:solidFill>
                  <a:srgbClr val="FFFFFF"/>
                </a:solidFill>
                <a:latin typeface="Roboto"/>
              </a:rPr>
              <a:t>✓</a:t>
            </a:r>
          </a:p>
        </p:txBody>
      </p:sp>
      <p:sp>
        <p:nvSpPr>
          <p:cNvPr id="12" name="Rounded Rectangle 11"/>
          <p:cNvSpPr/>
          <p:nvPr/>
        </p:nvSpPr>
        <p:spPr>
          <a:xfrm>
            <a:off x="877824" y="2276856"/>
            <a:ext cx="3657600" cy="585216"/>
          </a:xfrm>
          <a:prstGeom prst="roundRect">
            <a:avLst>
              <a:gd name="adj" fmla="val 6000"/>
            </a:avLst>
          </a:prstGeom>
          <a:solidFill>
            <a:srgbClr val="E8F4F5"/>
          </a:solidFill>
          <a:ln>
            <a:noFill/>
          </a:ln>
        </p:spPr>
        <p:txBody>
          <a:bodyPr wrap="square" tIns="73152" bIns="73152" rtlCol="0" anchor="ctr"/>
          <a:lstStyle/>
          <a:p>
            <a:pPr marL="0" indent="0" algn="l">
              <a:spcAft>
                <a:spcPts val="400"/>
              </a:spcAft>
              <a:buNone/>
            </a:pPr>
            <a:r>
              <a:rPr lang="en-US" sz="1250" b="0" i="0">
                <a:solidFill>
                  <a:srgbClr val="202124"/>
                </a:solidFill>
                <a:latin typeface="Roboto"/>
              </a:rPr>
              <a:t>Use the correct script and follow Colorado timing and accommodation rules</a:t>
            </a:r>
          </a:p>
        </p:txBody>
      </p:sp>
      <p:sp>
        <p:nvSpPr>
          <p:cNvPr id="13" name="Oval 12"/>
          <p:cNvSpPr/>
          <p:nvPr/>
        </p:nvSpPr>
        <p:spPr>
          <a:xfrm>
            <a:off x="4617720" y="2368296"/>
            <a:ext cx="420624" cy="420624"/>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400" b="1" i="0">
                <a:solidFill>
                  <a:srgbClr val="FFFFFF"/>
                </a:solidFill>
                <a:latin typeface="Roboto"/>
              </a:rPr>
              <a:t>✓</a:t>
            </a:r>
          </a:p>
        </p:txBody>
      </p:sp>
      <p:sp>
        <p:nvSpPr>
          <p:cNvPr id="14" name="Rounded Rectangle 13"/>
          <p:cNvSpPr/>
          <p:nvPr/>
        </p:nvSpPr>
        <p:spPr>
          <a:xfrm>
            <a:off x="5129784" y="2276856"/>
            <a:ext cx="3657600" cy="585216"/>
          </a:xfrm>
          <a:prstGeom prst="roundRect">
            <a:avLst>
              <a:gd name="adj" fmla="val 6000"/>
            </a:avLst>
          </a:prstGeom>
          <a:solidFill>
            <a:srgbClr val="E8F4F5"/>
          </a:solidFill>
          <a:ln>
            <a:noFill/>
          </a:ln>
        </p:spPr>
        <p:txBody>
          <a:bodyPr wrap="square" tIns="73152" bIns="73152" rtlCol="0" anchor="ctr"/>
          <a:lstStyle/>
          <a:p>
            <a:pPr marL="0" indent="0" algn="l">
              <a:spcAft>
                <a:spcPts val="400"/>
              </a:spcAft>
              <a:buNone/>
            </a:pPr>
            <a:r>
              <a:rPr lang="en-US" sz="1250" b="0" i="0">
                <a:solidFill>
                  <a:srgbClr val="202124"/>
                </a:solidFill>
                <a:latin typeface="Roboto"/>
              </a:rPr>
              <a:t>Get training for each accommodation you give</a:t>
            </a:r>
          </a:p>
        </p:txBody>
      </p:sp>
      <p:sp>
        <p:nvSpPr>
          <p:cNvPr id="15" name="Oval 14"/>
          <p:cNvSpPr/>
          <p:nvPr/>
        </p:nvSpPr>
        <p:spPr>
          <a:xfrm>
            <a:off x="365760" y="3026664"/>
            <a:ext cx="420624" cy="420624"/>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400" b="1" i="0">
                <a:solidFill>
                  <a:srgbClr val="FFFFFF"/>
                </a:solidFill>
                <a:latin typeface="Roboto"/>
              </a:rPr>
              <a:t>✓</a:t>
            </a:r>
          </a:p>
        </p:txBody>
      </p:sp>
      <p:sp>
        <p:nvSpPr>
          <p:cNvPr id="16" name="Rounded Rectangle 15"/>
          <p:cNvSpPr/>
          <p:nvPr/>
        </p:nvSpPr>
        <p:spPr>
          <a:xfrm>
            <a:off x="877824" y="2935224"/>
            <a:ext cx="3657600" cy="585216"/>
          </a:xfrm>
          <a:prstGeom prst="roundRect">
            <a:avLst>
              <a:gd name="adj" fmla="val 6000"/>
            </a:avLst>
          </a:prstGeom>
          <a:solidFill>
            <a:srgbClr val="E8F4F5"/>
          </a:solidFill>
          <a:ln>
            <a:noFill/>
          </a:ln>
        </p:spPr>
        <p:txBody>
          <a:bodyPr wrap="square" tIns="73152" bIns="73152" rtlCol="0" anchor="ctr"/>
          <a:lstStyle/>
          <a:p>
            <a:pPr marL="0" indent="0" algn="l">
              <a:spcAft>
                <a:spcPts val="400"/>
              </a:spcAft>
              <a:buNone/>
            </a:pPr>
            <a:r>
              <a:rPr lang="en-US" sz="1250" b="0" i="0">
                <a:solidFill>
                  <a:srgbClr val="202124"/>
                </a:solidFill>
                <a:latin typeface="Roboto"/>
              </a:rPr>
              <a:t>Actively proctor the full session. Submit online tests when students finish.</a:t>
            </a:r>
          </a:p>
        </p:txBody>
      </p:sp>
      <p:sp>
        <p:nvSpPr>
          <p:cNvPr id="17" name="Oval 16"/>
          <p:cNvSpPr/>
          <p:nvPr/>
        </p:nvSpPr>
        <p:spPr>
          <a:xfrm>
            <a:off x="4617720" y="3026664"/>
            <a:ext cx="420624" cy="420624"/>
          </a:xfrm>
          <a:prstGeom prst="ellipse">
            <a:avLst/>
          </a:prstGeom>
          <a:solidFill>
            <a:srgbClr val="0B6973"/>
          </a:solidFill>
          <a:ln>
            <a:noFill/>
          </a:ln>
        </p:spPr>
        <p:txBody>
          <a:bodyPr wrap="square" lIns="0" tIns="0" rIns="0" bIns="0" rtlCol="0" anchor="ctr"/>
          <a:lstStyle/>
          <a:p>
            <a:pPr marL="0" indent="0" algn="ctr">
              <a:spcAft>
                <a:spcPts val="400"/>
              </a:spcAft>
              <a:buNone/>
            </a:pPr>
            <a:r>
              <a:rPr lang="en-US" sz="1400" b="1" i="0">
                <a:solidFill>
                  <a:srgbClr val="FFFFFF"/>
                </a:solidFill>
                <a:latin typeface="Roboto"/>
              </a:rPr>
              <a:t>✓</a:t>
            </a:r>
          </a:p>
        </p:txBody>
      </p:sp>
      <p:sp>
        <p:nvSpPr>
          <p:cNvPr id="18" name="Rounded Rectangle 17"/>
          <p:cNvSpPr/>
          <p:nvPr/>
        </p:nvSpPr>
        <p:spPr>
          <a:xfrm>
            <a:off x="5129784" y="2935224"/>
            <a:ext cx="3657600" cy="585216"/>
          </a:xfrm>
          <a:prstGeom prst="roundRect">
            <a:avLst>
              <a:gd name="adj" fmla="val 6000"/>
            </a:avLst>
          </a:prstGeom>
          <a:solidFill>
            <a:srgbClr val="E8F4F5"/>
          </a:solidFill>
          <a:ln>
            <a:noFill/>
          </a:ln>
        </p:spPr>
        <p:txBody>
          <a:bodyPr wrap="square" tIns="73152" bIns="73152" rtlCol="0" anchor="ctr"/>
          <a:lstStyle/>
          <a:p>
            <a:pPr marL="0" indent="0" algn="l">
              <a:spcAft>
                <a:spcPts val="400"/>
              </a:spcAft>
              <a:buNone/>
            </a:pPr>
            <a:r>
              <a:rPr lang="en-US" sz="1250" b="0" i="0">
                <a:solidFill>
                  <a:srgbClr val="202124"/>
                </a:solidFill>
                <a:latin typeface="Roboto"/>
              </a:rPr>
              <a:t>Kindergarten and Alternate: use a #2 pencil and fill each circle completely</a:t>
            </a:r>
          </a:p>
        </p:txBody>
      </p:sp>
      <p:sp>
        <p:nvSpPr>
          <p:cNvPr id="19" name="Rounded Rectangle 4"/>
          <p:cNvSpPr/>
          <p:nvPr/>
        </p:nvSpPr>
        <p:spPr>
          <a:xfrm>
            <a:off x="365760" y="3639312"/>
            <a:ext cx="8412480" cy="457200"/>
          </a:xfrm>
          <a:prstGeom prst="roundRect">
            <a:avLst>
              <a:gd name="adj" fmla="val 6000"/>
            </a:avLst>
          </a:prstGeom>
          <a:solidFill>
            <a:srgbClr val="FFF4E5"/>
          </a:solidFill>
          <a:ln w="15875">
            <a:solidFill>
              <a:srgbClr val="A3410A"/>
            </a:solidFill>
          </a:ln>
        </p:spPr>
        <p:txBody>
          <a:bodyPr wrap="square" lIns="109728" tIns="73152" rIns="109728" bIns="73152" rtlCol="0" anchor="ctr"/>
          <a:lstStyle/>
          <a:p>
            <a:pPr marL="0" indent="0" algn="l">
              <a:spcAft>
                <a:spcPts val="400"/>
              </a:spcAft>
              <a:buNone/>
            </a:pPr>
            <a:r>
              <a:rPr lang="en-US" sz="1300" b="1" i="0">
                <a:solidFill>
                  <a:srgbClr val="202124"/>
                </a:solidFill>
                <a:latin typeface="Roboto"/>
              </a:rPr>
              <a:t>Check certification: </a:t>
            </a:r>
            <a:r>
              <a:rPr lang="en-US" sz="1300" b="0" i="0">
                <a:solidFill>
                  <a:srgbClr val="202124"/>
                </a:solidFill>
                <a:latin typeface="Roboto"/>
              </a:rPr>
              <a:t>SACs and DACs check each TA in the WIDA Secure Portal or the Certification Report before the January 8, 2027, Verification of District Training deadline.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WIDA training modules for Colorado TAs</a:t>
            </a:r>
          </a:p>
        </p:txBody>
      </p:sp>
      <p:graphicFrame>
        <p:nvGraphicFramePr>
          <p:cNvPr id="3" name="Table"/>
          <p:cNvGraphicFramePr>
            <a:graphicFrameLocks noGrp="1"/>
          </p:cNvGraphicFramePr>
          <p:nvPr>
            <p:extLst>
              <p:ext uri="{D42A27DB-BD31-4B8C-83A1-F6EECF244321}">
                <p14:modId xmlns:p14="http://schemas.microsoft.com/office/powerpoint/2010/main" val="1716784990"/>
              </p:ext>
            </p:extLst>
          </p:nvPr>
        </p:nvGraphicFramePr>
        <p:xfrm>
          <a:off x="365760" y="1005840"/>
          <a:ext cx="8412480" cy="3102864"/>
        </p:xfrm>
        <a:graphic>
          <a:graphicData uri="http://schemas.openxmlformats.org/drawingml/2006/table">
            <a:tbl>
              <a:tblPr firstRow="1" bandRow="1">
                <a:tableStyleId>{5940675A-B579-460E-94D1-54222C63F5DA}</a:tableStyleId>
              </a:tblPr>
              <a:tblGrid>
                <a:gridCol w="3383280">
                  <a:extLst>
                    <a:ext uri="{9D8B030D-6E8A-4147-A177-3AD203B41FA5}">
                      <a16:colId xmlns:a16="http://schemas.microsoft.com/office/drawing/2014/main" val="20000"/>
                    </a:ext>
                  </a:extLst>
                </a:gridCol>
                <a:gridCol w="5029200">
                  <a:extLst>
                    <a:ext uri="{9D8B030D-6E8A-4147-A177-3AD203B41FA5}">
                      <a16:colId xmlns:a16="http://schemas.microsoft.com/office/drawing/2014/main" val="20001"/>
                    </a:ext>
                  </a:extLst>
                </a:gridCol>
              </a:tblGrid>
              <a:tr h="338328">
                <a:tc>
                  <a:txBody>
                    <a:bodyPr/>
                    <a:lstStyle/>
                    <a:p>
                      <a:pPr marL="0" indent="0" algn="l">
                        <a:spcAft>
                          <a:spcPts val="0"/>
                        </a:spcAft>
                        <a:buNone/>
                      </a:pPr>
                      <a:r>
                        <a:rPr lang="en-US" sz="1300" b="1" i="0">
                          <a:solidFill>
                            <a:srgbClr val="FFFFFF"/>
                          </a:solidFill>
                          <a:latin typeface="Roboto"/>
                        </a:rPr>
                        <a:t>WIDA module</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300" b="1" i="0">
                          <a:solidFill>
                            <a:srgbClr val="FFFFFF"/>
                          </a:solidFill>
                          <a:latin typeface="Roboto"/>
                        </a:rPr>
                        <a:t>What Colorado TAs do</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extLst>
                  <a:ext uri="{0D108BD9-81ED-4DB2-BD59-A6C34878D82A}">
                    <a16:rowId xmlns:a16="http://schemas.microsoft.com/office/drawing/2014/main" val="10000"/>
                  </a:ext>
                </a:extLst>
              </a:tr>
              <a:tr h="338328">
                <a:tc>
                  <a:txBody>
                    <a:bodyPr/>
                    <a:lstStyle/>
                    <a:p>
                      <a:pPr marL="0" indent="0" algn="l">
                        <a:spcAft>
                          <a:spcPts val="0"/>
                        </a:spcAft>
                        <a:buNone/>
                      </a:pPr>
                      <a:r>
                        <a:rPr lang="en-US" sz="1300" b="1" i="0">
                          <a:solidFill>
                            <a:srgbClr val="202124"/>
                          </a:solidFill>
                          <a:latin typeface="Roboto"/>
                        </a:rPr>
                        <a:t>1. Introduction</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0" i="0">
                          <a:solidFill>
                            <a:srgbClr val="202124"/>
                          </a:solidFill>
                          <a:latin typeface="Roboto"/>
                        </a:rPr>
                        <a:t>Complete all of Module 1. Download the Interactive Checklist.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1"/>
                  </a:ext>
                </a:extLst>
              </a:tr>
              <a:tr h="338328">
                <a:tc>
                  <a:txBody>
                    <a:bodyPr/>
                    <a:lstStyle/>
                    <a:p>
                      <a:pPr marL="0" indent="0" algn="l">
                        <a:spcAft>
                          <a:spcPts val="0"/>
                        </a:spcAft>
                        <a:buNone/>
                      </a:pPr>
                      <a:r>
                        <a:rPr lang="en-US" sz="1300" b="1" i="0">
                          <a:solidFill>
                            <a:srgbClr val="202124"/>
                          </a:solidFill>
                          <a:latin typeface="Roboto"/>
                        </a:rPr>
                        <a:t>2. Planning &amp; Logistics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0" i="0">
                          <a:solidFill>
                            <a:srgbClr val="202124"/>
                          </a:solidFill>
                          <a:latin typeface="Roboto"/>
                        </a:rPr>
                        <a:t>Skip Ordering Materials and Ordering Additional Materials. Complete Managing Secure Materials, Returning Materials, and Tracking Site Completion Status.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2"/>
                  </a:ext>
                </a:extLst>
              </a:tr>
              <a:tr h="338328">
                <a:tc>
                  <a:txBody>
                    <a:bodyPr/>
                    <a:lstStyle/>
                    <a:p>
                      <a:pPr marL="0" indent="0" algn="l">
                        <a:spcAft>
                          <a:spcPts val="0"/>
                        </a:spcAft>
                        <a:buNone/>
                      </a:pPr>
                      <a:r>
                        <a:rPr lang="en-US" sz="1300" b="1" i="0">
                          <a:solidFill>
                            <a:srgbClr val="202124"/>
                          </a:solidFill>
                          <a:latin typeface="Roboto"/>
                        </a:rPr>
                        <a:t>3. Your Students, School &amp; District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0" i="0">
                          <a:solidFill>
                            <a:srgbClr val="202124"/>
                          </a:solidFill>
                          <a:latin typeface="Roboto"/>
                        </a:rPr>
                        <a:t>Complete Pep Talks, Test Demo, and Test Practice, and Assigning Accommodations. Review the Colorado Accommodations Crosswalk.</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3"/>
                  </a:ext>
                </a:extLst>
              </a:tr>
              <a:tr h="338328">
                <a:tc>
                  <a:txBody>
                    <a:bodyPr/>
                    <a:lstStyle/>
                    <a:p>
                      <a:pPr marL="0" indent="0" algn="l">
                        <a:spcAft>
                          <a:spcPts val="0"/>
                        </a:spcAft>
                        <a:buNone/>
                      </a:pPr>
                      <a:r>
                        <a:rPr lang="en-US" sz="1300" b="1" i="0">
                          <a:solidFill>
                            <a:srgbClr val="202124"/>
                          </a:solidFill>
                          <a:latin typeface="Roboto"/>
                        </a:rPr>
                        <a:t>4. Administering the Test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0" i="0">
                          <a:solidFill>
                            <a:srgbClr val="202124"/>
                          </a:solidFill>
                          <a:latin typeface="Roboto"/>
                        </a:rPr>
                        <a:t>Complete all sections. WIDA ACCESS is timed in Colorado.</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4"/>
                  </a:ext>
                </a:extLst>
              </a:tr>
              <a:tr h="338328">
                <a:tc>
                  <a:txBody>
                    <a:bodyPr/>
                    <a:lstStyle/>
                    <a:p>
                      <a:pPr marL="0" indent="0" algn="l">
                        <a:spcAft>
                          <a:spcPts val="0"/>
                        </a:spcAft>
                        <a:buNone/>
                      </a:pPr>
                      <a:r>
                        <a:rPr lang="en-US" sz="1300" b="1" i="0">
                          <a:solidFill>
                            <a:srgbClr val="202124"/>
                          </a:solidFill>
                          <a:latin typeface="Roboto"/>
                        </a:rPr>
                        <a:t>5. Test Scores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0" i="0">
                          <a:solidFill>
                            <a:srgbClr val="202124"/>
                          </a:solidFill>
                          <a:latin typeface="Roboto"/>
                        </a:rPr>
                        <a:t>Skip Data Validation (Colorado uses SBD). Complete Generating Score Reports and Advocacy and Communication.</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5"/>
                  </a:ext>
                </a:extLst>
              </a:tr>
              <a:tr h="338328">
                <a:tc>
                  <a:txBody>
                    <a:bodyPr/>
                    <a:lstStyle/>
                    <a:p>
                      <a:pPr marL="0" indent="0" algn="l">
                        <a:spcAft>
                          <a:spcPts val="0"/>
                        </a:spcAft>
                        <a:buNone/>
                      </a:pPr>
                      <a:r>
                        <a:rPr lang="en-US" sz="1300" b="1" i="0">
                          <a:solidFill>
                            <a:srgbClr val="202124"/>
                          </a:solidFill>
                          <a:latin typeface="Roboto"/>
                        </a:rPr>
                        <a:t>Kindergarten, Alternate, Paper</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0" i="0" dirty="0">
                          <a:solidFill>
                            <a:srgbClr val="202124"/>
                          </a:solidFill>
                          <a:latin typeface="Roboto"/>
                        </a:rPr>
                        <a:t>Complete the matching course and quiz. </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Websites and software</a:t>
            </a:r>
          </a:p>
        </p:txBody>
      </p:sp>
      <p:sp>
        <p:nvSpPr>
          <p:cNvPr id="3" name="Rounded Rectangle 2"/>
          <p:cNvSpPr/>
          <p:nvPr/>
        </p:nvSpPr>
        <p:spPr>
          <a:xfrm>
            <a:off x="365760" y="1033272"/>
            <a:ext cx="2743200" cy="731520"/>
          </a:xfrm>
          <a:prstGeom prst="roundRect">
            <a:avLst>
              <a:gd name="adj" fmla="val 6000"/>
            </a:avLst>
          </a:prstGeom>
          <a:solidFill>
            <a:srgbClr val="1B3A5C"/>
          </a:solidFill>
          <a:ln>
            <a:noFill/>
          </a:ln>
        </p:spPr>
        <p:txBody>
          <a:bodyPr wrap="square" lIns="109728" tIns="73152" rIns="109728" bIns="73152" rtlCol="0" anchor="ctr"/>
          <a:lstStyle/>
          <a:p>
            <a:pPr marL="0" indent="0" algn="ctr">
              <a:spcAft>
                <a:spcPts val="0"/>
              </a:spcAft>
              <a:buNone/>
            </a:pPr>
            <a:r>
              <a:rPr lang="en-US" sz="1600" b="1" i="0">
                <a:solidFill>
                  <a:srgbClr val="FFFFFF"/>
                </a:solidFill>
                <a:latin typeface="Roboto"/>
              </a:rPr>
              <a:t>WIDA Secure Portal</a:t>
            </a:r>
          </a:p>
        </p:txBody>
      </p:sp>
      <p:sp>
        <p:nvSpPr>
          <p:cNvPr id="4" name="Rounded Rectangle 3"/>
          <p:cNvSpPr/>
          <p:nvPr/>
        </p:nvSpPr>
        <p:spPr>
          <a:xfrm>
            <a:off x="365760" y="1856232"/>
            <a:ext cx="2743200" cy="2286000"/>
          </a:xfrm>
          <a:prstGeom prst="roundRect">
            <a:avLst>
              <a:gd name="adj" fmla="val 6000"/>
            </a:avLst>
          </a:prstGeom>
          <a:solidFill>
            <a:srgbClr val="E6F0FA"/>
          </a:solidFill>
          <a:ln>
            <a:noFill/>
          </a:ln>
        </p:spPr>
        <p:txBody>
          <a:bodyPr wrap="square" lIns="109728" tIns="73152" rIns="109728" bIns="73152" rtlCol="0" anchor="t"/>
          <a:lstStyle/>
          <a:p>
            <a:pPr>
              <a:spcAft>
                <a:spcPts val="600"/>
              </a:spcAft>
            </a:pPr>
            <a:r>
              <a:rPr lang="en-US" sz="1250" b="0" i="0" u="sng" dirty="0">
                <a:solidFill>
                  <a:srgbClr val="00616B"/>
                </a:solidFill>
                <a:latin typeface="Roboto"/>
                <a:hlinkClick r:id="rId3">
                  <a:extLst>
                    <a:ext uri="{A12FA001-AC4F-418D-AE19-62706E023703}">
                      <ahyp:hlinkClr xmlns:ahyp="http://schemas.microsoft.com/office/drawing/2018/hyperlinkcolor" val="tx"/>
                    </a:ext>
                  </a:extLst>
                </a:hlinkClick>
              </a:rPr>
              <a:t>portal.wida.us</a:t>
            </a:r>
            <a:r>
              <a:rPr lang="en-US" sz="1250" dirty="0">
                <a:solidFill>
                  <a:srgbClr val="202124"/>
                </a:solidFill>
                <a:latin typeface="Roboto"/>
              </a:rPr>
              <a:t>, managed by WIDA</a:t>
            </a:r>
            <a:r>
              <a:rPr lang="en-US" sz="1250" b="0" i="0" u="sng" dirty="0">
                <a:solidFill>
                  <a:srgbClr val="00616B"/>
                </a:solidFill>
                <a:latin typeface="Roboto"/>
                <a:hlinkClick r:id="rId4"/>
              </a:rPr>
              <a:t>WIDA Secure </a:t>
            </a:r>
            <a:r>
              <a:rPr lang="en-US" sz="1250" b="0" i="0" u="sng" dirty="0" err="1">
                <a:solidFill>
                  <a:srgbClr val="00616B"/>
                </a:solidFill>
                <a:latin typeface="Roboto"/>
                <a:hlinkClick r:id="rId4"/>
              </a:rPr>
              <a:t>portal</a:t>
            </a:r>
            <a:r>
              <a:rPr lang="en-US" sz="1250" b="0" i="0" dirty="0" err="1">
                <a:solidFill>
                  <a:srgbClr val="202124"/>
                </a:solidFill>
                <a:latin typeface="Roboto"/>
              </a:rPr>
              <a:t>Learn</a:t>
            </a:r>
            <a:r>
              <a:rPr lang="en-US" sz="1250" b="0" i="0" dirty="0">
                <a:solidFill>
                  <a:srgbClr val="202124"/>
                </a:solidFill>
                <a:latin typeface="Roboto"/>
              </a:rPr>
              <a:t> about test content</a:t>
            </a:r>
          </a:p>
          <a:p>
            <a:pPr marL="228600" indent="-228600" algn="l">
              <a:spcAft>
                <a:spcPts val="400"/>
              </a:spcAft>
              <a:buClr>
                <a:srgbClr val="236099"/>
              </a:buClr>
              <a:buFont typeface="Arial"/>
              <a:buChar char="•"/>
            </a:pPr>
            <a:r>
              <a:rPr lang="en-US" sz="1250" b="0" i="0" dirty="0">
                <a:solidFill>
                  <a:srgbClr val="202124"/>
                </a:solidFill>
                <a:latin typeface="Roboto"/>
              </a:rPr>
              <a:t>Take training courses and quizzes</a:t>
            </a:r>
          </a:p>
        </p:txBody>
      </p:sp>
      <p:sp>
        <p:nvSpPr>
          <p:cNvPr id="5" name="Rounded Rectangle 4"/>
          <p:cNvSpPr/>
          <p:nvPr/>
        </p:nvSpPr>
        <p:spPr>
          <a:xfrm>
            <a:off x="3200400" y="1033272"/>
            <a:ext cx="2743200" cy="73152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0"/>
              </a:spcAft>
              <a:buNone/>
            </a:pPr>
            <a:r>
              <a:rPr lang="en-US" sz="1600" b="1" i="0">
                <a:solidFill>
                  <a:srgbClr val="FFFFFF"/>
                </a:solidFill>
                <a:latin typeface="Roboto"/>
              </a:rPr>
              <a:t>WIDA AMS</a:t>
            </a:r>
          </a:p>
        </p:txBody>
      </p:sp>
      <p:sp>
        <p:nvSpPr>
          <p:cNvPr id="6" name="Rounded Rectangle 5"/>
          <p:cNvSpPr/>
          <p:nvPr/>
        </p:nvSpPr>
        <p:spPr>
          <a:xfrm>
            <a:off x="3200400" y="1856232"/>
            <a:ext cx="2743200" cy="228600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250" b="0" i="0" u="sng">
                <a:solidFill>
                  <a:srgbClr val="00616B"/>
                </a:solidFill>
                <a:latin typeface="Roboto"/>
                <a:hlinkClick r:id="rId5">
                  <a:extLst>
                    <a:ext uri="{A12FA001-AC4F-418D-AE19-62706E023703}">
                      <ahyp:hlinkClr xmlns:ahyp="http://schemas.microsoft.com/office/drawing/2018/hyperlinkcolor" val="tx"/>
                    </a:ext>
                  </a:extLst>
                </a:hlinkClick>
              </a:rPr>
              <a:t>wida-ams.us</a:t>
            </a:r>
            <a:r>
              <a:rPr lang="en-US" sz="1250" b="0" i="0">
                <a:solidFill>
                  <a:srgbClr val="202124"/>
                </a:solidFill>
                <a:latin typeface="Roboto"/>
              </a:rPr>
              <a:t>, managed by DRC</a:t>
            </a:r>
          </a:p>
          <a:p>
            <a:pPr marL="228600" indent="-228600" algn="l">
              <a:spcAft>
                <a:spcPts val="400"/>
              </a:spcAft>
              <a:buClr>
                <a:srgbClr val="236099"/>
              </a:buClr>
              <a:buFont typeface="Arial"/>
              <a:buChar char="•"/>
            </a:pPr>
            <a:r>
              <a:rPr lang="en-US" sz="1250" b="0" i="0">
                <a:solidFill>
                  <a:srgbClr val="202124"/>
                </a:solidFill>
                <a:latin typeface="Roboto"/>
              </a:rPr>
              <a:t>Order materials and print test tickets</a:t>
            </a:r>
          </a:p>
          <a:p>
            <a:pPr marL="228600" indent="-228600" algn="l">
              <a:spcAft>
                <a:spcPts val="400"/>
              </a:spcAft>
              <a:buClr>
                <a:srgbClr val="236099"/>
              </a:buClr>
              <a:buFont typeface="Arial"/>
              <a:buChar char="•"/>
            </a:pPr>
            <a:r>
              <a:rPr lang="en-US" sz="1250" b="0" i="0">
                <a:solidFill>
                  <a:srgbClr val="202124"/>
                </a:solidFill>
                <a:latin typeface="Roboto"/>
              </a:rPr>
              <a:t>View and update accommodations</a:t>
            </a:r>
          </a:p>
          <a:p>
            <a:pPr marL="228600" indent="-228600" algn="l">
              <a:spcAft>
                <a:spcPts val="400"/>
              </a:spcAft>
              <a:buClr>
                <a:srgbClr val="236099"/>
              </a:buClr>
              <a:buFont typeface="Arial"/>
              <a:buChar char="•"/>
            </a:pPr>
            <a:r>
              <a:rPr lang="en-US" sz="1250" b="0" i="0">
                <a:solidFill>
                  <a:srgbClr val="202124"/>
                </a:solidFill>
                <a:latin typeface="Roboto"/>
              </a:rPr>
              <a:t>Make translated student reports</a:t>
            </a:r>
          </a:p>
          <a:p>
            <a:pPr marL="228600" indent="-228600" algn="l">
              <a:spcAft>
                <a:spcPts val="400"/>
              </a:spcAft>
              <a:buClr>
                <a:srgbClr val="236099"/>
              </a:buClr>
              <a:buFont typeface="Arial"/>
              <a:buChar char="•"/>
            </a:pPr>
            <a:r>
              <a:rPr lang="en-US" sz="1250" b="0" i="0">
                <a:solidFill>
                  <a:srgbClr val="202124"/>
                </a:solidFill>
                <a:latin typeface="Roboto"/>
              </a:rPr>
              <a:t>Tasks need the correct permissions</a:t>
            </a:r>
          </a:p>
        </p:txBody>
      </p:sp>
      <p:sp>
        <p:nvSpPr>
          <p:cNvPr id="7" name="Rounded Rectangle 6"/>
          <p:cNvSpPr/>
          <p:nvPr/>
        </p:nvSpPr>
        <p:spPr>
          <a:xfrm>
            <a:off x="6035040" y="1033272"/>
            <a:ext cx="2743200" cy="731520"/>
          </a:xfrm>
          <a:prstGeom prst="roundRect">
            <a:avLst>
              <a:gd name="adj" fmla="val 6000"/>
            </a:avLst>
          </a:prstGeom>
          <a:solidFill>
            <a:srgbClr val="0B6973"/>
          </a:solidFill>
          <a:ln>
            <a:noFill/>
          </a:ln>
        </p:spPr>
        <p:txBody>
          <a:bodyPr wrap="square" lIns="109728" tIns="73152" rIns="109728" bIns="73152" rtlCol="0" anchor="ctr"/>
          <a:lstStyle/>
          <a:p>
            <a:pPr marL="0" indent="0" algn="ctr">
              <a:spcAft>
                <a:spcPts val="0"/>
              </a:spcAft>
              <a:buNone/>
            </a:pPr>
            <a:r>
              <a:rPr lang="en-US" sz="1600" b="1" i="0">
                <a:solidFill>
                  <a:srgbClr val="FFFFFF"/>
                </a:solidFill>
                <a:latin typeface="Roboto"/>
              </a:rPr>
              <a:t>DRC INSIGHT</a:t>
            </a:r>
          </a:p>
        </p:txBody>
      </p:sp>
      <p:sp>
        <p:nvSpPr>
          <p:cNvPr id="8" name="Rounded Rectangle 7"/>
          <p:cNvSpPr/>
          <p:nvPr/>
        </p:nvSpPr>
        <p:spPr>
          <a:xfrm>
            <a:off x="6035040" y="1856232"/>
            <a:ext cx="2743200" cy="228600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250" b="0" i="0" dirty="0">
                <a:solidFill>
                  <a:srgbClr val="202124"/>
                </a:solidFill>
                <a:latin typeface="Roboto"/>
              </a:rPr>
              <a:t>Student testing app</a:t>
            </a:r>
          </a:p>
          <a:p>
            <a:pPr marL="228600" indent="-228600" algn="l">
              <a:spcAft>
                <a:spcPts val="400"/>
              </a:spcAft>
              <a:buClr>
                <a:srgbClr val="236099"/>
              </a:buClr>
              <a:buFont typeface="Arial"/>
              <a:buChar char="•"/>
            </a:pPr>
            <a:r>
              <a:rPr lang="en-US" sz="1250" b="0" i="0" dirty="0">
                <a:solidFill>
                  <a:srgbClr val="202124"/>
                </a:solidFill>
                <a:latin typeface="Roboto"/>
              </a:rPr>
              <a:t>Students take the online test here</a:t>
            </a:r>
          </a:p>
          <a:p>
            <a:pPr marL="228600" indent="-228600" algn="l">
              <a:spcAft>
                <a:spcPts val="400"/>
              </a:spcAft>
              <a:buClr>
                <a:srgbClr val="236099"/>
              </a:buClr>
              <a:buFont typeface="Arial"/>
              <a:buChar char="•"/>
            </a:pPr>
            <a:r>
              <a:rPr lang="en-US" sz="1250" b="0" i="0" dirty="0">
                <a:solidFill>
                  <a:srgbClr val="202124"/>
                </a:solidFill>
                <a:latin typeface="Roboto"/>
              </a:rPr>
              <a:t>Install it on each testing device</a:t>
            </a:r>
          </a:p>
          <a:p>
            <a:pPr marL="228600" indent="-228600" algn="l">
              <a:spcAft>
                <a:spcPts val="400"/>
              </a:spcAft>
              <a:buClr>
                <a:srgbClr val="236099"/>
              </a:buClr>
              <a:buFont typeface="Arial"/>
              <a:buChar char="•"/>
            </a:pPr>
            <a:r>
              <a:rPr lang="en-US" sz="1250" b="0" i="0" dirty="0">
                <a:solidFill>
                  <a:srgbClr val="202124"/>
                </a:solidFill>
                <a:latin typeface="Roboto"/>
              </a:rPr>
              <a:t>Technology staff usually set it up</a:t>
            </a:r>
          </a:p>
          <a:p>
            <a:pPr marL="228600" indent="-228600" algn="l">
              <a:spcAft>
                <a:spcPts val="400"/>
              </a:spcAft>
              <a:buClr>
                <a:srgbClr val="236099"/>
              </a:buClr>
              <a:buFont typeface="Arial"/>
              <a:buChar char="•"/>
            </a:pPr>
            <a:r>
              <a:rPr lang="en-US" sz="1250" b="0" i="0" dirty="0">
                <a:solidFill>
                  <a:srgbClr val="202124"/>
                </a:solidFill>
                <a:latin typeface="Roboto"/>
              </a:rPr>
              <a:t>See CDE’s </a:t>
            </a:r>
            <a:r>
              <a:rPr lang="en-US" sz="1250" b="0" i="0" dirty="0">
                <a:solidFill>
                  <a:srgbClr val="202124"/>
                </a:solidFill>
                <a:latin typeface="Roboto"/>
                <a:hlinkClick r:id="rId6"/>
              </a:rPr>
              <a:t>District Technology Coordinator </a:t>
            </a:r>
            <a:r>
              <a:rPr lang="en-US" sz="1250" b="0" i="0" dirty="0">
                <a:solidFill>
                  <a:srgbClr val="202124"/>
                </a:solidFill>
                <a:latin typeface="Roboto"/>
              </a:rPr>
              <a:t>webpage for support</a:t>
            </a:r>
            <a:endParaRPr lang="en-US" sz="1250" b="0" i="0" u="sng" dirty="0">
              <a:solidFill>
                <a:srgbClr val="00616B"/>
              </a:solidFill>
              <a:latin typeface="Roboto"/>
              <a:hlinkClick r:id="rId7">
                <a:extLst>
                  <a:ext uri="{A12FA001-AC4F-418D-AE19-62706E023703}">
                    <ahyp:hlinkClr xmlns:ahyp="http://schemas.microsoft.com/office/drawing/2018/hyperlinkcolor" val="tx"/>
                  </a:ext>
                </a:extLst>
              </a:hlinkClick>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WIDA AMS rosters and test sessions</a:t>
            </a:r>
          </a:p>
        </p:txBody>
      </p:sp>
      <p:sp>
        <p:nvSpPr>
          <p:cNvPr id="3" name="TextBox 2"/>
          <p:cNvSpPr txBox="1"/>
          <p:nvPr/>
        </p:nvSpPr>
        <p:spPr>
          <a:xfrm>
            <a:off x="365760" y="987552"/>
            <a:ext cx="4206240" cy="2317045"/>
          </a:xfrm>
          <a:prstGeom prst="rect">
            <a:avLst/>
          </a:prstGeom>
          <a:noFill/>
        </p:spPr>
        <p:txBody>
          <a:bodyPr wrap="square" lIns="36576" tIns="18288" rIns="36576" bIns="18288" anchor="t">
            <a:spAutoFit/>
          </a:bodyPr>
          <a:lstStyle/>
          <a:p>
            <a:pPr marL="228600" indent="-228600" algn="l">
              <a:spcAft>
                <a:spcPts val="800"/>
              </a:spcAft>
              <a:buClr>
                <a:srgbClr val="236099"/>
              </a:buClr>
              <a:buFont typeface="Arial"/>
              <a:buChar char="•"/>
            </a:pPr>
            <a:r>
              <a:rPr lang="en-US" sz="1350" b="0" i="0" dirty="0">
                <a:solidFill>
                  <a:srgbClr val="202124"/>
                </a:solidFill>
                <a:latin typeface="Roboto"/>
              </a:rPr>
              <a:t>All K - 12 NEP or LEP students are in WIDA AMS and get a Pre-ID label.</a:t>
            </a:r>
          </a:p>
          <a:p>
            <a:pPr marL="228600" indent="-228600" algn="l">
              <a:spcAft>
                <a:spcPts val="800"/>
              </a:spcAft>
              <a:buClr>
                <a:srgbClr val="236099"/>
              </a:buClr>
              <a:buFont typeface="Arial"/>
              <a:buChar char="•"/>
            </a:pPr>
            <a:r>
              <a:rPr lang="en-US" sz="1350" b="0" i="0" dirty="0">
                <a:solidFill>
                  <a:srgbClr val="202124"/>
                </a:solidFill>
                <a:latin typeface="Roboto"/>
              </a:rPr>
              <a:t>DRC puts all grade 1 to 12 students into test sessions.</a:t>
            </a:r>
          </a:p>
          <a:p>
            <a:pPr marL="228600" indent="-228600" algn="l">
              <a:spcAft>
                <a:spcPts val="800"/>
              </a:spcAft>
              <a:buClr>
                <a:srgbClr val="236099"/>
              </a:buClr>
              <a:buFont typeface="Arial"/>
              <a:buChar char="•"/>
            </a:pPr>
            <a:r>
              <a:rPr lang="en-US" sz="1350" b="0" i="0" dirty="0">
                <a:solidFill>
                  <a:srgbClr val="202124"/>
                </a:solidFill>
                <a:latin typeface="Roboto"/>
              </a:rPr>
              <a:t>The district removes paper testers from sessions. This stops duplicate testing.</a:t>
            </a:r>
          </a:p>
          <a:p>
            <a:pPr marL="228600" indent="-228600" algn="l">
              <a:spcAft>
                <a:spcPts val="800"/>
              </a:spcAft>
              <a:buClr>
                <a:srgbClr val="236099"/>
              </a:buClr>
              <a:buFont typeface="Arial"/>
              <a:buChar char="•"/>
            </a:pPr>
            <a:r>
              <a:rPr lang="en-US" sz="1350" b="0" i="0" dirty="0">
                <a:solidFill>
                  <a:srgbClr val="202124"/>
                </a:solidFill>
                <a:latin typeface="Roboto"/>
              </a:rPr>
              <a:t>Review rosters and labels. Only students with a language classification of NEP or LEP test.</a:t>
            </a:r>
          </a:p>
          <a:p>
            <a:pPr marL="228600" indent="-228600" algn="l">
              <a:spcAft>
                <a:spcPts val="800"/>
              </a:spcAft>
              <a:buClr>
                <a:srgbClr val="236099"/>
              </a:buClr>
              <a:buFont typeface="Arial"/>
              <a:buChar char="•"/>
            </a:pPr>
            <a:r>
              <a:rPr lang="en-US" sz="1350" b="1" i="0" dirty="0">
                <a:solidFill>
                  <a:srgbClr val="202124"/>
                </a:solidFill>
                <a:latin typeface="Roboto"/>
              </a:rPr>
              <a:t>You cannot delete test registrations in WIDA AMS.</a:t>
            </a:r>
          </a:p>
        </p:txBody>
      </p:sp>
      <p:graphicFrame>
        <p:nvGraphicFramePr>
          <p:cNvPr id="4" name="Table"/>
          <p:cNvGraphicFramePr>
            <a:graphicFrameLocks noGrp="1"/>
          </p:cNvGraphicFramePr>
          <p:nvPr/>
        </p:nvGraphicFramePr>
        <p:xfrm>
          <a:off x="4754880" y="1033272"/>
          <a:ext cx="4023360" cy="2926080"/>
        </p:xfrm>
        <a:graphic>
          <a:graphicData uri="http://schemas.openxmlformats.org/drawingml/2006/table">
            <a:tbl>
              <a:tblPr firstRow="1" bandRow="1">
                <a:tableStyleId>{5940675A-B579-460E-94D1-54222C63F5DA}</a:tableStyleId>
              </a:tblPr>
              <a:tblGrid>
                <a:gridCol w="310896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tblGrid>
              <a:tr h="731520">
                <a:tc>
                  <a:txBody>
                    <a:bodyPr/>
                    <a:lstStyle/>
                    <a:p>
                      <a:pPr marL="0" indent="0" algn="l">
                        <a:spcAft>
                          <a:spcPts val="0"/>
                        </a:spcAft>
                        <a:buNone/>
                      </a:pPr>
                      <a:r>
                        <a:rPr lang="en-US" sz="1200" b="1" i="0">
                          <a:solidFill>
                            <a:srgbClr val="FFFFFF"/>
                          </a:solidFill>
                          <a:latin typeface="Roboto"/>
                        </a:rPr>
                        <a:t>Remove a student from sessions when</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200" b="1" i="0">
                          <a:solidFill>
                            <a:srgbClr val="FFFFFF"/>
                          </a:solidFill>
                          <a:latin typeface="Roboto"/>
                        </a:rPr>
                        <a:t>Code</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extLst>
                  <a:ext uri="{0D108BD9-81ED-4DB2-BD59-A6C34878D82A}">
                    <a16:rowId xmlns:a16="http://schemas.microsoft.com/office/drawing/2014/main" val="10000"/>
                  </a:ext>
                </a:extLst>
              </a:tr>
              <a:tr h="731520">
                <a:tc>
                  <a:txBody>
                    <a:bodyPr/>
                    <a:lstStyle/>
                    <a:p>
                      <a:pPr marL="0" indent="0" algn="l">
                        <a:spcAft>
                          <a:spcPts val="0"/>
                        </a:spcAft>
                        <a:buNone/>
                      </a:pPr>
                      <a:r>
                        <a:rPr lang="en-US" sz="1200" b="0" i="0">
                          <a:solidFill>
                            <a:srgbClr val="202124"/>
                          </a:solidFill>
                          <a:latin typeface="Roboto"/>
                        </a:rPr>
                        <a:t>The student tests on paper (standard print, large print, braille, or Alternate)</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None</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1"/>
                  </a:ext>
                </a:extLst>
              </a:tr>
              <a:tr h="731520">
                <a:tc>
                  <a:txBody>
                    <a:bodyPr/>
                    <a:lstStyle/>
                    <a:p>
                      <a:pPr marL="0" indent="0" algn="l">
                        <a:spcAft>
                          <a:spcPts val="0"/>
                        </a:spcAft>
                        <a:buNone/>
                      </a:pPr>
                      <a:r>
                        <a:rPr lang="en-US" sz="1200" b="0" i="0">
                          <a:solidFill>
                            <a:srgbClr val="202124"/>
                          </a:solidFill>
                          <a:latin typeface="Roboto"/>
                        </a:rPr>
                        <a:t>A Student Interchange data error placed a non-NEP or non-LEP student in WIDA AMS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RNT 11</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2"/>
                  </a:ext>
                </a:extLst>
              </a:tr>
              <a:tr h="731520">
                <a:tc>
                  <a:txBody>
                    <a:bodyPr/>
                    <a:lstStyle/>
                    <a:p>
                      <a:pPr marL="0" indent="0" algn="l">
                        <a:spcAft>
                          <a:spcPts val="0"/>
                        </a:spcAft>
                        <a:buNone/>
                      </a:pPr>
                      <a:r>
                        <a:rPr lang="en-US" sz="1200" b="0" i="0">
                          <a:solidFill>
                            <a:srgbClr val="202124"/>
                          </a:solidFill>
                          <a:latin typeface="Roboto"/>
                        </a:rPr>
                        <a:t>The student moved out of the district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RNT 03</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Before testing: inform families and prepare</a:t>
            </a:r>
          </a:p>
        </p:txBody>
      </p:sp>
      <p:sp>
        <p:nvSpPr>
          <p:cNvPr id="3" name="Rounded Rectangle 2"/>
          <p:cNvSpPr/>
          <p:nvPr/>
        </p:nvSpPr>
        <p:spPr>
          <a:xfrm>
            <a:off x="365760" y="1033272"/>
            <a:ext cx="4114800" cy="306324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400" b="1" i="0" dirty="0">
                <a:solidFill>
                  <a:srgbClr val="1B3A5C"/>
                </a:solidFill>
                <a:latin typeface="Roboto"/>
              </a:rPr>
              <a:t>Tell families (C.R.S. 22-7-1013(7)(a))</a:t>
            </a:r>
          </a:p>
          <a:p>
            <a:pPr marL="0" indent="0" algn="l">
              <a:spcAft>
                <a:spcPts val="400"/>
              </a:spcAft>
              <a:buNone/>
            </a:pPr>
            <a:r>
              <a:rPr lang="en-US" sz="1250" b="0" i="0" dirty="0">
                <a:solidFill>
                  <a:srgbClr val="202124"/>
                </a:solidFill>
                <a:latin typeface="Roboto"/>
              </a:rPr>
              <a:t>Each year, send to parents and post online:</a:t>
            </a:r>
          </a:p>
          <a:p>
            <a:pPr marL="228600" indent="-228600" algn="l">
              <a:spcAft>
                <a:spcPts val="300"/>
              </a:spcAft>
              <a:buClr>
                <a:srgbClr val="236099"/>
              </a:buClr>
              <a:buFont typeface="Arial"/>
              <a:buChar char="•"/>
            </a:pPr>
            <a:r>
              <a:rPr lang="en-US" sz="1250" b="0" i="0" dirty="0">
                <a:solidFill>
                  <a:srgbClr val="202124"/>
                </a:solidFill>
                <a:latin typeface="Roboto"/>
              </a:rPr>
              <a:t>The state and local tests you give</a:t>
            </a:r>
          </a:p>
          <a:p>
            <a:pPr marL="228600" indent="-228600" algn="l">
              <a:spcAft>
                <a:spcPts val="300"/>
              </a:spcAft>
              <a:buClr>
                <a:srgbClr val="236099"/>
              </a:buClr>
              <a:buFont typeface="Arial"/>
              <a:buChar char="•"/>
            </a:pPr>
            <a:r>
              <a:rPr lang="en-US" sz="1250" b="0" i="0" dirty="0">
                <a:solidFill>
                  <a:srgbClr val="202124"/>
                </a:solidFill>
                <a:latin typeface="Roboto"/>
              </a:rPr>
              <a:t>Which law requires each test, or if it is local</a:t>
            </a:r>
          </a:p>
          <a:p>
            <a:pPr marL="228600" indent="-228600" algn="l">
              <a:spcAft>
                <a:spcPts val="300"/>
              </a:spcAft>
              <a:buClr>
                <a:srgbClr val="236099"/>
              </a:buClr>
              <a:buFont typeface="Arial"/>
              <a:buChar char="•"/>
            </a:pPr>
            <a:r>
              <a:rPr lang="en-US" sz="1250" b="0" i="0" dirty="0">
                <a:solidFill>
                  <a:srgbClr val="202124"/>
                </a:solidFill>
                <a:latin typeface="Roboto"/>
              </a:rPr>
              <a:t>A calendar with estimated test hours per day by grade</a:t>
            </a:r>
          </a:p>
          <a:p>
            <a:pPr marL="228600" indent="-228600" algn="l">
              <a:spcAft>
                <a:spcPts val="600"/>
              </a:spcAft>
              <a:buClr>
                <a:srgbClr val="236099"/>
              </a:buClr>
              <a:buFont typeface="Arial"/>
              <a:buChar char="•"/>
            </a:pPr>
            <a:r>
              <a:rPr lang="en-US" sz="1250" b="0" i="0" dirty="0">
                <a:solidFill>
                  <a:srgbClr val="202124"/>
                </a:solidFill>
                <a:latin typeface="Roboto"/>
              </a:rPr>
              <a:t>The purpose of each test and how you use the results</a:t>
            </a:r>
          </a:p>
          <a:p>
            <a:pPr marL="0" indent="0" algn="l">
              <a:spcAft>
                <a:spcPts val="300"/>
              </a:spcAft>
              <a:buNone/>
            </a:pPr>
            <a:r>
              <a:rPr lang="en-US" sz="1250" b="0" i="1" dirty="0">
                <a:solidFill>
                  <a:srgbClr val="202124"/>
                </a:solidFill>
                <a:latin typeface="Roboto"/>
              </a:rPr>
              <a:t>WIDA has family flyers in many languages.</a:t>
            </a:r>
          </a:p>
          <a:p>
            <a:pPr marL="171450" lvl="0" indent="-171450">
              <a:buFont typeface="Arial" panose="020B0604020202020204" pitchFamily="34" charset="0"/>
              <a:buChar char="•"/>
            </a:pPr>
            <a:r>
              <a:rPr lang="en-US" sz="1100" i="1" u="sng" dirty="0">
                <a:latin typeface="Roboto" panose="02000000000000000000" pitchFamily="2" charset="0"/>
                <a:ea typeface="Roboto" panose="02000000000000000000" pitchFamily="2" charset="0"/>
                <a:cs typeface="Roboto" panose="02000000000000000000" pitchFamily="2" charset="0"/>
                <a:hlinkClick r:id="rId3"/>
              </a:rPr>
              <a:t>What Is WIDA ACCESS?</a:t>
            </a:r>
            <a:endParaRPr lang="en-US" sz="1100" i="1" dirty="0">
              <a:latin typeface="Roboto" panose="02000000000000000000" pitchFamily="2" charset="0"/>
              <a:ea typeface="Roboto" panose="02000000000000000000" pitchFamily="2" charset="0"/>
              <a:cs typeface="Roboto" panose="02000000000000000000" pitchFamily="2" charset="0"/>
            </a:endParaRPr>
          </a:p>
          <a:p>
            <a:pPr marL="171450" lvl="0" indent="-171450">
              <a:buFont typeface="Arial" panose="020B0604020202020204" pitchFamily="34" charset="0"/>
              <a:buChar char="•"/>
            </a:pPr>
            <a:r>
              <a:rPr lang="en-US" sz="1100" i="1" u="sng" dirty="0">
                <a:latin typeface="Roboto" panose="02000000000000000000" pitchFamily="2" charset="0"/>
                <a:ea typeface="Roboto" panose="02000000000000000000" pitchFamily="2" charset="0"/>
                <a:cs typeface="Roboto" panose="02000000000000000000" pitchFamily="2" charset="0"/>
                <a:hlinkClick r:id="rId4"/>
              </a:rPr>
              <a:t>What Is WIDA Alternate ACCESS?</a:t>
            </a:r>
            <a:endParaRPr lang="en-US" sz="1100" i="1" dirty="0">
              <a:latin typeface="Roboto" panose="02000000000000000000" pitchFamily="2" charset="0"/>
              <a:ea typeface="Roboto" panose="02000000000000000000" pitchFamily="2" charset="0"/>
              <a:cs typeface="Roboto" panose="02000000000000000000" pitchFamily="2" charset="0"/>
            </a:endParaRPr>
          </a:p>
          <a:p>
            <a:pPr marL="0" indent="0" algn="l">
              <a:spcAft>
                <a:spcPts val="300"/>
              </a:spcAft>
              <a:buNone/>
            </a:pPr>
            <a:endParaRPr lang="en-US" sz="1250" b="0" i="1" dirty="0">
              <a:solidFill>
                <a:srgbClr val="202124"/>
              </a:solidFill>
              <a:latin typeface="Roboto"/>
            </a:endParaRPr>
          </a:p>
        </p:txBody>
      </p:sp>
      <p:sp>
        <p:nvSpPr>
          <p:cNvPr id="4" name="TextBox 3"/>
          <p:cNvSpPr txBox="1"/>
          <p:nvPr/>
        </p:nvSpPr>
        <p:spPr>
          <a:xfrm>
            <a:off x="4663440" y="987552"/>
            <a:ext cx="4114800" cy="3200400"/>
          </a:xfrm>
          <a:prstGeom prst="rect">
            <a:avLst/>
          </a:prstGeom>
          <a:noFill/>
        </p:spPr>
        <p:txBody>
          <a:bodyPr wrap="square" lIns="36576" tIns="18288" rIns="36576" bIns="18288" anchor="t">
            <a:spAutoFit/>
          </a:bodyPr>
          <a:lstStyle/>
          <a:p>
            <a:pPr marL="0" indent="0" algn="l">
              <a:spcAft>
                <a:spcPts val="600"/>
              </a:spcAft>
              <a:buNone/>
            </a:pPr>
            <a:r>
              <a:rPr lang="en-US" sz="1400" b="1" i="0">
                <a:solidFill>
                  <a:srgbClr val="1B3A5C"/>
                </a:solidFill>
                <a:latin typeface="Roboto"/>
              </a:rPr>
              <a:t>General preparation</a:t>
            </a:r>
          </a:p>
          <a:p>
            <a:pPr marL="228600" indent="-228600" algn="l">
              <a:spcAft>
                <a:spcPts val="600"/>
              </a:spcAft>
              <a:buClr>
                <a:srgbClr val="236099"/>
              </a:buClr>
              <a:buFont typeface="Arial"/>
              <a:buChar char="•"/>
            </a:pPr>
            <a:r>
              <a:rPr lang="en-US" sz="1300" b="0" i="0">
                <a:solidFill>
                  <a:srgbClr val="202124"/>
                </a:solidFill>
                <a:latin typeface="Roboto"/>
              </a:rPr>
              <a:t>Pick a secure location and decide who has access</a:t>
            </a:r>
          </a:p>
          <a:p>
            <a:pPr marL="228600" indent="-228600" algn="l">
              <a:spcAft>
                <a:spcPts val="600"/>
              </a:spcAft>
              <a:buClr>
                <a:srgbClr val="236099"/>
              </a:buClr>
              <a:buFont typeface="Arial"/>
              <a:buChar char="•"/>
            </a:pPr>
            <a:r>
              <a:rPr lang="en-US" sz="1300" b="0" i="0">
                <a:solidFill>
                  <a:srgbClr val="202124"/>
                </a:solidFill>
                <a:latin typeface="Roboto"/>
              </a:rPr>
              <a:t>Start your chain of custody rules</a:t>
            </a:r>
          </a:p>
          <a:p>
            <a:pPr marL="228600" indent="-228600" algn="l">
              <a:spcAft>
                <a:spcPts val="600"/>
              </a:spcAft>
              <a:buClr>
                <a:srgbClr val="236099"/>
              </a:buClr>
              <a:buFont typeface="Arial"/>
              <a:buChar char="•"/>
            </a:pPr>
            <a:r>
              <a:rPr lang="en-US" sz="1300" b="0" i="0">
                <a:solidFill>
                  <a:srgbClr val="202124"/>
                </a:solidFill>
                <a:latin typeface="Roboto"/>
              </a:rPr>
              <a:t>Count all test materials</a:t>
            </a:r>
          </a:p>
          <a:p>
            <a:pPr marL="228600" indent="-228600" algn="l">
              <a:spcAft>
                <a:spcPts val="600"/>
              </a:spcAft>
              <a:buClr>
                <a:srgbClr val="236099"/>
              </a:buClr>
              <a:buFont typeface="Arial"/>
              <a:buChar char="•"/>
            </a:pPr>
            <a:r>
              <a:rPr lang="en-US" sz="1300" b="0" i="0">
                <a:solidFill>
                  <a:srgbClr val="202124"/>
                </a:solidFill>
                <a:latin typeface="Roboto"/>
              </a:rPr>
              <a:t>Check that </a:t>
            </a:r>
            <a:r>
              <a:rPr lang="en-US" sz="1300" b="1" i="0">
                <a:solidFill>
                  <a:srgbClr val="202124"/>
                </a:solidFill>
                <a:latin typeface="Roboto"/>
              </a:rPr>
              <a:t>only</a:t>
            </a:r>
            <a:r>
              <a:rPr lang="en-US" sz="1300" b="0" i="0">
                <a:solidFill>
                  <a:srgbClr val="202124"/>
                </a:solidFill>
                <a:latin typeface="Roboto"/>
              </a:rPr>
              <a:t> IEP or 504 students have accommodations</a:t>
            </a:r>
          </a:p>
          <a:p>
            <a:pPr marL="228600" indent="-228600" algn="l">
              <a:spcAft>
                <a:spcPts val="600"/>
              </a:spcAft>
              <a:buClr>
                <a:srgbClr val="236099"/>
              </a:buClr>
              <a:buFont typeface="Arial"/>
              <a:buChar char="•"/>
            </a:pPr>
            <a:r>
              <a:rPr lang="en-US" sz="1300" b="0" i="0">
                <a:solidFill>
                  <a:srgbClr val="202124"/>
                </a:solidFill>
                <a:latin typeface="Roboto"/>
              </a:rPr>
              <a:t>Print test tickets after you remove paper testers</a:t>
            </a:r>
          </a:p>
          <a:p>
            <a:pPr marL="228600" indent="-228600" algn="l">
              <a:spcAft>
                <a:spcPts val="600"/>
              </a:spcAft>
              <a:buClr>
                <a:srgbClr val="236099"/>
              </a:buClr>
              <a:buFont typeface="Arial"/>
              <a:buChar char="•"/>
            </a:pPr>
            <a:r>
              <a:rPr lang="en-US" sz="1300" b="0" i="0">
                <a:solidFill>
                  <a:srgbClr val="202124"/>
                </a:solidFill>
                <a:latin typeface="Roboto"/>
              </a:rPr>
              <a:t>Write the student first and last name on each booklet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On test day</a:t>
            </a:r>
          </a:p>
        </p:txBody>
      </p:sp>
      <p:sp>
        <p:nvSpPr>
          <p:cNvPr id="3" name="TextBox 2"/>
          <p:cNvSpPr txBox="1"/>
          <p:nvPr/>
        </p:nvSpPr>
        <p:spPr>
          <a:xfrm>
            <a:off x="365760" y="987552"/>
            <a:ext cx="4206240" cy="2596608"/>
          </a:xfrm>
          <a:prstGeom prst="rect">
            <a:avLst/>
          </a:prstGeom>
          <a:noFill/>
        </p:spPr>
        <p:txBody>
          <a:bodyPr wrap="square" lIns="36576" tIns="18288" rIns="36576" bIns="18288" anchor="t">
            <a:spAutoFit/>
          </a:bodyPr>
          <a:lstStyle/>
          <a:p>
            <a:pPr marL="228600" indent="-228600" algn="l">
              <a:spcAft>
                <a:spcPts val="700"/>
              </a:spcAft>
              <a:buClr>
                <a:srgbClr val="236099"/>
              </a:buClr>
              <a:buFont typeface="Arial"/>
              <a:buChar char="•"/>
            </a:pPr>
            <a:r>
              <a:rPr lang="en-US" sz="1300" b="0" i="0" dirty="0">
                <a:solidFill>
                  <a:srgbClr val="202124"/>
                </a:solidFill>
                <a:latin typeface="Roboto"/>
              </a:rPr>
              <a:t>Make sure the TA has the correct secure materials: booklets, tickets, scripts. See TAM Part 2.</a:t>
            </a:r>
          </a:p>
          <a:p>
            <a:pPr marL="228600" indent="-228600" algn="l">
              <a:spcAft>
                <a:spcPts val="700"/>
              </a:spcAft>
              <a:buClr>
                <a:srgbClr val="236099"/>
              </a:buClr>
              <a:buFont typeface="Arial"/>
              <a:buChar char="•"/>
            </a:pPr>
            <a:r>
              <a:rPr lang="en-US" sz="1300" b="0" i="0" dirty="0">
                <a:solidFill>
                  <a:srgbClr val="202124"/>
                </a:solidFill>
                <a:latin typeface="Roboto"/>
              </a:rPr>
              <a:t>Paper, Kindergarten, and Alternate TAs use #2 pencils.</a:t>
            </a:r>
          </a:p>
          <a:p>
            <a:pPr marL="228600" indent="-228600" algn="l">
              <a:spcAft>
                <a:spcPts val="700"/>
              </a:spcAft>
              <a:buClr>
                <a:srgbClr val="236099"/>
              </a:buClr>
              <a:buFont typeface="Arial"/>
              <a:buChar char="•"/>
            </a:pPr>
            <a:r>
              <a:rPr lang="en-US" sz="1300" b="0" i="0" dirty="0">
                <a:solidFill>
                  <a:srgbClr val="202124"/>
                </a:solidFill>
                <a:latin typeface="Roboto"/>
              </a:rPr>
              <a:t>Keep a record of the booklet number for each student.</a:t>
            </a:r>
          </a:p>
          <a:p>
            <a:pPr marL="228600" indent="-228600" algn="l">
              <a:spcAft>
                <a:spcPts val="700"/>
              </a:spcAft>
              <a:buClr>
                <a:srgbClr val="236099"/>
              </a:buClr>
              <a:buFont typeface="Arial"/>
              <a:buChar char="•"/>
            </a:pPr>
            <a:r>
              <a:rPr lang="en-US" sz="1300" b="1" i="0" dirty="0">
                <a:solidFill>
                  <a:srgbClr val="202124"/>
                </a:solidFill>
                <a:latin typeface="Roboto"/>
              </a:rPr>
              <a:t>Scratch paper:</a:t>
            </a:r>
            <a:r>
              <a:rPr lang="en-US" sz="1300" b="0" i="0" dirty="0">
                <a:solidFill>
                  <a:srgbClr val="202124"/>
                </a:solidFill>
                <a:latin typeface="Roboto"/>
              </a:rPr>
              <a:t> not allowed </a:t>
            </a:r>
            <a:r>
              <a:rPr lang="en-US" sz="1300" dirty="0">
                <a:solidFill>
                  <a:srgbClr val="202124"/>
                </a:solidFill>
                <a:latin typeface="Roboto"/>
              </a:rPr>
              <a:t>by Colorado </a:t>
            </a:r>
            <a:r>
              <a:rPr lang="en-US" sz="1300" b="0" i="0" dirty="0">
                <a:solidFill>
                  <a:srgbClr val="202124"/>
                </a:solidFill>
                <a:latin typeface="Roboto"/>
              </a:rPr>
              <a:t>for Speaking. Allowed by request for Listening, Reading, and Writing. Collect it and destroy it securely.</a:t>
            </a:r>
          </a:p>
          <a:p>
            <a:pPr marL="228600" indent="-228600">
              <a:spcAft>
                <a:spcPts val="700"/>
              </a:spcAft>
              <a:buClr>
                <a:srgbClr val="236099"/>
              </a:buClr>
              <a:buFont typeface="Arial"/>
              <a:buChar char="•"/>
            </a:pPr>
            <a:r>
              <a:rPr lang="en-US" sz="1200" dirty="0">
                <a:solidFill>
                  <a:srgbClr val="202124"/>
                </a:solidFill>
                <a:latin typeface="Roboto"/>
              </a:rPr>
              <a:t>Only students with a language classification of NEP or LEP test</a:t>
            </a:r>
            <a:r>
              <a:rPr lang="en-US" sz="1300" b="0" i="0" dirty="0">
                <a:solidFill>
                  <a:srgbClr val="202124"/>
                </a:solidFill>
                <a:latin typeface="Roboto"/>
              </a:rPr>
              <a:t>. Do not add other students.</a:t>
            </a:r>
          </a:p>
        </p:txBody>
      </p:sp>
      <p:sp>
        <p:nvSpPr>
          <p:cNvPr id="4" name="Rounded Rectangle 3"/>
          <p:cNvSpPr/>
          <p:nvPr/>
        </p:nvSpPr>
        <p:spPr>
          <a:xfrm>
            <a:off x="4754880" y="1033272"/>
            <a:ext cx="4023360" cy="306324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dirty="0">
                <a:solidFill>
                  <a:srgbClr val="1B3A5C"/>
                </a:solidFill>
                <a:latin typeface="Roboto"/>
              </a:rPr>
              <a:t>Check the test ticket</a:t>
            </a:r>
          </a:p>
          <a:p>
            <a:pPr marL="228600" indent="-228600" algn="l">
              <a:spcAft>
                <a:spcPts val="600"/>
              </a:spcAft>
              <a:buClr>
                <a:srgbClr val="236099"/>
              </a:buClr>
              <a:buFont typeface="Arial"/>
              <a:buChar char="•"/>
            </a:pPr>
            <a:r>
              <a:rPr lang="en-US" sz="1300" b="0" i="0" dirty="0">
                <a:solidFill>
                  <a:srgbClr val="202124"/>
                </a:solidFill>
                <a:latin typeface="Roboto"/>
              </a:rPr>
              <a:t>The student says their name and grade. Then check the name on the screen.</a:t>
            </a:r>
          </a:p>
          <a:p>
            <a:pPr marL="228600" indent="-228600" algn="l">
              <a:spcAft>
                <a:spcPts val="600"/>
              </a:spcAft>
              <a:buClr>
                <a:srgbClr val="236099"/>
              </a:buClr>
              <a:buFont typeface="Arial"/>
              <a:buChar char="•"/>
            </a:pPr>
            <a:r>
              <a:rPr lang="en-US" sz="1300" b="1" i="0" dirty="0">
                <a:solidFill>
                  <a:srgbClr val="202124"/>
                </a:solidFill>
                <a:latin typeface="Roboto"/>
              </a:rPr>
              <a:t>Wrong ticket used: </a:t>
            </a:r>
            <a:r>
              <a:rPr lang="en-US" sz="1300" b="0" i="0" u="sng" dirty="0">
                <a:solidFill>
                  <a:srgbClr val="202124"/>
                </a:solidFill>
                <a:latin typeface="Roboto"/>
              </a:rPr>
              <a:t>call</a:t>
            </a:r>
            <a:r>
              <a:rPr lang="en-US" sz="1300" b="0" i="0" dirty="0">
                <a:solidFill>
                  <a:srgbClr val="202124"/>
                </a:solidFill>
                <a:latin typeface="Roboto"/>
              </a:rPr>
              <a:t> DRC at </a:t>
            </a:r>
            <a:r>
              <a:rPr lang="en-US" sz="1300" b="1" i="0" dirty="0">
                <a:solidFill>
                  <a:srgbClr val="202124"/>
                </a:solidFill>
                <a:latin typeface="Roboto"/>
              </a:rPr>
              <a:t>1-855-787-9615</a:t>
            </a:r>
            <a:r>
              <a:rPr lang="en-US" sz="1300" b="0" i="0" dirty="0">
                <a:solidFill>
                  <a:srgbClr val="202124"/>
                </a:solidFill>
                <a:latin typeface="Roboto"/>
              </a:rPr>
              <a:t> to transfer the test.</a:t>
            </a:r>
          </a:p>
          <a:p>
            <a:pPr marL="228600" indent="-228600" algn="l">
              <a:spcAft>
                <a:spcPts val="600"/>
              </a:spcAft>
              <a:buClr>
                <a:srgbClr val="236099"/>
              </a:buClr>
              <a:buFont typeface="Arial"/>
              <a:buChar char="•"/>
            </a:pPr>
            <a:r>
              <a:rPr lang="en-US" sz="1300" b="0" i="0" dirty="0">
                <a:solidFill>
                  <a:srgbClr val="202124"/>
                </a:solidFill>
                <a:latin typeface="Roboto"/>
              </a:rPr>
              <a:t>Wrong grade or tier: the DAC calls CDE or uploads to Syncplicity.</a:t>
            </a:r>
          </a:p>
          <a:p>
            <a:pPr marL="0" indent="0" algn="l">
              <a:spcAft>
                <a:spcPts val="400"/>
              </a:spcAft>
              <a:buNone/>
            </a:pPr>
            <a:r>
              <a:rPr lang="en-US" sz="1300" b="1" i="0" dirty="0">
                <a:solidFill>
                  <a:srgbClr val="A3410A"/>
                </a:solidFill>
                <a:latin typeface="Roboto"/>
              </a:rPr>
              <a:t>Do not email student PII.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 transfers and demographics</a:t>
            </a:r>
          </a:p>
        </p:txBody>
      </p:sp>
      <p:sp>
        <p:nvSpPr>
          <p:cNvPr id="3" name="Rounded Rectangle 2"/>
          <p:cNvSpPr/>
          <p:nvPr/>
        </p:nvSpPr>
        <p:spPr>
          <a:xfrm>
            <a:off x="365760" y="1033272"/>
            <a:ext cx="4114800" cy="306324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a:solidFill>
                  <a:srgbClr val="1B3A5C"/>
                </a:solidFill>
                <a:latin typeface="Roboto"/>
              </a:rPr>
              <a:t>Test transfers</a:t>
            </a:r>
          </a:p>
          <a:p>
            <a:pPr marL="228600" indent="-228600" algn="l">
              <a:spcAft>
                <a:spcPts val="600"/>
              </a:spcAft>
              <a:buClr>
                <a:srgbClr val="236099"/>
              </a:buClr>
              <a:buFont typeface="Arial"/>
              <a:buChar char="•"/>
            </a:pPr>
            <a:r>
              <a:rPr lang="en-US" sz="1300" b="0" i="0">
                <a:solidFill>
                  <a:srgbClr val="202124"/>
                </a:solidFill>
                <a:latin typeface="Roboto"/>
              </a:rPr>
              <a:t>Use </a:t>
            </a:r>
            <a:r>
              <a:rPr lang="en-US" sz="1300" b="1" i="0">
                <a:solidFill>
                  <a:srgbClr val="202124"/>
                </a:solidFill>
                <a:latin typeface="Roboto"/>
              </a:rPr>
              <a:t>Transfer Request</a:t>
            </a:r>
            <a:r>
              <a:rPr lang="en-US" sz="1300" b="0" i="0">
                <a:solidFill>
                  <a:srgbClr val="202124"/>
                </a:solidFill>
                <a:latin typeface="Roboto"/>
              </a:rPr>
              <a:t> in WIDA AMS when a student started testing in another district.</a:t>
            </a:r>
          </a:p>
          <a:p>
            <a:pPr marL="228600" indent="-228600" algn="l">
              <a:spcAft>
                <a:spcPts val="600"/>
              </a:spcAft>
              <a:buClr>
                <a:srgbClr val="236099"/>
              </a:buClr>
              <a:buFont typeface="Arial"/>
              <a:buChar char="•"/>
            </a:pPr>
            <a:r>
              <a:rPr lang="en-US" sz="1300" b="0" i="0">
                <a:solidFill>
                  <a:srgbClr val="202124"/>
                </a:solidFill>
                <a:latin typeface="Roboto"/>
              </a:rPr>
              <a:t>Only for online tests with at least one finished domain.</a:t>
            </a:r>
          </a:p>
          <a:p>
            <a:pPr marL="228600" indent="-228600" algn="l">
              <a:spcAft>
                <a:spcPts val="600"/>
              </a:spcAft>
              <a:buClr>
                <a:srgbClr val="236099"/>
              </a:buClr>
              <a:buFont typeface="Arial"/>
              <a:buChar char="•"/>
            </a:pPr>
            <a:r>
              <a:rPr lang="en-US" sz="1300" b="0" i="0">
                <a:solidFill>
                  <a:srgbClr val="202124"/>
                </a:solidFill>
                <a:latin typeface="Roboto"/>
              </a:rPr>
              <a:t>Transfer only after the student attends the new school. Registration alone is not enough.</a:t>
            </a:r>
          </a:p>
        </p:txBody>
      </p:sp>
      <p:sp>
        <p:nvSpPr>
          <p:cNvPr id="4" name="Rounded Rectangle 3"/>
          <p:cNvSpPr/>
          <p:nvPr/>
        </p:nvSpPr>
        <p:spPr>
          <a:xfrm>
            <a:off x="4663440" y="1033272"/>
            <a:ext cx="4114800" cy="306324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a:solidFill>
                  <a:srgbClr val="1B3A5C"/>
                </a:solidFill>
                <a:latin typeface="Roboto"/>
              </a:rPr>
              <a:t>New student, paper test, no Pre-ID label</a:t>
            </a:r>
          </a:p>
          <a:p>
            <a:pPr marL="228600" indent="-228600" algn="l">
              <a:spcAft>
                <a:spcPts val="600"/>
              </a:spcAft>
              <a:buClr>
                <a:srgbClr val="236099"/>
              </a:buClr>
              <a:buFont typeface="Arial"/>
              <a:buChar char="•"/>
            </a:pPr>
            <a:r>
              <a:rPr lang="en-US" sz="1300" b="0" i="0">
                <a:solidFill>
                  <a:srgbClr val="202124"/>
                </a:solidFill>
                <a:latin typeface="Roboto"/>
              </a:rPr>
              <a:t>Apply a District/School label.</a:t>
            </a:r>
          </a:p>
          <a:p>
            <a:pPr marL="228600" indent="-228600" algn="l">
              <a:spcAft>
                <a:spcPts val="600"/>
              </a:spcAft>
              <a:buClr>
                <a:srgbClr val="236099"/>
              </a:buClr>
              <a:buFont typeface="Arial"/>
              <a:buChar char="•"/>
            </a:pPr>
            <a:r>
              <a:rPr lang="en-US" sz="1300" b="0" i="0">
                <a:solidFill>
                  <a:srgbClr val="202124"/>
                </a:solidFill>
                <a:latin typeface="Roboto"/>
              </a:rPr>
              <a:t>Bubble all front cover fields, and SASID, date of birth, and grade on the back.</a:t>
            </a:r>
          </a:p>
          <a:p>
            <a:pPr marL="228600" indent="-228600" algn="l">
              <a:spcAft>
                <a:spcPts val="600"/>
              </a:spcAft>
              <a:buClr>
                <a:srgbClr val="236099"/>
              </a:buClr>
              <a:buFont typeface="Arial"/>
              <a:buChar char="•"/>
            </a:pPr>
            <a:r>
              <a:rPr lang="en-US" sz="1300" b="0" i="0">
                <a:solidFill>
                  <a:srgbClr val="202124"/>
                </a:solidFill>
                <a:latin typeface="Roboto"/>
              </a:rPr>
              <a:t>Finish the rest in SBD, or in WIDA AMS if your district does not use SBD.</a:t>
            </a:r>
          </a:p>
          <a:p>
            <a:pPr marL="0" indent="0" algn="l">
              <a:spcBef>
                <a:spcPts val="400"/>
              </a:spcBef>
              <a:spcAft>
                <a:spcPts val="600"/>
              </a:spcAft>
              <a:buNone/>
            </a:pPr>
            <a:r>
              <a:rPr lang="en-US" sz="1300" b="1" i="0">
                <a:solidFill>
                  <a:srgbClr val="202124"/>
                </a:solidFill>
                <a:latin typeface="Roboto"/>
              </a:rPr>
              <a:t>Online or paper: incomplete or wrong demographics can mean no scores.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WIDA AMS Student Management fields</a:t>
            </a:r>
          </a:p>
        </p:txBody>
      </p:sp>
      <p:graphicFrame>
        <p:nvGraphicFramePr>
          <p:cNvPr id="3" name="Table"/>
          <p:cNvGraphicFramePr>
            <a:graphicFrameLocks noGrp="1"/>
          </p:cNvGraphicFramePr>
          <p:nvPr/>
        </p:nvGraphicFramePr>
        <p:xfrm>
          <a:off x="365760" y="1005840"/>
          <a:ext cx="8412480" cy="3157728"/>
        </p:xfrm>
        <a:graphic>
          <a:graphicData uri="http://schemas.openxmlformats.org/drawingml/2006/table">
            <a:tbl>
              <a:tblPr firstRow="1" bandRow="1">
                <a:tableStyleId>{5940675A-B579-460E-94D1-54222C63F5DA}</a:tableStyleId>
              </a:tblPr>
              <a:tblGrid>
                <a:gridCol w="3383280">
                  <a:extLst>
                    <a:ext uri="{9D8B030D-6E8A-4147-A177-3AD203B41FA5}">
                      <a16:colId xmlns:a16="http://schemas.microsoft.com/office/drawing/2014/main" val="20000"/>
                    </a:ext>
                  </a:extLst>
                </a:gridCol>
                <a:gridCol w="5029200">
                  <a:extLst>
                    <a:ext uri="{9D8B030D-6E8A-4147-A177-3AD203B41FA5}">
                      <a16:colId xmlns:a16="http://schemas.microsoft.com/office/drawing/2014/main" val="20001"/>
                    </a:ext>
                  </a:extLst>
                </a:gridCol>
              </a:tblGrid>
              <a:tr h="338328">
                <a:tc>
                  <a:txBody>
                    <a:bodyPr/>
                    <a:lstStyle/>
                    <a:p>
                      <a:pPr marL="0" indent="0" algn="l">
                        <a:spcAft>
                          <a:spcPts val="0"/>
                        </a:spcAft>
                        <a:buNone/>
                      </a:pPr>
                      <a:r>
                        <a:rPr lang="en-US" sz="1300" b="1" i="0">
                          <a:solidFill>
                            <a:srgbClr val="FFFFFF"/>
                          </a:solidFill>
                          <a:latin typeface="Roboto"/>
                        </a:rPr>
                        <a:t>Field</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300" b="1" i="0">
                          <a:solidFill>
                            <a:srgbClr val="FFFFFF"/>
                          </a:solidFill>
                          <a:latin typeface="Roboto"/>
                        </a:rPr>
                        <a:t>What to enter</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extLst>
                  <a:ext uri="{0D108BD9-81ED-4DB2-BD59-A6C34878D82A}">
                    <a16:rowId xmlns:a16="http://schemas.microsoft.com/office/drawing/2014/main" val="10000"/>
                  </a:ext>
                </a:extLst>
              </a:tr>
              <a:tr h="338328">
                <a:tc>
                  <a:txBody>
                    <a:bodyPr/>
                    <a:lstStyle/>
                    <a:p>
                      <a:pPr marL="0" indent="0" algn="l">
                        <a:spcAft>
                          <a:spcPts val="0"/>
                        </a:spcAft>
                        <a:buNone/>
                      </a:pPr>
                      <a:r>
                        <a:rPr lang="en-US" sz="1300" b="1" i="0">
                          <a:solidFill>
                            <a:srgbClr val="202124"/>
                          </a:solidFill>
                          <a:latin typeface="Roboto"/>
                        </a:rPr>
                        <a:t>Ethnicity and Race</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0" i="0">
                          <a:solidFill>
                            <a:srgbClr val="202124"/>
                          </a:solidFill>
                          <a:latin typeface="Roboto"/>
                        </a:rPr>
                        <a:t>Select all that apply</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1"/>
                  </a:ext>
                </a:extLst>
              </a:tr>
              <a:tr h="338328">
                <a:tc>
                  <a:txBody>
                    <a:bodyPr/>
                    <a:lstStyle/>
                    <a:p>
                      <a:pPr marL="0" indent="0" algn="l">
                        <a:spcAft>
                          <a:spcPts val="0"/>
                        </a:spcAft>
                        <a:buNone/>
                      </a:pPr>
                      <a:r>
                        <a:rPr lang="en-US" sz="1300" b="1" i="0">
                          <a:solidFill>
                            <a:srgbClr val="202124"/>
                          </a:solidFill>
                          <a:latin typeface="Roboto"/>
                        </a:rPr>
                        <a:t>Native Language</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0" i="0">
                          <a:solidFill>
                            <a:srgbClr val="202124"/>
                          </a:solidFill>
                          <a:latin typeface="Roboto"/>
                        </a:rPr>
                        <a:t>The 3-letter </a:t>
                      </a:r>
                      <a:r>
                        <a:rPr lang="en-US" sz="1300" b="0" i="0" u="sng">
                          <a:solidFill>
                            <a:srgbClr val="00616B"/>
                          </a:solidFill>
                          <a:latin typeface="Roboto"/>
                          <a:hlinkClick r:id="rId3">
                            <a:extLst>
                              <a:ext uri="{A12FA001-AC4F-418D-AE19-62706E023703}">
                                <ahyp:hlinkClr xmlns:ahyp="http://schemas.microsoft.com/office/drawing/2018/hyperlinkcolor" val="tx"/>
                              </a:ext>
                            </a:extLst>
                          </a:hlinkClick>
                        </a:rPr>
                        <a:t>CDE home language code</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2"/>
                  </a:ext>
                </a:extLst>
              </a:tr>
              <a:tr h="338328">
                <a:tc>
                  <a:txBody>
                    <a:bodyPr/>
                    <a:lstStyle/>
                    <a:p>
                      <a:pPr marL="0" indent="0" algn="l">
                        <a:spcAft>
                          <a:spcPts val="0"/>
                        </a:spcAft>
                        <a:buNone/>
                      </a:pPr>
                      <a:r>
                        <a:rPr lang="en-US" sz="1300" b="1" i="0">
                          <a:solidFill>
                            <a:srgbClr val="202124"/>
                          </a:solidFill>
                          <a:latin typeface="Roboto"/>
                        </a:rPr>
                        <a:t>Date First Enrolled U.S. School</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0" i="0">
                          <a:solidFill>
                            <a:srgbClr val="202124"/>
                          </a:solidFill>
                          <a:latin typeface="Roboto"/>
                        </a:rPr>
                        <a:t>The first enrolled date</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3"/>
                  </a:ext>
                </a:extLst>
              </a:tr>
              <a:tr h="338328">
                <a:tc>
                  <a:txBody>
                    <a:bodyPr/>
                    <a:lstStyle/>
                    <a:p>
                      <a:pPr marL="0" indent="0" algn="l">
                        <a:spcAft>
                          <a:spcPts val="0"/>
                        </a:spcAft>
                        <a:buNone/>
                      </a:pPr>
                      <a:r>
                        <a:rPr lang="en-US" sz="1300" b="1" i="0">
                          <a:solidFill>
                            <a:srgbClr val="202124"/>
                          </a:solidFill>
                          <a:latin typeface="Roboto"/>
                        </a:rPr>
                        <a:t>Length of Time in LEP/EL Program</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0" i="0">
                          <a:solidFill>
                            <a:srgbClr val="202124"/>
                          </a:solidFill>
                          <a:latin typeface="Roboto"/>
                        </a:rPr>
                        <a:t>Leave blank</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4"/>
                  </a:ext>
                </a:extLst>
              </a:tr>
              <a:tr h="338328">
                <a:tc>
                  <a:txBody>
                    <a:bodyPr/>
                    <a:lstStyle/>
                    <a:p>
                      <a:pPr marL="0" indent="0" algn="l">
                        <a:spcAft>
                          <a:spcPts val="0"/>
                        </a:spcAft>
                        <a:buNone/>
                      </a:pPr>
                      <a:r>
                        <a:rPr lang="en-US" sz="1300" b="1" i="0">
                          <a:solidFill>
                            <a:srgbClr val="202124"/>
                          </a:solidFill>
                          <a:latin typeface="Roboto"/>
                        </a:rPr>
                        <a:t>Title III Status, Migrant, IEP Status, 504 Plan</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0" i="0">
                          <a:solidFill>
                            <a:srgbClr val="202124"/>
                          </a:solidFill>
                          <a:latin typeface="Roboto"/>
                        </a:rPr>
                        <a:t>Mark if yes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5"/>
                  </a:ext>
                </a:extLst>
              </a:tr>
              <a:tr h="338328">
                <a:tc>
                  <a:txBody>
                    <a:bodyPr/>
                    <a:lstStyle/>
                    <a:p>
                      <a:pPr marL="0" indent="0" algn="l">
                        <a:spcAft>
                          <a:spcPts val="0"/>
                        </a:spcAft>
                        <a:buNone/>
                      </a:pPr>
                      <a:r>
                        <a:rPr lang="en-US" sz="1300" b="1" i="0">
                          <a:solidFill>
                            <a:srgbClr val="202124"/>
                          </a:solidFill>
                          <a:latin typeface="Roboto"/>
                        </a:rPr>
                        <a:t>Primary and Secondary Disability</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0" i="0">
                          <a:solidFill>
                            <a:srgbClr val="202124"/>
                          </a:solidFill>
                          <a:latin typeface="Roboto"/>
                        </a:rPr>
                        <a:t>Select the correct disability from the list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6"/>
                  </a:ext>
                </a:extLst>
              </a:tr>
              <a:tr h="338328">
                <a:tc>
                  <a:txBody>
                    <a:bodyPr/>
                    <a:lstStyle/>
                    <a:p>
                      <a:pPr marL="0" indent="0" algn="l">
                        <a:spcAft>
                          <a:spcPts val="0"/>
                        </a:spcAft>
                        <a:buNone/>
                      </a:pPr>
                      <a:r>
                        <a:rPr lang="en-US" sz="1300" b="1" i="0">
                          <a:solidFill>
                            <a:srgbClr val="202124"/>
                          </a:solidFill>
                          <a:latin typeface="Roboto"/>
                        </a:rPr>
                        <a:t>LIEP Classification</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300" b="0" i="0">
                          <a:solidFill>
                            <a:srgbClr val="202124"/>
                          </a:solidFill>
                          <a:latin typeface="Roboto"/>
                        </a:rPr>
                        <a:t>Leave blank. Colorado collects it in State Defined Optional Data.</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7"/>
                  </a:ext>
                </a:extLst>
              </a:tr>
              <a:tr h="338328">
                <a:tc>
                  <a:txBody>
                    <a:bodyPr/>
                    <a:lstStyle/>
                    <a:p>
                      <a:pPr marL="0" indent="0" algn="l">
                        <a:spcAft>
                          <a:spcPts val="0"/>
                        </a:spcAft>
                        <a:buNone/>
                      </a:pPr>
                      <a:r>
                        <a:rPr lang="en-US" sz="1300" b="1" i="0">
                          <a:solidFill>
                            <a:srgbClr val="202124"/>
                          </a:solidFill>
                          <a:latin typeface="Roboto"/>
                        </a:rPr>
                        <a:t>State and District Defined Optional Data</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300" b="0" i="0">
                          <a:solidFill>
                            <a:srgbClr val="202124"/>
                          </a:solidFill>
                          <a:latin typeface="Roboto"/>
                        </a:rPr>
                        <a:t>Required in Colorado. See the next two slides.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State Defined Optional Data (required in Colorado)</a:t>
            </a:r>
          </a:p>
        </p:txBody>
      </p:sp>
      <p:graphicFrame>
        <p:nvGraphicFramePr>
          <p:cNvPr id="3" name="Table"/>
          <p:cNvGraphicFramePr>
            <a:graphicFrameLocks noGrp="1"/>
          </p:cNvGraphicFramePr>
          <p:nvPr/>
        </p:nvGraphicFramePr>
        <p:xfrm>
          <a:off x="365760" y="1005840"/>
          <a:ext cx="5852160" cy="2944368"/>
        </p:xfrm>
        <a:graphic>
          <a:graphicData uri="http://schemas.openxmlformats.org/drawingml/2006/table">
            <a:tbl>
              <a:tblPr firstRow="1" bandRow="1">
                <a:tableStyleId>{5940675A-B579-460E-94D1-54222C63F5DA}</a:tableStyleId>
              </a:tblPr>
              <a:tblGrid>
                <a:gridCol w="86868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3154680">
                  <a:extLst>
                    <a:ext uri="{9D8B030D-6E8A-4147-A177-3AD203B41FA5}">
                      <a16:colId xmlns:a16="http://schemas.microsoft.com/office/drawing/2014/main" val="20002"/>
                    </a:ext>
                  </a:extLst>
                </a:gridCol>
              </a:tblGrid>
              <a:tr h="329184">
                <a:tc>
                  <a:txBody>
                    <a:bodyPr/>
                    <a:lstStyle/>
                    <a:p>
                      <a:pPr marL="0" indent="0" algn="l">
                        <a:spcAft>
                          <a:spcPts val="0"/>
                        </a:spcAft>
                        <a:buNone/>
                      </a:pPr>
                      <a:r>
                        <a:rPr lang="en-US" sz="1200" b="1" i="0">
                          <a:solidFill>
                            <a:srgbClr val="FFFFFF"/>
                          </a:solidFill>
                          <a:latin typeface="Roboto"/>
                        </a:rPr>
                        <a:t>Position</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200" b="1" i="0">
                          <a:solidFill>
                            <a:srgbClr val="FFFFFF"/>
                          </a:solidFill>
                          <a:latin typeface="Roboto"/>
                        </a:rPr>
                        <a:t>Meaning</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200" b="1" i="0">
                          <a:solidFill>
                            <a:srgbClr val="FFFFFF"/>
                          </a:solidFill>
                          <a:latin typeface="Roboto"/>
                        </a:rPr>
                        <a:t>Values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extLst>
                  <a:ext uri="{0D108BD9-81ED-4DB2-BD59-A6C34878D82A}">
                    <a16:rowId xmlns:a16="http://schemas.microsoft.com/office/drawing/2014/main" val="10000"/>
                  </a:ext>
                </a:extLst>
              </a:tr>
              <a:tr h="329184">
                <a:tc>
                  <a:txBody>
                    <a:bodyPr/>
                    <a:lstStyle/>
                    <a:p>
                      <a:pPr marL="0" indent="0" algn="l">
                        <a:spcAft>
                          <a:spcPts val="0"/>
                        </a:spcAft>
                        <a:buNone/>
                      </a:pPr>
                      <a:r>
                        <a:rPr lang="en-US" sz="1200" b="1" i="0">
                          <a:solidFill>
                            <a:srgbClr val="202124"/>
                          </a:solidFill>
                          <a:latin typeface="Roboto"/>
                        </a:rPr>
                        <a:t>1</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Language proficiency</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1 = NEP, 2 = LEP</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1"/>
                  </a:ext>
                </a:extLst>
              </a:tr>
              <a:tr h="329184">
                <a:tc>
                  <a:txBody>
                    <a:bodyPr/>
                    <a:lstStyle/>
                    <a:p>
                      <a:pPr marL="0" indent="0" algn="l">
                        <a:spcAft>
                          <a:spcPts val="0"/>
                        </a:spcAft>
                        <a:buNone/>
                      </a:pPr>
                      <a:r>
                        <a:rPr lang="en-US" sz="1200" b="1" i="0">
                          <a:solidFill>
                            <a:srgbClr val="202124"/>
                          </a:solidFill>
                          <a:latin typeface="Roboto"/>
                        </a:rPr>
                        <a:t>2 and 3</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Language instruction program</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01 ESL or ELD; 02 Dual language; 03 Transitional bilingual; 04 Content with ESL support; 05 Newcomer; 97 Other; 98 Not in LIEP, parent choice</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2"/>
                  </a:ext>
                </a:extLst>
              </a:tr>
              <a:tr h="329184">
                <a:tc>
                  <a:txBody>
                    <a:bodyPr/>
                    <a:lstStyle/>
                    <a:p>
                      <a:pPr marL="0" indent="0" algn="l">
                        <a:spcAft>
                          <a:spcPts val="0"/>
                        </a:spcAft>
                        <a:buNone/>
                      </a:pPr>
                      <a:r>
                        <a:rPr lang="en-US" sz="1200" b="1" i="0">
                          <a:solidFill>
                            <a:srgbClr val="202124"/>
                          </a:solidFill>
                          <a:latin typeface="Roboto"/>
                        </a:rPr>
                        <a:t>4</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In school since October 1</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1 = yes, 0 = no</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3"/>
                  </a:ext>
                </a:extLst>
              </a:tr>
              <a:tr h="329184">
                <a:tc>
                  <a:txBody>
                    <a:bodyPr/>
                    <a:lstStyle/>
                    <a:p>
                      <a:pPr marL="0" indent="0" algn="l">
                        <a:spcAft>
                          <a:spcPts val="0"/>
                        </a:spcAft>
                        <a:buNone/>
                      </a:pPr>
                      <a:r>
                        <a:rPr lang="en-US" sz="1200" b="1" i="0">
                          <a:solidFill>
                            <a:srgbClr val="202124"/>
                          </a:solidFill>
                          <a:latin typeface="Roboto"/>
                        </a:rPr>
                        <a:t>5</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In district since October 1</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1 = yes, 0 = no</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4"/>
                  </a:ext>
                </a:extLst>
              </a:tr>
              <a:tr h="329184">
                <a:tc>
                  <a:txBody>
                    <a:bodyPr/>
                    <a:lstStyle/>
                    <a:p>
                      <a:pPr marL="0" indent="0" algn="l">
                        <a:spcAft>
                          <a:spcPts val="0"/>
                        </a:spcAft>
                        <a:buNone/>
                      </a:pPr>
                      <a:r>
                        <a:rPr lang="en-US" sz="1200" b="1" i="0">
                          <a:solidFill>
                            <a:srgbClr val="202124"/>
                          </a:solidFill>
                          <a:latin typeface="Roboto"/>
                        </a:rPr>
                        <a:t>6 and 7</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Free or reduced lunch</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00 = not eligible, 01 = free, 02 = reduced</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5"/>
                  </a:ext>
                </a:extLst>
              </a:tr>
              <a:tr h="329184">
                <a:tc>
                  <a:txBody>
                    <a:bodyPr/>
                    <a:lstStyle/>
                    <a:p>
                      <a:pPr marL="0" indent="0" algn="l">
                        <a:spcAft>
                          <a:spcPts val="0"/>
                        </a:spcAft>
                        <a:buNone/>
                      </a:pPr>
                      <a:r>
                        <a:rPr lang="en-US" sz="1200" b="1" i="0">
                          <a:solidFill>
                            <a:srgbClr val="202124"/>
                          </a:solidFill>
                          <a:latin typeface="Roboto"/>
                        </a:rPr>
                        <a:t>8 to 10</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Not used</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Leave blank</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6"/>
                  </a:ext>
                </a:extLst>
              </a:tr>
            </a:tbl>
          </a:graphicData>
        </a:graphic>
      </p:graphicFrame>
      <p:sp>
        <p:nvSpPr>
          <p:cNvPr id="4" name="Rounded Rectangle 3"/>
          <p:cNvSpPr/>
          <p:nvPr/>
        </p:nvSpPr>
        <p:spPr>
          <a:xfrm>
            <a:off x="6400800" y="1005840"/>
            <a:ext cx="2377440" cy="3108960"/>
          </a:xfrm>
          <a:prstGeom prst="roundRect">
            <a:avLst>
              <a:gd name="adj" fmla="val 6000"/>
            </a:avLst>
          </a:prstGeom>
          <a:solidFill>
            <a:srgbClr val="1B3A5C"/>
          </a:solidFill>
          <a:ln>
            <a:noFill/>
          </a:ln>
        </p:spPr>
        <p:txBody>
          <a:bodyPr wrap="square" lIns="109728" tIns="73152" rIns="109728" bIns="73152" rtlCol="0" anchor="ctr"/>
          <a:lstStyle/>
          <a:p>
            <a:pPr marL="0" indent="0" algn="l">
              <a:spcAft>
                <a:spcPts val="600"/>
              </a:spcAft>
              <a:buNone/>
            </a:pPr>
            <a:r>
              <a:rPr lang="en-US" sz="1500" b="1" i="0">
                <a:solidFill>
                  <a:srgbClr val="FFFFFF"/>
                </a:solidFill>
                <a:latin typeface="Roboto"/>
              </a:rPr>
              <a:t>Example</a:t>
            </a:r>
          </a:p>
          <a:p>
            <a:pPr marL="0" indent="0" algn="l">
              <a:spcAft>
                <a:spcPts val="600"/>
              </a:spcAft>
              <a:buNone/>
            </a:pPr>
            <a:r>
              <a:rPr lang="en-US" sz="2400" b="1" i="0">
                <a:solidFill>
                  <a:srgbClr val="FFFFFF"/>
                </a:solidFill>
                <a:latin typeface="Roboto"/>
              </a:rPr>
              <a:t>2011101</a:t>
            </a:r>
          </a:p>
          <a:p>
            <a:pPr marL="0" indent="0" algn="l">
              <a:spcAft>
                <a:spcPts val="400"/>
              </a:spcAft>
              <a:buNone/>
            </a:pPr>
            <a:r>
              <a:rPr lang="en-US" sz="1200" b="0" i="0">
                <a:solidFill>
                  <a:srgbClr val="FFFFFF"/>
                </a:solidFill>
                <a:latin typeface="Roboto"/>
              </a:rPr>
              <a:t>LEP (2), ESL or ELD (01), in school (1), in district (1), free lunch (01)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District Defined Optional Data (required in Colorado)</a:t>
            </a:r>
          </a:p>
        </p:txBody>
      </p:sp>
      <p:graphicFrame>
        <p:nvGraphicFramePr>
          <p:cNvPr id="3" name="Table"/>
          <p:cNvGraphicFramePr>
            <a:graphicFrameLocks noGrp="1"/>
          </p:cNvGraphicFramePr>
          <p:nvPr>
            <p:extLst>
              <p:ext uri="{D42A27DB-BD31-4B8C-83A1-F6EECF244321}">
                <p14:modId xmlns:p14="http://schemas.microsoft.com/office/powerpoint/2010/main" val="2788303282"/>
              </p:ext>
            </p:extLst>
          </p:nvPr>
        </p:nvGraphicFramePr>
        <p:xfrm>
          <a:off x="365760" y="1005840"/>
          <a:ext cx="5852160" cy="2916936"/>
        </p:xfrm>
        <a:graphic>
          <a:graphicData uri="http://schemas.openxmlformats.org/drawingml/2006/table">
            <a:tbl>
              <a:tblPr firstRow="1" bandRow="1">
                <a:tableStyleId>{5940675A-B579-460E-94D1-54222C63F5DA}</a:tableStyleId>
              </a:tblPr>
              <a:tblGrid>
                <a:gridCol w="86868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3154680">
                  <a:extLst>
                    <a:ext uri="{9D8B030D-6E8A-4147-A177-3AD203B41FA5}">
                      <a16:colId xmlns:a16="http://schemas.microsoft.com/office/drawing/2014/main" val="20002"/>
                    </a:ext>
                  </a:extLst>
                </a:gridCol>
              </a:tblGrid>
              <a:tr h="338328">
                <a:tc>
                  <a:txBody>
                    <a:bodyPr/>
                    <a:lstStyle/>
                    <a:p>
                      <a:pPr marL="0" indent="0" algn="l">
                        <a:spcAft>
                          <a:spcPts val="0"/>
                        </a:spcAft>
                        <a:buNone/>
                      </a:pPr>
                      <a:r>
                        <a:rPr lang="en-US" sz="1200" b="1">
                          <a:solidFill>
                            <a:srgbClr val="FFFFFF"/>
                          </a:solidFill>
                          <a:latin typeface="Roboto"/>
                        </a:rPr>
                        <a:t>Position</a:t>
                      </a:r>
                      <a:endParaRPr lang="en-US" sz="1300" b="1" i="0">
                        <a:solidFill>
                          <a:srgbClr val="FFFFFF"/>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200" b="1">
                          <a:solidFill>
                            <a:srgbClr val="FFFFFF"/>
                          </a:solidFill>
                          <a:latin typeface="Roboto"/>
                        </a:rPr>
                        <a:t>Meaning</a:t>
                      </a:r>
                      <a:endParaRPr lang="en-US" sz="1300" b="1" i="0">
                        <a:solidFill>
                          <a:srgbClr val="FFFFFF"/>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200" b="1">
                          <a:solidFill>
                            <a:srgbClr val="FFFFFF"/>
                          </a:solidFill>
                          <a:latin typeface="Roboto"/>
                        </a:rPr>
                        <a:t>Values</a:t>
                      </a:r>
                      <a:endParaRPr lang="en-US" sz="1300" b="1" i="0">
                        <a:solidFill>
                          <a:srgbClr val="FFFFFF"/>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extLst>
                  <a:ext uri="{0D108BD9-81ED-4DB2-BD59-A6C34878D82A}">
                    <a16:rowId xmlns:a16="http://schemas.microsoft.com/office/drawing/2014/main" val="10000"/>
                  </a:ext>
                </a:extLst>
              </a:tr>
              <a:tr h="338328">
                <a:tc>
                  <a:txBody>
                    <a:bodyPr/>
                    <a:lstStyle/>
                    <a:p>
                      <a:pPr marL="0" indent="0" algn="l">
                        <a:spcAft>
                          <a:spcPts val="0"/>
                        </a:spcAft>
                        <a:buNone/>
                      </a:pPr>
                      <a:r>
                        <a:rPr lang="en-US" sz="1200" b="1">
                          <a:solidFill>
                            <a:srgbClr val="202124"/>
                          </a:solidFill>
                          <a:latin typeface="Roboto"/>
                        </a:rPr>
                        <a:t>1</a:t>
                      </a:r>
                      <a:endParaRPr lang="en-US" sz="1300" b="1" i="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a:solidFill>
                            <a:srgbClr val="202124"/>
                          </a:solidFill>
                          <a:latin typeface="Roboto"/>
                        </a:rPr>
                        <a:t>Title I</a:t>
                      </a:r>
                      <a:endParaRPr lang="en-US" sz="1300" b="0" i="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a:solidFill>
                            <a:srgbClr val="202124"/>
                          </a:solidFill>
                          <a:latin typeface="Roboto"/>
                        </a:rPr>
                        <a:t>1 = yes, 0 = no</a:t>
                      </a:r>
                      <a:endParaRPr lang="en-US" sz="1300" b="0" i="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1"/>
                  </a:ext>
                </a:extLst>
              </a:tr>
              <a:tr h="338328">
                <a:tc>
                  <a:txBody>
                    <a:bodyPr/>
                    <a:lstStyle/>
                    <a:p>
                      <a:pPr marL="0" indent="0" algn="l">
                        <a:spcAft>
                          <a:spcPts val="0"/>
                        </a:spcAft>
                        <a:buNone/>
                      </a:pPr>
                      <a:r>
                        <a:rPr lang="en-US" sz="1200" b="1">
                          <a:solidFill>
                            <a:srgbClr val="202124"/>
                          </a:solidFill>
                          <a:latin typeface="Roboto"/>
                        </a:rPr>
                        <a:t>2</a:t>
                      </a:r>
                      <a:endParaRPr lang="en-US" sz="1300" b="1" i="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a:solidFill>
                            <a:srgbClr val="202124"/>
                          </a:solidFill>
                          <a:latin typeface="Roboto"/>
                        </a:rPr>
                        <a:t>Homeless</a:t>
                      </a:r>
                      <a:endParaRPr lang="en-US" sz="1300" b="0" i="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a:solidFill>
                            <a:srgbClr val="202124"/>
                          </a:solidFill>
                          <a:latin typeface="Roboto"/>
                        </a:rPr>
                        <a:t>3 = yes, with parent or guardian; 4 = yes, not with parent or guardian; 0 = no</a:t>
                      </a:r>
                      <a:endParaRPr lang="en-US" sz="1300" b="0" i="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2"/>
                  </a:ext>
                </a:extLst>
              </a:tr>
              <a:tr h="338328">
                <a:tc>
                  <a:txBody>
                    <a:bodyPr/>
                    <a:lstStyle/>
                    <a:p>
                      <a:pPr marL="0" indent="0" algn="l">
                        <a:spcAft>
                          <a:spcPts val="0"/>
                        </a:spcAft>
                        <a:buNone/>
                      </a:pPr>
                      <a:r>
                        <a:rPr lang="en-US" sz="1200" b="1">
                          <a:solidFill>
                            <a:srgbClr val="202124"/>
                          </a:solidFill>
                          <a:latin typeface="Roboto"/>
                        </a:rPr>
                        <a:t>3</a:t>
                      </a:r>
                      <a:endParaRPr lang="en-US" sz="1300" b="1" i="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a:solidFill>
                            <a:srgbClr val="202124"/>
                          </a:solidFill>
                          <a:latin typeface="Roboto"/>
                        </a:rPr>
                        <a:t>Expelled</a:t>
                      </a:r>
                      <a:endParaRPr lang="en-US" sz="1300" b="0" i="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a:solidFill>
                            <a:srgbClr val="202124"/>
                          </a:solidFill>
                          <a:latin typeface="Roboto"/>
                        </a:rPr>
                        <a:t>1 = yes, 0 = no</a:t>
                      </a:r>
                      <a:endParaRPr lang="en-US" sz="1300" b="0" i="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3"/>
                  </a:ext>
                </a:extLst>
              </a:tr>
              <a:tr h="338328">
                <a:tc>
                  <a:txBody>
                    <a:bodyPr/>
                    <a:lstStyle/>
                    <a:p>
                      <a:pPr marL="0" indent="0" algn="l">
                        <a:spcAft>
                          <a:spcPts val="0"/>
                        </a:spcAft>
                        <a:buNone/>
                      </a:pPr>
                      <a:r>
                        <a:rPr lang="en-US" sz="1200" b="1">
                          <a:solidFill>
                            <a:srgbClr val="202124"/>
                          </a:solidFill>
                          <a:latin typeface="Roboto"/>
                        </a:rPr>
                        <a:t>4</a:t>
                      </a:r>
                      <a:endParaRPr lang="en-US" sz="1300" b="1" i="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a:solidFill>
                            <a:srgbClr val="202124"/>
                          </a:solidFill>
                          <a:latin typeface="Roboto"/>
                        </a:rPr>
                        <a:t>Gifted and talented</a:t>
                      </a:r>
                      <a:endParaRPr lang="en-US" sz="1300" b="0" i="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a:solidFill>
                            <a:srgbClr val="202124"/>
                          </a:solidFill>
                          <a:latin typeface="Roboto"/>
                        </a:rPr>
                        <a:t>1 = yes, 0 = no</a:t>
                      </a:r>
                      <a:endParaRPr lang="en-US" sz="1300" b="0" i="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4"/>
                  </a:ext>
                </a:extLst>
              </a:tr>
              <a:tr h="338328">
                <a:tc>
                  <a:txBody>
                    <a:bodyPr/>
                    <a:lstStyle/>
                    <a:p>
                      <a:pPr marL="0" indent="0" algn="l">
                        <a:spcAft>
                          <a:spcPts val="0"/>
                        </a:spcAft>
                        <a:buNone/>
                      </a:pPr>
                      <a:r>
                        <a:rPr lang="en-US" sz="1200" b="1" dirty="0">
                          <a:solidFill>
                            <a:srgbClr val="202124"/>
                          </a:solidFill>
                          <a:latin typeface="Roboto"/>
                        </a:rPr>
                        <a:t>5 </a:t>
                      </a:r>
                      <a:r>
                        <a:rPr lang="en-US" sz="1400" b="1" i="0" u="none" strike="noStrike" cap="none" spc="0" dirty="0">
                          <a:solidFill>
                            <a:srgbClr val="A3410A"/>
                          </a:solidFill>
                          <a:latin typeface="Roboto"/>
                          <a:cs typeface="Arial"/>
                          <a:sym typeface="Arial"/>
                        </a:rPr>
                        <a:t>NEW</a:t>
                      </a:r>
                      <a:endParaRPr lang="en-US" sz="1400" b="1" i="0" u="none" strike="noStrike" cap="none" spc="0" dirty="0">
                        <a:solidFill>
                          <a:srgbClr val="A3410A"/>
                        </a:solidFill>
                        <a:latin typeface="Roboto"/>
                        <a:ea typeface="+mn-ea"/>
                        <a:cs typeface="Arial"/>
                        <a:sym typeface="Arial"/>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u="none" strike="noStrike" cap="none" spc="0">
                          <a:solidFill>
                            <a:srgbClr val="202124"/>
                          </a:solidFill>
                          <a:latin typeface="Roboto"/>
                          <a:sym typeface="Arial"/>
                        </a:rPr>
                        <a:t>South Asian</a:t>
                      </a:r>
                      <a:endParaRPr lang="en-US" sz="1300" b="0" i="0" u="none" strike="noStrike" cap="none" spc="0">
                        <a:solidFill>
                          <a:srgbClr val="202124"/>
                        </a:solidFill>
                        <a:latin typeface="Roboto"/>
                        <a:ea typeface="+mn-ea"/>
                        <a:cs typeface="+mn-cs"/>
                        <a:sym typeface="Arial"/>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a:solidFill>
                            <a:srgbClr val="202124"/>
                          </a:solidFill>
                          <a:latin typeface="Roboto"/>
                        </a:rPr>
                        <a:t>1 = yes, 0 = no</a:t>
                      </a:r>
                      <a:endParaRPr lang="en-US" sz="1300" b="0" i="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5"/>
                  </a:ext>
                </a:extLst>
              </a:tr>
              <a:tr h="33832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dirty="0">
                          <a:solidFill>
                            <a:srgbClr val="202124"/>
                          </a:solidFill>
                          <a:latin typeface="Roboto"/>
                        </a:rPr>
                        <a:t>6 </a:t>
                      </a:r>
                      <a:r>
                        <a:rPr lang="en-US" sz="1400" b="1" i="0" u="none" strike="noStrike" cap="none" spc="0" dirty="0">
                          <a:solidFill>
                            <a:srgbClr val="A3410A"/>
                          </a:solidFill>
                          <a:latin typeface="Roboto"/>
                          <a:ea typeface="+mn-ea"/>
                          <a:cs typeface="Arial"/>
                          <a:sym typeface="Arial"/>
                        </a:rPr>
                        <a:t>NEW</a:t>
                      </a:r>
                    </a:p>
                    <a:p>
                      <a:pPr marL="0" indent="0" algn="l">
                        <a:spcAft>
                          <a:spcPts val="0"/>
                        </a:spcAft>
                        <a:buNone/>
                      </a:pPr>
                      <a:endParaRPr lang="en-US" sz="1300" b="1" i="0" dirty="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u="none" strike="noStrike" cap="none" spc="0">
                          <a:solidFill>
                            <a:srgbClr val="202124"/>
                          </a:solidFill>
                          <a:latin typeface="Roboto"/>
                          <a:sym typeface="Arial"/>
                        </a:rPr>
                        <a:t>Middle Eastern or North African</a:t>
                      </a:r>
                      <a:endParaRPr lang="en-US" sz="1300" b="0" i="0" u="none" strike="noStrike" cap="none" spc="0">
                        <a:solidFill>
                          <a:srgbClr val="202124"/>
                        </a:solidFill>
                        <a:latin typeface="Roboto"/>
                        <a:ea typeface="+mn-ea"/>
                        <a:cs typeface="+mn-cs"/>
                        <a:sym typeface="Arial"/>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a:solidFill>
                            <a:srgbClr val="202124"/>
                          </a:solidFill>
                          <a:latin typeface="Roboto"/>
                        </a:rPr>
                        <a:t>1 = yes, 0 = no</a:t>
                      </a:r>
                    </a:p>
                    <a:p>
                      <a:pPr marL="0" indent="0" algn="l">
                        <a:spcAft>
                          <a:spcPts val="0"/>
                        </a:spcAft>
                        <a:buNone/>
                      </a:pPr>
                      <a:endParaRPr lang="en-US" sz="1300" b="0" i="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2587382742"/>
                  </a:ext>
                </a:extLst>
              </a:tr>
              <a:tr h="338328">
                <a:tc>
                  <a:txBody>
                    <a:bodyPr/>
                    <a:lstStyle/>
                    <a:p>
                      <a:pPr marL="0" indent="0" algn="l">
                        <a:spcAft>
                          <a:spcPts val="0"/>
                        </a:spcAft>
                        <a:buNone/>
                      </a:pPr>
                      <a:r>
                        <a:rPr lang="en-US" sz="1200" b="1">
                          <a:solidFill>
                            <a:srgbClr val="202124"/>
                          </a:solidFill>
                          <a:latin typeface="Roboto"/>
                        </a:rPr>
                        <a:t>7 to 10</a:t>
                      </a:r>
                      <a:endParaRPr lang="en-US" sz="1200" b="1" i="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a:solidFill>
                            <a:srgbClr val="202124"/>
                          </a:solidFill>
                          <a:latin typeface="Roboto"/>
                        </a:rPr>
                        <a:t>Not used</a:t>
                      </a:r>
                      <a:endParaRPr lang="en-US" sz="1200" b="0" i="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dirty="0">
                          <a:solidFill>
                            <a:srgbClr val="202124"/>
                          </a:solidFill>
                          <a:latin typeface="Roboto"/>
                        </a:rPr>
                        <a:t>Leave blank</a:t>
                      </a:r>
                      <a:endParaRPr lang="en-US" sz="1200" b="0" i="0" dirty="0">
                        <a:solidFill>
                          <a:srgbClr val="202124"/>
                        </a:solidFill>
                        <a:latin typeface="Roboto"/>
                      </a:endParaRP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866617219"/>
                  </a:ext>
                </a:extLst>
              </a:tr>
            </a:tbl>
          </a:graphicData>
        </a:graphic>
      </p:graphicFrame>
      <p:sp>
        <p:nvSpPr>
          <p:cNvPr id="4" name="Rounded Rectangle 3"/>
          <p:cNvSpPr/>
          <p:nvPr/>
        </p:nvSpPr>
        <p:spPr>
          <a:xfrm>
            <a:off x="6400800" y="1005840"/>
            <a:ext cx="2377440" cy="3108960"/>
          </a:xfrm>
          <a:prstGeom prst="roundRect">
            <a:avLst>
              <a:gd name="adj" fmla="val 6000"/>
            </a:avLst>
          </a:prstGeom>
          <a:solidFill>
            <a:srgbClr val="1B3A5C"/>
          </a:solidFill>
          <a:ln>
            <a:noFill/>
          </a:ln>
        </p:spPr>
        <p:txBody>
          <a:bodyPr wrap="square" lIns="109728" tIns="73152" rIns="109728" bIns="73152" rtlCol="0" anchor="ctr"/>
          <a:lstStyle/>
          <a:p>
            <a:pPr marL="0" indent="0" algn="l">
              <a:spcAft>
                <a:spcPts val="600"/>
              </a:spcAft>
              <a:buNone/>
            </a:pPr>
            <a:r>
              <a:rPr lang="en-US" sz="1500" b="1" i="0">
                <a:solidFill>
                  <a:srgbClr val="FFFFFF"/>
                </a:solidFill>
                <a:latin typeface="Roboto"/>
              </a:rPr>
              <a:t>Example</a:t>
            </a:r>
          </a:p>
          <a:p>
            <a:pPr marL="0" indent="0" algn="l">
              <a:spcAft>
                <a:spcPts val="600"/>
              </a:spcAft>
              <a:buNone/>
            </a:pPr>
            <a:r>
              <a:rPr lang="en-US" sz="2400" b="1" i="0">
                <a:solidFill>
                  <a:srgbClr val="FFFFFF"/>
                </a:solidFill>
                <a:latin typeface="Roboto"/>
              </a:rPr>
              <a:t>100000</a:t>
            </a:r>
          </a:p>
          <a:p>
            <a:pPr marL="0" indent="0" algn="l">
              <a:spcAft>
                <a:spcPts val="400"/>
              </a:spcAft>
              <a:buNone/>
            </a:pPr>
            <a:r>
              <a:rPr lang="en-US" sz="1200" b="0" i="0">
                <a:solidFill>
                  <a:srgbClr val="FFFFFF"/>
                </a:solidFill>
                <a:latin typeface="Roboto"/>
              </a:rPr>
              <a:t>Title I (1), not homeless (0), not expelled (0), not gifted (0), not South Asian (0), not Middle Eastern or North African (0)</a:t>
            </a:r>
          </a:p>
          <a:p>
            <a:pPr marL="0" indent="0" algn="l">
              <a:spcBef>
                <a:spcPts val="1000"/>
              </a:spcBef>
              <a:spcAft>
                <a:spcPts val="400"/>
              </a:spcAft>
              <a:buNone/>
            </a:pPr>
            <a:r>
              <a:rPr lang="en-US" sz="1200" b="0" i="0" u="sng">
                <a:solidFill>
                  <a:srgbClr val="FFFFFF"/>
                </a:solidFill>
                <a:latin typeface="Roboto"/>
                <a:hlinkClick r:id="rId3">
                  <a:extLst>
                    <a:ext uri="{A12FA001-AC4F-418D-AE19-62706E023703}">
                      <ahyp:hlinkClr xmlns:ahyp="http://schemas.microsoft.com/office/drawing/2018/hyperlinkcolor" val="tx"/>
                    </a:ext>
                  </a:extLst>
                </a:hlinkClick>
              </a:rPr>
              <a:t>SBD file layout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Reason Not Tested (RNT) codes</a:t>
            </a:r>
          </a:p>
        </p:txBody>
      </p:sp>
      <p:graphicFrame>
        <p:nvGraphicFramePr>
          <p:cNvPr id="3" name="Table"/>
          <p:cNvGraphicFramePr>
            <a:graphicFrameLocks noGrp="1"/>
          </p:cNvGraphicFramePr>
          <p:nvPr>
            <p:extLst>
              <p:ext uri="{D42A27DB-BD31-4B8C-83A1-F6EECF244321}">
                <p14:modId xmlns:p14="http://schemas.microsoft.com/office/powerpoint/2010/main" val="295835793"/>
              </p:ext>
            </p:extLst>
          </p:nvPr>
        </p:nvGraphicFramePr>
        <p:xfrm>
          <a:off x="365760" y="1005840"/>
          <a:ext cx="5760719" cy="2871216"/>
        </p:xfrm>
        <a:graphic>
          <a:graphicData uri="http://schemas.openxmlformats.org/drawingml/2006/table">
            <a:tbl>
              <a:tblPr firstRow="1" bandRow="1">
                <a:tableStyleId>{5940675A-B579-460E-94D1-54222C63F5DA}</a:tableStyleId>
              </a:tblPr>
              <a:tblGrid>
                <a:gridCol w="1783080">
                  <a:extLst>
                    <a:ext uri="{9D8B030D-6E8A-4147-A177-3AD203B41FA5}">
                      <a16:colId xmlns:a16="http://schemas.microsoft.com/office/drawing/2014/main" val="20000"/>
                    </a:ext>
                  </a:extLst>
                </a:gridCol>
                <a:gridCol w="3977639">
                  <a:extLst>
                    <a:ext uri="{9D8B030D-6E8A-4147-A177-3AD203B41FA5}">
                      <a16:colId xmlns:a16="http://schemas.microsoft.com/office/drawing/2014/main" val="20001"/>
                    </a:ext>
                  </a:extLst>
                </a:gridCol>
              </a:tblGrid>
              <a:tr h="402336">
                <a:tc>
                  <a:txBody>
                    <a:bodyPr/>
                    <a:lstStyle/>
                    <a:p>
                      <a:pPr marL="0" indent="0" algn="l">
                        <a:spcAft>
                          <a:spcPts val="0"/>
                        </a:spcAft>
                        <a:buNone/>
                      </a:pPr>
                      <a:r>
                        <a:rPr lang="en-US" sz="1200" b="1" i="0">
                          <a:solidFill>
                            <a:srgbClr val="FFFFFF"/>
                          </a:solidFill>
                          <a:latin typeface="Roboto"/>
                        </a:rPr>
                        <a:t>Code</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200" b="1" i="0">
                          <a:solidFill>
                            <a:srgbClr val="FFFFFF"/>
                          </a:solidFill>
                          <a:latin typeface="Roboto"/>
                        </a:rPr>
                        <a:t>Use when the student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extLst>
                  <a:ext uri="{0D108BD9-81ED-4DB2-BD59-A6C34878D82A}">
                    <a16:rowId xmlns:a16="http://schemas.microsoft.com/office/drawing/2014/main" val="10000"/>
                  </a:ext>
                </a:extLst>
              </a:tr>
              <a:tr h="402336">
                <a:tc>
                  <a:txBody>
                    <a:bodyPr/>
                    <a:lstStyle/>
                    <a:p>
                      <a:pPr marL="0" indent="0" algn="l">
                        <a:spcAft>
                          <a:spcPts val="0"/>
                        </a:spcAft>
                        <a:buNone/>
                      </a:pPr>
                      <a:r>
                        <a:rPr lang="en-US" sz="1200" b="1" i="0">
                          <a:solidFill>
                            <a:srgbClr val="202124"/>
                          </a:solidFill>
                          <a:latin typeface="Roboto"/>
                        </a:rPr>
                        <a:t>00 Absent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Was absent for all domains, for all 5 weeks, and no other code applies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1"/>
                  </a:ext>
                </a:extLst>
              </a:tr>
              <a:tr h="402336">
                <a:tc>
                  <a:txBody>
                    <a:bodyPr/>
                    <a:lstStyle/>
                    <a:p>
                      <a:pPr marL="0" indent="0" algn="l">
                        <a:spcAft>
                          <a:spcPts val="0"/>
                        </a:spcAft>
                        <a:buNone/>
                      </a:pPr>
                      <a:r>
                        <a:rPr lang="en-US" sz="1200" b="1" i="0">
                          <a:solidFill>
                            <a:srgbClr val="202124"/>
                          </a:solidFill>
                          <a:latin typeface="Roboto"/>
                        </a:rPr>
                        <a:t>03 Withdrew</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Moved before testing started</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2"/>
                  </a:ext>
                </a:extLst>
              </a:tr>
              <a:tr h="402336">
                <a:tc>
                  <a:txBody>
                    <a:bodyPr/>
                    <a:lstStyle/>
                    <a:p>
                      <a:pPr marL="0" indent="0" algn="l">
                        <a:spcAft>
                          <a:spcPts val="0"/>
                        </a:spcAft>
                        <a:buNone/>
                      </a:pPr>
                      <a:r>
                        <a:rPr lang="en-US" sz="1200" b="1" i="0">
                          <a:solidFill>
                            <a:srgbClr val="202124"/>
                          </a:solidFill>
                          <a:latin typeface="Roboto"/>
                        </a:rPr>
                        <a:t>04 Student Refusal</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Refused all domains when given the chance to test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3"/>
                  </a:ext>
                </a:extLst>
              </a:tr>
              <a:tr h="402336">
                <a:tc>
                  <a:txBody>
                    <a:bodyPr/>
                    <a:lstStyle/>
                    <a:p>
                      <a:pPr marL="0" indent="0" algn="l">
                        <a:spcAft>
                          <a:spcPts val="0"/>
                        </a:spcAft>
                        <a:buNone/>
                      </a:pPr>
                      <a:r>
                        <a:rPr lang="en-US" sz="1200" b="1" i="0">
                          <a:solidFill>
                            <a:srgbClr val="202124"/>
                          </a:solidFill>
                          <a:latin typeface="Roboto"/>
                        </a:rPr>
                        <a:t>07 Medical Exemption</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Could not test due to a documented, serious medical condition or emergency</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4"/>
                  </a:ext>
                </a:extLst>
              </a:tr>
              <a:tr h="402336">
                <a:tc>
                  <a:txBody>
                    <a:bodyPr/>
                    <a:lstStyle/>
                    <a:p>
                      <a:pPr marL="0" indent="0" algn="l">
                        <a:spcAft>
                          <a:spcPts val="0"/>
                        </a:spcAft>
                        <a:buNone/>
                      </a:pPr>
                      <a:r>
                        <a:rPr lang="en-US" sz="1200" b="1" i="0">
                          <a:solidFill>
                            <a:srgbClr val="A3410A"/>
                          </a:solidFill>
                          <a:latin typeface="Roboto"/>
                        </a:rPr>
                        <a:t>10</a:t>
                      </a:r>
                      <a:r>
                        <a:rPr lang="en-US" sz="1200" b="1" i="0">
                          <a:solidFill>
                            <a:srgbClr val="202124"/>
                          </a:solidFill>
                          <a:latin typeface="Roboto"/>
                        </a:rPr>
                        <a:t> Did Not Attend</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Was not absent but did not attend a scheduled session for any domain</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5"/>
                  </a:ext>
                </a:extLst>
              </a:tr>
              <a:tr h="402336">
                <a:tc>
                  <a:txBody>
                    <a:bodyPr/>
                    <a:lstStyle/>
                    <a:p>
                      <a:pPr marL="0" indent="0" algn="l">
                        <a:spcAft>
                          <a:spcPts val="0"/>
                        </a:spcAft>
                        <a:buNone/>
                      </a:pPr>
                      <a:r>
                        <a:rPr lang="en-US" sz="1200" b="1" i="0">
                          <a:solidFill>
                            <a:srgbClr val="A3410A"/>
                          </a:solidFill>
                          <a:latin typeface="Roboto"/>
                        </a:rPr>
                        <a:t>11</a:t>
                      </a:r>
                      <a:r>
                        <a:rPr lang="en-US" sz="1200" b="1" i="0">
                          <a:solidFill>
                            <a:srgbClr val="202124"/>
                          </a:solidFill>
                          <a:latin typeface="Roboto"/>
                        </a:rPr>
                        <a:t> Data Error</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Is not NEP or LEP because of a fall data pipeline error</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6"/>
                  </a:ext>
                </a:extLst>
              </a:tr>
            </a:tbl>
          </a:graphicData>
        </a:graphic>
      </p:graphicFrame>
      <p:sp>
        <p:nvSpPr>
          <p:cNvPr id="4" name="Rounded Rectangle 3"/>
          <p:cNvSpPr/>
          <p:nvPr/>
        </p:nvSpPr>
        <p:spPr>
          <a:xfrm>
            <a:off x="6309360" y="1005840"/>
            <a:ext cx="2468880" cy="310896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400"/>
              </a:spcAft>
              <a:buNone/>
            </a:pPr>
            <a:r>
              <a:rPr lang="en-US" sz="1400" b="1" i="0" dirty="0">
                <a:solidFill>
                  <a:srgbClr val="1B3A5C"/>
                </a:solidFill>
                <a:latin typeface="Roboto"/>
              </a:rPr>
              <a:t>Apply it</a:t>
            </a:r>
          </a:p>
          <a:p>
            <a:pPr marL="0" indent="0" algn="l">
              <a:spcAft>
                <a:spcPts val="800"/>
              </a:spcAft>
              <a:buNone/>
            </a:pPr>
            <a:r>
              <a:rPr lang="en-US" sz="1250" b="0" i="0" dirty="0">
                <a:solidFill>
                  <a:srgbClr val="202124"/>
                </a:solidFill>
                <a:latin typeface="Roboto"/>
              </a:rPr>
              <a:t>WIDA AMS, Student Management, </a:t>
            </a:r>
            <a:r>
              <a:rPr lang="en-US" sz="1250" b="1" i="0" dirty="0">
                <a:solidFill>
                  <a:srgbClr val="202124"/>
                </a:solidFill>
                <a:latin typeface="Roboto"/>
              </a:rPr>
              <a:t>Details</a:t>
            </a:r>
            <a:r>
              <a:rPr lang="en-US" sz="1250" b="0" i="0" dirty="0">
                <a:solidFill>
                  <a:srgbClr val="202124"/>
                </a:solidFill>
                <a:latin typeface="Roboto"/>
              </a:rPr>
              <a:t> tab. Scroll to the bottom. Enter the 2 digits.</a:t>
            </a:r>
          </a:p>
          <a:p>
            <a:pPr marL="0" indent="0" algn="l">
              <a:spcAft>
                <a:spcPts val="400"/>
              </a:spcAft>
              <a:buNone/>
            </a:pPr>
            <a:r>
              <a:rPr lang="en-US" sz="1400" b="1" i="0" dirty="0">
                <a:solidFill>
                  <a:srgbClr val="A3410A"/>
                </a:solidFill>
                <a:latin typeface="Roboto"/>
              </a:rPr>
              <a:t>Watch for</a:t>
            </a:r>
          </a:p>
          <a:p>
            <a:pPr marL="0" indent="0" algn="l">
              <a:spcAft>
                <a:spcPts val="400"/>
              </a:spcAft>
              <a:buNone/>
            </a:pPr>
            <a:r>
              <a:rPr lang="en-US" sz="1250" b="0" i="0" dirty="0">
                <a:solidFill>
                  <a:srgbClr val="202124"/>
                </a:solidFill>
                <a:latin typeface="Roboto"/>
              </a:rPr>
              <a:t>Codes </a:t>
            </a:r>
            <a:r>
              <a:rPr lang="en-US" sz="1250" b="0" i="0" dirty="0">
                <a:solidFill>
                  <a:srgbClr val="A3410A"/>
                </a:solidFill>
                <a:latin typeface="Roboto"/>
              </a:rPr>
              <a:t>10</a:t>
            </a:r>
            <a:r>
              <a:rPr lang="en-US" sz="1250" b="0" i="0" dirty="0">
                <a:solidFill>
                  <a:srgbClr val="202124"/>
                </a:solidFill>
                <a:latin typeface="Roboto"/>
              </a:rPr>
              <a:t> and </a:t>
            </a:r>
            <a:r>
              <a:rPr lang="en-US" sz="1250" b="0" i="0" dirty="0">
                <a:solidFill>
                  <a:srgbClr val="A3410A"/>
                </a:solidFill>
                <a:latin typeface="Roboto"/>
              </a:rPr>
              <a:t>11</a:t>
            </a:r>
            <a:r>
              <a:rPr lang="en-US" sz="1250" b="0" i="0" dirty="0">
                <a:solidFill>
                  <a:srgbClr val="202124"/>
                </a:solidFill>
                <a:latin typeface="Roboto"/>
              </a:rPr>
              <a:t> work differently from CMAS. CMAS codes not on this list do not apply to ACCESS.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WIDA Do Not Score codes</a:t>
            </a:r>
          </a:p>
        </p:txBody>
      </p:sp>
      <p:sp>
        <p:nvSpPr>
          <p:cNvPr id="3" name="Rounded Rectangle 2"/>
          <p:cNvSpPr/>
          <p:nvPr/>
        </p:nvSpPr>
        <p:spPr>
          <a:xfrm>
            <a:off x="365760" y="1033272"/>
            <a:ext cx="5120640" cy="3063240"/>
          </a:xfrm>
          <a:prstGeom prst="roundRect">
            <a:avLst>
              <a:gd name="adj" fmla="val 6000"/>
            </a:avLst>
          </a:prstGeom>
          <a:solidFill>
            <a:srgbClr val="1B3A5C"/>
          </a:solidFill>
          <a:ln>
            <a:noFill/>
          </a:ln>
        </p:spPr>
        <p:txBody>
          <a:bodyPr wrap="square" lIns="109728" tIns="73152" rIns="109728" bIns="73152" rtlCol="0" anchor="t"/>
          <a:lstStyle/>
          <a:p>
            <a:pPr marL="0" indent="0" algn="l">
              <a:spcAft>
                <a:spcPts val="600"/>
              </a:spcAft>
              <a:buNone/>
            </a:pPr>
            <a:r>
              <a:rPr lang="en-US" sz="1800" b="1" i="0">
                <a:solidFill>
                  <a:srgbClr val="FFFFFF"/>
                </a:solidFill>
                <a:latin typeface="Roboto"/>
              </a:rPr>
              <a:t>INV: Invalid</a:t>
            </a:r>
          </a:p>
          <a:p>
            <a:pPr marL="0" indent="0" algn="l">
              <a:spcAft>
                <a:spcPts val="800"/>
              </a:spcAft>
              <a:buNone/>
            </a:pPr>
            <a:r>
              <a:rPr lang="en-US" sz="1350" b="0" i="0">
                <a:solidFill>
                  <a:srgbClr val="FFFFFF"/>
                </a:solidFill>
                <a:latin typeface="Roboto"/>
              </a:rPr>
              <a:t>The student did some or all items, but the testing was not valid. CDE reports no score for that domain.</a:t>
            </a:r>
          </a:p>
          <a:p>
            <a:pPr marL="0" indent="0" algn="l">
              <a:spcAft>
                <a:spcPts val="800"/>
              </a:spcAft>
              <a:buNone/>
            </a:pPr>
            <a:r>
              <a:rPr lang="en-US" sz="1350" b="0" i="0">
                <a:solidFill>
                  <a:srgbClr val="FFFFFF"/>
                </a:solidFill>
                <a:latin typeface="Roboto"/>
              </a:rPr>
              <a:t>Examples: improper testing practice or a TA error.</a:t>
            </a:r>
          </a:p>
          <a:p>
            <a:pPr marL="0" indent="0" algn="l">
              <a:spcAft>
                <a:spcPts val="400"/>
              </a:spcAft>
              <a:buNone/>
            </a:pPr>
            <a:r>
              <a:rPr lang="en-US" sz="1350" b="0" i="0">
                <a:solidFill>
                  <a:srgbClr val="FFFFFF"/>
                </a:solidFill>
                <a:latin typeface="Roboto"/>
              </a:rPr>
              <a:t>The DAC reports the incident and uploads the </a:t>
            </a:r>
            <a:r>
              <a:rPr lang="en-US" sz="1350" b="0" i="0" u="sng">
                <a:solidFill>
                  <a:srgbClr val="FFFFFF"/>
                </a:solidFill>
                <a:latin typeface="Roboto"/>
                <a:hlinkClick r:id="rId3">
                  <a:extLst>
                    <a:ext uri="{A12FA001-AC4F-418D-AE19-62706E023703}">
                      <ahyp:hlinkClr xmlns:ahyp="http://schemas.microsoft.com/office/drawing/2018/hyperlinkcolor" val="tx"/>
                    </a:ext>
                  </a:extLst>
                </a:hlinkClick>
              </a:rPr>
              <a:t>CDE Invalidation request form</a:t>
            </a:r>
            <a:r>
              <a:rPr lang="en-US" sz="1350" b="0" i="0">
                <a:solidFill>
                  <a:srgbClr val="FFFFFF"/>
                </a:solidFill>
                <a:latin typeface="Roboto"/>
              </a:rPr>
              <a:t> to Syncplicity.</a:t>
            </a:r>
          </a:p>
        </p:txBody>
      </p:sp>
      <p:sp>
        <p:nvSpPr>
          <p:cNvPr id="4" name="Rounded Rectangle 3"/>
          <p:cNvSpPr/>
          <p:nvPr/>
        </p:nvSpPr>
        <p:spPr>
          <a:xfrm>
            <a:off x="5669280" y="1033272"/>
            <a:ext cx="3108960" cy="306324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800"/>
              </a:spcAft>
              <a:buNone/>
            </a:pPr>
            <a:r>
              <a:rPr lang="en-US" sz="1500" b="1" i="0">
                <a:solidFill>
                  <a:srgbClr val="1B3A5C"/>
                </a:solidFill>
                <a:latin typeface="Roboto"/>
              </a:rPr>
              <a:t>Not used in Colorado</a:t>
            </a:r>
          </a:p>
          <a:p>
            <a:pPr marL="228600" indent="-228600" algn="l">
              <a:spcAft>
                <a:spcPts val="600"/>
              </a:spcAft>
              <a:buClr>
                <a:srgbClr val="236099"/>
              </a:buClr>
              <a:buFont typeface="Arial"/>
              <a:buChar char="•"/>
            </a:pPr>
            <a:r>
              <a:rPr lang="en-US" sz="1500" b="0" i="0">
                <a:solidFill>
                  <a:srgbClr val="202124"/>
                </a:solidFill>
                <a:latin typeface="Roboto"/>
              </a:rPr>
              <a:t>ABS</a:t>
            </a:r>
          </a:p>
          <a:p>
            <a:pPr marL="228600" indent="-228600" algn="l">
              <a:spcAft>
                <a:spcPts val="600"/>
              </a:spcAft>
              <a:buClr>
                <a:srgbClr val="236099"/>
              </a:buClr>
              <a:buFont typeface="Arial"/>
              <a:buChar char="•"/>
            </a:pPr>
            <a:r>
              <a:rPr lang="en-US" sz="1500" b="0" i="0">
                <a:solidFill>
                  <a:srgbClr val="202124"/>
                </a:solidFill>
                <a:latin typeface="Roboto"/>
              </a:rPr>
              <a:t>DEC</a:t>
            </a:r>
          </a:p>
          <a:p>
            <a:pPr marL="228600" indent="-228600" algn="l">
              <a:spcAft>
                <a:spcPts val="600"/>
              </a:spcAft>
              <a:buClr>
                <a:srgbClr val="236099"/>
              </a:buClr>
              <a:buFont typeface="Arial"/>
              <a:buChar char="•"/>
            </a:pPr>
            <a:r>
              <a:rPr lang="en-US" sz="1500" b="0" i="0">
                <a:solidFill>
                  <a:srgbClr val="202124"/>
                </a:solidFill>
                <a:latin typeface="Roboto"/>
              </a:rPr>
              <a:t>SPD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Report testing incidents</a:t>
            </a:r>
          </a:p>
        </p:txBody>
      </p:sp>
      <p:sp>
        <p:nvSpPr>
          <p:cNvPr id="3" name="Rounded Rectangle 2"/>
          <p:cNvSpPr/>
          <p:nvPr/>
        </p:nvSpPr>
        <p:spPr>
          <a:xfrm>
            <a:off x="365760" y="1033272"/>
            <a:ext cx="1828800" cy="141732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400"/>
              </a:spcAft>
              <a:buNone/>
            </a:pPr>
            <a:r>
              <a:rPr lang="en-US" sz="1400" b="1" i="0">
                <a:solidFill>
                  <a:srgbClr val="FFFFFF"/>
                </a:solidFill>
                <a:latin typeface="Roboto"/>
              </a:rPr>
              <a:t>Staff member</a:t>
            </a:r>
          </a:p>
          <a:p>
            <a:pPr marL="0" indent="0" algn="ctr">
              <a:spcAft>
                <a:spcPts val="400"/>
              </a:spcAft>
              <a:buNone/>
            </a:pPr>
            <a:r>
              <a:rPr lang="en-US" sz="1200" b="0" i="0">
                <a:solidFill>
                  <a:srgbClr val="FFFFFF"/>
                </a:solidFill>
                <a:latin typeface="Roboto"/>
              </a:rPr>
              <a:t>sees a misadministration or security incident</a:t>
            </a:r>
          </a:p>
        </p:txBody>
      </p:sp>
      <p:sp>
        <p:nvSpPr>
          <p:cNvPr id="4" name="Right Arrow 3">
            <a:extLst>
              <a:ext uri="{C183D7F6-B498-43B3-948B-1728B52AA6E4}">
                <adec:decorative xmlns:adec="http://schemas.microsoft.com/office/drawing/2017/decorative" val="1"/>
              </a:ext>
            </a:extLst>
          </p:cNvPr>
          <p:cNvSpPr/>
          <p:nvPr/>
        </p:nvSpPr>
        <p:spPr>
          <a:xfrm>
            <a:off x="2231136" y="1627632"/>
            <a:ext cx="246888" cy="228600"/>
          </a:xfrm>
          <a:prstGeom prst="rightArrow">
            <a:avLst/>
          </a:prstGeom>
          <a:solidFill>
            <a:srgbClr val="236099"/>
          </a:solidFill>
          <a:ln>
            <a:noFill/>
          </a:ln>
        </p:spPr>
        <p:txBody>
          <a:bodyPr rtlCol="0" anchor="ctr"/>
          <a:lstStyle/>
          <a:p>
            <a:pPr algn="ctr"/>
            <a:endParaRPr/>
          </a:p>
        </p:txBody>
      </p:sp>
      <p:sp>
        <p:nvSpPr>
          <p:cNvPr id="5" name="Rounded Rectangle 4"/>
          <p:cNvSpPr/>
          <p:nvPr/>
        </p:nvSpPr>
        <p:spPr>
          <a:xfrm>
            <a:off x="2514600" y="1033272"/>
            <a:ext cx="1828800" cy="141732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400"/>
              </a:spcAft>
              <a:buNone/>
            </a:pPr>
            <a:r>
              <a:rPr lang="en-US" sz="1400" b="1" i="0">
                <a:solidFill>
                  <a:srgbClr val="FFFFFF"/>
                </a:solidFill>
                <a:latin typeface="Roboto"/>
              </a:rPr>
              <a:t>SAC or DAC</a:t>
            </a:r>
          </a:p>
          <a:p>
            <a:pPr marL="0" indent="0" algn="ctr">
              <a:spcAft>
                <a:spcPts val="400"/>
              </a:spcAft>
              <a:buNone/>
            </a:pPr>
            <a:r>
              <a:rPr lang="en-US" sz="1200" b="0" i="0">
                <a:solidFill>
                  <a:srgbClr val="FFFFFF"/>
                </a:solidFill>
                <a:latin typeface="Roboto"/>
              </a:rPr>
              <a:t>gets the report and decides if a breach occurred</a:t>
            </a:r>
          </a:p>
        </p:txBody>
      </p:sp>
      <p:sp>
        <p:nvSpPr>
          <p:cNvPr id="6" name="Right Arrow 5">
            <a:extLst>
              <a:ext uri="{C183D7F6-B498-43B3-948B-1728B52AA6E4}">
                <adec:decorative xmlns:adec="http://schemas.microsoft.com/office/drawing/2017/decorative" val="1"/>
              </a:ext>
            </a:extLst>
          </p:cNvPr>
          <p:cNvSpPr/>
          <p:nvPr/>
        </p:nvSpPr>
        <p:spPr>
          <a:xfrm>
            <a:off x="4379976" y="1627632"/>
            <a:ext cx="246888" cy="228600"/>
          </a:xfrm>
          <a:prstGeom prst="rightArrow">
            <a:avLst/>
          </a:prstGeom>
          <a:solidFill>
            <a:srgbClr val="236099"/>
          </a:solidFill>
          <a:ln>
            <a:noFill/>
          </a:ln>
        </p:spPr>
        <p:txBody>
          <a:bodyPr rtlCol="0" anchor="ctr"/>
          <a:lstStyle/>
          <a:p>
            <a:pPr algn="ctr"/>
            <a:endParaRPr/>
          </a:p>
        </p:txBody>
      </p:sp>
      <p:sp>
        <p:nvSpPr>
          <p:cNvPr id="7" name="Rounded Rectangle 6"/>
          <p:cNvSpPr/>
          <p:nvPr/>
        </p:nvSpPr>
        <p:spPr>
          <a:xfrm>
            <a:off x="4663440" y="1033272"/>
            <a:ext cx="1828800" cy="1417320"/>
          </a:xfrm>
          <a:prstGeom prst="roundRect">
            <a:avLst>
              <a:gd name="adj" fmla="val 6000"/>
            </a:avLst>
          </a:prstGeom>
          <a:solidFill>
            <a:srgbClr val="1B3A5C"/>
          </a:solidFill>
          <a:ln>
            <a:noFill/>
          </a:ln>
        </p:spPr>
        <p:txBody>
          <a:bodyPr wrap="square" lIns="109728" tIns="73152" rIns="109728" bIns="73152" rtlCol="0" anchor="ctr"/>
          <a:lstStyle/>
          <a:p>
            <a:pPr marL="0" indent="0" algn="ctr">
              <a:spcAft>
                <a:spcPts val="400"/>
              </a:spcAft>
              <a:buNone/>
            </a:pPr>
            <a:r>
              <a:rPr lang="en-US" sz="1400" b="1" i="0">
                <a:solidFill>
                  <a:srgbClr val="FFFFFF"/>
                </a:solidFill>
                <a:latin typeface="Roboto"/>
              </a:rPr>
              <a:t>CDE Assessment Division</a:t>
            </a:r>
          </a:p>
          <a:p>
            <a:pPr marL="0" indent="0" algn="ctr">
              <a:spcAft>
                <a:spcPts val="400"/>
              </a:spcAft>
              <a:buNone/>
            </a:pPr>
            <a:r>
              <a:rPr lang="en-US" sz="1200" b="0" i="0">
                <a:solidFill>
                  <a:srgbClr val="FFFFFF"/>
                </a:solidFill>
                <a:latin typeface="Roboto"/>
              </a:rPr>
              <a:t>gets a breach report right away</a:t>
            </a:r>
          </a:p>
        </p:txBody>
      </p:sp>
      <p:sp>
        <p:nvSpPr>
          <p:cNvPr id="8" name="Right Arrow 7">
            <a:extLst>
              <a:ext uri="{C183D7F6-B498-43B3-948B-1728B52AA6E4}">
                <adec:decorative xmlns:adec="http://schemas.microsoft.com/office/drawing/2017/decorative" val="1"/>
              </a:ext>
            </a:extLst>
          </p:cNvPr>
          <p:cNvSpPr/>
          <p:nvPr/>
        </p:nvSpPr>
        <p:spPr>
          <a:xfrm>
            <a:off x="6528816" y="1627632"/>
            <a:ext cx="246888" cy="228600"/>
          </a:xfrm>
          <a:prstGeom prst="rightArrow">
            <a:avLst/>
          </a:prstGeom>
          <a:solidFill>
            <a:srgbClr val="236099"/>
          </a:solidFill>
          <a:ln>
            <a:noFill/>
          </a:ln>
        </p:spPr>
        <p:txBody>
          <a:bodyPr rtlCol="0" anchor="ctr"/>
          <a:lstStyle/>
          <a:p>
            <a:pPr algn="ctr"/>
            <a:endParaRPr/>
          </a:p>
        </p:txBody>
      </p:sp>
      <p:sp>
        <p:nvSpPr>
          <p:cNvPr id="9" name="Rounded Rectangle 8"/>
          <p:cNvSpPr/>
          <p:nvPr/>
        </p:nvSpPr>
        <p:spPr>
          <a:xfrm>
            <a:off x="6812280" y="1033272"/>
            <a:ext cx="1828800" cy="1417320"/>
          </a:xfrm>
          <a:prstGeom prst="roundRect">
            <a:avLst>
              <a:gd name="adj" fmla="val 6000"/>
            </a:avLst>
          </a:prstGeom>
          <a:solidFill>
            <a:srgbClr val="0B6973"/>
          </a:solidFill>
          <a:ln>
            <a:noFill/>
          </a:ln>
        </p:spPr>
        <p:txBody>
          <a:bodyPr wrap="square" lIns="109728" tIns="73152" rIns="109728" bIns="73152" rtlCol="0" anchor="ctr"/>
          <a:lstStyle/>
          <a:p>
            <a:pPr marL="0" indent="0" algn="ctr">
              <a:spcAft>
                <a:spcPts val="400"/>
              </a:spcAft>
              <a:buNone/>
            </a:pPr>
            <a:r>
              <a:rPr lang="en-US" sz="1400" b="1" i="0">
                <a:solidFill>
                  <a:srgbClr val="FFFFFF"/>
                </a:solidFill>
                <a:latin typeface="Roboto"/>
              </a:rPr>
              <a:t>DAC</a:t>
            </a:r>
          </a:p>
          <a:p>
            <a:pPr marL="0" indent="0" algn="ctr">
              <a:spcAft>
                <a:spcPts val="400"/>
              </a:spcAft>
              <a:buNone/>
            </a:pPr>
            <a:r>
              <a:rPr lang="en-US" sz="1200" b="0" i="0">
                <a:solidFill>
                  <a:srgbClr val="FFFFFF"/>
                </a:solidFill>
                <a:latin typeface="Roboto"/>
              </a:rPr>
              <a:t>gets follow-up steps from CDE</a:t>
            </a:r>
          </a:p>
        </p:txBody>
      </p:sp>
      <p:sp>
        <p:nvSpPr>
          <p:cNvPr id="10" name="Rounded Rectangle 9"/>
          <p:cNvSpPr/>
          <p:nvPr/>
        </p:nvSpPr>
        <p:spPr>
          <a:xfrm>
            <a:off x="365760" y="2679192"/>
            <a:ext cx="8412480" cy="141732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a:solidFill>
                  <a:srgbClr val="1B3A5C"/>
                </a:solidFill>
                <a:latin typeface="Roboto"/>
              </a:rPr>
              <a:t>Testing Irregularity or Security Breach Report</a:t>
            </a:r>
          </a:p>
          <a:p>
            <a:pPr marL="0" indent="0" algn="l">
              <a:spcAft>
                <a:spcPts val="400"/>
              </a:spcAft>
              <a:buNone/>
            </a:pPr>
            <a:r>
              <a:rPr lang="en-US" sz="1300" b="0" i="0">
                <a:solidFill>
                  <a:srgbClr val="202124"/>
                </a:solidFill>
                <a:latin typeface="Roboto"/>
              </a:rPr>
              <a:t>Fill it in completely and send it to the Assessment Division with the </a:t>
            </a:r>
            <a:r>
              <a:rPr lang="en-US" sz="1300" b="0" i="0" u="sng">
                <a:solidFill>
                  <a:srgbClr val="00616B"/>
                </a:solidFill>
                <a:latin typeface="Roboto"/>
                <a:hlinkClick r:id="rId3">
                  <a:extLst>
                    <a:ext uri="{A12FA001-AC4F-418D-AE19-62706E023703}">
                      <ahyp:hlinkClr xmlns:ahyp="http://schemas.microsoft.com/office/drawing/2018/hyperlinkcolor" val="tx"/>
                    </a:ext>
                  </a:extLst>
                </a:hlinkClick>
              </a:rPr>
              <a:t>online form (Appendix E)</a:t>
            </a:r>
            <a:r>
              <a:rPr lang="en-US" sz="1300" b="0" i="0">
                <a:solidFill>
                  <a:srgbClr val="202124"/>
                </a:solidFill>
                <a:latin typeface="Roboto"/>
              </a:rPr>
              <a:t>. It asks for incident dates, the school, TA training dates, test format, what happened, and the proposed solution.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Plagiarism and AI-generated responses</a:t>
            </a:r>
          </a:p>
        </p:txBody>
      </p:sp>
      <p:sp>
        <p:nvSpPr>
          <p:cNvPr id="3" name="Rounded Rectangle 2"/>
          <p:cNvSpPr/>
          <p:nvPr/>
        </p:nvSpPr>
        <p:spPr>
          <a:xfrm>
            <a:off x="365760" y="1033272"/>
            <a:ext cx="4114800" cy="205740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600" b="1" i="0">
                <a:solidFill>
                  <a:srgbClr val="1B3A5C"/>
                </a:solidFill>
                <a:latin typeface="Roboto"/>
              </a:rPr>
              <a:t>Plagiarism</a:t>
            </a:r>
          </a:p>
          <a:p>
            <a:pPr marL="228600" indent="-228600" algn="l">
              <a:spcAft>
                <a:spcPts val="400"/>
              </a:spcAft>
              <a:buClr>
                <a:srgbClr val="236099"/>
              </a:buClr>
              <a:buFont typeface="Arial"/>
              <a:buChar char="•"/>
            </a:pPr>
            <a:r>
              <a:rPr lang="en-US" sz="1300" b="0" i="0">
                <a:solidFill>
                  <a:srgbClr val="202124"/>
                </a:solidFill>
                <a:latin typeface="Roboto"/>
              </a:rPr>
              <a:t>The response matches a website.</a:t>
            </a:r>
          </a:p>
          <a:p>
            <a:pPr marL="228600" indent="-228600" algn="l">
              <a:spcAft>
                <a:spcPts val="400"/>
              </a:spcAft>
              <a:buClr>
                <a:srgbClr val="236099"/>
              </a:buClr>
              <a:buFont typeface="Arial"/>
              <a:buChar char="•"/>
            </a:pPr>
            <a:r>
              <a:rPr lang="en-US" sz="1300" b="1" i="0">
                <a:solidFill>
                  <a:srgbClr val="202124"/>
                </a:solidFill>
                <a:latin typeface="Roboto"/>
              </a:rPr>
              <a:t>State policy: CDE invalidates the domain.</a:t>
            </a:r>
          </a:p>
        </p:txBody>
      </p:sp>
      <p:sp>
        <p:nvSpPr>
          <p:cNvPr id="4" name="Rounded Rectangle 3"/>
          <p:cNvSpPr/>
          <p:nvPr/>
        </p:nvSpPr>
        <p:spPr>
          <a:xfrm>
            <a:off x="4663440" y="1033272"/>
            <a:ext cx="4114800" cy="205740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600" b="1" i="0" dirty="0">
                <a:solidFill>
                  <a:srgbClr val="1B3A5C"/>
                </a:solidFill>
                <a:latin typeface="Roboto"/>
              </a:rPr>
              <a:t>Artificial intelligence (AI)</a:t>
            </a:r>
          </a:p>
          <a:p>
            <a:pPr marL="228600" indent="-228600" algn="l">
              <a:spcAft>
                <a:spcPts val="400"/>
              </a:spcAft>
              <a:buClr>
                <a:srgbClr val="236099"/>
              </a:buClr>
              <a:buFont typeface="Arial"/>
              <a:buChar char="•"/>
            </a:pPr>
            <a:r>
              <a:rPr lang="en-US" sz="1300" b="0" i="0" dirty="0">
                <a:solidFill>
                  <a:srgbClr val="202124"/>
                </a:solidFill>
                <a:latin typeface="Roboto"/>
              </a:rPr>
              <a:t>The response is very different from thousands of others, sounds read from a text, or uses words above grade level.</a:t>
            </a:r>
          </a:p>
          <a:p>
            <a:pPr marL="228600" indent="-228600" algn="l">
              <a:spcAft>
                <a:spcPts val="400"/>
              </a:spcAft>
              <a:buClr>
                <a:srgbClr val="236099"/>
              </a:buClr>
              <a:buFont typeface="Arial"/>
              <a:buChar char="•"/>
            </a:pPr>
            <a:r>
              <a:rPr lang="en-US" sz="1300" b="1" i="0" dirty="0">
                <a:solidFill>
                  <a:srgbClr val="202124"/>
                </a:solidFill>
                <a:latin typeface="Roboto"/>
              </a:rPr>
              <a:t>The DAC investigates. CDE may invalidate the domain</a:t>
            </a:r>
            <a:r>
              <a:rPr lang="en-US" sz="1300" b="0" i="0" dirty="0">
                <a:solidFill>
                  <a:srgbClr val="202124"/>
                </a:solidFill>
                <a:latin typeface="Roboto"/>
              </a:rPr>
              <a:t>.</a:t>
            </a:r>
          </a:p>
        </p:txBody>
      </p:sp>
      <p:sp>
        <p:nvSpPr>
          <p:cNvPr id="5" name="Rounded Rectangle 4"/>
          <p:cNvSpPr/>
          <p:nvPr/>
        </p:nvSpPr>
        <p:spPr>
          <a:xfrm>
            <a:off x="365760" y="3227832"/>
            <a:ext cx="8412480" cy="868680"/>
          </a:xfrm>
          <a:prstGeom prst="roundRect">
            <a:avLst>
              <a:gd name="adj" fmla="val 6000"/>
            </a:avLst>
          </a:prstGeom>
          <a:solidFill>
            <a:srgbClr val="FFF4E5"/>
          </a:solidFill>
          <a:ln w="15875">
            <a:solidFill>
              <a:srgbClr val="A3410A"/>
            </a:solidFill>
          </a:ln>
        </p:spPr>
        <p:txBody>
          <a:bodyPr wrap="square" lIns="109728" tIns="73152" rIns="109728" bIns="73152" rtlCol="0" anchor="ctr"/>
          <a:lstStyle/>
          <a:p>
            <a:pPr marL="0" indent="0" algn="l">
              <a:spcAft>
                <a:spcPts val="400"/>
              </a:spcAft>
              <a:buNone/>
            </a:pPr>
            <a:r>
              <a:rPr lang="en-US" sz="1250" b="0" i="0" dirty="0">
                <a:solidFill>
                  <a:srgbClr val="202124"/>
                </a:solidFill>
                <a:latin typeface="Roboto"/>
              </a:rPr>
              <a:t>Send Appendix E and the </a:t>
            </a:r>
            <a:r>
              <a:rPr lang="en-US" sz="1250" b="0" i="0" u="sng" dirty="0">
                <a:solidFill>
                  <a:srgbClr val="00616B"/>
                </a:solidFill>
                <a:latin typeface="Roboto"/>
                <a:hlinkClick r:id="rId3">
                  <a:extLst>
                    <a:ext uri="{A12FA001-AC4F-418D-AE19-62706E023703}">
                      <ahyp:hlinkClr xmlns:ahyp="http://schemas.microsoft.com/office/drawing/2018/hyperlinkcolor" val="tx"/>
                    </a:ext>
                  </a:extLst>
                </a:hlinkClick>
              </a:rPr>
              <a:t>Appendix F report</a:t>
            </a:r>
            <a:r>
              <a:rPr lang="en-US" sz="1250" b="0" i="0" dirty="0">
                <a:solidFill>
                  <a:srgbClr val="202124"/>
                </a:solidFill>
                <a:latin typeface="Roboto"/>
              </a:rPr>
              <a:t> within </a:t>
            </a:r>
            <a:r>
              <a:rPr lang="en-US" sz="1250" b="1" i="0" dirty="0">
                <a:solidFill>
                  <a:srgbClr val="202124"/>
                </a:solidFill>
                <a:latin typeface="Roboto"/>
              </a:rPr>
              <a:t>10 calendar days</a:t>
            </a:r>
            <a:r>
              <a:rPr lang="en-US" sz="1250" b="0" i="0" dirty="0">
                <a:solidFill>
                  <a:srgbClr val="202124"/>
                </a:solidFill>
                <a:latin typeface="Roboto"/>
              </a:rPr>
              <a:t>. Suspected students need more redesignation evidence, will not be added to Data Pipeline, and may not be </a:t>
            </a:r>
            <a:r>
              <a:rPr lang="en-US" sz="1250" dirty="0">
                <a:solidFill>
                  <a:srgbClr val="202124"/>
                </a:solidFill>
                <a:latin typeface="Roboto"/>
              </a:rPr>
              <a:t>used for </a:t>
            </a:r>
            <a:r>
              <a:rPr lang="en-US" sz="1250" b="0" i="0" dirty="0">
                <a:solidFill>
                  <a:srgbClr val="202124"/>
                </a:solidFill>
                <a:latin typeface="Roboto"/>
              </a:rPr>
              <a:t>the Seal of Biliteracy.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Prohibited activities: key examples</a:t>
            </a:r>
          </a:p>
        </p:txBody>
      </p:sp>
      <p:graphicFrame>
        <p:nvGraphicFramePr>
          <p:cNvPr id="3" name="Table"/>
          <p:cNvGraphicFramePr>
            <a:graphicFrameLocks noGrp="1"/>
          </p:cNvGraphicFramePr>
          <p:nvPr>
            <p:extLst>
              <p:ext uri="{D42A27DB-BD31-4B8C-83A1-F6EECF244321}">
                <p14:modId xmlns:p14="http://schemas.microsoft.com/office/powerpoint/2010/main" val="2879566873"/>
              </p:ext>
            </p:extLst>
          </p:nvPr>
        </p:nvGraphicFramePr>
        <p:xfrm>
          <a:off x="365760" y="1005840"/>
          <a:ext cx="8412480" cy="2980944"/>
        </p:xfrm>
        <a:graphic>
          <a:graphicData uri="http://schemas.openxmlformats.org/drawingml/2006/table">
            <a:tbl>
              <a:tblPr firstRow="1" bandRow="1">
                <a:tableStyleId>{5940675A-B579-460E-94D1-54222C63F5DA}</a:tableStyleId>
              </a:tblPr>
              <a:tblGrid>
                <a:gridCol w="58521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280160">
                  <a:extLst>
                    <a:ext uri="{9D8B030D-6E8A-4147-A177-3AD203B41FA5}">
                      <a16:colId xmlns:a16="http://schemas.microsoft.com/office/drawing/2014/main" val="20002"/>
                    </a:ext>
                  </a:extLst>
                </a:gridCol>
              </a:tblGrid>
              <a:tr h="320040">
                <a:tc>
                  <a:txBody>
                    <a:bodyPr/>
                    <a:lstStyle/>
                    <a:p>
                      <a:pPr marL="0" indent="0" algn="l">
                        <a:spcAft>
                          <a:spcPts val="0"/>
                        </a:spcAft>
                        <a:buNone/>
                      </a:pPr>
                      <a:r>
                        <a:rPr lang="en-US" sz="1200" b="1" i="0">
                          <a:solidFill>
                            <a:srgbClr val="FFFFFF"/>
                          </a:solidFill>
                          <a:latin typeface="Roboto"/>
                        </a:rPr>
                        <a:t>Activity</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200" b="1" i="0">
                          <a:solidFill>
                            <a:srgbClr val="FFFFFF"/>
                          </a:solidFill>
                          <a:latin typeface="Roboto"/>
                        </a:rPr>
                        <a:t>Prohibited for educators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200" b="1" i="0">
                          <a:solidFill>
                            <a:srgbClr val="FFFFFF"/>
                          </a:solidFill>
                          <a:latin typeface="Roboto"/>
                        </a:rPr>
                        <a:t>Prohibited for students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extLst>
                  <a:ext uri="{0D108BD9-81ED-4DB2-BD59-A6C34878D82A}">
                    <a16:rowId xmlns:a16="http://schemas.microsoft.com/office/drawing/2014/main" val="10000"/>
                  </a:ext>
                </a:extLst>
              </a:tr>
              <a:tr h="320040">
                <a:tc>
                  <a:txBody>
                    <a:bodyPr/>
                    <a:lstStyle/>
                    <a:p>
                      <a:pPr marL="0" indent="0" algn="l">
                        <a:spcAft>
                          <a:spcPts val="0"/>
                        </a:spcAft>
                        <a:buNone/>
                      </a:pPr>
                      <a:r>
                        <a:rPr lang="en-US" sz="1200" b="0" i="0">
                          <a:solidFill>
                            <a:srgbClr val="202124"/>
                          </a:solidFill>
                          <a:latin typeface="Roboto"/>
                        </a:rPr>
                        <a:t>Have a phone or other prohibited device in the test environment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No</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dirty="0">
                          <a:solidFill>
                            <a:srgbClr val="202124"/>
                          </a:solidFill>
                          <a:latin typeface="Roboto"/>
                        </a:rPr>
                        <a:t>Yes*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1"/>
                  </a:ext>
                </a:extLst>
              </a:tr>
              <a:tr h="320040">
                <a:tc>
                  <a:txBody>
                    <a:bodyPr/>
                    <a:lstStyle/>
                    <a:p>
                      <a:pPr marL="0" indent="0" algn="l">
                        <a:spcAft>
                          <a:spcPts val="0"/>
                        </a:spcAft>
                        <a:buNone/>
                      </a:pPr>
                      <a:r>
                        <a:rPr lang="en-US" sz="1200" b="0" i="0">
                          <a:solidFill>
                            <a:srgbClr val="202124"/>
                          </a:solidFill>
                          <a:latin typeface="Roboto"/>
                        </a:rPr>
                        <a:t>Use a phone or device in the test room (TAs can call the SAC or tech support)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Yes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Yes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2"/>
                  </a:ext>
                </a:extLst>
              </a:tr>
              <a:tr h="320040">
                <a:tc>
                  <a:txBody>
                    <a:bodyPr/>
                    <a:lstStyle/>
                    <a:p>
                      <a:pPr marL="0" indent="0" algn="l">
                        <a:spcAft>
                          <a:spcPts val="0"/>
                        </a:spcAft>
                        <a:buNone/>
                      </a:pPr>
                      <a:r>
                        <a:rPr lang="en-US" sz="1200" b="0" i="0">
                          <a:solidFill>
                            <a:srgbClr val="202124"/>
                          </a:solidFill>
                          <a:latin typeface="Roboto"/>
                        </a:rPr>
                        <a:t>Coach students: cues, hints, paraphrasing, or defining test words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Yes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Yes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3"/>
                  </a:ext>
                </a:extLst>
              </a:tr>
              <a:tr h="320040">
                <a:tc>
                  <a:txBody>
                    <a:bodyPr/>
                    <a:lstStyle/>
                    <a:p>
                      <a:pPr marL="0" indent="0" algn="l">
                        <a:spcAft>
                          <a:spcPts val="0"/>
                        </a:spcAft>
                        <a:buNone/>
                      </a:pPr>
                      <a:r>
                        <a:rPr lang="en-US" sz="1200" b="0" i="0">
                          <a:solidFill>
                            <a:srgbClr val="202124"/>
                          </a:solidFill>
                          <a:latin typeface="Roboto"/>
                        </a:rPr>
                        <a:t>Explain or translate scoreable items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Yes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Yes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4"/>
                  </a:ext>
                </a:extLst>
              </a:tr>
              <a:tr h="320040">
                <a:tc>
                  <a:txBody>
                    <a:bodyPr/>
                    <a:lstStyle/>
                    <a:p>
                      <a:pPr marL="0" indent="0" algn="l">
                        <a:spcAft>
                          <a:spcPts val="0"/>
                        </a:spcAft>
                        <a:buNone/>
                      </a:pPr>
                      <a:r>
                        <a:rPr lang="en-US" sz="1200" b="0" i="0" dirty="0">
                          <a:solidFill>
                            <a:srgbClr val="202124"/>
                          </a:solidFill>
                          <a:latin typeface="Roboto"/>
                        </a:rPr>
                        <a:t>Give accommodations to students without an IEP or 504 Plan</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Yes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No</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5"/>
                  </a:ext>
                </a:extLst>
              </a:tr>
              <a:tr h="320040">
                <a:tc>
                  <a:txBody>
                    <a:bodyPr/>
                    <a:lstStyle/>
                    <a:p>
                      <a:pPr marL="0" indent="0" algn="l">
                        <a:spcAft>
                          <a:spcPts val="0"/>
                        </a:spcAft>
                        <a:buNone/>
                      </a:pPr>
                      <a:r>
                        <a:rPr lang="en-US" sz="1200" b="0" i="0">
                          <a:solidFill>
                            <a:srgbClr val="202124"/>
                          </a:solidFill>
                          <a:latin typeface="Roboto"/>
                        </a:rPr>
                        <a:t>Leave students or test materials unattended, or tell students to finish early</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Yes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No</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6"/>
                  </a:ext>
                </a:extLst>
              </a:tr>
              <a:tr h="320040">
                <a:tc>
                  <a:txBody>
                    <a:bodyPr/>
                    <a:lstStyle/>
                    <a:p>
                      <a:pPr marL="0" indent="0" algn="l">
                        <a:spcAft>
                          <a:spcPts val="0"/>
                        </a:spcAft>
                        <a:buNone/>
                      </a:pPr>
                      <a:r>
                        <a:rPr lang="en-US" sz="1200" b="0" i="0" dirty="0">
                          <a:solidFill>
                            <a:srgbClr val="202124"/>
                          </a:solidFill>
                          <a:latin typeface="Roboto"/>
                        </a:rPr>
                        <a:t>Record paper Speaking, Kindergarten, or Alternate answers to score later</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Yes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No</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7"/>
                  </a:ext>
                </a:extLst>
              </a:tr>
              <a:tr h="320040">
                <a:tc>
                  <a:txBody>
                    <a:bodyPr/>
                    <a:lstStyle/>
                    <a:p>
                      <a:pPr marL="0" indent="0" algn="l">
                        <a:spcAft>
                          <a:spcPts val="0"/>
                        </a:spcAft>
                        <a:buNone/>
                      </a:pPr>
                      <a:r>
                        <a:rPr lang="en-US" sz="1200" b="0" i="0">
                          <a:solidFill>
                            <a:srgbClr val="202124"/>
                          </a:solidFill>
                          <a:latin typeface="Roboto"/>
                        </a:rPr>
                        <a:t>Copy, photograph, share, or discuss test content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Yes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dirty="0">
                          <a:solidFill>
                            <a:srgbClr val="202124"/>
                          </a:solidFill>
                          <a:latin typeface="Roboto"/>
                        </a:rPr>
                        <a:t>Yes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8"/>
                  </a:ext>
                </a:extLst>
              </a:tr>
            </a:tbl>
          </a:graphicData>
        </a:graphic>
      </p:graphicFrame>
      <p:sp>
        <p:nvSpPr>
          <p:cNvPr id="4" name="TextBox 3">
            <a:extLst>
              <a:ext uri="{FF2B5EF4-FFF2-40B4-BE49-F238E27FC236}">
                <a16:creationId xmlns:a16="http://schemas.microsoft.com/office/drawing/2014/main" id="{A1496849-21FF-A9C2-55D0-A2E53D77F004}"/>
              </a:ext>
            </a:extLst>
          </p:cNvPr>
          <p:cNvSpPr txBox="1"/>
          <p:nvPr/>
        </p:nvSpPr>
        <p:spPr>
          <a:xfrm>
            <a:off x="311700" y="4077728"/>
            <a:ext cx="4532458" cy="276999"/>
          </a:xfrm>
          <a:prstGeom prst="rect">
            <a:avLst/>
          </a:prstGeom>
          <a:noFill/>
        </p:spPr>
        <p:txBody>
          <a:bodyPr wrap="square" rtlCol="0">
            <a:spAutoFit/>
          </a:bodyPr>
          <a:lstStyle/>
          <a:p>
            <a:r>
              <a:rPr lang="en-US" sz="1200" dirty="0">
                <a:solidFill>
                  <a:srgbClr val="202124"/>
                </a:solidFill>
                <a:latin typeface="Roboto"/>
                <a:ea typeface="+mn-ea"/>
                <a:cs typeface="+mn-cs"/>
              </a:rPr>
              <a:t>*allowable by IEP/504 e.g. medical monitoring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Roles: DAC and SAC</a:t>
            </a:r>
          </a:p>
        </p:txBody>
      </p:sp>
      <p:sp>
        <p:nvSpPr>
          <p:cNvPr id="3" name="Rounded Rectangle 2"/>
          <p:cNvSpPr/>
          <p:nvPr/>
        </p:nvSpPr>
        <p:spPr>
          <a:xfrm>
            <a:off x="365760" y="1033272"/>
            <a:ext cx="4114800" cy="274320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dirty="0">
                <a:solidFill>
                  <a:srgbClr val="1B3A5C"/>
                </a:solidFill>
                <a:latin typeface="Roboto"/>
              </a:rPr>
              <a:t>District Assessment Coordinator</a:t>
            </a:r>
          </a:p>
          <a:p>
            <a:pPr marL="228600" indent="-228600" algn="l">
              <a:spcAft>
                <a:spcPts val="300"/>
              </a:spcAft>
              <a:buClr>
                <a:srgbClr val="236099"/>
              </a:buClr>
              <a:buFont typeface="Arial"/>
              <a:buChar char="•"/>
            </a:pPr>
            <a:r>
              <a:rPr lang="en-US" sz="1200" b="0" i="0" dirty="0">
                <a:solidFill>
                  <a:srgbClr val="202124"/>
                </a:solidFill>
                <a:latin typeface="Roboto"/>
              </a:rPr>
              <a:t>Appointed by the superintendent; the CDE point person</a:t>
            </a:r>
          </a:p>
          <a:p>
            <a:pPr marL="228600" indent="-228600" algn="l">
              <a:spcAft>
                <a:spcPts val="300"/>
              </a:spcAft>
              <a:buClr>
                <a:srgbClr val="236099"/>
              </a:buClr>
              <a:buFont typeface="Arial"/>
              <a:buChar char="•"/>
            </a:pPr>
            <a:r>
              <a:rPr lang="en-US" sz="1200" b="0" i="0" dirty="0">
                <a:solidFill>
                  <a:srgbClr val="202124"/>
                </a:solidFill>
                <a:latin typeface="Roboto"/>
              </a:rPr>
              <a:t>Meets all deadlines and attends all training</a:t>
            </a:r>
          </a:p>
          <a:p>
            <a:pPr marL="228600" indent="-228600" algn="l">
              <a:spcAft>
                <a:spcPts val="300"/>
              </a:spcAft>
              <a:buClr>
                <a:srgbClr val="236099"/>
              </a:buClr>
              <a:buFont typeface="Arial"/>
              <a:buChar char="•"/>
            </a:pPr>
            <a:r>
              <a:rPr lang="en-US" sz="1200" b="0" i="0" dirty="0">
                <a:solidFill>
                  <a:srgbClr val="202124"/>
                </a:solidFill>
                <a:latin typeface="Roboto"/>
              </a:rPr>
              <a:t>Reviews UARs and preclusions before December 1</a:t>
            </a:r>
          </a:p>
          <a:p>
            <a:pPr marL="228600" indent="-228600" algn="l">
              <a:spcAft>
                <a:spcPts val="300"/>
              </a:spcAft>
              <a:buClr>
                <a:srgbClr val="236099"/>
              </a:buClr>
              <a:buFont typeface="Arial"/>
              <a:buChar char="•"/>
            </a:pPr>
            <a:r>
              <a:rPr lang="en-US" sz="1200" b="0" i="0" dirty="0">
                <a:solidFill>
                  <a:srgbClr val="202124"/>
                </a:solidFill>
                <a:latin typeface="Roboto"/>
              </a:rPr>
              <a:t>Makes WIDA AMS and Portal accounts</a:t>
            </a:r>
          </a:p>
          <a:p>
            <a:pPr marL="228600" indent="-228600" algn="l">
              <a:spcAft>
                <a:spcPts val="300"/>
              </a:spcAft>
              <a:buClr>
                <a:srgbClr val="236099"/>
              </a:buClr>
              <a:buFont typeface="Arial"/>
              <a:buChar char="•"/>
            </a:pPr>
            <a:r>
              <a:rPr lang="en-US" sz="1200" b="0" i="0" dirty="0">
                <a:solidFill>
                  <a:srgbClr val="202124"/>
                </a:solidFill>
                <a:latin typeface="Roboto"/>
              </a:rPr>
              <a:t>Writes the district security plan; reports breaches</a:t>
            </a:r>
          </a:p>
          <a:p>
            <a:pPr marL="228600" indent="-228600">
              <a:spcAft>
                <a:spcPts val="300"/>
              </a:spcAft>
              <a:buClr>
                <a:srgbClr val="236099"/>
              </a:buClr>
              <a:buFont typeface="Arial"/>
              <a:buChar char="•"/>
            </a:pPr>
            <a:r>
              <a:rPr lang="en-US" sz="1200" dirty="0">
                <a:solidFill>
                  <a:srgbClr val="202124"/>
                </a:solidFill>
                <a:latin typeface="Roboto"/>
              </a:rPr>
              <a:t>Monitors student timing data via the student status report</a:t>
            </a:r>
            <a:endParaRPr lang="en-US" sz="1200" b="0" i="0" dirty="0">
              <a:solidFill>
                <a:srgbClr val="202124"/>
              </a:solidFill>
              <a:latin typeface="Roboto"/>
            </a:endParaRPr>
          </a:p>
          <a:p>
            <a:pPr marL="228600" indent="-228600" algn="l">
              <a:spcAft>
                <a:spcPts val="300"/>
              </a:spcAft>
              <a:buClr>
                <a:srgbClr val="236099"/>
              </a:buClr>
              <a:buFont typeface="Arial"/>
              <a:buChar char="•"/>
            </a:pPr>
            <a:r>
              <a:rPr lang="en-US" sz="1200" b="0" i="0" dirty="0">
                <a:solidFill>
                  <a:srgbClr val="202124"/>
                </a:solidFill>
                <a:latin typeface="Roboto"/>
              </a:rPr>
              <a:t>Returns materials by February 17, 2027</a:t>
            </a:r>
          </a:p>
          <a:p>
            <a:pPr marL="228600" indent="-228600" algn="l">
              <a:spcAft>
                <a:spcPts val="300"/>
              </a:spcAft>
              <a:buClr>
                <a:srgbClr val="236099"/>
              </a:buClr>
              <a:buFont typeface="Arial"/>
              <a:buChar char="•"/>
            </a:pPr>
            <a:r>
              <a:rPr lang="en-US" sz="1200" b="0" i="0" dirty="0">
                <a:solidFill>
                  <a:srgbClr val="202124"/>
                </a:solidFill>
                <a:latin typeface="Roboto"/>
              </a:rPr>
              <a:t>Applies RNT codes and requests DNS codes</a:t>
            </a:r>
          </a:p>
        </p:txBody>
      </p:sp>
      <p:sp>
        <p:nvSpPr>
          <p:cNvPr id="4" name="Rounded Rectangle 3"/>
          <p:cNvSpPr/>
          <p:nvPr/>
        </p:nvSpPr>
        <p:spPr>
          <a:xfrm>
            <a:off x="4663440" y="1033272"/>
            <a:ext cx="4114800" cy="2743200"/>
          </a:xfrm>
          <a:prstGeom prst="roundRect">
            <a:avLst>
              <a:gd name="adj" fmla="val 6000"/>
            </a:avLst>
          </a:prstGeom>
          <a:solidFill>
            <a:srgbClr val="E8F4F5"/>
          </a:solidFill>
          <a:ln>
            <a:noFill/>
          </a:ln>
        </p:spPr>
        <p:txBody>
          <a:bodyPr wrap="square" lIns="109728" tIns="73152" rIns="109728" bIns="73152" rtlCol="0" anchor="t"/>
          <a:lstStyle/>
          <a:p>
            <a:pPr marL="0" indent="0" algn="l">
              <a:spcAft>
                <a:spcPts val="600"/>
              </a:spcAft>
              <a:buNone/>
            </a:pPr>
            <a:r>
              <a:rPr lang="en-US" sz="1500" b="1" i="0" dirty="0">
                <a:solidFill>
                  <a:srgbClr val="0B6973"/>
                </a:solidFill>
                <a:latin typeface="Roboto"/>
              </a:rPr>
              <a:t>School Assessment Coordinator</a:t>
            </a:r>
          </a:p>
          <a:p>
            <a:pPr marL="228600" indent="-228600" algn="l">
              <a:spcAft>
                <a:spcPts val="300"/>
              </a:spcAft>
              <a:buClr>
                <a:srgbClr val="236099"/>
              </a:buClr>
              <a:buFont typeface="Arial"/>
              <a:buChar char="•"/>
            </a:pPr>
            <a:r>
              <a:rPr lang="en-US" sz="1200" b="0" i="0" dirty="0">
                <a:solidFill>
                  <a:srgbClr val="202124"/>
                </a:solidFill>
                <a:latin typeface="Roboto"/>
              </a:rPr>
              <a:t>Trains and oversees TAs; collects Security Agreements</a:t>
            </a:r>
          </a:p>
          <a:p>
            <a:pPr marL="228600" indent="-228600" algn="l">
              <a:spcAft>
                <a:spcPts val="300"/>
              </a:spcAft>
              <a:buClr>
                <a:srgbClr val="236099"/>
              </a:buClr>
              <a:buFont typeface="Arial"/>
              <a:buChar char="•"/>
            </a:pPr>
            <a:r>
              <a:rPr lang="en-US" sz="1200" b="0" i="0" dirty="0">
                <a:solidFill>
                  <a:srgbClr val="202124"/>
                </a:solidFill>
                <a:latin typeface="Roboto"/>
              </a:rPr>
              <a:t>Writes the school security plan</a:t>
            </a:r>
          </a:p>
          <a:p>
            <a:pPr marL="228600" indent="-228600" algn="l">
              <a:spcAft>
                <a:spcPts val="300"/>
              </a:spcAft>
              <a:buClr>
                <a:srgbClr val="236099"/>
              </a:buClr>
              <a:buFont typeface="Arial"/>
              <a:buChar char="•"/>
            </a:pPr>
            <a:r>
              <a:rPr lang="en-US" sz="1200" b="0" i="0" dirty="0">
                <a:solidFill>
                  <a:srgbClr val="202124"/>
                </a:solidFill>
                <a:latin typeface="Roboto"/>
              </a:rPr>
              <a:t>Runs the chain of custody and locked storage</a:t>
            </a:r>
          </a:p>
          <a:p>
            <a:pPr marL="228600" indent="-228600" algn="l">
              <a:spcAft>
                <a:spcPts val="300"/>
              </a:spcAft>
              <a:buClr>
                <a:srgbClr val="236099"/>
              </a:buClr>
              <a:buFont typeface="Arial"/>
              <a:buChar char="•"/>
            </a:pPr>
            <a:r>
              <a:rPr lang="en-US" sz="1200" b="0" i="0" dirty="0">
                <a:solidFill>
                  <a:srgbClr val="202124"/>
                </a:solidFill>
                <a:latin typeface="Roboto"/>
              </a:rPr>
              <a:t>Makes the schedule, including make-ups</a:t>
            </a:r>
          </a:p>
          <a:p>
            <a:pPr marL="228600" indent="-228600">
              <a:spcAft>
                <a:spcPts val="300"/>
              </a:spcAft>
              <a:buClr>
                <a:srgbClr val="236099"/>
              </a:buClr>
              <a:buFont typeface="Arial"/>
              <a:buChar char="•"/>
            </a:pPr>
            <a:r>
              <a:rPr lang="en-US" sz="1200" dirty="0">
                <a:solidFill>
                  <a:srgbClr val="202124"/>
                </a:solidFill>
                <a:latin typeface="Roboto"/>
              </a:rPr>
              <a:t>Stops bells and announcements during testing</a:t>
            </a:r>
            <a:endParaRPr lang="en-US" sz="1250" b="0" i="0" dirty="0">
              <a:solidFill>
                <a:srgbClr val="202124"/>
              </a:solidFill>
              <a:latin typeface="Roboto"/>
            </a:endParaRPr>
          </a:p>
          <a:p>
            <a:pPr marL="228600" indent="-228600" algn="l">
              <a:spcAft>
                <a:spcPts val="300"/>
              </a:spcAft>
              <a:buClr>
                <a:srgbClr val="236099"/>
              </a:buClr>
              <a:buFont typeface="Arial"/>
              <a:buChar char="•"/>
            </a:pPr>
            <a:r>
              <a:rPr lang="en-US" sz="1200" b="0" i="0" dirty="0">
                <a:solidFill>
                  <a:srgbClr val="202124"/>
                </a:solidFill>
                <a:latin typeface="Roboto"/>
              </a:rPr>
              <a:t>Keeps a list of students and their accommodations</a:t>
            </a:r>
          </a:p>
          <a:p>
            <a:pPr marL="228600" indent="-228600" algn="l">
              <a:spcAft>
                <a:spcPts val="300"/>
              </a:spcAft>
              <a:buClr>
                <a:srgbClr val="236099"/>
              </a:buClr>
              <a:buFont typeface="Arial"/>
              <a:buChar char="•"/>
            </a:pPr>
            <a:r>
              <a:rPr lang="en-US" sz="1200" b="0" i="0" dirty="0">
                <a:solidFill>
                  <a:srgbClr val="202124"/>
                </a:solidFill>
                <a:latin typeface="Roboto"/>
              </a:rPr>
              <a:t>Reviews rosters and sessions in WIDA AMS</a:t>
            </a:r>
          </a:p>
          <a:p>
            <a:pPr marL="228600" indent="-228600" algn="l">
              <a:spcAft>
                <a:spcPts val="300"/>
              </a:spcAft>
              <a:buClr>
                <a:srgbClr val="236099"/>
              </a:buClr>
              <a:buFont typeface="Arial"/>
              <a:buChar char="•"/>
            </a:pPr>
            <a:r>
              <a:rPr lang="en-US" sz="1200" b="0" i="0" dirty="0">
                <a:solidFill>
                  <a:srgbClr val="202124"/>
                </a:solidFill>
                <a:latin typeface="Roboto"/>
              </a:rPr>
              <a:t>Moni</a:t>
            </a:r>
            <a:r>
              <a:rPr lang="en-US" sz="1200" dirty="0">
                <a:solidFill>
                  <a:srgbClr val="202124"/>
                </a:solidFill>
                <a:latin typeface="Roboto"/>
              </a:rPr>
              <a:t>tors student timing data via the student status report</a:t>
            </a:r>
            <a:endParaRPr lang="en-US" sz="1250" b="0" i="0" dirty="0">
              <a:solidFill>
                <a:srgbClr val="202124"/>
              </a:solidFill>
              <a:latin typeface="Roboto"/>
            </a:endParaRPr>
          </a:p>
        </p:txBody>
      </p:sp>
      <p:sp>
        <p:nvSpPr>
          <p:cNvPr id="6" name="Rounded Rectangle 2">
            <a:extLst>
              <a:ext uri="{FF2B5EF4-FFF2-40B4-BE49-F238E27FC236}">
                <a16:creationId xmlns:a16="http://schemas.microsoft.com/office/drawing/2014/main" id="{1040DEAA-3C6A-8BA9-5B0F-166D7C722FC6}"/>
              </a:ext>
            </a:extLst>
          </p:cNvPr>
          <p:cNvSpPr/>
          <p:nvPr/>
        </p:nvSpPr>
        <p:spPr>
          <a:xfrm>
            <a:off x="365760" y="3877056"/>
            <a:ext cx="8412480" cy="347472"/>
          </a:xfrm>
          <a:prstGeom prst="roundRect">
            <a:avLst>
              <a:gd name="adj" fmla="val 6000"/>
            </a:avLst>
          </a:prstGeom>
          <a:solidFill>
            <a:srgbClr val="1B3A5C"/>
          </a:solidFill>
          <a:ln>
            <a:noFill/>
          </a:ln>
        </p:spPr>
        <p:txBody>
          <a:bodyPr wrap="square" lIns="109728" tIns="18288" rIns="109728" bIns="18288" rtlCol="0" anchor="ctr"/>
          <a:lstStyle/>
          <a:p>
            <a:pPr marL="0" indent="0" algn="l">
              <a:spcAft>
                <a:spcPts val="0"/>
              </a:spcAft>
              <a:buNone/>
            </a:pPr>
            <a:r>
              <a:rPr lang="en-US" sz="1300" b="1" i="0" dirty="0">
                <a:solidFill>
                  <a:schemeClr val="bg1"/>
                </a:solidFill>
                <a:latin typeface="Roboto"/>
              </a:rPr>
              <a:t>Ends Incomplete Tests: </a:t>
            </a:r>
            <a:r>
              <a:rPr lang="en-US" sz="1300" b="0" i="0" dirty="0">
                <a:solidFill>
                  <a:schemeClr val="bg1"/>
                </a:solidFill>
                <a:latin typeface="Roboto"/>
              </a:rPr>
              <a:t>responsibility determined locally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Roles: data and technology</a:t>
            </a:r>
          </a:p>
        </p:txBody>
      </p:sp>
      <p:sp>
        <p:nvSpPr>
          <p:cNvPr id="3" name="Rounded Rectangle 2"/>
          <p:cNvSpPr/>
          <p:nvPr/>
        </p:nvSpPr>
        <p:spPr>
          <a:xfrm>
            <a:off x="365760" y="1033272"/>
            <a:ext cx="2743200" cy="640080"/>
          </a:xfrm>
          <a:prstGeom prst="roundRect">
            <a:avLst>
              <a:gd name="adj" fmla="val 6000"/>
            </a:avLst>
          </a:prstGeom>
          <a:solidFill>
            <a:srgbClr val="1B3A5C"/>
          </a:solidFill>
          <a:ln>
            <a:noFill/>
          </a:ln>
        </p:spPr>
        <p:txBody>
          <a:bodyPr wrap="square" lIns="109728" tIns="73152" rIns="109728" bIns="73152" rtlCol="0" anchor="ctr"/>
          <a:lstStyle/>
          <a:p>
            <a:pPr marL="0" indent="0" algn="ctr">
              <a:spcAft>
                <a:spcPts val="400"/>
              </a:spcAft>
              <a:buNone/>
            </a:pPr>
            <a:r>
              <a:rPr lang="en-US" sz="1400" b="1" i="0">
                <a:solidFill>
                  <a:srgbClr val="FFFFFF"/>
                </a:solidFill>
                <a:latin typeface="Roboto"/>
              </a:rPr>
              <a:t>District Technology Coordinator</a:t>
            </a:r>
          </a:p>
        </p:txBody>
      </p:sp>
      <p:sp>
        <p:nvSpPr>
          <p:cNvPr id="4" name="Rounded Rectangle 3"/>
          <p:cNvSpPr/>
          <p:nvPr/>
        </p:nvSpPr>
        <p:spPr>
          <a:xfrm>
            <a:off x="365760" y="1764792"/>
            <a:ext cx="2743200" cy="2331720"/>
          </a:xfrm>
          <a:prstGeom prst="roundRect">
            <a:avLst>
              <a:gd name="adj" fmla="val 6000"/>
            </a:avLst>
          </a:prstGeom>
          <a:solidFill>
            <a:srgbClr val="E6F0FA"/>
          </a:solidFill>
          <a:ln>
            <a:noFill/>
          </a:ln>
        </p:spPr>
        <p:txBody>
          <a:bodyPr wrap="square" lIns="109728" tIns="73152" rIns="109728" bIns="73152" rtlCol="0" anchor="t"/>
          <a:lstStyle/>
          <a:p>
            <a:pPr marL="228600" indent="-228600" algn="l">
              <a:spcAft>
                <a:spcPts val="600"/>
              </a:spcAft>
              <a:buClr>
                <a:srgbClr val="236099"/>
              </a:buClr>
              <a:buFont typeface="Arial"/>
              <a:buChar char="•"/>
            </a:pPr>
            <a:r>
              <a:rPr lang="en-US" sz="1300" b="0" i="0">
                <a:solidFill>
                  <a:srgbClr val="202124"/>
                </a:solidFill>
                <a:latin typeface="Roboto"/>
              </a:rPr>
              <a:t>Sets up devices and testing sites early</a:t>
            </a:r>
          </a:p>
          <a:p>
            <a:pPr marL="228600" indent="-228600" algn="l">
              <a:spcAft>
                <a:spcPts val="600"/>
              </a:spcAft>
              <a:buClr>
                <a:srgbClr val="236099"/>
              </a:buClr>
              <a:buFont typeface="Arial"/>
              <a:buChar char="•"/>
            </a:pPr>
            <a:r>
              <a:rPr lang="en-US" sz="1300" b="0" i="0">
                <a:solidFill>
                  <a:srgbClr val="202124"/>
                </a:solidFill>
                <a:latin typeface="Roboto"/>
              </a:rPr>
              <a:t>Removes software that blocks testing or shows secure content</a:t>
            </a:r>
          </a:p>
          <a:p>
            <a:pPr marL="228600" indent="-228600" algn="l">
              <a:spcAft>
                <a:spcPts val="600"/>
              </a:spcAft>
              <a:buClr>
                <a:srgbClr val="236099"/>
              </a:buClr>
              <a:buFont typeface="Arial"/>
              <a:buChar char="•"/>
            </a:pPr>
            <a:r>
              <a:rPr lang="en-US" sz="1300" b="0" i="0">
                <a:solidFill>
                  <a:srgbClr val="202124"/>
                </a:solidFill>
                <a:latin typeface="Roboto"/>
              </a:rPr>
              <a:t>Supports DACs, SACs, and TAs</a:t>
            </a:r>
          </a:p>
        </p:txBody>
      </p:sp>
      <p:sp>
        <p:nvSpPr>
          <p:cNvPr id="5" name="Rounded Rectangle 4"/>
          <p:cNvSpPr/>
          <p:nvPr/>
        </p:nvSpPr>
        <p:spPr>
          <a:xfrm>
            <a:off x="3200400" y="1033272"/>
            <a:ext cx="2743200" cy="64008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400"/>
              </a:spcAft>
              <a:buNone/>
            </a:pPr>
            <a:r>
              <a:rPr lang="en-US" sz="1400" b="1" i="0">
                <a:solidFill>
                  <a:srgbClr val="FFFFFF"/>
                </a:solidFill>
                <a:latin typeface="Roboto"/>
              </a:rPr>
              <a:t>Sensitive Data role</a:t>
            </a:r>
          </a:p>
        </p:txBody>
      </p:sp>
      <p:sp>
        <p:nvSpPr>
          <p:cNvPr id="6" name="Rounded Rectangle 5"/>
          <p:cNvSpPr/>
          <p:nvPr/>
        </p:nvSpPr>
        <p:spPr>
          <a:xfrm>
            <a:off x="3200400" y="1764792"/>
            <a:ext cx="2743200" cy="2331720"/>
          </a:xfrm>
          <a:prstGeom prst="roundRect">
            <a:avLst>
              <a:gd name="adj" fmla="val 6000"/>
            </a:avLst>
          </a:prstGeom>
          <a:solidFill>
            <a:srgbClr val="E6F0FA"/>
          </a:solidFill>
          <a:ln>
            <a:noFill/>
          </a:ln>
        </p:spPr>
        <p:txBody>
          <a:bodyPr wrap="square" lIns="109728" tIns="73152" rIns="109728" bIns="73152" rtlCol="0" anchor="t"/>
          <a:lstStyle/>
          <a:p>
            <a:pPr marL="228600" indent="-228600" algn="l">
              <a:spcAft>
                <a:spcPts val="600"/>
              </a:spcAft>
              <a:buClr>
                <a:srgbClr val="236099"/>
              </a:buClr>
              <a:buFont typeface="Arial"/>
              <a:buChar char="•"/>
            </a:pPr>
            <a:r>
              <a:rPr lang="en-US" sz="1300" b="0" i="0">
                <a:solidFill>
                  <a:srgbClr val="202124"/>
                </a:solidFill>
                <a:latin typeface="Roboto"/>
              </a:rPr>
              <a:t>Checks demographic data</a:t>
            </a:r>
          </a:p>
          <a:p>
            <a:pPr marL="228600" indent="-228600" algn="l">
              <a:spcAft>
                <a:spcPts val="600"/>
              </a:spcAft>
              <a:buClr>
                <a:srgbClr val="236099"/>
              </a:buClr>
              <a:buFont typeface="Arial"/>
              <a:buChar char="•"/>
            </a:pPr>
            <a:r>
              <a:rPr lang="en-US" sz="1300" b="0" i="0">
                <a:solidFill>
                  <a:srgbClr val="202124"/>
                </a:solidFill>
                <a:latin typeface="Roboto"/>
              </a:rPr>
              <a:t>Keeps only NEP or LEP students in registrations</a:t>
            </a:r>
          </a:p>
          <a:p>
            <a:pPr marL="228600" indent="-228600" algn="l">
              <a:spcAft>
                <a:spcPts val="600"/>
              </a:spcAft>
              <a:buClr>
                <a:srgbClr val="236099"/>
              </a:buClr>
              <a:buFont typeface="Arial"/>
              <a:buChar char="•"/>
            </a:pPr>
            <a:r>
              <a:rPr lang="en-US" sz="1300" b="0" i="0">
                <a:solidFill>
                  <a:srgbClr val="202124"/>
                </a:solidFill>
                <a:latin typeface="Roboto"/>
              </a:rPr>
              <a:t>Checks school and district codes</a:t>
            </a:r>
          </a:p>
          <a:p>
            <a:pPr marL="228600" indent="-228600" algn="l">
              <a:spcAft>
                <a:spcPts val="600"/>
              </a:spcAft>
              <a:buClr>
                <a:srgbClr val="236099"/>
              </a:buClr>
              <a:buFont typeface="Arial"/>
              <a:buChar char="•"/>
            </a:pPr>
            <a:r>
              <a:rPr lang="en-US" sz="1300" b="0" i="0">
                <a:solidFill>
                  <a:srgbClr val="202124"/>
                </a:solidFill>
                <a:latin typeface="Roboto"/>
              </a:rPr>
              <a:t>Assigns accommodations and RNT codes with the SAC or DAC</a:t>
            </a:r>
          </a:p>
        </p:txBody>
      </p:sp>
      <p:sp>
        <p:nvSpPr>
          <p:cNvPr id="7" name="Rounded Rectangle 6"/>
          <p:cNvSpPr/>
          <p:nvPr/>
        </p:nvSpPr>
        <p:spPr>
          <a:xfrm>
            <a:off x="6035040" y="1033272"/>
            <a:ext cx="2743200" cy="640080"/>
          </a:xfrm>
          <a:prstGeom prst="roundRect">
            <a:avLst>
              <a:gd name="adj" fmla="val 6000"/>
            </a:avLst>
          </a:prstGeom>
          <a:solidFill>
            <a:srgbClr val="0B6973"/>
          </a:solidFill>
          <a:ln>
            <a:noFill/>
          </a:ln>
        </p:spPr>
        <p:txBody>
          <a:bodyPr wrap="square" lIns="109728" tIns="73152" rIns="109728" bIns="73152" rtlCol="0" anchor="ctr"/>
          <a:lstStyle/>
          <a:p>
            <a:pPr marL="0" indent="0" algn="ctr">
              <a:spcAft>
                <a:spcPts val="400"/>
              </a:spcAft>
              <a:buNone/>
            </a:pPr>
            <a:r>
              <a:rPr lang="en-US" sz="1400" b="1" i="0">
                <a:solidFill>
                  <a:srgbClr val="FFFFFF"/>
                </a:solidFill>
                <a:latin typeface="Roboto"/>
              </a:rPr>
              <a:t>Data Respondent</a:t>
            </a:r>
          </a:p>
        </p:txBody>
      </p:sp>
      <p:sp>
        <p:nvSpPr>
          <p:cNvPr id="8" name="Rounded Rectangle 7"/>
          <p:cNvSpPr/>
          <p:nvPr/>
        </p:nvSpPr>
        <p:spPr>
          <a:xfrm>
            <a:off x="6035040" y="1764792"/>
            <a:ext cx="2743200" cy="2331720"/>
          </a:xfrm>
          <a:prstGeom prst="roundRect">
            <a:avLst>
              <a:gd name="adj" fmla="val 6000"/>
            </a:avLst>
          </a:prstGeom>
          <a:solidFill>
            <a:srgbClr val="E6F0FA"/>
          </a:solidFill>
          <a:ln>
            <a:noFill/>
          </a:ln>
        </p:spPr>
        <p:txBody>
          <a:bodyPr wrap="square" lIns="109728" tIns="73152" rIns="109728" bIns="73152" rtlCol="0" anchor="t"/>
          <a:lstStyle/>
          <a:p>
            <a:pPr marL="228600" indent="-228600" algn="l">
              <a:spcAft>
                <a:spcPts val="600"/>
              </a:spcAft>
              <a:buClr>
                <a:srgbClr val="236099"/>
              </a:buClr>
              <a:buFont typeface="Arial"/>
              <a:buChar char="•"/>
            </a:pPr>
            <a:r>
              <a:rPr lang="en-US" sz="1300" b="0" i="0">
                <a:solidFill>
                  <a:srgbClr val="202124"/>
                </a:solidFill>
                <a:latin typeface="Roboto"/>
              </a:rPr>
              <a:t>Completes the Student October Snapshot</a:t>
            </a:r>
          </a:p>
          <a:p>
            <a:pPr marL="228600" indent="-228600" algn="l">
              <a:spcAft>
                <a:spcPts val="600"/>
              </a:spcAft>
              <a:buClr>
                <a:srgbClr val="236099"/>
              </a:buClr>
              <a:buFont typeface="Arial"/>
              <a:buChar char="•"/>
            </a:pPr>
            <a:r>
              <a:rPr lang="en-US" sz="1300" b="0" i="0">
                <a:solidFill>
                  <a:srgbClr val="202124"/>
                </a:solidFill>
                <a:latin typeface="Roboto"/>
              </a:rPr>
              <a:t>Keeps NEP and LEP data current</a:t>
            </a:r>
          </a:p>
          <a:p>
            <a:pPr marL="228600" indent="-228600" algn="l">
              <a:spcAft>
                <a:spcPts val="600"/>
              </a:spcAft>
              <a:buClr>
                <a:srgbClr val="236099"/>
              </a:buClr>
              <a:buFont typeface="Arial"/>
              <a:buChar char="•"/>
            </a:pPr>
            <a:r>
              <a:rPr lang="en-US" sz="1300" b="0" i="0">
                <a:solidFill>
                  <a:srgbClr val="202124"/>
                </a:solidFill>
                <a:latin typeface="Roboto"/>
              </a:rPr>
              <a:t>CDE pulls the ACCESS file on November 2, 2026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Booklet labels</a:t>
            </a:r>
          </a:p>
        </p:txBody>
      </p:sp>
      <p:pic>
        <p:nvPicPr>
          <p:cNvPr id="3" name="Pre-ID label (white)" descr="Sample white Pre-ID label with printed student name, district, school, grade, birth date, ID numbers, and a barcode."/>
          <p:cNvPicPr>
            <a:picLocks noChangeAspect="1"/>
          </p:cNvPicPr>
          <p:nvPr/>
        </p:nvPicPr>
        <p:blipFill>
          <a:blip r:embed="rId3"/>
          <a:stretch>
            <a:fillRect/>
          </a:stretch>
        </p:blipFill>
        <p:spPr>
          <a:xfrm>
            <a:off x="457200" y="1033272"/>
            <a:ext cx="2560320" cy="1252570"/>
          </a:xfrm>
          <a:prstGeom prst="rect">
            <a:avLst/>
          </a:prstGeom>
        </p:spPr>
      </p:pic>
      <p:sp>
        <p:nvSpPr>
          <p:cNvPr id="4" name="Rounded Rectangle 3"/>
          <p:cNvSpPr/>
          <p:nvPr/>
        </p:nvSpPr>
        <p:spPr>
          <a:xfrm>
            <a:off x="365760" y="2450592"/>
            <a:ext cx="2743200" cy="169164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400"/>
              </a:spcAft>
              <a:buNone/>
            </a:pPr>
            <a:r>
              <a:rPr lang="en-US" sz="1250" b="1" i="0">
                <a:solidFill>
                  <a:srgbClr val="1B3A5C"/>
                </a:solidFill>
                <a:latin typeface="Roboto"/>
              </a:rPr>
              <a:t>Pre-ID label (white)</a:t>
            </a:r>
          </a:p>
          <a:p>
            <a:pPr marL="0" indent="0" algn="l">
              <a:spcAft>
                <a:spcPts val="400"/>
              </a:spcAft>
              <a:buNone/>
            </a:pPr>
            <a:r>
              <a:rPr lang="en-US" sz="1250" b="0" i="0">
                <a:solidFill>
                  <a:srgbClr val="202124"/>
                </a:solidFill>
                <a:latin typeface="Roboto"/>
              </a:rPr>
              <a:t>Has the student data printed. Still bubble the test date on the front cover.</a:t>
            </a:r>
          </a:p>
        </p:txBody>
      </p:sp>
      <p:pic>
        <p:nvPicPr>
          <p:cNvPr id="5" name="District/School label (yellow)" descr="Sample yellow District/School label with district and school name and a barcode. It has no student name."/>
          <p:cNvPicPr>
            <a:picLocks noChangeAspect="1"/>
          </p:cNvPicPr>
          <p:nvPr/>
        </p:nvPicPr>
        <p:blipFill>
          <a:blip r:embed="rId4"/>
          <a:stretch>
            <a:fillRect/>
          </a:stretch>
        </p:blipFill>
        <p:spPr>
          <a:xfrm>
            <a:off x="3291840" y="1033272"/>
            <a:ext cx="2560320" cy="1295709"/>
          </a:xfrm>
          <a:prstGeom prst="rect">
            <a:avLst/>
          </a:prstGeom>
        </p:spPr>
      </p:pic>
      <p:sp>
        <p:nvSpPr>
          <p:cNvPr id="6" name="Rounded Rectangle 5"/>
          <p:cNvSpPr/>
          <p:nvPr/>
        </p:nvSpPr>
        <p:spPr>
          <a:xfrm>
            <a:off x="3200400" y="2450592"/>
            <a:ext cx="2743200" cy="169164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400"/>
              </a:spcAft>
              <a:buNone/>
            </a:pPr>
            <a:r>
              <a:rPr lang="en-US" sz="1250" b="1" i="0" dirty="0">
                <a:solidFill>
                  <a:srgbClr val="1B3A5C"/>
                </a:solidFill>
                <a:latin typeface="Roboto"/>
              </a:rPr>
              <a:t>District/School label (yellow)</a:t>
            </a:r>
          </a:p>
          <a:p>
            <a:pPr marL="0" indent="0" algn="l">
              <a:spcAft>
                <a:spcPts val="400"/>
              </a:spcAft>
              <a:buNone/>
            </a:pPr>
            <a:r>
              <a:rPr lang="en-US" sz="1250" b="0" i="0" dirty="0">
                <a:solidFill>
                  <a:srgbClr val="202124"/>
                </a:solidFill>
                <a:latin typeface="Roboto"/>
              </a:rPr>
              <a:t>Has district and school data only. Bubble all student data on the front and key student data on the back. </a:t>
            </a:r>
          </a:p>
        </p:txBody>
      </p:sp>
      <p:pic>
        <p:nvPicPr>
          <p:cNvPr id="7" name="Do Not Process (orange stripe)" descr="Sample white Do Not Process label with an orange stripe and the words Do Not Process."/>
          <p:cNvPicPr>
            <a:picLocks noChangeAspect="1"/>
          </p:cNvPicPr>
          <p:nvPr/>
        </p:nvPicPr>
        <p:blipFill>
          <a:blip r:embed="rId5"/>
          <a:stretch>
            <a:fillRect/>
          </a:stretch>
        </p:blipFill>
        <p:spPr>
          <a:xfrm>
            <a:off x="6126480" y="1033272"/>
            <a:ext cx="2560320" cy="1317971"/>
          </a:xfrm>
          <a:prstGeom prst="rect">
            <a:avLst/>
          </a:prstGeom>
        </p:spPr>
      </p:pic>
      <p:sp>
        <p:nvSpPr>
          <p:cNvPr id="8" name="Rounded Rectangle 7"/>
          <p:cNvSpPr/>
          <p:nvPr/>
        </p:nvSpPr>
        <p:spPr>
          <a:xfrm>
            <a:off x="6035040" y="2450592"/>
            <a:ext cx="2743200" cy="169164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400"/>
              </a:spcAft>
              <a:buNone/>
            </a:pPr>
            <a:r>
              <a:rPr lang="en-US" sz="1250" b="1" i="0">
                <a:solidFill>
                  <a:srgbClr val="1B3A5C"/>
                </a:solidFill>
                <a:latin typeface="Roboto"/>
              </a:rPr>
              <a:t>Do Not Process (orange stripe)</a:t>
            </a:r>
          </a:p>
          <a:p>
            <a:pPr marL="0" indent="0" algn="l">
              <a:spcAft>
                <a:spcPts val="400"/>
              </a:spcAft>
              <a:buNone/>
            </a:pPr>
            <a:r>
              <a:rPr lang="en-US" sz="1250" b="0" i="0">
                <a:solidFill>
                  <a:srgbClr val="202124"/>
                </a:solidFill>
                <a:latin typeface="Roboto"/>
              </a:rPr>
              <a:t>For used booklets that must not be scored, such as damaged ones. Never use it on an unused booklet.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Prepare test materials for return</a:t>
            </a:r>
          </a:p>
        </p:txBody>
      </p:sp>
      <p:sp>
        <p:nvSpPr>
          <p:cNvPr id="3" name="Oval 2"/>
          <p:cNvSpPr/>
          <p:nvPr/>
        </p:nvSpPr>
        <p:spPr>
          <a:xfrm>
            <a:off x="365760" y="1024128"/>
            <a:ext cx="384048" cy="384048"/>
          </a:xfrm>
          <a:prstGeom prst="ellipse">
            <a:avLst/>
          </a:prstGeom>
          <a:solidFill>
            <a:srgbClr val="236099"/>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1</a:t>
            </a:r>
          </a:p>
        </p:txBody>
      </p:sp>
      <p:sp>
        <p:nvSpPr>
          <p:cNvPr id="4" name="Rounded Rectangle 3"/>
          <p:cNvSpPr/>
          <p:nvPr/>
        </p:nvSpPr>
        <p:spPr>
          <a:xfrm>
            <a:off x="841248" y="987552"/>
            <a:ext cx="5577840" cy="457200"/>
          </a:xfrm>
          <a:prstGeom prst="roundRect">
            <a:avLst>
              <a:gd name="adj" fmla="val 6000"/>
            </a:avLst>
          </a:prstGeom>
          <a:solidFill>
            <a:srgbClr val="E6F0FA"/>
          </a:solidFill>
          <a:ln>
            <a:noFill/>
          </a:ln>
        </p:spPr>
        <p:txBody>
          <a:bodyPr wrap="square" tIns="73152" bIns="73152" rtlCol="0" anchor="ctr"/>
          <a:lstStyle/>
          <a:p>
            <a:pPr marL="0" indent="0" algn="l">
              <a:spcAft>
                <a:spcPts val="400"/>
              </a:spcAft>
              <a:buNone/>
            </a:pPr>
            <a:r>
              <a:rPr lang="en-US" sz="1200" b="0" i="0">
                <a:solidFill>
                  <a:srgbClr val="202124"/>
                </a:solidFill>
                <a:latin typeface="Roboto"/>
              </a:rPr>
              <a:t>Put a Pre-ID or District/School label in the box at the upper right of the front cover. Put no label anywhere else.</a:t>
            </a:r>
          </a:p>
        </p:txBody>
      </p:sp>
      <p:sp>
        <p:nvSpPr>
          <p:cNvPr id="5" name="Oval 4"/>
          <p:cNvSpPr/>
          <p:nvPr/>
        </p:nvSpPr>
        <p:spPr>
          <a:xfrm>
            <a:off x="365760" y="1545336"/>
            <a:ext cx="384048" cy="384048"/>
          </a:xfrm>
          <a:prstGeom prst="ellipse">
            <a:avLst/>
          </a:prstGeom>
          <a:solidFill>
            <a:srgbClr val="236099"/>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2</a:t>
            </a:r>
          </a:p>
        </p:txBody>
      </p:sp>
      <p:sp>
        <p:nvSpPr>
          <p:cNvPr id="6" name="Rounded Rectangle 5"/>
          <p:cNvSpPr/>
          <p:nvPr/>
        </p:nvSpPr>
        <p:spPr>
          <a:xfrm>
            <a:off x="841248" y="1508760"/>
            <a:ext cx="5577840" cy="457200"/>
          </a:xfrm>
          <a:prstGeom prst="roundRect">
            <a:avLst>
              <a:gd name="adj" fmla="val 6000"/>
            </a:avLst>
          </a:prstGeom>
          <a:solidFill>
            <a:srgbClr val="E6F0FA"/>
          </a:solidFill>
          <a:ln>
            <a:noFill/>
          </a:ln>
        </p:spPr>
        <p:txBody>
          <a:bodyPr wrap="square" tIns="73152" bIns="73152" rtlCol="0" anchor="ctr"/>
          <a:lstStyle/>
          <a:p>
            <a:pPr marL="0" indent="0" algn="l">
              <a:spcAft>
                <a:spcPts val="400"/>
              </a:spcAft>
              <a:buNone/>
            </a:pPr>
            <a:r>
              <a:rPr lang="en-US" sz="1200" b="0" i="0">
                <a:solidFill>
                  <a:srgbClr val="202124"/>
                </a:solidFill>
                <a:latin typeface="Roboto"/>
              </a:rPr>
              <a:t>For yellow labels, bubble the full name, test date, back cover data, and grade with a #2 pencil.</a:t>
            </a:r>
          </a:p>
        </p:txBody>
      </p:sp>
      <p:sp>
        <p:nvSpPr>
          <p:cNvPr id="7" name="Oval 6"/>
          <p:cNvSpPr/>
          <p:nvPr/>
        </p:nvSpPr>
        <p:spPr>
          <a:xfrm>
            <a:off x="365760" y="2066543"/>
            <a:ext cx="384048" cy="384048"/>
          </a:xfrm>
          <a:prstGeom prst="ellipse">
            <a:avLst/>
          </a:prstGeom>
          <a:solidFill>
            <a:srgbClr val="236099"/>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3</a:t>
            </a:r>
          </a:p>
        </p:txBody>
      </p:sp>
      <p:sp>
        <p:nvSpPr>
          <p:cNvPr id="8" name="Rounded Rectangle 7"/>
          <p:cNvSpPr/>
          <p:nvPr/>
        </p:nvSpPr>
        <p:spPr>
          <a:xfrm>
            <a:off x="841248" y="2029967"/>
            <a:ext cx="5577840" cy="457200"/>
          </a:xfrm>
          <a:prstGeom prst="roundRect">
            <a:avLst>
              <a:gd name="adj" fmla="val 6000"/>
            </a:avLst>
          </a:prstGeom>
          <a:solidFill>
            <a:srgbClr val="E6F0FA"/>
          </a:solidFill>
          <a:ln>
            <a:noFill/>
          </a:ln>
        </p:spPr>
        <p:txBody>
          <a:bodyPr wrap="square" tIns="73152" bIns="73152" rtlCol="0" anchor="ctr"/>
          <a:lstStyle/>
          <a:p>
            <a:pPr marL="0" indent="0" algn="l">
              <a:spcAft>
                <a:spcPts val="400"/>
              </a:spcAft>
              <a:buNone/>
            </a:pPr>
            <a:r>
              <a:rPr lang="en-US" sz="1200" b="0" i="0">
                <a:solidFill>
                  <a:srgbClr val="202124"/>
                </a:solidFill>
                <a:latin typeface="Roboto"/>
              </a:rPr>
              <a:t>Do not label unused booklets. A label makes DRC score the booklet.</a:t>
            </a:r>
          </a:p>
        </p:txBody>
      </p:sp>
      <p:sp>
        <p:nvSpPr>
          <p:cNvPr id="9" name="Oval 8"/>
          <p:cNvSpPr/>
          <p:nvPr/>
        </p:nvSpPr>
        <p:spPr>
          <a:xfrm>
            <a:off x="365760" y="2587752"/>
            <a:ext cx="384048" cy="384048"/>
          </a:xfrm>
          <a:prstGeom prst="ellipse">
            <a:avLst/>
          </a:prstGeom>
          <a:solidFill>
            <a:srgbClr val="236099"/>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4</a:t>
            </a:r>
          </a:p>
        </p:txBody>
      </p:sp>
      <p:sp>
        <p:nvSpPr>
          <p:cNvPr id="10" name="Rounded Rectangle 9"/>
          <p:cNvSpPr/>
          <p:nvPr/>
        </p:nvSpPr>
        <p:spPr>
          <a:xfrm>
            <a:off x="841248" y="2551176"/>
            <a:ext cx="5577840" cy="457200"/>
          </a:xfrm>
          <a:prstGeom prst="roundRect">
            <a:avLst>
              <a:gd name="adj" fmla="val 6000"/>
            </a:avLst>
          </a:prstGeom>
          <a:solidFill>
            <a:srgbClr val="E6F0FA"/>
          </a:solidFill>
          <a:ln>
            <a:noFill/>
          </a:ln>
        </p:spPr>
        <p:txBody>
          <a:bodyPr wrap="square" tIns="73152" bIns="73152" rtlCol="0" anchor="ctr"/>
          <a:lstStyle/>
          <a:p>
            <a:pPr marL="0" indent="0" algn="l">
              <a:spcAft>
                <a:spcPts val="400"/>
              </a:spcAft>
              <a:buNone/>
            </a:pPr>
            <a:r>
              <a:rPr lang="en-US" sz="1200" b="0" i="0">
                <a:solidFill>
                  <a:srgbClr val="202124"/>
                </a:solidFill>
                <a:latin typeface="Roboto"/>
              </a:rPr>
              <a:t>Remove staples, paper clips, and sticky notes.</a:t>
            </a:r>
          </a:p>
        </p:txBody>
      </p:sp>
      <p:sp>
        <p:nvSpPr>
          <p:cNvPr id="11" name="Oval 10"/>
          <p:cNvSpPr/>
          <p:nvPr/>
        </p:nvSpPr>
        <p:spPr>
          <a:xfrm>
            <a:off x="365760" y="3108960"/>
            <a:ext cx="384048" cy="384048"/>
          </a:xfrm>
          <a:prstGeom prst="ellipse">
            <a:avLst/>
          </a:prstGeom>
          <a:solidFill>
            <a:srgbClr val="236099"/>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5</a:t>
            </a:r>
          </a:p>
        </p:txBody>
      </p:sp>
      <p:sp>
        <p:nvSpPr>
          <p:cNvPr id="12" name="Rounded Rectangle 11"/>
          <p:cNvSpPr/>
          <p:nvPr/>
        </p:nvSpPr>
        <p:spPr>
          <a:xfrm>
            <a:off x="841248" y="3072384"/>
            <a:ext cx="5577840" cy="457200"/>
          </a:xfrm>
          <a:prstGeom prst="roundRect">
            <a:avLst>
              <a:gd name="adj" fmla="val 6000"/>
            </a:avLst>
          </a:prstGeom>
          <a:solidFill>
            <a:srgbClr val="E6F0FA"/>
          </a:solidFill>
          <a:ln>
            <a:noFill/>
          </a:ln>
        </p:spPr>
        <p:txBody>
          <a:bodyPr wrap="square" tIns="73152" bIns="73152" rtlCol="0" anchor="ctr"/>
          <a:lstStyle/>
          <a:p>
            <a:pPr marL="0" indent="0" algn="l">
              <a:spcAft>
                <a:spcPts val="400"/>
              </a:spcAft>
              <a:buNone/>
            </a:pPr>
            <a:r>
              <a:rPr lang="en-US" sz="1200" b="0" i="0">
                <a:solidFill>
                  <a:srgbClr val="202124"/>
                </a:solidFill>
                <a:latin typeface="Roboto"/>
              </a:rPr>
              <a:t>Check the accommodations area for stray marks. Marks there override the label.</a:t>
            </a:r>
          </a:p>
        </p:txBody>
      </p:sp>
      <p:sp>
        <p:nvSpPr>
          <p:cNvPr id="13" name="Oval 12"/>
          <p:cNvSpPr/>
          <p:nvPr/>
        </p:nvSpPr>
        <p:spPr>
          <a:xfrm>
            <a:off x="365760" y="3630168"/>
            <a:ext cx="384048" cy="384048"/>
          </a:xfrm>
          <a:prstGeom prst="ellipse">
            <a:avLst/>
          </a:prstGeom>
          <a:solidFill>
            <a:srgbClr val="236099"/>
          </a:solidFill>
          <a:ln>
            <a:noFill/>
          </a:ln>
        </p:spPr>
        <p:txBody>
          <a:bodyPr wrap="square" lIns="0" tIns="0" rIns="0" bIns="0" rtlCol="0" anchor="ctr"/>
          <a:lstStyle/>
          <a:p>
            <a:pPr marL="0" indent="0" algn="ctr">
              <a:spcAft>
                <a:spcPts val="400"/>
              </a:spcAft>
              <a:buNone/>
            </a:pPr>
            <a:r>
              <a:rPr lang="en-US" sz="1300" b="1" i="0">
                <a:solidFill>
                  <a:srgbClr val="FFFFFF"/>
                </a:solidFill>
                <a:latin typeface="Roboto"/>
              </a:rPr>
              <a:t>6</a:t>
            </a:r>
          </a:p>
        </p:txBody>
      </p:sp>
      <p:sp>
        <p:nvSpPr>
          <p:cNvPr id="14" name="Rounded Rectangle 13"/>
          <p:cNvSpPr/>
          <p:nvPr/>
        </p:nvSpPr>
        <p:spPr>
          <a:xfrm>
            <a:off x="841248" y="3593591"/>
            <a:ext cx="5577840" cy="457200"/>
          </a:xfrm>
          <a:prstGeom prst="roundRect">
            <a:avLst>
              <a:gd name="adj" fmla="val 6000"/>
            </a:avLst>
          </a:prstGeom>
          <a:solidFill>
            <a:srgbClr val="E6F0FA"/>
          </a:solidFill>
          <a:ln>
            <a:noFill/>
          </a:ln>
        </p:spPr>
        <p:txBody>
          <a:bodyPr wrap="square" tIns="73152" bIns="73152" rtlCol="0" anchor="ctr"/>
          <a:lstStyle/>
          <a:p>
            <a:pPr marL="0" indent="0" algn="l">
              <a:spcAft>
                <a:spcPts val="400"/>
              </a:spcAft>
              <a:buNone/>
            </a:pPr>
            <a:r>
              <a:rPr lang="en-US" sz="1200" b="0" i="0">
                <a:solidFill>
                  <a:srgbClr val="202124"/>
                </a:solidFill>
                <a:latin typeface="Roboto"/>
              </a:rPr>
              <a:t>Destroy scratch paper securely on site.</a:t>
            </a:r>
          </a:p>
        </p:txBody>
      </p:sp>
      <p:sp>
        <p:nvSpPr>
          <p:cNvPr id="15" name="Rounded Rectangle 14"/>
          <p:cNvSpPr/>
          <p:nvPr/>
        </p:nvSpPr>
        <p:spPr>
          <a:xfrm>
            <a:off x="6583680" y="987552"/>
            <a:ext cx="2194560" cy="3063240"/>
          </a:xfrm>
          <a:prstGeom prst="roundRect">
            <a:avLst>
              <a:gd name="adj" fmla="val 6000"/>
            </a:avLst>
          </a:prstGeom>
          <a:solidFill>
            <a:srgbClr val="1B3A5C"/>
          </a:solidFill>
          <a:ln>
            <a:noFill/>
          </a:ln>
        </p:spPr>
        <p:txBody>
          <a:bodyPr wrap="square" lIns="109728" tIns="73152" rIns="109728" bIns="73152" rtlCol="0" anchor="ctr"/>
          <a:lstStyle/>
          <a:p>
            <a:pPr marL="0" indent="0" algn="ctr">
              <a:spcAft>
                <a:spcPts val="200"/>
              </a:spcAft>
              <a:buNone/>
            </a:pPr>
            <a:r>
              <a:rPr lang="en-US" sz="1400" b="0" i="0">
                <a:solidFill>
                  <a:srgbClr val="FFFFFF"/>
                </a:solidFill>
                <a:latin typeface="Roboto"/>
              </a:rPr>
              <a:t>Ship by</a:t>
            </a:r>
          </a:p>
          <a:p>
            <a:pPr marL="0" indent="0" algn="ctr">
              <a:spcAft>
                <a:spcPts val="600"/>
              </a:spcAft>
              <a:buNone/>
            </a:pPr>
            <a:r>
              <a:rPr lang="en-US" sz="2000" b="1" i="0">
                <a:solidFill>
                  <a:srgbClr val="FFFFFF"/>
                </a:solidFill>
                <a:latin typeface="Roboto"/>
              </a:rPr>
              <a:t>February 17, 2027</a:t>
            </a:r>
          </a:p>
          <a:p>
            <a:pPr marL="0" indent="0" algn="ctr">
              <a:spcAft>
                <a:spcPts val="400"/>
              </a:spcAft>
              <a:buNone/>
            </a:pPr>
            <a:r>
              <a:rPr lang="en-US" sz="1200" b="0" i="0">
                <a:solidFill>
                  <a:srgbClr val="FFFFFF"/>
                </a:solidFill>
                <a:latin typeface="Roboto"/>
              </a:rPr>
              <a:t>Postmark date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Large print, braille, damaged, and soiled booklets</a:t>
            </a:r>
          </a:p>
        </p:txBody>
      </p:sp>
      <p:sp>
        <p:nvSpPr>
          <p:cNvPr id="3" name="Rounded Rectangle 2"/>
          <p:cNvSpPr/>
          <p:nvPr/>
        </p:nvSpPr>
        <p:spPr>
          <a:xfrm>
            <a:off x="365760" y="1033272"/>
            <a:ext cx="2743200" cy="306324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a:solidFill>
                  <a:srgbClr val="1B3A5C"/>
                </a:solidFill>
                <a:latin typeface="Roboto"/>
              </a:rPr>
              <a:t>Large print and braille</a:t>
            </a:r>
          </a:p>
          <a:p>
            <a:pPr marL="228600" indent="-228600" algn="l">
              <a:spcAft>
                <a:spcPts val="600"/>
              </a:spcAft>
              <a:buClr>
                <a:srgbClr val="236099"/>
              </a:buClr>
              <a:buFont typeface="Arial"/>
              <a:buChar char="•"/>
            </a:pPr>
            <a:r>
              <a:rPr lang="en-US" sz="1250" b="0" i="0">
                <a:solidFill>
                  <a:srgbClr val="202124"/>
                </a:solidFill>
                <a:latin typeface="Roboto"/>
              </a:rPr>
              <a:t>Transcribe answers into a standard booklet</a:t>
            </a:r>
          </a:p>
          <a:p>
            <a:pPr marL="228600" indent="-228600" algn="l">
              <a:spcAft>
                <a:spcPts val="600"/>
              </a:spcAft>
              <a:buClr>
                <a:srgbClr val="236099"/>
              </a:buClr>
              <a:buFont typeface="Arial"/>
              <a:buChar char="•"/>
            </a:pPr>
            <a:r>
              <a:rPr lang="en-US" sz="1250" b="0" i="0">
                <a:solidFill>
                  <a:srgbClr val="202124"/>
                </a:solidFill>
                <a:latin typeface="Roboto"/>
              </a:rPr>
              <a:t>Label the standard booklet</a:t>
            </a:r>
          </a:p>
          <a:p>
            <a:pPr marL="228600" indent="-228600" algn="l">
              <a:spcAft>
                <a:spcPts val="600"/>
              </a:spcAft>
              <a:buClr>
                <a:srgbClr val="236099"/>
              </a:buClr>
              <a:buFont typeface="Arial"/>
              <a:buChar char="•"/>
            </a:pPr>
            <a:r>
              <a:rPr lang="en-US" sz="1250" b="0" i="0">
                <a:solidFill>
                  <a:srgbClr val="202124"/>
                </a:solidFill>
                <a:latin typeface="Roboto"/>
              </a:rPr>
              <a:t>Return all with other materials; no special sorting</a:t>
            </a:r>
          </a:p>
          <a:p>
            <a:pPr marL="228600" indent="-228600" algn="l">
              <a:spcAft>
                <a:spcPts val="600"/>
              </a:spcAft>
              <a:buClr>
                <a:srgbClr val="236099"/>
              </a:buClr>
              <a:buFont typeface="Arial"/>
              <a:buChar char="•"/>
            </a:pPr>
            <a:r>
              <a:rPr lang="en-US" sz="1250" b="0" i="0">
                <a:solidFill>
                  <a:srgbClr val="202124"/>
                </a:solidFill>
                <a:latin typeface="Roboto"/>
              </a:rPr>
              <a:t>Fold large print booklets to fit a standard box</a:t>
            </a:r>
          </a:p>
        </p:txBody>
      </p:sp>
      <p:sp>
        <p:nvSpPr>
          <p:cNvPr id="4" name="Rounded Rectangle 3"/>
          <p:cNvSpPr/>
          <p:nvPr/>
        </p:nvSpPr>
        <p:spPr>
          <a:xfrm>
            <a:off x="3200400" y="1033272"/>
            <a:ext cx="2743200" cy="3063240"/>
          </a:xfrm>
          <a:prstGeom prst="roundRect">
            <a:avLst>
              <a:gd name="adj" fmla="val 6000"/>
            </a:avLst>
          </a:prstGeom>
          <a:solidFill>
            <a:srgbClr val="E6F0FA"/>
          </a:solidFill>
          <a:ln>
            <a:noFill/>
          </a:ln>
        </p:spPr>
        <p:txBody>
          <a:bodyPr wrap="square" lIns="109728" tIns="73152" rIns="109728" bIns="73152" rtlCol="0" anchor="t"/>
          <a:lstStyle/>
          <a:p>
            <a:pPr marL="0" indent="0" algn="l">
              <a:spcAft>
                <a:spcPts val="600"/>
              </a:spcAft>
              <a:buNone/>
            </a:pPr>
            <a:r>
              <a:rPr lang="en-US" sz="1500" b="1" i="0">
                <a:solidFill>
                  <a:srgbClr val="1B3A5C"/>
                </a:solidFill>
                <a:latin typeface="Roboto"/>
              </a:rPr>
              <a:t>Damaged</a:t>
            </a:r>
          </a:p>
          <a:p>
            <a:pPr marL="228600" indent="-228600" algn="l">
              <a:spcAft>
                <a:spcPts val="600"/>
              </a:spcAft>
              <a:buClr>
                <a:srgbClr val="236099"/>
              </a:buClr>
              <a:buFont typeface="Arial"/>
              <a:buChar char="•"/>
            </a:pPr>
            <a:r>
              <a:rPr lang="en-US" sz="1250" b="0" i="0">
                <a:solidFill>
                  <a:srgbClr val="202124"/>
                </a:solidFill>
                <a:latin typeface="Roboto"/>
              </a:rPr>
              <a:t>Transcribe answers into a new booklet</a:t>
            </a:r>
          </a:p>
          <a:p>
            <a:pPr marL="228600" indent="-228600" algn="l">
              <a:spcAft>
                <a:spcPts val="600"/>
              </a:spcAft>
              <a:buClr>
                <a:srgbClr val="236099"/>
              </a:buClr>
              <a:buFont typeface="Arial"/>
              <a:buChar char="•"/>
            </a:pPr>
            <a:r>
              <a:rPr lang="en-US" sz="1250" b="0" i="0">
                <a:solidFill>
                  <a:srgbClr val="202124"/>
                </a:solidFill>
                <a:latin typeface="Roboto"/>
              </a:rPr>
              <a:t>Apply a yellow label and bubble demographics</a:t>
            </a:r>
          </a:p>
          <a:p>
            <a:pPr marL="228600" indent="-228600" algn="l">
              <a:spcAft>
                <a:spcPts val="600"/>
              </a:spcAft>
              <a:buClr>
                <a:srgbClr val="236099"/>
              </a:buClr>
              <a:buFont typeface="Arial"/>
              <a:buChar char="•"/>
            </a:pPr>
            <a:r>
              <a:rPr lang="en-US" sz="1250" b="0" i="0">
                <a:solidFill>
                  <a:srgbClr val="202124"/>
                </a:solidFill>
                <a:latin typeface="Roboto"/>
              </a:rPr>
              <a:t>Put an orange Do Not Process label on the damaged booklet</a:t>
            </a:r>
          </a:p>
          <a:p>
            <a:pPr marL="228600" indent="-228600" algn="l">
              <a:spcAft>
                <a:spcPts val="600"/>
              </a:spcAft>
              <a:buClr>
                <a:srgbClr val="236099"/>
              </a:buClr>
              <a:buFont typeface="Arial"/>
              <a:buChar char="•"/>
            </a:pPr>
            <a:r>
              <a:rPr lang="en-US" sz="1250" b="0" i="0">
                <a:solidFill>
                  <a:srgbClr val="202124"/>
                </a:solidFill>
                <a:latin typeface="Roboto"/>
              </a:rPr>
              <a:t>Return both booklets to the Test Coordinator</a:t>
            </a:r>
          </a:p>
        </p:txBody>
      </p:sp>
      <p:sp>
        <p:nvSpPr>
          <p:cNvPr id="5" name="Rounded Rectangle 4"/>
          <p:cNvSpPr/>
          <p:nvPr/>
        </p:nvSpPr>
        <p:spPr>
          <a:xfrm>
            <a:off x="6035040" y="1033272"/>
            <a:ext cx="2743200" cy="3063240"/>
          </a:xfrm>
          <a:prstGeom prst="roundRect">
            <a:avLst>
              <a:gd name="adj" fmla="val 6000"/>
            </a:avLst>
          </a:prstGeom>
          <a:solidFill>
            <a:srgbClr val="FFF4E5"/>
          </a:solidFill>
          <a:ln>
            <a:noFill/>
          </a:ln>
        </p:spPr>
        <p:txBody>
          <a:bodyPr wrap="square" lIns="109728" tIns="73152" rIns="109728" bIns="73152" rtlCol="0" anchor="t"/>
          <a:lstStyle/>
          <a:p>
            <a:pPr marL="0" indent="0" algn="l">
              <a:spcAft>
                <a:spcPts val="600"/>
              </a:spcAft>
              <a:buNone/>
            </a:pPr>
            <a:r>
              <a:rPr lang="en-US" sz="1500" b="1" i="0">
                <a:solidFill>
                  <a:srgbClr val="A3410A"/>
                </a:solidFill>
                <a:latin typeface="Roboto"/>
              </a:rPr>
              <a:t>Soiled (blood, vomit)</a:t>
            </a:r>
          </a:p>
          <a:p>
            <a:pPr marL="228600" indent="-228600" algn="l">
              <a:spcAft>
                <a:spcPts val="600"/>
              </a:spcAft>
              <a:buClr>
                <a:srgbClr val="236099"/>
              </a:buClr>
              <a:buFont typeface="Arial"/>
              <a:buChar char="•"/>
            </a:pPr>
            <a:r>
              <a:rPr lang="en-US" sz="1250" b="0" i="0">
                <a:solidFill>
                  <a:srgbClr val="202124"/>
                </a:solidFill>
                <a:latin typeface="Roboto"/>
              </a:rPr>
              <a:t>Transcribe answers into a new booklet with a yellow label</a:t>
            </a:r>
          </a:p>
          <a:p>
            <a:pPr marL="228600" indent="-228600" algn="l">
              <a:spcAft>
                <a:spcPts val="600"/>
              </a:spcAft>
              <a:buClr>
                <a:srgbClr val="236099"/>
              </a:buClr>
              <a:buFont typeface="Arial"/>
              <a:buChar char="•"/>
            </a:pPr>
            <a:r>
              <a:rPr lang="en-US" sz="1250" b="0" i="0">
                <a:solidFill>
                  <a:srgbClr val="202124"/>
                </a:solidFill>
                <a:latin typeface="Roboto"/>
              </a:rPr>
              <a:t>Record the security barcode; tell the Test Coordinator</a:t>
            </a:r>
          </a:p>
          <a:p>
            <a:pPr marL="228600" indent="-228600" algn="l">
              <a:spcAft>
                <a:spcPts val="600"/>
              </a:spcAft>
              <a:buClr>
                <a:srgbClr val="236099"/>
              </a:buClr>
              <a:buFont typeface="Arial"/>
              <a:buChar char="•"/>
            </a:pPr>
            <a:r>
              <a:rPr lang="en-US" sz="1250" b="0" i="0">
                <a:solidFill>
                  <a:srgbClr val="202124"/>
                </a:solidFill>
                <a:latin typeface="Roboto"/>
              </a:rPr>
              <a:t>Record it in the Materials Accountability Form in WIDA AMS</a:t>
            </a:r>
          </a:p>
          <a:p>
            <a:pPr marL="228600" indent="-228600" algn="l">
              <a:spcAft>
                <a:spcPts val="600"/>
              </a:spcAft>
              <a:buClr>
                <a:srgbClr val="236099"/>
              </a:buClr>
              <a:buFont typeface="Arial"/>
              <a:buChar char="•"/>
            </a:pPr>
            <a:r>
              <a:rPr lang="en-US" sz="1250" b="0" i="0">
                <a:solidFill>
                  <a:srgbClr val="202124"/>
                </a:solidFill>
                <a:latin typeface="Roboto"/>
              </a:rPr>
              <a:t>Destroy it per local biohazard rules. Do not return it.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Post-Test Compliance Report</a:t>
            </a:r>
          </a:p>
        </p:txBody>
      </p:sp>
      <p:sp>
        <p:nvSpPr>
          <p:cNvPr id="3" name="Rounded Rectangle 2"/>
          <p:cNvSpPr/>
          <p:nvPr/>
        </p:nvSpPr>
        <p:spPr>
          <a:xfrm>
            <a:off x="365760" y="1033272"/>
            <a:ext cx="2651760" cy="146304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200"/>
              </a:spcAft>
              <a:buNone/>
            </a:pPr>
            <a:r>
              <a:rPr lang="en-US" sz="2000" b="1" i="0">
                <a:solidFill>
                  <a:srgbClr val="FFFFFF"/>
                </a:solidFill>
                <a:latin typeface="Roboto"/>
              </a:rPr>
              <a:t>March 5, 2027</a:t>
            </a:r>
          </a:p>
          <a:p>
            <a:pPr marL="0" indent="0" algn="ctr">
              <a:spcAft>
                <a:spcPts val="400"/>
              </a:spcAft>
              <a:buNone/>
            </a:pPr>
            <a:r>
              <a:rPr lang="en-US" sz="1200" b="0" i="0">
                <a:solidFill>
                  <a:srgbClr val="FFFFFF"/>
                </a:solidFill>
                <a:latin typeface="Roboto"/>
              </a:rPr>
              <a:t>CDE emails the DocuSign form</a:t>
            </a:r>
          </a:p>
        </p:txBody>
      </p:sp>
      <p:sp>
        <p:nvSpPr>
          <p:cNvPr id="4" name="Rounded Rectangle 3"/>
          <p:cNvSpPr/>
          <p:nvPr/>
        </p:nvSpPr>
        <p:spPr>
          <a:xfrm>
            <a:off x="365760" y="2633472"/>
            <a:ext cx="2651760" cy="1463040"/>
          </a:xfrm>
          <a:prstGeom prst="roundRect">
            <a:avLst>
              <a:gd name="adj" fmla="val 6000"/>
            </a:avLst>
          </a:prstGeom>
          <a:solidFill>
            <a:srgbClr val="1B3A5C"/>
          </a:solidFill>
          <a:ln>
            <a:noFill/>
          </a:ln>
        </p:spPr>
        <p:txBody>
          <a:bodyPr wrap="square" lIns="109728" tIns="73152" rIns="109728" bIns="73152" rtlCol="0" anchor="ctr"/>
          <a:lstStyle/>
          <a:p>
            <a:pPr marL="0" indent="0" algn="ctr">
              <a:spcAft>
                <a:spcPts val="200"/>
              </a:spcAft>
              <a:buNone/>
            </a:pPr>
            <a:r>
              <a:rPr lang="en-US" sz="2000" b="1" i="0">
                <a:solidFill>
                  <a:srgbClr val="FFFFFF"/>
                </a:solidFill>
                <a:latin typeface="Roboto"/>
              </a:rPr>
              <a:t>March 12, 2027</a:t>
            </a:r>
          </a:p>
          <a:p>
            <a:pPr marL="0" indent="0" algn="ctr">
              <a:spcAft>
                <a:spcPts val="400"/>
              </a:spcAft>
              <a:buNone/>
            </a:pPr>
            <a:r>
              <a:rPr lang="en-US" sz="1200" b="1" i="0">
                <a:solidFill>
                  <a:srgbClr val="FFFFFF"/>
                </a:solidFill>
                <a:latin typeface="Roboto"/>
              </a:rPr>
              <a:t>DEADLINE to submit</a:t>
            </a:r>
          </a:p>
        </p:txBody>
      </p:sp>
      <p:sp>
        <p:nvSpPr>
          <p:cNvPr id="5" name="TextBox 4"/>
          <p:cNvSpPr txBox="1"/>
          <p:nvPr/>
        </p:nvSpPr>
        <p:spPr>
          <a:xfrm>
            <a:off x="3246120" y="987552"/>
            <a:ext cx="5532120" cy="3200400"/>
          </a:xfrm>
          <a:prstGeom prst="rect">
            <a:avLst/>
          </a:prstGeom>
          <a:noFill/>
        </p:spPr>
        <p:txBody>
          <a:bodyPr wrap="square" lIns="36576" tIns="18288" rIns="36576" bIns="18288" anchor="t">
            <a:spAutoFit/>
          </a:bodyPr>
          <a:lstStyle/>
          <a:p>
            <a:pPr marL="0" indent="0" algn="l">
              <a:spcAft>
                <a:spcPts val="400"/>
              </a:spcAft>
              <a:buNone/>
            </a:pPr>
            <a:r>
              <a:rPr lang="en-US" sz="1350" b="1" i="0">
                <a:solidFill>
                  <a:srgbClr val="202124"/>
                </a:solidFill>
                <a:latin typeface="Roboto"/>
              </a:rPr>
              <a:t>The form collects:</a:t>
            </a:r>
          </a:p>
          <a:p>
            <a:pPr marL="228600" indent="-228600" algn="l">
              <a:spcAft>
                <a:spcPts val="500"/>
              </a:spcAft>
              <a:buClr>
                <a:srgbClr val="236099"/>
              </a:buClr>
              <a:buFont typeface="Arial"/>
              <a:buChar char="•"/>
            </a:pPr>
            <a:r>
              <a:rPr lang="en-US" sz="1350" b="0" i="0">
                <a:solidFill>
                  <a:srgbClr val="202124"/>
                </a:solidFill>
                <a:latin typeface="Roboto"/>
              </a:rPr>
              <a:t>Totals of students tested, by test and domain</a:t>
            </a:r>
          </a:p>
          <a:p>
            <a:pPr marL="228600" indent="-228600" algn="l">
              <a:spcAft>
                <a:spcPts val="500"/>
              </a:spcAft>
              <a:buClr>
                <a:srgbClr val="236099"/>
              </a:buClr>
              <a:buFont typeface="Arial"/>
              <a:buChar char="•"/>
            </a:pPr>
            <a:r>
              <a:rPr lang="en-US" sz="1350" b="0" i="0">
                <a:solidFill>
                  <a:srgbClr val="202124"/>
                </a:solidFill>
                <a:latin typeface="Roboto"/>
              </a:rPr>
              <a:t>Number of Irregularity or Security Breach Reports</a:t>
            </a:r>
          </a:p>
          <a:p>
            <a:pPr marL="228600" indent="-228600" algn="l">
              <a:spcAft>
                <a:spcPts val="500"/>
              </a:spcAft>
              <a:buClr>
                <a:srgbClr val="236099"/>
              </a:buClr>
              <a:buFont typeface="Arial"/>
              <a:buChar char="•"/>
            </a:pPr>
            <a:r>
              <a:rPr lang="en-US" sz="1350" b="0" i="0">
                <a:solidFill>
                  <a:srgbClr val="202124"/>
                </a:solidFill>
                <a:latin typeface="Roboto"/>
              </a:rPr>
              <a:t>Number of tests by domain with plagiarism or AI reports</a:t>
            </a:r>
          </a:p>
          <a:p>
            <a:pPr marL="228600" indent="-228600" algn="l">
              <a:spcAft>
                <a:spcPts val="500"/>
              </a:spcAft>
              <a:buClr>
                <a:srgbClr val="236099"/>
              </a:buClr>
              <a:buFont typeface="Arial"/>
              <a:buChar char="•"/>
            </a:pPr>
            <a:r>
              <a:rPr lang="en-US" sz="1350" b="1" i="0">
                <a:solidFill>
                  <a:srgbClr val="202124"/>
                </a:solidFill>
                <a:latin typeface="Roboto"/>
              </a:rPr>
              <a:t>NEW:</a:t>
            </a:r>
            <a:r>
              <a:rPr lang="en-US" sz="1350" b="0" i="0">
                <a:solidFill>
                  <a:srgbClr val="202124"/>
                </a:solidFill>
                <a:latin typeface="Roboto"/>
              </a:rPr>
              <a:t> number of tests that went beyond the allowed time</a:t>
            </a:r>
          </a:p>
          <a:p>
            <a:pPr marL="228600" indent="-228600" algn="l">
              <a:spcAft>
                <a:spcPts val="500"/>
              </a:spcAft>
              <a:buClr>
                <a:srgbClr val="236099"/>
              </a:buClr>
              <a:buFont typeface="Arial"/>
              <a:buChar char="•"/>
            </a:pPr>
            <a:r>
              <a:rPr lang="en-US" sz="1350" b="0" i="0">
                <a:solidFill>
                  <a:srgbClr val="202124"/>
                </a:solidFill>
                <a:latin typeface="Roboto"/>
              </a:rPr>
              <a:t>Late and missing materials</a:t>
            </a:r>
          </a:p>
          <a:p>
            <a:pPr marL="228600" indent="-228600" algn="l">
              <a:spcAft>
                <a:spcPts val="500"/>
              </a:spcAft>
              <a:buClr>
                <a:srgbClr val="236099"/>
              </a:buClr>
              <a:buFont typeface="Arial"/>
              <a:buChar char="•"/>
            </a:pPr>
            <a:r>
              <a:rPr lang="en-US" sz="1350" b="0" i="0">
                <a:solidFill>
                  <a:srgbClr val="202124"/>
                </a:solidFill>
                <a:latin typeface="Roboto"/>
              </a:rPr>
              <a:t>Date of the final return to DRC</a:t>
            </a:r>
          </a:p>
          <a:p>
            <a:pPr marL="228600" indent="-228600" algn="l">
              <a:spcAft>
                <a:spcPts val="500"/>
              </a:spcAft>
              <a:buClr>
                <a:srgbClr val="236099"/>
              </a:buClr>
              <a:buFont typeface="Arial"/>
              <a:buChar char="•"/>
            </a:pPr>
            <a:r>
              <a:rPr lang="en-US" sz="1350" b="0" i="0">
                <a:solidFill>
                  <a:srgbClr val="202124"/>
                </a:solidFill>
                <a:latin typeface="Roboto"/>
              </a:rPr>
              <a:t>DAC and superintendent names, emails, and signatures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Results and reports</a:t>
            </a:r>
          </a:p>
        </p:txBody>
      </p:sp>
      <p:sp>
        <p:nvSpPr>
          <p:cNvPr id="3" name="Rounded Rectangle 2"/>
          <p:cNvSpPr/>
          <p:nvPr/>
        </p:nvSpPr>
        <p:spPr>
          <a:xfrm>
            <a:off x="365760" y="1033272"/>
            <a:ext cx="2651760" cy="1463040"/>
          </a:xfrm>
          <a:prstGeom prst="roundRect">
            <a:avLst>
              <a:gd name="adj" fmla="val 6000"/>
            </a:avLst>
          </a:prstGeom>
          <a:solidFill>
            <a:srgbClr val="236099"/>
          </a:solidFill>
          <a:ln>
            <a:noFill/>
          </a:ln>
        </p:spPr>
        <p:txBody>
          <a:bodyPr wrap="square" lIns="109728" tIns="73152" rIns="109728" bIns="73152" rtlCol="0" anchor="ctr"/>
          <a:lstStyle/>
          <a:p>
            <a:pPr marL="0" indent="0" algn="ctr">
              <a:spcAft>
                <a:spcPts val="200"/>
              </a:spcAft>
              <a:buNone/>
            </a:pPr>
            <a:r>
              <a:rPr lang="en-US" sz="1800" b="1" i="0">
                <a:solidFill>
                  <a:srgbClr val="FFFFFF"/>
                </a:solidFill>
                <a:latin typeface="Roboto"/>
              </a:rPr>
              <a:t>April 28, 2027</a:t>
            </a:r>
          </a:p>
          <a:p>
            <a:pPr marL="0" indent="0" algn="ctr">
              <a:spcAft>
                <a:spcPts val="400"/>
              </a:spcAft>
              <a:buNone/>
            </a:pPr>
            <a:r>
              <a:rPr lang="en-US" sz="1200" b="0" i="0">
                <a:solidFill>
                  <a:srgbClr val="FFFFFF"/>
                </a:solidFill>
                <a:latin typeface="Roboto"/>
              </a:rPr>
              <a:t>Reports and data files in WIDA AMS</a:t>
            </a:r>
          </a:p>
        </p:txBody>
      </p:sp>
      <p:sp>
        <p:nvSpPr>
          <p:cNvPr id="4" name="Rounded Rectangle 3"/>
          <p:cNvSpPr/>
          <p:nvPr/>
        </p:nvSpPr>
        <p:spPr>
          <a:xfrm>
            <a:off x="365760" y="2633472"/>
            <a:ext cx="2651760" cy="1463040"/>
          </a:xfrm>
          <a:prstGeom prst="roundRect">
            <a:avLst>
              <a:gd name="adj" fmla="val 6000"/>
            </a:avLst>
          </a:prstGeom>
          <a:solidFill>
            <a:srgbClr val="1B3A5C"/>
          </a:solidFill>
          <a:ln>
            <a:noFill/>
          </a:ln>
        </p:spPr>
        <p:txBody>
          <a:bodyPr wrap="square" lIns="109728" tIns="73152" rIns="109728" bIns="73152" rtlCol="0" anchor="ctr"/>
          <a:lstStyle/>
          <a:p>
            <a:pPr marL="0" indent="0" algn="ctr">
              <a:spcAft>
                <a:spcPts val="200"/>
              </a:spcAft>
              <a:buNone/>
            </a:pPr>
            <a:r>
              <a:rPr lang="en-US" sz="1800" b="1" i="0">
                <a:solidFill>
                  <a:srgbClr val="FFFFFF"/>
                </a:solidFill>
                <a:latin typeface="Roboto"/>
              </a:rPr>
              <a:t>May 10 and 11, 2027</a:t>
            </a:r>
          </a:p>
          <a:p>
            <a:pPr marL="0" indent="0" algn="ctr">
              <a:spcAft>
                <a:spcPts val="400"/>
              </a:spcAft>
              <a:buNone/>
            </a:pPr>
            <a:r>
              <a:rPr lang="en-US" sz="1200" b="0" i="0">
                <a:solidFill>
                  <a:srgbClr val="FFFFFF"/>
                </a:solidFill>
                <a:latin typeface="Roboto"/>
              </a:rPr>
              <a:t>Printed reports arrive in districts</a:t>
            </a:r>
          </a:p>
        </p:txBody>
      </p:sp>
      <p:sp>
        <p:nvSpPr>
          <p:cNvPr id="5" name="TextBox 4"/>
          <p:cNvSpPr txBox="1"/>
          <p:nvPr/>
        </p:nvSpPr>
        <p:spPr>
          <a:xfrm>
            <a:off x="3246120" y="987552"/>
            <a:ext cx="5532120" cy="3200400"/>
          </a:xfrm>
          <a:prstGeom prst="rect">
            <a:avLst/>
          </a:prstGeom>
          <a:noFill/>
        </p:spPr>
        <p:txBody>
          <a:bodyPr wrap="square" lIns="36576" tIns="18288" rIns="36576" bIns="18288" anchor="t">
            <a:spAutoFit/>
          </a:bodyPr>
          <a:lstStyle/>
          <a:p>
            <a:pPr marL="228600" indent="-228600" algn="l">
              <a:spcAft>
                <a:spcPts val="700"/>
              </a:spcAft>
              <a:buClr>
                <a:srgbClr val="236099"/>
              </a:buClr>
              <a:buFont typeface="Arial"/>
              <a:buChar char="•"/>
            </a:pPr>
            <a:r>
              <a:rPr lang="en-US" sz="1350" b="0" i="0">
                <a:solidFill>
                  <a:srgbClr val="202124"/>
                </a:solidFill>
                <a:latin typeface="Roboto"/>
              </a:rPr>
              <a:t>Share Individual Student Reports (ISRs) with parents or guardians as soon as possible.</a:t>
            </a:r>
          </a:p>
          <a:p>
            <a:pPr marL="228600" indent="-228600" algn="l">
              <a:spcAft>
                <a:spcPts val="700"/>
              </a:spcAft>
              <a:buClr>
                <a:srgbClr val="236099"/>
              </a:buClr>
              <a:buFont typeface="Arial"/>
              <a:buChar char="•"/>
            </a:pPr>
            <a:r>
              <a:rPr lang="en-US" sz="1350" b="0" i="0">
                <a:solidFill>
                  <a:srgbClr val="202124"/>
                </a:solidFill>
                <a:latin typeface="Roboto"/>
              </a:rPr>
              <a:t>ISRs are confidential. Follow state and federal privacy law and local board policy.</a:t>
            </a:r>
          </a:p>
          <a:p>
            <a:pPr marL="228600" indent="-228600" algn="l">
              <a:spcAft>
                <a:spcPts val="700"/>
              </a:spcAft>
              <a:buClr>
                <a:srgbClr val="236099"/>
              </a:buClr>
              <a:buFont typeface="Arial"/>
              <a:buChar char="•"/>
            </a:pPr>
            <a:r>
              <a:rPr lang="en-US" sz="1350" b="0" i="0">
                <a:solidFill>
                  <a:srgbClr val="202124"/>
                </a:solidFill>
                <a:latin typeface="Roboto"/>
              </a:rPr>
              <a:t>Report shells are available in 46 more languages.</a:t>
            </a:r>
          </a:p>
          <a:p>
            <a:pPr marL="228600" indent="-228600" algn="l">
              <a:spcAft>
                <a:spcPts val="700"/>
              </a:spcAft>
              <a:buClr>
                <a:srgbClr val="236099"/>
              </a:buClr>
              <a:buFont typeface="Arial"/>
              <a:buChar char="•"/>
            </a:pPr>
            <a:r>
              <a:rPr lang="en-US" sz="1350" b="0" i="0">
                <a:solidFill>
                  <a:srgbClr val="202124"/>
                </a:solidFill>
                <a:latin typeface="Roboto"/>
              </a:rPr>
              <a:t>Use PDF ISRs for parents who need large print.</a:t>
            </a:r>
          </a:p>
          <a:p>
            <a:pPr marL="228600" indent="-228600" algn="l">
              <a:spcAft>
                <a:spcPts val="700"/>
              </a:spcAft>
              <a:buClr>
                <a:srgbClr val="236099"/>
              </a:buClr>
              <a:buFont typeface="Arial"/>
              <a:buChar char="•"/>
            </a:pPr>
            <a:r>
              <a:rPr lang="en-US" sz="1350" b="0" i="0">
                <a:solidFill>
                  <a:srgbClr val="202124"/>
                </a:solidFill>
                <a:latin typeface="Roboto"/>
              </a:rPr>
              <a:t>School staff share and explain results to each family, as state law requires.</a:t>
            </a:r>
          </a:p>
          <a:p>
            <a:pPr marL="228600" indent="-228600" algn="l">
              <a:spcAft>
                <a:spcPts val="700"/>
              </a:spcAft>
              <a:buClr>
                <a:srgbClr val="236099"/>
              </a:buClr>
              <a:buFont typeface="Arial"/>
              <a:buChar char="•"/>
            </a:pPr>
            <a:r>
              <a:rPr lang="en-US" sz="1350" b="0" i="0">
                <a:solidFill>
                  <a:srgbClr val="202124"/>
                </a:solidFill>
                <a:latin typeface="Roboto"/>
              </a:rPr>
              <a:t>Find guides in the </a:t>
            </a:r>
            <a:r>
              <a:rPr lang="en-US" sz="1350" b="0" i="0" u="sng">
                <a:solidFill>
                  <a:srgbClr val="00616B"/>
                </a:solidFill>
                <a:latin typeface="Roboto"/>
                <a:hlinkClick r:id="rId3">
                  <a:extLst>
                    <a:ext uri="{A12FA001-AC4F-418D-AE19-62706E023703}">
                      <ahyp:hlinkClr xmlns:ahyp="http://schemas.microsoft.com/office/drawing/2018/hyperlinkcolor" val="tx"/>
                    </a:ext>
                  </a:extLst>
                </a:hlinkClick>
              </a:rPr>
              <a:t>WIDA Resource Library</a:t>
            </a:r>
            <a:r>
              <a:rPr lang="en-US" sz="1350" b="0" i="0">
                <a:solidFill>
                  <a:srgbClr val="202124"/>
                </a:solidFill>
                <a:latin typeface="Roboto"/>
              </a:rPr>
              <a:t>.</a:t>
            </a:r>
          </a:p>
          <a:p>
            <a:pPr marL="228600" indent="-228600" algn="l">
              <a:spcAft>
                <a:spcPts val="700"/>
              </a:spcAft>
              <a:buClr>
                <a:srgbClr val="236099"/>
              </a:buClr>
              <a:buFont typeface="Arial"/>
              <a:buChar char="•"/>
            </a:pPr>
            <a:r>
              <a:rPr lang="en-US" sz="1350" b="0" i="0">
                <a:solidFill>
                  <a:srgbClr val="202124"/>
                </a:solidFill>
                <a:latin typeface="Roboto"/>
              </a:rPr>
              <a:t>Share family handouts: </a:t>
            </a:r>
            <a:r>
              <a:rPr lang="en-US" sz="1350" b="0" i="0" u="sng">
                <a:solidFill>
                  <a:srgbClr val="00616B"/>
                </a:solidFill>
                <a:latin typeface="Roboto"/>
                <a:hlinkClick r:id="rId4"/>
              </a:rPr>
              <a:t>ACCESS: Understanding Your Child's Scores</a:t>
            </a:r>
            <a:r>
              <a:rPr lang="en-US" sz="1350" b="0" i="0">
                <a:solidFill>
                  <a:srgbClr val="202124"/>
                </a:solidFill>
                <a:latin typeface="Roboto"/>
              </a:rPr>
              <a:t>, </a:t>
            </a:r>
            <a:r>
              <a:rPr lang="en-US" sz="1350" b="0" i="0" u="sng">
                <a:solidFill>
                  <a:srgbClr val="00616B"/>
                </a:solidFill>
                <a:latin typeface="Roboto"/>
                <a:hlinkClick r:id="rId5"/>
              </a:rPr>
              <a:t>WIDA Alternate ACCESS: Understanding Your Child's Scores</a:t>
            </a:r>
            <a:r>
              <a:rPr lang="en-US" sz="1350" b="0" i="0">
                <a:solidFill>
                  <a:srgbClr val="202124"/>
                </a:solidFill>
                <a:latin typeface="Roboto"/>
              </a:rPr>
              <a:t>, and </a:t>
            </a:r>
            <a:r>
              <a:rPr lang="en-US" sz="1350" b="0" i="0" u="sng">
                <a:solidFill>
                  <a:srgbClr val="00616B"/>
                </a:solidFill>
                <a:latin typeface="Roboto"/>
                <a:hlinkClick r:id="rId6"/>
              </a:rPr>
              <a:t>WIDA ACCESS Parent Letters</a:t>
            </a:r>
            <a:r>
              <a:rPr lang="en-US" sz="1350" b="0" i="0">
                <a:solidFill>
                  <a:srgbClr val="202124"/>
                </a:solidFill>
                <a:latin typeface="Roboto"/>
              </a:rPr>
              <a: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Prepare students for ACCESS</a:t>
            </a:r>
          </a:p>
        </p:txBody>
      </p:sp>
      <p:sp>
        <p:nvSpPr>
          <p:cNvPr id="3" name="Rounded Rectangle 2"/>
          <p:cNvSpPr/>
          <p:nvPr/>
        </p:nvSpPr>
        <p:spPr>
          <a:xfrm>
            <a:off x="365760" y="1033272"/>
            <a:ext cx="8412480" cy="731520"/>
          </a:xfrm>
          <a:prstGeom prst="roundRect">
            <a:avLst>
              <a:gd name="adj" fmla="val 6000"/>
            </a:avLst>
          </a:prstGeom>
          <a:solidFill>
            <a:srgbClr val="1B3A5C"/>
          </a:solidFill>
          <a:ln>
            <a:noFill/>
          </a:ln>
        </p:spPr>
        <p:txBody>
          <a:bodyPr wrap="square" lIns="109728" tIns="73152" rIns="109728" bIns="73152" rtlCol="0" anchor="ctr"/>
          <a:lstStyle/>
          <a:p>
            <a:pPr marL="0" indent="0" algn="ctr">
              <a:spcAft>
                <a:spcPts val="400"/>
              </a:spcAft>
              <a:buNone/>
            </a:pPr>
            <a:r>
              <a:rPr lang="en-US" sz="1500" b="1" i="0">
                <a:solidFill>
                  <a:srgbClr val="FFFFFF"/>
                </a:solidFill>
                <a:latin typeface="Roboto"/>
              </a:rPr>
              <a:t>Students do not study for ACCESS. They show their language skills as well as they can.</a:t>
            </a:r>
          </a:p>
        </p:txBody>
      </p:sp>
      <p:sp>
        <p:nvSpPr>
          <p:cNvPr id="4" name="Rounded Rectangle 3"/>
          <p:cNvSpPr/>
          <p:nvPr/>
        </p:nvSpPr>
        <p:spPr>
          <a:xfrm>
            <a:off x="365760" y="1947672"/>
            <a:ext cx="2743200" cy="2148840"/>
          </a:xfrm>
          <a:prstGeom prst="roundRect">
            <a:avLst>
              <a:gd name="adj" fmla="val 6000"/>
            </a:avLst>
          </a:prstGeom>
          <a:solidFill>
            <a:srgbClr val="E8F4F5"/>
          </a:solidFill>
          <a:ln>
            <a:noFill/>
          </a:ln>
        </p:spPr>
        <p:txBody>
          <a:bodyPr wrap="square" lIns="109728" tIns="73152" rIns="109728" bIns="73152" rtlCol="0" anchor="t"/>
          <a:lstStyle/>
          <a:p>
            <a:pPr marL="0" indent="0" algn="l">
              <a:spcAft>
                <a:spcPts val="600"/>
              </a:spcAft>
              <a:buNone/>
            </a:pPr>
            <a:r>
              <a:rPr lang="en-US" sz="1500" b="1" i="0">
                <a:solidFill>
                  <a:srgbClr val="0B6973"/>
                </a:solidFill>
                <a:latin typeface="Roboto"/>
              </a:rPr>
              <a:t>Practice the platform</a:t>
            </a:r>
          </a:p>
          <a:p>
            <a:pPr marL="0" indent="0" algn="l">
              <a:spcAft>
                <a:spcPts val="400"/>
              </a:spcAft>
              <a:buNone/>
            </a:pPr>
            <a:r>
              <a:rPr lang="en-US" sz="1350" b="0" i="0">
                <a:solidFill>
                  <a:srgbClr val="202124"/>
                </a:solidFill>
                <a:latin typeface="Roboto"/>
              </a:rPr>
              <a:t>Use the </a:t>
            </a:r>
            <a:r>
              <a:rPr lang="en-US" sz="1350" b="0" i="0" u="sng">
                <a:solidFill>
                  <a:srgbClr val="00616B"/>
                </a:solidFill>
                <a:latin typeface="Roboto"/>
                <a:hlinkClick r:id="rId3">
                  <a:extLst>
                    <a:ext uri="{A12FA001-AC4F-418D-AE19-62706E023703}">
                      <ahyp:hlinkClr xmlns:ahyp="http://schemas.microsoft.com/office/drawing/2018/hyperlinkcolor" val="tx"/>
                    </a:ext>
                  </a:extLst>
                </a:hlinkClick>
              </a:rPr>
              <a:t>Preparing Students for ACCESS Online</a:t>
            </a:r>
            <a:r>
              <a:rPr lang="en-US" sz="1350" b="0" i="0">
                <a:solidFill>
                  <a:srgbClr val="202124"/>
                </a:solidFill>
                <a:latin typeface="Roboto"/>
              </a:rPr>
              <a:t> guide, the Test Demo, and Sample Items.</a:t>
            </a:r>
          </a:p>
        </p:txBody>
      </p:sp>
      <p:sp>
        <p:nvSpPr>
          <p:cNvPr id="5" name="Rounded Rectangle 4"/>
          <p:cNvSpPr/>
          <p:nvPr/>
        </p:nvSpPr>
        <p:spPr>
          <a:xfrm>
            <a:off x="3200400" y="1947672"/>
            <a:ext cx="2743200" cy="2148840"/>
          </a:xfrm>
          <a:prstGeom prst="roundRect">
            <a:avLst>
              <a:gd name="adj" fmla="val 6000"/>
            </a:avLst>
          </a:prstGeom>
          <a:solidFill>
            <a:srgbClr val="E8F4F5"/>
          </a:solidFill>
          <a:ln>
            <a:noFill/>
          </a:ln>
        </p:spPr>
        <p:txBody>
          <a:bodyPr wrap="square" lIns="109728" tIns="73152" rIns="109728" bIns="73152" rtlCol="0" anchor="t"/>
          <a:lstStyle/>
          <a:p>
            <a:pPr marL="0" indent="0" algn="l">
              <a:spcAft>
                <a:spcPts val="600"/>
              </a:spcAft>
              <a:buNone/>
            </a:pPr>
            <a:r>
              <a:rPr lang="en-US" sz="1500" b="1" i="0">
                <a:solidFill>
                  <a:srgbClr val="0B6973"/>
                </a:solidFill>
                <a:latin typeface="Roboto"/>
              </a:rPr>
              <a:t>Practice the tools</a:t>
            </a:r>
          </a:p>
          <a:p>
            <a:pPr marL="0" indent="0" algn="l">
              <a:spcAft>
                <a:spcPts val="400"/>
              </a:spcAft>
              <a:buNone/>
            </a:pPr>
            <a:r>
              <a:rPr lang="en-US" sz="1350" b="0" i="0">
                <a:solidFill>
                  <a:srgbClr val="202124"/>
                </a:solidFill>
                <a:latin typeface="Roboto"/>
              </a:rPr>
              <a:t>Show students how to use the highlighter and line guide.</a:t>
            </a:r>
          </a:p>
        </p:txBody>
      </p:sp>
      <p:sp>
        <p:nvSpPr>
          <p:cNvPr id="6" name="Rounded Rectangle 5"/>
          <p:cNvSpPr/>
          <p:nvPr/>
        </p:nvSpPr>
        <p:spPr>
          <a:xfrm>
            <a:off x="6035040" y="1947672"/>
            <a:ext cx="2743200" cy="2148840"/>
          </a:xfrm>
          <a:prstGeom prst="roundRect">
            <a:avLst>
              <a:gd name="adj" fmla="val 6000"/>
            </a:avLst>
          </a:prstGeom>
          <a:solidFill>
            <a:srgbClr val="E8F4F5"/>
          </a:solidFill>
          <a:ln>
            <a:noFill/>
          </a:ln>
        </p:spPr>
        <p:txBody>
          <a:bodyPr wrap="square" lIns="109728" tIns="73152" rIns="109728" bIns="73152" rtlCol="0" anchor="t"/>
          <a:lstStyle/>
          <a:p>
            <a:pPr marL="0" indent="0" algn="l">
              <a:spcAft>
                <a:spcPts val="600"/>
              </a:spcAft>
              <a:buNone/>
            </a:pPr>
            <a:r>
              <a:rPr lang="en-US" sz="1500" b="1" i="0">
                <a:solidFill>
                  <a:srgbClr val="0B6973"/>
                </a:solidFill>
                <a:latin typeface="Roboto"/>
              </a:rPr>
              <a:t>Practice test routines</a:t>
            </a:r>
          </a:p>
          <a:p>
            <a:pPr marL="0" indent="0" algn="l">
              <a:spcAft>
                <a:spcPts val="400"/>
              </a:spcAft>
              <a:buNone/>
            </a:pPr>
            <a:r>
              <a:rPr lang="en-US" sz="1350" b="0" i="0">
                <a:solidFill>
                  <a:srgbClr val="202124"/>
                </a:solidFill>
                <a:latin typeface="Roboto"/>
              </a:rPr>
              <a:t>Teach students to follow directions and fill in forms correctly.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Resources and questions</a:t>
            </a:r>
          </a:p>
        </p:txBody>
      </p:sp>
      <p:sp>
        <p:nvSpPr>
          <p:cNvPr id="3" name="TextBox 2"/>
          <p:cNvSpPr txBox="1"/>
          <p:nvPr/>
        </p:nvSpPr>
        <p:spPr>
          <a:xfrm>
            <a:off x="365760" y="987552"/>
            <a:ext cx="4206240" cy="3200400"/>
          </a:xfrm>
          <a:prstGeom prst="rect">
            <a:avLst/>
          </a:prstGeom>
          <a:noFill/>
        </p:spPr>
        <p:txBody>
          <a:bodyPr wrap="square" lIns="36576" tIns="18288" rIns="36576" bIns="18288" anchor="t">
            <a:spAutoFit/>
          </a:bodyPr>
          <a:lstStyle/>
          <a:p>
            <a:pPr marL="0" indent="0" algn="l">
              <a:spcAft>
                <a:spcPts val="300"/>
              </a:spcAft>
              <a:buNone/>
            </a:pPr>
            <a:r>
              <a:rPr lang="en-US" sz="1300" b="1" i="0">
                <a:solidFill>
                  <a:srgbClr val="1B3A5C"/>
                </a:solidFill>
                <a:latin typeface="Roboto"/>
              </a:rPr>
              <a:t>Accommodations</a:t>
            </a:r>
          </a:p>
          <a:p>
            <a:pPr marL="228600" indent="-228600" algn="l">
              <a:spcAft>
                <a:spcPts val="300"/>
              </a:spcAft>
              <a:buClr>
                <a:srgbClr val="236099"/>
              </a:buClr>
              <a:buFont typeface="Arial"/>
              <a:buChar char="•"/>
            </a:pPr>
            <a:r>
              <a:rPr lang="en-US" sz="1300" b="0" i="0" u="sng">
                <a:solidFill>
                  <a:srgbClr val="00616B"/>
                </a:solidFill>
                <a:latin typeface="Roboto"/>
                <a:hlinkClick r:id="rId3">
                  <a:extLst>
                    <a:ext uri="{A12FA001-AC4F-418D-AE19-62706E023703}">
                      <ahyp:hlinkClr xmlns:ahyp="http://schemas.microsoft.com/office/drawing/2018/hyperlinkcolor" val="tx"/>
                    </a:ext>
                  </a:extLst>
                </a:hlinkClick>
              </a:rPr>
              <a:t>CDE accommodation resources</a:t>
            </a:r>
          </a:p>
          <a:p>
            <a:pPr marL="228600" indent="-228600" algn="l">
              <a:spcAft>
                <a:spcPts val="300"/>
              </a:spcAft>
              <a:buClr>
                <a:srgbClr val="236099"/>
              </a:buClr>
              <a:buFont typeface="Arial"/>
              <a:buChar char="•"/>
            </a:pPr>
            <a:r>
              <a:rPr lang="en-US" sz="1300" b="0" i="0" u="sng">
                <a:solidFill>
                  <a:srgbClr val="00616B"/>
                </a:solidFill>
                <a:latin typeface="Roboto"/>
                <a:hlinkClick r:id="rId4">
                  <a:extLst>
                    <a:ext uri="{A12FA001-AC4F-418D-AE19-62706E023703}">
                      <ahyp:hlinkClr xmlns:ahyp="http://schemas.microsoft.com/office/drawing/2018/hyperlinkcolor" val="tx"/>
                    </a:ext>
                  </a:extLst>
                </a:hlinkClick>
              </a:rPr>
              <a:t>Colorado Accommodations Crosswalk</a:t>
            </a:r>
          </a:p>
          <a:p>
            <a:pPr marL="228600" indent="-228600" algn="l">
              <a:spcAft>
                <a:spcPts val="300"/>
              </a:spcAft>
              <a:buClr>
                <a:srgbClr val="236099"/>
              </a:buClr>
              <a:buFont typeface="Arial"/>
              <a:buChar char="•"/>
            </a:pPr>
            <a:r>
              <a:rPr lang="en-US" sz="1300" b="0" i="0" u="sng">
                <a:solidFill>
                  <a:srgbClr val="00616B"/>
                </a:solidFill>
                <a:latin typeface="Roboto"/>
                <a:hlinkClick r:id="rId5">
                  <a:extLst>
                    <a:ext uri="{A12FA001-AC4F-418D-AE19-62706E023703}">
                      <ahyp:hlinkClr xmlns:ahyp="http://schemas.microsoft.com/office/drawing/2018/hyperlinkcolor" val="tx"/>
                    </a:ext>
                  </a:extLst>
                </a:hlinkClick>
              </a:rPr>
              <a:t>WIDA Accessibility and Accommodations Manual</a:t>
            </a:r>
          </a:p>
          <a:p>
            <a:pPr marL="228600" indent="-228600" algn="l">
              <a:spcAft>
                <a:spcPts val="800"/>
              </a:spcAft>
              <a:buClr>
                <a:srgbClr val="236099"/>
              </a:buClr>
              <a:buFont typeface="Arial"/>
              <a:buChar char="•"/>
            </a:pPr>
            <a:r>
              <a:rPr lang="en-US" sz="1300" b="0" i="0" u="sng">
                <a:solidFill>
                  <a:srgbClr val="00616B"/>
                </a:solidFill>
                <a:latin typeface="Roboto"/>
                <a:hlinkClick r:id="rId6">
                  <a:extLst>
                    <a:ext uri="{A12FA001-AC4F-418D-AE19-62706E023703}">
                      <ahyp:hlinkClr xmlns:ahyp="http://schemas.microsoft.com/office/drawing/2018/hyperlinkcolor" val="tx"/>
                    </a:ext>
                  </a:extLst>
                </a:hlinkClick>
              </a:rPr>
              <a:t>Emergency Accommodation Form</a:t>
            </a:r>
          </a:p>
          <a:p>
            <a:pPr marL="0" indent="0" algn="l">
              <a:spcAft>
                <a:spcPts val="300"/>
              </a:spcAft>
              <a:buNone/>
            </a:pPr>
            <a:r>
              <a:rPr lang="en-US" sz="1300" b="1" i="0">
                <a:solidFill>
                  <a:srgbClr val="1B3A5C"/>
                </a:solidFill>
                <a:latin typeface="Roboto"/>
              </a:rPr>
              <a:t>Systems</a:t>
            </a:r>
          </a:p>
          <a:p>
            <a:pPr marL="228600" indent="-228600" algn="l">
              <a:spcAft>
                <a:spcPts val="300"/>
              </a:spcAft>
              <a:buClr>
                <a:srgbClr val="236099"/>
              </a:buClr>
              <a:buFont typeface="Arial"/>
              <a:buChar char="•"/>
            </a:pPr>
            <a:r>
              <a:rPr lang="en-US" sz="1300" b="0" i="0" u="sng">
                <a:solidFill>
                  <a:srgbClr val="00616B"/>
                </a:solidFill>
                <a:latin typeface="Roboto"/>
                <a:hlinkClick r:id="rId7">
                  <a:extLst>
                    <a:ext uri="{A12FA001-AC4F-418D-AE19-62706E023703}">
                      <ahyp:hlinkClr xmlns:ahyp="http://schemas.microsoft.com/office/drawing/2018/hyperlinkcolor" val="tx"/>
                    </a:ext>
                  </a:extLst>
                </a:hlinkClick>
              </a:rPr>
              <a:t>WIDA Secure Portal</a:t>
            </a:r>
          </a:p>
          <a:p>
            <a:pPr marL="228600" indent="-228600" algn="l">
              <a:spcAft>
                <a:spcPts val="300"/>
              </a:spcAft>
              <a:buClr>
                <a:srgbClr val="236099"/>
              </a:buClr>
              <a:buFont typeface="Arial"/>
              <a:buChar char="•"/>
            </a:pPr>
            <a:r>
              <a:rPr lang="en-US" sz="1300" b="0" i="0" u="sng">
                <a:solidFill>
                  <a:srgbClr val="00616B"/>
                </a:solidFill>
                <a:latin typeface="Roboto"/>
                <a:hlinkClick r:id="rId8">
                  <a:extLst>
                    <a:ext uri="{A12FA001-AC4F-418D-AE19-62706E023703}">
                      <ahyp:hlinkClr xmlns:ahyp="http://schemas.microsoft.com/office/drawing/2018/hyperlinkcolor" val="tx"/>
                    </a:ext>
                  </a:extLst>
                </a:hlinkClick>
              </a:rPr>
              <a:t>WIDA AMS login</a:t>
            </a:r>
          </a:p>
        </p:txBody>
      </p:sp>
      <p:sp>
        <p:nvSpPr>
          <p:cNvPr id="4" name="TextBox 3"/>
          <p:cNvSpPr txBox="1"/>
          <p:nvPr/>
        </p:nvSpPr>
        <p:spPr>
          <a:xfrm>
            <a:off x="4663440" y="987552"/>
            <a:ext cx="4114800" cy="1828800"/>
          </a:xfrm>
          <a:prstGeom prst="rect">
            <a:avLst/>
          </a:prstGeom>
          <a:noFill/>
        </p:spPr>
        <p:txBody>
          <a:bodyPr wrap="square" lIns="36576" tIns="18288" rIns="36576" bIns="18288" anchor="t">
            <a:spAutoFit/>
          </a:bodyPr>
          <a:lstStyle/>
          <a:p>
            <a:pPr marL="0" indent="0" algn="l">
              <a:spcAft>
                <a:spcPts val="300"/>
              </a:spcAft>
              <a:buNone/>
            </a:pPr>
            <a:r>
              <a:rPr lang="en-US" sz="1300" b="1" i="0">
                <a:solidFill>
                  <a:srgbClr val="1B3A5C"/>
                </a:solidFill>
                <a:latin typeface="Roboto"/>
              </a:rPr>
              <a:t>Forms and signs</a:t>
            </a:r>
          </a:p>
          <a:p>
            <a:pPr marL="228600" indent="-228600" algn="l">
              <a:spcAft>
                <a:spcPts val="300"/>
              </a:spcAft>
              <a:buClr>
                <a:srgbClr val="236099"/>
              </a:buClr>
              <a:buFont typeface="Arial"/>
              <a:buChar char="•"/>
            </a:pPr>
            <a:r>
              <a:rPr lang="en-US" sz="1300" b="0" i="0" u="sng">
                <a:solidFill>
                  <a:srgbClr val="00616B"/>
                </a:solidFill>
                <a:latin typeface="Roboto"/>
                <a:hlinkClick r:id="rId9">
                  <a:extLst>
                    <a:ext uri="{A12FA001-AC4F-418D-AE19-62706E023703}">
                      <ahyp:hlinkClr xmlns:ahyp="http://schemas.microsoft.com/office/drawing/2018/hyperlinkcolor" val="tx"/>
                    </a:ext>
                  </a:extLst>
                </a:hlinkClick>
              </a:rPr>
              <a:t>Irregularity or Security Breach Report</a:t>
            </a:r>
          </a:p>
          <a:p>
            <a:pPr marL="228600" indent="-228600" algn="l">
              <a:spcAft>
                <a:spcPts val="300"/>
              </a:spcAft>
              <a:buClr>
                <a:srgbClr val="236099"/>
              </a:buClr>
              <a:buFont typeface="Arial"/>
              <a:buChar char="•"/>
            </a:pPr>
            <a:r>
              <a:rPr lang="en-US" sz="1300" b="0" i="0" u="sng">
                <a:solidFill>
                  <a:srgbClr val="00616B"/>
                </a:solidFill>
                <a:latin typeface="Roboto"/>
                <a:hlinkClick r:id="rId10">
                  <a:extLst>
                    <a:ext uri="{A12FA001-AC4F-418D-AE19-62706E023703}">
                      <ahyp:hlinkClr xmlns:ahyp="http://schemas.microsoft.com/office/drawing/2018/hyperlinkcolor" val="tx"/>
                    </a:ext>
                  </a:extLst>
                </a:hlinkClick>
              </a:rPr>
              <a:t>Plagiarism and AI Response Report</a:t>
            </a:r>
          </a:p>
          <a:p>
            <a:pPr marL="228600" indent="-228600" algn="l">
              <a:spcAft>
                <a:spcPts val="300"/>
              </a:spcAft>
              <a:buClr>
                <a:srgbClr val="236099"/>
              </a:buClr>
              <a:buFont typeface="Arial"/>
              <a:buChar char="•"/>
            </a:pPr>
            <a:r>
              <a:rPr lang="en-US" sz="1300" b="0" i="0" u="sng">
                <a:solidFill>
                  <a:srgbClr val="00616B"/>
                </a:solidFill>
                <a:latin typeface="Roboto"/>
                <a:hlinkClick r:id="rId11">
                  <a:extLst>
                    <a:ext uri="{A12FA001-AC4F-418D-AE19-62706E023703}">
                      <ahyp:hlinkClr xmlns:ahyp="http://schemas.microsoft.com/office/drawing/2018/hyperlinkcolor" val="tx"/>
                    </a:ext>
                  </a:extLst>
                </a:hlinkClick>
              </a:rPr>
              <a:t>Do Not Disturb sign</a:t>
            </a:r>
          </a:p>
          <a:p>
            <a:pPr marL="228600" indent="-228600" algn="l">
              <a:spcAft>
                <a:spcPts val="300"/>
              </a:spcAft>
              <a:buClr>
                <a:srgbClr val="236099"/>
              </a:buClr>
              <a:buFont typeface="Arial"/>
              <a:buChar char="•"/>
            </a:pPr>
            <a:r>
              <a:rPr lang="en-US" sz="1300" b="0" i="0" u="sng">
                <a:solidFill>
                  <a:srgbClr val="00616B"/>
                </a:solidFill>
                <a:latin typeface="Roboto"/>
                <a:hlinkClick r:id="rId12">
                  <a:extLst>
                    <a:ext uri="{A12FA001-AC4F-418D-AE19-62706E023703}">
                      <ahyp:hlinkClr xmlns:ahyp="http://schemas.microsoft.com/office/drawing/2018/hyperlinkcolor" val="tx"/>
                    </a:ext>
                  </a:extLst>
                </a:hlinkClick>
              </a:rPr>
              <a:t>No Devices sign</a:t>
            </a:r>
          </a:p>
        </p:txBody>
      </p:sp>
      <p:sp>
        <p:nvSpPr>
          <p:cNvPr id="5" name="Rounded Rectangle 4"/>
          <p:cNvSpPr/>
          <p:nvPr/>
        </p:nvSpPr>
        <p:spPr>
          <a:xfrm>
            <a:off x="4663440" y="2907792"/>
            <a:ext cx="4114800" cy="1188720"/>
          </a:xfrm>
          <a:prstGeom prst="roundRect">
            <a:avLst>
              <a:gd name="adj" fmla="val 6000"/>
            </a:avLst>
          </a:prstGeom>
          <a:solidFill>
            <a:srgbClr val="1B3A5C"/>
          </a:solidFill>
          <a:ln>
            <a:noFill/>
          </a:ln>
        </p:spPr>
        <p:txBody>
          <a:bodyPr wrap="square" lIns="109728" tIns="73152" rIns="109728" bIns="73152" rtlCol="0" anchor="ctr"/>
          <a:lstStyle/>
          <a:p>
            <a:pPr marL="0" indent="0" algn="l">
              <a:spcAft>
                <a:spcPts val="400"/>
              </a:spcAft>
              <a:buNone/>
            </a:pPr>
            <a:r>
              <a:rPr lang="en-US" sz="1600" b="1" i="0">
                <a:solidFill>
                  <a:srgbClr val="FFFFFF"/>
                </a:solidFill>
                <a:latin typeface="Roboto"/>
              </a:rPr>
              <a:t>Questions?</a:t>
            </a:r>
          </a:p>
          <a:p>
            <a:pPr marL="0" indent="0" algn="l">
              <a:spcAft>
                <a:spcPts val="400"/>
              </a:spcAft>
              <a:buNone/>
            </a:pPr>
            <a:r>
              <a:rPr lang="en-US" sz="1300" b="0" i="0">
                <a:solidFill>
                  <a:srgbClr val="FFFFFF"/>
                </a:solidFill>
                <a:latin typeface="Roboto"/>
              </a:rPr>
              <a:t>DACs: contact Heather Villalobos Pavia at </a:t>
            </a:r>
            <a:r>
              <a:rPr lang="en-US" sz="1300" b="0" i="0" u="sng">
                <a:solidFill>
                  <a:srgbClr val="FFFFFF"/>
                </a:solidFill>
                <a:latin typeface="Roboto"/>
                <a:hlinkClick r:id="rId13">
                  <a:extLst>
                    <a:ext uri="{A12FA001-AC4F-418D-AE19-62706E023703}">
                      <ahyp:hlinkClr xmlns:ahyp="http://schemas.microsoft.com/office/drawing/2018/hyperlinkcolor" val="tx"/>
                    </a:ext>
                  </a:extLst>
                </a:hlinkClick>
              </a:rPr>
              <a:t>villalobospavia_h@cde.state.co.us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CDE contacts by topic</a:t>
            </a:r>
          </a:p>
        </p:txBody>
      </p:sp>
      <p:graphicFrame>
        <p:nvGraphicFramePr>
          <p:cNvPr id="3" name="Table"/>
          <p:cNvGraphicFramePr>
            <a:graphicFrameLocks noGrp="1"/>
          </p:cNvGraphicFramePr>
          <p:nvPr/>
        </p:nvGraphicFramePr>
        <p:xfrm>
          <a:off x="365760" y="1005840"/>
          <a:ext cx="8412480" cy="3044952"/>
        </p:xfrm>
        <a:graphic>
          <a:graphicData uri="http://schemas.openxmlformats.org/drawingml/2006/table">
            <a:tbl>
              <a:tblPr firstRow="1" bandRow="1">
                <a:tableStyleId>{5940675A-B579-460E-94D1-54222C63F5DA}</a:tableStyleId>
              </a:tblPr>
              <a:tblGrid>
                <a:gridCol w="2926080">
                  <a:extLst>
                    <a:ext uri="{9D8B030D-6E8A-4147-A177-3AD203B41FA5}">
                      <a16:colId xmlns:a16="http://schemas.microsoft.com/office/drawing/2014/main" val="20000"/>
                    </a:ext>
                  </a:extLst>
                </a:gridCol>
                <a:gridCol w="2148840">
                  <a:extLst>
                    <a:ext uri="{9D8B030D-6E8A-4147-A177-3AD203B41FA5}">
                      <a16:colId xmlns:a16="http://schemas.microsoft.com/office/drawing/2014/main" val="20001"/>
                    </a:ext>
                  </a:extLst>
                </a:gridCol>
                <a:gridCol w="3337560">
                  <a:extLst>
                    <a:ext uri="{9D8B030D-6E8A-4147-A177-3AD203B41FA5}">
                      <a16:colId xmlns:a16="http://schemas.microsoft.com/office/drawing/2014/main" val="20002"/>
                    </a:ext>
                  </a:extLst>
                </a:gridCol>
              </a:tblGrid>
              <a:tr h="338328">
                <a:tc>
                  <a:txBody>
                    <a:bodyPr/>
                    <a:lstStyle/>
                    <a:p>
                      <a:pPr marL="0" indent="0" algn="l">
                        <a:spcAft>
                          <a:spcPts val="0"/>
                        </a:spcAft>
                        <a:buNone/>
                      </a:pPr>
                      <a:r>
                        <a:rPr lang="en-US" sz="1200" b="1" i="0">
                          <a:solidFill>
                            <a:srgbClr val="FFFFFF"/>
                          </a:solidFill>
                          <a:latin typeface="Roboto"/>
                        </a:rPr>
                        <a:t>Topic</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200" b="1" i="0">
                          <a:solidFill>
                            <a:srgbClr val="FFFFFF"/>
                          </a:solidFill>
                          <a:latin typeface="Roboto"/>
                        </a:rPr>
                        <a:t>Contact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tc>
                  <a:txBody>
                    <a:bodyPr/>
                    <a:lstStyle/>
                    <a:p>
                      <a:pPr marL="0" indent="0" algn="l">
                        <a:spcAft>
                          <a:spcPts val="0"/>
                        </a:spcAft>
                        <a:buNone/>
                      </a:pPr>
                      <a:r>
                        <a:rPr lang="en-US" sz="1200" b="1" i="0">
                          <a:solidFill>
                            <a:srgbClr val="FFFFFF"/>
                          </a:solidFill>
                          <a:latin typeface="Roboto"/>
                        </a:rPr>
                        <a:t>Email</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1B3A5C"/>
                    </a:solidFill>
                  </a:tcPr>
                </a:tc>
                <a:extLst>
                  <a:ext uri="{0D108BD9-81ED-4DB2-BD59-A6C34878D82A}">
                    <a16:rowId xmlns:a16="http://schemas.microsoft.com/office/drawing/2014/main" val="10000"/>
                  </a:ext>
                </a:extLst>
              </a:tr>
              <a:tr h="338328">
                <a:tc>
                  <a:txBody>
                    <a:bodyPr/>
                    <a:lstStyle/>
                    <a:p>
                      <a:pPr marL="0" indent="0" algn="l">
                        <a:spcAft>
                          <a:spcPts val="0"/>
                        </a:spcAft>
                        <a:buNone/>
                      </a:pPr>
                      <a:r>
                        <a:rPr lang="en-US" sz="1200" b="0" i="0">
                          <a:solidFill>
                            <a:srgbClr val="202124"/>
                          </a:solidFill>
                          <a:latin typeface="Roboto"/>
                        </a:rPr>
                        <a:t>ACCESS logistics and administration</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Heather Villalobos Pavia</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u="sng">
                          <a:solidFill>
                            <a:srgbClr val="00616B"/>
                          </a:solidFill>
                          <a:latin typeface="Roboto"/>
                          <a:hlinkClick r:id="rId3">
                            <a:extLst>
                              <a:ext uri="{A12FA001-AC4F-418D-AE19-62706E023703}">
                                <ahyp:hlinkClr xmlns:ahyp="http://schemas.microsoft.com/office/drawing/2018/hyperlinkcolor" val="tx"/>
                              </a:ext>
                            </a:extLst>
                          </a:hlinkClick>
                        </a:rPr>
                        <a:t>villalobospavia_h@cde.state.co.us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1"/>
                  </a:ext>
                </a:extLst>
              </a:tr>
              <a:tr h="338328">
                <a:tc>
                  <a:txBody>
                    <a:bodyPr/>
                    <a:lstStyle/>
                    <a:p>
                      <a:pPr marL="0" indent="0" algn="l">
                        <a:spcAft>
                          <a:spcPts val="0"/>
                        </a:spcAft>
                        <a:buNone/>
                      </a:pPr>
                      <a:r>
                        <a:rPr lang="en-US" sz="1200" b="0" i="0">
                          <a:solidFill>
                            <a:srgbClr val="202124"/>
                          </a:solidFill>
                          <a:latin typeface="Roboto"/>
                        </a:rPr>
                        <a:t>Accommodations (IEP or 504 Plan)</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Arti Sachdeva</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u="sng">
                          <a:solidFill>
                            <a:srgbClr val="00616B"/>
                          </a:solidFill>
                          <a:latin typeface="Roboto"/>
                          <a:hlinkClick r:id="rId4">
                            <a:extLst>
                              <a:ext uri="{A12FA001-AC4F-418D-AE19-62706E023703}">
                                <ahyp:hlinkClr xmlns:ahyp="http://schemas.microsoft.com/office/drawing/2018/hyperlinkcolor" val="tx"/>
                              </a:ext>
                            </a:extLst>
                          </a:hlinkClick>
                        </a:rPr>
                        <a:t>sachdeva_a@cde.state.co.us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2"/>
                  </a:ext>
                </a:extLst>
              </a:tr>
              <a:tr h="338328">
                <a:tc>
                  <a:txBody>
                    <a:bodyPr/>
                    <a:lstStyle/>
                    <a:p>
                      <a:pPr marL="0" indent="0" algn="l">
                        <a:spcAft>
                          <a:spcPts val="0"/>
                        </a:spcAft>
                        <a:buNone/>
                      </a:pPr>
                      <a:r>
                        <a:rPr lang="en-US" sz="1200" b="0" i="0">
                          <a:solidFill>
                            <a:srgbClr val="202124"/>
                          </a:solidFill>
                          <a:latin typeface="Roboto"/>
                        </a:rPr>
                        <a:t>Technology and DRC INSIGHT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Collin Bonner</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u="sng">
                          <a:solidFill>
                            <a:srgbClr val="00616B"/>
                          </a:solidFill>
                          <a:latin typeface="Roboto"/>
                          <a:hlinkClick r:id="rId5">
                            <a:extLst>
                              <a:ext uri="{A12FA001-AC4F-418D-AE19-62706E023703}">
                                <ahyp:hlinkClr xmlns:ahyp="http://schemas.microsoft.com/office/drawing/2018/hyperlinkcolor" val="tx"/>
                              </a:ext>
                            </a:extLst>
                          </a:hlinkClick>
                        </a:rPr>
                        <a:t>bonner_c@cde.state.co.us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3"/>
                  </a:ext>
                </a:extLst>
              </a:tr>
              <a:tr h="338328">
                <a:tc>
                  <a:txBody>
                    <a:bodyPr/>
                    <a:lstStyle/>
                    <a:p>
                      <a:pPr marL="0" indent="0" algn="l">
                        <a:spcAft>
                          <a:spcPts val="0"/>
                        </a:spcAft>
                        <a:buNone/>
                      </a:pPr>
                      <a:r>
                        <a:rPr lang="en-US" sz="1200" b="0" i="0">
                          <a:solidFill>
                            <a:srgbClr val="202124"/>
                          </a:solidFill>
                          <a:latin typeface="Roboto"/>
                        </a:rPr>
                        <a:t>Identification, WIDA Screener</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Doris Brock-Nguyen</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u="sng">
                          <a:solidFill>
                            <a:srgbClr val="00616B"/>
                          </a:solidFill>
                          <a:latin typeface="Roboto"/>
                          <a:hlinkClick r:id="rId6">
                            <a:extLst>
                              <a:ext uri="{A12FA001-AC4F-418D-AE19-62706E023703}">
                                <ahyp:hlinkClr xmlns:ahyp="http://schemas.microsoft.com/office/drawing/2018/hyperlinkcolor" val="tx"/>
                              </a:ext>
                            </a:extLst>
                          </a:hlinkClick>
                        </a:rPr>
                        <a:t>brock-nguyen_d@cde.state.co.us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4"/>
                  </a:ext>
                </a:extLst>
              </a:tr>
              <a:tr h="338328">
                <a:tc>
                  <a:txBody>
                    <a:bodyPr/>
                    <a:lstStyle/>
                    <a:p>
                      <a:pPr marL="0" indent="0" algn="l">
                        <a:spcAft>
                          <a:spcPts val="0"/>
                        </a:spcAft>
                        <a:buNone/>
                      </a:pPr>
                      <a:r>
                        <a:rPr lang="en-US" sz="1200" b="0" i="0">
                          <a:solidFill>
                            <a:srgbClr val="202124"/>
                          </a:solidFill>
                          <a:latin typeface="Roboto"/>
                        </a:rPr>
                        <a:t>Redesignation</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Lindsay Swanton</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u="sng">
                          <a:solidFill>
                            <a:srgbClr val="00616B"/>
                          </a:solidFill>
                          <a:latin typeface="Roboto"/>
                          <a:hlinkClick r:id="rId7">
                            <a:extLst>
                              <a:ext uri="{A12FA001-AC4F-418D-AE19-62706E023703}">
                                <ahyp:hlinkClr xmlns:ahyp="http://schemas.microsoft.com/office/drawing/2018/hyperlinkcolor" val="tx"/>
                              </a:ext>
                            </a:extLst>
                          </a:hlinkClick>
                        </a:rPr>
                        <a:t>swanton_l@cde.state.co.us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5"/>
                  </a:ext>
                </a:extLst>
              </a:tr>
              <a:tr h="338328">
                <a:tc>
                  <a:txBody>
                    <a:bodyPr/>
                    <a:lstStyle/>
                    <a:p>
                      <a:pPr marL="0" indent="0" algn="l">
                        <a:spcAft>
                          <a:spcPts val="0"/>
                        </a:spcAft>
                        <a:buNone/>
                      </a:pPr>
                      <a:r>
                        <a:rPr lang="en-US" sz="1200" b="0" i="0">
                          <a:solidFill>
                            <a:srgbClr val="202124"/>
                          </a:solidFill>
                          <a:latin typeface="Roboto"/>
                        </a:rPr>
                        <a:t>Multilingual learners with disabilities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Hunter Smith</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u="sng">
                          <a:solidFill>
                            <a:srgbClr val="00616B"/>
                          </a:solidFill>
                          <a:latin typeface="Roboto"/>
                          <a:hlinkClick r:id="rId8">
                            <a:extLst>
                              <a:ext uri="{A12FA001-AC4F-418D-AE19-62706E023703}">
                                <ahyp:hlinkClr xmlns:ahyp="http://schemas.microsoft.com/office/drawing/2018/hyperlinkcolor" val="tx"/>
                              </a:ext>
                            </a:extLst>
                          </a:hlinkClick>
                        </a:rPr>
                        <a:t>smith_h@cde.state.co.us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6"/>
                  </a:ext>
                </a:extLst>
              </a:tr>
              <a:tr h="338328">
                <a:tc>
                  <a:txBody>
                    <a:bodyPr/>
                    <a:lstStyle/>
                    <a:p>
                      <a:pPr marL="0" indent="0" algn="l">
                        <a:spcAft>
                          <a:spcPts val="0"/>
                        </a:spcAft>
                        <a:buNone/>
                      </a:pPr>
                      <a:r>
                        <a:rPr lang="en-US" sz="1200" b="0" i="0">
                          <a:solidFill>
                            <a:srgbClr val="202124"/>
                          </a:solidFill>
                          <a:latin typeface="Roboto"/>
                        </a:rPr>
                        <a:t>ML coding and October Count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a:solidFill>
                            <a:srgbClr val="202124"/>
                          </a:solidFill>
                          <a:latin typeface="Roboto"/>
                        </a:rPr>
                        <a:t>Collin Slutzky</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tc>
                  <a:txBody>
                    <a:bodyPr/>
                    <a:lstStyle/>
                    <a:p>
                      <a:pPr marL="0" indent="0" algn="l">
                        <a:spcAft>
                          <a:spcPts val="0"/>
                        </a:spcAft>
                        <a:buNone/>
                      </a:pPr>
                      <a:r>
                        <a:rPr lang="en-US" sz="1200" b="0" i="0" u="sng">
                          <a:solidFill>
                            <a:srgbClr val="00616B"/>
                          </a:solidFill>
                          <a:latin typeface="Roboto"/>
                          <a:hlinkClick r:id="rId9">
                            <a:extLst>
                              <a:ext uri="{A12FA001-AC4F-418D-AE19-62706E023703}">
                                <ahyp:hlinkClr xmlns:ahyp="http://schemas.microsoft.com/office/drawing/2018/hyperlinkcolor" val="tx"/>
                              </a:ext>
                            </a:extLst>
                          </a:hlinkClick>
                        </a:rPr>
                        <a:t>slutzky_c@cde.state.co.us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FFFFFF"/>
                    </a:solidFill>
                  </a:tcPr>
                </a:tc>
                <a:extLst>
                  <a:ext uri="{0D108BD9-81ED-4DB2-BD59-A6C34878D82A}">
                    <a16:rowId xmlns:a16="http://schemas.microsoft.com/office/drawing/2014/main" val="10007"/>
                  </a:ext>
                </a:extLst>
              </a:tr>
              <a:tr h="338328">
                <a:tc>
                  <a:txBody>
                    <a:bodyPr/>
                    <a:lstStyle/>
                    <a:p>
                      <a:pPr marL="0" indent="0" algn="l">
                        <a:spcAft>
                          <a:spcPts val="0"/>
                        </a:spcAft>
                        <a:buNone/>
                      </a:pPr>
                      <a:r>
                        <a:rPr lang="en-US" sz="1200" b="0" i="0">
                          <a:solidFill>
                            <a:srgbClr val="202124"/>
                          </a:solidFill>
                          <a:latin typeface="Roboto"/>
                        </a:rPr>
                        <a:t>ACCESS growth</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a:solidFill>
                            <a:srgbClr val="202124"/>
                          </a:solidFill>
                          <a:latin typeface="Roboto"/>
                        </a:rPr>
                        <a:t>School Quality and Support</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tc>
                  <a:txBody>
                    <a:bodyPr/>
                    <a:lstStyle/>
                    <a:p>
                      <a:pPr marL="0" indent="0" algn="l">
                        <a:spcAft>
                          <a:spcPts val="0"/>
                        </a:spcAft>
                        <a:buNone/>
                      </a:pPr>
                      <a:r>
                        <a:rPr lang="en-US" sz="1200" b="0" i="0" u="sng">
                          <a:solidFill>
                            <a:srgbClr val="00616B"/>
                          </a:solidFill>
                          <a:latin typeface="Roboto"/>
                          <a:hlinkClick r:id="rId10">
                            <a:extLst>
                              <a:ext uri="{A12FA001-AC4F-418D-AE19-62706E023703}">
                                <ahyp:hlinkClr xmlns:ahyp="http://schemas.microsoft.com/office/drawing/2018/hyperlinkcolor" val="tx"/>
                              </a:ext>
                            </a:extLst>
                          </a:hlinkClick>
                        </a:rPr>
                        <a:t>accountability@cde.state.co.us</a:t>
                      </a:r>
                    </a:p>
                  </a:txBody>
                  <a:tcPr marL="73152" marR="73152" marT="27432" marB="27432" anchor="ctr">
                    <a:lnL w="6350">
                      <a:solidFill>
                        <a:srgbClr val="B7C9DB"/>
                      </a:solidFill>
                    </a:lnL>
                    <a:lnR w="6350">
                      <a:solidFill>
                        <a:srgbClr val="B7C9DB"/>
                      </a:solidFill>
                    </a:lnR>
                    <a:lnT w="6350">
                      <a:solidFill>
                        <a:srgbClr val="B7C9DB"/>
                      </a:solidFill>
                    </a:lnT>
                    <a:lnB w="6350">
                      <a:solidFill>
                        <a:srgbClr val="B7C9DB"/>
                      </a:solidFill>
                    </a:lnB>
                    <a:solidFill>
                      <a:srgbClr val="E6F0FA"/>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C77CE68-FEA3-79A7-8BFE-17E468D1731A}"/>
              </a:ext>
            </a:extLst>
          </p:cNvPr>
          <p:cNvSpPr>
            <a:spLocks noGrp="1"/>
          </p:cNvSpPr>
          <p:nvPr>
            <p:ph type="title" idx="4294967295"/>
          </p:nvPr>
        </p:nvSpPr>
        <p:spPr>
          <a:xfrm>
            <a:off x="5461000" y="1238250"/>
            <a:ext cx="3489325" cy="30353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rmAutofit/>
          </a:bodyPr>
          <a:lstStyle/>
          <a:p>
            <a:pPr marL="127000" marR="0" lvl="0" indent="0" algn="l" defTabSz="914400" rtl="0" eaLnBrk="1" fontAlgn="auto" latinLnBrk="0" hangingPunct="1">
              <a:lnSpc>
                <a:spcPct val="115000"/>
              </a:lnSpc>
              <a:spcBef>
                <a:spcPts val="0"/>
              </a:spcBef>
              <a:spcAft>
                <a:spcPts val="0"/>
              </a:spcAft>
              <a:buClr>
                <a:schemeClr val="dk1"/>
              </a:buClr>
              <a:buSzPts val="1600"/>
              <a:buFont typeface="Roboto"/>
              <a:buNone/>
              <a:tabLst/>
              <a:defRPr/>
            </a:pPr>
            <a:r>
              <a:rPr kumimoji="0" lang="en-US" sz="1600" b="0" i="0" u="none" strike="noStrike" kern="0" cap="none" spc="0" normalizeH="0" baseline="0" noProof="0" dirty="0">
                <a:ln>
                  <a:noFill/>
                </a:ln>
                <a:solidFill>
                  <a:schemeClr val="dk1"/>
                </a:solidFill>
                <a:effectLst/>
                <a:uLnTx/>
                <a:uFillTx/>
                <a:latin typeface="Roboto"/>
                <a:ea typeface="Roboto"/>
                <a:cs typeface="Roboto"/>
                <a:sym typeface="Roboto"/>
                <a:hlinkClick r:id="rId3"/>
              </a:rPr>
              <a:t>Security Agreement ACCESS Suite of Assessments DAC 2026-2027</a:t>
            </a:r>
            <a:endParaRPr kumimoji="0" lang="en-US" sz="1600" b="0" i="0" u="none" strike="noStrike" kern="0" cap="none" spc="0" normalizeH="0" baseline="0" noProof="0" dirty="0">
              <a:ln>
                <a:noFill/>
              </a:ln>
              <a:solidFill>
                <a:schemeClr val="dk1"/>
              </a:solidFill>
              <a:effectLst/>
              <a:uLnTx/>
              <a:uFillTx/>
              <a:latin typeface="Roboto"/>
              <a:ea typeface="Roboto"/>
              <a:cs typeface="Roboto"/>
              <a:sym typeface="Roboto"/>
            </a:endParaRPr>
          </a:p>
        </p:txBody>
      </p:sp>
      <p:pic>
        <p:nvPicPr>
          <p:cNvPr id="5" name="Picture 4" descr="QR code for ACCESS security agreement">
            <a:extLst>
              <a:ext uri="{FF2B5EF4-FFF2-40B4-BE49-F238E27FC236}">
                <a16:creationId xmlns:a16="http://schemas.microsoft.com/office/drawing/2014/main" id="{49C9480A-6E0D-F6DA-938F-57B06F3B0FCC}"/>
              </a:ext>
            </a:extLst>
          </p:cNvPr>
          <p:cNvPicPr>
            <a:picLocks noChangeAspect="1"/>
          </p:cNvPicPr>
          <p:nvPr/>
        </p:nvPicPr>
        <p:blipFill>
          <a:blip r:embed="rId4"/>
          <a:stretch>
            <a:fillRect/>
          </a:stretch>
        </p:blipFill>
        <p:spPr>
          <a:xfrm>
            <a:off x="193500" y="0"/>
            <a:ext cx="5143500" cy="5143500"/>
          </a:xfrm>
          <a:prstGeom prst="rect">
            <a:avLst/>
          </a:prstGeom>
        </p:spPr>
      </p:pic>
    </p:spTree>
    <p:extLst>
      <p:ext uri="{BB962C8B-B14F-4D97-AF65-F5344CB8AC3E}">
        <p14:creationId xmlns:p14="http://schemas.microsoft.com/office/powerpoint/2010/main" val="82071053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616B"/>
      </a:hlink>
      <a:folHlink>
        <a:srgbClr val="00616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TotalTime>
  <Words>15373</Words>
  <Application>Microsoft Office PowerPoint</Application>
  <PresentationFormat>On-screen Show (16:9)</PresentationFormat>
  <Paragraphs>1216</Paragraphs>
  <Slides>59</Slides>
  <Notes>59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59</vt:i4>
      </vt:variant>
    </vt:vector>
  </HeadingPairs>
  <TitlesOfParts>
    <vt:vector size="64" baseType="lpstr">
      <vt:lpstr>Roboto Medium</vt:lpstr>
      <vt:lpstr>Arial</vt:lpstr>
      <vt:lpstr>Roboto</vt:lpstr>
      <vt:lpstr>Rockwell</vt:lpstr>
      <vt:lpstr>Simple Light</vt:lpstr>
      <vt:lpstr>2026-2027 Colorado ACCESS  Training for DACs October 2026 Assessment Division</vt:lpstr>
      <vt:lpstr>Purpose of this training</vt:lpstr>
      <vt:lpstr>What this training covers</vt:lpstr>
      <vt:lpstr>Colorado policy comes first</vt:lpstr>
      <vt:lpstr>The ACCESS Suite of Assessments</vt:lpstr>
      <vt:lpstr>Why students take ACCESS</vt:lpstr>
      <vt:lpstr>Test window: January 11 to February 12, 2027</vt:lpstr>
      <vt:lpstr>Key dates: September to November 2026</vt:lpstr>
      <vt:lpstr>Key dates: December 2026 to February 2027</vt:lpstr>
      <vt:lpstr>Key dates: February to May 2027</vt:lpstr>
      <vt:lpstr>Who to contact</vt:lpstr>
      <vt:lpstr>Which students take ACCESS</vt:lpstr>
      <vt:lpstr>Three participation options</vt:lpstr>
      <vt:lpstr>Alternate ACCESS participation decision tree</vt:lpstr>
      <vt:lpstr>Test materials: initial order</vt:lpstr>
      <vt:lpstr>Additional materials orders</vt:lpstr>
      <vt:lpstr>Chain of custody for secure materials</vt:lpstr>
      <vt:lpstr>Accommodations: who qualifies</vt:lpstr>
      <vt:lpstr>Unique accommodation request and domain preclusions</vt:lpstr>
      <vt:lpstr>Your school security plan</vt:lpstr>
      <vt:lpstr>Secure scripts and the Test Monitoring Application</vt:lpstr>
      <vt:lpstr>Set up the testing room</vt:lpstr>
      <vt:lpstr>Independent work</vt:lpstr>
      <vt:lpstr>Colorado testing times (minutes)</vt:lpstr>
      <vt:lpstr>WIDA session time and Colorado testing time</vt:lpstr>
      <vt:lpstr>Why Colorado set time limits</vt:lpstr>
      <vt:lpstr>Keep time and keep students on track</vt:lpstr>
      <vt:lpstr>Monitor testing time in WIDA AMS</vt:lpstr>
      <vt:lpstr>Finish the test and handle problems</vt:lpstr>
      <vt:lpstr>One domain, one session</vt:lpstr>
      <vt:lpstr>Tests that go beyond the time limit</vt:lpstr>
      <vt:lpstr>CDE assessment monitoring</vt:lpstr>
      <vt:lpstr>Who can be a Test Administrator</vt:lpstr>
      <vt:lpstr>Test Administrator training requirements</vt:lpstr>
      <vt:lpstr>WIDA training modules for Colorado TAs</vt:lpstr>
      <vt:lpstr>Websites and software</vt:lpstr>
      <vt:lpstr>WIDA AMS rosters and test sessions</vt:lpstr>
      <vt:lpstr>Before testing: inform families and prepare</vt:lpstr>
      <vt:lpstr>On test day</vt:lpstr>
      <vt:lpstr>Test transfers and demographics</vt:lpstr>
      <vt:lpstr>WIDA AMS Student Management fields</vt:lpstr>
      <vt:lpstr>State Defined Optional Data (required in Colorado)</vt:lpstr>
      <vt:lpstr>District Defined Optional Data (required in Colorado)</vt:lpstr>
      <vt:lpstr>Reason Not Tested (RNT) codes</vt:lpstr>
      <vt:lpstr>WIDA Do Not Score codes</vt:lpstr>
      <vt:lpstr>Report testing incidents</vt:lpstr>
      <vt:lpstr>Plagiarism and AI-generated responses</vt:lpstr>
      <vt:lpstr>Prohibited activities: key examples</vt:lpstr>
      <vt:lpstr>Roles: DAC and SAC</vt:lpstr>
      <vt:lpstr>Roles: data and technology</vt:lpstr>
      <vt:lpstr>Booklet labels</vt:lpstr>
      <vt:lpstr>Prepare test materials for return</vt:lpstr>
      <vt:lpstr>Large print, braille, damaged, and soiled booklets</vt:lpstr>
      <vt:lpstr>Post-Test Compliance Report</vt:lpstr>
      <vt:lpstr>Results and reports</vt:lpstr>
      <vt:lpstr>Prepare students for ACCESS</vt:lpstr>
      <vt:lpstr>Resources and questions</vt:lpstr>
      <vt:lpstr>CDE contacts by topic</vt:lpstr>
      <vt:lpstr>Security Agreement ACCESS Suite of Assessments DAC 2026-2027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2026-2027 Colorado WIDA ACCESS Assessment Training</dc:title>
  <dc:subject>Training on the Colorado WIDA ACCESS Assessment Resource</dc:subject>
  <dc:creator>Villalobos Pavia, Ed.D., Heather</dc:creator>
  <cp:lastModifiedBy>Bonner, Collin</cp:lastModifiedBy>
  <cp:revision>9</cp:revision>
  <dcterms:modified xsi:type="dcterms:W3CDTF">2026-10-15T14:41:23Z</dcterms:modified>
  <dc:language>en-US</dc:language>
</cp:coreProperties>
</file>