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7"/>
  </p:notesMasterIdLst>
  <p:sldIdLst>
    <p:sldId id="257" r:id="rId2"/>
    <p:sldId id="270" r:id="rId3"/>
    <p:sldId id="356" r:id="rId4"/>
    <p:sldId id="364" r:id="rId5"/>
    <p:sldId id="365" r:id="rId6"/>
    <p:sldId id="258" r:id="rId7"/>
    <p:sldId id="263" r:id="rId8"/>
    <p:sldId id="261" r:id="rId9"/>
    <p:sldId id="262" r:id="rId10"/>
    <p:sldId id="260" r:id="rId11"/>
    <p:sldId id="272" r:id="rId12"/>
    <p:sldId id="264" r:id="rId13"/>
    <p:sldId id="276" r:id="rId14"/>
    <p:sldId id="259" r:id="rId15"/>
    <p:sldId id="265" r:id="rId16"/>
    <p:sldId id="266" r:id="rId17"/>
    <p:sldId id="362" r:id="rId18"/>
    <p:sldId id="268" r:id="rId19"/>
    <p:sldId id="358" r:id="rId20"/>
    <p:sldId id="273" r:id="rId21"/>
    <p:sldId id="269" r:id="rId22"/>
    <p:sldId id="274" r:id="rId23"/>
    <p:sldId id="359" r:id="rId24"/>
    <p:sldId id="256" r:id="rId25"/>
    <p:sldId id="367" r:id="rId26"/>
    <p:sldId id="368" r:id="rId27"/>
    <p:sldId id="369" r:id="rId28"/>
    <p:sldId id="370" r:id="rId29"/>
    <p:sldId id="371" r:id="rId30"/>
    <p:sldId id="271" r:id="rId31"/>
    <p:sldId id="372" r:id="rId32"/>
    <p:sldId id="373" r:id="rId33"/>
    <p:sldId id="374" r:id="rId34"/>
    <p:sldId id="375" r:id="rId35"/>
    <p:sldId id="340" r:id="rId36"/>
    <p:sldId id="339" r:id="rId37"/>
    <p:sldId id="298" r:id="rId38"/>
    <p:sldId id="296" r:id="rId39"/>
    <p:sldId id="301" r:id="rId40"/>
    <p:sldId id="351" r:id="rId41"/>
    <p:sldId id="308" r:id="rId42"/>
    <p:sldId id="305" r:id="rId43"/>
    <p:sldId id="313" r:id="rId44"/>
    <p:sldId id="309" r:id="rId45"/>
    <p:sldId id="363" r:id="rId46"/>
    <p:sldId id="360" r:id="rId47"/>
    <p:sldId id="321" r:id="rId48"/>
    <p:sldId id="287" r:id="rId49"/>
    <p:sldId id="283" r:id="rId50"/>
    <p:sldId id="281" r:id="rId51"/>
    <p:sldId id="277" r:id="rId52"/>
    <p:sldId id="353" r:id="rId53"/>
    <p:sldId id="318" r:id="rId54"/>
    <p:sldId id="337" r:id="rId55"/>
    <p:sldId id="350" r:id="rId56"/>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1" autoAdjust="0"/>
    <p:restoredTop sz="66924" autoAdjust="0"/>
  </p:normalViewPr>
  <p:slideViewPr>
    <p:cSldViewPr snapToGrid="0">
      <p:cViewPr varScale="1">
        <p:scale>
          <a:sx n="49" d="100"/>
          <a:sy n="49" d="100"/>
        </p:scale>
        <p:origin x="133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BA8537-4514-42EF-A209-48A064C912AD}" type="doc">
      <dgm:prSet loTypeId="urn:microsoft.com/office/officeart/2005/8/layout/orgChart1" loCatId="hierarchy" qsTypeId="urn:microsoft.com/office/officeart/2005/8/quickstyle/simple5#1" qsCatId="simple" csTypeId="urn:microsoft.com/office/officeart/2005/8/colors/accent2_2#1" csCatId="accent2" phldr="1"/>
      <dgm:spPr/>
      <dgm:t>
        <a:bodyPr/>
        <a:lstStyle/>
        <a:p>
          <a:endParaRPr lang="en-US"/>
        </a:p>
      </dgm:t>
    </dgm:pt>
    <dgm:pt modelId="{62186D0A-603D-430A-8919-A6BFBAD1C6A3}">
      <dgm:prSet phldrT="[Text]" phldr="0"/>
      <dgm:spPr/>
      <dgm:t>
        <a:bodyPr/>
        <a:lstStyle/>
        <a:p>
          <a:r>
            <a:rPr lang="en-US"/>
            <a:t>Universal Screening</a:t>
          </a:r>
        </a:p>
        <a:p>
          <a:pPr rtl="0"/>
          <a:r>
            <a:rPr lang="en-US" dirty="0"/>
            <a:t>3 Times Per </a:t>
          </a:r>
          <a:r>
            <a:rPr lang="en-US" dirty="0">
              <a:latin typeface="Aptos Display" panose="020F0302020204030204"/>
            </a:rPr>
            <a:t>Year</a:t>
          </a:r>
        </a:p>
        <a:p>
          <a:r>
            <a:rPr lang="en-US" dirty="0">
              <a:latin typeface="Aptos Display" panose="020F0302020204030204"/>
            </a:rPr>
            <a:t>  (K-3 students)</a:t>
          </a:r>
          <a:endParaRPr lang="en-US" dirty="0"/>
        </a:p>
      </dgm:t>
    </dgm:pt>
    <dgm:pt modelId="{27A08EFC-26A3-40CC-82D7-399CEA7E5B3F}" type="parTrans" cxnId="{9C974DA6-7E7A-43F5-9A5B-0DE63A2324B7}">
      <dgm:prSet/>
      <dgm:spPr/>
      <dgm:t>
        <a:bodyPr/>
        <a:lstStyle/>
        <a:p>
          <a:endParaRPr lang="en-US"/>
        </a:p>
      </dgm:t>
    </dgm:pt>
    <dgm:pt modelId="{FF1F3554-F217-4A98-BD7B-859B3F8525E8}" type="sibTrans" cxnId="{9C974DA6-7E7A-43F5-9A5B-0DE63A2324B7}">
      <dgm:prSet/>
      <dgm:spPr/>
      <dgm:t>
        <a:bodyPr/>
        <a:lstStyle/>
        <a:p>
          <a:endParaRPr lang="en-US"/>
        </a:p>
      </dgm:t>
    </dgm:pt>
    <dgm:pt modelId="{6E71CE97-A6C9-4880-B7BE-19E8D061F494}" type="asst">
      <dgm:prSet phldrT="[Text]" phldr="0"/>
      <dgm:spPr/>
      <dgm:t>
        <a:bodyPr/>
        <a:lstStyle/>
        <a:p>
          <a:r>
            <a:rPr lang="en-US"/>
            <a:t>Determine Instructional Next Steps </a:t>
          </a:r>
        </a:p>
      </dgm:t>
    </dgm:pt>
    <dgm:pt modelId="{FD29C854-5404-4051-9940-2B238FD61C43}" type="parTrans" cxnId="{EE871ECA-F013-4B7F-B267-5733C303A068}">
      <dgm:prSet/>
      <dgm:spPr/>
      <dgm:t>
        <a:bodyPr/>
        <a:lstStyle/>
        <a:p>
          <a:endParaRPr lang="en-US"/>
        </a:p>
      </dgm:t>
    </dgm:pt>
    <dgm:pt modelId="{C893B4C3-E845-430B-AD50-AB0264BA9873}" type="sibTrans" cxnId="{EE871ECA-F013-4B7F-B267-5733C303A068}">
      <dgm:prSet/>
      <dgm:spPr/>
      <dgm:t>
        <a:bodyPr/>
        <a:lstStyle/>
        <a:p>
          <a:endParaRPr lang="en-US"/>
        </a:p>
      </dgm:t>
    </dgm:pt>
    <dgm:pt modelId="{6880AE1B-AE05-472B-8488-697D68BD358F}">
      <dgm:prSet phldrT="[Text]" phldr="0"/>
      <dgm:spPr/>
      <dgm:t>
        <a:bodyPr/>
        <a:lstStyle/>
        <a:p>
          <a:r>
            <a:rPr lang="en-US"/>
            <a:t>Meeting</a:t>
          </a:r>
          <a:r>
            <a:rPr lang="en-US">
              <a:latin typeface="Aptos Display" panose="020F0302020204030204"/>
            </a:rPr>
            <a:t>/Exceeding</a:t>
          </a:r>
          <a:r>
            <a:rPr lang="en-US"/>
            <a:t> Expectations- Continue</a:t>
          </a:r>
          <a:r>
            <a:rPr lang="en-US">
              <a:latin typeface="Aptos Display" panose="020F0302020204030204"/>
            </a:rPr>
            <a:t>/Extend</a:t>
          </a:r>
          <a:r>
            <a:rPr lang="en-US"/>
            <a:t> Curriculum</a:t>
          </a:r>
        </a:p>
      </dgm:t>
    </dgm:pt>
    <dgm:pt modelId="{D6B78717-20C0-4840-B340-2CE01F05F20A}" type="parTrans" cxnId="{DBF26A28-A1A8-48B9-886F-4AA228734C05}">
      <dgm:prSet/>
      <dgm:spPr/>
      <dgm:t>
        <a:bodyPr/>
        <a:lstStyle/>
        <a:p>
          <a:endParaRPr lang="en-US"/>
        </a:p>
      </dgm:t>
    </dgm:pt>
    <dgm:pt modelId="{9A0E0484-9493-4B4C-A37B-385BF60540B8}" type="sibTrans" cxnId="{DBF26A28-A1A8-48B9-886F-4AA228734C05}">
      <dgm:prSet/>
      <dgm:spPr/>
      <dgm:t>
        <a:bodyPr/>
        <a:lstStyle/>
        <a:p>
          <a:endParaRPr lang="en-US"/>
        </a:p>
      </dgm:t>
    </dgm:pt>
    <dgm:pt modelId="{32A00665-C8C3-457A-953D-F7D8308A9E25}">
      <dgm:prSet phldrT="[Text]" phldr="0"/>
      <dgm:spPr/>
      <dgm:t>
        <a:bodyPr/>
        <a:lstStyle/>
        <a:p>
          <a:r>
            <a:rPr lang="en-US"/>
            <a:t>Approaching Expectations- Targeted Small Group</a:t>
          </a:r>
        </a:p>
      </dgm:t>
    </dgm:pt>
    <dgm:pt modelId="{DD94667F-7BDA-4E58-87D8-393A32773994}" type="parTrans" cxnId="{37021CBC-7B1D-4909-9F21-14217836F004}">
      <dgm:prSet/>
      <dgm:spPr/>
      <dgm:t>
        <a:bodyPr/>
        <a:lstStyle/>
        <a:p>
          <a:endParaRPr lang="en-US"/>
        </a:p>
      </dgm:t>
    </dgm:pt>
    <dgm:pt modelId="{10005E86-CDF1-43CF-9424-C76EE235AB5B}" type="sibTrans" cxnId="{37021CBC-7B1D-4909-9F21-14217836F004}">
      <dgm:prSet/>
      <dgm:spPr/>
      <dgm:t>
        <a:bodyPr/>
        <a:lstStyle/>
        <a:p>
          <a:endParaRPr lang="en-US"/>
        </a:p>
      </dgm:t>
    </dgm:pt>
    <dgm:pt modelId="{7390DC20-A808-4516-9A57-2C7B6E4EF3C0}">
      <dgm:prSet phldrT="[Text]" phldr="0"/>
      <dgm:spPr/>
      <dgm:t>
        <a:bodyPr/>
        <a:lstStyle/>
        <a:p>
          <a:r>
            <a:rPr lang="en-US"/>
            <a:t>Below Expectations- SRIP and Intervention </a:t>
          </a:r>
        </a:p>
      </dgm:t>
    </dgm:pt>
    <dgm:pt modelId="{172D00A4-29C1-4AFC-96F7-2C93C3FECA89}" type="parTrans" cxnId="{CEC5D174-7E97-47D7-A7A5-BC3D1E1D31E2}">
      <dgm:prSet/>
      <dgm:spPr/>
      <dgm:t>
        <a:bodyPr/>
        <a:lstStyle/>
        <a:p>
          <a:endParaRPr lang="en-US"/>
        </a:p>
      </dgm:t>
    </dgm:pt>
    <dgm:pt modelId="{725FC943-67B6-4318-B1D6-76DACC500FFF}" type="sibTrans" cxnId="{CEC5D174-7E97-47D7-A7A5-BC3D1E1D31E2}">
      <dgm:prSet/>
      <dgm:spPr/>
      <dgm:t>
        <a:bodyPr/>
        <a:lstStyle/>
        <a:p>
          <a:endParaRPr lang="en-US"/>
        </a:p>
      </dgm:t>
    </dgm:pt>
    <dgm:pt modelId="{A3752CDF-14E8-45FA-BFA4-39FB9DF44BEB}" type="pres">
      <dgm:prSet presAssocID="{5EBA8537-4514-42EF-A209-48A064C912AD}" presName="hierChild1" presStyleCnt="0">
        <dgm:presLayoutVars>
          <dgm:orgChart val="1"/>
          <dgm:chPref val="1"/>
          <dgm:dir/>
          <dgm:animOne val="branch"/>
          <dgm:animLvl val="lvl"/>
          <dgm:resizeHandles/>
        </dgm:presLayoutVars>
      </dgm:prSet>
      <dgm:spPr/>
    </dgm:pt>
    <dgm:pt modelId="{66C406E1-0713-45B9-9221-49164D29949C}" type="pres">
      <dgm:prSet presAssocID="{62186D0A-603D-430A-8919-A6BFBAD1C6A3}" presName="hierRoot1" presStyleCnt="0">
        <dgm:presLayoutVars>
          <dgm:hierBranch val="init"/>
        </dgm:presLayoutVars>
      </dgm:prSet>
      <dgm:spPr/>
    </dgm:pt>
    <dgm:pt modelId="{732A0884-4786-4B4F-B2D1-10718E37D22F}" type="pres">
      <dgm:prSet presAssocID="{62186D0A-603D-430A-8919-A6BFBAD1C6A3}" presName="rootComposite1" presStyleCnt="0"/>
      <dgm:spPr/>
    </dgm:pt>
    <dgm:pt modelId="{AFAF3011-3495-4826-916E-651BE5B4D46D}" type="pres">
      <dgm:prSet presAssocID="{62186D0A-603D-430A-8919-A6BFBAD1C6A3}" presName="rootText1" presStyleLbl="node0" presStyleIdx="0" presStyleCnt="1">
        <dgm:presLayoutVars>
          <dgm:chPref val="3"/>
        </dgm:presLayoutVars>
      </dgm:prSet>
      <dgm:spPr/>
    </dgm:pt>
    <dgm:pt modelId="{CE6500FE-BC2E-4117-ADB3-FD406BA66874}" type="pres">
      <dgm:prSet presAssocID="{62186D0A-603D-430A-8919-A6BFBAD1C6A3}" presName="rootConnector1" presStyleLbl="node1" presStyleIdx="0" presStyleCnt="0"/>
      <dgm:spPr/>
    </dgm:pt>
    <dgm:pt modelId="{8B4B4529-17BD-4C64-BEDC-C6FEE4E743BC}" type="pres">
      <dgm:prSet presAssocID="{62186D0A-603D-430A-8919-A6BFBAD1C6A3}" presName="hierChild2" presStyleCnt="0"/>
      <dgm:spPr/>
    </dgm:pt>
    <dgm:pt modelId="{59E984A1-10CF-440C-8D33-3C71173D85A6}" type="pres">
      <dgm:prSet presAssocID="{D6B78717-20C0-4840-B340-2CE01F05F20A}" presName="Name37" presStyleLbl="parChTrans1D2" presStyleIdx="0" presStyleCnt="4"/>
      <dgm:spPr/>
    </dgm:pt>
    <dgm:pt modelId="{ECDEA448-7DFF-4ADF-915D-60AB6C9475CB}" type="pres">
      <dgm:prSet presAssocID="{6880AE1B-AE05-472B-8488-697D68BD358F}" presName="hierRoot2" presStyleCnt="0">
        <dgm:presLayoutVars>
          <dgm:hierBranch val="init"/>
        </dgm:presLayoutVars>
      </dgm:prSet>
      <dgm:spPr/>
    </dgm:pt>
    <dgm:pt modelId="{E9962EB1-8FFC-4BBD-80BA-823A8AB51720}" type="pres">
      <dgm:prSet presAssocID="{6880AE1B-AE05-472B-8488-697D68BD358F}" presName="rootComposite" presStyleCnt="0"/>
      <dgm:spPr/>
    </dgm:pt>
    <dgm:pt modelId="{26363D53-64EA-44FA-A1FB-EC43A372907D}" type="pres">
      <dgm:prSet presAssocID="{6880AE1B-AE05-472B-8488-697D68BD358F}" presName="rootText" presStyleLbl="node2" presStyleIdx="0" presStyleCnt="3">
        <dgm:presLayoutVars>
          <dgm:chPref val="3"/>
        </dgm:presLayoutVars>
      </dgm:prSet>
      <dgm:spPr/>
    </dgm:pt>
    <dgm:pt modelId="{F947AE54-503F-4938-A330-82E8584DF8BF}" type="pres">
      <dgm:prSet presAssocID="{6880AE1B-AE05-472B-8488-697D68BD358F}" presName="rootConnector" presStyleLbl="node2" presStyleIdx="0" presStyleCnt="3"/>
      <dgm:spPr/>
    </dgm:pt>
    <dgm:pt modelId="{2C058DA8-1F0D-4F89-B7F5-23E8ED0AED31}" type="pres">
      <dgm:prSet presAssocID="{6880AE1B-AE05-472B-8488-697D68BD358F}" presName="hierChild4" presStyleCnt="0"/>
      <dgm:spPr/>
    </dgm:pt>
    <dgm:pt modelId="{C5CA78AA-C957-4405-B54A-5FC32912D7A6}" type="pres">
      <dgm:prSet presAssocID="{6880AE1B-AE05-472B-8488-697D68BD358F}" presName="hierChild5" presStyleCnt="0"/>
      <dgm:spPr/>
    </dgm:pt>
    <dgm:pt modelId="{CC2792A3-6388-49A5-9ADC-DCAC50A804CB}" type="pres">
      <dgm:prSet presAssocID="{DD94667F-7BDA-4E58-87D8-393A32773994}" presName="Name37" presStyleLbl="parChTrans1D2" presStyleIdx="1" presStyleCnt="4"/>
      <dgm:spPr/>
    </dgm:pt>
    <dgm:pt modelId="{53A19C89-04D8-4BEE-92B9-8BAF07D58C83}" type="pres">
      <dgm:prSet presAssocID="{32A00665-C8C3-457A-953D-F7D8308A9E25}" presName="hierRoot2" presStyleCnt="0">
        <dgm:presLayoutVars>
          <dgm:hierBranch val="init"/>
        </dgm:presLayoutVars>
      </dgm:prSet>
      <dgm:spPr/>
    </dgm:pt>
    <dgm:pt modelId="{BDF3231B-2939-4E88-864A-F305783FE121}" type="pres">
      <dgm:prSet presAssocID="{32A00665-C8C3-457A-953D-F7D8308A9E25}" presName="rootComposite" presStyleCnt="0"/>
      <dgm:spPr/>
    </dgm:pt>
    <dgm:pt modelId="{CB5F19B7-6C6C-4FF4-A172-6FC85E5D03D0}" type="pres">
      <dgm:prSet presAssocID="{32A00665-C8C3-457A-953D-F7D8308A9E25}" presName="rootText" presStyleLbl="node2" presStyleIdx="1" presStyleCnt="3">
        <dgm:presLayoutVars>
          <dgm:chPref val="3"/>
        </dgm:presLayoutVars>
      </dgm:prSet>
      <dgm:spPr/>
    </dgm:pt>
    <dgm:pt modelId="{4560467D-EBE1-453B-9E37-C76473EEBB80}" type="pres">
      <dgm:prSet presAssocID="{32A00665-C8C3-457A-953D-F7D8308A9E25}" presName="rootConnector" presStyleLbl="node2" presStyleIdx="1" presStyleCnt="3"/>
      <dgm:spPr/>
    </dgm:pt>
    <dgm:pt modelId="{0D6AAE20-3835-4F92-A224-B011954153F2}" type="pres">
      <dgm:prSet presAssocID="{32A00665-C8C3-457A-953D-F7D8308A9E25}" presName="hierChild4" presStyleCnt="0"/>
      <dgm:spPr/>
    </dgm:pt>
    <dgm:pt modelId="{3D77DD9E-1DFA-4382-930F-720BFC016764}" type="pres">
      <dgm:prSet presAssocID="{32A00665-C8C3-457A-953D-F7D8308A9E25}" presName="hierChild5" presStyleCnt="0"/>
      <dgm:spPr/>
    </dgm:pt>
    <dgm:pt modelId="{37DC945A-7507-49EB-8A63-71032AA3AC76}" type="pres">
      <dgm:prSet presAssocID="{172D00A4-29C1-4AFC-96F7-2C93C3FECA89}" presName="Name37" presStyleLbl="parChTrans1D2" presStyleIdx="2" presStyleCnt="4"/>
      <dgm:spPr/>
    </dgm:pt>
    <dgm:pt modelId="{05E3B8F5-74F2-445A-B232-ECD6C547101F}" type="pres">
      <dgm:prSet presAssocID="{7390DC20-A808-4516-9A57-2C7B6E4EF3C0}" presName="hierRoot2" presStyleCnt="0">
        <dgm:presLayoutVars>
          <dgm:hierBranch val="init"/>
        </dgm:presLayoutVars>
      </dgm:prSet>
      <dgm:spPr/>
    </dgm:pt>
    <dgm:pt modelId="{465831C9-2422-4DCF-A008-20CC943886A0}" type="pres">
      <dgm:prSet presAssocID="{7390DC20-A808-4516-9A57-2C7B6E4EF3C0}" presName="rootComposite" presStyleCnt="0"/>
      <dgm:spPr/>
    </dgm:pt>
    <dgm:pt modelId="{15809051-90E2-4F9D-A576-B3832EEADA7F}" type="pres">
      <dgm:prSet presAssocID="{7390DC20-A808-4516-9A57-2C7B6E4EF3C0}" presName="rootText" presStyleLbl="node2" presStyleIdx="2" presStyleCnt="3">
        <dgm:presLayoutVars>
          <dgm:chPref val="3"/>
        </dgm:presLayoutVars>
      </dgm:prSet>
      <dgm:spPr/>
    </dgm:pt>
    <dgm:pt modelId="{C2B50BFC-2882-429A-9AD8-502917EEF59E}" type="pres">
      <dgm:prSet presAssocID="{7390DC20-A808-4516-9A57-2C7B6E4EF3C0}" presName="rootConnector" presStyleLbl="node2" presStyleIdx="2" presStyleCnt="3"/>
      <dgm:spPr/>
    </dgm:pt>
    <dgm:pt modelId="{710004B4-ABAD-4402-9EEE-B14920BC60B3}" type="pres">
      <dgm:prSet presAssocID="{7390DC20-A808-4516-9A57-2C7B6E4EF3C0}" presName="hierChild4" presStyleCnt="0"/>
      <dgm:spPr/>
    </dgm:pt>
    <dgm:pt modelId="{A57C403B-2FA4-424D-A7E9-12FCA7951CA0}" type="pres">
      <dgm:prSet presAssocID="{7390DC20-A808-4516-9A57-2C7B6E4EF3C0}" presName="hierChild5" presStyleCnt="0"/>
      <dgm:spPr/>
    </dgm:pt>
    <dgm:pt modelId="{A9BC1C6D-F1FD-47EA-9AB6-1B818DA872A1}" type="pres">
      <dgm:prSet presAssocID="{62186D0A-603D-430A-8919-A6BFBAD1C6A3}" presName="hierChild3" presStyleCnt="0"/>
      <dgm:spPr/>
    </dgm:pt>
    <dgm:pt modelId="{BDF59E93-3007-407A-BAEA-7578E050A90A}" type="pres">
      <dgm:prSet presAssocID="{FD29C854-5404-4051-9940-2B238FD61C43}" presName="Name111" presStyleLbl="parChTrans1D2" presStyleIdx="3" presStyleCnt="4"/>
      <dgm:spPr/>
    </dgm:pt>
    <dgm:pt modelId="{9FE6BF1A-7FFA-4BD8-A35E-7F247035C02C}" type="pres">
      <dgm:prSet presAssocID="{6E71CE97-A6C9-4880-B7BE-19E8D061F494}" presName="hierRoot3" presStyleCnt="0">
        <dgm:presLayoutVars>
          <dgm:hierBranch val="init"/>
        </dgm:presLayoutVars>
      </dgm:prSet>
      <dgm:spPr/>
    </dgm:pt>
    <dgm:pt modelId="{6FD043FA-F79A-4DE9-87C5-CDF8AB72C51D}" type="pres">
      <dgm:prSet presAssocID="{6E71CE97-A6C9-4880-B7BE-19E8D061F494}" presName="rootComposite3" presStyleCnt="0"/>
      <dgm:spPr/>
    </dgm:pt>
    <dgm:pt modelId="{D99C3E7F-DEC4-431B-8808-B1A729776AA2}" type="pres">
      <dgm:prSet presAssocID="{6E71CE97-A6C9-4880-B7BE-19E8D061F494}" presName="rootText3" presStyleLbl="asst1" presStyleIdx="0" presStyleCnt="1">
        <dgm:presLayoutVars>
          <dgm:chPref val="3"/>
        </dgm:presLayoutVars>
      </dgm:prSet>
      <dgm:spPr/>
    </dgm:pt>
    <dgm:pt modelId="{27B411F0-C596-40F4-AE04-F4F5EACC828D}" type="pres">
      <dgm:prSet presAssocID="{6E71CE97-A6C9-4880-B7BE-19E8D061F494}" presName="rootConnector3" presStyleLbl="asst1" presStyleIdx="0" presStyleCnt="1"/>
      <dgm:spPr/>
    </dgm:pt>
    <dgm:pt modelId="{B7C61C44-3AFC-4590-B43C-E6FD56528D87}" type="pres">
      <dgm:prSet presAssocID="{6E71CE97-A6C9-4880-B7BE-19E8D061F494}" presName="hierChild6" presStyleCnt="0"/>
      <dgm:spPr/>
    </dgm:pt>
    <dgm:pt modelId="{3D4F54DF-3D2A-4676-A220-FB6B0A6FD8A9}" type="pres">
      <dgm:prSet presAssocID="{6E71CE97-A6C9-4880-B7BE-19E8D061F494}" presName="hierChild7" presStyleCnt="0"/>
      <dgm:spPr/>
    </dgm:pt>
  </dgm:ptLst>
  <dgm:cxnLst>
    <dgm:cxn modelId="{E87FEF18-7B86-4A3D-BD53-63D9A588FFF5}" type="presOf" srcId="{6E71CE97-A6C9-4880-B7BE-19E8D061F494}" destId="{D99C3E7F-DEC4-431B-8808-B1A729776AA2}" srcOrd="0" destOrd="0" presId="urn:microsoft.com/office/officeart/2005/8/layout/orgChart1"/>
    <dgm:cxn modelId="{F7DFF51E-8055-48C8-AD24-200187137A8B}" type="presOf" srcId="{7390DC20-A808-4516-9A57-2C7B6E4EF3C0}" destId="{15809051-90E2-4F9D-A576-B3832EEADA7F}" srcOrd="0" destOrd="0" presId="urn:microsoft.com/office/officeart/2005/8/layout/orgChart1"/>
    <dgm:cxn modelId="{DBF26A28-A1A8-48B9-886F-4AA228734C05}" srcId="{62186D0A-603D-430A-8919-A6BFBAD1C6A3}" destId="{6880AE1B-AE05-472B-8488-697D68BD358F}" srcOrd="1" destOrd="0" parTransId="{D6B78717-20C0-4840-B340-2CE01F05F20A}" sibTransId="{9A0E0484-9493-4B4C-A37B-385BF60540B8}"/>
    <dgm:cxn modelId="{6C846330-FE3D-4931-A383-AE0E7675502A}" type="presOf" srcId="{6E71CE97-A6C9-4880-B7BE-19E8D061F494}" destId="{27B411F0-C596-40F4-AE04-F4F5EACC828D}" srcOrd="1" destOrd="0" presId="urn:microsoft.com/office/officeart/2005/8/layout/orgChart1"/>
    <dgm:cxn modelId="{45E1CB3F-4BC1-4761-ABC4-E16D3F9EB4E0}" type="presOf" srcId="{7390DC20-A808-4516-9A57-2C7B6E4EF3C0}" destId="{C2B50BFC-2882-429A-9AD8-502917EEF59E}" srcOrd="1" destOrd="0" presId="urn:microsoft.com/office/officeart/2005/8/layout/orgChart1"/>
    <dgm:cxn modelId="{1713EB6B-85DC-4603-8F3E-31AAE86FC939}" type="presOf" srcId="{6880AE1B-AE05-472B-8488-697D68BD358F}" destId="{26363D53-64EA-44FA-A1FB-EC43A372907D}" srcOrd="0" destOrd="0" presId="urn:microsoft.com/office/officeart/2005/8/layout/orgChart1"/>
    <dgm:cxn modelId="{D595E14F-BB3E-4023-9112-E5F18C3DF8AC}" type="presOf" srcId="{5EBA8537-4514-42EF-A209-48A064C912AD}" destId="{A3752CDF-14E8-45FA-BFA4-39FB9DF44BEB}" srcOrd="0" destOrd="0" presId="urn:microsoft.com/office/officeart/2005/8/layout/orgChart1"/>
    <dgm:cxn modelId="{22EEA370-DE50-4B7B-9065-E75C9AFD9A4F}" type="presOf" srcId="{D6B78717-20C0-4840-B340-2CE01F05F20A}" destId="{59E984A1-10CF-440C-8D33-3C71173D85A6}" srcOrd="0" destOrd="0" presId="urn:microsoft.com/office/officeart/2005/8/layout/orgChart1"/>
    <dgm:cxn modelId="{FB7BA672-2961-411F-A809-B8F3A599D4AF}" type="presOf" srcId="{6880AE1B-AE05-472B-8488-697D68BD358F}" destId="{F947AE54-503F-4938-A330-82E8584DF8BF}" srcOrd="1" destOrd="0" presId="urn:microsoft.com/office/officeart/2005/8/layout/orgChart1"/>
    <dgm:cxn modelId="{CEC5D174-7E97-47D7-A7A5-BC3D1E1D31E2}" srcId="{62186D0A-603D-430A-8919-A6BFBAD1C6A3}" destId="{7390DC20-A808-4516-9A57-2C7B6E4EF3C0}" srcOrd="3" destOrd="0" parTransId="{172D00A4-29C1-4AFC-96F7-2C93C3FECA89}" sibTransId="{725FC943-67B6-4318-B1D6-76DACC500FFF}"/>
    <dgm:cxn modelId="{C8F0AA76-433B-47BE-8109-53BB93A8E9C8}" type="presOf" srcId="{62186D0A-603D-430A-8919-A6BFBAD1C6A3}" destId="{CE6500FE-BC2E-4117-ADB3-FD406BA66874}" srcOrd="1" destOrd="0" presId="urn:microsoft.com/office/officeart/2005/8/layout/orgChart1"/>
    <dgm:cxn modelId="{A1FC6D80-3A24-4F74-8415-A2F5D6FC3132}" type="presOf" srcId="{172D00A4-29C1-4AFC-96F7-2C93C3FECA89}" destId="{37DC945A-7507-49EB-8A63-71032AA3AC76}" srcOrd="0" destOrd="0" presId="urn:microsoft.com/office/officeart/2005/8/layout/orgChart1"/>
    <dgm:cxn modelId="{B66FA49E-0AB6-48A8-8747-B66CC6D5CAC0}" type="presOf" srcId="{32A00665-C8C3-457A-953D-F7D8308A9E25}" destId="{CB5F19B7-6C6C-4FF4-A172-6FC85E5D03D0}" srcOrd="0" destOrd="0" presId="urn:microsoft.com/office/officeart/2005/8/layout/orgChart1"/>
    <dgm:cxn modelId="{9BB0C7A4-4174-4019-A8EC-FE5AFD7C85DC}" type="presOf" srcId="{FD29C854-5404-4051-9940-2B238FD61C43}" destId="{BDF59E93-3007-407A-BAEA-7578E050A90A}" srcOrd="0" destOrd="0" presId="urn:microsoft.com/office/officeart/2005/8/layout/orgChart1"/>
    <dgm:cxn modelId="{9C974DA6-7E7A-43F5-9A5B-0DE63A2324B7}" srcId="{5EBA8537-4514-42EF-A209-48A064C912AD}" destId="{62186D0A-603D-430A-8919-A6BFBAD1C6A3}" srcOrd="0" destOrd="0" parTransId="{27A08EFC-26A3-40CC-82D7-399CEA7E5B3F}" sibTransId="{FF1F3554-F217-4A98-BD7B-859B3F8525E8}"/>
    <dgm:cxn modelId="{37021CBC-7B1D-4909-9F21-14217836F004}" srcId="{62186D0A-603D-430A-8919-A6BFBAD1C6A3}" destId="{32A00665-C8C3-457A-953D-F7D8308A9E25}" srcOrd="2" destOrd="0" parTransId="{DD94667F-7BDA-4E58-87D8-393A32773994}" sibTransId="{10005E86-CDF1-43CF-9424-C76EE235AB5B}"/>
    <dgm:cxn modelId="{138F96C1-0802-4064-91CB-D4E361617CDD}" type="presOf" srcId="{DD94667F-7BDA-4E58-87D8-393A32773994}" destId="{CC2792A3-6388-49A5-9ADC-DCAC50A804CB}" srcOrd="0" destOrd="0" presId="urn:microsoft.com/office/officeart/2005/8/layout/orgChart1"/>
    <dgm:cxn modelId="{EE871ECA-F013-4B7F-B267-5733C303A068}" srcId="{62186D0A-603D-430A-8919-A6BFBAD1C6A3}" destId="{6E71CE97-A6C9-4880-B7BE-19E8D061F494}" srcOrd="0" destOrd="0" parTransId="{FD29C854-5404-4051-9940-2B238FD61C43}" sibTransId="{C893B4C3-E845-430B-AD50-AB0264BA9873}"/>
    <dgm:cxn modelId="{8D82B0D2-842A-4BD9-B98B-D1552CEC55B5}" type="presOf" srcId="{62186D0A-603D-430A-8919-A6BFBAD1C6A3}" destId="{AFAF3011-3495-4826-916E-651BE5B4D46D}" srcOrd="0" destOrd="0" presId="urn:microsoft.com/office/officeart/2005/8/layout/orgChart1"/>
    <dgm:cxn modelId="{F9317AEF-8CCB-4F2E-8DF2-2C3CD604E98B}" type="presOf" srcId="{32A00665-C8C3-457A-953D-F7D8308A9E25}" destId="{4560467D-EBE1-453B-9E37-C76473EEBB80}" srcOrd="1" destOrd="0" presId="urn:microsoft.com/office/officeart/2005/8/layout/orgChart1"/>
    <dgm:cxn modelId="{C4A52ADC-8D17-4C17-894A-47C584811A83}" type="presParOf" srcId="{A3752CDF-14E8-45FA-BFA4-39FB9DF44BEB}" destId="{66C406E1-0713-45B9-9221-49164D29949C}" srcOrd="0" destOrd="0" presId="urn:microsoft.com/office/officeart/2005/8/layout/orgChart1"/>
    <dgm:cxn modelId="{39EDF347-9ECA-43B3-A712-0DCD36387823}" type="presParOf" srcId="{66C406E1-0713-45B9-9221-49164D29949C}" destId="{732A0884-4786-4B4F-B2D1-10718E37D22F}" srcOrd="0" destOrd="0" presId="urn:microsoft.com/office/officeart/2005/8/layout/orgChart1"/>
    <dgm:cxn modelId="{6677DC80-C3AA-462A-8F54-B6585595FB35}" type="presParOf" srcId="{732A0884-4786-4B4F-B2D1-10718E37D22F}" destId="{AFAF3011-3495-4826-916E-651BE5B4D46D}" srcOrd="0" destOrd="0" presId="urn:microsoft.com/office/officeart/2005/8/layout/orgChart1"/>
    <dgm:cxn modelId="{903914CC-A992-422C-81F5-B7D7CD7145A6}" type="presParOf" srcId="{732A0884-4786-4B4F-B2D1-10718E37D22F}" destId="{CE6500FE-BC2E-4117-ADB3-FD406BA66874}" srcOrd="1" destOrd="0" presId="urn:microsoft.com/office/officeart/2005/8/layout/orgChart1"/>
    <dgm:cxn modelId="{A5C4CE29-5EE7-4966-B3B1-1CF8531C8691}" type="presParOf" srcId="{66C406E1-0713-45B9-9221-49164D29949C}" destId="{8B4B4529-17BD-4C64-BEDC-C6FEE4E743BC}" srcOrd="1" destOrd="0" presId="urn:microsoft.com/office/officeart/2005/8/layout/orgChart1"/>
    <dgm:cxn modelId="{8AA929C0-AA4B-4C86-8931-5825DD657D8B}" type="presParOf" srcId="{8B4B4529-17BD-4C64-BEDC-C6FEE4E743BC}" destId="{59E984A1-10CF-440C-8D33-3C71173D85A6}" srcOrd="0" destOrd="0" presId="urn:microsoft.com/office/officeart/2005/8/layout/orgChart1"/>
    <dgm:cxn modelId="{6089C86D-08A1-4DDC-AF9A-694C364824D3}" type="presParOf" srcId="{8B4B4529-17BD-4C64-BEDC-C6FEE4E743BC}" destId="{ECDEA448-7DFF-4ADF-915D-60AB6C9475CB}" srcOrd="1" destOrd="0" presId="urn:microsoft.com/office/officeart/2005/8/layout/orgChart1"/>
    <dgm:cxn modelId="{E66605C6-DB59-43D3-A0FC-E0124FFC1240}" type="presParOf" srcId="{ECDEA448-7DFF-4ADF-915D-60AB6C9475CB}" destId="{E9962EB1-8FFC-4BBD-80BA-823A8AB51720}" srcOrd="0" destOrd="0" presId="urn:microsoft.com/office/officeart/2005/8/layout/orgChart1"/>
    <dgm:cxn modelId="{034ED6AF-E348-439F-97BF-36B2847B8152}" type="presParOf" srcId="{E9962EB1-8FFC-4BBD-80BA-823A8AB51720}" destId="{26363D53-64EA-44FA-A1FB-EC43A372907D}" srcOrd="0" destOrd="0" presId="urn:microsoft.com/office/officeart/2005/8/layout/orgChart1"/>
    <dgm:cxn modelId="{9B941C6B-E91A-4F58-AD35-364E03FBB3A0}" type="presParOf" srcId="{E9962EB1-8FFC-4BBD-80BA-823A8AB51720}" destId="{F947AE54-503F-4938-A330-82E8584DF8BF}" srcOrd="1" destOrd="0" presId="urn:microsoft.com/office/officeart/2005/8/layout/orgChart1"/>
    <dgm:cxn modelId="{58167B1F-1B68-4880-9F80-4899D19BD94F}" type="presParOf" srcId="{ECDEA448-7DFF-4ADF-915D-60AB6C9475CB}" destId="{2C058DA8-1F0D-4F89-B7F5-23E8ED0AED31}" srcOrd="1" destOrd="0" presId="urn:microsoft.com/office/officeart/2005/8/layout/orgChart1"/>
    <dgm:cxn modelId="{343A4E65-18B6-492C-AE13-D1C0174D2F42}" type="presParOf" srcId="{ECDEA448-7DFF-4ADF-915D-60AB6C9475CB}" destId="{C5CA78AA-C957-4405-B54A-5FC32912D7A6}" srcOrd="2" destOrd="0" presId="urn:microsoft.com/office/officeart/2005/8/layout/orgChart1"/>
    <dgm:cxn modelId="{4622D1C9-B9BD-4549-8134-19512586B39F}" type="presParOf" srcId="{8B4B4529-17BD-4C64-BEDC-C6FEE4E743BC}" destId="{CC2792A3-6388-49A5-9ADC-DCAC50A804CB}" srcOrd="2" destOrd="0" presId="urn:microsoft.com/office/officeart/2005/8/layout/orgChart1"/>
    <dgm:cxn modelId="{B715BC8E-FFB4-4512-82A4-94CC31435C15}" type="presParOf" srcId="{8B4B4529-17BD-4C64-BEDC-C6FEE4E743BC}" destId="{53A19C89-04D8-4BEE-92B9-8BAF07D58C83}" srcOrd="3" destOrd="0" presId="urn:microsoft.com/office/officeart/2005/8/layout/orgChart1"/>
    <dgm:cxn modelId="{EA86F4FA-EF74-48C6-9288-4A9D21C1BEA2}" type="presParOf" srcId="{53A19C89-04D8-4BEE-92B9-8BAF07D58C83}" destId="{BDF3231B-2939-4E88-864A-F305783FE121}" srcOrd="0" destOrd="0" presId="urn:microsoft.com/office/officeart/2005/8/layout/orgChart1"/>
    <dgm:cxn modelId="{986CDDEE-1350-4558-AF6D-131AF2AD50DC}" type="presParOf" srcId="{BDF3231B-2939-4E88-864A-F305783FE121}" destId="{CB5F19B7-6C6C-4FF4-A172-6FC85E5D03D0}" srcOrd="0" destOrd="0" presId="urn:microsoft.com/office/officeart/2005/8/layout/orgChart1"/>
    <dgm:cxn modelId="{749ADBF2-91FE-4A55-8DF5-9612D16249F3}" type="presParOf" srcId="{BDF3231B-2939-4E88-864A-F305783FE121}" destId="{4560467D-EBE1-453B-9E37-C76473EEBB80}" srcOrd="1" destOrd="0" presId="urn:microsoft.com/office/officeart/2005/8/layout/orgChart1"/>
    <dgm:cxn modelId="{DC640935-89C5-40D0-B437-C9CA76054858}" type="presParOf" srcId="{53A19C89-04D8-4BEE-92B9-8BAF07D58C83}" destId="{0D6AAE20-3835-4F92-A224-B011954153F2}" srcOrd="1" destOrd="0" presId="urn:microsoft.com/office/officeart/2005/8/layout/orgChart1"/>
    <dgm:cxn modelId="{0AEC667B-0A6E-4F4E-A081-FCF3268A5A2D}" type="presParOf" srcId="{53A19C89-04D8-4BEE-92B9-8BAF07D58C83}" destId="{3D77DD9E-1DFA-4382-930F-720BFC016764}" srcOrd="2" destOrd="0" presId="urn:microsoft.com/office/officeart/2005/8/layout/orgChart1"/>
    <dgm:cxn modelId="{6F4ABE36-FEF0-4C4C-B80C-CFA67D9AB841}" type="presParOf" srcId="{8B4B4529-17BD-4C64-BEDC-C6FEE4E743BC}" destId="{37DC945A-7507-49EB-8A63-71032AA3AC76}" srcOrd="4" destOrd="0" presId="urn:microsoft.com/office/officeart/2005/8/layout/orgChart1"/>
    <dgm:cxn modelId="{407832CB-3526-4DE9-866D-6D3CA14CB33C}" type="presParOf" srcId="{8B4B4529-17BD-4C64-BEDC-C6FEE4E743BC}" destId="{05E3B8F5-74F2-445A-B232-ECD6C547101F}" srcOrd="5" destOrd="0" presId="urn:microsoft.com/office/officeart/2005/8/layout/orgChart1"/>
    <dgm:cxn modelId="{7594E39C-BB00-46A1-ABA1-0980035F5893}" type="presParOf" srcId="{05E3B8F5-74F2-445A-B232-ECD6C547101F}" destId="{465831C9-2422-4DCF-A008-20CC943886A0}" srcOrd="0" destOrd="0" presId="urn:microsoft.com/office/officeart/2005/8/layout/orgChart1"/>
    <dgm:cxn modelId="{FD6AE7A1-6454-4913-83AE-E0350497771D}" type="presParOf" srcId="{465831C9-2422-4DCF-A008-20CC943886A0}" destId="{15809051-90E2-4F9D-A576-B3832EEADA7F}" srcOrd="0" destOrd="0" presId="urn:microsoft.com/office/officeart/2005/8/layout/orgChart1"/>
    <dgm:cxn modelId="{FDE2F3B6-6B44-4445-86CF-E10C0F1655A0}" type="presParOf" srcId="{465831C9-2422-4DCF-A008-20CC943886A0}" destId="{C2B50BFC-2882-429A-9AD8-502917EEF59E}" srcOrd="1" destOrd="0" presId="urn:microsoft.com/office/officeart/2005/8/layout/orgChart1"/>
    <dgm:cxn modelId="{1F2C1174-AAB3-4B46-8D0A-5D8C89D04C1C}" type="presParOf" srcId="{05E3B8F5-74F2-445A-B232-ECD6C547101F}" destId="{710004B4-ABAD-4402-9EEE-B14920BC60B3}" srcOrd="1" destOrd="0" presId="urn:microsoft.com/office/officeart/2005/8/layout/orgChart1"/>
    <dgm:cxn modelId="{CA2D5452-4F75-48A5-8DC7-FD38B99F0FEE}" type="presParOf" srcId="{05E3B8F5-74F2-445A-B232-ECD6C547101F}" destId="{A57C403B-2FA4-424D-A7E9-12FCA7951CA0}" srcOrd="2" destOrd="0" presId="urn:microsoft.com/office/officeart/2005/8/layout/orgChart1"/>
    <dgm:cxn modelId="{FF20B364-F708-4E85-93A5-07BD11EC9F06}" type="presParOf" srcId="{66C406E1-0713-45B9-9221-49164D29949C}" destId="{A9BC1C6D-F1FD-47EA-9AB6-1B818DA872A1}" srcOrd="2" destOrd="0" presId="urn:microsoft.com/office/officeart/2005/8/layout/orgChart1"/>
    <dgm:cxn modelId="{C9674928-F36B-4E55-91B1-45B178F6C0E3}" type="presParOf" srcId="{A9BC1C6D-F1FD-47EA-9AB6-1B818DA872A1}" destId="{BDF59E93-3007-407A-BAEA-7578E050A90A}" srcOrd="0" destOrd="0" presId="urn:microsoft.com/office/officeart/2005/8/layout/orgChart1"/>
    <dgm:cxn modelId="{F56CA6D0-2152-4B53-9018-E22EBB56A403}" type="presParOf" srcId="{A9BC1C6D-F1FD-47EA-9AB6-1B818DA872A1}" destId="{9FE6BF1A-7FFA-4BD8-A35E-7F247035C02C}" srcOrd="1" destOrd="0" presId="urn:microsoft.com/office/officeart/2005/8/layout/orgChart1"/>
    <dgm:cxn modelId="{0E1D670F-CA23-474E-8937-F7C06D092B30}" type="presParOf" srcId="{9FE6BF1A-7FFA-4BD8-A35E-7F247035C02C}" destId="{6FD043FA-F79A-4DE9-87C5-CDF8AB72C51D}" srcOrd="0" destOrd="0" presId="urn:microsoft.com/office/officeart/2005/8/layout/orgChart1"/>
    <dgm:cxn modelId="{62F5A154-32EE-430C-8D7C-9FDABEC223D6}" type="presParOf" srcId="{6FD043FA-F79A-4DE9-87C5-CDF8AB72C51D}" destId="{D99C3E7F-DEC4-431B-8808-B1A729776AA2}" srcOrd="0" destOrd="0" presId="urn:microsoft.com/office/officeart/2005/8/layout/orgChart1"/>
    <dgm:cxn modelId="{0821CEA6-DBD3-408B-9B42-B7BB8C945EE8}" type="presParOf" srcId="{6FD043FA-F79A-4DE9-87C5-CDF8AB72C51D}" destId="{27B411F0-C596-40F4-AE04-F4F5EACC828D}" srcOrd="1" destOrd="0" presId="urn:microsoft.com/office/officeart/2005/8/layout/orgChart1"/>
    <dgm:cxn modelId="{01BFC5D7-081D-499B-A49C-8A37D2096580}" type="presParOf" srcId="{9FE6BF1A-7FFA-4BD8-A35E-7F247035C02C}" destId="{B7C61C44-3AFC-4590-B43C-E6FD56528D87}" srcOrd="1" destOrd="0" presId="urn:microsoft.com/office/officeart/2005/8/layout/orgChart1"/>
    <dgm:cxn modelId="{20ADF1AA-C45A-422F-BAE1-F045F132F499}" type="presParOf" srcId="{9FE6BF1A-7FFA-4BD8-A35E-7F247035C02C}" destId="{3D4F54DF-3D2A-4676-A220-FB6B0A6FD8A9}"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3E75E6-B854-42AF-8229-FBBB01AC5810}" type="doc">
      <dgm:prSet loTypeId="urn:microsoft.com/office/officeart/2005/8/layout/vList2" loCatId="list" qsTypeId="urn:microsoft.com/office/officeart/2005/8/quickstyle/simple1#1" qsCatId="simple" csTypeId="urn:microsoft.com/office/officeart/2005/8/colors/colorful5#1" csCatId="colorful"/>
      <dgm:spPr/>
      <dgm:t>
        <a:bodyPr/>
        <a:lstStyle/>
        <a:p>
          <a:endParaRPr lang="en-US"/>
        </a:p>
      </dgm:t>
    </dgm:pt>
    <dgm:pt modelId="{C4C05BE4-7989-4650-B2CB-F269A2D5498C}">
      <dgm:prSet/>
      <dgm:spPr/>
      <dgm:t>
        <a:bodyPr/>
        <a:lstStyle/>
        <a:p>
          <a:r>
            <a:rPr lang="en-US"/>
            <a:t>Students in grades Kindergarten – 3</a:t>
          </a:r>
          <a:r>
            <a:rPr lang="en-US" baseline="30000"/>
            <a:t>rd</a:t>
          </a:r>
          <a:r>
            <a:rPr lang="en-US"/>
            <a:t> grade will receive a screener assessment. </a:t>
          </a:r>
        </a:p>
      </dgm:t>
    </dgm:pt>
    <dgm:pt modelId="{3F412EFB-3E5C-4970-9E33-3BCCFD0DB874}" type="parTrans" cxnId="{32AB00C5-0F51-418B-BD98-BEFF1357EC2F}">
      <dgm:prSet/>
      <dgm:spPr/>
      <dgm:t>
        <a:bodyPr/>
        <a:lstStyle/>
        <a:p>
          <a:endParaRPr lang="en-US"/>
        </a:p>
      </dgm:t>
    </dgm:pt>
    <dgm:pt modelId="{23EE4FE0-9FF5-4BFE-8E40-F2601C74E65B}" type="sibTrans" cxnId="{32AB00C5-0F51-418B-BD98-BEFF1357EC2F}">
      <dgm:prSet/>
      <dgm:spPr/>
      <dgm:t>
        <a:bodyPr/>
        <a:lstStyle/>
        <a:p>
          <a:endParaRPr lang="en-US"/>
        </a:p>
      </dgm:t>
    </dgm:pt>
    <dgm:pt modelId="{22C776B7-02CF-4D45-BAFD-37477B82CC2E}">
      <dgm:prSet/>
      <dgm:spPr/>
      <dgm:t>
        <a:bodyPr/>
        <a:lstStyle/>
        <a:p>
          <a:r>
            <a:rPr lang="en-US"/>
            <a:t>If student is identified as needing a SRIP, the school will notify and meet with families in October and the end of the school year. </a:t>
          </a:r>
        </a:p>
      </dgm:t>
    </dgm:pt>
    <dgm:pt modelId="{34593EF5-9C87-4233-8B32-240876A859A9}" type="parTrans" cxnId="{8CC218D4-FD5C-4260-9334-106F7B8DAA5F}">
      <dgm:prSet/>
      <dgm:spPr/>
      <dgm:t>
        <a:bodyPr/>
        <a:lstStyle/>
        <a:p>
          <a:endParaRPr lang="en-US"/>
        </a:p>
      </dgm:t>
    </dgm:pt>
    <dgm:pt modelId="{8C6E8F3F-B6E2-42D0-A177-361CBA9AB867}" type="sibTrans" cxnId="{8CC218D4-FD5C-4260-9334-106F7B8DAA5F}">
      <dgm:prSet/>
      <dgm:spPr/>
      <dgm:t>
        <a:bodyPr/>
        <a:lstStyle/>
        <a:p>
          <a:endParaRPr lang="en-US"/>
        </a:p>
      </dgm:t>
    </dgm:pt>
    <dgm:pt modelId="{77A97A3D-8E32-4D04-8258-8E1A943B9219}">
      <dgm:prSet/>
      <dgm:spPr/>
      <dgm:t>
        <a:bodyPr/>
        <a:lstStyle/>
        <a:p>
          <a:r>
            <a:rPr lang="en-US"/>
            <a:t>If needed a midyear meeting may be requested to discuss changes or needs. </a:t>
          </a:r>
        </a:p>
      </dgm:t>
    </dgm:pt>
    <dgm:pt modelId="{0F243D2E-D907-4569-B559-2F4950ACF497}" type="parTrans" cxnId="{F6F1E89D-5378-4842-AFE3-0B21EB815910}">
      <dgm:prSet/>
      <dgm:spPr/>
      <dgm:t>
        <a:bodyPr/>
        <a:lstStyle/>
        <a:p>
          <a:endParaRPr lang="en-US"/>
        </a:p>
      </dgm:t>
    </dgm:pt>
    <dgm:pt modelId="{584D3C8F-B918-4D8C-976E-E5B65D608779}" type="sibTrans" cxnId="{F6F1E89D-5378-4842-AFE3-0B21EB815910}">
      <dgm:prSet/>
      <dgm:spPr/>
      <dgm:t>
        <a:bodyPr/>
        <a:lstStyle/>
        <a:p>
          <a:endParaRPr lang="en-US"/>
        </a:p>
      </dgm:t>
    </dgm:pt>
    <dgm:pt modelId="{9D23C5B7-B4D7-46CD-94BF-DE1AE58468FF}">
      <dgm:prSet/>
      <dgm:spPr/>
      <dgm:t>
        <a:bodyPr/>
        <a:lstStyle/>
        <a:p>
          <a:r>
            <a:rPr lang="en-US"/>
            <a:t>Student progress will be monitored throughout the year and communicated with parents 2x per quarter. </a:t>
          </a:r>
        </a:p>
      </dgm:t>
    </dgm:pt>
    <dgm:pt modelId="{4461755A-F4ED-4440-93AC-E6A9BBD9D977}" type="parTrans" cxnId="{D1A6CD1A-5197-456D-8087-91522C9E08DD}">
      <dgm:prSet/>
      <dgm:spPr/>
      <dgm:t>
        <a:bodyPr/>
        <a:lstStyle/>
        <a:p>
          <a:endParaRPr lang="en-US"/>
        </a:p>
      </dgm:t>
    </dgm:pt>
    <dgm:pt modelId="{7B341A16-8244-4191-AC56-A4F623F2C2DF}" type="sibTrans" cxnId="{D1A6CD1A-5197-456D-8087-91522C9E08DD}">
      <dgm:prSet/>
      <dgm:spPr/>
      <dgm:t>
        <a:bodyPr/>
        <a:lstStyle/>
        <a:p>
          <a:endParaRPr lang="en-US"/>
        </a:p>
      </dgm:t>
    </dgm:pt>
    <dgm:pt modelId="{B1503596-3383-4A55-B297-7CF21AB79669}">
      <dgm:prSet/>
      <dgm:spPr/>
      <dgm:t>
        <a:bodyPr/>
        <a:lstStyle/>
        <a:p>
          <a:pPr rtl="0"/>
          <a:r>
            <a:rPr lang="en-US" dirty="0"/>
            <a:t>Students will </a:t>
          </a:r>
          <a:r>
            <a:rPr lang="en-US" b="0" dirty="0">
              <a:latin typeface="Aptos Display" panose="020F0302020204030204"/>
            </a:rPr>
            <a:t>not be </a:t>
          </a:r>
          <a:r>
            <a:rPr lang="en-US" b="1" dirty="0">
              <a:latin typeface="Aptos Display" panose="020F0302020204030204"/>
            </a:rPr>
            <a:t>identified</a:t>
          </a:r>
          <a:r>
            <a:rPr lang="en-US" dirty="0"/>
            <a:t> for retention</a:t>
          </a:r>
          <a:r>
            <a:rPr lang="en-US" dirty="0">
              <a:latin typeface="Aptos Display" panose="020F0302020204030204"/>
            </a:rPr>
            <a:t>,</a:t>
          </a:r>
          <a:r>
            <a:rPr lang="en-US" dirty="0"/>
            <a:t> under the Literacy Plan</a:t>
          </a:r>
          <a:r>
            <a:rPr lang="en-US" dirty="0">
              <a:latin typeface="Aptos Display" panose="020F0302020204030204"/>
            </a:rPr>
            <a:t>,</a:t>
          </a:r>
          <a:r>
            <a:rPr lang="en-US" dirty="0"/>
            <a:t> until the </a:t>
          </a:r>
          <a:r>
            <a:rPr lang="en-US" dirty="0">
              <a:latin typeface="Aptos Display" panose="020F0302020204030204"/>
            </a:rPr>
            <a:t>27-28</a:t>
          </a:r>
          <a:r>
            <a:rPr lang="en-US" dirty="0"/>
            <a:t> school year</a:t>
          </a:r>
          <a:r>
            <a:rPr lang="en-US" dirty="0">
              <a:latin typeface="Aptos Display" panose="020F0302020204030204"/>
            </a:rPr>
            <a:t> and not officially retained until the 28-29 school year. </a:t>
          </a:r>
          <a:endParaRPr lang="en-US" dirty="0"/>
        </a:p>
      </dgm:t>
    </dgm:pt>
    <dgm:pt modelId="{CDEACB66-E3E1-432B-A0D1-29576C224C08}" type="parTrans" cxnId="{E8DF234B-C392-4B45-BA15-69A06F3CA0D0}">
      <dgm:prSet/>
      <dgm:spPr/>
      <dgm:t>
        <a:bodyPr/>
        <a:lstStyle/>
        <a:p>
          <a:endParaRPr lang="en-US"/>
        </a:p>
      </dgm:t>
    </dgm:pt>
    <dgm:pt modelId="{080689D1-9020-46E6-B107-C2F2B590B4A6}" type="sibTrans" cxnId="{E8DF234B-C392-4B45-BA15-69A06F3CA0D0}">
      <dgm:prSet/>
      <dgm:spPr/>
      <dgm:t>
        <a:bodyPr/>
        <a:lstStyle/>
        <a:p>
          <a:endParaRPr lang="en-US"/>
        </a:p>
      </dgm:t>
    </dgm:pt>
    <dgm:pt modelId="{3547ACB3-EDE1-4FA0-8FEA-040CC4BC8BF0}" type="pres">
      <dgm:prSet presAssocID="{D83E75E6-B854-42AF-8229-FBBB01AC5810}" presName="linear" presStyleCnt="0">
        <dgm:presLayoutVars>
          <dgm:animLvl val="lvl"/>
          <dgm:resizeHandles val="exact"/>
        </dgm:presLayoutVars>
      </dgm:prSet>
      <dgm:spPr/>
    </dgm:pt>
    <dgm:pt modelId="{E16E3F33-F966-44E3-9190-D79D7AD7897E}" type="pres">
      <dgm:prSet presAssocID="{C4C05BE4-7989-4650-B2CB-F269A2D5498C}" presName="parentText" presStyleLbl="node1" presStyleIdx="0" presStyleCnt="5">
        <dgm:presLayoutVars>
          <dgm:chMax val="0"/>
          <dgm:bulletEnabled val="1"/>
        </dgm:presLayoutVars>
      </dgm:prSet>
      <dgm:spPr/>
    </dgm:pt>
    <dgm:pt modelId="{F1EED194-F711-45BE-BFB5-C86952AFAE94}" type="pres">
      <dgm:prSet presAssocID="{23EE4FE0-9FF5-4BFE-8E40-F2601C74E65B}" presName="spacer" presStyleCnt="0"/>
      <dgm:spPr/>
    </dgm:pt>
    <dgm:pt modelId="{E089A2F5-AFE4-4716-AB3B-C38CD53A81DE}" type="pres">
      <dgm:prSet presAssocID="{22C776B7-02CF-4D45-BAFD-37477B82CC2E}" presName="parentText" presStyleLbl="node1" presStyleIdx="1" presStyleCnt="5">
        <dgm:presLayoutVars>
          <dgm:chMax val="0"/>
          <dgm:bulletEnabled val="1"/>
        </dgm:presLayoutVars>
      </dgm:prSet>
      <dgm:spPr/>
    </dgm:pt>
    <dgm:pt modelId="{DD3DBE28-88BB-49F1-92BE-876015EF008F}" type="pres">
      <dgm:prSet presAssocID="{8C6E8F3F-B6E2-42D0-A177-361CBA9AB867}" presName="spacer" presStyleCnt="0"/>
      <dgm:spPr/>
    </dgm:pt>
    <dgm:pt modelId="{A359CA42-262F-4A5F-BC54-61510D0773CF}" type="pres">
      <dgm:prSet presAssocID="{77A97A3D-8E32-4D04-8258-8E1A943B9219}" presName="parentText" presStyleLbl="node1" presStyleIdx="2" presStyleCnt="5">
        <dgm:presLayoutVars>
          <dgm:chMax val="0"/>
          <dgm:bulletEnabled val="1"/>
        </dgm:presLayoutVars>
      </dgm:prSet>
      <dgm:spPr/>
    </dgm:pt>
    <dgm:pt modelId="{BB9115C3-6A25-4229-A7F4-1CBC72DC6009}" type="pres">
      <dgm:prSet presAssocID="{584D3C8F-B918-4D8C-976E-E5B65D608779}" presName="spacer" presStyleCnt="0"/>
      <dgm:spPr/>
    </dgm:pt>
    <dgm:pt modelId="{32C9C5D8-2549-4063-A720-7CE360835067}" type="pres">
      <dgm:prSet presAssocID="{9D23C5B7-B4D7-46CD-94BF-DE1AE58468FF}" presName="parentText" presStyleLbl="node1" presStyleIdx="3" presStyleCnt="5">
        <dgm:presLayoutVars>
          <dgm:chMax val="0"/>
          <dgm:bulletEnabled val="1"/>
        </dgm:presLayoutVars>
      </dgm:prSet>
      <dgm:spPr/>
    </dgm:pt>
    <dgm:pt modelId="{B6270FEA-829B-4F82-9874-9D2D69D6A731}" type="pres">
      <dgm:prSet presAssocID="{7B341A16-8244-4191-AC56-A4F623F2C2DF}" presName="spacer" presStyleCnt="0"/>
      <dgm:spPr/>
    </dgm:pt>
    <dgm:pt modelId="{C65C0148-2624-40D0-9ECD-EB667F77AA17}" type="pres">
      <dgm:prSet presAssocID="{B1503596-3383-4A55-B297-7CF21AB79669}" presName="parentText" presStyleLbl="node1" presStyleIdx="4" presStyleCnt="5">
        <dgm:presLayoutVars>
          <dgm:chMax val="0"/>
          <dgm:bulletEnabled val="1"/>
        </dgm:presLayoutVars>
      </dgm:prSet>
      <dgm:spPr/>
    </dgm:pt>
  </dgm:ptLst>
  <dgm:cxnLst>
    <dgm:cxn modelId="{D1A6CD1A-5197-456D-8087-91522C9E08DD}" srcId="{D83E75E6-B854-42AF-8229-FBBB01AC5810}" destId="{9D23C5B7-B4D7-46CD-94BF-DE1AE58468FF}" srcOrd="3" destOrd="0" parTransId="{4461755A-F4ED-4440-93AC-E6A9BBD9D977}" sibTransId="{7B341A16-8244-4191-AC56-A4F623F2C2DF}"/>
    <dgm:cxn modelId="{E8DF234B-C392-4B45-BA15-69A06F3CA0D0}" srcId="{D83E75E6-B854-42AF-8229-FBBB01AC5810}" destId="{B1503596-3383-4A55-B297-7CF21AB79669}" srcOrd="4" destOrd="0" parTransId="{CDEACB66-E3E1-432B-A0D1-29576C224C08}" sibTransId="{080689D1-9020-46E6-B107-C2F2B590B4A6}"/>
    <dgm:cxn modelId="{472F7E6B-9D7C-4452-B7F1-2E9792157CC3}" type="presOf" srcId="{D83E75E6-B854-42AF-8229-FBBB01AC5810}" destId="{3547ACB3-EDE1-4FA0-8FEA-040CC4BC8BF0}" srcOrd="0" destOrd="0" presId="urn:microsoft.com/office/officeart/2005/8/layout/vList2"/>
    <dgm:cxn modelId="{ABB66576-3A8D-460B-8E72-D6C04874B1C9}" type="presOf" srcId="{C4C05BE4-7989-4650-B2CB-F269A2D5498C}" destId="{E16E3F33-F966-44E3-9190-D79D7AD7897E}" srcOrd="0" destOrd="0" presId="urn:microsoft.com/office/officeart/2005/8/layout/vList2"/>
    <dgm:cxn modelId="{D985317C-4418-4943-872E-19B38BB7ADF4}" type="presOf" srcId="{B1503596-3383-4A55-B297-7CF21AB79669}" destId="{C65C0148-2624-40D0-9ECD-EB667F77AA17}" srcOrd="0" destOrd="0" presId="urn:microsoft.com/office/officeart/2005/8/layout/vList2"/>
    <dgm:cxn modelId="{6BEFB490-C8A2-484B-A086-F053058C6134}" type="presOf" srcId="{9D23C5B7-B4D7-46CD-94BF-DE1AE58468FF}" destId="{32C9C5D8-2549-4063-A720-7CE360835067}" srcOrd="0" destOrd="0" presId="urn:microsoft.com/office/officeart/2005/8/layout/vList2"/>
    <dgm:cxn modelId="{20D49294-18B6-4C0E-9626-E0EA68F9930F}" type="presOf" srcId="{77A97A3D-8E32-4D04-8258-8E1A943B9219}" destId="{A359CA42-262F-4A5F-BC54-61510D0773CF}" srcOrd="0" destOrd="0" presId="urn:microsoft.com/office/officeart/2005/8/layout/vList2"/>
    <dgm:cxn modelId="{200DF996-1063-46BE-B0C0-B617794CB92F}" type="presOf" srcId="{22C776B7-02CF-4D45-BAFD-37477B82CC2E}" destId="{E089A2F5-AFE4-4716-AB3B-C38CD53A81DE}" srcOrd="0" destOrd="0" presId="urn:microsoft.com/office/officeart/2005/8/layout/vList2"/>
    <dgm:cxn modelId="{F6F1E89D-5378-4842-AFE3-0B21EB815910}" srcId="{D83E75E6-B854-42AF-8229-FBBB01AC5810}" destId="{77A97A3D-8E32-4D04-8258-8E1A943B9219}" srcOrd="2" destOrd="0" parTransId="{0F243D2E-D907-4569-B559-2F4950ACF497}" sibTransId="{584D3C8F-B918-4D8C-976E-E5B65D608779}"/>
    <dgm:cxn modelId="{32AB00C5-0F51-418B-BD98-BEFF1357EC2F}" srcId="{D83E75E6-B854-42AF-8229-FBBB01AC5810}" destId="{C4C05BE4-7989-4650-B2CB-F269A2D5498C}" srcOrd="0" destOrd="0" parTransId="{3F412EFB-3E5C-4970-9E33-3BCCFD0DB874}" sibTransId="{23EE4FE0-9FF5-4BFE-8E40-F2601C74E65B}"/>
    <dgm:cxn modelId="{8CC218D4-FD5C-4260-9334-106F7B8DAA5F}" srcId="{D83E75E6-B854-42AF-8229-FBBB01AC5810}" destId="{22C776B7-02CF-4D45-BAFD-37477B82CC2E}" srcOrd="1" destOrd="0" parTransId="{34593EF5-9C87-4233-8B32-240876A859A9}" sibTransId="{8C6E8F3F-B6E2-42D0-A177-361CBA9AB867}"/>
    <dgm:cxn modelId="{2E0ACA03-AE1E-4FB0-A938-E79957ACD2EC}" type="presParOf" srcId="{3547ACB3-EDE1-4FA0-8FEA-040CC4BC8BF0}" destId="{E16E3F33-F966-44E3-9190-D79D7AD7897E}" srcOrd="0" destOrd="0" presId="urn:microsoft.com/office/officeart/2005/8/layout/vList2"/>
    <dgm:cxn modelId="{F6922700-32E9-408F-8EB8-CC7E3D883961}" type="presParOf" srcId="{3547ACB3-EDE1-4FA0-8FEA-040CC4BC8BF0}" destId="{F1EED194-F711-45BE-BFB5-C86952AFAE94}" srcOrd="1" destOrd="0" presId="urn:microsoft.com/office/officeart/2005/8/layout/vList2"/>
    <dgm:cxn modelId="{1390DCCB-3DA2-48C3-92F3-5BF9C5B982B3}" type="presParOf" srcId="{3547ACB3-EDE1-4FA0-8FEA-040CC4BC8BF0}" destId="{E089A2F5-AFE4-4716-AB3B-C38CD53A81DE}" srcOrd="2" destOrd="0" presId="urn:microsoft.com/office/officeart/2005/8/layout/vList2"/>
    <dgm:cxn modelId="{3F5220A9-7A30-4D31-B6B6-3330C02CE07B}" type="presParOf" srcId="{3547ACB3-EDE1-4FA0-8FEA-040CC4BC8BF0}" destId="{DD3DBE28-88BB-49F1-92BE-876015EF008F}" srcOrd="3" destOrd="0" presId="urn:microsoft.com/office/officeart/2005/8/layout/vList2"/>
    <dgm:cxn modelId="{CB7180EF-1268-48E4-A094-551ECF59B8AB}" type="presParOf" srcId="{3547ACB3-EDE1-4FA0-8FEA-040CC4BC8BF0}" destId="{A359CA42-262F-4A5F-BC54-61510D0773CF}" srcOrd="4" destOrd="0" presId="urn:microsoft.com/office/officeart/2005/8/layout/vList2"/>
    <dgm:cxn modelId="{31CBF204-05F1-42F1-A83E-A32010234816}" type="presParOf" srcId="{3547ACB3-EDE1-4FA0-8FEA-040CC4BC8BF0}" destId="{BB9115C3-6A25-4229-A7F4-1CBC72DC6009}" srcOrd="5" destOrd="0" presId="urn:microsoft.com/office/officeart/2005/8/layout/vList2"/>
    <dgm:cxn modelId="{F74402E1-933F-42F4-9A74-66EABC25BB6B}" type="presParOf" srcId="{3547ACB3-EDE1-4FA0-8FEA-040CC4BC8BF0}" destId="{32C9C5D8-2549-4063-A720-7CE360835067}" srcOrd="6" destOrd="0" presId="urn:microsoft.com/office/officeart/2005/8/layout/vList2"/>
    <dgm:cxn modelId="{31CAE05D-A3EB-407C-89E7-396714234536}" type="presParOf" srcId="{3547ACB3-EDE1-4FA0-8FEA-040CC4BC8BF0}" destId="{B6270FEA-829B-4F82-9874-9D2D69D6A731}" srcOrd="7" destOrd="0" presId="urn:microsoft.com/office/officeart/2005/8/layout/vList2"/>
    <dgm:cxn modelId="{75B6DF81-14F4-495E-A113-1885291273D3}" type="presParOf" srcId="{3547ACB3-EDE1-4FA0-8FEA-040CC4BC8BF0}" destId="{C65C0148-2624-40D0-9ECD-EB667F77AA17}"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F59E93-3007-407A-BAEA-7578E050A90A}">
      <dsp:nvSpPr>
        <dsp:cNvPr id="0" name=""/>
        <dsp:cNvSpPr/>
      </dsp:nvSpPr>
      <dsp:spPr>
        <a:xfrm>
          <a:off x="5437855" y="1378683"/>
          <a:ext cx="288833" cy="1265366"/>
        </a:xfrm>
        <a:custGeom>
          <a:avLst/>
          <a:gdLst/>
          <a:ahLst/>
          <a:cxnLst/>
          <a:rect l="0" t="0" r="0" b="0"/>
          <a:pathLst>
            <a:path>
              <a:moveTo>
                <a:pt x="288833" y="0"/>
              </a:moveTo>
              <a:lnTo>
                <a:pt x="288833" y="1265366"/>
              </a:lnTo>
              <a:lnTo>
                <a:pt x="0" y="1265366"/>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7DC945A-7507-49EB-8A63-71032AA3AC76}">
      <dsp:nvSpPr>
        <dsp:cNvPr id="0" name=""/>
        <dsp:cNvSpPr/>
      </dsp:nvSpPr>
      <dsp:spPr>
        <a:xfrm>
          <a:off x="5726689" y="1378683"/>
          <a:ext cx="3328463" cy="2530732"/>
        </a:xfrm>
        <a:custGeom>
          <a:avLst/>
          <a:gdLst/>
          <a:ahLst/>
          <a:cxnLst/>
          <a:rect l="0" t="0" r="0" b="0"/>
          <a:pathLst>
            <a:path>
              <a:moveTo>
                <a:pt x="0" y="0"/>
              </a:moveTo>
              <a:lnTo>
                <a:pt x="0" y="2241898"/>
              </a:lnTo>
              <a:lnTo>
                <a:pt x="3328463" y="2241898"/>
              </a:lnTo>
              <a:lnTo>
                <a:pt x="3328463" y="2530732"/>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C2792A3-6388-49A5-9ADC-DCAC50A804CB}">
      <dsp:nvSpPr>
        <dsp:cNvPr id="0" name=""/>
        <dsp:cNvSpPr/>
      </dsp:nvSpPr>
      <dsp:spPr>
        <a:xfrm>
          <a:off x="5680969" y="1378683"/>
          <a:ext cx="91440" cy="2530732"/>
        </a:xfrm>
        <a:custGeom>
          <a:avLst/>
          <a:gdLst/>
          <a:ahLst/>
          <a:cxnLst/>
          <a:rect l="0" t="0" r="0" b="0"/>
          <a:pathLst>
            <a:path>
              <a:moveTo>
                <a:pt x="45720" y="0"/>
              </a:moveTo>
              <a:lnTo>
                <a:pt x="45720" y="2530732"/>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9E984A1-10CF-440C-8D33-3C71173D85A6}">
      <dsp:nvSpPr>
        <dsp:cNvPr id="0" name=""/>
        <dsp:cNvSpPr/>
      </dsp:nvSpPr>
      <dsp:spPr>
        <a:xfrm>
          <a:off x="2398225" y="1378683"/>
          <a:ext cx="3328463" cy="2530732"/>
        </a:xfrm>
        <a:custGeom>
          <a:avLst/>
          <a:gdLst/>
          <a:ahLst/>
          <a:cxnLst/>
          <a:rect l="0" t="0" r="0" b="0"/>
          <a:pathLst>
            <a:path>
              <a:moveTo>
                <a:pt x="3328463" y="0"/>
              </a:moveTo>
              <a:lnTo>
                <a:pt x="3328463" y="2241898"/>
              </a:lnTo>
              <a:lnTo>
                <a:pt x="0" y="2241898"/>
              </a:lnTo>
              <a:lnTo>
                <a:pt x="0" y="2530732"/>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FAF3011-3495-4826-916E-651BE5B4D46D}">
      <dsp:nvSpPr>
        <dsp:cNvPr id="0" name=""/>
        <dsp:cNvSpPr/>
      </dsp:nvSpPr>
      <dsp:spPr>
        <a:xfrm>
          <a:off x="4351291" y="3285"/>
          <a:ext cx="2750796" cy="137539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kern="1200"/>
            <a:t>Universal Screening</a:t>
          </a:r>
        </a:p>
        <a:p>
          <a:pPr marL="0" lvl="0" indent="0" algn="ctr" defTabSz="1022350" rtl="0">
            <a:lnSpc>
              <a:spcPct val="90000"/>
            </a:lnSpc>
            <a:spcBef>
              <a:spcPct val="0"/>
            </a:spcBef>
            <a:spcAft>
              <a:spcPct val="35000"/>
            </a:spcAft>
            <a:buNone/>
          </a:pPr>
          <a:r>
            <a:rPr lang="en-US" sz="2300" kern="1200" dirty="0"/>
            <a:t>3 Times Per </a:t>
          </a:r>
          <a:r>
            <a:rPr lang="en-US" sz="2300" kern="1200" dirty="0">
              <a:latin typeface="Aptos Display" panose="020F0302020204030204"/>
            </a:rPr>
            <a:t>Year</a:t>
          </a:r>
        </a:p>
        <a:p>
          <a:pPr marL="0" lvl="0" indent="0" algn="ctr" defTabSz="1022350">
            <a:lnSpc>
              <a:spcPct val="90000"/>
            </a:lnSpc>
            <a:spcBef>
              <a:spcPct val="0"/>
            </a:spcBef>
            <a:spcAft>
              <a:spcPct val="35000"/>
            </a:spcAft>
            <a:buNone/>
          </a:pPr>
          <a:r>
            <a:rPr lang="en-US" sz="2300" kern="1200" dirty="0">
              <a:latin typeface="Aptos Display" panose="020F0302020204030204"/>
            </a:rPr>
            <a:t>  (K-3 students)</a:t>
          </a:r>
          <a:endParaRPr lang="en-US" sz="2300" kern="1200" dirty="0"/>
        </a:p>
      </dsp:txBody>
      <dsp:txXfrm>
        <a:off x="4351291" y="3285"/>
        <a:ext cx="2750796" cy="1375398"/>
      </dsp:txXfrm>
    </dsp:sp>
    <dsp:sp modelId="{26363D53-64EA-44FA-A1FB-EC43A372907D}">
      <dsp:nvSpPr>
        <dsp:cNvPr id="0" name=""/>
        <dsp:cNvSpPr/>
      </dsp:nvSpPr>
      <dsp:spPr>
        <a:xfrm>
          <a:off x="1022827" y="3909416"/>
          <a:ext cx="2750796" cy="137539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kern="1200"/>
            <a:t>Meeting</a:t>
          </a:r>
          <a:r>
            <a:rPr lang="en-US" sz="2300" kern="1200">
              <a:latin typeface="Aptos Display" panose="020F0302020204030204"/>
            </a:rPr>
            <a:t>/Exceeding</a:t>
          </a:r>
          <a:r>
            <a:rPr lang="en-US" sz="2300" kern="1200"/>
            <a:t> Expectations- Continue</a:t>
          </a:r>
          <a:r>
            <a:rPr lang="en-US" sz="2300" kern="1200">
              <a:latin typeface="Aptos Display" panose="020F0302020204030204"/>
            </a:rPr>
            <a:t>/Extend</a:t>
          </a:r>
          <a:r>
            <a:rPr lang="en-US" sz="2300" kern="1200"/>
            <a:t> Curriculum</a:t>
          </a:r>
        </a:p>
      </dsp:txBody>
      <dsp:txXfrm>
        <a:off x="1022827" y="3909416"/>
        <a:ext cx="2750796" cy="1375398"/>
      </dsp:txXfrm>
    </dsp:sp>
    <dsp:sp modelId="{CB5F19B7-6C6C-4FF4-A172-6FC85E5D03D0}">
      <dsp:nvSpPr>
        <dsp:cNvPr id="0" name=""/>
        <dsp:cNvSpPr/>
      </dsp:nvSpPr>
      <dsp:spPr>
        <a:xfrm>
          <a:off x="4351291" y="3909416"/>
          <a:ext cx="2750796" cy="137539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kern="1200"/>
            <a:t>Approaching Expectations- Targeted Small Group</a:t>
          </a:r>
        </a:p>
      </dsp:txBody>
      <dsp:txXfrm>
        <a:off x="4351291" y="3909416"/>
        <a:ext cx="2750796" cy="1375398"/>
      </dsp:txXfrm>
    </dsp:sp>
    <dsp:sp modelId="{15809051-90E2-4F9D-A576-B3832EEADA7F}">
      <dsp:nvSpPr>
        <dsp:cNvPr id="0" name=""/>
        <dsp:cNvSpPr/>
      </dsp:nvSpPr>
      <dsp:spPr>
        <a:xfrm>
          <a:off x="7679754" y="3909416"/>
          <a:ext cx="2750796" cy="137539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kern="1200"/>
            <a:t>Below Expectations- SRIP and Intervention </a:t>
          </a:r>
        </a:p>
      </dsp:txBody>
      <dsp:txXfrm>
        <a:off x="7679754" y="3909416"/>
        <a:ext cx="2750796" cy="1375398"/>
      </dsp:txXfrm>
    </dsp:sp>
    <dsp:sp modelId="{D99C3E7F-DEC4-431B-8808-B1A729776AA2}">
      <dsp:nvSpPr>
        <dsp:cNvPr id="0" name=""/>
        <dsp:cNvSpPr/>
      </dsp:nvSpPr>
      <dsp:spPr>
        <a:xfrm>
          <a:off x="2687059" y="1956350"/>
          <a:ext cx="2750796" cy="137539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US" sz="2300" kern="1200"/>
            <a:t>Determine Instructional Next Steps </a:t>
          </a:r>
        </a:p>
      </dsp:txBody>
      <dsp:txXfrm>
        <a:off x="2687059" y="1956350"/>
        <a:ext cx="2750796" cy="13753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6E3F33-F966-44E3-9190-D79D7AD7897E}">
      <dsp:nvSpPr>
        <dsp:cNvPr id="0" name=""/>
        <dsp:cNvSpPr/>
      </dsp:nvSpPr>
      <dsp:spPr>
        <a:xfrm>
          <a:off x="0" y="72489"/>
          <a:ext cx="5811128" cy="106287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Students in grades Kindergarten – 3</a:t>
          </a:r>
          <a:r>
            <a:rPr lang="en-US" sz="1900" kern="1200" baseline="30000"/>
            <a:t>rd</a:t>
          </a:r>
          <a:r>
            <a:rPr lang="en-US" sz="1900" kern="1200"/>
            <a:t> grade will receive a screener assessment. </a:t>
          </a:r>
        </a:p>
      </dsp:txBody>
      <dsp:txXfrm>
        <a:off x="51885" y="124374"/>
        <a:ext cx="5707358" cy="959101"/>
      </dsp:txXfrm>
    </dsp:sp>
    <dsp:sp modelId="{E089A2F5-AFE4-4716-AB3B-C38CD53A81DE}">
      <dsp:nvSpPr>
        <dsp:cNvPr id="0" name=""/>
        <dsp:cNvSpPr/>
      </dsp:nvSpPr>
      <dsp:spPr>
        <a:xfrm>
          <a:off x="0" y="1190081"/>
          <a:ext cx="5811128" cy="1062871"/>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If student is identified as needing a SRIP, the school will notify and meet with families in October and the end of the school year. </a:t>
          </a:r>
        </a:p>
      </dsp:txBody>
      <dsp:txXfrm>
        <a:off x="51885" y="1241966"/>
        <a:ext cx="5707358" cy="959101"/>
      </dsp:txXfrm>
    </dsp:sp>
    <dsp:sp modelId="{A359CA42-262F-4A5F-BC54-61510D0773CF}">
      <dsp:nvSpPr>
        <dsp:cNvPr id="0" name=""/>
        <dsp:cNvSpPr/>
      </dsp:nvSpPr>
      <dsp:spPr>
        <a:xfrm>
          <a:off x="0" y="2307673"/>
          <a:ext cx="5811128" cy="1062871"/>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If needed a midyear meeting may be requested to discuss changes or needs. </a:t>
          </a:r>
        </a:p>
      </dsp:txBody>
      <dsp:txXfrm>
        <a:off x="51885" y="2359558"/>
        <a:ext cx="5707358" cy="959101"/>
      </dsp:txXfrm>
    </dsp:sp>
    <dsp:sp modelId="{32C9C5D8-2549-4063-A720-7CE360835067}">
      <dsp:nvSpPr>
        <dsp:cNvPr id="0" name=""/>
        <dsp:cNvSpPr/>
      </dsp:nvSpPr>
      <dsp:spPr>
        <a:xfrm>
          <a:off x="0" y="3425265"/>
          <a:ext cx="5811128" cy="1062871"/>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Student progress will be monitored throughout the year and communicated with parents 2x per quarter. </a:t>
          </a:r>
        </a:p>
      </dsp:txBody>
      <dsp:txXfrm>
        <a:off x="51885" y="3477150"/>
        <a:ext cx="5707358" cy="959101"/>
      </dsp:txXfrm>
    </dsp:sp>
    <dsp:sp modelId="{C65C0148-2624-40D0-9ECD-EB667F77AA17}">
      <dsp:nvSpPr>
        <dsp:cNvPr id="0" name=""/>
        <dsp:cNvSpPr/>
      </dsp:nvSpPr>
      <dsp:spPr>
        <a:xfrm>
          <a:off x="0" y="4542857"/>
          <a:ext cx="5811128" cy="1062871"/>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US" sz="1900" kern="1200" dirty="0"/>
            <a:t>Students will </a:t>
          </a:r>
          <a:r>
            <a:rPr lang="en-US" sz="1900" b="0" kern="1200" dirty="0">
              <a:latin typeface="Aptos Display" panose="020F0302020204030204"/>
            </a:rPr>
            <a:t>not be </a:t>
          </a:r>
          <a:r>
            <a:rPr lang="en-US" sz="1900" b="1" kern="1200" dirty="0">
              <a:latin typeface="Aptos Display" panose="020F0302020204030204"/>
            </a:rPr>
            <a:t>identified</a:t>
          </a:r>
          <a:r>
            <a:rPr lang="en-US" sz="1900" kern="1200" dirty="0"/>
            <a:t> for retention</a:t>
          </a:r>
          <a:r>
            <a:rPr lang="en-US" sz="1900" kern="1200" dirty="0">
              <a:latin typeface="Aptos Display" panose="020F0302020204030204"/>
            </a:rPr>
            <a:t>,</a:t>
          </a:r>
          <a:r>
            <a:rPr lang="en-US" sz="1900" kern="1200" dirty="0"/>
            <a:t> under the Literacy Plan</a:t>
          </a:r>
          <a:r>
            <a:rPr lang="en-US" sz="1900" kern="1200" dirty="0">
              <a:latin typeface="Aptos Display" panose="020F0302020204030204"/>
            </a:rPr>
            <a:t>,</a:t>
          </a:r>
          <a:r>
            <a:rPr lang="en-US" sz="1900" kern="1200" dirty="0"/>
            <a:t> until the </a:t>
          </a:r>
          <a:r>
            <a:rPr lang="en-US" sz="1900" kern="1200" dirty="0">
              <a:latin typeface="Aptos Display" panose="020F0302020204030204"/>
            </a:rPr>
            <a:t>27-28</a:t>
          </a:r>
          <a:r>
            <a:rPr lang="en-US" sz="1900" kern="1200" dirty="0"/>
            <a:t> school year</a:t>
          </a:r>
          <a:r>
            <a:rPr lang="en-US" sz="1900" kern="1200" dirty="0">
              <a:latin typeface="Aptos Display" panose="020F0302020204030204"/>
            </a:rPr>
            <a:t> and not officially retained until the 28-29 school year. </a:t>
          </a:r>
          <a:endParaRPr lang="en-US" sz="1900" kern="1200" dirty="0"/>
        </a:p>
      </dsp:txBody>
      <dsp:txXfrm>
        <a:off x="51885" y="4594742"/>
        <a:ext cx="5707358" cy="959101"/>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vl1pPr>
          </a:lstStyle>
          <a:p>
            <a:fld id="{14E487FF-5562-4F63-BAA0-4C042FB006F0}" type="datetimeFigureOut">
              <a:rPr lang="en-US" smtClean="0"/>
              <a:t>10/13/2026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445000"/>
            <a:ext cx="5559425" cy="36369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3550"/>
          </a:xfrm>
          <a:prstGeom prst="rect">
            <a:avLst/>
          </a:prstGeom>
        </p:spPr>
        <p:txBody>
          <a:bodyPr vert="horz" lIns="91440" tIns="45720" rIns="91440" bIns="45720" rtlCol="0" anchor="b"/>
          <a:lstStyle>
            <a:lvl1pPr algn="r">
              <a:defRPr sz="1200"/>
            </a:lvl1pPr>
          </a:lstStyle>
          <a:p>
            <a:fld id="{3E49BE50-A659-4230-9279-47988DEE0507}" type="slidenum">
              <a:rPr lang="en-US" smtClean="0"/>
              <a:t>‹#›</a:t>
            </a:fld>
            <a:endParaRPr lang="en-US"/>
          </a:p>
        </p:txBody>
      </p:sp>
    </p:spTree>
    <p:extLst>
      <p:ext uri="{BB962C8B-B14F-4D97-AF65-F5344CB8AC3E}">
        <p14:creationId xmlns:p14="http://schemas.microsoft.com/office/powerpoint/2010/main" val="2216266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49BE50-A659-4230-9279-47988DEE0507}" type="slidenum">
              <a:rPr lang="en-US" smtClean="0"/>
              <a:t>1</a:t>
            </a:fld>
            <a:endParaRPr lang="en-US"/>
          </a:p>
        </p:txBody>
      </p:sp>
    </p:spTree>
    <p:extLst>
      <p:ext uri="{BB962C8B-B14F-4D97-AF65-F5344CB8AC3E}">
        <p14:creationId xmlns:p14="http://schemas.microsoft.com/office/powerpoint/2010/main" val="141299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new picture of team</a:t>
            </a:r>
          </a:p>
        </p:txBody>
      </p:sp>
      <p:sp>
        <p:nvSpPr>
          <p:cNvPr id="4" name="Slide Number Placeholder 3"/>
          <p:cNvSpPr>
            <a:spLocks noGrp="1"/>
          </p:cNvSpPr>
          <p:nvPr>
            <p:ph type="sldNum" sz="quarter" idx="5"/>
          </p:nvPr>
        </p:nvSpPr>
        <p:spPr/>
        <p:txBody>
          <a:bodyPr/>
          <a:lstStyle/>
          <a:p>
            <a:fld id="{3E49BE50-A659-4230-9279-47988DEE0507}" type="slidenum">
              <a:rPr lang="en-US" smtClean="0"/>
              <a:t>2</a:t>
            </a:fld>
            <a:endParaRPr lang="en-US"/>
          </a:p>
        </p:txBody>
      </p:sp>
    </p:spTree>
    <p:extLst>
      <p:ext uri="{BB962C8B-B14F-4D97-AF65-F5344CB8AC3E}">
        <p14:creationId xmlns:p14="http://schemas.microsoft.com/office/powerpoint/2010/main" val="2798368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is important to stress that we do our best to provide a safe learning environment.</a:t>
            </a:r>
          </a:p>
          <a:p>
            <a:r>
              <a:rPr lang="en-US" baseline="0" dirty="0"/>
              <a:t>We take reasonable measures and follow best practices</a:t>
            </a:r>
            <a:endParaRPr lang="en-US" dirty="0"/>
          </a:p>
        </p:txBody>
      </p:sp>
      <p:sp>
        <p:nvSpPr>
          <p:cNvPr id="4" name="Slide Number Placeholder 3"/>
          <p:cNvSpPr>
            <a:spLocks noGrp="1"/>
          </p:cNvSpPr>
          <p:nvPr>
            <p:ph type="sldNum" sz="quarter" idx="10"/>
          </p:nvPr>
        </p:nvSpPr>
        <p:spPr/>
        <p:txBody>
          <a:bodyPr/>
          <a:lstStyle/>
          <a:p>
            <a:fld id="{D985FF17-6D7F-43C4-9F87-A4B955FAEA80}" type="slidenum">
              <a:rPr lang="en-US" smtClean="0"/>
              <a:t>7</a:t>
            </a:fld>
            <a:endParaRPr lang="en-US" dirty="0"/>
          </a:p>
        </p:txBody>
      </p:sp>
    </p:spTree>
    <p:extLst>
      <p:ext uri="{BB962C8B-B14F-4D97-AF65-F5344CB8AC3E}">
        <p14:creationId xmlns:p14="http://schemas.microsoft.com/office/powerpoint/2010/main" val="4233515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a:t>
            </a:r>
            <a:r>
              <a:rPr lang="en-US" baseline="0" dirty="0"/>
              <a:t> the importance of consistency in our practices</a:t>
            </a:r>
          </a:p>
          <a:p>
            <a:r>
              <a:rPr lang="en-US" baseline="0" dirty="0"/>
              <a:t>This vetting process is our first line of defense</a:t>
            </a:r>
            <a:endParaRPr lang="en-US" dirty="0"/>
          </a:p>
        </p:txBody>
      </p:sp>
      <p:sp>
        <p:nvSpPr>
          <p:cNvPr id="4" name="Slide Number Placeholder 3"/>
          <p:cNvSpPr>
            <a:spLocks noGrp="1"/>
          </p:cNvSpPr>
          <p:nvPr>
            <p:ph type="sldNum" sz="quarter" idx="10"/>
          </p:nvPr>
        </p:nvSpPr>
        <p:spPr/>
        <p:txBody>
          <a:bodyPr/>
          <a:lstStyle/>
          <a:p>
            <a:fld id="{D985FF17-6D7F-43C4-9F87-A4B955FAEA80}" type="slidenum">
              <a:rPr lang="en-US" smtClean="0"/>
              <a:t>8</a:t>
            </a:fld>
            <a:endParaRPr lang="en-US" dirty="0"/>
          </a:p>
        </p:txBody>
      </p:sp>
    </p:spTree>
    <p:extLst>
      <p:ext uri="{BB962C8B-B14F-4D97-AF65-F5344CB8AC3E}">
        <p14:creationId xmlns:p14="http://schemas.microsoft.com/office/powerpoint/2010/main" val="14259775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to the number of visitors during assemblies</a:t>
            </a:r>
            <a:r>
              <a:rPr lang="en-US" baseline="0" dirty="0"/>
              <a:t>, concerts, etc. it is impractical to check everyone in through the VMS</a:t>
            </a:r>
          </a:p>
          <a:p>
            <a:r>
              <a:rPr lang="en-US" baseline="0" dirty="0"/>
              <a:t>This is justified by an increase in parental supervision</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D985FF17-6D7F-43C4-9F87-A4B955FAEA80}" type="slidenum">
              <a:rPr lang="en-US" smtClean="0"/>
              <a:t>9</a:t>
            </a:fld>
            <a:endParaRPr lang="en-US" dirty="0"/>
          </a:p>
        </p:txBody>
      </p:sp>
    </p:spTree>
    <p:extLst>
      <p:ext uri="{BB962C8B-B14F-4D97-AF65-F5344CB8AC3E}">
        <p14:creationId xmlns:p14="http://schemas.microsoft.com/office/powerpoint/2010/main" val="854335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will remain in your class even if the bell rings. If you’re in the hallway, public address might be made to go to the nearest classroom. Or proceed to your next scheduled class. </a:t>
            </a:r>
          </a:p>
          <a:p>
            <a:endParaRPr lang="en-US" dirty="0"/>
          </a:p>
          <a:p>
            <a:r>
              <a:rPr lang="en-US" dirty="0"/>
              <a:t>With the Hold protocol, we just don’t want what’s happening in the hallway to spill into the classroom. Students remain in their seats, continue lessons, or if lessons are done, students may be given time to read or study</a:t>
            </a:r>
          </a:p>
        </p:txBody>
      </p:sp>
      <p:sp>
        <p:nvSpPr>
          <p:cNvPr id="4" name="Slide Number Placeholder 3"/>
          <p:cNvSpPr>
            <a:spLocks noGrp="1"/>
          </p:cNvSpPr>
          <p:nvPr>
            <p:ph type="sldNum" sz="quarter" idx="10"/>
          </p:nvPr>
        </p:nvSpPr>
        <p:spPr/>
        <p:txBody>
          <a:bodyPr/>
          <a:lstStyle/>
          <a:p>
            <a:fld id="{D985FF17-6D7F-43C4-9F87-A4B955FAEA80}" type="slidenum">
              <a:rPr lang="en-US" smtClean="0"/>
              <a:t>12</a:t>
            </a:fld>
            <a:endParaRPr lang="en-US" dirty="0"/>
          </a:p>
        </p:txBody>
      </p:sp>
    </p:spTree>
    <p:extLst>
      <p:ext uri="{BB962C8B-B14F-4D97-AF65-F5344CB8AC3E}">
        <p14:creationId xmlns:p14="http://schemas.microsoft.com/office/powerpoint/2010/main" val="3589852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stress that this is not a LOCKDOWN</a:t>
            </a:r>
          </a:p>
          <a:p>
            <a:r>
              <a:rPr lang="en-US" dirty="0"/>
              <a:t>Predominantly</a:t>
            </a:r>
            <a:r>
              <a:rPr lang="en-US" baseline="0" dirty="0"/>
              <a:t> this is done as precaution at the direction of the police</a:t>
            </a:r>
            <a:endParaRPr lang="en-US" dirty="0"/>
          </a:p>
        </p:txBody>
      </p:sp>
      <p:sp>
        <p:nvSpPr>
          <p:cNvPr id="4" name="Slide Number Placeholder 3"/>
          <p:cNvSpPr>
            <a:spLocks noGrp="1"/>
          </p:cNvSpPr>
          <p:nvPr>
            <p:ph type="sldNum" sz="quarter" idx="10"/>
          </p:nvPr>
        </p:nvSpPr>
        <p:spPr/>
        <p:txBody>
          <a:bodyPr/>
          <a:lstStyle/>
          <a:p>
            <a:fld id="{D985FF17-6D7F-43C4-9F87-A4B955FAEA80}" type="slidenum">
              <a:rPr lang="en-US" smtClean="0"/>
              <a:t>13</a:t>
            </a:fld>
            <a:endParaRPr lang="en-US" dirty="0"/>
          </a:p>
        </p:txBody>
      </p:sp>
    </p:spTree>
    <p:extLst>
      <p:ext uri="{BB962C8B-B14F-4D97-AF65-F5344CB8AC3E}">
        <p14:creationId xmlns:p14="http://schemas.microsoft.com/office/powerpoint/2010/main" val="2316264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 guardians during the</a:t>
            </a:r>
            <a:r>
              <a:rPr lang="en-US" baseline="0" dirty="0"/>
              <a:t> initial stages of a lockdown they may not hear from their child due to the silence requirement.</a:t>
            </a:r>
          </a:p>
          <a:p>
            <a:r>
              <a:rPr lang="en-US" baseline="0" dirty="0"/>
              <a:t>Students will eventually be allowed to text their parent to let them know they are ok.</a:t>
            </a:r>
          </a:p>
          <a:p>
            <a:r>
              <a:rPr lang="en-US" baseline="0" dirty="0"/>
              <a:t>It is also important to remind guardians that not everything transmitted via social media by students and staff is accurate.</a:t>
            </a:r>
          </a:p>
          <a:p>
            <a:endParaRPr lang="en-US" baseline="0" dirty="0"/>
          </a:p>
        </p:txBody>
      </p:sp>
      <p:sp>
        <p:nvSpPr>
          <p:cNvPr id="4" name="Slide Number Placeholder 3"/>
          <p:cNvSpPr>
            <a:spLocks noGrp="1"/>
          </p:cNvSpPr>
          <p:nvPr>
            <p:ph type="sldNum" sz="quarter" idx="10"/>
          </p:nvPr>
        </p:nvSpPr>
        <p:spPr/>
        <p:txBody>
          <a:bodyPr/>
          <a:lstStyle/>
          <a:p>
            <a:fld id="{D985FF17-6D7F-43C4-9F87-A4B955FAEA80}" type="slidenum">
              <a:rPr lang="en-US" smtClean="0"/>
              <a:t>14</a:t>
            </a:fld>
            <a:endParaRPr lang="en-US" dirty="0"/>
          </a:p>
        </p:txBody>
      </p:sp>
    </p:spTree>
    <p:extLst>
      <p:ext uri="{BB962C8B-B14F-4D97-AF65-F5344CB8AC3E}">
        <p14:creationId xmlns:p14="http://schemas.microsoft.com/office/powerpoint/2010/main" val="39498166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a:t>
            </a:r>
            <a:r>
              <a:rPr lang="en-US" baseline="0" dirty="0"/>
              <a:t> need to spend a lot of time on this.</a:t>
            </a:r>
            <a:endParaRPr lang="en-US" dirty="0"/>
          </a:p>
        </p:txBody>
      </p:sp>
      <p:sp>
        <p:nvSpPr>
          <p:cNvPr id="4" name="Slide Number Placeholder 3"/>
          <p:cNvSpPr>
            <a:spLocks noGrp="1"/>
          </p:cNvSpPr>
          <p:nvPr>
            <p:ph type="sldNum" sz="quarter" idx="10"/>
          </p:nvPr>
        </p:nvSpPr>
        <p:spPr/>
        <p:txBody>
          <a:bodyPr/>
          <a:lstStyle/>
          <a:p>
            <a:fld id="{D985FF17-6D7F-43C4-9F87-A4B955FAEA80}" type="slidenum">
              <a:rPr lang="en-US" smtClean="0"/>
              <a:t>15</a:t>
            </a:fld>
            <a:endParaRPr lang="en-US" dirty="0"/>
          </a:p>
        </p:txBody>
      </p:sp>
    </p:spTree>
    <p:extLst>
      <p:ext uri="{BB962C8B-B14F-4D97-AF65-F5344CB8AC3E}">
        <p14:creationId xmlns:p14="http://schemas.microsoft.com/office/powerpoint/2010/main" val="36310968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a:t>
            </a:r>
            <a:r>
              <a:rPr lang="en-US" baseline="0" dirty="0"/>
              <a:t> need to spend a lot of time on this other than reinforce that this is not a term used for an action during active assailant incident.  </a:t>
            </a:r>
            <a:endParaRPr lang="en-US" dirty="0"/>
          </a:p>
          <a:p>
            <a:endParaRPr lang="en-US" dirty="0"/>
          </a:p>
        </p:txBody>
      </p:sp>
      <p:sp>
        <p:nvSpPr>
          <p:cNvPr id="4" name="Slide Number Placeholder 3"/>
          <p:cNvSpPr>
            <a:spLocks noGrp="1"/>
          </p:cNvSpPr>
          <p:nvPr>
            <p:ph type="sldNum" sz="quarter" idx="10"/>
          </p:nvPr>
        </p:nvSpPr>
        <p:spPr/>
        <p:txBody>
          <a:bodyPr/>
          <a:lstStyle/>
          <a:p>
            <a:fld id="{D985FF17-6D7F-43C4-9F87-A4B955FAEA80}" type="slidenum">
              <a:rPr lang="en-US" smtClean="0"/>
              <a:t>16</a:t>
            </a:fld>
            <a:endParaRPr lang="en-US" dirty="0"/>
          </a:p>
        </p:txBody>
      </p:sp>
    </p:spTree>
    <p:extLst>
      <p:ext uri="{BB962C8B-B14F-4D97-AF65-F5344CB8AC3E}">
        <p14:creationId xmlns:p14="http://schemas.microsoft.com/office/powerpoint/2010/main" val="7646213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D33B9-CC6E-39DC-B319-9CF57F0FAA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0FFC52-490C-21E2-BB2B-8CB33A90E1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D3FE6D-73F2-C4E4-49CE-7408B358FFB3}"/>
              </a:ext>
            </a:extLst>
          </p:cNvPr>
          <p:cNvSpPr>
            <a:spLocks noGrp="1"/>
          </p:cNvSpPr>
          <p:nvPr>
            <p:ph type="body" idx="1"/>
          </p:nvPr>
        </p:nvSpPr>
        <p:spPr/>
        <p:txBody>
          <a:bodyPr/>
          <a:lstStyle/>
          <a:p>
            <a:r>
              <a:rPr lang="en-US" dirty="0"/>
              <a:t>Stress how</a:t>
            </a:r>
            <a:r>
              <a:rPr lang="en-US" baseline="0" dirty="0"/>
              <a:t> seriously we take all threats</a:t>
            </a:r>
          </a:p>
          <a:p>
            <a:r>
              <a:rPr lang="en-US" baseline="0" dirty="0"/>
              <a:t>Most end up not being a real threat and are statements taken out of context.</a:t>
            </a:r>
          </a:p>
          <a:p>
            <a:r>
              <a:rPr lang="en-US" baseline="0" dirty="0"/>
              <a:t>We look at the totality of the circumstances</a:t>
            </a:r>
          </a:p>
          <a:p>
            <a:r>
              <a:rPr lang="en-US" baseline="0" dirty="0"/>
              <a:t>Drive home the necessity to report immediately – many threats are not reported until very late in the evening, which reduces the amount of time for investigation before school reopens. </a:t>
            </a:r>
          </a:p>
          <a:p>
            <a:r>
              <a:rPr lang="en-US" baseline="0" dirty="0"/>
              <a:t>Also mention that it is typical to see patrol cars around the school in the morning</a:t>
            </a:r>
          </a:p>
          <a:p>
            <a:r>
              <a:rPr lang="en-US" baseline="0" dirty="0"/>
              <a:t>We are limited on what we able to communicate to guardians due to FERPA</a:t>
            </a:r>
            <a:endParaRPr lang="en-US" dirty="0"/>
          </a:p>
        </p:txBody>
      </p:sp>
      <p:sp>
        <p:nvSpPr>
          <p:cNvPr id="4" name="Slide Number Placeholder 3">
            <a:extLst>
              <a:ext uri="{FF2B5EF4-FFF2-40B4-BE49-F238E27FC236}">
                <a16:creationId xmlns:a16="http://schemas.microsoft.com/office/drawing/2014/main" id="{18B2CCD1-6499-7EC6-6D07-18D4B37DA6C5}"/>
              </a:ext>
            </a:extLst>
          </p:cNvPr>
          <p:cNvSpPr>
            <a:spLocks noGrp="1"/>
          </p:cNvSpPr>
          <p:nvPr>
            <p:ph type="sldNum" sz="quarter" idx="10"/>
          </p:nvPr>
        </p:nvSpPr>
        <p:spPr/>
        <p:txBody>
          <a:bodyPr/>
          <a:lstStyle/>
          <a:p>
            <a:fld id="{D985FF17-6D7F-43C4-9F87-A4B955FAEA80}" type="slidenum">
              <a:rPr lang="en-US" smtClean="0"/>
              <a:t>17</a:t>
            </a:fld>
            <a:endParaRPr lang="en-US" dirty="0"/>
          </a:p>
        </p:txBody>
      </p:sp>
    </p:spTree>
    <p:extLst>
      <p:ext uri="{BB962C8B-B14F-4D97-AF65-F5344CB8AC3E}">
        <p14:creationId xmlns:p14="http://schemas.microsoft.com/office/powerpoint/2010/main" val="22585191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85FF17-6D7F-43C4-9F87-A4B955FAEA80}" type="slidenum">
              <a:rPr lang="en-US" smtClean="0"/>
              <a:t>19</a:t>
            </a:fld>
            <a:endParaRPr lang="en-US" dirty="0"/>
          </a:p>
        </p:txBody>
      </p:sp>
    </p:spTree>
    <p:extLst>
      <p:ext uri="{BB962C8B-B14F-4D97-AF65-F5344CB8AC3E}">
        <p14:creationId xmlns:p14="http://schemas.microsoft.com/office/powerpoint/2010/main" val="1651196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how</a:t>
            </a:r>
            <a:r>
              <a:rPr lang="en-US" baseline="0" dirty="0"/>
              <a:t> seriously we take all threats</a:t>
            </a:r>
          </a:p>
          <a:p>
            <a:r>
              <a:rPr lang="en-US" baseline="0" dirty="0"/>
              <a:t>Most end up not being a real threat and are statements taken out of context.</a:t>
            </a:r>
          </a:p>
          <a:p>
            <a:r>
              <a:rPr lang="en-US" baseline="0" dirty="0"/>
              <a:t>We look at the totality of the circumstances</a:t>
            </a:r>
          </a:p>
          <a:p>
            <a:r>
              <a:rPr lang="en-US" baseline="0" dirty="0"/>
              <a:t>Drive home the necessity to report immediately – many threats are not reported until very late in the evening, which reduces the amount of time for investigation before school reopens. </a:t>
            </a:r>
          </a:p>
          <a:p>
            <a:r>
              <a:rPr lang="en-US" baseline="0" dirty="0"/>
              <a:t>Also mention that it is typical to see patrol cars around the school in the morning</a:t>
            </a:r>
          </a:p>
          <a:p>
            <a:r>
              <a:rPr lang="en-US" baseline="0" dirty="0"/>
              <a:t>We are limited on what we able to communicate to guardians due to FERPA</a:t>
            </a:r>
            <a:endParaRPr lang="en-US" dirty="0"/>
          </a:p>
        </p:txBody>
      </p:sp>
      <p:sp>
        <p:nvSpPr>
          <p:cNvPr id="4" name="Slide Number Placeholder 3"/>
          <p:cNvSpPr>
            <a:spLocks noGrp="1"/>
          </p:cNvSpPr>
          <p:nvPr>
            <p:ph type="sldNum" sz="quarter" idx="10"/>
          </p:nvPr>
        </p:nvSpPr>
        <p:spPr/>
        <p:txBody>
          <a:bodyPr/>
          <a:lstStyle/>
          <a:p>
            <a:fld id="{D985FF17-6D7F-43C4-9F87-A4B955FAEA80}" type="slidenum">
              <a:rPr lang="en-US" smtClean="0"/>
              <a:t>21</a:t>
            </a:fld>
            <a:endParaRPr lang="en-US" dirty="0"/>
          </a:p>
        </p:txBody>
      </p:sp>
    </p:spTree>
    <p:extLst>
      <p:ext uri="{BB962C8B-B14F-4D97-AF65-F5344CB8AC3E}">
        <p14:creationId xmlns:p14="http://schemas.microsoft.com/office/powerpoint/2010/main" val="2210101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85FF17-6D7F-43C4-9F87-A4B955FAEA80}" type="slidenum">
              <a:rPr lang="en-US" smtClean="0"/>
              <a:t>23</a:t>
            </a:fld>
            <a:endParaRPr lang="en-US" dirty="0"/>
          </a:p>
        </p:txBody>
      </p:sp>
    </p:spTree>
    <p:extLst>
      <p:ext uri="{BB962C8B-B14F-4D97-AF65-F5344CB8AC3E}">
        <p14:creationId xmlns:p14="http://schemas.microsoft.com/office/powerpoint/2010/main" val="18897786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A54082-0EDA-40C0-B23E-AB88047B2438}" type="slidenum">
              <a:rPr lang="en-US" smtClean="0"/>
              <a:t>32</a:t>
            </a:fld>
            <a:endParaRPr lang="en-US"/>
          </a:p>
        </p:txBody>
      </p:sp>
    </p:spTree>
    <p:extLst>
      <p:ext uri="{BB962C8B-B14F-4D97-AF65-F5344CB8AC3E}">
        <p14:creationId xmlns:p14="http://schemas.microsoft.com/office/powerpoint/2010/main" val="24225189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our daily schedule: if you’d like you can take pictures of the slides as I’m going through them, but I will also be sending this presentation out for you to refer to later on. </a:t>
            </a:r>
          </a:p>
          <a:p>
            <a:r>
              <a:rPr lang="en-US" dirty="0"/>
              <a:t>If you have any questions please hold them until the end so I can fly through this, it is a lot of information, I know, but I promise it will be helpful. </a:t>
            </a:r>
          </a:p>
          <a:p>
            <a:r>
              <a:rPr lang="en-US" dirty="0"/>
              <a:t>As you can see stations is not listed on this slide.  However, we incorporate stations throughout the day into instructional time to reinforce lessons taught. </a:t>
            </a:r>
          </a:p>
          <a:p>
            <a:r>
              <a:rPr lang="en-US" dirty="0"/>
              <a:t>The WIN time refers to the new implementation of the SRIP time, which is our Student Reading Intervention Plans. </a:t>
            </a:r>
          </a:p>
        </p:txBody>
      </p:sp>
      <p:sp>
        <p:nvSpPr>
          <p:cNvPr id="4" name="Slide Number Placeholder 3"/>
          <p:cNvSpPr>
            <a:spLocks noGrp="1"/>
          </p:cNvSpPr>
          <p:nvPr>
            <p:ph type="sldNum" sz="quarter" idx="5"/>
          </p:nvPr>
        </p:nvSpPr>
        <p:spPr/>
        <p:txBody>
          <a:bodyPr/>
          <a:lstStyle/>
          <a:p>
            <a:fld id="{3E49BE50-A659-4230-9279-47988DEE0507}" type="slidenum">
              <a:rPr lang="en-US" smtClean="0"/>
              <a:t>36</a:t>
            </a:fld>
            <a:endParaRPr lang="en-US"/>
          </a:p>
        </p:txBody>
      </p:sp>
    </p:spTree>
    <p:extLst>
      <p:ext uri="{BB962C8B-B14F-4D97-AF65-F5344CB8AC3E}">
        <p14:creationId xmlns:p14="http://schemas.microsoft.com/office/powerpoint/2010/main" val="28923669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5 pillars of early literacy that we work toward throughout the school year.  This will be a great deal of focus for our intervention reading groups that I’ll be discussing next for our ELA blocks. </a:t>
            </a:r>
          </a:p>
        </p:txBody>
      </p:sp>
      <p:sp>
        <p:nvSpPr>
          <p:cNvPr id="4" name="Slide Number Placeholder 3"/>
          <p:cNvSpPr>
            <a:spLocks noGrp="1"/>
          </p:cNvSpPr>
          <p:nvPr>
            <p:ph type="sldNum" sz="quarter" idx="5"/>
          </p:nvPr>
        </p:nvSpPr>
        <p:spPr/>
        <p:txBody>
          <a:bodyPr/>
          <a:lstStyle/>
          <a:p>
            <a:fld id="{3E49BE50-A659-4230-9279-47988DEE0507}" type="slidenum">
              <a:rPr lang="en-US" smtClean="0"/>
              <a:t>37</a:t>
            </a:fld>
            <a:endParaRPr lang="en-US"/>
          </a:p>
        </p:txBody>
      </p:sp>
    </p:spTree>
    <p:extLst>
      <p:ext uri="{BB962C8B-B14F-4D97-AF65-F5344CB8AC3E}">
        <p14:creationId xmlns:p14="http://schemas.microsoft.com/office/powerpoint/2010/main" val="30343565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Fundations</a:t>
            </a:r>
            <a:r>
              <a:rPr lang="en-US" dirty="0"/>
              <a:t> is the use of letter, keyword, sound – we utilize whole brain teaching to help students master the letters and sounds throughout the year. </a:t>
            </a:r>
          </a:p>
          <a:p>
            <a:r>
              <a:rPr lang="en-US" dirty="0"/>
              <a:t>Heggerty is the use of oral letter sounds, word manipulation, and rhyming</a:t>
            </a:r>
          </a:p>
          <a:p>
            <a:r>
              <a:rPr lang="en-US" dirty="0"/>
              <a:t>Shared reading is done in whole group lessons at the beginning of the day through the Wonders reading program</a:t>
            </a:r>
          </a:p>
          <a:p>
            <a:r>
              <a:rPr lang="en-US" dirty="0"/>
              <a:t>Small Group Instruction – we will break off into groups of 7-10 students in a group to help focus on reading and writing skills throughout the week</a:t>
            </a:r>
          </a:p>
          <a:p>
            <a:r>
              <a:rPr lang="en-US" dirty="0"/>
              <a:t>Intervention groups – our IA’s will be pulling students to help with specific interventions.  For example in the beginning of the year to help students reach the goal of knowing all of their upper and lower case letters and their sounds we create small groups for extra support. </a:t>
            </a:r>
          </a:p>
          <a:p>
            <a:r>
              <a:rPr lang="en-US" dirty="0"/>
              <a:t>Fluency Folders: this year we’ll be utilizing the students </a:t>
            </a:r>
            <a:r>
              <a:rPr lang="en-US" dirty="0" err="1"/>
              <a:t>Fundations</a:t>
            </a:r>
            <a:r>
              <a:rPr lang="en-US" dirty="0"/>
              <a:t> homework binders for small group instruction and reading practice during school.  There will be a tab within their homework binders that will separate their homework from their fluency folder. This resource will only be used in class.  You can revisit at home, but please do not focus on this portion of their binder for homework. </a:t>
            </a:r>
          </a:p>
          <a:p>
            <a:r>
              <a:rPr lang="en-US" dirty="0"/>
              <a:t>This year we will have what is called a SRIP – student reading intervention plan.  This extra dip of reading instruction will utilize flexible groupings, which means students may stay in one room or transition into another room to work on specific learning goals catered to their particular reading (this includes extension opportunities) needs such as fluency, comprehension, phonics, or writing.  This extra set of instruction will be 30 minutes in length.  </a:t>
            </a:r>
          </a:p>
        </p:txBody>
      </p:sp>
      <p:sp>
        <p:nvSpPr>
          <p:cNvPr id="4" name="Slide Number Placeholder 3"/>
          <p:cNvSpPr>
            <a:spLocks noGrp="1"/>
          </p:cNvSpPr>
          <p:nvPr>
            <p:ph type="sldNum" sz="quarter" idx="5"/>
          </p:nvPr>
        </p:nvSpPr>
        <p:spPr/>
        <p:txBody>
          <a:bodyPr/>
          <a:lstStyle/>
          <a:p>
            <a:fld id="{3E49BE50-A659-4230-9279-47988DEE0507}" type="slidenum">
              <a:rPr lang="en-US" smtClean="0"/>
              <a:t>38</a:t>
            </a:fld>
            <a:endParaRPr lang="en-US"/>
          </a:p>
        </p:txBody>
      </p:sp>
    </p:spTree>
    <p:extLst>
      <p:ext uri="{BB962C8B-B14F-4D97-AF65-F5344CB8AC3E}">
        <p14:creationId xmlns:p14="http://schemas.microsoft.com/office/powerpoint/2010/main" val="28107671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expectations for writing each day.  Inventive spelling will look like phonetic spelling for many students.  We encourage students to read what they have written to us to help us see what each word might be. </a:t>
            </a:r>
          </a:p>
        </p:txBody>
      </p:sp>
      <p:sp>
        <p:nvSpPr>
          <p:cNvPr id="4" name="Slide Number Placeholder 3"/>
          <p:cNvSpPr>
            <a:spLocks noGrp="1"/>
          </p:cNvSpPr>
          <p:nvPr>
            <p:ph type="sldNum" sz="quarter" idx="5"/>
          </p:nvPr>
        </p:nvSpPr>
        <p:spPr/>
        <p:txBody>
          <a:bodyPr/>
          <a:lstStyle/>
          <a:p>
            <a:fld id="{3E49BE50-A659-4230-9279-47988DEE0507}" type="slidenum">
              <a:rPr lang="en-US" smtClean="0"/>
              <a:t>39</a:t>
            </a:fld>
            <a:endParaRPr lang="en-US"/>
          </a:p>
        </p:txBody>
      </p:sp>
    </p:spTree>
    <p:extLst>
      <p:ext uri="{BB962C8B-B14F-4D97-AF65-F5344CB8AC3E}">
        <p14:creationId xmlns:p14="http://schemas.microsoft.com/office/powerpoint/2010/main" val="40733021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can see in the beginning of the year students begin with first letter sounds, eventually leading into beginning and ending sounds, phonetic spelling, and eventually into writing two sentences. </a:t>
            </a:r>
          </a:p>
        </p:txBody>
      </p:sp>
      <p:sp>
        <p:nvSpPr>
          <p:cNvPr id="4" name="Slide Number Placeholder 3"/>
          <p:cNvSpPr>
            <a:spLocks noGrp="1"/>
          </p:cNvSpPr>
          <p:nvPr>
            <p:ph type="sldNum" sz="quarter" idx="5"/>
          </p:nvPr>
        </p:nvSpPr>
        <p:spPr/>
        <p:txBody>
          <a:bodyPr/>
          <a:lstStyle/>
          <a:p>
            <a:fld id="{3E49BE50-A659-4230-9279-47988DEE0507}" type="slidenum">
              <a:rPr lang="en-US" smtClean="0"/>
              <a:t>40</a:t>
            </a:fld>
            <a:endParaRPr lang="en-US"/>
          </a:p>
        </p:txBody>
      </p:sp>
    </p:spTree>
    <p:extLst>
      <p:ext uri="{BB962C8B-B14F-4D97-AF65-F5344CB8AC3E}">
        <p14:creationId xmlns:p14="http://schemas.microsoft.com/office/powerpoint/2010/main" val="38069958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Our reading assessments will be changing again to a program called STAR (First Sound Fluency, Letter naming fluency, Phoneme Segmentation, and nonsense word fluency) </a:t>
            </a:r>
          </a:p>
          <a:p>
            <a:r>
              <a:rPr lang="en-US" dirty="0"/>
              <a:t>We have updated our sight words to be taught through the year, the expectation is for students to know 30 by the end of the year, however K will be teaching 53 words.</a:t>
            </a:r>
          </a:p>
          <a:p>
            <a:r>
              <a:rPr lang="en-US" dirty="0"/>
              <a:t>In January, a presentation will be sent out to all families to help you understand how we’ll be teaching our high frequency words this year. This resource will also be utilized in first grade as well. </a:t>
            </a:r>
          </a:p>
        </p:txBody>
      </p:sp>
      <p:sp>
        <p:nvSpPr>
          <p:cNvPr id="4" name="Slide Number Placeholder 3"/>
          <p:cNvSpPr>
            <a:spLocks noGrp="1"/>
          </p:cNvSpPr>
          <p:nvPr>
            <p:ph type="sldNum" sz="quarter" idx="5"/>
          </p:nvPr>
        </p:nvSpPr>
        <p:spPr/>
        <p:txBody>
          <a:bodyPr/>
          <a:lstStyle/>
          <a:p>
            <a:fld id="{3E49BE50-A659-4230-9279-47988DEE0507}" type="slidenum">
              <a:rPr lang="en-US" smtClean="0"/>
              <a:t>41</a:t>
            </a:fld>
            <a:endParaRPr lang="en-US"/>
          </a:p>
        </p:txBody>
      </p:sp>
    </p:spTree>
    <p:extLst>
      <p:ext uri="{BB962C8B-B14F-4D97-AF65-F5344CB8AC3E}">
        <p14:creationId xmlns:p14="http://schemas.microsoft.com/office/powerpoint/2010/main" val="5863254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Math this year will be 90 minutes rather than 60.  This will account for the additional time of a SMIP, Student Math Intervention Plan.  Similar to the SRIP time with reading, our students who are in need of extra math supports or extensions will be addressed during this time.  We want to look at all of this additional instructional time as a double dip of instruction to support students learning. Throughout the beginning of the year students will be focusing on identifying, writing, and building numbers 1-10; teen numbers up to 20; addition and subtraction; and word problems.  By the end of the school year we will jump into geometry.  Students will also be expected to count to 100 by the end of quarter 3. Please practice this skill with your child.  We love to see if they can count early on and celebrate when each student reaches this goal.</a:t>
            </a:r>
          </a:p>
          <a:p>
            <a:endParaRPr lang="en-US" dirty="0"/>
          </a:p>
        </p:txBody>
      </p:sp>
      <p:sp>
        <p:nvSpPr>
          <p:cNvPr id="4" name="Slide Number Placeholder 3"/>
          <p:cNvSpPr>
            <a:spLocks noGrp="1"/>
          </p:cNvSpPr>
          <p:nvPr>
            <p:ph type="sldNum" sz="quarter" idx="5"/>
          </p:nvPr>
        </p:nvSpPr>
        <p:spPr/>
        <p:txBody>
          <a:bodyPr/>
          <a:lstStyle/>
          <a:p>
            <a:fld id="{3E49BE50-A659-4230-9279-47988DEE0507}" type="slidenum">
              <a:rPr lang="en-US" smtClean="0"/>
              <a:t>42</a:t>
            </a:fld>
            <a:endParaRPr lang="en-US"/>
          </a:p>
        </p:txBody>
      </p:sp>
    </p:spTree>
    <p:extLst>
      <p:ext uri="{BB962C8B-B14F-4D97-AF65-F5344CB8AC3E}">
        <p14:creationId xmlns:p14="http://schemas.microsoft.com/office/powerpoint/2010/main" val="3579436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Throughout the year students will participate in a lot of hands-on activities, from science experiments to learning about the life cycles of Monarch butterflies and Frogs. </a:t>
            </a:r>
          </a:p>
          <a:p>
            <a:endParaRPr lang="en-US" dirty="0"/>
          </a:p>
        </p:txBody>
      </p:sp>
      <p:sp>
        <p:nvSpPr>
          <p:cNvPr id="4" name="Slide Number Placeholder 3"/>
          <p:cNvSpPr>
            <a:spLocks noGrp="1"/>
          </p:cNvSpPr>
          <p:nvPr>
            <p:ph type="sldNum" sz="quarter" idx="5"/>
          </p:nvPr>
        </p:nvSpPr>
        <p:spPr/>
        <p:txBody>
          <a:bodyPr/>
          <a:lstStyle/>
          <a:p>
            <a:fld id="{3E49BE50-A659-4230-9279-47988DEE0507}" type="slidenum">
              <a:rPr lang="en-US" smtClean="0"/>
              <a:t>43</a:t>
            </a:fld>
            <a:endParaRPr lang="en-US"/>
          </a:p>
        </p:txBody>
      </p:sp>
    </p:spTree>
    <p:extLst>
      <p:ext uri="{BB962C8B-B14F-4D97-AF65-F5344CB8AC3E}">
        <p14:creationId xmlns:p14="http://schemas.microsoft.com/office/powerpoint/2010/main" val="52761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 and My Family – the students will be creating a turkey in November for our hallway bulletin boards.  In December each family will decorate a house to be used for a presentation of family traditions. </a:t>
            </a:r>
          </a:p>
          <a:p>
            <a:endParaRPr lang="en-US" dirty="0"/>
          </a:p>
        </p:txBody>
      </p:sp>
      <p:sp>
        <p:nvSpPr>
          <p:cNvPr id="4" name="Slide Number Placeholder 3"/>
          <p:cNvSpPr>
            <a:spLocks noGrp="1"/>
          </p:cNvSpPr>
          <p:nvPr>
            <p:ph type="sldNum" sz="quarter" idx="5"/>
          </p:nvPr>
        </p:nvSpPr>
        <p:spPr/>
        <p:txBody>
          <a:bodyPr/>
          <a:lstStyle/>
          <a:p>
            <a:fld id="{3E49BE50-A659-4230-9279-47988DEE0507}" type="slidenum">
              <a:rPr lang="en-US" smtClean="0"/>
              <a:t>44</a:t>
            </a:fld>
            <a:endParaRPr lang="en-US"/>
          </a:p>
        </p:txBody>
      </p:sp>
    </p:spTree>
    <p:extLst>
      <p:ext uri="{BB962C8B-B14F-4D97-AF65-F5344CB8AC3E}">
        <p14:creationId xmlns:p14="http://schemas.microsoft.com/office/powerpoint/2010/main" val="5389645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second step lessons will be taught one to two times a week to help guide our students through big and small emotions, dealing with peer interactions, solving problems independently, and </a:t>
            </a:r>
          </a:p>
        </p:txBody>
      </p:sp>
      <p:sp>
        <p:nvSpPr>
          <p:cNvPr id="4" name="Slide Number Placeholder 3"/>
          <p:cNvSpPr>
            <a:spLocks noGrp="1"/>
          </p:cNvSpPr>
          <p:nvPr>
            <p:ph type="sldNum" sz="quarter" idx="5"/>
          </p:nvPr>
        </p:nvSpPr>
        <p:spPr/>
        <p:txBody>
          <a:bodyPr/>
          <a:lstStyle/>
          <a:p>
            <a:fld id="{3E49BE50-A659-4230-9279-47988DEE0507}" type="slidenum">
              <a:rPr lang="en-US" smtClean="0"/>
              <a:t>45</a:t>
            </a:fld>
            <a:endParaRPr lang="en-US"/>
          </a:p>
        </p:txBody>
      </p:sp>
    </p:spTree>
    <p:extLst>
      <p:ext uri="{BB962C8B-B14F-4D97-AF65-F5344CB8AC3E}">
        <p14:creationId xmlns:p14="http://schemas.microsoft.com/office/powerpoint/2010/main" val="17145570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49BE50-A659-4230-9279-47988DEE0507}" type="slidenum">
              <a:rPr lang="en-US" smtClean="0"/>
              <a:t>46</a:t>
            </a:fld>
            <a:endParaRPr lang="en-US"/>
          </a:p>
        </p:txBody>
      </p:sp>
    </p:spTree>
    <p:extLst>
      <p:ext uri="{BB962C8B-B14F-4D97-AF65-F5344CB8AC3E}">
        <p14:creationId xmlns:p14="http://schemas.microsoft.com/office/powerpoint/2010/main" val="20266010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Fundations</a:t>
            </a:r>
            <a:r>
              <a:rPr lang="en-US" dirty="0"/>
              <a:t> binders are an extension of the letter, keyword, sounds students will be learning each week.  Each night for the first few months the student pages will be 2-3 letters where they practice writing the lowercase letters in pencil and color the keyword picture as well.  Homework should not take more than 10 minutes each week to complete. </a:t>
            </a:r>
          </a:p>
          <a:p>
            <a:r>
              <a:rPr lang="en-US" dirty="0"/>
              <a:t>Math homework: a binder will be sent home beginning in October with a monthly calendar of math activities to do with your child.  Each month we ask that the child complete 15 activities. </a:t>
            </a:r>
          </a:p>
          <a:p>
            <a:r>
              <a:rPr lang="en-US" dirty="0"/>
              <a:t>Fluency cards: your child will be getting two different fluency rings this year.  One will have Math facts on them to practice to help them with +1 -1 +0 -0 etc. For reading we will begin with letter rings, these will be in the order of the </a:t>
            </a:r>
            <a:r>
              <a:rPr lang="en-US" dirty="0" err="1"/>
              <a:t>fundations</a:t>
            </a:r>
            <a:r>
              <a:rPr lang="en-US" dirty="0"/>
              <a:t> letters we will be beginning. Once we begin teaching high frequency words these will be included</a:t>
            </a:r>
          </a:p>
        </p:txBody>
      </p:sp>
      <p:sp>
        <p:nvSpPr>
          <p:cNvPr id="4" name="Slide Number Placeholder 3"/>
          <p:cNvSpPr>
            <a:spLocks noGrp="1"/>
          </p:cNvSpPr>
          <p:nvPr>
            <p:ph type="sldNum" sz="quarter" idx="5"/>
          </p:nvPr>
        </p:nvSpPr>
        <p:spPr/>
        <p:txBody>
          <a:bodyPr/>
          <a:lstStyle/>
          <a:p>
            <a:fld id="{3E49BE50-A659-4230-9279-47988DEE0507}" type="slidenum">
              <a:rPr lang="en-US" smtClean="0"/>
              <a:t>47</a:t>
            </a:fld>
            <a:endParaRPr lang="en-US"/>
          </a:p>
        </p:txBody>
      </p:sp>
    </p:spTree>
    <p:extLst>
      <p:ext uri="{BB962C8B-B14F-4D97-AF65-F5344CB8AC3E}">
        <p14:creationId xmlns:p14="http://schemas.microsoft.com/office/powerpoint/2010/main" val="27995055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PBIS incentive in Kindergarten utilizes the ROAR tickets.  These tickets are given to students following our ROAR behavior.  We put a 10’s frame into each child’s cubby. When they receive a ROAR ticket they get a paw print to place in their cubby.  When a child gets 10 paw prints they earn a prize. </a:t>
            </a:r>
          </a:p>
        </p:txBody>
      </p:sp>
      <p:sp>
        <p:nvSpPr>
          <p:cNvPr id="4" name="Slide Number Placeholder 3"/>
          <p:cNvSpPr>
            <a:spLocks noGrp="1"/>
          </p:cNvSpPr>
          <p:nvPr>
            <p:ph type="sldNum" sz="quarter" idx="5"/>
          </p:nvPr>
        </p:nvSpPr>
        <p:spPr/>
        <p:txBody>
          <a:bodyPr/>
          <a:lstStyle/>
          <a:p>
            <a:fld id="{3E49BE50-A659-4230-9279-47988DEE0507}" type="slidenum">
              <a:rPr lang="en-US" smtClean="0"/>
              <a:t>48</a:t>
            </a:fld>
            <a:endParaRPr lang="en-US"/>
          </a:p>
        </p:txBody>
      </p:sp>
    </p:spTree>
    <p:extLst>
      <p:ext uri="{BB962C8B-B14F-4D97-AF65-F5344CB8AC3E}">
        <p14:creationId xmlns:p14="http://schemas.microsoft.com/office/powerpoint/2010/main" val="20378009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fun idea is to set a timer for 20 minutes and hand your child their lunch box to practice using their time throughout lunch. With the transitions into the lunch room and for bathroom use and cleanup, this is roughly the amount of time they’ll have daily to eat all the food packed. </a:t>
            </a:r>
          </a:p>
        </p:txBody>
      </p:sp>
      <p:sp>
        <p:nvSpPr>
          <p:cNvPr id="4" name="Slide Number Placeholder 3"/>
          <p:cNvSpPr>
            <a:spLocks noGrp="1"/>
          </p:cNvSpPr>
          <p:nvPr>
            <p:ph type="sldNum" sz="quarter" idx="5"/>
          </p:nvPr>
        </p:nvSpPr>
        <p:spPr/>
        <p:txBody>
          <a:bodyPr/>
          <a:lstStyle/>
          <a:p>
            <a:fld id="{3E49BE50-A659-4230-9279-47988DEE0507}" type="slidenum">
              <a:rPr lang="en-US" smtClean="0"/>
              <a:t>49</a:t>
            </a:fld>
            <a:endParaRPr lang="en-US"/>
          </a:p>
        </p:txBody>
      </p:sp>
    </p:spTree>
    <p:extLst>
      <p:ext uri="{BB962C8B-B14F-4D97-AF65-F5344CB8AC3E}">
        <p14:creationId xmlns:p14="http://schemas.microsoft.com/office/powerpoint/2010/main" val="3425880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49BE50-A659-4230-9279-47988DEE0507}" type="slidenum">
              <a:rPr lang="en-US" smtClean="0"/>
              <a:t>50</a:t>
            </a:fld>
            <a:endParaRPr lang="en-US"/>
          </a:p>
        </p:txBody>
      </p:sp>
    </p:spTree>
    <p:extLst>
      <p:ext uri="{BB962C8B-B14F-4D97-AF65-F5344CB8AC3E}">
        <p14:creationId xmlns:p14="http://schemas.microsoft.com/office/powerpoint/2010/main" val="31086779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SOS Folder is sent home daily.  Please check this folder on Fridays for all graded work. If important papers come home that need to be signed communication will come home from me as a heads up. </a:t>
            </a:r>
          </a:p>
          <a:p>
            <a:r>
              <a:rPr lang="en-US" dirty="0"/>
              <a:t>Please be sure to clean the folders out weekly to avoid being overwhelmed with papers. </a:t>
            </a:r>
          </a:p>
          <a:p>
            <a:r>
              <a:rPr lang="en-US" dirty="0"/>
              <a:t>Lunch pins/sticks – we create popsicle sticks with your child’s lunch pin on them.  However, they will also be receiving a paper that has their lunch pin and the pin pad with the highlighted numbers to help them practice.  Consistent practice will allow students that buy lunch regularly to memorize their lunch pin. </a:t>
            </a:r>
          </a:p>
          <a:p>
            <a:r>
              <a:rPr lang="en-US" dirty="0"/>
              <a:t>Snack – each day around 1:40 or 2:45 students will eat a snack (their lunch time is at 10:45 so by this time they’re ravenous).  Please send in a quick, easy to open, and eat snack.  These will be kept in the classroom until snack time to help the students' minds stay ready for learning. </a:t>
            </a:r>
          </a:p>
          <a:p>
            <a:r>
              <a:rPr lang="en-US" dirty="0"/>
              <a:t>Birthdays – Unfortunately when it is a child’s birthday food is not allowed to be shared, but we do allow goody bags with small trinkets.</a:t>
            </a:r>
          </a:p>
          <a:p>
            <a:r>
              <a:rPr lang="en-US" dirty="0"/>
              <a:t>First week of school – Kindergarten teachers stand outside at the front of the building to collect the students off of the busses.  Car riders and ABC Care students are dropped off to us as well.  We walk into the building altogether.  </a:t>
            </a:r>
          </a:p>
          <a:p>
            <a:r>
              <a:rPr lang="en-US" dirty="0"/>
              <a:t>For the first two days of school the amazing IA’s (instructional assistants) will be within our classrooms for the entirety of the day to help our students with routines, expectations, and all things Kindergarten. After that they will be with us during our WIN time.  </a:t>
            </a:r>
          </a:p>
        </p:txBody>
      </p:sp>
      <p:sp>
        <p:nvSpPr>
          <p:cNvPr id="4" name="Slide Number Placeholder 3"/>
          <p:cNvSpPr>
            <a:spLocks noGrp="1"/>
          </p:cNvSpPr>
          <p:nvPr>
            <p:ph type="sldNum" sz="quarter" idx="5"/>
          </p:nvPr>
        </p:nvSpPr>
        <p:spPr/>
        <p:txBody>
          <a:bodyPr/>
          <a:lstStyle/>
          <a:p>
            <a:fld id="{3E49BE50-A659-4230-9279-47988DEE0507}" type="slidenum">
              <a:rPr lang="en-US" smtClean="0"/>
              <a:t>51</a:t>
            </a:fld>
            <a:endParaRPr lang="en-US"/>
          </a:p>
        </p:txBody>
      </p:sp>
    </p:spTree>
    <p:extLst>
      <p:ext uri="{BB962C8B-B14F-4D97-AF65-F5344CB8AC3E}">
        <p14:creationId xmlns:p14="http://schemas.microsoft.com/office/powerpoint/2010/main" val="11649346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49BE50-A659-4230-9279-47988DEE0507}" type="slidenum">
              <a:rPr lang="en-US" smtClean="0"/>
              <a:t>52</a:t>
            </a:fld>
            <a:endParaRPr lang="en-US"/>
          </a:p>
        </p:txBody>
      </p:sp>
    </p:spTree>
    <p:extLst>
      <p:ext uri="{BB962C8B-B14F-4D97-AF65-F5344CB8AC3E}">
        <p14:creationId xmlns:p14="http://schemas.microsoft.com/office/powerpoint/2010/main" val="8774821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Bus tags – the yellow bus tags are used each day to help your little one travel from the bus to us each day. This helps that first two week transition to school so much easier for their first school experience. Please make sure to fill this out and have your child wear them each day for the first two weeks of school. </a:t>
            </a:r>
          </a:p>
        </p:txBody>
      </p:sp>
      <p:sp>
        <p:nvSpPr>
          <p:cNvPr id="4" name="Slide Number Placeholder 3"/>
          <p:cNvSpPr>
            <a:spLocks noGrp="1"/>
          </p:cNvSpPr>
          <p:nvPr>
            <p:ph type="sldNum" sz="quarter" idx="5"/>
          </p:nvPr>
        </p:nvSpPr>
        <p:spPr/>
        <p:txBody>
          <a:bodyPr/>
          <a:lstStyle/>
          <a:p>
            <a:fld id="{3E49BE50-A659-4230-9279-47988DEE0507}" type="slidenum">
              <a:rPr lang="en-US" smtClean="0"/>
              <a:t>53</a:t>
            </a:fld>
            <a:endParaRPr lang="en-US"/>
          </a:p>
        </p:txBody>
      </p:sp>
    </p:spTree>
    <p:extLst>
      <p:ext uri="{BB962C8B-B14F-4D97-AF65-F5344CB8AC3E}">
        <p14:creationId xmlns:p14="http://schemas.microsoft.com/office/powerpoint/2010/main" val="5086976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49BE50-A659-4230-9279-47988DEE0507}" type="slidenum">
              <a:rPr lang="en-US" smtClean="0"/>
              <a:t>54</a:t>
            </a:fld>
            <a:endParaRPr lang="en-US"/>
          </a:p>
        </p:txBody>
      </p:sp>
    </p:spTree>
    <p:extLst>
      <p:ext uri="{BB962C8B-B14F-4D97-AF65-F5344CB8AC3E}">
        <p14:creationId xmlns:p14="http://schemas.microsoft.com/office/powerpoint/2010/main" val="3907654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9907240-170E-F14D-9BD8-C16C5692C983}"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B5FDD9-DC67-0F45-87AC-469BE1C0A281}" type="slidenum">
              <a:rPr lang="en-US" smtClean="0"/>
              <a:t>‹#›</a:t>
            </a:fld>
            <a:endParaRPr lang="en-US"/>
          </a:p>
        </p:txBody>
      </p:sp>
    </p:spTree>
    <p:extLst>
      <p:ext uri="{BB962C8B-B14F-4D97-AF65-F5344CB8AC3E}">
        <p14:creationId xmlns:p14="http://schemas.microsoft.com/office/powerpoint/2010/main" val="1490088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907240-170E-F14D-9BD8-C16C5692C983}"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B5FDD9-DC67-0F45-87AC-469BE1C0A281}" type="slidenum">
              <a:rPr lang="en-US" smtClean="0"/>
              <a:t>‹#›</a:t>
            </a:fld>
            <a:endParaRPr lang="en-US"/>
          </a:p>
        </p:txBody>
      </p:sp>
    </p:spTree>
    <p:extLst>
      <p:ext uri="{BB962C8B-B14F-4D97-AF65-F5344CB8AC3E}">
        <p14:creationId xmlns:p14="http://schemas.microsoft.com/office/powerpoint/2010/main" val="3351041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907240-170E-F14D-9BD8-C16C5692C983}"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B5FDD9-DC67-0F45-87AC-469BE1C0A281}" type="slidenum">
              <a:rPr lang="en-US" smtClean="0"/>
              <a:t>‹#›</a:t>
            </a:fld>
            <a:endParaRPr lang="en-US"/>
          </a:p>
        </p:txBody>
      </p:sp>
    </p:spTree>
    <p:extLst>
      <p:ext uri="{BB962C8B-B14F-4D97-AF65-F5344CB8AC3E}">
        <p14:creationId xmlns:p14="http://schemas.microsoft.com/office/powerpoint/2010/main" val="3764629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907240-170E-F14D-9BD8-C16C5692C983}"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B5FDD9-DC67-0F45-87AC-469BE1C0A281}" type="slidenum">
              <a:rPr lang="en-US" smtClean="0"/>
              <a:t>‹#›</a:t>
            </a:fld>
            <a:endParaRPr lang="en-US"/>
          </a:p>
        </p:txBody>
      </p:sp>
    </p:spTree>
    <p:extLst>
      <p:ext uri="{BB962C8B-B14F-4D97-AF65-F5344CB8AC3E}">
        <p14:creationId xmlns:p14="http://schemas.microsoft.com/office/powerpoint/2010/main" val="2437994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9907240-170E-F14D-9BD8-C16C5692C983}" type="datetimeFigureOut">
              <a:rPr lang="en-US" smtClean="0"/>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B5FDD9-DC67-0F45-87AC-469BE1C0A281}" type="slidenum">
              <a:rPr lang="en-US" smtClean="0"/>
              <a:t>‹#›</a:t>
            </a:fld>
            <a:endParaRPr lang="en-US"/>
          </a:p>
        </p:txBody>
      </p:sp>
    </p:spTree>
    <p:extLst>
      <p:ext uri="{BB962C8B-B14F-4D97-AF65-F5344CB8AC3E}">
        <p14:creationId xmlns:p14="http://schemas.microsoft.com/office/powerpoint/2010/main" val="3609629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9907240-170E-F14D-9BD8-C16C5692C983}" type="datetimeFigureOut">
              <a:rPr lang="en-US" smtClean="0"/>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B5FDD9-DC67-0F45-87AC-469BE1C0A281}" type="slidenum">
              <a:rPr lang="en-US" smtClean="0"/>
              <a:t>‹#›</a:t>
            </a:fld>
            <a:endParaRPr lang="en-US"/>
          </a:p>
        </p:txBody>
      </p:sp>
    </p:spTree>
    <p:extLst>
      <p:ext uri="{BB962C8B-B14F-4D97-AF65-F5344CB8AC3E}">
        <p14:creationId xmlns:p14="http://schemas.microsoft.com/office/powerpoint/2010/main" val="307587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907240-170E-F14D-9BD8-C16C5692C983}" type="datetimeFigureOut">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B5FDD9-DC67-0F45-87AC-469BE1C0A281}" type="slidenum">
              <a:rPr lang="en-US" smtClean="0"/>
              <a:t>‹#›</a:t>
            </a:fld>
            <a:endParaRPr lang="en-US"/>
          </a:p>
        </p:txBody>
      </p:sp>
    </p:spTree>
    <p:extLst>
      <p:ext uri="{BB962C8B-B14F-4D97-AF65-F5344CB8AC3E}">
        <p14:creationId xmlns:p14="http://schemas.microsoft.com/office/powerpoint/2010/main" val="2816920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9907240-170E-F14D-9BD8-C16C5692C983}"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B5FDD9-DC67-0F45-87AC-469BE1C0A281}" type="slidenum">
              <a:rPr lang="en-US" smtClean="0"/>
              <a:t>‹#›</a:t>
            </a:fld>
            <a:endParaRPr lang="en-US"/>
          </a:p>
        </p:txBody>
      </p:sp>
    </p:spTree>
    <p:extLst>
      <p:ext uri="{BB962C8B-B14F-4D97-AF65-F5344CB8AC3E}">
        <p14:creationId xmlns:p14="http://schemas.microsoft.com/office/powerpoint/2010/main" val="1706595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9907240-170E-F14D-9BD8-C16C5692C983}"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B5FDD9-DC67-0F45-87AC-469BE1C0A281}" type="slidenum">
              <a:rPr lang="en-US" smtClean="0"/>
              <a:t>‹#›</a:t>
            </a:fld>
            <a:endParaRPr lang="en-US"/>
          </a:p>
        </p:txBody>
      </p:sp>
    </p:spTree>
    <p:extLst>
      <p:ext uri="{BB962C8B-B14F-4D97-AF65-F5344CB8AC3E}">
        <p14:creationId xmlns:p14="http://schemas.microsoft.com/office/powerpoint/2010/main" val="1185956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907240-170E-F14D-9BD8-C16C5692C983}"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B5FDD9-DC67-0F45-87AC-469BE1C0A281}" type="slidenum">
              <a:rPr lang="en-US" smtClean="0"/>
              <a:t>‹#›</a:t>
            </a:fld>
            <a:endParaRPr lang="en-US"/>
          </a:p>
        </p:txBody>
      </p:sp>
    </p:spTree>
    <p:extLst>
      <p:ext uri="{BB962C8B-B14F-4D97-AF65-F5344CB8AC3E}">
        <p14:creationId xmlns:p14="http://schemas.microsoft.com/office/powerpoint/2010/main" val="3163356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907240-170E-F14D-9BD8-C16C5692C983}"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B5FDD9-DC67-0F45-87AC-469BE1C0A281}" type="slidenum">
              <a:rPr lang="en-US" smtClean="0"/>
              <a:t>‹#›</a:t>
            </a:fld>
            <a:endParaRPr lang="en-US"/>
          </a:p>
        </p:txBody>
      </p:sp>
    </p:spTree>
    <p:extLst>
      <p:ext uri="{BB962C8B-B14F-4D97-AF65-F5344CB8AC3E}">
        <p14:creationId xmlns:p14="http://schemas.microsoft.com/office/powerpoint/2010/main" val="2848299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907240-170E-F14D-9BD8-C16C5692C983}" type="datetimeFigureOut">
              <a:rPr lang="en-US" smtClean="0"/>
              <a:t>10/13/2026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B5FDD9-DC67-0F45-87AC-469BE1C0A281}" type="slidenum">
              <a:rPr lang="en-US" smtClean="0"/>
              <a:t>‹#›</a:t>
            </a:fld>
            <a:endParaRPr lang="en-US"/>
          </a:p>
        </p:txBody>
      </p:sp>
    </p:spTree>
    <p:extLst>
      <p:ext uri="{BB962C8B-B14F-4D97-AF65-F5344CB8AC3E}">
        <p14:creationId xmlns:p14="http://schemas.microsoft.com/office/powerpoint/2010/main" val="7672842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mailto:Blellio@carrollk12.org" TargetMode="External"/><Relationship Id="rId4" Type="http://schemas.openxmlformats.org/officeDocument/2006/relationships/hyperlink" Target="mailto:clpierc@carrollk12.org"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marylandpublicschools.org/programs/Pages/ELA/index.aspx" TargetMode="Externa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hyperlink" Target="https://mumsgather.blogspot.com/2018/02/phonics-classes-for-p1-kids-at-british.html"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0.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carrollk12.org/academics/curriculum-and-instruction/curriculum/elementary-curriculum/ela" TargetMode="External"/><Relationship Id="rId2" Type="http://schemas.openxmlformats.org/officeDocument/2006/relationships/hyperlink" Target="https://www.marylandpublicschools.org/about/pages/dcipl/family-guides.aspx"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www.rawpixel.com/search/nurse"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wallpaperaccess.com/nursing" TargetMode="External"/><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hyperlink" Target="https://www.rawpixel.com/search/nurse" TargetMode="External"/><Relationship Id="rId4" Type="http://schemas.openxmlformats.org/officeDocument/2006/relationships/image" Target="../media/image22.png"/></Relationships>
</file>

<file path=ppt/slides/_rels/slide34.xml.rels><?xml version="1.0" encoding="UTF-8" standalone="yes"?>
<Relationships xmlns="http://schemas.openxmlformats.org/package/2006/relationships"><Relationship Id="rId3" Type="http://schemas.openxmlformats.org/officeDocument/2006/relationships/hyperlink" Target="https://wallpaperaccess.com/nursing" TargetMode="External"/><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hyperlink" Target="mailto:cfburro@carrollk12.org"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37.xml.rels><?xml version="1.0" encoding="UTF-8" standalone="yes"?>
<Relationships xmlns="http://schemas.openxmlformats.org/package/2006/relationships"><Relationship Id="rId8" Type="http://schemas.openxmlformats.org/officeDocument/2006/relationships/image" Target="../media/image33.gif"/><Relationship Id="rId3" Type="http://schemas.openxmlformats.org/officeDocument/2006/relationships/image" Target="../media/image28.jpeg"/><Relationship Id="rId7"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6.gif"/><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39.gif"/><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24.jpeg"/><Relationship Id="rId7" Type="http://schemas.openxmlformats.org/officeDocument/2006/relationships/image" Target="../media/image43.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 Id="rId9" Type="http://schemas.openxmlformats.org/officeDocument/2006/relationships/image" Target="../media/image45.png"/></Relationships>
</file>

<file path=ppt/slides/_rels/slide4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jpeg"/></Relationships>
</file>

<file path=ppt/slides/_rels/slide42.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3.gif"/><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52.gif"/><Relationship Id="rId5" Type="http://schemas.openxmlformats.org/officeDocument/2006/relationships/image" Target="../media/image51.png"/><Relationship Id="rId4" Type="http://schemas.openxmlformats.org/officeDocument/2006/relationships/image" Target="../media/image50.png"/></Relationships>
</file>

<file path=ppt/slides/_rels/slide43.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8.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4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61.gif"/><Relationship Id="rId4" Type="http://schemas.openxmlformats.org/officeDocument/2006/relationships/image" Target="../media/image60.png"/></Relationships>
</file>

<file path=ppt/slides/_rels/slide45.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62.png"/><Relationship Id="rId7" Type="http://schemas.openxmlformats.org/officeDocument/2006/relationships/hyperlink" Target="https://www.rawpixel.com/search/cartoon%20feelings"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hyperlink" Target="https://creativecommons.org/licenses/by/3.0/" TargetMode="External"/><Relationship Id="rId4" Type="http://schemas.openxmlformats.org/officeDocument/2006/relationships/hyperlink" Target="https://psyct.swu.bg/index.php/psyct/article/view/115/html" TargetMode="External"/><Relationship Id="rId9" Type="http://schemas.openxmlformats.org/officeDocument/2006/relationships/hyperlink" Target="https://freesvg.org/1553810092"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hyperlink" Target="https://freesvg.org/pushpin-01-arvin61r58" TargetMode="External"/><Relationship Id="rId5" Type="http://schemas.openxmlformats.org/officeDocument/2006/relationships/image" Target="../media/image66.png"/><Relationship Id="rId4" Type="http://schemas.openxmlformats.org/officeDocument/2006/relationships/hyperlink" Target="https://www.rawpixel.com/search/wooden+circle%20frame"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67.jpeg"/><Relationship Id="rId7" Type="http://schemas.openxmlformats.org/officeDocument/2006/relationships/image" Target="../media/image71.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4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74.gif"/><Relationship Id="rId4" Type="http://schemas.openxmlformats.org/officeDocument/2006/relationships/image" Target="../media/image73.png"/></Relationships>
</file>

<file path=ppt/slides/_rels/slide49.xml.rels><?xml version="1.0" encoding="UTF-8" standalone="yes"?>
<Relationships xmlns="http://schemas.openxmlformats.org/package/2006/relationships"><Relationship Id="rId8" Type="http://schemas.openxmlformats.org/officeDocument/2006/relationships/image" Target="../media/image80.gif"/><Relationship Id="rId3" Type="http://schemas.openxmlformats.org/officeDocument/2006/relationships/image" Target="../media/image75.jpeg"/><Relationship Id="rId7" Type="http://schemas.openxmlformats.org/officeDocument/2006/relationships/image" Target="../media/image79.gif"/><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5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83.gif"/><Relationship Id="rId4" Type="http://schemas.openxmlformats.org/officeDocument/2006/relationships/image" Target="../media/image82.png"/></Relationships>
</file>

<file path=ppt/slides/_rels/slide5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86.jpeg"/><Relationship Id="rId4" Type="http://schemas.openxmlformats.org/officeDocument/2006/relationships/image" Target="../media/image85.png"/></Relationships>
</file>

<file path=ppt/slides/_rels/slide52.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7.jp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86.jpeg"/><Relationship Id="rId5" Type="http://schemas.openxmlformats.org/officeDocument/2006/relationships/image" Target="../media/image85.png"/><Relationship Id="rId4" Type="http://schemas.openxmlformats.org/officeDocument/2006/relationships/hyperlink" Target="https://ext.carrollk12.org/volunteerext/"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85.png"/></Relationships>
</file>

<file path=ppt/slides/_rels/slide5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91.jpeg"/><Relationship Id="rId4" Type="http://schemas.openxmlformats.org/officeDocument/2006/relationships/image" Target="../media/image90.png"/></Relationships>
</file>

<file path=ppt/slides/_rels/slide55.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464C523-DEA0-42BA-2420-88B806FC84C6}"/>
              </a:ext>
            </a:extLst>
          </p:cNvPr>
          <p:cNvSpPr txBox="1"/>
          <p:nvPr/>
        </p:nvSpPr>
        <p:spPr>
          <a:xfrm>
            <a:off x="3416022" y="3643729"/>
            <a:ext cx="5359955" cy="646331"/>
          </a:xfrm>
          <a:prstGeom prst="rect">
            <a:avLst/>
          </a:prstGeom>
          <a:noFill/>
        </p:spPr>
        <p:txBody>
          <a:bodyPr wrap="square" rtlCol="0">
            <a:spAutoFit/>
          </a:bodyPr>
          <a:lstStyle/>
          <a:p>
            <a:pPr algn="ctr"/>
            <a:r>
              <a:rPr lang="en-US" sz="3600" dirty="0">
                <a:solidFill>
                  <a:srgbClr val="0070C0"/>
                </a:solidFill>
                <a:latin typeface="Baguet Script" panose="00000500000000000000" pitchFamily="2" charset="0"/>
              </a:rPr>
              <a:t>Kindergarten Orientation</a:t>
            </a:r>
          </a:p>
        </p:txBody>
      </p:sp>
      <p:sp>
        <p:nvSpPr>
          <p:cNvPr id="3" name="TextBox 2">
            <a:extLst>
              <a:ext uri="{FF2B5EF4-FFF2-40B4-BE49-F238E27FC236}">
                <a16:creationId xmlns:a16="http://schemas.microsoft.com/office/drawing/2014/main" id="{9DEE6364-87D8-EDFB-435F-425AF1733391}"/>
              </a:ext>
            </a:extLst>
          </p:cNvPr>
          <p:cNvSpPr txBox="1"/>
          <p:nvPr/>
        </p:nvSpPr>
        <p:spPr>
          <a:xfrm rot="265808">
            <a:off x="8889005" y="4966150"/>
            <a:ext cx="2466753" cy="646331"/>
          </a:xfrm>
          <a:prstGeom prst="rect">
            <a:avLst/>
          </a:prstGeom>
          <a:noFill/>
        </p:spPr>
        <p:txBody>
          <a:bodyPr wrap="square" rtlCol="0">
            <a:spAutoFit/>
          </a:bodyPr>
          <a:lstStyle/>
          <a:p>
            <a:pPr algn="ctr"/>
            <a:r>
              <a:rPr lang="en-US" sz="3600" b="1" dirty="0">
                <a:latin typeface="Agency FB" panose="020B0503020202020204" pitchFamily="34" charset="0"/>
              </a:rPr>
              <a:t>2026-2027</a:t>
            </a:r>
          </a:p>
        </p:txBody>
      </p:sp>
    </p:spTree>
    <p:extLst>
      <p:ext uri="{BB962C8B-B14F-4D97-AF65-F5344CB8AC3E}">
        <p14:creationId xmlns:p14="http://schemas.microsoft.com/office/powerpoint/2010/main" val="1310348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1D401C8-97FE-18D5-36E1-4382CB0676F8}"/>
              </a:ext>
            </a:extLst>
          </p:cNvPr>
          <p:cNvSpPr txBox="1">
            <a:spLocks noChangeArrowheads="1"/>
          </p:cNvSpPr>
          <p:nvPr/>
        </p:nvSpPr>
        <p:spPr>
          <a:xfrm>
            <a:off x="0" y="511573"/>
            <a:ext cx="8442218" cy="83026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5400" dirty="0">
                <a:latin typeface="Baskerville Old Face" panose="02020602080505020303" pitchFamily="18" charset="0"/>
              </a:rPr>
              <a:t>Meet the Kindergarten Team!</a:t>
            </a:r>
          </a:p>
        </p:txBody>
      </p:sp>
      <p:sp>
        <p:nvSpPr>
          <p:cNvPr id="4" name="TextBox 3">
            <a:extLst>
              <a:ext uri="{FF2B5EF4-FFF2-40B4-BE49-F238E27FC236}">
                <a16:creationId xmlns:a16="http://schemas.microsoft.com/office/drawing/2014/main" id="{425E21B9-29BB-37BC-CB6D-F32FC6E236F1}"/>
              </a:ext>
            </a:extLst>
          </p:cNvPr>
          <p:cNvSpPr txBox="1">
            <a:spLocks noChangeArrowheads="1"/>
          </p:cNvSpPr>
          <p:nvPr/>
        </p:nvSpPr>
        <p:spPr bwMode="auto">
          <a:xfrm>
            <a:off x="1255841" y="1163012"/>
            <a:ext cx="18351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anose="030F0702030302020204" pitchFamily="66" charset="0"/>
              </a:defRPr>
            </a:lvl1pPr>
            <a:lvl2pPr marL="742950" indent="-285750">
              <a:defRPr sz="3200">
                <a:solidFill>
                  <a:schemeClr val="tx1"/>
                </a:solidFill>
                <a:latin typeface="Comic Sans MS" panose="030F0702030302020204" pitchFamily="66" charset="0"/>
              </a:defRPr>
            </a:lvl2pPr>
            <a:lvl3pPr marL="1143000" indent="-228600">
              <a:defRPr sz="3200">
                <a:solidFill>
                  <a:schemeClr val="tx1"/>
                </a:solidFill>
                <a:latin typeface="Comic Sans MS" panose="030F0702030302020204" pitchFamily="66" charset="0"/>
              </a:defRPr>
            </a:lvl3pPr>
            <a:lvl4pPr marL="1600200" indent="-228600">
              <a:defRPr sz="3200">
                <a:solidFill>
                  <a:schemeClr val="tx1"/>
                </a:solidFill>
                <a:latin typeface="Comic Sans MS" panose="030F0702030302020204" pitchFamily="66" charset="0"/>
              </a:defRPr>
            </a:lvl4pPr>
            <a:lvl5pPr marL="2057400" indent="-228600">
              <a:defRPr sz="3200">
                <a:solidFill>
                  <a:schemeClr val="tx1"/>
                </a:solidFill>
                <a:latin typeface="Comic Sans MS" panose="030F0702030302020204" pitchFamily="66" charset="0"/>
              </a:defRPr>
            </a:lvl5pPr>
            <a:lvl6pPr marL="2514600" indent="-228600" eaLnBrk="0" fontAlgn="base" hangingPunct="0">
              <a:spcBef>
                <a:spcPct val="0"/>
              </a:spcBef>
              <a:spcAft>
                <a:spcPct val="0"/>
              </a:spcAft>
              <a:defRPr sz="3200">
                <a:solidFill>
                  <a:schemeClr val="tx1"/>
                </a:solidFill>
                <a:latin typeface="Comic Sans MS" panose="030F0702030302020204" pitchFamily="66" charset="0"/>
              </a:defRPr>
            </a:lvl6pPr>
            <a:lvl7pPr marL="2971800" indent="-228600" eaLnBrk="0" fontAlgn="base" hangingPunct="0">
              <a:spcBef>
                <a:spcPct val="0"/>
              </a:spcBef>
              <a:spcAft>
                <a:spcPct val="0"/>
              </a:spcAft>
              <a:defRPr sz="3200">
                <a:solidFill>
                  <a:schemeClr val="tx1"/>
                </a:solidFill>
                <a:latin typeface="Comic Sans MS" panose="030F0702030302020204" pitchFamily="66" charset="0"/>
              </a:defRPr>
            </a:lvl7pPr>
            <a:lvl8pPr marL="3429000" indent="-228600" eaLnBrk="0" fontAlgn="base" hangingPunct="0">
              <a:spcBef>
                <a:spcPct val="0"/>
              </a:spcBef>
              <a:spcAft>
                <a:spcPct val="0"/>
              </a:spcAft>
              <a:defRPr sz="3200">
                <a:solidFill>
                  <a:schemeClr val="tx1"/>
                </a:solidFill>
                <a:latin typeface="Comic Sans MS" panose="030F0702030302020204" pitchFamily="66" charset="0"/>
              </a:defRPr>
            </a:lvl8pPr>
            <a:lvl9pPr marL="3886200" indent="-228600" eaLnBrk="0" fontAlgn="base" hangingPunct="0">
              <a:spcBef>
                <a:spcPct val="0"/>
              </a:spcBef>
              <a:spcAft>
                <a:spcPct val="0"/>
              </a:spcAft>
              <a:defRPr sz="3200">
                <a:solidFill>
                  <a:schemeClr val="tx1"/>
                </a:solidFill>
                <a:latin typeface="Comic Sans MS" panose="030F0702030302020204" pitchFamily="66" charset="0"/>
              </a:defRPr>
            </a:lvl9pPr>
          </a:lstStyle>
          <a:p>
            <a:pPr algn="ctr"/>
            <a:r>
              <a:rPr lang="en-US" altLang="en-US" sz="2400" dirty="0"/>
              <a:t>Ms. Sharpnack</a:t>
            </a:r>
          </a:p>
        </p:txBody>
      </p:sp>
      <p:sp>
        <p:nvSpPr>
          <p:cNvPr id="5" name="TextBox 10">
            <a:extLst>
              <a:ext uri="{FF2B5EF4-FFF2-40B4-BE49-F238E27FC236}">
                <a16:creationId xmlns:a16="http://schemas.microsoft.com/office/drawing/2014/main" id="{5AFF9DA4-0C7F-5284-4BB8-B31466E8E710}"/>
              </a:ext>
            </a:extLst>
          </p:cNvPr>
          <p:cNvSpPr txBox="1">
            <a:spLocks noChangeArrowheads="1"/>
          </p:cNvSpPr>
          <p:nvPr/>
        </p:nvSpPr>
        <p:spPr bwMode="auto">
          <a:xfrm>
            <a:off x="6096000" y="1152198"/>
            <a:ext cx="15319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anose="030F0702030302020204" pitchFamily="66" charset="0"/>
              </a:defRPr>
            </a:lvl1pPr>
            <a:lvl2pPr marL="742950" indent="-285750">
              <a:defRPr sz="3200">
                <a:solidFill>
                  <a:schemeClr val="tx1"/>
                </a:solidFill>
                <a:latin typeface="Comic Sans MS" panose="030F0702030302020204" pitchFamily="66" charset="0"/>
              </a:defRPr>
            </a:lvl2pPr>
            <a:lvl3pPr marL="1143000" indent="-228600">
              <a:defRPr sz="3200">
                <a:solidFill>
                  <a:schemeClr val="tx1"/>
                </a:solidFill>
                <a:latin typeface="Comic Sans MS" panose="030F0702030302020204" pitchFamily="66" charset="0"/>
              </a:defRPr>
            </a:lvl3pPr>
            <a:lvl4pPr marL="1600200" indent="-228600">
              <a:defRPr sz="3200">
                <a:solidFill>
                  <a:schemeClr val="tx1"/>
                </a:solidFill>
                <a:latin typeface="Comic Sans MS" panose="030F0702030302020204" pitchFamily="66" charset="0"/>
              </a:defRPr>
            </a:lvl4pPr>
            <a:lvl5pPr marL="2057400" indent="-228600">
              <a:defRPr sz="3200">
                <a:solidFill>
                  <a:schemeClr val="tx1"/>
                </a:solidFill>
                <a:latin typeface="Comic Sans MS" panose="030F0702030302020204" pitchFamily="66" charset="0"/>
              </a:defRPr>
            </a:lvl5pPr>
            <a:lvl6pPr marL="2514600" indent="-228600" eaLnBrk="0" fontAlgn="base" hangingPunct="0">
              <a:spcBef>
                <a:spcPct val="0"/>
              </a:spcBef>
              <a:spcAft>
                <a:spcPct val="0"/>
              </a:spcAft>
              <a:defRPr sz="3200">
                <a:solidFill>
                  <a:schemeClr val="tx1"/>
                </a:solidFill>
                <a:latin typeface="Comic Sans MS" panose="030F0702030302020204" pitchFamily="66" charset="0"/>
              </a:defRPr>
            </a:lvl6pPr>
            <a:lvl7pPr marL="2971800" indent="-228600" eaLnBrk="0" fontAlgn="base" hangingPunct="0">
              <a:spcBef>
                <a:spcPct val="0"/>
              </a:spcBef>
              <a:spcAft>
                <a:spcPct val="0"/>
              </a:spcAft>
              <a:defRPr sz="3200">
                <a:solidFill>
                  <a:schemeClr val="tx1"/>
                </a:solidFill>
                <a:latin typeface="Comic Sans MS" panose="030F0702030302020204" pitchFamily="66" charset="0"/>
              </a:defRPr>
            </a:lvl7pPr>
            <a:lvl8pPr marL="3429000" indent="-228600" eaLnBrk="0" fontAlgn="base" hangingPunct="0">
              <a:spcBef>
                <a:spcPct val="0"/>
              </a:spcBef>
              <a:spcAft>
                <a:spcPct val="0"/>
              </a:spcAft>
              <a:defRPr sz="3200">
                <a:solidFill>
                  <a:schemeClr val="tx1"/>
                </a:solidFill>
                <a:latin typeface="Comic Sans MS" panose="030F0702030302020204" pitchFamily="66" charset="0"/>
              </a:defRPr>
            </a:lvl8pPr>
            <a:lvl9pPr marL="3886200" indent="-228600" eaLnBrk="0" fontAlgn="base" hangingPunct="0">
              <a:spcBef>
                <a:spcPct val="0"/>
              </a:spcBef>
              <a:spcAft>
                <a:spcPct val="0"/>
              </a:spcAft>
              <a:defRPr sz="3200">
                <a:solidFill>
                  <a:schemeClr val="tx1"/>
                </a:solidFill>
                <a:latin typeface="Comic Sans MS" panose="030F0702030302020204" pitchFamily="66" charset="0"/>
              </a:defRPr>
            </a:lvl9pPr>
          </a:lstStyle>
          <a:p>
            <a:pPr algn="ctr"/>
            <a:r>
              <a:rPr lang="en-US" altLang="en-US" sz="2400" dirty="0"/>
              <a:t>Ms. Harrison</a:t>
            </a:r>
          </a:p>
        </p:txBody>
      </p:sp>
      <p:sp>
        <p:nvSpPr>
          <p:cNvPr id="6" name="TextBox 11">
            <a:extLst>
              <a:ext uri="{FF2B5EF4-FFF2-40B4-BE49-F238E27FC236}">
                <a16:creationId xmlns:a16="http://schemas.microsoft.com/office/drawing/2014/main" id="{CC3CC75B-E967-7524-75B5-4D0B02472712}"/>
              </a:ext>
            </a:extLst>
          </p:cNvPr>
          <p:cNvSpPr txBox="1">
            <a:spLocks noChangeArrowheads="1"/>
          </p:cNvSpPr>
          <p:nvPr/>
        </p:nvSpPr>
        <p:spPr bwMode="auto">
          <a:xfrm>
            <a:off x="7417467" y="1163012"/>
            <a:ext cx="12858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anose="030F0702030302020204" pitchFamily="66" charset="0"/>
              </a:defRPr>
            </a:lvl1pPr>
            <a:lvl2pPr marL="742950" indent="-285750">
              <a:defRPr sz="3200">
                <a:solidFill>
                  <a:schemeClr val="tx1"/>
                </a:solidFill>
                <a:latin typeface="Comic Sans MS" panose="030F0702030302020204" pitchFamily="66" charset="0"/>
              </a:defRPr>
            </a:lvl2pPr>
            <a:lvl3pPr marL="1143000" indent="-228600">
              <a:defRPr sz="3200">
                <a:solidFill>
                  <a:schemeClr val="tx1"/>
                </a:solidFill>
                <a:latin typeface="Comic Sans MS" panose="030F0702030302020204" pitchFamily="66" charset="0"/>
              </a:defRPr>
            </a:lvl3pPr>
            <a:lvl4pPr marL="1600200" indent="-228600">
              <a:defRPr sz="3200">
                <a:solidFill>
                  <a:schemeClr val="tx1"/>
                </a:solidFill>
                <a:latin typeface="Comic Sans MS" panose="030F0702030302020204" pitchFamily="66" charset="0"/>
              </a:defRPr>
            </a:lvl4pPr>
            <a:lvl5pPr marL="2057400" indent="-228600">
              <a:defRPr sz="3200">
                <a:solidFill>
                  <a:schemeClr val="tx1"/>
                </a:solidFill>
                <a:latin typeface="Comic Sans MS" panose="030F0702030302020204" pitchFamily="66" charset="0"/>
              </a:defRPr>
            </a:lvl5pPr>
            <a:lvl6pPr marL="2514600" indent="-228600" eaLnBrk="0" fontAlgn="base" hangingPunct="0">
              <a:spcBef>
                <a:spcPct val="0"/>
              </a:spcBef>
              <a:spcAft>
                <a:spcPct val="0"/>
              </a:spcAft>
              <a:defRPr sz="3200">
                <a:solidFill>
                  <a:schemeClr val="tx1"/>
                </a:solidFill>
                <a:latin typeface="Comic Sans MS" panose="030F0702030302020204" pitchFamily="66" charset="0"/>
              </a:defRPr>
            </a:lvl6pPr>
            <a:lvl7pPr marL="2971800" indent="-228600" eaLnBrk="0" fontAlgn="base" hangingPunct="0">
              <a:spcBef>
                <a:spcPct val="0"/>
              </a:spcBef>
              <a:spcAft>
                <a:spcPct val="0"/>
              </a:spcAft>
              <a:defRPr sz="3200">
                <a:solidFill>
                  <a:schemeClr val="tx1"/>
                </a:solidFill>
                <a:latin typeface="Comic Sans MS" panose="030F0702030302020204" pitchFamily="66" charset="0"/>
              </a:defRPr>
            </a:lvl7pPr>
            <a:lvl8pPr marL="3429000" indent="-228600" eaLnBrk="0" fontAlgn="base" hangingPunct="0">
              <a:spcBef>
                <a:spcPct val="0"/>
              </a:spcBef>
              <a:spcAft>
                <a:spcPct val="0"/>
              </a:spcAft>
              <a:defRPr sz="3200">
                <a:solidFill>
                  <a:schemeClr val="tx1"/>
                </a:solidFill>
                <a:latin typeface="Comic Sans MS" panose="030F0702030302020204" pitchFamily="66" charset="0"/>
              </a:defRPr>
            </a:lvl8pPr>
            <a:lvl9pPr marL="3886200" indent="-228600" eaLnBrk="0" fontAlgn="base" hangingPunct="0">
              <a:spcBef>
                <a:spcPct val="0"/>
              </a:spcBef>
              <a:spcAft>
                <a:spcPct val="0"/>
              </a:spcAft>
              <a:defRPr sz="3200">
                <a:solidFill>
                  <a:schemeClr val="tx1"/>
                </a:solidFill>
                <a:latin typeface="Comic Sans MS" panose="030F0702030302020204" pitchFamily="66" charset="0"/>
              </a:defRPr>
            </a:lvl9pPr>
          </a:lstStyle>
          <a:p>
            <a:pPr algn="ctr"/>
            <a:r>
              <a:rPr lang="en-US" altLang="en-US" sz="2400" dirty="0"/>
              <a:t>Ms.  </a:t>
            </a:r>
          </a:p>
          <a:p>
            <a:pPr algn="ctr"/>
            <a:r>
              <a:rPr lang="en-US" altLang="en-US" sz="2400" dirty="0"/>
              <a:t>Zepp</a:t>
            </a:r>
          </a:p>
        </p:txBody>
      </p:sp>
      <p:sp>
        <p:nvSpPr>
          <p:cNvPr id="8" name="TextBox 12">
            <a:extLst>
              <a:ext uri="{FF2B5EF4-FFF2-40B4-BE49-F238E27FC236}">
                <a16:creationId xmlns:a16="http://schemas.microsoft.com/office/drawing/2014/main" id="{2DAA7935-C251-1DA6-F223-F246A0D16262}"/>
              </a:ext>
            </a:extLst>
          </p:cNvPr>
          <p:cNvSpPr txBox="1">
            <a:spLocks noChangeArrowheads="1"/>
          </p:cNvSpPr>
          <p:nvPr/>
        </p:nvSpPr>
        <p:spPr bwMode="auto">
          <a:xfrm>
            <a:off x="4774535" y="1184883"/>
            <a:ext cx="154463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anose="030F0702030302020204" pitchFamily="66" charset="0"/>
              </a:defRPr>
            </a:lvl1pPr>
            <a:lvl2pPr marL="742950" indent="-285750">
              <a:defRPr sz="3200">
                <a:solidFill>
                  <a:schemeClr val="tx1"/>
                </a:solidFill>
                <a:latin typeface="Comic Sans MS" panose="030F0702030302020204" pitchFamily="66" charset="0"/>
              </a:defRPr>
            </a:lvl2pPr>
            <a:lvl3pPr marL="1143000" indent="-228600">
              <a:defRPr sz="3200">
                <a:solidFill>
                  <a:schemeClr val="tx1"/>
                </a:solidFill>
                <a:latin typeface="Comic Sans MS" panose="030F0702030302020204" pitchFamily="66" charset="0"/>
              </a:defRPr>
            </a:lvl3pPr>
            <a:lvl4pPr marL="1600200" indent="-228600">
              <a:defRPr sz="3200">
                <a:solidFill>
                  <a:schemeClr val="tx1"/>
                </a:solidFill>
                <a:latin typeface="Comic Sans MS" panose="030F0702030302020204" pitchFamily="66" charset="0"/>
              </a:defRPr>
            </a:lvl4pPr>
            <a:lvl5pPr marL="2057400" indent="-228600">
              <a:defRPr sz="3200">
                <a:solidFill>
                  <a:schemeClr val="tx1"/>
                </a:solidFill>
                <a:latin typeface="Comic Sans MS" panose="030F0702030302020204" pitchFamily="66" charset="0"/>
              </a:defRPr>
            </a:lvl5pPr>
            <a:lvl6pPr marL="2514600" indent="-228600" eaLnBrk="0" fontAlgn="base" hangingPunct="0">
              <a:spcBef>
                <a:spcPct val="0"/>
              </a:spcBef>
              <a:spcAft>
                <a:spcPct val="0"/>
              </a:spcAft>
              <a:defRPr sz="3200">
                <a:solidFill>
                  <a:schemeClr val="tx1"/>
                </a:solidFill>
                <a:latin typeface="Comic Sans MS" panose="030F0702030302020204" pitchFamily="66" charset="0"/>
              </a:defRPr>
            </a:lvl6pPr>
            <a:lvl7pPr marL="2971800" indent="-228600" eaLnBrk="0" fontAlgn="base" hangingPunct="0">
              <a:spcBef>
                <a:spcPct val="0"/>
              </a:spcBef>
              <a:spcAft>
                <a:spcPct val="0"/>
              </a:spcAft>
              <a:defRPr sz="3200">
                <a:solidFill>
                  <a:schemeClr val="tx1"/>
                </a:solidFill>
                <a:latin typeface="Comic Sans MS" panose="030F0702030302020204" pitchFamily="66" charset="0"/>
              </a:defRPr>
            </a:lvl7pPr>
            <a:lvl8pPr marL="3429000" indent="-228600" eaLnBrk="0" fontAlgn="base" hangingPunct="0">
              <a:spcBef>
                <a:spcPct val="0"/>
              </a:spcBef>
              <a:spcAft>
                <a:spcPct val="0"/>
              </a:spcAft>
              <a:defRPr sz="3200">
                <a:solidFill>
                  <a:schemeClr val="tx1"/>
                </a:solidFill>
                <a:latin typeface="Comic Sans MS" panose="030F0702030302020204" pitchFamily="66" charset="0"/>
              </a:defRPr>
            </a:lvl8pPr>
            <a:lvl9pPr marL="3886200" indent="-228600" eaLnBrk="0" fontAlgn="base" hangingPunct="0">
              <a:spcBef>
                <a:spcPct val="0"/>
              </a:spcBef>
              <a:spcAft>
                <a:spcPct val="0"/>
              </a:spcAft>
              <a:defRPr sz="3200">
                <a:solidFill>
                  <a:schemeClr val="tx1"/>
                </a:solidFill>
                <a:latin typeface="Comic Sans MS" panose="030F0702030302020204" pitchFamily="66" charset="0"/>
              </a:defRPr>
            </a:lvl9pPr>
          </a:lstStyle>
          <a:p>
            <a:pPr algn="ctr"/>
            <a:r>
              <a:rPr lang="en-US" altLang="en-US" sz="2400" dirty="0"/>
              <a:t>Mrs. Eaton</a:t>
            </a:r>
          </a:p>
        </p:txBody>
      </p:sp>
      <p:sp>
        <p:nvSpPr>
          <p:cNvPr id="10" name="TextBox 3">
            <a:extLst>
              <a:ext uri="{FF2B5EF4-FFF2-40B4-BE49-F238E27FC236}">
                <a16:creationId xmlns:a16="http://schemas.microsoft.com/office/drawing/2014/main" id="{5B242915-CC11-6BEC-B319-7E594FA82424}"/>
              </a:ext>
            </a:extLst>
          </p:cNvPr>
          <p:cNvSpPr txBox="1">
            <a:spLocks noChangeArrowheads="1"/>
          </p:cNvSpPr>
          <p:nvPr/>
        </p:nvSpPr>
        <p:spPr bwMode="auto">
          <a:xfrm>
            <a:off x="2939385" y="1186471"/>
            <a:ext cx="18351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anose="030F0702030302020204" pitchFamily="66" charset="0"/>
              </a:defRPr>
            </a:lvl1pPr>
            <a:lvl2pPr marL="742950" indent="-285750">
              <a:defRPr sz="3200">
                <a:solidFill>
                  <a:schemeClr val="tx1"/>
                </a:solidFill>
                <a:latin typeface="Comic Sans MS" panose="030F0702030302020204" pitchFamily="66" charset="0"/>
              </a:defRPr>
            </a:lvl2pPr>
            <a:lvl3pPr marL="1143000" indent="-228600">
              <a:defRPr sz="3200">
                <a:solidFill>
                  <a:schemeClr val="tx1"/>
                </a:solidFill>
                <a:latin typeface="Comic Sans MS" panose="030F0702030302020204" pitchFamily="66" charset="0"/>
              </a:defRPr>
            </a:lvl3pPr>
            <a:lvl4pPr marL="1600200" indent="-228600">
              <a:defRPr sz="3200">
                <a:solidFill>
                  <a:schemeClr val="tx1"/>
                </a:solidFill>
                <a:latin typeface="Comic Sans MS" panose="030F0702030302020204" pitchFamily="66" charset="0"/>
              </a:defRPr>
            </a:lvl4pPr>
            <a:lvl5pPr marL="2057400" indent="-228600">
              <a:defRPr sz="3200">
                <a:solidFill>
                  <a:schemeClr val="tx1"/>
                </a:solidFill>
                <a:latin typeface="Comic Sans MS" panose="030F0702030302020204" pitchFamily="66" charset="0"/>
              </a:defRPr>
            </a:lvl5pPr>
            <a:lvl6pPr marL="2514600" indent="-228600" eaLnBrk="0" fontAlgn="base" hangingPunct="0">
              <a:spcBef>
                <a:spcPct val="0"/>
              </a:spcBef>
              <a:spcAft>
                <a:spcPct val="0"/>
              </a:spcAft>
              <a:defRPr sz="3200">
                <a:solidFill>
                  <a:schemeClr val="tx1"/>
                </a:solidFill>
                <a:latin typeface="Comic Sans MS" panose="030F0702030302020204" pitchFamily="66" charset="0"/>
              </a:defRPr>
            </a:lvl6pPr>
            <a:lvl7pPr marL="2971800" indent="-228600" eaLnBrk="0" fontAlgn="base" hangingPunct="0">
              <a:spcBef>
                <a:spcPct val="0"/>
              </a:spcBef>
              <a:spcAft>
                <a:spcPct val="0"/>
              </a:spcAft>
              <a:defRPr sz="3200">
                <a:solidFill>
                  <a:schemeClr val="tx1"/>
                </a:solidFill>
                <a:latin typeface="Comic Sans MS" panose="030F0702030302020204" pitchFamily="66" charset="0"/>
              </a:defRPr>
            </a:lvl7pPr>
            <a:lvl8pPr marL="3429000" indent="-228600" eaLnBrk="0" fontAlgn="base" hangingPunct="0">
              <a:spcBef>
                <a:spcPct val="0"/>
              </a:spcBef>
              <a:spcAft>
                <a:spcPct val="0"/>
              </a:spcAft>
              <a:defRPr sz="3200">
                <a:solidFill>
                  <a:schemeClr val="tx1"/>
                </a:solidFill>
                <a:latin typeface="Comic Sans MS" panose="030F0702030302020204" pitchFamily="66" charset="0"/>
              </a:defRPr>
            </a:lvl8pPr>
            <a:lvl9pPr marL="3886200" indent="-228600" eaLnBrk="0" fontAlgn="base" hangingPunct="0">
              <a:spcBef>
                <a:spcPct val="0"/>
              </a:spcBef>
              <a:spcAft>
                <a:spcPct val="0"/>
              </a:spcAft>
              <a:defRPr sz="3200">
                <a:solidFill>
                  <a:schemeClr val="tx1"/>
                </a:solidFill>
                <a:latin typeface="Comic Sans MS" panose="030F0702030302020204" pitchFamily="66" charset="0"/>
              </a:defRPr>
            </a:lvl9pPr>
          </a:lstStyle>
          <a:p>
            <a:pPr algn="ctr"/>
            <a:r>
              <a:rPr lang="en-US" altLang="en-US" sz="2400" dirty="0"/>
              <a:t>Mrs. Zimmerman</a:t>
            </a:r>
          </a:p>
        </p:txBody>
      </p:sp>
      <p:pic>
        <p:nvPicPr>
          <p:cNvPr id="7" name="Picture 6">
            <a:extLst>
              <a:ext uri="{FF2B5EF4-FFF2-40B4-BE49-F238E27FC236}">
                <a16:creationId xmlns:a16="http://schemas.microsoft.com/office/drawing/2014/main" id="{70FDDC3B-7DE1-560B-5879-C073672BC5E0}"/>
              </a:ext>
            </a:extLst>
          </p:cNvPr>
          <p:cNvPicPr>
            <a:picLocks noChangeAspect="1"/>
          </p:cNvPicPr>
          <p:nvPr/>
        </p:nvPicPr>
        <p:blipFill>
          <a:blip r:embed="rId4">
            <a:extLst>
              <a:ext uri="{28A0092B-C50C-407E-A947-70E740481C1C}">
                <a14:useLocalDpi xmlns:a14="http://schemas.microsoft.com/office/drawing/2010/main" val="0"/>
              </a:ext>
            </a:extLst>
          </a:blip>
          <a:srcRect l="17620" t="21524" r="19952" b="36801"/>
          <a:stretch>
            <a:fillRect/>
          </a:stretch>
        </p:blipFill>
        <p:spPr>
          <a:xfrm>
            <a:off x="1031966" y="2049418"/>
            <a:ext cx="8582297" cy="4297009"/>
          </a:xfrm>
          <a:prstGeom prst="rect">
            <a:avLst/>
          </a:prstGeom>
        </p:spPr>
      </p:pic>
    </p:spTree>
    <p:extLst>
      <p:ext uri="{BB962C8B-B14F-4D97-AF65-F5344CB8AC3E}">
        <p14:creationId xmlns:p14="http://schemas.microsoft.com/office/powerpoint/2010/main" val="3960701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E280C79A-7EA8-46C9-E7FE-34A537E5896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B934269-26DC-425B-5B32-716CB46ABB32}"/>
              </a:ext>
            </a:extLst>
          </p:cNvPr>
          <p:cNvSpPr txBox="1"/>
          <p:nvPr/>
        </p:nvSpPr>
        <p:spPr>
          <a:xfrm>
            <a:off x="1811925" y="328277"/>
            <a:ext cx="7304677" cy="1169551"/>
          </a:xfrm>
          <a:prstGeom prst="rect">
            <a:avLst/>
          </a:prstGeom>
          <a:noFill/>
        </p:spPr>
        <p:txBody>
          <a:bodyPr wrap="square" rtlCol="0">
            <a:spAutoFit/>
          </a:bodyPr>
          <a:lstStyle/>
          <a:p>
            <a:pPr algn="ctr" defTabSz="457200"/>
            <a:r>
              <a:rPr lang="en-US" sz="7000" b="1" dirty="0">
                <a:solidFill>
                  <a:prstClr val="black"/>
                </a:solidFill>
                <a:latin typeface="KG Head Above Water" pitchFamily="2" charset="77"/>
              </a:rPr>
              <a:t>Click to add text</a:t>
            </a:r>
          </a:p>
        </p:txBody>
      </p:sp>
      <p:pic>
        <p:nvPicPr>
          <p:cNvPr id="4" name="Picture 3" descr="A yellow and blue background with white text&#10;&#10;AI-generated content may be incorrect.">
            <a:extLst>
              <a:ext uri="{FF2B5EF4-FFF2-40B4-BE49-F238E27FC236}">
                <a16:creationId xmlns:a16="http://schemas.microsoft.com/office/drawing/2014/main" id="{88F73387-CDE2-D926-F986-90B9F670BD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2BAC5D5B-4C65-22FF-0F30-286DED2083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5486400" cy="6858000"/>
          </a:xfrm>
          <a:prstGeom prst="rect">
            <a:avLst/>
          </a:prstGeom>
        </p:spPr>
      </p:pic>
      <p:sp>
        <p:nvSpPr>
          <p:cNvPr id="8" name="Rectangle 7">
            <a:extLst>
              <a:ext uri="{FF2B5EF4-FFF2-40B4-BE49-F238E27FC236}">
                <a16:creationId xmlns:a16="http://schemas.microsoft.com/office/drawing/2014/main" id="{692C3118-655F-32E0-12AE-2747EF4670D1}"/>
              </a:ext>
            </a:extLst>
          </p:cNvPr>
          <p:cNvSpPr/>
          <p:nvPr/>
        </p:nvSpPr>
        <p:spPr>
          <a:xfrm>
            <a:off x="5486400" y="156117"/>
            <a:ext cx="6010507" cy="605511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6000" dirty="0">
                <a:solidFill>
                  <a:schemeClr val="accent1">
                    <a:lumMod val="75000"/>
                  </a:schemeClr>
                </a:solidFill>
                <a:highlight>
                  <a:srgbClr val="FFFF00"/>
                </a:highlight>
                <a:latin typeface="Bodoni MT Black" panose="02070A03080606020203" pitchFamily="18" charset="0"/>
              </a:rPr>
              <a:t>Let’s meet our PTO members</a:t>
            </a:r>
          </a:p>
        </p:txBody>
      </p:sp>
    </p:spTree>
    <p:extLst>
      <p:ext uri="{BB962C8B-B14F-4D97-AF65-F5344CB8AC3E}">
        <p14:creationId xmlns:p14="http://schemas.microsoft.com/office/powerpoint/2010/main" val="610846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62E61C9-6013-0342-F272-FD8B6DB674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99487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D6C42D6-DFB9-C564-8399-9FF5FC388D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96816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13114" y="1514248"/>
            <a:ext cx="9144000" cy="2387600"/>
          </a:xfrm>
        </p:spPr>
        <p:txBody>
          <a:bodyPr/>
          <a:lstStyle/>
          <a:p>
            <a:r>
              <a:rPr lang="en-US" dirty="0"/>
              <a:t>CCPS Security and Emergency Response</a:t>
            </a:r>
          </a:p>
        </p:txBody>
      </p:sp>
    </p:spTree>
    <p:extLst>
      <p:ext uri="{BB962C8B-B14F-4D97-AF65-F5344CB8AC3E}">
        <p14:creationId xmlns:p14="http://schemas.microsoft.com/office/powerpoint/2010/main" val="1689277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400" b="1" dirty="0"/>
              <a:t>Goal</a:t>
            </a:r>
            <a:r>
              <a:rPr lang="en-US" dirty="0"/>
              <a:t> </a:t>
            </a:r>
          </a:p>
        </p:txBody>
      </p:sp>
      <p:sp>
        <p:nvSpPr>
          <p:cNvPr id="3" name="Content Placeholder 2"/>
          <p:cNvSpPr>
            <a:spLocks noGrp="1"/>
          </p:cNvSpPr>
          <p:nvPr>
            <p:ph idx="1"/>
          </p:nvPr>
        </p:nvSpPr>
        <p:spPr/>
        <p:txBody>
          <a:bodyPr>
            <a:normAutofit lnSpcReduction="10000"/>
          </a:bodyPr>
          <a:lstStyle/>
          <a:p>
            <a:endParaRPr lang="en-US" dirty="0"/>
          </a:p>
          <a:p>
            <a:pPr marL="0" indent="0" algn="ctr">
              <a:buNone/>
            </a:pPr>
            <a:r>
              <a:rPr lang="en-US" sz="3600" dirty="0"/>
              <a:t>To provide a safe and secure learning environment for all students.</a:t>
            </a:r>
          </a:p>
          <a:p>
            <a:pPr marL="0" indent="0" algn="ctr">
              <a:buNone/>
            </a:pPr>
            <a:endParaRPr lang="en-US" dirty="0"/>
          </a:p>
          <a:p>
            <a:pPr marL="0" indent="0" algn="ctr">
              <a:buNone/>
            </a:pPr>
            <a:r>
              <a:rPr lang="en-US" dirty="0"/>
              <a:t>Security can be inconvenient</a:t>
            </a:r>
          </a:p>
          <a:p>
            <a:pPr marL="0" indent="0" algn="ctr">
              <a:buNone/>
            </a:pPr>
            <a:endParaRPr lang="en-US" dirty="0"/>
          </a:p>
          <a:p>
            <a:pPr marL="0" indent="0" algn="ctr">
              <a:buNone/>
            </a:pPr>
            <a:r>
              <a:rPr lang="en-US" dirty="0"/>
              <a:t>Balance security and efficiency</a:t>
            </a:r>
          </a:p>
          <a:p>
            <a:pPr marL="0" indent="0" algn="ctr">
              <a:buNone/>
            </a:pPr>
            <a:endParaRPr lang="en-US" dirty="0"/>
          </a:p>
          <a:p>
            <a:pPr marL="0" indent="0" algn="ctr">
              <a:buNone/>
            </a:pPr>
            <a:r>
              <a:rPr lang="en-US" dirty="0"/>
              <a:t>Cannot completely lockdown schools and operate</a:t>
            </a:r>
          </a:p>
          <a:p>
            <a:pPr marL="0" indent="0" algn="ctr">
              <a:buNone/>
            </a:pPr>
            <a:endParaRPr lang="en-US" dirty="0"/>
          </a:p>
          <a:p>
            <a:pPr marL="457200" lvl="1" indent="0">
              <a:buNone/>
            </a:pPr>
            <a:endParaRPr lang="en-US" dirty="0"/>
          </a:p>
          <a:p>
            <a:pPr lvl="1"/>
            <a:endParaRPr lang="en-US" dirty="0"/>
          </a:p>
        </p:txBody>
      </p:sp>
    </p:spTree>
    <p:extLst>
      <p:ext uri="{BB962C8B-B14F-4D97-AF65-F5344CB8AC3E}">
        <p14:creationId xmlns:p14="http://schemas.microsoft.com/office/powerpoint/2010/main" val="2352175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Visitor Management</a:t>
            </a:r>
          </a:p>
        </p:txBody>
      </p:sp>
      <p:sp>
        <p:nvSpPr>
          <p:cNvPr id="3" name="Content Placeholder 2"/>
          <p:cNvSpPr>
            <a:spLocks noGrp="1"/>
          </p:cNvSpPr>
          <p:nvPr>
            <p:ph idx="1"/>
          </p:nvPr>
        </p:nvSpPr>
        <p:spPr/>
        <p:txBody>
          <a:bodyPr>
            <a:normAutofit fontScale="92500" lnSpcReduction="20000"/>
          </a:bodyPr>
          <a:lstStyle/>
          <a:p>
            <a:r>
              <a:rPr lang="en-US" dirty="0"/>
              <a:t>Standard practice for ALL visitors and parents</a:t>
            </a:r>
          </a:p>
          <a:p>
            <a:pPr marL="0" indent="0">
              <a:buNone/>
            </a:pPr>
            <a:endParaRPr lang="en-US" dirty="0"/>
          </a:p>
          <a:p>
            <a:r>
              <a:rPr lang="en-US" dirty="0"/>
              <a:t>Visitors are expected to use the intercom system</a:t>
            </a:r>
          </a:p>
          <a:p>
            <a:pPr lvl="1"/>
            <a:r>
              <a:rPr lang="en-US" dirty="0"/>
              <a:t>No answer - call the schools main number (posted by the intercom)</a:t>
            </a:r>
          </a:p>
          <a:p>
            <a:pPr lvl="1"/>
            <a:r>
              <a:rPr lang="en-US" dirty="0"/>
              <a:t>Will be asked your reason for the visit</a:t>
            </a:r>
          </a:p>
          <a:p>
            <a:pPr lvl="1"/>
            <a:r>
              <a:rPr lang="en-US" dirty="0"/>
              <a:t>Report directly to the main office</a:t>
            </a:r>
          </a:p>
          <a:p>
            <a:pPr lvl="1"/>
            <a:endParaRPr lang="en-US" dirty="0"/>
          </a:p>
          <a:p>
            <a:r>
              <a:rPr lang="en-US" dirty="0"/>
              <a:t>Do not hold the door open for other visitors</a:t>
            </a:r>
          </a:p>
          <a:p>
            <a:pPr marL="457200" lvl="1" indent="0">
              <a:buNone/>
            </a:pPr>
            <a:endParaRPr lang="en-US" dirty="0"/>
          </a:p>
          <a:p>
            <a:r>
              <a:rPr lang="en-US" dirty="0"/>
              <a:t>Beyond the main office</a:t>
            </a:r>
          </a:p>
          <a:p>
            <a:pPr lvl="1"/>
            <a:r>
              <a:rPr lang="en-US" dirty="0"/>
              <a:t>Will be required to show valid govt. issued photo ID</a:t>
            </a:r>
          </a:p>
          <a:p>
            <a:pPr lvl="1"/>
            <a:r>
              <a:rPr lang="en-US" dirty="0"/>
              <a:t>No ID – not permitted to go beyond main office without escort</a:t>
            </a:r>
          </a:p>
        </p:txBody>
      </p:sp>
    </p:spTree>
    <p:extLst>
      <p:ext uri="{BB962C8B-B14F-4D97-AF65-F5344CB8AC3E}">
        <p14:creationId xmlns:p14="http://schemas.microsoft.com/office/powerpoint/2010/main" val="1490297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Special Circumstances</a:t>
            </a:r>
          </a:p>
        </p:txBody>
      </p:sp>
      <p:sp>
        <p:nvSpPr>
          <p:cNvPr id="3" name="Content Placeholder 2"/>
          <p:cNvSpPr>
            <a:spLocks noGrp="1"/>
          </p:cNvSpPr>
          <p:nvPr>
            <p:ph idx="1"/>
          </p:nvPr>
        </p:nvSpPr>
        <p:spPr/>
        <p:txBody>
          <a:bodyPr/>
          <a:lstStyle/>
          <a:p>
            <a:r>
              <a:rPr lang="en-US" dirty="0"/>
              <a:t>Visitor management system might not be used for large events like assemblies, etc. </a:t>
            </a:r>
          </a:p>
          <a:p>
            <a:pPr marL="0" indent="0">
              <a:buNone/>
            </a:pPr>
            <a:endParaRPr lang="en-US" dirty="0"/>
          </a:p>
          <a:p>
            <a:r>
              <a:rPr lang="en-US" dirty="0"/>
              <a:t>Schools may require a RSVP for such events</a:t>
            </a:r>
          </a:p>
          <a:p>
            <a:pPr marL="0" indent="0">
              <a:buNone/>
            </a:pPr>
            <a:endParaRPr lang="en-US" dirty="0"/>
          </a:p>
          <a:p>
            <a:r>
              <a:rPr lang="en-US" dirty="0"/>
              <a:t>Elem. Schools may use blocks of time for visits during events like field day</a:t>
            </a:r>
          </a:p>
        </p:txBody>
      </p:sp>
    </p:spTree>
    <p:extLst>
      <p:ext uri="{BB962C8B-B14F-4D97-AF65-F5344CB8AC3E}">
        <p14:creationId xmlns:p14="http://schemas.microsoft.com/office/powerpoint/2010/main" val="3944848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Standard Response Protocol (SRP)</a:t>
            </a:r>
          </a:p>
        </p:txBody>
      </p:sp>
      <p:sp>
        <p:nvSpPr>
          <p:cNvPr id="3" name="Content Placeholder 2"/>
          <p:cNvSpPr>
            <a:spLocks noGrp="1"/>
          </p:cNvSpPr>
          <p:nvPr>
            <p:ph idx="1"/>
          </p:nvPr>
        </p:nvSpPr>
        <p:spPr/>
        <p:txBody>
          <a:bodyPr>
            <a:normAutofit fontScale="62500" lnSpcReduction="20000"/>
          </a:bodyPr>
          <a:lstStyle/>
          <a:p>
            <a:pPr>
              <a:lnSpc>
                <a:spcPct val="150000"/>
              </a:lnSpc>
            </a:pPr>
            <a:r>
              <a:rPr lang="en-US" dirty="0"/>
              <a:t>Critical incidents trigger one of 5 actions</a:t>
            </a:r>
          </a:p>
          <a:p>
            <a:pPr lvl="1">
              <a:lnSpc>
                <a:spcPct val="150000"/>
              </a:lnSpc>
            </a:pPr>
            <a:r>
              <a:rPr lang="en-US" dirty="0"/>
              <a:t>Hold</a:t>
            </a:r>
          </a:p>
          <a:p>
            <a:pPr lvl="1">
              <a:lnSpc>
                <a:spcPct val="150000"/>
              </a:lnSpc>
            </a:pPr>
            <a:r>
              <a:rPr lang="en-US" dirty="0"/>
              <a:t>Secure</a:t>
            </a:r>
          </a:p>
          <a:p>
            <a:pPr lvl="1">
              <a:lnSpc>
                <a:spcPct val="150000"/>
              </a:lnSpc>
            </a:pPr>
            <a:r>
              <a:rPr lang="en-US" dirty="0"/>
              <a:t>Lockdown</a:t>
            </a:r>
          </a:p>
          <a:p>
            <a:pPr lvl="1">
              <a:lnSpc>
                <a:spcPct val="150000"/>
              </a:lnSpc>
            </a:pPr>
            <a:r>
              <a:rPr lang="en-US" dirty="0"/>
              <a:t>Evacuate</a:t>
            </a:r>
          </a:p>
          <a:p>
            <a:pPr lvl="1">
              <a:lnSpc>
                <a:spcPct val="150000"/>
              </a:lnSpc>
            </a:pPr>
            <a:r>
              <a:rPr lang="en-US" dirty="0"/>
              <a:t>Shelter</a:t>
            </a:r>
          </a:p>
          <a:p>
            <a:pPr>
              <a:lnSpc>
                <a:spcPct val="150000"/>
              </a:lnSpc>
            </a:pPr>
            <a:r>
              <a:rPr lang="en-US" dirty="0"/>
              <a:t>Administrators and staff are trained on the SRP annually</a:t>
            </a:r>
          </a:p>
          <a:p>
            <a:pPr>
              <a:lnSpc>
                <a:spcPct val="150000"/>
              </a:lnSpc>
            </a:pPr>
            <a:r>
              <a:rPr lang="en-US" dirty="0"/>
              <a:t>Staff also receives additional training for active assailants</a:t>
            </a:r>
          </a:p>
          <a:p>
            <a:pPr>
              <a:lnSpc>
                <a:spcPct val="150000"/>
              </a:lnSpc>
            </a:pPr>
            <a:r>
              <a:rPr lang="en-US" dirty="0"/>
              <a:t>Schools to drill these actions in various forms (required by law)</a:t>
            </a:r>
          </a:p>
          <a:p>
            <a:pPr>
              <a:lnSpc>
                <a:spcPct val="150000"/>
              </a:lnSpc>
            </a:pPr>
            <a:r>
              <a:rPr lang="en-US" dirty="0"/>
              <a:t>Most actions precautionary</a:t>
            </a:r>
          </a:p>
          <a:p>
            <a:endParaRPr lang="en-US" dirty="0"/>
          </a:p>
          <a:p>
            <a:endParaRPr lang="en-US" dirty="0"/>
          </a:p>
        </p:txBody>
      </p:sp>
    </p:spTree>
    <p:extLst>
      <p:ext uri="{BB962C8B-B14F-4D97-AF65-F5344CB8AC3E}">
        <p14:creationId xmlns:p14="http://schemas.microsoft.com/office/powerpoint/2010/main" val="93497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a:t>Parent Expectations</a:t>
            </a:r>
          </a:p>
        </p:txBody>
      </p:sp>
      <p:sp>
        <p:nvSpPr>
          <p:cNvPr id="3" name="Content Placeholder 2"/>
          <p:cNvSpPr>
            <a:spLocks noGrp="1"/>
          </p:cNvSpPr>
          <p:nvPr>
            <p:ph idx="1"/>
          </p:nvPr>
        </p:nvSpPr>
        <p:spPr/>
        <p:txBody>
          <a:bodyPr>
            <a:normAutofit/>
          </a:bodyPr>
          <a:lstStyle/>
          <a:p>
            <a:r>
              <a:rPr lang="en-US" dirty="0"/>
              <a:t>Receive notification from Central Office</a:t>
            </a:r>
          </a:p>
          <a:p>
            <a:pPr lvl="1"/>
            <a:r>
              <a:rPr lang="en-US" dirty="0"/>
              <a:t>As soon as possible – accurate information must be obtained</a:t>
            </a:r>
          </a:p>
          <a:p>
            <a:pPr lvl="1"/>
            <a:r>
              <a:rPr lang="en-US" dirty="0"/>
              <a:t>Remain by phone or email for updates/instructions </a:t>
            </a:r>
          </a:p>
          <a:p>
            <a:r>
              <a:rPr lang="en-US" dirty="0"/>
              <a:t>DO NOT GO TO THE SCHOOL UNLESS INSTRUCTED</a:t>
            </a:r>
          </a:p>
          <a:p>
            <a:pPr lvl="1"/>
            <a:r>
              <a:rPr lang="en-US" dirty="0"/>
              <a:t>Many actions are precautionary - school will return to normal activity</a:t>
            </a:r>
          </a:p>
          <a:p>
            <a:pPr lvl="1"/>
            <a:r>
              <a:rPr lang="en-US" dirty="0"/>
              <a:t>No access to students until situation is rendered safe</a:t>
            </a:r>
          </a:p>
          <a:p>
            <a:pPr lvl="1"/>
            <a:r>
              <a:rPr lang="en-US" dirty="0"/>
              <a:t>Responding to school compounds issues for staff and emergency responders</a:t>
            </a:r>
          </a:p>
          <a:p>
            <a:r>
              <a:rPr lang="en-US" dirty="0"/>
              <a:t>DO NOT CALL THE SCHOOL FOR INFORMATION</a:t>
            </a:r>
          </a:p>
          <a:p>
            <a:pPr lvl="1"/>
            <a:r>
              <a:rPr lang="en-US" dirty="0"/>
              <a:t>Staff are busy handling incident</a:t>
            </a:r>
          </a:p>
          <a:p>
            <a:pPr lvl="1"/>
            <a:r>
              <a:rPr lang="en-US" dirty="0"/>
              <a:t>Updates will be sent via School Messenger</a:t>
            </a:r>
          </a:p>
          <a:p>
            <a:pPr lvl="1"/>
            <a:endParaRPr lang="en-US" dirty="0"/>
          </a:p>
          <a:p>
            <a:pPr marL="0" indent="0">
              <a:buNone/>
            </a:pPr>
            <a:endParaRPr lang="en-US" dirty="0"/>
          </a:p>
        </p:txBody>
      </p:sp>
    </p:spTree>
    <p:extLst>
      <p:ext uri="{BB962C8B-B14F-4D97-AF65-F5344CB8AC3E}">
        <p14:creationId xmlns:p14="http://schemas.microsoft.com/office/powerpoint/2010/main" val="3131528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t>HOLD</a:t>
            </a:r>
          </a:p>
        </p:txBody>
      </p:sp>
      <p:sp>
        <p:nvSpPr>
          <p:cNvPr id="3" name="Content Placeholder 2"/>
          <p:cNvSpPr>
            <a:spLocks noGrp="1"/>
          </p:cNvSpPr>
          <p:nvPr>
            <p:ph idx="1"/>
          </p:nvPr>
        </p:nvSpPr>
        <p:spPr/>
        <p:txBody>
          <a:bodyPr/>
          <a:lstStyle/>
          <a:p>
            <a:pPr marL="0" indent="0" algn="ctr">
              <a:buNone/>
            </a:pPr>
            <a:endParaRPr lang="en-US" dirty="0"/>
          </a:p>
          <a:p>
            <a:pPr marL="0" indent="0" algn="ctr">
              <a:buNone/>
            </a:pPr>
            <a:r>
              <a:rPr lang="en-US" dirty="0"/>
              <a:t>Internal situation (medical emergency, hazmat spill, etc.)</a:t>
            </a:r>
          </a:p>
          <a:p>
            <a:pPr marL="0" indent="0">
              <a:buNone/>
            </a:pPr>
            <a:endParaRPr lang="en-US" dirty="0"/>
          </a:p>
          <a:p>
            <a:pPr marL="0" indent="0">
              <a:buNone/>
            </a:pPr>
            <a:r>
              <a:rPr lang="en-US" dirty="0"/>
              <a:t>Actions:</a:t>
            </a:r>
          </a:p>
          <a:p>
            <a:r>
              <a:rPr lang="en-US" dirty="0"/>
              <a:t>Clear the hallways and remain in room </a:t>
            </a:r>
          </a:p>
          <a:p>
            <a:r>
              <a:rPr lang="en-US" dirty="0"/>
              <a:t>No one enters the area in which isolation has been implemented</a:t>
            </a:r>
          </a:p>
          <a:p>
            <a:r>
              <a:rPr lang="en-US" dirty="0"/>
              <a:t>Conduct business as usual within held room or area</a:t>
            </a:r>
          </a:p>
          <a:p>
            <a:r>
              <a:rPr lang="en-US" dirty="0"/>
              <a:t>May be localized to one area or entire school</a:t>
            </a:r>
          </a:p>
          <a:p>
            <a:endParaRPr lang="en-US" dirty="0"/>
          </a:p>
        </p:txBody>
      </p:sp>
      <p:pic>
        <p:nvPicPr>
          <p:cNvPr id="5" name="Picture 4">
            <a:extLst>
              <a:ext uri="{FF2B5EF4-FFF2-40B4-BE49-F238E27FC236}">
                <a16:creationId xmlns:a16="http://schemas.microsoft.com/office/drawing/2014/main" id="{66BF8F14-B973-4F3C-88F6-40F2D2E82A87}"/>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838201" y="464234"/>
            <a:ext cx="1708052" cy="1674055"/>
          </a:xfrm>
          <a:prstGeom prst="rect">
            <a:avLst/>
          </a:prstGeom>
          <a:noFill/>
        </p:spPr>
      </p:pic>
    </p:spTree>
    <p:extLst>
      <p:ext uri="{BB962C8B-B14F-4D97-AF65-F5344CB8AC3E}">
        <p14:creationId xmlns:p14="http://schemas.microsoft.com/office/powerpoint/2010/main" val="4282454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t>SECURE</a:t>
            </a:r>
          </a:p>
        </p:txBody>
      </p:sp>
      <p:sp>
        <p:nvSpPr>
          <p:cNvPr id="3" name="Content Placeholder 2"/>
          <p:cNvSpPr>
            <a:spLocks noGrp="1"/>
          </p:cNvSpPr>
          <p:nvPr>
            <p:ph idx="1"/>
          </p:nvPr>
        </p:nvSpPr>
        <p:spPr/>
        <p:txBody>
          <a:bodyPr>
            <a:normAutofit fontScale="92500" lnSpcReduction="20000"/>
          </a:bodyPr>
          <a:lstStyle/>
          <a:p>
            <a:pPr marL="0" indent="0" algn="ctr">
              <a:buNone/>
            </a:pPr>
            <a:endParaRPr lang="en-US" dirty="0"/>
          </a:p>
          <a:p>
            <a:pPr marL="0" indent="0" algn="ctr">
              <a:buNone/>
            </a:pPr>
            <a:r>
              <a:rPr lang="en-US" dirty="0"/>
              <a:t>External Threats or Police Activity in Area</a:t>
            </a:r>
          </a:p>
          <a:p>
            <a:pPr marL="0" indent="0">
              <a:buNone/>
            </a:pPr>
            <a:endParaRPr lang="en-US" dirty="0"/>
          </a:p>
          <a:p>
            <a:pPr marL="0" indent="0">
              <a:buNone/>
            </a:pPr>
            <a:r>
              <a:rPr lang="en-US" dirty="0"/>
              <a:t>Actions:</a:t>
            </a:r>
          </a:p>
          <a:p>
            <a:r>
              <a:rPr lang="en-US" dirty="0"/>
              <a:t>Verify all exterior doors are closed and locked</a:t>
            </a:r>
          </a:p>
          <a:p>
            <a:r>
              <a:rPr lang="en-US" dirty="0"/>
              <a:t>No outside activity</a:t>
            </a:r>
          </a:p>
          <a:p>
            <a:r>
              <a:rPr lang="en-US" dirty="0"/>
              <a:t>No one comes in or out of building</a:t>
            </a:r>
          </a:p>
          <a:p>
            <a:r>
              <a:rPr lang="en-US" dirty="0"/>
              <a:t>Classes may change – students may move around in building</a:t>
            </a:r>
          </a:p>
          <a:p>
            <a:endParaRPr lang="en-US" dirty="0"/>
          </a:p>
          <a:p>
            <a:pPr marL="0" indent="0">
              <a:buNone/>
            </a:pPr>
            <a:r>
              <a:rPr lang="en-US" dirty="0"/>
              <a:t>*THIS REPLACED THE OLD SRP TERM OF LOCKOUT*</a:t>
            </a:r>
          </a:p>
          <a:p>
            <a:endParaRPr lang="en-US" dirty="0"/>
          </a:p>
        </p:txBody>
      </p:sp>
      <p:pic>
        <p:nvPicPr>
          <p:cNvPr id="7" name="droppedImage.pdf"/>
          <p:cNvPicPr>
            <a:picLocks noChangeAspect="1"/>
          </p:cNvPicPr>
          <p:nvPr/>
        </p:nvPicPr>
        <p:blipFill>
          <a:blip r:embed="rId4"/>
          <a:stretch>
            <a:fillRect/>
          </a:stretch>
        </p:blipFill>
        <p:spPr>
          <a:xfrm>
            <a:off x="961029" y="160428"/>
            <a:ext cx="2092643" cy="2092643"/>
          </a:xfrm>
          <a:prstGeom prst="rect">
            <a:avLst/>
          </a:prstGeom>
          <a:ln w="12700">
            <a:miter lim="400000"/>
          </a:ln>
        </p:spPr>
      </p:pic>
    </p:spTree>
    <p:extLst>
      <p:ext uri="{BB962C8B-B14F-4D97-AF65-F5344CB8AC3E}">
        <p14:creationId xmlns:p14="http://schemas.microsoft.com/office/powerpoint/2010/main" val="12378525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t>LOCKDOWN</a:t>
            </a:r>
          </a:p>
        </p:txBody>
      </p:sp>
      <p:sp>
        <p:nvSpPr>
          <p:cNvPr id="4" name="Content Placeholder 3"/>
          <p:cNvSpPr>
            <a:spLocks noGrp="1"/>
          </p:cNvSpPr>
          <p:nvPr>
            <p:ph idx="1"/>
          </p:nvPr>
        </p:nvSpPr>
        <p:spPr/>
        <p:txBody>
          <a:bodyPr>
            <a:normAutofit lnSpcReduction="10000"/>
          </a:bodyPr>
          <a:lstStyle/>
          <a:p>
            <a:pPr marL="0" indent="0" algn="ctr">
              <a:buNone/>
            </a:pPr>
            <a:r>
              <a:rPr lang="en-US" dirty="0"/>
              <a:t>Internal Threats – Trespasser or Assailant</a:t>
            </a:r>
          </a:p>
          <a:p>
            <a:pPr marL="0" indent="0" algn="ctr">
              <a:buNone/>
            </a:pPr>
            <a:endParaRPr lang="en-US" dirty="0"/>
          </a:p>
          <a:p>
            <a:pPr marL="0" indent="0">
              <a:buNone/>
            </a:pPr>
            <a:r>
              <a:rPr lang="en-US" dirty="0"/>
              <a:t>Actions:</a:t>
            </a:r>
          </a:p>
          <a:p>
            <a:r>
              <a:rPr lang="en-US" dirty="0"/>
              <a:t>Close doors (doors are staged in the locked position) </a:t>
            </a:r>
          </a:p>
          <a:p>
            <a:r>
              <a:rPr lang="en-US" dirty="0"/>
              <a:t>Fortify doors – barricade or tie off as appropriate</a:t>
            </a:r>
          </a:p>
          <a:p>
            <a:r>
              <a:rPr lang="en-US" dirty="0"/>
              <a:t>Move away from doorway – out of sight from hallway</a:t>
            </a:r>
          </a:p>
          <a:p>
            <a:r>
              <a:rPr lang="en-US" dirty="0"/>
              <a:t>Quiet – phones silenced and no talking</a:t>
            </a:r>
          </a:p>
          <a:p>
            <a:r>
              <a:rPr lang="en-US" dirty="0"/>
              <a:t>Evacuate through primary or secondary exit - if safe</a:t>
            </a:r>
          </a:p>
          <a:p>
            <a:r>
              <a:rPr lang="en-US" dirty="0"/>
              <a:t>Students stuck in hallway – evacuate through nearest safe exit</a:t>
            </a:r>
          </a:p>
        </p:txBody>
      </p:sp>
      <p:pic>
        <p:nvPicPr>
          <p:cNvPr id="3" name="droppedImage.pdf"/>
          <p:cNvPicPr/>
          <p:nvPr/>
        </p:nvPicPr>
        <p:blipFill>
          <a:blip r:embed="rId4"/>
          <a:stretch>
            <a:fillRect/>
          </a:stretch>
        </p:blipFill>
        <p:spPr>
          <a:xfrm>
            <a:off x="640080" y="225712"/>
            <a:ext cx="2400300" cy="2400300"/>
          </a:xfrm>
          <a:prstGeom prst="rect">
            <a:avLst/>
          </a:prstGeom>
          <a:ln w="12700">
            <a:miter lim="400000"/>
          </a:ln>
        </p:spPr>
      </p:pic>
    </p:spTree>
    <p:extLst>
      <p:ext uri="{BB962C8B-B14F-4D97-AF65-F5344CB8AC3E}">
        <p14:creationId xmlns:p14="http://schemas.microsoft.com/office/powerpoint/2010/main" val="120037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t>EVACUATE</a:t>
            </a:r>
          </a:p>
        </p:txBody>
      </p:sp>
      <p:sp>
        <p:nvSpPr>
          <p:cNvPr id="3" name="Content Placeholder 2"/>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r>
              <a:rPr lang="en-US" dirty="0"/>
              <a:t>Directed  - fire, gas leaks, bomb threat or other internal issues</a:t>
            </a:r>
          </a:p>
          <a:p>
            <a:pPr marL="0" indent="0">
              <a:buNone/>
            </a:pPr>
            <a:endParaRPr lang="en-US" dirty="0"/>
          </a:p>
          <a:p>
            <a:pPr marL="0" indent="0">
              <a:buNone/>
            </a:pPr>
            <a:r>
              <a:rPr lang="en-US" dirty="0"/>
              <a:t>Actions:</a:t>
            </a:r>
          </a:p>
          <a:p>
            <a:r>
              <a:rPr lang="en-US" dirty="0"/>
              <a:t>Evacuate through nearest safe exit</a:t>
            </a:r>
          </a:p>
          <a:p>
            <a:r>
              <a:rPr lang="en-US" dirty="0"/>
              <a:t>Move to predesignated locations </a:t>
            </a:r>
          </a:p>
          <a:p>
            <a:r>
              <a:rPr lang="en-US" dirty="0"/>
              <a:t>May reenter building if determined safe by fire department</a:t>
            </a:r>
          </a:p>
        </p:txBody>
      </p:sp>
      <p:pic>
        <p:nvPicPr>
          <p:cNvPr id="4" name="droppedImage.pdf"/>
          <p:cNvPicPr/>
          <p:nvPr/>
        </p:nvPicPr>
        <p:blipFill>
          <a:blip r:embed="rId4"/>
          <a:stretch>
            <a:fillRect/>
          </a:stretch>
        </p:blipFill>
        <p:spPr>
          <a:xfrm>
            <a:off x="640080" y="228600"/>
            <a:ext cx="2400300" cy="2400300"/>
          </a:xfrm>
          <a:prstGeom prst="rect">
            <a:avLst/>
          </a:prstGeom>
          <a:ln w="12700">
            <a:miter lim="400000"/>
          </a:ln>
        </p:spPr>
      </p:pic>
    </p:spTree>
    <p:extLst>
      <p:ext uri="{BB962C8B-B14F-4D97-AF65-F5344CB8AC3E}">
        <p14:creationId xmlns:p14="http://schemas.microsoft.com/office/powerpoint/2010/main" val="31947101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t>SHELTER</a:t>
            </a:r>
          </a:p>
        </p:txBody>
      </p:sp>
      <p:sp>
        <p:nvSpPr>
          <p:cNvPr id="3" name="Content Placeholder 2"/>
          <p:cNvSpPr>
            <a:spLocks noGrp="1"/>
          </p:cNvSpPr>
          <p:nvPr>
            <p:ph idx="1"/>
          </p:nvPr>
        </p:nvSpPr>
        <p:spPr/>
        <p:txBody>
          <a:bodyPr/>
          <a:lstStyle/>
          <a:p>
            <a:pPr marL="0" indent="0" algn="ctr">
              <a:buNone/>
            </a:pPr>
            <a:endParaRPr lang="en-US" dirty="0"/>
          </a:p>
          <a:p>
            <a:pPr marL="0" indent="0" algn="ctr">
              <a:buNone/>
            </a:pPr>
            <a:r>
              <a:rPr lang="en-US" dirty="0"/>
              <a:t>External – Chemical spill, severe weather</a:t>
            </a:r>
          </a:p>
          <a:p>
            <a:pPr marL="0" indent="0" algn="ctr">
              <a:buNone/>
            </a:pPr>
            <a:endParaRPr lang="en-US" dirty="0"/>
          </a:p>
          <a:p>
            <a:pPr marL="0" indent="0">
              <a:buNone/>
            </a:pPr>
            <a:r>
              <a:rPr lang="en-US" dirty="0"/>
              <a:t>Actions:</a:t>
            </a:r>
          </a:p>
          <a:p>
            <a:r>
              <a:rPr lang="en-US" dirty="0"/>
              <a:t>Remain inside the building </a:t>
            </a:r>
          </a:p>
          <a:p>
            <a:r>
              <a:rPr lang="en-US" dirty="0"/>
              <a:t>Take specific actions due to threat i.e., tornado</a:t>
            </a:r>
          </a:p>
          <a:p>
            <a:r>
              <a:rPr lang="en-US" dirty="0"/>
              <a:t>Depending on incident students may eventually be evacuated</a:t>
            </a:r>
          </a:p>
        </p:txBody>
      </p:sp>
      <p:pic>
        <p:nvPicPr>
          <p:cNvPr id="4" name="droppedImage.pdf"/>
          <p:cNvPicPr/>
          <p:nvPr/>
        </p:nvPicPr>
        <p:blipFill>
          <a:blip r:embed="rId4"/>
          <a:stretch>
            <a:fillRect/>
          </a:stretch>
        </p:blipFill>
        <p:spPr>
          <a:xfrm>
            <a:off x="640080" y="228600"/>
            <a:ext cx="2400300" cy="2400300"/>
          </a:xfrm>
          <a:prstGeom prst="rect">
            <a:avLst/>
          </a:prstGeom>
          <a:ln w="12700">
            <a:miter lim="400000"/>
          </a:ln>
        </p:spPr>
      </p:pic>
    </p:spTree>
    <p:extLst>
      <p:ext uri="{BB962C8B-B14F-4D97-AF65-F5344CB8AC3E}">
        <p14:creationId xmlns:p14="http://schemas.microsoft.com/office/powerpoint/2010/main" val="772088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4DB9ECD3-F8AF-FD81-A592-C45D0C46C2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F7BF4D-E6B6-BCA6-C8A9-2B8198FBE4B2}"/>
              </a:ext>
            </a:extLst>
          </p:cNvPr>
          <p:cNvSpPr>
            <a:spLocks noGrp="1"/>
          </p:cNvSpPr>
          <p:nvPr>
            <p:ph type="title"/>
          </p:nvPr>
        </p:nvSpPr>
        <p:spPr/>
        <p:txBody>
          <a:bodyPr>
            <a:normAutofit/>
          </a:bodyPr>
          <a:lstStyle/>
          <a:p>
            <a:pPr algn="ctr"/>
            <a:r>
              <a:rPr lang="en-US" b="1" dirty="0">
                <a:effectLst>
                  <a:outerShdw blurRad="38100" dist="38100" dir="2700000" algn="tl">
                    <a:srgbClr val="000000">
                      <a:alpha val="43137"/>
                    </a:srgbClr>
                  </a:outerShdw>
                </a:effectLst>
              </a:rPr>
              <a:t>26-27 Drill Schedule</a:t>
            </a:r>
          </a:p>
        </p:txBody>
      </p:sp>
      <p:sp>
        <p:nvSpPr>
          <p:cNvPr id="3" name="Content Placeholder 2">
            <a:extLst>
              <a:ext uri="{FF2B5EF4-FFF2-40B4-BE49-F238E27FC236}">
                <a16:creationId xmlns:a16="http://schemas.microsoft.com/office/drawing/2014/main" id="{29992F31-389B-0243-8EE3-7153A98B96D7}"/>
              </a:ext>
            </a:extLst>
          </p:cNvPr>
          <p:cNvSpPr>
            <a:spLocks noGrp="1"/>
          </p:cNvSpPr>
          <p:nvPr>
            <p:ph idx="1"/>
          </p:nvPr>
        </p:nvSpPr>
        <p:spPr>
          <a:xfrm>
            <a:off x="838200" y="1825624"/>
            <a:ext cx="10515600" cy="4527049"/>
          </a:xfrm>
        </p:spPr>
        <p:txBody>
          <a:bodyPr>
            <a:normAutofit fontScale="92500" lnSpcReduction="10000"/>
          </a:bodyPr>
          <a:lstStyle/>
          <a:p>
            <a:pPr marL="0" indent="0">
              <a:buNone/>
            </a:pPr>
            <a:r>
              <a:rPr lang="en-US" dirty="0"/>
              <a:t>Two Lockdown Drills between 9/8 – 11/20</a:t>
            </a:r>
          </a:p>
          <a:p>
            <a:pPr marL="0" indent="0">
              <a:buNone/>
            </a:pPr>
            <a:r>
              <a:rPr lang="en-US" dirty="0"/>
              <a:t>Minimum of five (5) fire evacuation drills</a:t>
            </a:r>
          </a:p>
          <a:p>
            <a:pPr marL="0" indent="0">
              <a:buNone/>
            </a:pPr>
            <a:r>
              <a:rPr lang="en-US" dirty="0"/>
              <a:t>Two (2) secure drills </a:t>
            </a:r>
          </a:p>
          <a:p>
            <a:pPr marL="0" indent="0">
              <a:buNone/>
            </a:pPr>
            <a:r>
              <a:rPr lang="en-US" dirty="0"/>
              <a:t>One (1) earthquake drill</a:t>
            </a:r>
          </a:p>
          <a:p>
            <a:pPr marL="0" indent="0">
              <a:buNone/>
            </a:pPr>
            <a:r>
              <a:rPr lang="en-US" dirty="0"/>
              <a:t>One (1) severe weather drill </a:t>
            </a:r>
          </a:p>
          <a:p>
            <a:pPr marL="0" indent="0">
              <a:buNone/>
            </a:pPr>
            <a:r>
              <a:rPr lang="en-US" dirty="0"/>
              <a:t>One (1) gas leak evacuation drill</a:t>
            </a:r>
          </a:p>
          <a:p>
            <a:pPr marL="0" indent="0">
              <a:buNone/>
            </a:pPr>
            <a:r>
              <a:rPr lang="en-US" dirty="0"/>
              <a:t>One (1) hold drill </a:t>
            </a:r>
          </a:p>
          <a:p>
            <a:pPr marL="0" indent="0">
              <a:buNone/>
            </a:pPr>
            <a:endParaRPr lang="en-US" dirty="0"/>
          </a:p>
          <a:p>
            <a:pPr marL="0" indent="0">
              <a:buNone/>
            </a:pPr>
            <a:r>
              <a:rPr lang="en-US" dirty="0">
                <a:solidFill>
                  <a:srgbClr val="FF0000"/>
                </a:solidFill>
              </a:rPr>
              <a:t>**Any student who experiences an adverse reaction to the drill or any incident that occurs will be provided appropriate mental health resources.**</a:t>
            </a:r>
          </a:p>
        </p:txBody>
      </p:sp>
    </p:spTree>
    <p:extLst>
      <p:ext uri="{BB962C8B-B14F-4D97-AF65-F5344CB8AC3E}">
        <p14:creationId xmlns:p14="http://schemas.microsoft.com/office/powerpoint/2010/main" val="870633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t>Reunification</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t>If students are evacuated to another location:</a:t>
            </a:r>
          </a:p>
          <a:p>
            <a:pPr marL="0" indent="0">
              <a:buNone/>
            </a:pPr>
            <a:endParaRPr lang="en-US" dirty="0"/>
          </a:p>
          <a:p>
            <a:r>
              <a:rPr lang="en-US" dirty="0"/>
              <a:t>Guardians will receive specific instructions for student pick up or transportation via school messenger</a:t>
            </a:r>
          </a:p>
          <a:p>
            <a:endParaRPr lang="en-US" dirty="0"/>
          </a:p>
          <a:p>
            <a:r>
              <a:rPr lang="en-US" b="1" dirty="0"/>
              <a:t>Make sure you bring photo identification when picking up your student</a:t>
            </a:r>
          </a:p>
          <a:p>
            <a:pPr marL="0" indent="0">
              <a:buNone/>
            </a:pPr>
            <a:endParaRPr lang="en-US" dirty="0"/>
          </a:p>
          <a:p>
            <a:r>
              <a:rPr lang="en-US" dirty="0"/>
              <a:t>Accountability is very important</a:t>
            </a:r>
          </a:p>
          <a:p>
            <a:pPr marL="0" indent="0">
              <a:buNone/>
            </a:pPr>
            <a:endParaRPr lang="en-US" dirty="0"/>
          </a:p>
          <a:p>
            <a:r>
              <a:rPr lang="en-US" dirty="0"/>
              <a:t>Guardians should exercise patience</a:t>
            </a:r>
          </a:p>
          <a:p>
            <a:pPr marL="457200" lvl="1" indent="0">
              <a:buNone/>
            </a:pPr>
            <a:endParaRPr lang="en-US" dirty="0"/>
          </a:p>
          <a:p>
            <a:pPr lvl="1"/>
            <a:endParaRPr lang="en-US" dirty="0"/>
          </a:p>
        </p:txBody>
      </p:sp>
    </p:spTree>
    <p:extLst>
      <p:ext uri="{BB962C8B-B14F-4D97-AF65-F5344CB8AC3E}">
        <p14:creationId xmlns:p14="http://schemas.microsoft.com/office/powerpoint/2010/main" val="13172768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t>School Resource Officers (SRO)</a:t>
            </a:r>
          </a:p>
        </p:txBody>
      </p:sp>
      <p:sp>
        <p:nvSpPr>
          <p:cNvPr id="3" name="Content Placeholder 2"/>
          <p:cNvSpPr>
            <a:spLocks noGrp="1"/>
          </p:cNvSpPr>
          <p:nvPr>
            <p:ph idx="1"/>
          </p:nvPr>
        </p:nvSpPr>
        <p:spPr>
          <a:xfrm>
            <a:off x="838200" y="1535502"/>
            <a:ext cx="10515600" cy="4692769"/>
          </a:xfrm>
        </p:spPr>
        <p:txBody>
          <a:bodyPr>
            <a:normAutofit/>
          </a:bodyPr>
          <a:lstStyle/>
          <a:p>
            <a:pPr marL="0" indent="0">
              <a:buNone/>
            </a:pPr>
            <a:r>
              <a:rPr lang="en-US" dirty="0"/>
              <a:t>Primary Responsibilities:</a:t>
            </a:r>
          </a:p>
          <a:p>
            <a:r>
              <a:rPr lang="en-US" dirty="0"/>
              <a:t>Provide security</a:t>
            </a:r>
          </a:p>
          <a:p>
            <a:r>
              <a:rPr lang="en-US" dirty="0"/>
              <a:t>Handle crimes that schools would normally request police response</a:t>
            </a:r>
          </a:p>
          <a:p>
            <a:r>
              <a:rPr lang="en-US" dirty="0"/>
              <a:t>Develop positive relationships with students (mentor)</a:t>
            </a:r>
          </a:p>
          <a:p>
            <a:endParaRPr lang="en-US" dirty="0"/>
          </a:p>
          <a:p>
            <a:pPr marL="0" indent="0">
              <a:buNone/>
            </a:pPr>
            <a:r>
              <a:rPr lang="en-US" b="1" dirty="0"/>
              <a:t>Will not be used for or in lieu of school discipline</a:t>
            </a:r>
          </a:p>
          <a:p>
            <a:pPr marL="0" indent="0">
              <a:buNone/>
            </a:pPr>
            <a:endParaRPr lang="en-US" b="1" dirty="0"/>
          </a:p>
          <a:p>
            <a:pPr marL="0" indent="0">
              <a:buNone/>
            </a:pPr>
            <a:r>
              <a:rPr lang="en-US" b="1" dirty="0"/>
              <a:t>See CCPS - Security website  for specific roles and authority for SROs</a:t>
            </a:r>
          </a:p>
        </p:txBody>
      </p:sp>
    </p:spTree>
    <p:extLst>
      <p:ext uri="{BB962C8B-B14F-4D97-AF65-F5344CB8AC3E}">
        <p14:creationId xmlns:p14="http://schemas.microsoft.com/office/powerpoint/2010/main" val="32902450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t>Security Initiative</a:t>
            </a:r>
          </a:p>
        </p:txBody>
      </p:sp>
      <p:sp>
        <p:nvSpPr>
          <p:cNvPr id="3" name="Content Placeholder 2"/>
          <p:cNvSpPr>
            <a:spLocks noGrp="1"/>
          </p:cNvSpPr>
          <p:nvPr>
            <p:ph idx="1"/>
          </p:nvPr>
        </p:nvSpPr>
        <p:spPr/>
        <p:txBody>
          <a:bodyPr/>
          <a:lstStyle/>
          <a:p>
            <a:endParaRPr lang="en-US" dirty="0"/>
          </a:p>
          <a:p>
            <a:r>
              <a:rPr lang="en-US" dirty="0"/>
              <a:t>Middle schools without a permanent SRO’s will have deputies assigned on overtime</a:t>
            </a:r>
          </a:p>
          <a:p>
            <a:pPr marL="0" indent="0">
              <a:buNone/>
            </a:pPr>
            <a:endParaRPr lang="en-US" dirty="0"/>
          </a:p>
          <a:p>
            <a:r>
              <a:rPr lang="en-US" dirty="0"/>
              <a:t>All schools will continue to receive routine patrols by law enforcement officers</a:t>
            </a:r>
          </a:p>
        </p:txBody>
      </p:sp>
    </p:spTree>
    <p:extLst>
      <p:ext uri="{BB962C8B-B14F-4D97-AF65-F5344CB8AC3E}">
        <p14:creationId xmlns:p14="http://schemas.microsoft.com/office/powerpoint/2010/main" val="54960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effectLst>
                  <a:outerShdw blurRad="38100" dist="38100" dir="2700000" algn="tl">
                    <a:srgbClr val="000000">
                      <a:alpha val="43137"/>
                    </a:srgbClr>
                  </a:outerShdw>
                </a:effectLst>
              </a:rPr>
              <a:t>“See Something, Say Something” </a:t>
            </a:r>
            <a:br>
              <a:rPr lang="en-US" b="1" dirty="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“Don’t Repost”</a:t>
            </a:r>
          </a:p>
        </p:txBody>
      </p:sp>
      <p:sp>
        <p:nvSpPr>
          <p:cNvPr id="3" name="Content Placeholder 2"/>
          <p:cNvSpPr>
            <a:spLocks noGrp="1"/>
          </p:cNvSpPr>
          <p:nvPr>
            <p:ph idx="1"/>
          </p:nvPr>
        </p:nvSpPr>
        <p:spPr>
          <a:xfrm>
            <a:off x="838200" y="1825624"/>
            <a:ext cx="10515600" cy="4527049"/>
          </a:xfrm>
        </p:spPr>
        <p:txBody>
          <a:bodyPr>
            <a:normAutofit/>
          </a:bodyPr>
          <a:lstStyle/>
          <a:p>
            <a:pPr marL="0" indent="0">
              <a:buNone/>
            </a:pPr>
            <a:r>
              <a:rPr lang="en-US" dirty="0"/>
              <a:t>Reporting </a:t>
            </a:r>
          </a:p>
          <a:p>
            <a:pPr lvl="1"/>
            <a:r>
              <a:rPr lang="en-US" dirty="0"/>
              <a:t>Don’t delay</a:t>
            </a:r>
          </a:p>
          <a:p>
            <a:pPr lvl="1"/>
            <a:r>
              <a:rPr lang="en-US" dirty="0"/>
              <a:t>During normal schools hours – report to school administrators</a:t>
            </a:r>
          </a:p>
          <a:p>
            <a:pPr lvl="1"/>
            <a:r>
              <a:rPr lang="en-US" dirty="0"/>
              <a:t>After hours – report to local law enforcement </a:t>
            </a:r>
          </a:p>
          <a:p>
            <a:pPr lvl="1"/>
            <a:r>
              <a:rPr lang="en-US" dirty="0"/>
              <a:t>Social media threats should be photographed, or screen shot</a:t>
            </a:r>
          </a:p>
          <a:p>
            <a:pPr lvl="1"/>
            <a:r>
              <a:rPr lang="en-US" dirty="0"/>
              <a:t>Never repost or spread rumors</a:t>
            </a:r>
          </a:p>
          <a:p>
            <a:pPr marL="457200" lvl="1" indent="0">
              <a:buNone/>
            </a:pPr>
            <a:endParaRPr lang="en-US" dirty="0"/>
          </a:p>
          <a:p>
            <a:pPr marL="0" indent="0">
              <a:buNone/>
            </a:pPr>
            <a:r>
              <a:rPr lang="en-US" b="1" u="sng" dirty="0"/>
              <a:t>All</a:t>
            </a:r>
            <a:r>
              <a:rPr lang="en-US" dirty="0"/>
              <a:t> threats are treated seriously</a:t>
            </a:r>
          </a:p>
          <a:p>
            <a:pPr lvl="1"/>
            <a:r>
              <a:rPr lang="en-US" dirty="0"/>
              <a:t>Collaborative Investigations – school admin., school security and local law enforcement</a:t>
            </a:r>
          </a:p>
          <a:p>
            <a:pPr lvl="1"/>
            <a:r>
              <a:rPr lang="en-US" dirty="0"/>
              <a:t>Most are unsubstantiated</a:t>
            </a:r>
          </a:p>
        </p:txBody>
      </p:sp>
    </p:spTree>
    <p:extLst>
      <p:ext uri="{BB962C8B-B14F-4D97-AF65-F5344CB8AC3E}">
        <p14:creationId xmlns:p14="http://schemas.microsoft.com/office/powerpoint/2010/main" val="25583678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Safe Schools Maryland Tip Line</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66161" y="1825625"/>
            <a:ext cx="6859678" cy="4351338"/>
          </a:xfrm>
        </p:spPr>
      </p:pic>
    </p:spTree>
    <p:extLst>
      <p:ext uri="{BB962C8B-B14F-4D97-AF65-F5344CB8AC3E}">
        <p14:creationId xmlns:p14="http://schemas.microsoft.com/office/powerpoint/2010/main" val="16112823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400" b="1" dirty="0"/>
              <a:t>Security is Everyone’s Responsibility</a:t>
            </a:r>
          </a:p>
        </p:txBody>
      </p:sp>
      <p:sp>
        <p:nvSpPr>
          <p:cNvPr id="3" name="Content Placeholder 2"/>
          <p:cNvSpPr>
            <a:spLocks noGrp="1"/>
          </p:cNvSpPr>
          <p:nvPr>
            <p:ph idx="1"/>
          </p:nvPr>
        </p:nvSpPr>
        <p:spPr>
          <a:xfrm>
            <a:off x="838200" y="1825625"/>
            <a:ext cx="10515600" cy="4738804"/>
          </a:xfrm>
        </p:spPr>
        <p:txBody>
          <a:bodyPr vert="horz" lIns="91440" tIns="45720" rIns="91440" bIns="45720" rtlCol="0" anchor="t">
            <a:normAutofit lnSpcReduction="10000"/>
          </a:bodyPr>
          <a:lstStyle/>
          <a:p>
            <a:pPr marL="0" indent="0">
              <a:buNone/>
            </a:pPr>
            <a:r>
              <a:rPr lang="en-US" dirty="0"/>
              <a:t>Concerns should be brought immediately to the attention of:</a:t>
            </a:r>
          </a:p>
          <a:p>
            <a:pPr>
              <a:lnSpc>
                <a:spcPct val="150000"/>
              </a:lnSpc>
            </a:pPr>
            <a:r>
              <a:rPr lang="en-US" dirty="0"/>
              <a:t>Your respective school administrators </a:t>
            </a:r>
          </a:p>
          <a:p>
            <a:pPr>
              <a:lnSpc>
                <a:spcPct val="150000"/>
              </a:lnSpc>
            </a:pPr>
            <a:r>
              <a:rPr lang="en-US" dirty="0"/>
              <a:t>SROs or other local law enforcement</a:t>
            </a:r>
          </a:p>
          <a:p>
            <a:pPr>
              <a:lnSpc>
                <a:spcPct val="150000"/>
              </a:lnSpc>
            </a:pPr>
            <a:r>
              <a:rPr lang="en-US" dirty="0"/>
              <a:t>Chief of Security and Emergency Management</a:t>
            </a:r>
            <a:endParaRPr lang="en-US" dirty="0">
              <a:cs typeface="Calibri"/>
            </a:endParaRPr>
          </a:p>
          <a:p>
            <a:pPr marL="457200" lvl="1" indent="0">
              <a:lnSpc>
                <a:spcPct val="150000"/>
              </a:lnSpc>
              <a:buNone/>
            </a:pPr>
            <a:r>
              <a:rPr lang="en-US" dirty="0"/>
              <a:t>Curtis Pierce (410) 751-3073  or </a:t>
            </a:r>
            <a:r>
              <a:rPr lang="en-US" dirty="0">
                <a:hlinkClick r:id="rId4"/>
              </a:rPr>
              <a:t>clpierc@carrollk12.org</a:t>
            </a:r>
            <a:r>
              <a:rPr lang="en-US" dirty="0"/>
              <a:t>	</a:t>
            </a:r>
          </a:p>
          <a:p>
            <a:pPr>
              <a:lnSpc>
                <a:spcPct val="150000"/>
              </a:lnSpc>
            </a:pPr>
            <a:r>
              <a:rPr lang="en-US" dirty="0"/>
              <a:t>Coordinator of School Security </a:t>
            </a:r>
          </a:p>
          <a:p>
            <a:pPr marL="0" indent="0">
              <a:lnSpc>
                <a:spcPct val="150000"/>
              </a:lnSpc>
              <a:buNone/>
            </a:pPr>
            <a:r>
              <a:rPr lang="en-US" dirty="0"/>
              <a:t>      </a:t>
            </a:r>
            <a:r>
              <a:rPr lang="fr-FR" dirty="0"/>
              <a:t> Brian Elliott </a:t>
            </a:r>
            <a:r>
              <a:rPr lang="fr-FR" sz="2400" dirty="0"/>
              <a:t>(410) 751-3171  or </a:t>
            </a:r>
            <a:r>
              <a:rPr lang="fr-FR" sz="2400" dirty="0">
                <a:hlinkClick r:id="rId5"/>
              </a:rPr>
              <a:t>Blellio@carrollk12.org</a:t>
            </a:r>
            <a:endParaRPr lang="fr-FR" sz="2400" dirty="0"/>
          </a:p>
          <a:p>
            <a:pPr marL="0" indent="0">
              <a:lnSpc>
                <a:spcPct val="150000"/>
              </a:lnSpc>
              <a:buNone/>
            </a:pPr>
            <a:endParaRPr lang="en-US" sz="2400" dirty="0"/>
          </a:p>
        </p:txBody>
      </p:sp>
    </p:spTree>
    <p:extLst>
      <p:ext uri="{BB962C8B-B14F-4D97-AF65-F5344CB8AC3E}">
        <p14:creationId xmlns:p14="http://schemas.microsoft.com/office/powerpoint/2010/main" val="20348519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828389"/>
            <a:ext cx="9144000" cy="3274592"/>
          </a:xfrm>
        </p:spPr>
        <p:txBody>
          <a:bodyPr vert="horz" lIns="91440" tIns="45720" rIns="91440" bIns="45720" rtlCol="0" anchor="ctr">
            <a:noAutofit/>
          </a:bodyPr>
          <a:lstStyle/>
          <a:p>
            <a:r>
              <a:rPr lang="en-US" sz="5400" dirty="0"/>
              <a:t>Back to School </a:t>
            </a:r>
            <a:r>
              <a:rPr lang="en-US" sz="5400"/>
              <a:t>Night: </a:t>
            </a:r>
            <a:br>
              <a:rPr lang="en-US" sz="5400" dirty="0"/>
            </a:br>
            <a:r>
              <a:rPr lang="en-US" sz="5400"/>
              <a:t>Literacy</a:t>
            </a:r>
            <a:r>
              <a:rPr lang="en-US" sz="5400" dirty="0"/>
              <a:t> Policy and Student Reading Improvement Plan</a:t>
            </a:r>
          </a:p>
        </p:txBody>
      </p:sp>
      <p:sp>
        <p:nvSpPr>
          <p:cNvPr id="3" name="Subtitle 2"/>
          <p:cNvSpPr>
            <a:spLocks noGrp="1"/>
          </p:cNvSpPr>
          <p:nvPr>
            <p:ph type="subTitle" idx="1"/>
          </p:nvPr>
        </p:nvSpPr>
        <p:spPr>
          <a:xfrm>
            <a:off x="1524000" y="4416255"/>
            <a:ext cx="9144000" cy="651910"/>
          </a:xfrm>
        </p:spPr>
        <p:txBody>
          <a:bodyPr vert="horz" lIns="91440" tIns="45720" rIns="91440" bIns="45720" rtlCol="0" anchor="ctr">
            <a:normAutofit/>
          </a:bodyPr>
          <a:lstStyle/>
          <a:p>
            <a:r>
              <a:rPr lang="en-US" sz="3200"/>
              <a:t>K-3</a:t>
            </a:r>
            <a:r>
              <a:rPr lang="en-US" sz="3200" baseline="30000"/>
              <a:t>rd</a:t>
            </a:r>
            <a:r>
              <a:rPr lang="en-US" sz="3200"/>
              <a:t> Grade Students</a:t>
            </a:r>
          </a:p>
        </p:txBody>
      </p:sp>
      <p:sp>
        <p:nvSpPr>
          <p:cNvPr id="11" name="Subtitle 2">
            <a:extLst>
              <a:ext uri="{FF2B5EF4-FFF2-40B4-BE49-F238E27FC236}">
                <a16:creationId xmlns:a16="http://schemas.microsoft.com/office/drawing/2014/main" id="{2261336B-2B7D-7525-051C-A6D197FCC7AE}"/>
              </a:ext>
            </a:extLst>
          </p:cNvPr>
          <p:cNvSpPr txBox="1">
            <a:spLocks/>
          </p:cNvSpPr>
          <p:nvPr/>
        </p:nvSpPr>
        <p:spPr>
          <a:xfrm>
            <a:off x="2047103" y="5598385"/>
            <a:ext cx="9144000" cy="651910"/>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a:hlinkClick r:id="rId2"/>
              </a:rPr>
              <a:t>Maryland State Department of Education Literacy Policy</a:t>
            </a:r>
            <a:endParaRPr lang="en-US" sz="1600"/>
          </a:p>
        </p:txBody>
      </p:sp>
      <p:pic>
        <p:nvPicPr>
          <p:cNvPr id="13" name="Picture 12">
            <a:extLst>
              <a:ext uri="{FF2B5EF4-FFF2-40B4-BE49-F238E27FC236}">
                <a16:creationId xmlns:a16="http://schemas.microsoft.com/office/drawing/2014/main" id="{5469138A-08BA-B873-8395-967AF53B4D58}"/>
              </a:ext>
            </a:extLst>
          </p:cNvPr>
          <p:cNvPicPr>
            <a:picLocks noChangeAspect="1"/>
          </p:cNvPicPr>
          <p:nvPr/>
        </p:nvPicPr>
        <p:blipFill>
          <a:blip r:embed="rId3"/>
          <a:srcRect l="80" t="8823" r="386" b="-759"/>
          <a:stretch>
            <a:fillRect/>
          </a:stretch>
        </p:blipFill>
        <p:spPr>
          <a:xfrm>
            <a:off x="595393" y="5287275"/>
            <a:ext cx="2652260" cy="966335"/>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B8753-7413-4E54-1017-813D93EE2466}"/>
              </a:ext>
            </a:extLst>
          </p:cNvPr>
          <p:cNvSpPr>
            <a:spLocks noGrp="1"/>
          </p:cNvSpPr>
          <p:nvPr>
            <p:ph type="title"/>
          </p:nvPr>
        </p:nvSpPr>
        <p:spPr>
          <a:xfrm>
            <a:off x="518159" y="304801"/>
            <a:ext cx="10890929" cy="1097280"/>
          </a:xfrm>
        </p:spPr>
        <p:txBody>
          <a:bodyPr/>
          <a:lstStyle/>
          <a:p>
            <a:r>
              <a:rPr lang="en-US" sz="2400">
                <a:solidFill>
                  <a:srgbClr val="BD0934"/>
                </a:solidFill>
                <a:latin typeface="Lato"/>
                <a:ea typeface="Lato"/>
                <a:cs typeface="Lato"/>
              </a:rPr>
              <a:t>                                                  </a:t>
            </a:r>
            <a:r>
              <a:rPr lang="en-US" sz="3200">
                <a:solidFill>
                  <a:srgbClr val="BD0934"/>
                </a:solidFill>
                <a:latin typeface="Lato"/>
                <a:ea typeface="Lato"/>
                <a:cs typeface="Lato"/>
              </a:rPr>
              <a:t> </a:t>
            </a:r>
            <a:endParaRPr lang="en-US" sz="3200"/>
          </a:p>
        </p:txBody>
      </p:sp>
      <p:sp>
        <p:nvSpPr>
          <p:cNvPr id="3" name="Content Placeholder 2">
            <a:extLst>
              <a:ext uri="{FF2B5EF4-FFF2-40B4-BE49-F238E27FC236}">
                <a16:creationId xmlns:a16="http://schemas.microsoft.com/office/drawing/2014/main" id="{5B2B05C9-8C81-3FD8-2A94-34BB44C65D8A}"/>
              </a:ext>
            </a:extLst>
          </p:cNvPr>
          <p:cNvSpPr>
            <a:spLocks noGrp="1"/>
          </p:cNvSpPr>
          <p:nvPr>
            <p:ph idx="1"/>
          </p:nvPr>
        </p:nvSpPr>
        <p:spPr>
          <a:xfrm>
            <a:off x="650536" y="1184517"/>
            <a:ext cx="10890928" cy="5350284"/>
          </a:xfrm>
        </p:spPr>
        <p:txBody>
          <a:bodyPr vert="horz" lIns="91440" tIns="45720" rIns="91440" bIns="45720" rtlCol="0" anchor="t">
            <a:noAutofit/>
          </a:bodyPr>
          <a:lstStyle/>
          <a:p>
            <a:endParaRPr lang="en-US" sz="2400" b="1">
              <a:solidFill>
                <a:srgbClr val="BD0934"/>
              </a:solidFill>
              <a:latin typeface="Lato"/>
              <a:ea typeface="Lato"/>
              <a:cs typeface="Lato"/>
            </a:endParaRPr>
          </a:p>
          <a:p>
            <a:pPr marL="0" indent="0" algn="ctr">
              <a:buNone/>
            </a:pPr>
            <a:r>
              <a:rPr lang="en-US" b="1">
                <a:solidFill>
                  <a:srgbClr val="231F20"/>
                </a:solidFill>
                <a:latin typeface="Lato"/>
                <a:ea typeface="Lato"/>
                <a:cs typeface="Lato"/>
              </a:rPr>
              <a:t>   Supporting Students with Reading Difficulties (COMAR 13A.03.08)</a:t>
            </a:r>
            <a:endParaRPr lang="en-US">
              <a:solidFill>
                <a:srgbClr val="000000"/>
              </a:solidFill>
              <a:latin typeface="Grandview Display"/>
            </a:endParaRPr>
          </a:p>
          <a:p>
            <a:pPr marL="0" indent="0" algn="ctr">
              <a:buNone/>
            </a:pPr>
            <a:r>
              <a:rPr lang="en-US" sz="1800">
                <a:solidFill>
                  <a:srgbClr val="231F20"/>
                </a:solidFill>
                <a:highlight>
                  <a:srgbClr val="FFFFFF"/>
                </a:highlight>
                <a:latin typeface="Montserrat"/>
              </a:rPr>
              <a:t>The Ready to Read Act of 2019, Students with Reading Difficulties, and The Code of Maryland Regulation, 13A.03.08, Students at Risk for Reading Difficulties, requires local education agencies (LEAs) to provide </a:t>
            </a:r>
            <a:r>
              <a:rPr lang="en-US" sz="1800" b="1">
                <a:solidFill>
                  <a:srgbClr val="0070C0"/>
                </a:solidFill>
                <a:highlight>
                  <a:srgbClr val="FFFFFF"/>
                </a:highlight>
                <a:latin typeface="Montserrat"/>
              </a:rPr>
              <a:t>screening</a:t>
            </a:r>
            <a:r>
              <a:rPr lang="en-US" sz="1800">
                <a:solidFill>
                  <a:srgbClr val="231F20"/>
                </a:solidFill>
                <a:highlight>
                  <a:srgbClr val="FFFFFF"/>
                </a:highlight>
                <a:latin typeface="Montserrat"/>
              </a:rPr>
              <a:t> for all </a:t>
            </a:r>
            <a:r>
              <a:rPr lang="en-US" sz="1800">
                <a:solidFill>
                  <a:srgbClr val="0070C0"/>
                </a:solidFill>
                <a:highlight>
                  <a:srgbClr val="FFFFFF"/>
                </a:highlight>
                <a:latin typeface="Montserrat"/>
              </a:rPr>
              <a:t>kindergarten </a:t>
            </a:r>
            <a:r>
              <a:rPr lang="en-US" sz="1800">
                <a:solidFill>
                  <a:srgbClr val="231F20"/>
                </a:solidFill>
                <a:highlight>
                  <a:srgbClr val="FFFFFF"/>
                </a:highlight>
                <a:latin typeface="Montserrat"/>
              </a:rPr>
              <a:t>students and identify</a:t>
            </a:r>
            <a:r>
              <a:rPr lang="en-US" sz="1800">
                <a:solidFill>
                  <a:srgbClr val="0070C0"/>
                </a:solidFill>
                <a:highlight>
                  <a:srgbClr val="FFFFFF"/>
                </a:highlight>
                <a:latin typeface="Montserrat"/>
              </a:rPr>
              <a:t> first-grade, second-grade, </a:t>
            </a:r>
            <a:r>
              <a:rPr lang="en-US" sz="1800">
                <a:highlight>
                  <a:srgbClr val="FFFFFF"/>
                </a:highlight>
                <a:latin typeface="Montserrat"/>
              </a:rPr>
              <a:t>and </a:t>
            </a:r>
            <a:r>
              <a:rPr lang="en-US" sz="1800">
                <a:solidFill>
                  <a:srgbClr val="0070C0"/>
                </a:solidFill>
                <a:highlight>
                  <a:srgbClr val="FFFFFF"/>
                </a:highlight>
                <a:latin typeface="Montserrat"/>
              </a:rPr>
              <a:t>third-grade</a:t>
            </a:r>
            <a:r>
              <a:rPr lang="en-US" sz="1800">
                <a:solidFill>
                  <a:srgbClr val="231F20"/>
                </a:solidFill>
                <a:highlight>
                  <a:srgbClr val="FFFFFF"/>
                </a:highlight>
                <a:latin typeface="Montserrat"/>
              </a:rPr>
              <a:t> students who may be at risk for reading difficulties. It includes a provision of</a:t>
            </a:r>
            <a:r>
              <a:rPr lang="en-US" sz="1800" b="1">
                <a:solidFill>
                  <a:srgbClr val="0070C0"/>
                </a:solidFill>
                <a:highlight>
                  <a:srgbClr val="FFFFFF"/>
                </a:highlight>
                <a:latin typeface="Montserrat"/>
              </a:rPr>
              <a:t> supplemental reading instruction</a:t>
            </a:r>
            <a:r>
              <a:rPr lang="en-US" sz="1800">
                <a:solidFill>
                  <a:srgbClr val="231F20"/>
                </a:solidFill>
                <a:highlight>
                  <a:srgbClr val="FFFFFF"/>
                </a:highlight>
                <a:latin typeface="Montserrat"/>
              </a:rPr>
              <a:t> for identified students; </a:t>
            </a:r>
            <a:r>
              <a:rPr lang="en-US" sz="1800" b="1">
                <a:solidFill>
                  <a:srgbClr val="0070C0"/>
                </a:solidFill>
                <a:highlight>
                  <a:srgbClr val="FFFFFF"/>
                </a:highlight>
                <a:latin typeface="Montserrat"/>
              </a:rPr>
              <a:t>progress monitoring</a:t>
            </a:r>
            <a:r>
              <a:rPr lang="en-US" sz="1800">
                <a:solidFill>
                  <a:srgbClr val="231F20"/>
                </a:solidFill>
                <a:highlight>
                  <a:srgbClr val="FFFFFF"/>
                </a:highlight>
                <a:latin typeface="Montserrat"/>
              </a:rPr>
              <a:t>; </a:t>
            </a:r>
            <a:r>
              <a:rPr lang="en-US" sz="1800" b="1">
                <a:solidFill>
                  <a:srgbClr val="0070C0"/>
                </a:solidFill>
                <a:highlight>
                  <a:srgbClr val="FFFFFF"/>
                </a:highlight>
                <a:latin typeface="Montserrat"/>
              </a:rPr>
              <a:t>annual reporting</a:t>
            </a:r>
            <a:r>
              <a:rPr lang="en-US" sz="1800">
                <a:solidFill>
                  <a:srgbClr val="231F20"/>
                </a:solidFill>
                <a:highlight>
                  <a:srgbClr val="FFFFFF"/>
                </a:highlight>
                <a:latin typeface="Montserrat"/>
              </a:rPr>
              <a:t> requirements; and evaluation of the screening program.</a:t>
            </a:r>
            <a:endParaRPr lang="en-US" sz="1800"/>
          </a:p>
          <a:p>
            <a:pPr marL="0" indent="0" algn="ctr">
              <a:buNone/>
            </a:pPr>
            <a:endParaRPr lang="en-US" sz="1800">
              <a:solidFill>
                <a:srgbClr val="231F20"/>
              </a:solidFill>
              <a:highlight>
                <a:srgbClr val="FFFFFF"/>
              </a:highlight>
              <a:latin typeface="Montserrat"/>
            </a:endParaRPr>
          </a:p>
          <a:p>
            <a:pPr marL="0" indent="0" algn="ctr">
              <a:buNone/>
            </a:pPr>
            <a:endParaRPr lang="en-US" sz="1800">
              <a:solidFill>
                <a:srgbClr val="231F20"/>
              </a:solidFill>
              <a:highlight>
                <a:srgbClr val="FFFFFF"/>
              </a:highlight>
              <a:latin typeface="Montserrat"/>
            </a:endParaRPr>
          </a:p>
          <a:p>
            <a:pPr marL="0" indent="0" algn="ctr">
              <a:buNone/>
            </a:pPr>
            <a:r>
              <a:rPr lang="en-US" sz="1800">
                <a:solidFill>
                  <a:srgbClr val="231F20"/>
                </a:solidFill>
                <a:highlight>
                  <a:srgbClr val="FFFFFF"/>
                </a:highlight>
                <a:latin typeface="Montserrat"/>
              </a:rPr>
              <a:t>                                         </a:t>
            </a:r>
          </a:p>
          <a:p>
            <a:endParaRPr lang="en-US"/>
          </a:p>
        </p:txBody>
      </p:sp>
      <p:pic>
        <p:nvPicPr>
          <p:cNvPr id="4" name="Picture 3" descr="A close-up of a white background&#10;&#10;AI-generated content may be incorrect.">
            <a:extLst>
              <a:ext uri="{FF2B5EF4-FFF2-40B4-BE49-F238E27FC236}">
                <a16:creationId xmlns:a16="http://schemas.microsoft.com/office/drawing/2014/main" id="{9F9ED824-9957-16D7-964C-AD151A9AED88}"/>
              </a:ext>
            </a:extLst>
          </p:cNvPr>
          <p:cNvPicPr>
            <a:picLocks noChangeAspect="1"/>
          </p:cNvPicPr>
          <p:nvPr/>
        </p:nvPicPr>
        <p:blipFill>
          <a:blip r:embed="rId2"/>
          <a:stretch>
            <a:fillRect/>
          </a:stretch>
        </p:blipFill>
        <p:spPr>
          <a:xfrm>
            <a:off x="650536" y="-124733"/>
            <a:ext cx="10547105" cy="1731860"/>
          </a:xfrm>
          <a:prstGeom prst="rect">
            <a:avLst/>
          </a:prstGeom>
        </p:spPr>
      </p:pic>
      <p:pic>
        <p:nvPicPr>
          <p:cNvPr id="6" name="Picture 5">
            <a:extLst>
              <a:ext uri="{FF2B5EF4-FFF2-40B4-BE49-F238E27FC236}">
                <a16:creationId xmlns:a16="http://schemas.microsoft.com/office/drawing/2014/main" id="{675E7C4F-C49E-2548-421D-0F0447F7F40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494315" y="4474028"/>
            <a:ext cx="5540828" cy="2284397"/>
          </a:xfrm>
          <a:prstGeom prst="rect">
            <a:avLst/>
          </a:prstGeom>
        </p:spPr>
      </p:pic>
    </p:spTree>
    <p:extLst>
      <p:ext uri="{BB962C8B-B14F-4D97-AF65-F5344CB8AC3E}">
        <p14:creationId xmlns:p14="http://schemas.microsoft.com/office/powerpoint/2010/main" val="18658797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6C397CF-2F6D-8FE1-23B5-89623BEF3E71}"/>
              </a:ext>
            </a:extLst>
          </p:cNvPr>
          <p:cNvPicPr>
            <a:picLocks noGrp="1" noChangeAspect="1"/>
          </p:cNvPicPr>
          <p:nvPr>
            <p:ph idx="1"/>
          </p:nvPr>
        </p:nvPicPr>
        <p:blipFill>
          <a:blip r:embed="rId2"/>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val="13887770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E9BE2D40-CFA4-E6FB-7E3F-75F9F9A432D0}"/>
              </a:ext>
            </a:extLst>
          </p:cNvPr>
          <p:cNvGraphicFramePr>
            <a:graphicFrameLocks noGrp="1"/>
          </p:cNvGraphicFramePr>
          <p:nvPr>
            <p:ph idx="1"/>
          </p:nvPr>
        </p:nvGraphicFramePr>
        <p:xfrm>
          <a:off x="343204" y="1002132"/>
          <a:ext cx="11453379" cy="5288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5" name="TextBox 94">
            <a:extLst>
              <a:ext uri="{FF2B5EF4-FFF2-40B4-BE49-F238E27FC236}">
                <a16:creationId xmlns:a16="http://schemas.microsoft.com/office/drawing/2014/main" id="{C242DF87-36F4-E5A1-66D5-02CF4EF2CE43}"/>
              </a:ext>
            </a:extLst>
          </p:cNvPr>
          <p:cNvSpPr txBox="1"/>
          <p:nvPr/>
        </p:nvSpPr>
        <p:spPr>
          <a:xfrm>
            <a:off x="1239479" y="316132"/>
            <a:ext cx="995842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a:t>Qualifications for a Student Reading Improvement</a:t>
            </a:r>
            <a:r>
              <a:rPr lang="en-US" sz="2800" dirty="0"/>
              <a:t> Plan</a:t>
            </a:r>
            <a:endParaRPr lang="en-US" sz="2800"/>
          </a:p>
        </p:txBody>
      </p:sp>
      <p:pic>
        <p:nvPicPr>
          <p:cNvPr id="96" name="Picture 95">
            <a:extLst>
              <a:ext uri="{FF2B5EF4-FFF2-40B4-BE49-F238E27FC236}">
                <a16:creationId xmlns:a16="http://schemas.microsoft.com/office/drawing/2014/main" id="{FA4053E8-CCE1-CD30-3FCF-5A5FC28ADE65}"/>
              </a:ext>
            </a:extLst>
          </p:cNvPr>
          <p:cNvPicPr>
            <a:picLocks noChangeAspect="1"/>
          </p:cNvPicPr>
          <p:nvPr/>
        </p:nvPicPr>
        <p:blipFill>
          <a:blip r:embed="rId7"/>
          <a:stretch>
            <a:fillRect/>
          </a:stretch>
        </p:blipFill>
        <p:spPr>
          <a:xfrm>
            <a:off x="9901805" y="846824"/>
            <a:ext cx="2114550" cy="3743325"/>
          </a:xfrm>
          <a:prstGeom prst="rect">
            <a:avLst/>
          </a:prstGeom>
        </p:spPr>
      </p:pic>
    </p:spTree>
    <p:extLst>
      <p:ext uri="{BB962C8B-B14F-4D97-AF65-F5344CB8AC3E}">
        <p14:creationId xmlns:p14="http://schemas.microsoft.com/office/powerpoint/2010/main" val="31814777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3201A-1765-26DC-2151-CA3ED3205448}"/>
              </a:ext>
            </a:extLst>
          </p:cNvPr>
          <p:cNvSpPr>
            <a:spLocks noGrp="1"/>
          </p:cNvSpPr>
          <p:nvPr>
            <p:ph type="title"/>
          </p:nvPr>
        </p:nvSpPr>
        <p:spPr/>
        <p:txBody>
          <a:bodyPr/>
          <a:lstStyle/>
          <a:p>
            <a:pPr algn="ctr"/>
            <a:r>
              <a:rPr lang="en-US"/>
              <a:t>Student Reading Improvement Plan (SRIP)</a:t>
            </a:r>
          </a:p>
        </p:txBody>
      </p:sp>
      <p:sp>
        <p:nvSpPr>
          <p:cNvPr id="3" name="Content Placeholder 2">
            <a:extLst>
              <a:ext uri="{FF2B5EF4-FFF2-40B4-BE49-F238E27FC236}">
                <a16:creationId xmlns:a16="http://schemas.microsoft.com/office/drawing/2014/main" id="{45072FE3-307D-42C8-A218-DAD08B6ABD6D}"/>
              </a:ext>
            </a:extLst>
          </p:cNvPr>
          <p:cNvSpPr>
            <a:spLocks noGrp="1"/>
          </p:cNvSpPr>
          <p:nvPr>
            <p:ph idx="1"/>
          </p:nvPr>
        </p:nvSpPr>
        <p:spPr>
          <a:xfrm>
            <a:off x="930564" y="1807152"/>
            <a:ext cx="10515600" cy="4351338"/>
          </a:xfrm>
        </p:spPr>
        <p:txBody>
          <a:bodyPr/>
          <a:lstStyle/>
          <a:p>
            <a:r>
              <a:rPr lang="en-US"/>
              <a:t>Students in Kindergarten – 3</a:t>
            </a:r>
            <a:r>
              <a:rPr lang="en-US" baseline="30000"/>
              <a:t>rd</a:t>
            </a:r>
            <a:r>
              <a:rPr lang="en-US"/>
              <a:t> grade who are identified as "at risk" as measured by the screener will receive a </a:t>
            </a:r>
            <a:r>
              <a:rPr lang="en-US" b="1"/>
              <a:t>Student Reading Improvement Plan.</a:t>
            </a:r>
            <a:endParaRPr lang="en-US"/>
          </a:p>
        </p:txBody>
      </p:sp>
      <p:pic>
        <p:nvPicPr>
          <p:cNvPr id="1026" name="Picture 2" descr="Hand with Pen Writing Shopping List in Supermarket Stock Image - Image ...">
            <a:extLst>
              <a:ext uri="{FF2B5EF4-FFF2-40B4-BE49-F238E27FC236}">
                <a16:creationId xmlns:a16="http://schemas.microsoft.com/office/drawing/2014/main" id="{83D3BF8A-25B0-9E7D-9824-81649629F7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flipV="1">
            <a:off x="3509818" y="3360882"/>
            <a:ext cx="3816693" cy="2633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00540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FC35B-15CB-86E6-1DC6-D69C37AD8017}"/>
              </a:ext>
            </a:extLst>
          </p:cNvPr>
          <p:cNvSpPr>
            <a:spLocks noGrp="1"/>
          </p:cNvSpPr>
          <p:nvPr>
            <p:ph type="title"/>
          </p:nvPr>
        </p:nvSpPr>
        <p:spPr>
          <a:xfrm>
            <a:off x="838200" y="673770"/>
            <a:ext cx="3220329" cy="2027227"/>
          </a:xfrm>
        </p:spPr>
        <p:txBody>
          <a:bodyPr anchor="t">
            <a:normAutofit/>
          </a:bodyPr>
          <a:lstStyle/>
          <a:p>
            <a:r>
              <a:rPr lang="en-US" sz="3400">
                <a:solidFill>
                  <a:srgbClr val="FFFFFF"/>
                </a:solidFill>
              </a:rPr>
              <a:t>Student Reading Improvement Plan Process</a:t>
            </a:r>
          </a:p>
        </p:txBody>
      </p:sp>
      <p:graphicFrame>
        <p:nvGraphicFramePr>
          <p:cNvPr id="5" name="Content Placeholder 2">
            <a:extLst>
              <a:ext uri="{FF2B5EF4-FFF2-40B4-BE49-F238E27FC236}">
                <a16:creationId xmlns:a16="http://schemas.microsoft.com/office/drawing/2014/main" id="{29C038A7-9671-1FFA-96F6-311483A8B253}"/>
              </a:ext>
            </a:extLst>
          </p:cNvPr>
          <p:cNvGraphicFramePr>
            <a:graphicFrameLocks noGrp="1"/>
          </p:cNvGraphicFramePr>
          <p:nvPr>
            <p:ph idx="1"/>
          </p:nvPr>
        </p:nvGraphicFramePr>
        <p:xfrm>
          <a:off x="5542672" y="541606"/>
          <a:ext cx="5811128" cy="56782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77482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9175E-6262-5CC1-6A71-3A3487FDD42A}"/>
              </a:ext>
            </a:extLst>
          </p:cNvPr>
          <p:cNvSpPr>
            <a:spLocks noGrp="1"/>
          </p:cNvSpPr>
          <p:nvPr>
            <p:ph type="title"/>
          </p:nvPr>
        </p:nvSpPr>
        <p:spPr>
          <a:xfrm>
            <a:off x="686834" y="1153572"/>
            <a:ext cx="3200400" cy="4461163"/>
          </a:xfrm>
        </p:spPr>
        <p:txBody>
          <a:bodyPr>
            <a:normAutofit/>
          </a:bodyPr>
          <a:lstStyle/>
          <a:p>
            <a:r>
              <a:rPr lang="en-US">
                <a:solidFill>
                  <a:srgbClr val="FFFFFF"/>
                </a:solidFill>
              </a:rPr>
              <a:t>What will the intervention look like?</a:t>
            </a:r>
          </a:p>
        </p:txBody>
      </p:sp>
      <p:sp>
        <p:nvSpPr>
          <p:cNvPr id="3" name="Content Placeholder 2">
            <a:extLst>
              <a:ext uri="{FF2B5EF4-FFF2-40B4-BE49-F238E27FC236}">
                <a16:creationId xmlns:a16="http://schemas.microsoft.com/office/drawing/2014/main" id="{4CAE8394-A7C2-AA73-1964-3E2B6952879D}"/>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a:t>Intervention block may vary from school to school, however, it can include, interventions, extensions for students, advanced academics, etc. focused around literacy. </a:t>
            </a:r>
          </a:p>
          <a:p>
            <a:r>
              <a:rPr lang="en-US"/>
              <a:t>Students may be regrouped based on student needs. </a:t>
            </a:r>
          </a:p>
        </p:txBody>
      </p:sp>
    </p:spTree>
    <p:extLst>
      <p:ext uri="{BB962C8B-B14F-4D97-AF65-F5344CB8AC3E}">
        <p14:creationId xmlns:p14="http://schemas.microsoft.com/office/powerpoint/2010/main" val="42234662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58992D65-EE79-1226-7585-23D3CB9F71DC}"/>
              </a:ext>
            </a:extLst>
          </p:cNvPr>
          <p:cNvSpPr/>
          <p:nvPr/>
        </p:nvSpPr>
        <p:spPr>
          <a:xfrm>
            <a:off x="179242" y="1152471"/>
            <a:ext cx="3518355" cy="505828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028FB3-BF40-29FF-D988-A8ACD2F6D456}"/>
              </a:ext>
            </a:extLst>
          </p:cNvPr>
          <p:cNvSpPr>
            <a:spLocks noGrp="1"/>
          </p:cNvSpPr>
          <p:nvPr>
            <p:ph type="title"/>
          </p:nvPr>
        </p:nvSpPr>
        <p:spPr>
          <a:xfrm>
            <a:off x="902595" y="224"/>
            <a:ext cx="10515600" cy="1325563"/>
          </a:xfrm>
        </p:spPr>
        <p:txBody>
          <a:bodyPr/>
          <a:lstStyle/>
          <a:p>
            <a:pPr algn="ctr"/>
            <a:r>
              <a:rPr lang="en-US"/>
              <a:t>Upcoming SRIP Informational Nights </a:t>
            </a:r>
          </a:p>
        </p:txBody>
      </p:sp>
      <p:sp>
        <p:nvSpPr>
          <p:cNvPr id="3" name="Content Placeholder 2">
            <a:extLst>
              <a:ext uri="{FF2B5EF4-FFF2-40B4-BE49-F238E27FC236}">
                <a16:creationId xmlns:a16="http://schemas.microsoft.com/office/drawing/2014/main" id="{35EEEC5E-F86E-46BC-DE53-0F5A54BB32F9}"/>
              </a:ext>
            </a:extLst>
          </p:cNvPr>
          <p:cNvSpPr>
            <a:spLocks noGrp="1"/>
          </p:cNvSpPr>
          <p:nvPr>
            <p:ph idx="1"/>
          </p:nvPr>
        </p:nvSpPr>
        <p:spPr/>
        <p:txBody>
          <a:bodyPr vert="horz" lIns="91440" tIns="45720" rIns="91440" bIns="45720" rtlCol="0" anchor="t">
            <a:normAutofit/>
          </a:bodyPr>
          <a:lstStyle/>
          <a:p>
            <a:pPr lvl="1">
              <a:buFont typeface="Courier New" panose="020B0604020202020204" pitchFamily="34" charset="0"/>
              <a:buChar char="o"/>
            </a:pPr>
            <a:endParaRPr lang="en-US"/>
          </a:p>
          <a:p>
            <a:pPr marL="0" indent="0">
              <a:buNone/>
            </a:pPr>
            <a:endParaRPr lang="en-US"/>
          </a:p>
        </p:txBody>
      </p:sp>
      <p:sp>
        <p:nvSpPr>
          <p:cNvPr id="4" name="Rectangle: Rounded Corners 3">
            <a:extLst>
              <a:ext uri="{FF2B5EF4-FFF2-40B4-BE49-F238E27FC236}">
                <a16:creationId xmlns:a16="http://schemas.microsoft.com/office/drawing/2014/main" id="{FD8F875A-E0E2-6839-E27C-C3ACAE35962A}"/>
              </a:ext>
            </a:extLst>
          </p:cNvPr>
          <p:cNvSpPr/>
          <p:nvPr/>
        </p:nvSpPr>
        <p:spPr>
          <a:xfrm>
            <a:off x="4228690" y="1335644"/>
            <a:ext cx="3743736" cy="313762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E64292D-6C75-17D2-D105-98FA52FB04E1}"/>
              </a:ext>
            </a:extLst>
          </p:cNvPr>
          <p:cNvSpPr txBox="1"/>
          <p:nvPr/>
        </p:nvSpPr>
        <p:spPr>
          <a:xfrm>
            <a:off x="328975" y="1334555"/>
            <a:ext cx="3236889" cy="50475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bg1"/>
                </a:solidFill>
              </a:rPr>
              <a:t>CCPS Regional SRIP Nights</a:t>
            </a:r>
          </a:p>
          <a:p>
            <a:endParaRPr lang="en-US" sz="1600" dirty="0">
              <a:solidFill>
                <a:schemeClr val="bg1"/>
              </a:solidFill>
            </a:endParaRPr>
          </a:p>
          <a:p>
            <a:r>
              <a:rPr lang="en-US" sz="1600" dirty="0">
                <a:solidFill>
                  <a:schemeClr val="bg1"/>
                </a:solidFill>
              </a:rPr>
              <a:t>9/30 Parrs Ridge, Mt. </a:t>
            </a:r>
            <a:r>
              <a:rPr lang="en-US" sz="1600">
                <a:solidFill>
                  <a:schemeClr val="bg1"/>
                </a:solidFill>
              </a:rPr>
              <a:t>Airy, </a:t>
            </a:r>
            <a:r>
              <a:rPr lang="en-US" sz="1600" dirty="0">
                <a:solidFill>
                  <a:schemeClr val="bg1"/>
                </a:solidFill>
              </a:rPr>
              <a:t>Winfield</a:t>
            </a:r>
          </a:p>
          <a:p>
            <a:endParaRPr lang="en-US" sz="1600" dirty="0">
              <a:solidFill>
                <a:schemeClr val="bg1"/>
              </a:solidFill>
            </a:endParaRPr>
          </a:p>
          <a:p>
            <a:r>
              <a:rPr lang="en-US" sz="1600" dirty="0">
                <a:solidFill>
                  <a:schemeClr val="bg1"/>
                </a:solidFill>
              </a:rPr>
              <a:t>10/6 Elmer Wolfe, Robert Moton, Cranberry Station, </a:t>
            </a:r>
            <a:r>
              <a:rPr lang="en-US" sz="1600">
                <a:solidFill>
                  <a:schemeClr val="bg1"/>
                </a:solidFill>
              </a:rPr>
              <a:t>Westminster, Taneytown, William Winchester</a:t>
            </a:r>
            <a:endParaRPr lang="en-US" sz="1600" dirty="0">
              <a:solidFill>
                <a:schemeClr val="bg1"/>
              </a:solidFill>
            </a:endParaRPr>
          </a:p>
          <a:p>
            <a:endParaRPr lang="en-US" sz="1600" dirty="0">
              <a:solidFill>
                <a:schemeClr val="bg1"/>
              </a:solidFill>
            </a:endParaRPr>
          </a:p>
          <a:p>
            <a:r>
              <a:rPr lang="en-US" sz="1600">
                <a:solidFill>
                  <a:schemeClr val="bg1"/>
                </a:solidFill>
              </a:rPr>
              <a:t>10/7 Mechanicsville, Friendship Valley, Sandymount, Runnymede</a:t>
            </a:r>
            <a:endParaRPr lang="en-US" sz="1600" dirty="0">
              <a:solidFill>
                <a:schemeClr val="bg1"/>
              </a:solidFill>
            </a:endParaRPr>
          </a:p>
          <a:p>
            <a:endParaRPr lang="en-US" sz="1600" dirty="0">
              <a:solidFill>
                <a:schemeClr val="bg1"/>
              </a:solidFill>
            </a:endParaRPr>
          </a:p>
          <a:p>
            <a:r>
              <a:rPr lang="en-US" sz="1600" dirty="0">
                <a:solidFill>
                  <a:schemeClr val="bg1"/>
                </a:solidFill>
              </a:rPr>
              <a:t>10/8 Hampstead, Spring Garden, </a:t>
            </a:r>
            <a:r>
              <a:rPr lang="en-US" sz="1600">
                <a:solidFill>
                  <a:schemeClr val="bg1"/>
                </a:solidFill>
              </a:rPr>
              <a:t>Ebb Valley, Manchester, Carroll Springs</a:t>
            </a:r>
            <a:endParaRPr lang="en-US" sz="1600" dirty="0">
              <a:solidFill>
                <a:schemeClr val="bg1"/>
              </a:solidFill>
            </a:endParaRPr>
          </a:p>
          <a:p>
            <a:endParaRPr lang="en-US" sz="1600" dirty="0">
              <a:solidFill>
                <a:schemeClr val="bg1"/>
              </a:solidFill>
            </a:endParaRPr>
          </a:p>
          <a:p>
            <a:r>
              <a:rPr lang="en-US" sz="1600" dirty="0">
                <a:solidFill>
                  <a:schemeClr val="bg1"/>
                </a:solidFill>
              </a:rPr>
              <a:t>10/13 Linton Springs, Eldersburg, Freedom, </a:t>
            </a:r>
            <a:r>
              <a:rPr lang="en-US" sz="1600" dirty="0" err="1">
                <a:solidFill>
                  <a:schemeClr val="bg1"/>
                </a:solidFill>
              </a:rPr>
              <a:t>Carrolltowne</a:t>
            </a:r>
            <a:r>
              <a:rPr lang="en-US" sz="1600" dirty="0">
                <a:solidFill>
                  <a:schemeClr val="bg1"/>
                </a:solidFill>
              </a:rPr>
              <a:t>, Piney Ridge</a:t>
            </a:r>
          </a:p>
          <a:p>
            <a:pPr marL="342900" indent="-342900">
              <a:buFont typeface="Arial"/>
              <a:buChar char="•"/>
            </a:pPr>
            <a:endParaRPr lang="en-US" sz="1600" dirty="0">
              <a:solidFill>
                <a:schemeClr val="bg1"/>
              </a:solidFill>
            </a:endParaRPr>
          </a:p>
          <a:p>
            <a:pPr marL="342900" indent="-342900">
              <a:buFont typeface="Arial"/>
              <a:buChar char="•"/>
            </a:pPr>
            <a:endParaRPr lang="en-US" sz="1600" dirty="0">
              <a:solidFill>
                <a:schemeClr val="bg1"/>
              </a:solidFill>
            </a:endParaRPr>
          </a:p>
        </p:txBody>
      </p:sp>
      <p:sp>
        <p:nvSpPr>
          <p:cNvPr id="7" name="TextBox 6">
            <a:extLst>
              <a:ext uri="{FF2B5EF4-FFF2-40B4-BE49-F238E27FC236}">
                <a16:creationId xmlns:a16="http://schemas.microsoft.com/office/drawing/2014/main" id="{1ED133DC-57E1-51D9-3CF9-4480BB7BA13E}"/>
              </a:ext>
            </a:extLst>
          </p:cNvPr>
          <p:cNvSpPr txBox="1"/>
          <p:nvPr/>
        </p:nvSpPr>
        <p:spPr>
          <a:xfrm>
            <a:off x="4353768" y="1692784"/>
            <a:ext cx="3618468" cy="25956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solidFill>
                  <a:schemeClr val="bg1"/>
                </a:solidFill>
              </a:rPr>
              <a:t>Family Literacy Night</a:t>
            </a:r>
          </a:p>
          <a:p>
            <a:pPr algn="ctr"/>
            <a:endParaRPr lang="en-US">
              <a:solidFill>
                <a:schemeClr val="bg1"/>
              </a:solidFill>
            </a:endParaRPr>
          </a:p>
          <a:p>
            <a:pPr marL="285750" indent="-285750">
              <a:buFont typeface="Arial"/>
              <a:buChar char="•"/>
            </a:pPr>
            <a:r>
              <a:rPr lang="en-US">
                <a:solidFill>
                  <a:schemeClr val="bg1"/>
                </a:solidFill>
              </a:rPr>
              <a:t>Finksburg Branch   11/4</a:t>
            </a:r>
          </a:p>
          <a:p>
            <a:pPr marL="285750" indent="-285750">
              <a:buFont typeface="Arial"/>
              <a:buChar char="•"/>
            </a:pPr>
            <a:r>
              <a:rPr lang="en-US">
                <a:solidFill>
                  <a:schemeClr val="bg1"/>
                </a:solidFill>
              </a:rPr>
              <a:t>Mt Airy Branch     11/10</a:t>
            </a:r>
          </a:p>
          <a:p>
            <a:pPr marL="285750" indent="-285750">
              <a:buFont typeface="Arial"/>
              <a:buChar char="•"/>
            </a:pPr>
            <a:r>
              <a:rPr lang="en-US">
                <a:solidFill>
                  <a:schemeClr val="bg1"/>
                </a:solidFill>
              </a:rPr>
              <a:t>North Carroll Branch    11/12</a:t>
            </a:r>
          </a:p>
          <a:p>
            <a:pPr marL="285750" indent="-285750">
              <a:buFont typeface="Arial"/>
              <a:buChar char="•"/>
            </a:pPr>
            <a:r>
              <a:rPr lang="en-US">
                <a:solidFill>
                  <a:schemeClr val="bg1"/>
                </a:solidFill>
              </a:rPr>
              <a:t>Eldersburg Branch     11/17</a:t>
            </a:r>
          </a:p>
          <a:p>
            <a:pPr marL="285750" indent="-285750">
              <a:buFont typeface="Arial"/>
              <a:buChar char="•"/>
            </a:pPr>
            <a:r>
              <a:rPr lang="en-US">
                <a:solidFill>
                  <a:schemeClr val="bg1"/>
                </a:solidFill>
              </a:rPr>
              <a:t>Taneytown Branch     11/18</a:t>
            </a:r>
          </a:p>
          <a:p>
            <a:pPr marL="285750" indent="-285750">
              <a:buFont typeface="Arial"/>
              <a:buChar char="•"/>
            </a:pPr>
            <a:r>
              <a:rPr lang="en-US">
                <a:solidFill>
                  <a:schemeClr val="bg1"/>
                </a:solidFill>
              </a:rPr>
              <a:t>Westminster Branch 11/19</a:t>
            </a:r>
          </a:p>
          <a:p>
            <a:pPr marL="285750" indent="-285750">
              <a:buFont typeface="Arial"/>
              <a:buChar char="•"/>
            </a:pPr>
            <a:endParaRPr lang="en-US">
              <a:solidFill>
                <a:schemeClr val="bg1"/>
              </a:solidFill>
            </a:endParaRPr>
          </a:p>
        </p:txBody>
      </p:sp>
      <p:sp>
        <p:nvSpPr>
          <p:cNvPr id="8" name="Rectangle: Rounded Corners 7">
            <a:extLst>
              <a:ext uri="{FF2B5EF4-FFF2-40B4-BE49-F238E27FC236}">
                <a16:creationId xmlns:a16="http://schemas.microsoft.com/office/drawing/2014/main" id="{20B27328-74E2-A0DA-FAE1-69729E799336}"/>
              </a:ext>
            </a:extLst>
          </p:cNvPr>
          <p:cNvSpPr/>
          <p:nvPr/>
        </p:nvSpPr>
        <p:spPr>
          <a:xfrm>
            <a:off x="8346593" y="1334920"/>
            <a:ext cx="3593481" cy="31479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a:solidFill>
                  <a:schemeClr val="bg1"/>
                </a:solidFill>
                <a:hlinkClick r:id="rId2">
                  <a:extLst>
                    <a:ext uri="{A12FA001-AC4F-418D-AE19-62706E023703}">
                      <ahyp:hlinkClr xmlns:ahyp="http://schemas.microsoft.com/office/drawing/2018/hyperlinkcolor" val="tx"/>
                    </a:ext>
                  </a:extLst>
                </a:hlinkClick>
              </a:rPr>
              <a:t>Family Guides for Student Success</a:t>
            </a:r>
          </a:p>
        </p:txBody>
      </p:sp>
      <p:sp>
        <p:nvSpPr>
          <p:cNvPr id="10" name="TextBox 9">
            <a:extLst>
              <a:ext uri="{FF2B5EF4-FFF2-40B4-BE49-F238E27FC236}">
                <a16:creationId xmlns:a16="http://schemas.microsoft.com/office/drawing/2014/main" id="{63BA6837-8BEF-E5AA-E52D-46753790A334}"/>
              </a:ext>
            </a:extLst>
          </p:cNvPr>
          <p:cNvSpPr txBox="1"/>
          <p:nvPr/>
        </p:nvSpPr>
        <p:spPr>
          <a:xfrm>
            <a:off x="8775369" y="1688725"/>
            <a:ext cx="27431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solidFill>
                  <a:schemeClr val="bg1"/>
                </a:solidFill>
              </a:rPr>
              <a:t>Parent Resources</a:t>
            </a:r>
          </a:p>
        </p:txBody>
      </p:sp>
      <p:sp>
        <p:nvSpPr>
          <p:cNvPr id="9" name="TextBox 8">
            <a:extLst>
              <a:ext uri="{FF2B5EF4-FFF2-40B4-BE49-F238E27FC236}">
                <a16:creationId xmlns:a16="http://schemas.microsoft.com/office/drawing/2014/main" id="{9CEA60C1-FC0F-5162-8265-821E634AEAE7}"/>
              </a:ext>
            </a:extLst>
          </p:cNvPr>
          <p:cNvSpPr txBox="1"/>
          <p:nvPr/>
        </p:nvSpPr>
        <p:spPr>
          <a:xfrm>
            <a:off x="4709961" y="4940616"/>
            <a:ext cx="652335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Updates pertaining to the Comprehensive Literacy Plan can also </a:t>
            </a:r>
            <a:r>
              <a:rPr lang="en-US" dirty="0"/>
              <a:t>be found on the CCPS website: </a:t>
            </a:r>
          </a:p>
          <a:p>
            <a:pPr algn="ctr"/>
            <a:r>
              <a:rPr lang="en-US" dirty="0">
                <a:ea typeface="+mn-lt"/>
                <a:cs typeface="+mn-lt"/>
                <a:hlinkClick r:id="rId3"/>
              </a:rPr>
              <a:t>English Language Arts - Carroll County Public School District</a:t>
            </a:r>
            <a:endParaRPr lang="en-US"/>
          </a:p>
        </p:txBody>
      </p:sp>
    </p:spTree>
    <p:extLst>
      <p:ext uri="{BB962C8B-B14F-4D97-AF65-F5344CB8AC3E}">
        <p14:creationId xmlns:p14="http://schemas.microsoft.com/office/powerpoint/2010/main" val="22226946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a:extLst>
              <a:ext uri="{FF2B5EF4-FFF2-40B4-BE49-F238E27FC236}">
                <a16:creationId xmlns:a16="http://schemas.microsoft.com/office/drawing/2014/main" id="{362810D9-2C5A-477D-949C-C19189547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43DAD59-3435-05F6-DF97-6A0512847C72}"/>
              </a:ext>
            </a:extLst>
          </p:cNvPr>
          <p:cNvPicPr>
            <a:picLocks noChangeAspect="1"/>
          </p:cNvPicPr>
          <p:nvPr/>
        </p:nvPicPr>
        <p:blipFill>
          <a:blip r:embed="rId3">
            <a:alphaModFix amt="55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26904" b="35550"/>
          <a:stretch>
            <a:fillRect/>
          </a:stretch>
        </p:blipFill>
        <p:spPr>
          <a:xfrm>
            <a:off x="20" y="-9107"/>
            <a:ext cx="12191980" cy="6858000"/>
          </a:xfrm>
          <a:prstGeom prst="rect">
            <a:avLst/>
          </a:prstGeom>
        </p:spPr>
      </p:pic>
      <p:sp>
        <p:nvSpPr>
          <p:cNvPr id="2" name="Title 1"/>
          <p:cNvSpPr>
            <a:spLocks noGrp="1"/>
          </p:cNvSpPr>
          <p:nvPr>
            <p:ph type="title"/>
          </p:nvPr>
        </p:nvSpPr>
        <p:spPr>
          <a:xfrm>
            <a:off x="686834" y="591344"/>
            <a:ext cx="3200400" cy="5585619"/>
          </a:xfrm>
        </p:spPr>
        <p:txBody>
          <a:bodyPr>
            <a:normAutofit/>
          </a:bodyPr>
          <a:lstStyle/>
          <a:p>
            <a:r>
              <a:rPr lang="en-US">
                <a:solidFill>
                  <a:srgbClr val="FFFFFF"/>
                </a:solidFill>
              </a:rPr>
              <a:t>Notes from Nurse Caitlyn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447308" y="826478"/>
            <a:ext cx="6906491" cy="5585619"/>
          </a:xfrm>
        </p:spPr>
        <p:txBody>
          <a:bodyPr vert="horz" lIns="91440" tIns="45720" rIns="91440" bIns="45720" rtlCol="0" anchor="ctr">
            <a:noAutofit/>
          </a:bodyPr>
          <a:lstStyle/>
          <a:p>
            <a:r>
              <a:rPr lang="en-US" sz="2000" dirty="0">
                <a:solidFill>
                  <a:srgbClr val="FFFFFF"/>
                </a:solidFill>
              </a:rPr>
              <a:t>Welcome!</a:t>
            </a:r>
          </a:p>
          <a:p>
            <a:r>
              <a:rPr lang="en-US" sz="2000" dirty="0">
                <a:solidFill>
                  <a:srgbClr val="FFFFFF"/>
                </a:solidFill>
              </a:rPr>
              <a:t>Ive been a nurse since 2016, I’m also a Mom, and am still working in the ER a few times a month. Please let your child(ren) know that I am there to help and they can always talk to me.</a:t>
            </a:r>
            <a:endParaRPr lang="en-US" sz="2000" dirty="0">
              <a:solidFill>
                <a:srgbClr val="FFFFFF"/>
              </a:solidFill>
              <a:cs typeface="Segoe UI"/>
            </a:endParaRPr>
          </a:p>
          <a:p>
            <a:r>
              <a:rPr lang="en-US" sz="2000" dirty="0">
                <a:solidFill>
                  <a:srgbClr val="FFFFFF"/>
                </a:solidFill>
              </a:rPr>
              <a:t>Please send in an extra whole set of clothes for your child.  Shirt, underwear, socks, pants.  Spills happen, accidents happen, falls outside happen!</a:t>
            </a:r>
          </a:p>
          <a:p>
            <a:r>
              <a:rPr lang="en-US" sz="2000" dirty="0">
                <a:solidFill>
                  <a:srgbClr val="FFFFFF"/>
                </a:solidFill>
              </a:rPr>
              <a:t>If your child comes to the nurse, I will call home for a few key things:</a:t>
            </a:r>
            <a:endParaRPr lang="en-US" sz="2000" dirty="0">
              <a:solidFill>
                <a:srgbClr val="FFFFFF"/>
              </a:solidFill>
              <a:cs typeface="Segoe UI"/>
            </a:endParaRPr>
          </a:p>
          <a:p>
            <a:pPr marL="971550" lvl="1" indent="-285750"/>
            <a:r>
              <a:rPr lang="en-US" sz="2000" dirty="0">
                <a:solidFill>
                  <a:srgbClr val="FFFFFF"/>
                </a:solidFill>
              </a:rPr>
              <a:t>A significant scrape or abrasion</a:t>
            </a:r>
          </a:p>
          <a:p>
            <a:pPr marL="971550" lvl="1" indent="-285750"/>
            <a:r>
              <a:rPr lang="en-US" sz="2000" dirty="0">
                <a:solidFill>
                  <a:srgbClr val="FFFFFF"/>
                </a:solidFill>
              </a:rPr>
              <a:t>Any time they have a mark on their face or big mark</a:t>
            </a:r>
          </a:p>
          <a:p>
            <a:pPr marL="971550" lvl="1" indent="-285750"/>
            <a:r>
              <a:rPr lang="en-US" sz="2000" dirty="0">
                <a:solidFill>
                  <a:srgbClr val="FFFFFF"/>
                </a:solidFill>
              </a:rPr>
              <a:t>They have a fever, CCPS states a fever is 100 degrees or higher</a:t>
            </a:r>
          </a:p>
          <a:p>
            <a:pPr marL="971550" lvl="1" indent="-285750"/>
            <a:r>
              <a:rPr lang="en-US" sz="2000" dirty="0">
                <a:solidFill>
                  <a:srgbClr val="FFFFFF"/>
                </a:solidFill>
              </a:rPr>
              <a:t>Things that could be contagious, PINK EYE</a:t>
            </a:r>
          </a:p>
          <a:p>
            <a:pPr marL="971550" lvl="1" indent="-285750"/>
            <a:r>
              <a:rPr lang="en-US" sz="2000" dirty="0">
                <a:solidFill>
                  <a:srgbClr val="FFFFFF"/>
                </a:solidFill>
              </a:rPr>
              <a:t>They have come down to the nurse a few times that day</a:t>
            </a:r>
          </a:p>
          <a:p>
            <a:pPr marL="971550" lvl="1" indent="-285750"/>
            <a:r>
              <a:rPr lang="en-US" sz="2000" dirty="0">
                <a:solidFill>
                  <a:srgbClr val="FFFFFF"/>
                </a:solidFill>
              </a:rPr>
              <a:t>Difficulty breathing</a:t>
            </a:r>
          </a:p>
          <a:p>
            <a:pPr marL="971550" lvl="1" indent="-285750"/>
            <a:r>
              <a:rPr lang="en-US" sz="2000" dirty="0">
                <a:solidFill>
                  <a:srgbClr val="FFFFFF"/>
                </a:solidFill>
              </a:rPr>
              <a:t>Vomiting and/or diarrhea impacting their day</a:t>
            </a:r>
          </a:p>
          <a:p>
            <a:pPr marL="971550" lvl="1" indent="-285750"/>
            <a:endParaRPr lang="en-US" sz="2000" dirty="0">
              <a:solidFill>
                <a:srgbClr val="FFFFFF"/>
              </a:solidFill>
            </a:endParaRPr>
          </a:p>
          <a:p>
            <a:endParaRPr lang="en-US" sz="2000" dirty="0">
              <a:solidFill>
                <a:srgbClr val="FFFFFF"/>
              </a:solidFill>
            </a:endParaRPr>
          </a:p>
        </p:txBody>
      </p:sp>
    </p:spTree>
    <p:extLst>
      <p:ext uri="{BB962C8B-B14F-4D97-AF65-F5344CB8AC3E}">
        <p14:creationId xmlns:p14="http://schemas.microsoft.com/office/powerpoint/2010/main" val="2316668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72D05657-94EE-4B2D-BC1B-A1D0650636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c 24">
            <a:extLst>
              <a:ext uri="{FF2B5EF4-FFF2-40B4-BE49-F238E27FC236}">
                <a16:creationId xmlns:a16="http://schemas.microsoft.com/office/drawing/2014/main" id="{7586665A-47B3-4AEE-BC94-15D89FF70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65099" y="486184"/>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 name="Title 1">
            <a:extLst>
              <a:ext uri="{FF2B5EF4-FFF2-40B4-BE49-F238E27FC236}">
                <a16:creationId xmlns:a16="http://schemas.microsoft.com/office/drawing/2014/main" id="{559E351E-C536-40CF-39BC-EE98705EF775}"/>
              </a:ext>
            </a:extLst>
          </p:cNvPr>
          <p:cNvSpPr>
            <a:spLocks noGrp="1"/>
          </p:cNvSpPr>
          <p:nvPr>
            <p:ph type="title"/>
          </p:nvPr>
        </p:nvSpPr>
        <p:spPr>
          <a:xfrm>
            <a:off x="4184542" y="486184"/>
            <a:ext cx="7363990" cy="1325563"/>
          </a:xfrm>
        </p:spPr>
        <p:txBody>
          <a:bodyPr>
            <a:normAutofit/>
          </a:bodyPr>
          <a:lstStyle/>
          <a:p>
            <a:r>
              <a:rPr lang="en-US"/>
              <a:t>When to stay home	</a:t>
            </a:r>
          </a:p>
        </p:txBody>
      </p:sp>
      <p:pic>
        <p:nvPicPr>
          <p:cNvPr id="7" name="Picture 6">
            <a:extLst>
              <a:ext uri="{FF2B5EF4-FFF2-40B4-BE49-F238E27FC236}">
                <a16:creationId xmlns:a16="http://schemas.microsoft.com/office/drawing/2014/main" id="{76A1ECEE-151D-19A2-7772-F11CF6DC5A7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10" b="10"/>
          <a:stretch>
            <a:fillRect/>
          </a:stretch>
        </p:blipFill>
        <p:spPr>
          <a:xfrm>
            <a:off x="581526" y="258142"/>
            <a:ext cx="3118718" cy="3118718"/>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pic>
        <p:nvPicPr>
          <p:cNvPr id="5" name="Picture 4">
            <a:extLst>
              <a:ext uri="{FF2B5EF4-FFF2-40B4-BE49-F238E27FC236}">
                <a16:creationId xmlns:a16="http://schemas.microsoft.com/office/drawing/2014/main" id="{86AEC32A-499E-F239-F0A3-53A8BC8ADA7D}"/>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12302" r="3" b="20951"/>
          <a:stretch>
            <a:fillRect/>
          </a:stretch>
        </p:blipFill>
        <p:spPr>
          <a:xfrm>
            <a:off x="581526" y="3486449"/>
            <a:ext cx="3118718" cy="3118718"/>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sp>
        <p:nvSpPr>
          <p:cNvPr id="3" name="Content Placeholder 2">
            <a:extLst>
              <a:ext uri="{FF2B5EF4-FFF2-40B4-BE49-F238E27FC236}">
                <a16:creationId xmlns:a16="http://schemas.microsoft.com/office/drawing/2014/main" id="{8ABE8714-4959-CAC1-21A7-52DB67CFA754}"/>
              </a:ext>
            </a:extLst>
          </p:cNvPr>
          <p:cNvSpPr>
            <a:spLocks noGrp="1"/>
          </p:cNvSpPr>
          <p:nvPr>
            <p:ph idx="1"/>
          </p:nvPr>
        </p:nvSpPr>
        <p:spPr>
          <a:xfrm>
            <a:off x="4184542" y="1946684"/>
            <a:ext cx="7363990" cy="4351338"/>
          </a:xfrm>
        </p:spPr>
        <p:txBody>
          <a:bodyPr vert="horz" lIns="91440" tIns="45720" rIns="91440" bIns="45720" rtlCol="0">
            <a:normAutofit/>
          </a:bodyPr>
          <a:lstStyle/>
          <a:p>
            <a:r>
              <a:rPr lang="en-US"/>
              <a:t>CCPS Policy states a child may return to school after a fever once they have been fever free, without medication, for 24 hours.  </a:t>
            </a:r>
          </a:p>
          <a:p>
            <a:r>
              <a:rPr lang="en-US"/>
              <a:t>If your child is prescribed antibiotics, please keep them home for 24 hours after the antibiotic has started to help prevent spreading to the rest of the class. </a:t>
            </a:r>
            <a:endParaRPr lang="en-US">
              <a:cs typeface="Segoe UI"/>
            </a:endParaRPr>
          </a:p>
          <a:p>
            <a:r>
              <a:rPr lang="en-US"/>
              <a:t>For vomiting for diarrhea, please keep them home for 24 hours after the last episode of vomiting or diarrhea. </a:t>
            </a:r>
          </a:p>
        </p:txBody>
      </p:sp>
    </p:spTree>
    <p:extLst>
      <p:ext uri="{BB962C8B-B14F-4D97-AF65-F5344CB8AC3E}">
        <p14:creationId xmlns:p14="http://schemas.microsoft.com/office/powerpoint/2010/main" val="31364107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B0B8119-AB55-F166-8A35-C420FF986B4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5697" r="4" b="13383"/>
          <a:stretch>
            <a:fillRect/>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977A8FB-9641-AFD2-F90A-C630ADDBB583}"/>
              </a:ext>
            </a:extLst>
          </p:cNvPr>
          <p:cNvSpPr>
            <a:spLocks noGrp="1"/>
          </p:cNvSpPr>
          <p:nvPr>
            <p:ph type="title"/>
          </p:nvPr>
        </p:nvSpPr>
        <p:spPr>
          <a:xfrm>
            <a:off x="7531610" y="365125"/>
            <a:ext cx="3822189" cy="1899912"/>
          </a:xfrm>
        </p:spPr>
        <p:txBody>
          <a:bodyPr>
            <a:normAutofit/>
          </a:bodyPr>
          <a:lstStyle/>
          <a:p>
            <a:r>
              <a:rPr lang="en-US" sz="4000"/>
              <a:t>When to call the Nurse	</a:t>
            </a:r>
          </a:p>
        </p:txBody>
      </p:sp>
      <p:sp>
        <p:nvSpPr>
          <p:cNvPr id="3" name="Content Placeholder 2">
            <a:extLst>
              <a:ext uri="{FF2B5EF4-FFF2-40B4-BE49-F238E27FC236}">
                <a16:creationId xmlns:a16="http://schemas.microsoft.com/office/drawing/2014/main" id="{A617A2E0-B641-DE5A-0F85-53BFA1DCB266}"/>
              </a:ext>
            </a:extLst>
          </p:cNvPr>
          <p:cNvSpPr>
            <a:spLocks noGrp="1"/>
          </p:cNvSpPr>
          <p:nvPr>
            <p:ph idx="1"/>
          </p:nvPr>
        </p:nvSpPr>
        <p:spPr>
          <a:xfrm>
            <a:off x="7249886" y="1789611"/>
            <a:ext cx="4637314" cy="4898572"/>
          </a:xfrm>
        </p:spPr>
        <p:txBody>
          <a:bodyPr vert="horz" lIns="91440" tIns="45720" rIns="91440" bIns="45720" rtlCol="0">
            <a:normAutofit/>
          </a:bodyPr>
          <a:lstStyle/>
          <a:p>
            <a:r>
              <a:rPr lang="en-US" sz="1500" dirty="0"/>
              <a:t>If your child had a fall and needs an orthopedic device (crutches, a boot, sling, cast), please let me know so I can make the PE teacher and recess monitors aware of their restrictions.  A parent's note is good for 3 days (ex: if they fell during rec sports and didn’t see a doctor, but cannot participate in PE and recess). </a:t>
            </a:r>
          </a:p>
          <a:p>
            <a:r>
              <a:rPr lang="en-US" sz="1500" dirty="0"/>
              <a:t>If your child had a recent diagnosis of strep, the flu, or pink eye please let me know!</a:t>
            </a:r>
          </a:p>
          <a:p>
            <a:r>
              <a:rPr lang="en-US" sz="1500" dirty="0"/>
              <a:t>If your child has been out sick for 3 days or more, please send us a note from the doctor. </a:t>
            </a:r>
            <a:endParaRPr lang="en-US" sz="1500" dirty="0">
              <a:cs typeface="Segoe UI"/>
            </a:endParaRPr>
          </a:p>
          <a:p>
            <a:r>
              <a:rPr lang="en-US" sz="1500" dirty="0"/>
              <a:t>If your child had surgery (or has an upcoming one), let me know!</a:t>
            </a:r>
            <a:endParaRPr lang="en-US" sz="1500" dirty="0">
              <a:cs typeface="Segoe UI"/>
            </a:endParaRPr>
          </a:p>
          <a:p>
            <a:endParaRPr lang="en-US" sz="1500" dirty="0"/>
          </a:p>
          <a:p>
            <a:r>
              <a:rPr lang="en-US" sz="1500" dirty="0"/>
              <a:t>My main goal is to keep everyone safe and healthy; I would always rather have more information.</a:t>
            </a:r>
          </a:p>
          <a:p>
            <a:endParaRPr lang="en-US" sz="1500" dirty="0"/>
          </a:p>
          <a:p>
            <a:r>
              <a:rPr lang="en-US" sz="1500" dirty="0"/>
              <a:t>I am reachable by email </a:t>
            </a:r>
            <a:r>
              <a:rPr lang="en-US" sz="1500" dirty="0">
                <a:hlinkClick r:id="rId4"/>
              </a:rPr>
              <a:t>cfburro@carrollk12.org</a:t>
            </a:r>
            <a:r>
              <a:rPr lang="en-US" sz="1500" dirty="0"/>
              <a:t> or call me at school 410- 751- 3242 </a:t>
            </a:r>
          </a:p>
        </p:txBody>
      </p:sp>
    </p:spTree>
    <p:extLst>
      <p:ext uri="{BB962C8B-B14F-4D97-AF65-F5344CB8AC3E}">
        <p14:creationId xmlns:p14="http://schemas.microsoft.com/office/powerpoint/2010/main" val="1272293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FEA2F72-69DB-0C2B-7959-16D79DFFCAFB}"/>
              </a:ext>
            </a:extLst>
          </p:cNvPr>
          <p:cNvPicPr>
            <a:picLocks noChangeAspect="1"/>
          </p:cNvPicPr>
          <p:nvPr/>
        </p:nvPicPr>
        <p:blipFill>
          <a:blip r:embed="rId3"/>
          <a:stretch>
            <a:fillRect/>
          </a:stretch>
        </p:blipFill>
        <p:spPr>
          <a:xfrm>
            <a:off x="2241258" y="2373677"/>
            <a:ext cx="7679504" cy="1055323"/>
          </a:xfrm>
          <a:prstGeom prst="rect">
            <a:avLst/>
          </a:prstGeom>
        </p:spPr>
      </p:pic>
    </p:spTree>
    <p:extLst>
      <p:ext uri="{BB962C8B-B14F-4D97-AF65-F5344CB8AC3E}">
        <p14:creationId xmlns:p14="http://schemas.microsoft.com/office/powerpoint/2010/main" val="20586074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6F04D26-3C6A-EAD6-92F0-0F61D6A0BA97}"/>
              </a:ext>
            </a:extLst>
          </p:cNvPr>
          <p:cNvSpPr txBox="1">
            <a:spLocks noChangeArrowheads="1"/>
          </p:cNvSpPr>
          <p:nvPr/>
        </p:nvSpPr>
        <p:spPr>
          <a:xfrm>
            <a:off x="4208708" y="1338120"/>
            <a:ext cx="6096000" cy="5257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buFontTx/>
              <a:buNone/>
            </a:pPr>
            <a:r>
              <a:rPr lang="en-US" altLang="en-US" dirty="0">
                <a:latin typeface="Century Gothic" panose="020B0502020202020204" pitchFamily="34" charset="0"/>
              </a:rPr>
              <a:t>9:00-9:45 Arrival/Homeroom</a:t>
            </a:r>
          </a:p>
          <a:p>
            <a:pPr>
              <a:lnSpc>
                <a:spcPct val="80000"/>
              </a:lnSpc>
              <a:buFontTx/>
              <a:buNone/>
            </a:pPr>
            <a:r>
              <a:rPr lang="en-US" altLang="en-US" dirty="0">
                <a:latin typeface="Century Gothic" panose="020B0502020202020204" pitchFamily="34" charset="0"/>
              </a:rPr>
              <a:t>9:45-10:45 ELA</a:t>
            </a:r>
          </a:p>
          <a:p>
            <a:pPr>
              <a:lnSpc>
                <a:spcPct val="80000"/>
              </a:lnSpc>
              <a:buFontTx/>
              <a:buNone/>
            </a:pPr>
            <a:r>
              <a:rPr lang="en-US" altLang="en-US" dirty="0">
                <a:latin typeface="Century Gothic" panose="020B0502020202020204" pitchFamily="34" charset="0"/>
              </a:rPr>
              <a:t>10:45-11:15 Lunch</a:t>
            </a:r>
          </a:p>
          <a:p>
            <a:pPr>
              <a:lnSpc>
                <a:spcPct val="80000"/>
              </a:lnSpc>
              <a:buFontTx/>
              <a:buNone/>
            </a:pPr>
            <a:r>
              <a:rPr lang="en-US" altLang="en-US" dirty="0">
                <a:latin typeface="Century Gothic" panose="020B0502020202020204" pitchFamily="34" charset="0"/>
              </a:rPr>
              <a:t>11:15-11:45 Recess</a:t>
            </a:r>
          </a:p>
          <a:p>
            <a:pPr>
              <a:lnSpc>
                <a:spcPct val="80000"/>
              </a:lnSpc>
              <a:buFontTx/>
              <a:buNone/>
            </a:pPr>
            <a:r>
              <a:rPr lang="en-US" altLang="en-US" dirty="0">
                <a:latin typeface="Century Gothic" panose="020B0502020202020204" pitchFamily="34" charset="0"/>
              </a:rPr>
              <a:t>11:45-12:25 ELA</a:t>
            </a:r>
          </a:p>
          <a:p>
            <a:pPr>
              <a:lnSpc>
                <a:spcPct val="80000"/>
              </a:lnSpc>
              <a:buFontTx/>
              <a:buNone/>
            </a:pPr>
            <a:r>
              <a:rPr lang="en-US" altLang="en-US" dirty="0">
                <a:latin typeface="Century Gothic" panose="020B0502020202020204" pitchFamily="34" charset="0"/>
              </a:rPr>
              <a:t>12:25-1:50 Math (snack towards the end of this math portion)</a:t>
            </a:r>
          </a:p>
          <a:p>
            <a:pPr>
              <a:lnSpc>
                <a:spcPct val="80000"/>
              </a:lnSpc>
              <a:buFontTx/>
              <a:buNone/>
            </a:pPr>
            <a:r>
              <a:rPr lang="en-US" altLang="en-US" dirty="0">
                <a:latin typeface="Century Gothic" panose="020B0502020202020204" pitchFamily="34" charset="0"/>
              </a:rPr>
              <a:t>1:50-2:50 Specials</a:t>
            </a:r>
          </a:p>
          <a:p>
            <a:pPr>
              <a:lnSpc>
                <a:spcPct val="80000"/>
              </a:lnSpc>
              <a:buFontTx/>
              <a:buNone/>
            </a:pPr>
            <a:r>
              <a:rPr lang="en-US" altLang="en-US" dirty="0">
                <a:latin typeface="Century Gothic" panose="020B0502020202020204" pitchFamily="34" charset="0"/>
              </a:rPr>
              <a:t>2:55-3:25 WEN Time (SRIP)</a:t>
            </a:r>
          </a:p>
          <a:p>
            <a:pPr>
              <a:lnSpc>
                <a:spcPct val="80000"/>
              </a:lnSpc>
              <a:buFontTx/>
              <a:buNone/>
            </a:pPr>
            <a:r>
              <a:rPr lang="en-US" altLang="en-US" dirty="0">
                <a:latin typeface="Century Gothic" panose="020B0502020202020204" pitchFamily="34" charset="0"/>
              </a:rPr>
              <a:t>3:25-3:50 Social Sciences</a:t>
            </a:r>
          </a:p>
          <a:p>
            <a:pPr>
              <a:lnSpc>
                <a:spcPct val="80000"/>
              </a:lnSpc>
              <a:buFontTx/>
              <a:buNone/>
            </a:pPr>
            <a:r>
              <a:rPr lang="en-US" altLang="en-US" dirty="0">
                <a:latin typeface="Century Gothic" panose="020B0502020202020204" pitchFamily="34" charset="0"/>
              </a:rPr>
              <a:t>3:50-4:00 Dismissal Preparation</a:t>
            </a:r>
          </a:p>
          <a:p>
            <a:pPr>
              <a:lnSpc>
                <a:spcPct val="80000"/>
              </a:lnSpc>
              <a:buFontTx/>
              <a:buNone/>
            </a:pPr>
            <a:r>
              <a:rPr lang="en-US" altLang="en-US" dirty="0">
                <a:latin typeface="Century Gothic" panose="020B0502020202020204" pitchFamily="34" charset="0"/>
              </a:rPr>
              <a:t>4:00 Homeroom/Dismissal</a:t>
            </a:r>
          </a:p>
        </p:txBody>
      </p:sp>
      <p:pic>
        <p:nvPicPr>
          <p:cNvPr id="7" name="Picture 6">
            <a:extLst>
              <a:ext uri="{FF2B5EF4-FFF2-40B4-BE49-F238E27FC236}">
                <a16:creationId xmlns:a16="http://schemas.microsoft.com/office/drawing/2014/main" id="{98D9FEDC-7AEF-B3EF-F394-358585BF19A9}"/>
              </a:ext>
            </a:extLst>
          </p:cNvPr>
          <p:cNvPicPr>
            <a:picLocks noChangeAspect="1"/>
          </p:cNvPicPr>
          <p:nvPr/>
        </p:nvPicPr>
        <p:blipFill>
          <a:blip r:embed="rId4"/>
          <a:stretch>
            <a:fillRect/>
          </a:stretch>
        </p:blipFill>
        <p:spPr>
          <a:xfrm>
            <a:off x="3672390" y="237057"/>
            <a:ext cx="4847219" cy="929408"/>
          </a:xfrm>
          <a:prstGeom prst="rect">
            <a:avLst/>
          </a:prstGeom>
        </p:spPr>
      </p:pic>
    </p:spTree>
    <p:extLst>
      <p:ext uri="{BB962C8B-B14F-4D97-AF65-F5344CB8AC3E}">
        <p14:creationId xmlns:p14="http://schemas.microsoft.com/office/powerpoint/2010/main" val="35693743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5C7FE97-8B13-92CB-24EB-439EB0CBA1E9}"/>
              </a:ext>
            </a:extLst>
          </p:cNvPr>
          <p:cNvSpPr txBox="1"/>
          <p:nvPr/>
        </p:nvSpPr>
        <p:spPr>
          <a:xfrm>
            <a:off x="843242" y="5364980"/>
            <a:ext cx="2910511" cy="1077218"/>
          </a:xfrm>
          <a:prstGeom prst="rect">
            <a:avLst/>
          </a:prstGeom>
          <a:noFill/>
        </p:spPr>
        <p:txBody>
          <a:bodyPr wrap="square" rtlCol="0">
            <a:spAutoFit/>
          </a:bodyPr>
          <a:lstStyle/>
          <a:p>
            <a:pPr algn="ctr" defTabSz="457200"/>
            <a:r>
              <a:rPr lang="en-US" sz="3200" b="1" dirty="0">
                <a:solidFill>
                  <a:prstClr val="black"/>
                </a:solidFill>
                <a:effectLst>
                  <a:outerShdw blurRad="38100" dist="38100" dir="2700000" algn="tl">
                    <a:srgbClr val="000000">
                      <a:alpha val="43137"/>
                    </a:srgbClr>
                  </a:outerShdw>
                </a:effectLst>
                <a:latin typeface="Century Gothic" panose="020B0502020202020204" pitchFamily="34" charset="0"/>
              </a:rPr>
              <a:t>Pillars of </a:t>
            </a:r>
          </a:p>
          <a:p>
            <a:pPr algn="ctr" defTabSz="457200"/>
            <a:r>
              <a:rPr lang="en-US" sz="3200" b="1" dirty="0">
                <a:solidFill>
                  <a:prstClr val="black"/>
                </a:solidFill>
                <a:effectLst>
                  <a:outerShdw blurRad="38100" dist="38100" dir="2700000" algn="tl">
                    <a:srgbClr val="000000">
                      <a:alpha val="43137"/>
                    </a:srgbClr>
                  </a:outerShdw>
                </a:effectLst>
                <a:latin typeface="Century Gothic" panose="020B0502020202020204" pitchFamily="34" charset="0"/>
              </a:rPr>
              <a:t>Early Literacy</a:t>
            </a:r>
          </a:p>
        </p:txBody>
      </p:sp>
      <p:pic>
        <p:nvPicPr>
          <p:cNvPr id="7" name="Picture 6">
            <a:extLst>
              <a:ext uri="{FF2B5EF4-FFF2-40B4-BE49-F238E27FC236}">
                <a16:creationId xmlns:a16="http://schemas.microsoft.com/office/drawing/2014/main" id="{84776CD5-25C9-C98B-803B-0C56DCEC0A9F}"/>
              </a:ext>
            </a:extLst>
          </p:cNvPr>
          <p:cNvPicPr>
            <a:picLocks noChangeAspect="1"/>
          </p:cNvPicPr>
          <p:nvPr/>
        </p:nvPicPr>
        <p:blipFill>
          <a:blip r:embed="rId4"/>
          <a:stretch>
            <a:fillRect/>
          </a:stretch>
        </p:blipFill>
        <p:spPr>
          <a:xfrm>
            <a:off x="2487401" y="231752"/>
            <a:ext cx="2532705" cy="545119"/>
          </a:xfrm>
          <a:prstGeom prst="rect">
            <a:avLst/>
          </a:prstGeom>
        </p:spPr>
      </p:pic>
      <p:pic>
        <p:nvPicPr>
          <p:cNvPr id="9" name="Picture 8">
            <a:extLst>
              <a:ext uri="{FF2B5EF4-FFF2-40B4-BE49-F238E27FC236}">
                <a16:creationId xmlns:a16="http://schemas.microsoft.com/office/drawing/2014/main" id="{9F90001B-022E-9F91-2168-259D29679C7B}"/>
              </a:ext>
            </a:extLst>
          </p:cNvPr>
          <p:cNvPicPr>
            <a:picLocks noChangeAspect="1"/>
          </p:cNvPicPr>
          <p:nvPr/>
        </p:nvPicPr>
        <p:blipFill>
          <a:blip r:embed="rId5"/>
          <a:stretch>
            <a:fillRect/>
          </a:stretch>
        </p:blipFill>
        <p:spPr>
          <a:xfrm>
            <a:off x="2096877" y="776871"/>
            <a:ext cx="3541501" cy="671130"/>
          </a:xfrm>
          <a:prstGeom prst="rect">
            <a:avLst/>
          </a:prstGeom>
        </p:spPr>
      </p:pic>
      <p:pic>
        <p:nvPicPr>
          <p:cNvPr id="1026" name="Picture 2">
            <a:extLst>
              <a:ext uri="{FF2B5EF4-FFF2-40B4-BE49-F238E27FC236}">
                <a16:creationId xmlns:a16="http://schemas.microsoft.com/office/drawing/2014/main" id="{46A4FED6-F4C4-2D4C-0F34-9747E3BC8C3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38378" y="1928364"/>
            <a:ext cx="4513834" cy="451383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A29F4822-9E14-E52C-E78B-6E74F4779AA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7128" y="2128779"/>
            <a:ext cx="3429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rrow To The Right GIFs - Find &amp; Share on GIPHY">
            <a:extLst>
              <a:ext uri="{FF2B5EF4-FFF2-40B4-BE49-F238E27FC236}">
                <a16:creationId xmlns:a16="http://schemas.microsoft.com/office/drawing/2014/main" id="{34EA66EF-7131-6990-58D8-AD01EE071CCB}"/>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2987" r="3360"/>
          <a:stretch/>
        </p:blipFill>
        <p:spPr bwMode="auto">
          <a:xfrm>
            <a:off x="3580231" y="2978086"/>
            <a:ext cx="2345544" cy="2069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84904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F40E1CE-6812-EDDF-7FFC-6F005F0EC7D1}"/>
              </a:ext>
            </a:extLst>
          </p:cNvPr>
          <p:cNvSpPr txBox="1"/>
          <p:nvPr/>
        </p:nvSpPr>
        <p:spPr>
          <a:xfrm>
            <a:off x="834836" y="2610997"/>
            <a:ext cx="9195429" cy="3970318"/>
          </a:xfrm>
          <a:prstGeom prst="rect">
            <a:avLst/>
          </a:prstGeom>
          <a:noFill/>
        </p:spPr>
        <p:txBody>
          <a:bodyPr wrap="square" rtlCol="0">
            <a:spAutoFit/>
          </a:bodyPr>
          <a:lstStyle/>
          <a:p>
            <a:pPr marL="342900" indent="-342900" defTabSz="457200">
              <a:buFont typeface="Arial" panose="020B0604020202020204" pitchFamily="34" charset="0"/>
              <a:buChar char="•"/>
            </a:pPr>
            <a:r>
              <a:rPr lang="en-US" sz="2800" dirty="0" err="1">
                <a:solidFill>
                  <a:prstClr val="black"/>
                </a:solidFill>
                <a:latin typeface="Century Gothic" panose="020B0502020202020204" pitchFamily="34" charset="0"/>
              </a:rPr>
              <a:t>Fundations</a:t>
            </a:r>
            <a:endParaRPr lang="en-US" sz="2800" dirty="0">
              <a:solidFill>
                <a:prstClr val="black"/>
              </a:solidFill>
              <a:latin typeface="Century Gothic" panose="020B0502020202020204" pitchFamily="34" charset="0"/>
            </a:endParaRPr>
          </a:p>
          <a:p>
            <a:pPr marL="342900" indent="-342900" defTabSz="457200">
              <a:buFont typeface="Arial" panose="020B0604020202020204" pitchFamily="34" charset="0"/>
              <a:buChar char="•"/>
            </a:pPr>
            <a:r>
              <a:rPr lang="en-US" sz="2800" dirty="0">
                <a:solidFill>
                  <a:prstClr val="black"/>
                </a:solidFill>
                <a:latin typeface="Century Gothic" panose="020B0502020202020204" pitchFamily="34" charset="0"/>
              </a:rPr>
              <a:t>Heggerty</a:t>
            </a:r>
          </a:p>
          <a:p>
            <a:pPr marL="342900" indent="-342900" defTabSz="457200">
              <a:buFont typeface="Arial" panose="020B0604020202020204" pitchFamily="34" charset="0"/>
              <a:buChar char="•"/>
            </a:pPr>
            <a:r>
              <a:rPr lang="en-US" sz="2800" dirty="0">
                <a:solidFill>
                  <a:prstClr val="black"/>
                </a:solidFill>
                <a:latin typeface="Century Gothic" panose="020B0502020202020204" pitchFamily="34" charset="0"/>
              </a:rPr>
              <a:t>Shared Reading</a:t>
            </a:r>
          </a:p>
          <a:p>
            <a:pPr marL="342900" indent="-342900" defTabSz="457200">
              <a:buFont typeface="Arial" panose="020B0604020202020204" pitchFamily="34" charset="0"/>
              <a:buChar char="•"/>
            </a:pPr>
            <a:r>
              <a:rPr lang="en-US" sz="2800" dirty="0">
                <a:solidFill>
                  <a:prstClr val="black"/>
                </a:solidFill>
                <a:latin typeface="Century Gothic" panose="020B0502020202020204" pitchFamily="34" charset="0"/>
              </a:rPr>
              <a:t>Guided Reading</a:t>
            </a:r>
          </a:p>
          <a:p>
            <a:pPr marL="1257300" lvl="2" indent="-342900" defTabSz="457200">
              <a:buFont typeface="Arial" panose="020B0604020202020204" pitchFamily="34" charset="0"/>
              <a:buChar char="•"/>
            </a:pPr>
            <a:r>
              <a:rPr lang="en-US" sz="2800" dirty="0">
                <a:solidFill>
                  <a:prstClr val="black"/>
                </a:solidFill>
                <a:latin typeface="Century Gothic" panose="020B0502020202020204" pitchFamily="34" charset="0"/>
              </a:rPr>
              <a:t>Small Group Instruction</a:t>
            </a:r>
          </a:p>
          <a:p>
            <a:pPr marL="1257300" lvl="2" indent="-342900" defTabSz="457200">
              <a:buFont typeface="Arial" panose="020B0604020202020204" pitchFamily="34" charset="0"/>
              <a:buChar char="•"/>
            </a:pPr>
            <a:r>
              <a:rPr lang="en-US" sz="2800" dirty="0">
                <a:solidFill>
                  <a:prstClr val="black"/>
                </a:solidFill>
                <a:latin typeface="Century Gothic" panose="020B0502020202020204" pitchFamily="34" charset="0"/>
              </a:rPr>
              <a:t>Assistants may also be pulling small groups for extra support/interventions</a:t>
            </a:r>
          </a:p>
          <a:p>
            <a:pPr marL="342900" indent="-342900" defTabSz="457200">
              <a:buFont typeface="Arial" panose="020B0604020202020204" pitchFamily="34" charset="0"/>
              <a:buChar char="•"/>
            </a:pPr>
            <a:r>
              <a:rPr lang="en-US" sz="2800" dirty="0">
                <a:solidFill>
                  <a:prstClr val="black"/>
                </a:solidFill>
                <a:latin typeface="Century Gothic" panose="020B0502020202020204" pitchFamily="34" charset="0"/>
              </a:rPr>
              <a:t>Fluency Folders</a:t>
            </a:r>
          </a:p>
          <a:p>
            <a:pPr marL="342900" indent="-342900" defTabSz="457200">
              <a:buFont typeface="Arial" panose="020B0604020202020204" pitchFamily="34" charset="0"/>
              <a:buChar char="•"/>
            </a:pPr>
            <a:r>
              <a:rPr lang="en-US" sz="2800" dirty="0">
                <a:solidFill>
                  <a:prstClr val="black"/>
                </a:solidFill>
                <a:latin typeface="Century Gothic" panose="020B0502020202020204" pitchFamily="34" charset="0"/>
              </a:rPr>
              <a:t>SRIP</a:t>
            </a:r>
          </a:p>
        </p:txBody>
      </p:sp>
      <p:pic>
        <p:nvPicPr>
          <p:cNvPr id="4" name="Picture 3">
            <a:extLst>
              <a:ext uri="{FF2B5EF4-FFF2-40B4-BE49-F238E27FC236}">
                <a16:creationId xmlns:a16="http://schemas.microsoft.com/office/drawing/2014/main" id="{E8DCB6EA-930F-CF18-ECC4-5128E9F06388}"/>
              </a:ext>
            </a:extLst>
          </p:cNvPr>
          <p:cNvPicPr>
            <a:picLocks noChangeAspect="1"/>
          </p:cNvPicPr>
          <p:nvPr/>
        </p:nvPicPr>
        <p:blipFill>
          <a:blip r:embed="rId4"/>
          <a:stretch>
            <a:fillRect/>
          </a:stretch>
        </p:blipFill>
        <p:spPr>
          <a:xfrm>
            <a:off x="1202624" y="683474"/>
            <a:ext cx="6234344" cy="786859"/>
          </a:xfrm>
          <a:prstGeom prst="rect">
            <a:avLst/>
          </a:prstGeom>
        </p:spPr>
      </p:pic>
      <p:pic>
        <p:nvPicPr>
          <p:cNvPr id="17410" name="Picture 2" descr="Literati – All the Benefits of Reading">
            <a:extLst>
              <a:ext uri="{FF2B5EF4-FFF2-40B4-BE49-F238E27FC236}">
                <a16:creationId xmlns:a16="http://schemas.microsoft.com/office/drawing/2014/main" id="{395125DA-3FF7-BB05-0A18-78007E8A10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54565" y="2215515"/>
            <a:ext cx="4402309" cy="3257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0048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8E99C53-121A-F662-99B7-E3EA6CA450CA}"/>
              </a:ext>
            </a:extLst>
          </p:cNvPr>
          <p:cNvSpPr txBox="1"/>
          <p:nvPr/>
        </p:nvSpPr>
        <p:spPr>
          <a:xfrm>
            <a:off x="801859" y="2513332"/>
            <a:ext cx="6020972" cy="4031873"/>
          </a:xfrm>
          <a:prstGeom prst="rect">
            <a:avLst/>
          </a:prstGeom>
          <a:noFill/>
        </p:spPr>
        <p:txBody>
          <a:bodyPr wrap="square" rtlCol="0">
            <a:spAutoFit/>
          </a:bodyPr>
          <a:lstStyle/>
          <a:p>
            <a:pPr marL="342900" indent="-342900" defTabSz="457200">
              <a:buFont typeface="Arial" panose="020B0604020202020204" pitchFamily="34" charset="0"/>
              <a:buChar char="•"/>
            </a:pPr>
            <a:r>
              <a:rPr lang="en-US" sz="3200" dirty="0">
                <a:solidFill>
                  <a:prstClr val="black"/>
                </a:solidFill>
                <a:latin typeface="Calibri" panose="020F0502020204030204"/>
              </a:rPr>
              <a:t>Teaches writing process</a:t>
            </a:r>
          </a:p>
          <a:p>
            <a:pPr marL="342900" indent="-342900" defTabSz="457200">
              <a:buFont typeface="Arial" panose="020B0604020202020204" pitchFamily="34" charset="0"/>
              <a:buChar char="•"/>
            </a:pPr>
            <a:r>
              <a:rPr lang="en-US" sz="3200" dirty="0">
                <a:solidFill>
                  <a:prstClr val="black"/>
                </a:solidFill>
                <a:latin typeface="Calibri" panose="020F0502020204030204"/>
              </a:rPr>
              <a:t>30 minutes daily </a:t>
            </a:r>
            <a:r>
              <a:rPr lang="en-US" sz="2000" dirty="0">
                <a:solidFill>
                  <a:prstClr val="black"/>
                </a:solidFill>
                <a:latin typeface="Calibri" panose="020F0502020204030204"/>
              </a:rPr>
              <a:t>(end of year expectation)</a:t>
            </a:r>
          </a:p>
          <a:p>
            <a:pPr marL="342900" indent="-342900" defTabSz="457200">
              <a:buFont typeface="Arial" panose="020B0604020202020204" pitchFamily="34" charset="0"/>
              <a:buChar char="•"/>
            </a:pPr>
            <a:r>
              <a:rPr lang="en-US" sz="3200" dirty="0">
                <a:solidFill>
                  <a:prstClr val="black"/>
                </a:solidFill>
                <a:latin typeface="Calibri" panose="020F0502020204030204"/>
              </a:rPr>
              <a:t>Lessons/focus consist of:</a:t>
            </a:r>
          </a:p>
          <a:p>
            <a:pPr marL="800100" lvl="1" indent="-342900" defTabSz="457200">
              <a:buFont typeface="Arial" panose="020B0604020202020204" pitchFamily="34" charset="0"/>
              <a:buChar char="•"/>
            </a:pPr>
            <a:r>
              <a:rPr lang="en-US" sz="2400" dirty="0">
                <a:solidFill>
                  <a:prstClr val="black"/>
                </a:solidFill>
              </a:rPr>
              <a:t>Narrative writing</a:t>
            </a:r>
          </a:p>
          <a:p>
            <a:pPr marL="800100" lvl="1" indent="-342900" defTabSz="457200">
              <a:buFont typeface="Arial" panose="020B0604020202020204" pitchFamily="34" charset="0"/>
              <a:buChar char="•"/>
            </a:pPr>
            <a:r>
              <a:rPr lang="en-US" sz="2400" dirty="0">
                <a:solidFill>
                  <a:prstClr val="black"/>
                </a:solidFill>
              </a:rPr>
              <a:t>Information writing</a:t>
            </a:r>
          </a:p>
          <a:p>
            <a:pPr marL="800100" lvl="1" indent="-342900" defTabSz="457200">
              <a:buFont typeface="Arial" panose="020B0604020202020204" pitchFamily="34" charset="0"/>
              <a:buChar char="•"/>
            </a:pPr>
            <a:r>
              <a:rPr lang="en-US" sz="2400" dirty="0">
                <a:solidFill>
                  <a:prstClr val="black"/>
                </a:solidFill>
              </a:rPr>
              <a:t>Opinion writing</a:t>
            </a:r>
          </a:p>
          <a:p>
            <a:pPr marL="800100" lvl="1" indent="-342900" defTabSz="457200">
              <a:buFont typeface="Arial" panose="020B0604020202020204" pitchFamily="34" charset="0"/>
              <a:buChar char="•"/>
            </a:pPr>
            <a:r>
              <a:rPr lang="en-US" sz="2400" dirty="0">
                <a:solidFill>
                  <a:prstClr val="black"/>
                </a:solidFill>
              </a:rPr>
              <a:t>Grammar</a:t>
            </a:r>
            <a:endParaRPr lang="en-US" sz="2400" dirty="0">
              <a:solidFill>
                <a:prstClr val="black"/>
              </a:solidFill>
              <a:latin typeface="Calibri" panose="020F0502020204030204"/>
            </a:endParaRPr>
          </a:p>
          <a:p>
            <a:pPr marL="342900" indent="-342900" defTabSz="457200">
              <a:buFont typeface="Arial" panose="020B0604020202020204" pitchFamily="34" charset="0"/>
              <a:buChar char="•"/>
            </a:pPr>
            <a:r>
              <a:rPr lang="en-US" sz="3200" dirty="0">
                <a:solidFill>
                  <a:prstClr val="black"/>
                </a:solidFill>
                <a:latin typeface="Calibri" panose="020F0502020204030204"/>
              </a:rPr>
              <a:t>Inventive spelling</a:t>
            </a:r>
          </a:p>
          <a:p>
            <a:pPr defTabSz="457200"/>
            <a:endParaRPr lang="en-US" sz="3200" dirty="0">
              <a:solidFill>
                <a:prstClr val="black"/>
              </a:solidFill>
              <a:latin typeface="Calibri" panose="020F0502020204030204"/>
            </a:endParaRPr>
          </a:p>
        </p:txBody>
      </p:sp>
      <p:pic>
        <p:nvPicPr>
          <p:cNvPr id="4" name="Picture 3">
            <a:extLst>
              <a:ext uri="{FF2B5EF4-FFF2-40B4-BE49-F238E27FC236}">
                <a16:creationId xmlns:a16="http://schemas.microsoft.com/office/drawing/2014/main" id="{9A49B53E-17CA-7634-0375-EEF5C2316775}"/>
              </a:ext>
            </a:extLst>
          </p:cNvPr>
          <p:cNvPicPr>
            <a:picLocks noChangeAspect="1"/>
          </p:cNvPicPr>
          <p:nvPr/>
        </p:nvPicPr>
        <p:blipFill>
          <a:blip r:embed="rId4"/>
          <a:stretch>
            <a:fillRect/>
          </a:stretch>
        </p:blipFill>
        <p:spPr>
          <a:xfrm>
            <a:off x="2579322" y="468655"/>
            <a:ext cx="3516678" cy="1306195"/>
          </a:xfrm>
          <a:prstGeom prst="rect">
            <a:avLst/>
          </a:prstGeom>
        </p:spPr>
      </p:pic>
      <p:pic>
        <p:nvPicPr>
          <p:cNvPr id="18434" name="Picture 2" descr="Girl Writing GIFs - Find &amp; Share on GIPHY">
            <a:extLst>
              <a:ext uri="{FF2B5EF4-FFF2-40B4-BE49-F238E27FC236}">
                <a16:creationId xmlns:a16="http://schemas.microsoft.com/office/drawing/2014/main" id="{0088A5A8-4E88-81FD-4301-FEF508EDEE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8087" y="2742806"/>
            <a:ext cx="3422480" cy="3742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25911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graphicFrame>
        <p:nvGraphicFramePr>
          <p:cNvPr id="5" name="Table 2">
            <a:extLst>
              <a:ext uri="{FF2B5EF4-FFF2-40B4-BE49-F238E27FC236}">
                <a16:creationId xmlns:a16="http://schemas.microsoft.com/office/drawing/2014/main" id="{B3825C66-4458-7CF5-51D6-2CE9294437E0}"/>
              </a:ext>
            </a:extLst>
          </p:cNvPr>
          <p:cNvGraphicFramePr>
            <a:graphicFrameLocks noGrp="1"/>
          </p:cNvGraphicFramePr>
          <p:nvPr>
            <p:extLst>
              <p:ext uri="{D42A27DB-BD31-4B8C-83A1-F6EECF244321}">
                <p14:modId xmlns:p14="http://schemas.microsoft.com/office/powerpoint/2010/main" val="643186421"/>
              </p:ext>
            </p:extLst>
          </p:nvPr>
        </p:nvGraphicFramePr>
        <p:xfrm>
          <a:off x="1509713" y="685801"/>
          <a:ext cx="9158289" cy="6200775"/>
        </p:xfrm>
        <a:graphic>
          <a:graphicData uri="http://schemas.openxmlformats.org/drawingml/2006/table">
            <a:tbl>
              <a:tblPr firstRow="1" bandRow="1">
                <a:tableStyleId>{21E4AEA4-8DFA-4A89-87EB-49C32662AFE0}</a:tableStyleId>
              </a:tblPr>
              <a:tblGrid>
                <a:gridCol w="3052763">
                  <a:extLst>
                    <a:ext uri="{9D8B030D-6E8A-4147-A177-3AD203B41FA5}">
                      <a16:colId xmlns:a16="http://schemas.microsoft.com/office/drawing/2014/main" val="20000"/>
                    </a:ext>
                  </a:extLst>
                </a:gridCol>
                <a:gridCol w="3052763">
                  <a:extLst>
                    <a:ext uri="{9D8B030D-6E8A-4147-A177-3AD203B41FA5}">
                      <a16:colId xmlns:a16="http://schemas.microsoft.com/office/drawing/2014/main" val="20001"/>
                    </a:ext>
                  </a:extLst>
                </a:gridCol>
                <a:gridCol w="3052763">
                  <a:extLst>
                    <a:ext uri="{9D8B030D-6E8A-4147-A177-3AD203B41FA5}">
                      <a16:colId xmlns:a16="http://schemas.microsoft.com/office/drawing/2014/main" val="20002"/>
                    </a:ext>
                  </a:extLst>
                </a:gridCol>
              </a:tblGrid>
              <a:tr h="488523">
                <a:tc>
                  <a:txBody>
                    <a:bodyPr/>
                    <a:lstStyle/>
                    <a:p>
                      <a:pPr algn="ctr"/>
                      <a:r>
                        <a:rPr lang="en-US" sz="2400" dirty="0">
                          <a:solidFill>
                            <a:schemeClr val="bg1"/>
                          </a:solidFill>
                        </a:rPr>
                        <a:t>Beginning of Year</a:t>
                      </a:r>
                    </a:p>
                  </a:txBody>
                  <a:tcPr marL="91442" marR="91442"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solidFill>
                            <a:schemeClr val="bg1"/>
                          </a:solidFill>
                        </a:rPr>
                        <a:t>Middle of Year</a:t>
                      </a:r>
                    </a:p>
                  </a:txBody>
                  <a:tcPr marL="91442" marR="91442"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solidFill>
                            <a:schemeClr val="bg1"/>
                          </a:solidFill>
                        </a:rPr>
                        <a:t>End of Year </a:t>
                      </a:r>
                    </a:p>
                  </a:txBody>
                  <a:tcPr marL="91442" marR="91442"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712252">
                <a:tc>
                  <a:txBody>
                    <a:bodyPr/>
                    <a:lstStyle/>
                    <a:p>
                      <a:endParaRPr lang="en-US" sz="1800" dirty="0"/>
                    </a:p>
                  </a:txBody>
                  <a:tcPr marL="91442" marR="91442"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800"/>
                    </a:p>
                  </a:txBody>
                  <a:tcPr marL="91442" marR="91442"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800" dirty="0">
                        <a:solidFill>
                          <a:schemeClr val="bg1"/>
                        </a:solidFill>
                      </a:endParaRPr>
                    </a:p>
                  </a:txBody>
                  <a:tcPr marL="91442" marR="91442"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pic>
        <p:nvPicPr>
          <p:cNvPr id="6" name="Picture 3" descr="A picture containing wooden, drawing&#10;&#10;Description automatically generated">
            <a:extLst>
              <a:ext uri="{FF2B5EF4-FFF2-40B4-BE49-F238E27FC236}">
                <a16:creationId xmlns:a16="http://schemas.microsoft.com/office/drawing/2014/main" id="{45C2709C-58EE-BB60-EBE8-FE31D02A1E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4445" t="8800" r="5556" b="8238"/>
          <a:stretch>
            <a:fillRect/>
          </a:stretch>
        </p:blipFill>
        <p:spPr bwMode="auto">
          <a:xfrm>
            <a:off x="1544638" y="1196976"/>
            <a:ext cx="2260600" cy="175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A close up of text on a white background&#10;&#10;Description automatically generated">
            <a:extLst>
              <a:ext uri="{FF2B5EF4-FFF2-40B4-BE49-F238E27FC236}">
                <a16:creationId xmlns:a16="http://schemas.microsoft.com/office/drawing/2014/main" id="{5A37795D-9387-915C-BF94-77FA380F50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9052" t="7777" r="6853" b="37778"/>
          <a:stretch>
            <a:fillRect/>
          </a:stretch>
        </p:blipFill>
        <p:spPr bwMode="auto">
          <a:xfrm>
            <a:off x="4614864" y="1196976"/>
            <a:ext cx="2962275"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A close up of text on a white background&#10;&#10;Description automatically generated">
            <a:extLst>
              <a:ext uri="{FF2B5EF4-FFF2-40B4-BE49-F238E27FC236}">
                <a16:creationId xmlns:a16="http://schemas.microsoft.com/office/drawing/2014/main" id="{8088535D-FC51-96AA-B287-AF70FCA1F76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3262" t="5870" r="301" b="17065"/>
          <a:stretch>
            <a:fillRect/>
          </a:stretch>
        </p:blipFill>
        <p:spPr bwMode="auto">
          <a:xfrm>
            <a:off x="7700963" y="1404939"/>
            <a:ext cx="2887662" cy="307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descr="A close up of text on a white background&#10;&#10;Description automatically generated">
            <a:extLst>
              <a:ext uri="{FF2B5EF4-FFF2-40B4-BE49-F238E27FC236}">
                <a16:creationId xmlns:a16="http://schemas.microsoft.com/office/drawing/2014/main" id="{B71654EE-8256-1B63-7DFB-F85F1D8E478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4173" t="5576" r="1945" b="32222"/>
          <a:stretch>
            <a:fillRect/>
          </a:stretch>
        </p:blipFill>
        <p:spPr bwMode="auto">
          <a:xfrm>
            <a:off x="4614863" y="4313238"/>
            <a:ext cx="2894012" cy="255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1" descr="A close up of text on a whiteboard&#10;&#10;Description automatically generated">
            <a:extLst>
              <a:ext uri="{FF2B5EF4-FFF2-40B4-BE49-F238E27FC236}">
                <a16:creationId xmlns:a16="http://schemas.microsoft.com/office/drawing/2014/main" id="{B0832E08-9745-140E-C0CC-97AC2895E39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11482" t="4445" r="7036" b="16042"/>
          <a:stretch>
            <a:fillRect/>
          </a:stretch>
        </p:blipFill>
        <p:spPr bwMode="auto">
          <a:xfrm>
            <a:off x="1509712" y="3540126"/>
            <a:ext cx="2549526" cy="331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E83624E5-61AC-9069-E3E0-1C0F9480323E}"/>
              </a:ext>
            </a:extLst>
          </p:cNvPr>
          <p:cNvSpPr txBox="1"/>
          <p:nvPr/>
        </p:nvSpPr>
        <p:spPr>
          <a:xfrm>
            <a:off x="1933298" y="1227933"/>
            <a:ext cx="2689258" cy="307777"/>
          </a:xfrm>
          <a:prstGeom prst="rect">
            <a:avLst/>
          </a:prstGeom>
          <a:noFill/>
        </p:spPr>
        <p:txBody>
          <a:bodyPr>
            <a:spAutoFit/>
          </a:bodyPr>
          <a:lstStyle/>
          <a:p>
            <a:pPr algn="ctr">
              <a:defRPr/>
            </a:pPr>
            <a:r>
              <a:rPr lang="en-US" sz="1400" dirty="0">
                <a:highlight>
                  <a:srgbClr val="F8F8F8"/>
                </a:highlight>
              </a:rPr>
              <a:t>Labels with beginning sounds</a:t>
            </a:r>
          </a:p>
        </p:txBody>
      </p:sp>
      <p:sp>
        <p:nvSpPr>
          <p:cNvPr id="12" name="TextBox 11">
            <a:extLst>
              <a:ext uri="{FF2B5EF4-FFF2-40B4-BE49-F238E27FC236}">
                <a16:creationId xmlns:a16="http://schemas.microsoft.com/office/drawing/2014/main" id="{9C3B2FD7-286A-4B8E-1B96-9BFAF3963F94}"/>
              </a:ext>
            </a:extLst>
          </p:cNvPr>
          <p:cNvSpPr txBox="1"/>
          <p:nvPr/>
        </p:nvSpPr>
        <p:spPr>
          <a:xfrm>
            <a:off x="1456197" y="2981347"/>
            <a:ext cx="3079916" cy="954107"/>
          </a:xfrm>
          <a:prstGeom prst="rect">
            <a:avLst/>
          </a:prstGeom>
          <a:solidFill>
            <a:schemeClr val="bg1"/>
          </a:solidFill>
        </p:spPr>
        <p:txBody>
          <a:bodyPr>
            <a:spAutoFit/>
          </a:bodyPr>
          <a:lstStyle/>
          <a:p>
            <a:pPr algn="ctr">
              <a:defRPr/>
            </a:pPr>
            <a:r>
              <a:rPr lang="en-US" sz="1400" u="sng" dirty="0">
                <a:highlight>
                  <a:srgbClr val="F8F8F8"/>
                </a:highlight>
              </a:rPr>
              <a:t>Starting sentences</a:t>
            </a:r>
          </a:p>
          <a:p>
            <a:pPr algn="ctr">
              <a:defRPr/>
            </a:pPr>
            <a:r>
              <a:rPr lang="en-US" sz="1400" dirty="0">
                <a:highlight>
                  <a:srgbClr val="F8F8F8"/>
                </a:highlight>
              </a:rPr>
              <a:t>-occasional spacing or punctuation</a:t>
            </a:r>
          </a:p>
          <a:p>
            <a:pPr algn="ctr">
              <a:defRPr/>
            </a:pPr>
            <a:r>
              <a:rPr lang="en-US" sz="1400" dirty="0">
                <a:highlight>
                  <a:srgbClr val="F8F8F8"/>
                </a:highlight>
              </a:rPr>
              <a:t>-beginning sound representation for words</a:t>
            </a:r>
          </a:p>
        </p:txBody>
      </p:sp>
      <p:sp>
        <p:nvSpPr>
          <p:cNvPr id="13" name="TextBox 12">
            <a:extLst>
              <a:ext uri="{FF2B5EF4-FFF2-40B4-BE49-F238E27FC236}">
                <a16:creationId xmlns:a16="http://schemas.microsoft.com/office/drawing/2014/main" id="{2284159D-831D-0362-C27B-62F003C7C033}"/>
              </a:ext>
            </a:extLst>
          </p:cNvPr>
          <p:cNvSpPr txBox="1"/>
          <p:nvPr/>
        </p:nvSpPr>
        <p:spPr>
          <a:xfrm>
            <a:off x="5826806" y="1150702"/>
            <a:ext cx="1759663" cy="738664"/>
          </a:xfrm>
          <a:prstGeom prst="rect">
            <a:avLst/>
          </a:prstGeom>
          <a:noFill/>
        </p:spPr>
        <p:txBody>
          <a:bodyPr>
            <a:spAutoFit/>
          </a:bodyPr>
          <a:lstStyle/>
          <a:p>
            <a:pPr algn="r">
              <a:defRPr/>
            </a:pPr>
            <a:r>
              <a:rPr lang="en-US" sz="1400" dirty="0">
                <a:highlight>
                  <a:srgbClr val="F8F8F8"/>
                </a:highlight>
              </a:rPr>
              <a:t>Incorporating end sounds, spacing &amp; punctuation</a:t>
            </a:r>
          </a:p>
        </p:txBody>
      </p:sp>
      <p:sp>
        <p:nvSpPr>
          <p:cNvPr id="14" name="TextBox 13">
            <a:extLst>
              <a:ext uri="{FF2B5EF4-FFF2-40B4-BE49-F238E27FC236}">
                <a16:creationId xmlns:a16="http://schemas.microsoft.com/office/drawing/2014/main" id="{D7F4C186-6784-D083-E43D-33060A2408CC}"/>
              </a:ext>
            </a:extLst>
          </p:cNvPr>
          <p:cNvSpPr txBox="1"/>
          <p:nvPr/>
        </p:nvSpPr>
        <p:spPr>
          <a:xfrm>
            <a:off x="4622556" y="3683772"/>
            <a:ext cx="2962741" cy="738664"/>
          </a:xfrm>
          <a:prstGeom prst="rect">
            <a:avLst/>
          </a:prstGeom>
          <a:solidFill>
            <a:schemeClr val="bg1"/>
          </a:solidFill>
        </p:spPr>
        <p:txBody>
          <a:bodyPr>
            <a:spAutoFit/>
          </a:bodyPr>
          <a:lstStyle/>
          <a:p>
            <a:pPr algn="ctr">
              <a:defRPr/>
            </a:pPr>
            <a:r>
              <a:rPr lang="en-US" sz="1400" dirty="0">
                <a:highlight>
                  <a:srgbClr val="F8F8F8"/>
                </a:highlight>
              </a:rPr>
              <a:t>Incorporating more sounds in &amp; uppercase letters to start. Sentences become more legible. </a:t>
            </a:r>
          </a:p>
        </p:txBody>
      </p:sp>
      <p:sp>
        <p:nvSpPr>
          <p:cNvPr id="15" name="TextBox 14">
            <a:extLst>
              <a:ext uri="{FF2B5EF4-FFF2-40B4-BE49-F238E27FC236}">
                <a16:creationId xmlns:a16="http://schemas.microsoft.com/office/drawing/2014/main" id="{90C68DC8-8036-7843-9662-8AFE3B5D6597}"/>
              </a:ext>
            </a:extLst>
          </p:cNvPr>
          <p:cNvSpPr txBox="1"/>
          <p:nvPr/>
        </p:nvSpPr>
        <p:spPr>
          <a:xfrm>
            <a:off x="5791201" y="4654389"/>
            <a:ext cx="1953569" cy="523220"/>
          </a:xfrm>
          <a:prstGeom prst="rect">
            <a:avLst/>
          </a:prstGeom>
          <a:noFill/>
        </p:spPr>
        <p:txBody>
          <a:bodyPr>
            <a:spAutoFit/>
          </a:bodyPr>
          <a:lstStyle/>
          <a:p>
            <a:pPr algn="ctr">
              <a:defRPr/>
            </a:pPr>
            <a:r>
              <a:rPr lang="en-US" sz="1400" dirty="0">
                <a:highlight>
                  <a:srgbClr val="F8F8F8"/>
                </a:highlight>
              </a:rPr>
              <a:t>Using sight words when writing</a:t>
            </a:r>
          </a:p>
        </p:txBody>
      </p:sp>
      <p:sp>
        <p:nvSpPr>
          <p:cNvPr id="16" name="TextBox 15">
            <a:extLst>
              <a:ext uri="{FF2B5EF4-FFF2-40B4-BE49-F238E27FC236}">
                <a16:creationId xmlns:a16="http://schemas.microsoft.com/office/drawing/2014/main" id="{93B27548-FEEA-1CC4-1FCA-9B2876E127E5}"/>
              </a:ext>
            </a:extLst>
          </p:cNvPr>
          <p:cNvSpPr txBox="1"/>
          <p:nvPr/>
        </p:nvSpPr>
        <p:spPr>
          <a:xfrm>
            <a:off x="7701484" y="4744445"/>
            <a:ext cx="2913003" cy="1427756"/>
          </a:xfrm>
          <a:prstGeom prst="rect">
            <a:avLst/>
          </a:prstGeom>
          <a:solidFill>
            <a:schemeClr val="bg1"/>
          </a:solidFill>
        </p:spPr>
        <p:txBody>
          <a:bodyPr>
            <a:spAutoFit/>
          </a:bodyPr>
          <a:lstStyle/>
          <a:p>
            <a:pPr algn="ctr">
              <a:defRPr/>
            </a:pPr>
            <a:r>
              <a:rPr lang="en-US" sz="1400" dirty="0">
                <a:highlight>
                  <a:srgbClr val="F8F8F8"/>
                </a:highlight>
              </a:rPr>
              <a:t>Writing 2 sentences. Becoming consistent with spacing, punctuation, uppercase letters. Very aware of beginning, middle, and end sounds (also at times long/short vowel usage)</a:t>
            </a:r>
          </a:p>
        </p:txBody>
      </p:sp>
      <p:pic>
        <p:nvPicPr>
          <p:cNvPr id="18" name="Picture 17">
            <a:extLst>
              <a:ext uri="{FF2B5EF4-FFF2-40B4-BE49-F238E27FC236}">
                <a16:creationId xmlns:a16="http://schemas.microsoft.com/office/drawing/2014/main" id="{61FAA499-E186-1440-241D-FB1FF465534E}"/>
              </a:ext>
            </a:extLst>
          </p:cNvPr>
          <p:cNvPicPr>
            <a:picLocks noChangeAspect="1"/>
          </p:cNvPicPr>
          <p:nvPr/>
        </p:nvPicPr>
        <p:blipFill>
          <a:blip r:embed="rId9"/>
          <a:stretch>
            <a:fillRect/>
          </a:stretch>
        </p:blipFill>
        <p:spPr>
          <a:xfrm>
            <a:off x="3078843" y="21648"/>
            <a:ext cx="5495925" cy="619125"/>
          </a:xfrm>
          <a:prstGeom prst="rect">
            <a:avLst/>
          </a:prstGeom>
        </p:spPr>
      </p:pic>
    </p:spTree>
    <p:extLst>
      <p:ext uri="{BB962C8B-B14F-4D97-AF65-F5344CB8AC3E}">
        <p14:creationId xmlns:p14="http://schemas.microsoft.com/office/powerpoint/2010/main" val="660088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1D1A987-8B25-1774-9D97-81E424DAAA3E}"/>
              </a:ext>
            </a:extLst>
          </p:cNvPr>
          <p:cNvSpPr txBox="1"/>
          <p:nvPr/>
        </p:nvSpPr>
        <p:spPr>
          <a:xfrm>
            <a:off x="809469" y="2087147"/>
            <a:ext cx="9248931" cy="4031873"/>
          </a:xfrm>
          <a:prstGeom prst="rect">
            <a:avLst/>
          </a:prstGeom>
          <a:noFill/>
        </p:spPr>
        <p:txBody>
          <a:bodyPr wrap="square" rtlCol="0">
            <a:spAutoFit/>
          </a:bodyPr>
          <a:lstStyle/>
          <a:p>
            <a:pPr marL="342900" indent="-342900" defTabSz="457200">
              <a:buFont typeface="Arial" panose="020B0604020202020204" pitchFamily="34" charset="0"/>
              <a:buChar char="•"/>
            </a:pPr>
            <a:r>
              <a:rPr lang="en-US" sz="3200" dirty="0">
                <a:solidFill>
                  <a:prstClr val="black"/>
                </a:solidFill>
                <a:latin typeface="Century Gothic" panose="020B0502020202020204" pitchFamily="34" charset="0"/>
              </a:rPr>
              <a:t>STAR Literacy will be our new assessment</a:t>
            </a:r>
          </a:p>
          <a:p>
            <a:pPr defTabSz="457200"/>
            <a:endParaRPr lang="en-US" sz="3200" dirty="0">
              <a:solidFill>
                <a:prstClr val="black"/>
              </a:solidFill>
              <a:latin typeface="Century Gothic" panose="020B0502020202020204" pitchFamily="34" charset="0"/>
            </a:endParaRPr>
          </a:p>
          <a:p>
            <a:pPr marL="342900" indent="-342900" defTabSz="457200">
              <a:buFont typeface="Arial" panose="020B0604020202020204" pitchFamily="34" charset="0"/>
              <a:buChar char="•"/>
            </a:pPr>
            <a:r>
              <a:rPr lang="en-US" sz="3200" dirty="0">
                <a:solidFill>
                  <a:prstClr val="black"/>
                </a:solidFill>
                <a:latin typeface="Century Gothic" panose="020B0502020202020204" pitchFamily="34" charset="0"/>
              </a:rPr>
              <a:t>HFW expectations have changed &amp; students won’t be formally assessed until the end of the year</a:t>
            </a:r>
          </a:p>
          <a:p>
            <a:pPr marL="342900" indent="-342900" defTabSz="457200">
              <a:buFont typeface="Arial" panose="020B0604020202020204" pitchFamily="34" charset="0"/>
              <a:buChar char="•"/>
            </a:pPr>
            <a:r>
              <a:rPr lang="en-US" sz="3200" dirty="0">
                <a:solidFill>
                  <a:prstClr val="black"/>
                </a:solidFill>
                <a:latin typeface="Century Gothic" panose="020B0502020202020204" pitchFamily="34" charset="0"/>
              </a:rPr>
              <a:t>We will begin teaching HFW in January</a:t>
            </a:r>
          </a:p>
          <a:p>
            <a:pPr marL="342900" indent="-342900" defTabSz="457200">
              <a:buFont typeface="Arial" panose="020B0604020202020204" pitchFamily="34" charset="0"/>
              <a:buChar char="•"/>
            </a:pPr>
            <a:r>
              <a:rPr lang="en-US" sz="3200" dirty="0">
                <a:solidFill>
                  <a:prstClr val="black"/>
                </a:solidFill>
                <a:latin typeface="Century Gothic" panose="020B0502020202020204" pitchFamily="34" charset="0"/>
              </a:rPr>
              <a:t>Sending out a presentation to help parents understand how to help</a:t>
            </a:r>
          </a:p>
        </p:txBody>
      </p:sp>
      <p:pic>
        <p:nvPicPr>
          <p:cNvPr id="10242" name="Picture 2" descr="4,264 More Come Images, Stock Photos, and Vectors | Shutterstock">
            <a:extLst>
              <a:ext uri="{FF2B5EF4-FFF2-40B4-BE49-F238E27FC236}">
                <a16:creationId xmlns:a16="http://schemas.microsoft.com/office/drawing/2014/main" id="{CF4E9E7F-51D2-5A56-29A1-534FC4E384D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8244" b="30726"/>
          <a:stretch/>
        </p:blipFill>
        <p:spPr bwMode="auto">
          <a:xfrm>
            <a:off x="12492016" y="1845228"/>
            <a:ext cx="4500796" cy="140509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2F951CE3-D014-F24B-47F2-8AF1C27A4066}"/>
              </a:ext>
            </a:extLst>
          </p:cNvPr>
          <p:cNvPicPr>
            <a:picLocks noChangeAspect="1"/>
          </p:cNvPicPr>
          <p:nvPr/>
        </p:nvPicPr>
        <p:blipFill>
          <a:blip r:embed="rId5"/>
          <a:stretch>
            <a:fillRect/>
          </a:stretch>
        </p:blipFill>
        <p:spPr>
          <a:xfrm>
            <a:off x="1578261" y="469261"/>
            <a:ext cx="5182303" cy="756966"/>
          </a:xfrm>
          <a:prstGeom prst="rect">
            <a:avLst/>
          </a:prstGeom>
        </p:spPr>
      </p:pic>
    </p:spTree>
    <p:extLst>
      <p:ext uri="{BB962C8B-B14F-4D97-AF65-F5344CB8AC3E}">
        <p14:creationId xmlns:p14="http://schemas.microsoft.com/office/powerpoint/2010/main" val="41814130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BBA58A6-D62E-345D-43F8-4F48A788A31F}"/>
              </a:ext>
            </a:extLst>
          </p:cNvPr>
          <p:cNvSpPr txBox="1"/>
          <p:nvPr/>
        </p:nvSpPr>
        <p:spPr>
          <a:xfrm>
            <a:off x="661182" y="2027103"/>
            <a:ext cx="9509760" cy="2677656"/>
          </a:xfrm>
          <a:prstGeom prst="rect">
            <a:avLst/>
          </a:prstGeom>
          <a:noFill/>
        </p:spPr>
        <p:txBody>
          <a:bodyPr wrap="square" rtlCol="0">
            <a:spAutoFit/>
          </a:bodyPr>
          <a:lstStyle/>
          <a:p>
            <a:pPr defTabSz="457200"/>
            <a:r>
              <a:rPr lang="en-US" sz="3200" b="1" u="sng" dirty="0">
                <a:solidFill>
                  <a:prstClr val="black"/>
                </a:solidFill>
                <a:latin typeface="Century Gothic" panose="020B0502020202020204" pitchFamily="34" charset="0"/>
              </a:rPr>
              <a:t>Units:</a:t>
            </a:r>
          </a:p>
          <a:p>
            <a:pPr marL="112713" indent="-112713" defTabSz="457200">
              <a:buFont typeface="Arial" panose="020B0604020202020204" pitchFamily="34" charset="0"/>
              <a:buChar char="•"/>
            </a:pPr>
            <a:r>
              <a:rPr lang="en-US" sz="2000" b="1" dirty="0">
                <a:solidFill>
                  <a:prstClr val="black"/>
                </a:solidFill>
                <a:latin typeface="Century Gothic" panose="020B0502020202020204" pitchFamily="34" charset="0"/>
              </a:rPr>
              <a:t>Understanding the relationship between numbers and quantity </a:t>
            </a:r>
            <a:r>
              <a:rPr lang="en-US" dirty="0">
                <a:solidFill>
                  <a:prstClr val="black"/>
                </a:solidFill>
                <a:latin typeface="Century Gothic" panose="020B0502020202020204" pitchFamily="34" charset="0"/>
              </a:rPr>
              <a:t>(Aug.-Nov.)</a:t>
            </a:r>
          </a:p>
          <a:p>
            <a:pPr defTabSz="457200"/>
            <a:endParaRPr lang="en-US" sz="2000" dirty="0">
              <a:solidFill>
                <a:prstClr val="black"/>
              </a:solidFill>
              <a:latin typeface="Century Gothic" panose="020B0502020202020204" pitchFamily="34" charset="0"/>
            </a:endParaRPr>
          </a:p>
          <a:p>
            <a:pPr marL="112713" indent="-112713" defTabSz="457200">
              <a:buFont typeface="Arial" panose="020B0604020202020204" pitchFamily="34" charset="0"/>
              <a:buChar char="•"/>
            </a:pPr>
            <a:r>
              <a:rPr lang="en-US" sz="2000" b="1" dirty="0">
                <a:solidFill>
                  <a:prstClr val="black"/>
                </a:solidFill>
                <a:latin typeface="Century Gothic" panose="020B0502020202020204" pitchFamily="34" charset="0"/>
              </a:rPr>
              <a:t>Measurement and data </a:t>
            </a:r>
            <a:r>
              <a:rPr lang="en-US" dirty="0">
                <a:solidFill>
                  <a:prstClr val="black"/>
                </a:solidFill>
                <a:latin typeface="Century Gothic" panose="020B0502020202020204" pitchFamily="34" charset="0"/>
              </a:rPr>
              <a:t>(December/January)</a:t>
            </a:r>
          </a:p>
          <a:p>
            <a:pPr defTabSz="457200"/>
            <a:endParaRPr lang="en-US" dirty="0">
              <a:solidFill>
                <a:prstClr val="black"/>
              </a:solidFill>
              <a:latin typeface="Century Gothic" panose="020B0502020202020204" pitchFamily="34" charset="0"/>
            </a:endParaRPr>
          </a:p>
          <a:p>
            <a:pPr marL="112713" indent="-112713" defTabSz="457200">
              <a:buFont typeface="Arial" panose="020B0604020202020204" pitchFamily="34" charset="0"/>
              <a:buChar char="•"/>
            </a:pPr>
            <a:r>
              <a:rPr lang="en-US" sz="2000" b="1" dirty="0">
                <a:solidFill>
                  <a:prstClr val="black"/>
                </a:solidFill>
                <a:latin typeface="Century Gothic" panose="020B0502020202020204" pitchFamily="34" charset="0"/>
              </a:rPr>
              <a:t>Understanding base ten and operations </a:t>
            </a:r>
            <a:r>
              <a:rPr lang="en-US" dirty="0">
                <a:solidFill>
                  <a:prstClr val="black"/>
                </a:solidFill>
                <a:latin typeface="Century Gothic" panose="020B0502020202020204" pitchFamily="34" charset="0"/>
              </a:rPr>
              <a:t>(Feb-April)</a:t>
            </a:r>
          </a:p>
          <a:p>
            <a:pPr defTabSz="457200"/>
            <a:endParaRPr lang="en-US" dirty="0">
              <a:solidFill>
                <a:prstClr val="black"/>
              </a:solidFill>
              <a:latin typeface="Century Gothic" panose="020B0502020202020204" pitchFamily="34" charset="0"/>
            </a:endParaRPr>
          </a:p>
          <a:p>
            <a:pPr marL="112713" indent="-112713" defTabSz="457200">
              <a:buFont typeface="Arial" panose="020B0604020202020204" pitchFamily="34" charset="0"/>
              <a:buChar char="•"/>
            </a:pPr>
            <a:r>
              <a:rPr lang="en-US" sz="2000" b="1" dirty="0">
                <a:solidFill>
                  <a:prstClr val="black"/>
                </a:solidFill>
                <a:latin typeface="Century Gothic" panose="020B0502020202020204" pitchFamily="34" charset="0"/>
              </a:rPr>
              <a:t>Geometry</a:t>
            </a:r>
            <a:r>
              <a:rPr lang="en-US" sz="2000" dirty="0">
                <a:solidFill>
                  <a:prstClr val="black"/>
                </a:solidFill>
                <a:latin typeface="Century Gothic" panose="020B0502020202020204" pitchFamily="34" charset="0"/>
              </a:rPr>
              <a:t> </a:t>
            </a:r>
            <a:r>
              <a:rPr lang="en-US" dirty="0">
                <a:solidFill>
                  <a:prstClr val="black"/>
                </a:solidFill>
                <a:latin typeface="Century Gothic" panose="020B0502020202020204" pitchFamily="34" charset="0"/>
              </a:rPr>
              <a:t>(April-June)</a:t>
            </a:r>
            <a:endParaRPr lang="en-US" sz="2000" dirty="0">
              <a:solidFill>
                <a:prstClr val="black"/>
              </a:solidFill>
              <a:latin typeface="Century Gothic" panose="020B0502020202020204" pitchFamily="34" charset="0"/>
            </a:endParaRPr>
          </a:p>
        </p:txBody>
      </p:sp>
      <p:pic>
        <p:nvPicPr>
          <p:cNvPr id="4" name="Picture 3">
            <a:extLst>
              <a:ext uri="{FF2B5EF4-FFF2-40B4-BE49-F238E27FC236}">
                <a16:creationId xmlns:a16="http://schemas.microsoft.com/office/drawing/2014/main" id="{FC18DA65-6CC1-474B-0193-9EDDC36BEC53}"/>
              </a:ext>
            </a:extLst>
          </p:cNvPr>
          <p:cNvPicPr>
            <a:picLocks noChangeAspect="1"/>
          </p:cNvPicPr>
          <p:nvPr/>
        </p:nvPicPr>
        <p:blipFill>
          <a:blip r:embed="rId4"/>
          <a:stretch>
            <a:fillRect/>
          </a:stretch>
        </p:blipFill>
        <p:spPr>
          <a:xfrm>
            <a:off x="2190423" y="123310"/>
            <a:ext cx="2474655" cy="556583"/>
          </a:xfrm>
          <a:prstGeom prst="rect">
            <a:avLst/>
          </a:prstGeom>
        </p:spPr>
      </p:pic>
      <p:pic>
        <p:nvPicPr>
          <p:cNvPr id="7" name="Picture 6">
            <a:extLst>
              <a:ext uri="{FF2B5EF4-FFF2-40B4-BE49-F238E27FC236}">
                <a16:creationId xmlns:a16="http://schemas.microsoft.com/office/drawing/2014/main" id="{B1A29F43-EA98-831B-6592-2FD6BF878B42}"/>
              </a:ext>
            </a:extLst>
          </p:cNvPr>
          <p:cNvPicPr>
            <a:picLocks noChangeAspect="1"/>
          </p:cNvPicPr>
          <p:nvPr/>
        </p:nvPicPr>
        <p:blipFill>
          <a:blip r:embed="rId5"/>
          <a:stretch>
            <a:fillRect/>
          </a:stretch>
        </p:blipFill>
        <p:spPr>
          <a:xfrm>
            <a:off x="1608476" y="737060"/>
            <a:ext cx="3638550" cy="619125"/>
          </a:xfrm>
          <a:prstGeom prst="rect">
            <a:avLst/>
          </a:prstGeom>
        </p:spPr>
      </p:pic>
      <p:pic>
        <p:nvPicPr>
          <p:cNvPr id="19458" name="Picture 2" descr="Balance GIFs - Get the best gif on GIFER">
            <a:extLst>
              <a:ext uri="{FF2B5EF4-FFF2-40B4-BE49-F238E27FC236}">
                <a16:creationId xmlns:a16="http://schemas.microsoft.com/office/drawing/2014/main" id="{FD441595-C827-D738-11B7-82D41FB445F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38208" y="4197899"/>
            <a:ext cx="2457792" cy="2050501"/>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a:extLst>
              <a:ext uri="{FF2B5EF4-FFF2-40B4-BE49-F238E27FC236}">
                <a16:creationId xmlns:a16="http://schemas.microsoft.com/office/drawing/2014/main" id="{4138C043-5322-8537-1DB4-36F7F7F3F29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50371" y="3286043"/>
            <a:ext cx="2837431" cy="2837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54897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B06229C-CFAD-5599-FE5F-DE945B27F8B1}"/>
              </a:ext>
            </a:extLst>
          </p:cNvPr>
          <p:cNvSpPr txBox="1"/>
          <p:nvPr/>
        </p:nvSpPr>
        <p:spPr>
          <a:xfrm>
            <a:off x="1199214" y="2027103"/>
            <a:ext cx="8634334" cy="2831544"/>
          </a:xfrm>
          <a:prstGeom prst="rect">
            <a:avLst/>
          </a:prstGeom>
          <a:noFill/>
        </p:spPr>
        <p:txBody>
          <a:bodyPr wrap="square" rtlCol="0">
            <a:spAutoFit/>
          </a:bodyPr>
          <a:lstStyle/>
          <a:p>
            <a:pPr defTabSz="457200"/>
            <a:r>
              <a:rPr lang="en-US" sz="2800" b="1" u="sng" dirty="0">
                <a:solidFill>
                  <a:prstClr val="black"/>
                </a:solidFill>
                <a:latin typeface="Century Gothic" panose="020B0502020202020204" pitchFamily="34" charset="0"/>
              </a:rPr>
              <a:t>Units:</a:t>
            </a:r>
          </a:p>
          <a:p>
            <a:pPr marL="342900" indent="-342900" defTabSz="457200">
              <a:buFont typeface="Arial" panose="020B0604020202020204" pitchFamily="34" charset="0"/>
              <a:buChar char="•"/>
            </a:pPr>
            <a:r>
              <a:rPr lang="en-US" sz="2500" b="1" dirty="0">
                <a:solidFill>
                  <a:prstClr val="black"/>
                </a:solidFill>
                <a:latin typeface="Century Gothic" panose="020B0502020202020204" pitchFamily="34" charset="0"/>
              </a:rPr>
              <a:t>Weather and Climate </a:t>
            </a:r>
          </a:p>
          <a:p>
            <a:pPr marL="800100" lvl="1" indent="-342900" defTabSz="457200">
              <a:buFont typeface="Arial" panose="020B0604020202020204" pitchFamily="34" charset="0"/>
              <a:buChar char="•"/>
            </a:pPr>
            <a:r>
              <a:rPr lang="en-US" sz="2500" dirty="0">
                <a:solidFill>
                  <a:prstClr val="black"/>
                </a:solidFill>
                <a:latin typeface="Century Gothic" panose="020B0502020202020204" pitchFamily="34" charset="0"/>
              </a:rPr>
              <a:t>Temperature, seasons</a:t>
            </a:r>
          </a:p>
          <a:p>
            <a:pPr marL="344488" lvl="1" indent="-342900" defTabSz="457200">
              <a:buFont typeface="Arial" panose="020B0604020202020204" pitchFamily="34" charset="0"/>
              <a:buChar char="•"/>
            </a:pPr>
            <a:r>
              <a:rPr lang="en-US" sz="2500" b="1" dirty="0">
                <a:solidFill>
                  <a:prstClr val="black"/>
                </a:solidFill>
                <a:latin typeface="Century Gothic" panose="020B0502020202020204" pitchFamily="34" charset="0"/>
              </a:rPr>
              <a:t>Interdependent Relationships and Ecosystems</a:t>
            </a:r>
          </a:p>
          <a:p>
            <a:pPr marL="800100" lvl="1" indent="-342900" defTabSz="457200">
              <a:buFont typeface="Arial" panose="020B0604020202020204" pitchFamily="34" charset="0"/>
              <a:buChar char="•"/>
            </a:pPr>
            <a:r>
              <a:rPr lang="en-US" sz="2500" dirty="0">
                <a:solidFill>
                  <a:prstClr val="black"/>
                </a:solidFill>
                <a:latin typeface="Century Gothic" panose="020B0502020202020204" pitchFamily="34" charset="0"/>
              </a:rPr>
              <a:t>5 senses, life cycles, habitats</a:t>
            </a:r>
          </a:p>
          <a:p>
            <a:pPr marL="342900" indent="-342900" defTabSz="457200">
              <a:buFont typeface="Arial" panose="020B0604020202020204" pitchFamily="34" charset="0"/>
              <a:buChar char="•"/>
            </a:pPr>
            <a:r>
              <a:rPr lang="en-US" sz="2500" b="1" dirty="0">
                <a:solidFill>
                  <a:prstClr val="black"/>
                </a:solidFill>
                <a:latin typeface="Century Gothic" panose="020B0502020202020204" pitchFamily="34" charset="0"/>
              </a:rPr>
              <a:t>Forces and Interactions </a:t>
            </a:r>
          </a:p>
          <a:p>
            <a:pPr marL="800100" lvl="1" indent="-342900" defTabSz="457200">
              <a:buFont typeface="Arial" panose="020B0604020202020204" pitchFamily="34" charset="0"/>
              <a:buChar char="•"/>
            </a:pPr>
            <a:r>
              <a:rPr lang="en-US" sz="2500" dirty="0">
                <a:solidFill>
                  <a:prstClr val="black"/>
                </a:solidFill>
                <a:latin typeface="Century Gothic" panose="020B0502020202020204" pitchFamily="34" charset="0"/>
              </a:rPr>
              <a:t>Motion, push &amp; pull</a:t>
            </a:r>
          </a:p>
        </p:txBody>
      </p:sp>
      <p:pic>
        <p:nvPicPr>
          <p:cNvPr id="4" name="Picture 3">
            <a:extLst>
              <a:ext uri="{FF2B5EF4-FFF2-40B4-BE49-F238E27FC236}">
                <a16:creationId xmlns:a16="http://schemas.microsoft.com/office/drawing/2014/main" id="{FF9D3FBC-60F1-10B4-2F59-24670B8DB160}"/>
              </a:ext>
            </a:extLst>
          </p:cNvPr>
          <p:cNvPicPr>
            <a:picLocks noChangeAspect="1"/>
          </p:cNvPicPr>
          <p:nvPr/>
        </p:nvPicPr>
        <p:blipFill>
          <a:blip r:embed="rId4"/>
          <a:stretch>
            <a:fillRect/>
          </a:stretch>
        </p:blipFill>
        <p:spPr>
          <a:xfrm>
            <a:off x="2863979" y="241325"/>
            <a:ext cx="2607565" cy="1107789"/>
          </a:xfrm>
          <a:prstGeom prst="rect">
            <a:avLst/>
          </a:prstGeom>
        </p:spPr>
      </p:pic>
      <p:pic>
        <p:nvPicPr>
          <p:cNvPr id="11266" name="Picture 2">
            <a:extLst>
              <a:ext uri="{FF2B5EF4-FFF2-40B4-BE49-F238E27FC236}">
                <a16:creationId xmlns:a16="http://schemas.microsoft.com/office/drawing/2014/main" id="{32B47CBE-B801-9342-CE30-6842208A71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0399" y="5240453"/>
            <a:ext cx="2163580" cy="1517642"/>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a:extLst>
              <a:ext uri="{FF2B5EF4-FFF2-40B4-BE49-F238E27FC236}">
                <a16:creationId xmlns:a16="http://schemas.microsoft.com/office/drawing/2014/main" id="{80A4FA2A-27CE-D298-D35D-A420EAEF116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50712"/>
          <a:stretch/>
        </p:blipFill>
        <p:spPr bwMode="auto">
          <a:xfrm>
            <a:off x="6145236" y="3922315"/>
            <a:ext cx="1717410" cy="649686"/>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Thermometer Temperature Stock Illustrations – 83,358 Thermometer  Temperature Stock Illustrations, Vectors &amp; Clipart - Dreamstime">
            <a:extLst>
              <a:ext uri="{FF2B5EF4-FFF2-40B4-BE49-F238E27FC236}">
                <a16:creationId xmlns:a16="http://schemas.microsoft.com/office/drawing/2014/main" id="{F7D0D1A8-F60C-BF13-249F-924BBC53A9A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035" t="1529" r="7427" b="7105"/>
          <a:stretch/>
        </p:blipFill>
        <p:spPr bwMode="auto">
          <a:xfrm>
            <a:off x="9033476" y="1988329"/>
            <a:ext cx="949184" cy="325212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FDC9EC3-4B5D-CBB5-F4B4-1E946D21EAE0}"/>
              </a:ext>
            </a:extLst>
          </p:cNvPr>
          <p:cNvSpPr txBox="1"/>
          <p:nvPr/>
        </p:nvSpPr>
        <p:spPr>
          <a:xfrm>
            <a:off x="2767579" y="5536636"/>
            <a:ext cx="7430450" cy="646331"/>
          </a:xfrm>
          <a:prstGeom prst="rect">
            <a:avLst/>
          </a:prstGeom>
          <a:noFill/>
        </p:spPr>
        <p:txBody>
          <a:bodyPr wrap="square">
            <a:spAutoFit/>
          </a:bodyPr>
          <a:lstStyle/>
          <a:p>
            <a:pPr algn="ctr" defTabSz="457200"/>
            <a:r>
              <a:rPr lang="en-US" dirty="0">
                <a:solidFill>
                  <a:prstClr val="black"/>
                </a:solidFill>
                <a:latin typeface="Century Gothic" panose="020B0502020202020204" pitchFamily="34" charset="0"/>
              </a:rPr>
              <a:t>Note: Science and Social Studies will be every other week this year to account for the extra SRIP time.</a:t>
            </a:r>
          </a:p>
        </p:txBody>
      </p:sp>
      <p:pic>
        <p:nvPicPr>
          <p:cNvPr id="2" name="Picture 4">
            <a:extLst>
              <a:ext uri="{FF2B5EF4-FFF2-40B4-BE49-F238E27FC236}">
                <a16:creationId xmlns:a16="http://schemas.microsoft.com/office/drawing/2014/main" id="{8CDD4367-1626-AF28-0D9B-FFC6A60FB68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48565"/>
          <a:stretch/>
        </p:blipFill>
        <p:spPr bwMode="auto">
          <a:xfrm>
            <a:off x="6136812" y="4572001"/>
            <a:ext cx="1717410" cy="677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8364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195 0.00764 L 0.43854 0.00162 L 0.47669 0.00162 " pathEditMode="relative" ptsTypes="AAA">
                                      <p:cBhvr>
                                        <p:cTn id="6" dur="2000" fill="hold"/>
                                        <p:tgtEl>
                                          <p:spTgt spid="11268"/>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026 -0.01157 L -0.58386 -0.00162 " pathEditMode="relative" ptsTypes="AA">
                                      <p:cBhvr>
                                        <p:cTn id="10" dur="20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A878DAC-F117-DF0A-A797-21E50671FFDF}"/>
              </a:ext>
            </a:extLst>
          </p:cNvPr>
          <p:cNvPicPr>
            <a:picLocks noChangeAspect="1"/>
          </p:cNvPicPr>
          <p:nvPr/>
        </p:nvPicPr>
        <p:blipFill>
          <a:blip r:embed="rId4"/>
          <a:stretch>
            <a:fillRect/>
          </a:stretch>
        </p:blipFill>
        <p:spPr>
          <a:xfrm>
            <a:off x="2212149" y="300282"/>
            <a:ext cx="5028099" cy="1068060"/>
          </a:xfrm>
          <a:prstGeom prst="rect">
            <a:avLst/>
          </a:prstGeom>
        </p:spPr>
      </p:pic>
      <p:sp>
        <p:nvSpPr>
          <p:cNvPr id="8" name="TextBox 7">
            <a:extLst>
              <a:ext uri="{FF2B5EF4-FFF2-40B4-BE49-F238E27FC236}">
                <a16:creationId xmlns:a16="http://schemas.microsoft.com/office/drawing/2014/main" id="{DDE35690-DB83-A0F5-0332-6B913F98E31A}"/>
              </a:ext>
            </a:extLst>
          </p:cNvPr>
          <p:cNvSpPr txBox="1"/>
          <p:nvPr/>
        </p:nvSpPr>
        <p:spPr>
          <a:xfrm>
            <a:off x="764498" y="2011716"/>
            <a:ext cx="9443804" cy="4370427"/>
          </a:xfrm>
          <a:prstGeom prst="rect">
            <a:avLst/>
          </a:prstGeom>
          <a:noFill/>
        </p:spPr>
        <p:txBody>
          <a:bodyPr wrap="square">
            <a:spAutoFit/>
          </a:bodyPr>
          <a:lstStyle/>
          <a:p>
            <a:pPr defTabSz="457200"/>
            <a:r>
              <a:rPr lang="en-US" sz="2800" b="1" u="sng" dirty="0">
                <a:solidFill>
                  <a:prstClr val="black"/>
                </a:solidFill>
                <a:latin typeface="Century Gothic" panose="020B0502020202020204" pitchFamily="34" charset="0"/>
              </a:rPr>
              <a:t>Units:</a:t>
            </a:r>
          </a:p>
          <a:p>
            <a:pPr marL="342900" indent="-342900" defTabSz="457200">
              <a:buFont typeface="Arial" panose="020B0604020202020204" pitchFamily="34" charset="0"/>
              <a:buChar char="•"/>
            </a:pPr>
            <a:r>
              <a:rPr lang="en-US" sz="2100" b="1" dirty="0">
                <a:solidFill>
                  <a:prstClr val="black"/>
                </a:solidFill>
                <a:latin typeface="Century Gothic" panose="020B0502020202020204" pitchFamily="34" charset="0"/>
              </a:rPr>
              <a:t>Civics</a:t>
            </a:r>
          </a:p>
          <a:p>
            <a:pPr marL="800100" lvl="1" indent="-342900" defTabSz="457200">
              <a:buFont typeface="Arial" panose="020B0604020202020204" pitchFamily="34" charset="0"/>
              <a:buChar char="•"/>
            </a:pPr>
            <a:r>
              <a:rPr lang="en-US" sz="2100" dirty="0">
                <a:solidFill>
                  <a:prstClr val="black"/>
                </a:solidFill>
                <a:latin typeface="Century Gothic" panose="020B0502020202020204" pitchFamily="34" charset="0"/>
              </a:rPr>
              <a:t>Rules at home &amp; school</a:t>
            </a:r>
          </a:p>
          <a:p>
            <a:pPr marL="342900" indent="-342900" defTabSz="457200">
              <a:buFont typeface="Arial" panose="020B0604020202020204" pitchFamily="34" charset="0"/>
              <a:buChar char="•"/>
            </a:pPr>
            <a:r>
              <a:rPr lang="en-US" sz="2100" b="1" dirty="0">
                <a:solidFill>
                  <a:prstClr val="black"/>
                </a:solidFill>
                <a:latin typeface="Century Gothic" panose="020B0502020202020204" pitchFamily="34" charset="0"/>
              </a:rPr>
              <a:t>Geography</a:t>
            </a:r>
          </a:p>
          <a:p>
            <a:pPr marL="800100" lvl="1" indent="-342900" defTabSz="457200">
              <a:buFont typeface="Arial" panose="020B0604020202020204" pitchFamily="34" charset="0"/>
              <a:buChar char="•"/>
            </a:pPr>
            <a:r>
              <a:rPr lang="en-US" sz="2100" dirty="0">
                <a:solidFill>
                  <a:prstClr val="black"/>
                </a:solidFill>
                <a:latin typeface="Century Gothic" panose="020B0502020202020204" pitchFamily="34" charset="0"/>
              </a:rPr>
              <a:t>Timelines, transportation, goods &amp; services, family traditions</a:t>
            </a:r>
          </a:p>
          <a:p>
            <a:pPr marL="342900" indent="-342900" defTabSz="457200">
              <a:buFont typeface="Arial" panose="020B0604020202020204" pitchFamily="34" charset="0"/>
              <a:buChar char="•"/>
            </a:pPr>
            <a:r>
              <a:rPr lang="en-US" sz="2100" b="1" dirty="0">
                <a:solidFill>
                  <a:prstClr val="black"/>
                </a:solidFill>
                <a:latin typeface="Century Gothic" panose="020B0502020202020204" pitchFamily="34" charset="0"/>
              </a:rPr>
              <a:t>Economics</a:t>
            </a:r>
          </a:p>
          <a:p>
            <a:pPr marL="800100" lvl="1" indent="-342900" defTabSz="457200">
              <a:buFont typeface="Arial" panose="020B0604020202020204" pitchFamily="34" charset="0"/>
              <a:buChar char="•"/>
            </a:pPr>
            <a:r>
              <a:rPr lang="en-US" sz="2100" dirty="0">
                <a:solidFill>
                  <a:prstClr val="black"/>
                </a:solidFill>
                <a:latin typeface="Century Gothic" panose="020B0502020202020204" pitchFamily="34" charset="0"/>
              </a:rPr>
              <a:t>Symbols, landforms vs. bodies of water, maps vs. globes, human-made vs. man-made, creating maps</a:t>
            </a:r>
          </a:p>
          <a:p>
            <a:pPr marL="342900" indent="-342900" defTabSz="457200">
              <a:buFont typeface="Arial" panose="020B0604020202020204" pitchFamily="34" charset="0"/>
              <a:buChar char="•"/>
            </a:pPr>
            <a:r>
              <a:rPr lang="en-US" sz="2100" b="1" dirty="0">
                <a:solidFill>
                  <a:prstClr val="black"/>
                </a:solidFill>
                <a:latin typeface="Century Gothic" panose="020B0502020202020204" pitchFamily="34" charset="0"/>
              </a:rPr>
              <a:t>U.S. History </a:t>
            </a:r>
          </a:p>
          <a:p>
            <a:pPr marL="800100" lvl="1" indent="-342900" defTabSz="457200">
              <a:buFont typeface="Arial" panose="020B0604020202020204" pitchFamily="34" charset="0"/>
              <a:buChar char="•"/>
            </a:pPr>
            <a:r>
              <a:rPr lang="en-US" sz="2100" dirty="0">
                <a:solidFill>
                  <a:prstClr val="black"/>
                </a:solidFill>
                <a:latin typeface="Century Gothic" panose="020B0502020202020204" pitchFamily="34" charset="0"/>
              </a:rPr>
              <a:t>US flag, presidents’ roles, statue of liberty, pledge of allegiance </a:t>
            </a:r>
          </a:p>
          <a:p>
            <a:pPr marL="342900" indent="-342900" defTabSz="457200">
              <a:buFont typeface="Arial" panose="020B0604020202020204" pitchFamily="34" charset="0"/>
              <a:buChar char="•"/>
            </a:pPr>
            <a:r>
              <a:rPr lang="en-US" sz="2100" b="1" dirty="0">
                <a:solidFill>
                  <a:prstClr val="black"/>
                </a:solidFill>
                <a:latin typeface="Century Gothic" panose="020B0502020202020204" pitchFamily="34" charset="0"/>
              </a:rPr>
              <a:t>Second Step Curriculum</a:t>
            </a:r>
            <a:r>
              <a:rPr lang="en-US" sz="2100" dirty="0">
                <a:solidFill>
                  <a:prstClr val="black"/>
                </a:solidFill>
                <a:latin typeface="Century Gothic" panose="020B0502020202020204" pitchFamily="34" charset="0"/>
              </a:rPr>
              <a:t>: Social Emotional Curriculum</a:t>
            </a:r>
          </a:p>
          <a:p>
            <a:pPr marL="342900" indent="-342900" defTabSz="457200">
              <a:buFont typeface="Arial" panose="020B0604020202020204" pitchFamily="34" charset="0"/>
              <a:buChar char="•"/>
            </a:pPr>
            <a:r>
              <a:rPr lang="en-US" sz="2100" dirty="0">
                <a:solidFill>
                  <a:prstClr val="black"/>
                </a:solidFill>
                <a:latin typeface="Century Gothic" panose="020B0502020202020204" pitchFamily="34" charset="0"/>
              </a:rPr>
              <a:t>There will be another Career Day culminating activity.</a:t>
            </a:r>
          </a:p>
          <a:p>
            <a:pPr marL="342900" indent="-342900" defTabSz="457200">
              <a:buFont typeface="Arial" panose="020B0604020202020204" pitchFamily="34" charset="0"/>
              <a:buChar char="•"/>
            </a:pPr>
            <a:r>
              <a:rPr lang="en-US" sz="1900" dirty="0">
                <a:solidFill>
                  <a:prstClr val="black"/>
                </a:solidFill>
                <a:latin typeface="Century Gothic" panose="020B0502020202020204" pitchFamily="34" charset="0"/>
              </a:rPr>
              <a:t>We will also participate in learning about: their families and historical figures. </a:t>
            </a:r>
          </a:p>
        </p:txBody>
      </p:sp>
      <p:pic>
        <p:nvPicPr>
          <p:cNvPr id="6146" name="Picture 2" descr="Independence Day Usa GIF by CBS">
            <a:extLst>
              <a:ext uri="{FF2B5EF4-FFF2-40B4-BE49-F238E27FC236}">
                <a16:creationId xmlns:a16="http://schemas.microsoft.com/office/drawing/2014/main" id="{67EB02F9-0430-BBF4-B374-D7BE31564C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62897" y="2011716"/>
            <a:ext cx="2154702" cy="1207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18433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lowchart: Multidocument 13">
            <a:extLst>
              <a:ext uri="{FF2B5EF4-FFF2-40B4-BE49-F238E27FC236}">
                <a16:creationId xmlns:a16="http://schemas.microsoft.com/office/drawing/2014/main" id="{F5625611-B095-32E0-BB18-7410C90E12AE}"/>
              </a:ext>
            </a:extLst>
          </p:cNvPr>
          <p:cNvSpPr/>
          <p:nvPr/>
        </p:nvSpPr>
        <p:spPr>
          <a:xfrm>
            <a:off x="245660" y="1590946"/>
            <a:ext cx="9949218" cy="4878093"/>
          </a:xfrm>
          <a:prstGeom prst="flowChartMultidocument">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DA61F98-22A9-A863-0CAA-4A3E59E2A1C4}"/>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0354233" y="0"/>
            <a:ext cx="1801372" cy="3255271"/>
          </a:xfrm>
          <a:prstGeom prst="rect">
            <a:avLst/>
          </a:prstGeom>
        </p:spPr>
      </p:pic>
      <p:sp>
        <p:nvSpPr>
          <p:cNvPr id="13" name="TextBox 12">
            <a:extLst>
              <a:ext uri="{FF2B5EF4-FFF2-40B4-BE49-F238E27FC236}">
                <a16:creationId xmlns:a16="http://schemas.microsoft.com/office/drawing/2014/main" id="{E4E9148B-3BD8-3C90-820B-3191017C8BE6}"/>
              </a:ext>
            </a:extLst>
          </p:cNvPr>
          <p:cNvSpPr txBox="1"/>
          <p:nvPr/>
        </p:nvSpPr>
        <p:spPr>
          <a:xfrm>
            <a:off x="10354233" y="3255271"/>
            <a:ext cx="1801372" cy="369332"/>
          </a:xfrm>
          <a:prstGeom prst="rect">
            <a:avLst/>
          </a:prstGeom>
          <a:noFill/>
        </p:spPr>
        <p:txBody>
          <a:bodyPr wrap="square" rtlCol="0">
            <a:spAutoFit/>
          </a:bodyPr>
          <a:lstStyle/>
          <a:p>
            <a:r>
              <a:rPr lang="en-US" sz="900">
                <a:hlinkClick r:id="rId4" tooltip="https://psyct.swu.bg/index.php/psyct/article/view/115/html"/>
              </a:rPr>
              <a:t>This Photo</a:t>
            </a:r>
            <a:r>
              <a:rPr lang="en-US" sz="900"/>
              <a:t> by Unknown Author is licensed under </a:t>
            </a:r>
            <a:r>
              <a:rPr lang="en-US" sz="900">
                <a:hlinkClick r:id="rId5" tooltip="https://creativecommons.org/licenses/by/3.0/"/>
              </a:rPr>
              <a:t>CC BY</a:t>
            </a:r>
            <a:endParaRPr lang="en-US" sz="900"/>
          </a:p>
        </p:txBody>
      </p:sp>
      <p:pic>
        <p:nvPicPr>
          <p:cNvPr id="10" name="Picture 9">
            <a:extLst>
              <a:ext uri="{FF2B5EF4-FFF2-40B4-BE49-F238E27FC236}">
                <a16:creationId xmlns:a16="http://schemas.microsoft.com/office/drawing/2014/main" id="{07921F7E-ED88-318B-20CC-36266CE16EAE}"/>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9753600" y="4419600"/>
            <a:ext cx="2438400" cy="2438400"/>
          </a:xfrm>
          <a:prstGeom prst="rect">
            <a:avLst/>
          </a:prstGeom>
        </p:spPr>
      </p:pic>
      <p:pic>
        <p:nvPicPr>
          <p:cNvPr id="7" name="Picture 6">
            <a:extLst>
              <a:ext uri="{FF2B5EF4-FFF2-40B4-BE49-F238E27FC236}">
                <a16:creationId xmlns:a16="http://schemas.microsoft.com/office/drawing/2014/main" id="{79E97131-D287-8227-38FB-7BBB7DA80F4E}"/>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805219" y="0"/>
            <a:ext cx="12487701" cy="1590946"/>
          </a:xfrm>
          <a:prstGeom prst="rect">
            <a:avLst/>
          </a:prstGeom>
        </p:spPr>
      </p:pic>
      <p:sp>
        <p:nvSpPr>
          <p:cNvPr id="5" name="TextBox 4">
            <a:extLst>
              <a:ext uri="{FF2B5EF4-FFF2-40B4-BE49-F238E27FC236}">
                <a16:creationId xmlns:a16="http://schemas.microsoft.com/office/drawing/2014/main" id="{399955AE-7BCC-F26D-5CA5-894A76C3C675}"/>
              </a:ext>
            </a:extLst>
          </p:cNvPr>
          <p:cNvSpPr txBox="1"/>
          <p:nvPr/>
        </p:nvSpPr>
        <p:spPr>
          <a:xfrm>
            <a:off x="1473957" y="259306"/>
            <a:ext cx="8284191" cy="1015663"/>
          </a:xfrm>
          <a:prstGeom prst="rect">
            <a:avLst/>
          </a:prstGeom>
          <a:noFill/>
        </p:spPr>
        <p:txBody>
          <a:bodyPr wrap="square" rtlCol="0">
            <a:spAutoFit/>
          </a:bodyPr>
          <a:lstStyle/>
          <a:p>
            <a:r>
              <a:rPr lang="en-US" sz="6000" dirty="0">
                <a:solidFill>
                  <a:schemeClr val="bg1"/>
                </a:solidFill>
                <a:latin typeface="+mj-lt"/>
              </a:rPr>
              <a:t>SECOND STEP LEARNING</a:t>
            </a:r>
          </a:p>
        </p:txBody>
      </p:sp>
      <p:sp>
        <p:nvSpPr>
          <p:cNvPr id="8" name="TextBox 7">
            <a:extLst>
              <a:ext uri="{FF2B5EF4-FFF2-40B4-BE49-F238E27FC236}">
                <a16:creationId xmlns:a16="http://schemas.microsoft.com/office/drawing/2014/main" id="{9CD1DEAC-3FDB-E1AD-F582-2F33E3C67748}"/>
              </a:ext>
            </a:extLst>
          </p:cNvPr>
          <p:cNvSpPr txBox="1"/>
          <p:nvPr/>
        </p:nvSpPr>
        <p:spPr>
          <a:xfrm>
            <a:off x="627797" y="1705970"/>
            <a:ext cx="10617958" cy="4247317"/>
          </a:xfrm>
          <a:prstGeom prst="rect">
            <a:avLst/>
          </a:prstGeom>
          <a:solidFill>
            <a:schemeClr val="bg1"/>
          </a:solidFill>
        </p:spPr>
        <p:txBody>
          <a:bodyPr wrap="square" rtlCol="0">
            <a:spAutoFit/>
          </a:bodyPr>
          <a:lstStyle/>
          <a:p>
            <a:r>
              <a:rPr lang="en-US" sz="3000" b="1" dirty="0">
                <a:latin typeface="Century Gothic" panose="020B0502020202020204" pitchFamily="34" charset="0"/>
              </a:rPr>
              <a:t>Units</a:t>
            </a:r>
            <a:r>
              <a:rPr lang="en-US" sz="3000" dirty="0">
                <a:latin typeface="Century Gothic" panose="020B0502020202020204" pitchFamily="34" charset="0"/>
              </a:rPr>
              <a:t>:</a:t>
            </a:r>
          </a:p>
          <a:p>
            <a:pPr marL="342900" indent="-342900">
              <a:buAutoNum type="arabicPeriod"/>
            </a:pPr>
            <a:r>
              <a:rPr lang="en-US" sz="3000" i="1" dirty="0">
                <a:latin typeface="Century Gothic" panose="020B0502020202020204" pitchFamily="34" charset="0"/>
              </a:rPr>
              <a:t>Learning to listen, strategies for learning, and how to be assertive</a:t>
            </a:r>
          </a:p>
          <a:p>
            <a:pPr marL="342900" indent="-342900">
              <a:buAutoNum type="arabicPeriod"/>
            </a:pPr>
            <a:r>
              <a:rPr lang="en-US" sz="3000" i="1" dirty="0">
                <a:latin typeface="Century Gothic" panose="020B0502020202020204" pitchFamily="34" charset="0"/>
              </a:rPr>
              <a:t>Identifying feelings, dealing with accidents, how to care and help others (Empathy)</a:t>
            </a:r>
          </a:p>
          <a:p>
            <a:pPr marL="342900" indent="-342900">
              <a:buAutoNum type="arabicPeriod"/>
            </a:pPr>
            <a:r>
              <a:rPr lang="en-US" sz="3000" i="1" dirty="0">
                <a:latin typeface="Century Gothic" panose="020B0502020202020204" pitchFamily="34" charset="0"/>
              </a:rPr>
              <a:t>Managing feelings big and small through our calm down strategies</a:t>
            </a:r>
          </a:p>
          <a:p>
            <a:pPr marL="342900" indent="-342900">
              <a:buAutoNum type="arabicPeriod"/>
            </a:pPr>
            <a:r>
              <a:rPr lang="en-US" sz="3000" i="1" dirty="0">
                <a:latin typeface="Century Gothic" panose="020B0502020202020204" pitchFamily="34" charset="0"/>
              </a:rPr>
              <a:t>Problem solving, fair ways to play, handling different situations with peers</a:t>
            </a:r>
          </a:p>
        </p:txBody>
      </p:sp>
    </p:spTree>
    <p:extLst>
      <p:ext uri="{BB962C8B-B14F-4D97-AF65-F5344CB8AC3E}">
        <p14:creationId xmlns:p14="http://schemas.microsoft.com/office/powerpoint/2010/main" val="35227059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78FC7FE-98A1-3627-1F99-AAAACD18D13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61975" y="-552450"/>
            <a:ext cx="13585087" cy="7617986"/>
          </a:xfrm>
          <a:prstGeom prst="rect">
            <a:avLst/>
          </a:prstGeom>
        </p:spPr>
      </p:pic>
      <p:pic>
        <p:nvPicPr>
          <p:cNvPr id="7" name="Picture 6">
            <a:extLst>
              <a:ext uri="{FF2B5EF4-FFF2-40B4-BE49-F238E27FC236}">
                <a16:creationId xmlns:a16="http://schemas.microsoft.com/office/drawing/2014/main" id="{1AFC824B-4880-3F13-E569-9D23460576A2}"/>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796840" y="538651"/>
            <a:ext cx="1376925" cy="1376925"/>
          </a:xfrm>
          <a:prstGeom prst="rect">
            <a:avLst/>
          </a:prstGeom>
        </p:spPr>
      </p:pic>
      <p:pic>
        <p:nvPicPr>
          <p:cNvPr id="9" name="Picture 8">
            <a:extLst>
              <a:ext uri="{FF2B5EF4-FFF2-40B4-BE49-F238E27FC236}">
                <a16:creationId xmlns:a16="http://schemas.microsoft.com/office/drawing/2014/main" id="{CBEE8280-5A00-BC30-A4BB-84F4182FF34A}"/>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717986" y="538650"/>
            <a:ext cx="1376925" cy="1376925"/>
          </a:xfrm>
          <a:prstGeom prst="rect">
            <a:avLst/>
          </a:prstGeom>
        </p:spPr>
      </p:pic>
    </p:spTree>
    <p:extLst>
      <p:ext uri="{BB962C8B-B14F-4D97-AF65-F5344CB8AC3E}">
        <p14:creationId xmlns:p14="http://schemas.microsoft.com/office/powerpoint/2010/main" val="15118175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cxnSp>
        <p:nvCxnSpPr>
          <p:cNvPr id="4" name="Straight Connector 2">
            <a:extLst>
              <a:ext uri="{FF2B5EF4-FFF2-40B4-BE49-F238E27FC236}">
                <a16:creationId xmlns:a16="http://schemas.microsoft.com/office/drawing/2014/main" id="{EE71F90B-753F-1429-E2C6-AF789515E888}"/>
              </a:ext>
            </a:extLst>
          </p:cNvPr>
          <p:cNvCxnSpPr>
            <a:cxnSpLocks noChangeShapeType="1"/>
          </p:cNvCxnSpPr>
          <p:nvPr/>
        </p:nvCxnSpPr>
        <p:spPr bwMode="auto">
          <a:xfrm>
            <a:off x="5378116" y="1844842"/>
            <a:ext cx="0" cy="4600928"/>
          </a:xfrm>
          <a:prstGeom prst="line">
            <a:avLst/>
          </a:prstGeom>
          <a:noFill/>
          <a:ln w="571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8" name="Picture 7">
            <a:extLst>
              <a:ext uri="{FF2B5EF4-FFF2-40B4-BE49-F238E27FC236}">
                <a16:creationId xmlns:a16="http://schemas.microsoft.com/office/drawing/2014/main" id="{46EDAED6-2C6C-EF22-2DCC-F6F7D670C1E0}"/>
              </a:ext>
            </a:extLst>
          </p:cNvPr>
          <p:cNvPicPr>
            <a:picLocks noChangeAspect="1"/>
          </p:cNvPicPr>
          <p:nvPr/>
        </p:nvPicPr>
        <p:blipFill>
          <a:blip r:embed="rId4"/>
          <a:stretch>
            <a:fillRect/>
          </a:stretch>
        </p:blipFill>
        <p:spPr>
          <a:xfrm>
            <a:off x="3285973" y="244642"/>
            <a:ext cx="3639169" cy="1037482"/>
          </a:xfrm>
          <a:prstGeom prst="rect">
            <a:avLst/>
          </a:prstGeom>
        </p:spPr>
      </p:pic>
      <p:pic>
        <p:nvPicPr>
          <p:cNvPr id="10" name="Picture 9">
            <a:extLst>
              <a:ext uri="{FF2B5EF4-FFF2-40B4-BE49-F238E27FC236}">
                <a16:creationId xmlns:a16="http://schemas.microsoft.com/office/drawing/2014/main" id="{5B148DE9-0B99-A618-7F3A-7F64577EC6F2}"/>
              </a:ext>
            </a:extLst>
          </p:cNvPr>
          <p:cNvPicPr>
            <a:picLocks noChangeAspect="1"/>
          </p:cNvPicPr>
          <p:nvPr/>
        </p:nvPicPr>
        <p:blipFill>
          <a:blip r:embed="rId5"/>
          <a:stretch>
            <a:fillRect/>
          </a:stretch>
        </p:blipFill>
        <p:spPr>
          <a:xfrm>
            <a:off x="1878013" y="2006395"/>
            <a:ext cx="2057400" cy="619125"/>
          </a:xfrm>
          <a:prstGeom prst="rect">
            <a:avLst/>
          </a:prstGeom>
        </p:spPr>
      </p:pic>
      <p:pic>
        <p:nvPicPr>
          <p:cNvPr id="12" name="Picture 11">
            <a:extLst>
              <a:ext uri="{FF2B5EF4-FFF2-40B4-BE49-F238E27FC236}">
                <a16:creationId xmlns:a16="http://schemas.microsoft.com/office/drawing/2014/main" id="{CC492EC5-BADC-A78B-8BD9-1C42813DADFD}"/>
              </a:ext>
            </a:extLst>
          </p:cNvPr>
          <p:cNvPicPr>
            <a:picLocks noChangeAspect="1"/>
          </p:cNvPicPr>
          <p:nvPr/>
        </p:nvPicPr>
        <p:blipFill>
          <a:blip r:embed="rId6"/>
          <a:stretch>
            <a:fillRect/>
          </a:stretch>
        </p:blipFill>
        <p:spPr>
          <a:xfrm>
            <a:off x="6266431" y="2006395"/>
            <a:ext cx="2762250" cy="619125"/>
          </a:xfrm>
          <a:prstGeom prst="rect">
            <a:avLst/>
          </a:prstGeom>
        </p:spPr>
      </p:pic>
      <p:sp>
        <p:nvSpPr>
          <p:cNvPr id="13" name="TextBox 12">
            <a:extLst>
              <a:ext uri="{FF2B5EF4-FFF2-40B4-BE49-F238E27FC236}">
                <a16:creationId xmlns:a16="http://schemas.microsoft.com/office/drawing/2014/main" id="{D604F6F5-01F5-4C31-FB6D-2601B6B1032A}"/>
              </a:ext>
            </a:extLst>
          </p:cNvPr>
          <p:cNvSpPr txBox="1"/>
          <p:nvPr/>
        </p:nvSpPr>
        <p:spPr>
          <a:xfrm>
            <a:off x="596255" y="2893653"/>
            <a:ext cx="4781861" cy="3231654"/>
          </a:xfrm>
          <a:prstGeom prst="rect">
            <a:avLst/>
          </a:prstGeom>
          <a:noFill/>
        </p:spPr>
        <p:txBody>
          <a:bodyPr wrap="square" rtlCol="0">
            <a:spAutoFit/>
          </a:bodyPr>
          <a:lstStyle/>
          <a:p>
            <a:pPr marL="285750" indent="-285750">
              <a:buFont typeface="Arial" panose="020B0604020202020204" pitchFamily="34" charset="0"/>
              <a:buChar char="•"/>
            </a:pPr>
            <a:r>
              <a:rPr lang="en-US" sz="2400" b="1" dirty="0" err="1">
                <a:latin typeface="Century Gothic" panose="020B0502020202020204" pitchFamily="34" charset="0"/>
              </a:rPr>
              <a:t>Fundations</a:t>
            </a:r>
            <a:r>
              <a:rPr lang="en-US" sz="2400" b="1" dirty="0">
                <a:latin typeface="Century Gothic" panose="020B0502020202020204" pitchFamily="34" charset="0"/>
              </a:rPr>
              <a:t> Binder (weekly)</a:t>
            </a:r>
          </a:p>
          <a:p>
            <a:pPr marL="742950" lvl="1" indent="-285750">
              <a:buFont typeface="Arial" panose="020B0604020202020204" pitchFamily="34" charset="0"/>
              <a:buChar char="•"/>
            </a:pPr>
            <a:r>
              <a:rPr lang="en-US" sz="2400" dirty="0">
                <a:latin typeface="Century Gothic" panose="020B0502020202020204" pitchFamily="34" charset="0"/>
              </a:rPr>
              <a:t>Sent home Tuesdays</a:t>
            </a:r>
          </a:p>
          <a:p>
            <a:pPr marL="742950" lvl="1" indent="-285750">
              <a:buFont typeface="Arial" panose="020B0604020202020204" pitchFamily="34" charset="0"/>
              <a:buChar char="•"/>
            </a:pPr>
            <a:r>
              <a:rPr lang="en-US" sz="2400" dirty="0">
                <a:latin typeface="Century Gothic" panose="020B0502020202020204" pitchFamily="34" charset="0"/>
              </a:rPr>
              <a:t>Due back Fridays</a:t>
            </a:r>
          </a:p>
          <a:p>
            <a:pPr lvl="1"/>
            <a:endParaRPr lang="en-US" sz="2400" dirty="0">
              <a:latin typeface="Century Gothic" panose="020B0502020202020204" pitchFamily="34" charset="0"/>
            </a:endParaRPr>
          </a:p>
          <a:p>
            <a:pPr marL="285750" indent="-285750">
              <a:buFont typeface="Arial" panose="020B0604020202020204" pitchFamily="34" charset="0"/>
              <a:buChar char="•"/>
            </a:pPr>
            <a:r>
              <a:rPr lang="en-US" sz="2400" b="1" dirty="0">
                <a:latin typeface="Century Gothic" panose="020B0502020202020204" pitchFamily="34" charset="0"/>
              </a:rPr>
              <a:t>Math Notebook (monthly)</a:t>
            </a:r>
          </a:p>
          <a:p>
            <a:pPr marL="742950" lvl="1" indent="-285750">
              <a:buFont typeface="Arial" panose="020B0604020202020204" pitchFamily="34" charset="0"/>
              <a:buChar char="•"/>
            </a:pPr>
            <a:r>
              <a:rPr lang="en-US" sz="2400" dirty="0">
                <a:latin typeface="Century Gothic" panose="020B0502020202020204" pitchFamily="34" charset="0"/>
              </a:rPr>
              <a:t>Sent home beg. of month </a:t>
            </a:r>
            <a:r>
              <a:rPr lang="en-US" dirty="0">
                <a:latin typeface="Century Gothic" panose="020B0502020202020204" pitchFamily="34" charset="0"/>
              </a:rPr>
              <a:t>(these won’t start until October)</a:t>
            </a:r>
          </a:p>
          <a:p>
            <a:pPr marL="742950" lvl="1" indent="-285750">
              <a:buFont typeface="Arial" panose="020B0604020202020204" pitchFamily="34" charset="0"/>
              <a:buChar char="•"/>
            </a:pPr>
            <a:r>
              <a:rPr lang="en-US" sz="2400" dirty="0">
                <a:latin typeface="Century Gothic" panose="020B0502020202020204" pitchFamily="34" charset="0"/>
              </a:rPr>
              <a:t>Due at end of month</a:t>
            </a:r>
          </a:p>
          <a:p>
            <a:pPr marL="742950" lvl="1" indent="-285750">
              <a:buFont typeface="Arial" panose="020B0604020202020204" pitchFamily="34" charset="0"/>
              <a:buChar char="•"/>
            </a:pPr>
            <a:r>
              <a:rPr lang="en-US" dirty="0">
                <a:latin typeface="Century Gothic" panose="020B0502020202020204" pitchFamily="34" charset="0"/>
              </a:rPr>
              <a:t>(Go at your own pace)</a:t>
            </a:r>
          </a:p>
        </p:txBody>
      </p:sp>
      <p:sp>
        <p:nvSpPr>
          <p:cNvPr id="14" name="TextBox 13">
            <a:extLst>
              <a:ext uri="{FF2B5EF4-FFF2-40B4-BE49-F238E27FC236}">
                <a16:creationId xmlns:a16="http://schemas.microsoft.com/office/drawing/2014/main" id="{B7E4BDAE-9322-09E5-793F-0CCC04EE28F6}"/>
              </a:ext>
            </a:extLst>
          </p:cNvPr>
          <p:cNvSpPr txBox="1"/>
          <p:nvPr/>
        </p:nvSpPr>
        <p:spPr>
          <a:xfrm>
            <a:off x="5606306" y="3074828"/>
            <a:ext cx="4553671" cy="1938992"/>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Century Gothic" panose="020B0502020202020204" pitchFamily="34" charset="0"/>
              </a:rPr>
              <a:t>Math Fact Fluency Cards</a:t>
            </a:r>
          </a:p>
          <a:p>
            <a:endParaRPr lang="en-US" sz="2400" dirty="0">
              <a:latin typeface="Century Gothic" panose="020B0502020202020204" pitchFamily="34" charset="0"/>
            </a:endParaRPr>
          </a:p>
          <a:p>
            <a:pPr marL="285750" indent="-285750">
              <a:buFont typeface="Arial" panose="020B0604020202020204" pitchFamily="34" charset="0"/>
              <a:buChar char="•"/>
            </a:pPr>
            <a:r>
              <a:rPr lang="en-US" sz="2400" dirty="0">
                <a:latin typeface="Century Gothic" panose="020B0502020202020204" pitchFamily="34" charset="0"/>
              </a:rPr>
              <a:t>Upper and Lowercase letter and High Frequency Word Rings</a:t>
            </a:r>
          </a:p>
        </p:txBody>
      </p:sp>
      <p:cxnSp>
        <p:nvCxnSpPr>
          <p:cNvPr id="17" name="Straight Connector 2">
            <a:extLst>
              <a:ext uri="{FF2B5EF4-FFF2-40B4-BE49-F238E27FC236}">
                <a16:creationId xmlns:a16="http://schemas.microsoft.com/office/drawing/2014/main" id="{8D40C6A8-044B-CC3F-DF58-BAF9C769AABA}"/>
              </a:ext>
            </a:extLst>
          </p:cNvPr>
          <p:cNvCxnSpPr>
            <a:cxnSpLocks noChangeShapeType="1"/>
          </p:cNvCxnSpPr>
          <p:nvPr/>
        </p:nvCxnSpPr>
        <p:spPr bwMode="auto">
          <a:xfrm flipH="1">
            <a:off x="1619168" y="2669157"/>
            <a:ext cx="2575089" cy="0"/>
          </a:xfrm>
          <a:prstGeom prst="line">
            <a:avLst/>
          </a:prstGeom>
          <a:noFill/>
          <a:ln w="571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 name="Straight Connector 2">
            <a:extLst>
              <a:ext uri="{FF2B5EF4-FFF2-40B4-BE49-F238E27FC236}">
                <a16:creationId xmlns:a16="http://schemas.microsoft.com/office/drawing/2014/main" id="{7B973C05-4BB5-972C-E063-93FDF05513AC}"/>
              </a:ext>
            </a:extLst>
          </p:cNvPr>
          <p:cNvCxnSpPr>
            <a:cxnSpLocks noChangeShapeType="1"/>
          </p:cNvCxnSpPr>
          <p:nvPr/>
        </p:nvCxnSpPr>
        <p:spPr bwMode="auto">
          <a:xfrm flipH="1">
            <a:off x="6096000" y="2669157"/>
            <a:ext cx="3076135" cy="0"/>
          </a:xfrm>
          <a:prstGeom prst="line">
            <a:avLst/>
          </a:prstGeom>
          <a:noFill/>
          <a:ln w="571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5122" name="Picture 2">
            <a:extLst>
              <a:ext uri="{FF2B5EF4-FFF2-40B4-BE49-F238E27FC236}">
                <a16:creationId xmlns:a16="http://schemas.microsoft.com/office/drawing/2014/main" id="{9A08C598-F4C2-77A4-8046-03EB7B5A798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15795" y="5050158"/>
            <a:ext cx="3692440" cy="1104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58321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916CE43-E27F-BF2B-023D-7438F95E5875}"/>
              </a:ext>
            </a:extLst>
          </p:cNvPr>
          <p:cNvSpPr txBox="1"/>
          <p:nvPr/>
        </p:nvSpPr>
        <p:spPr>
          <a:xfrm>
            <a:off x="887056" y="2674217"/>
            <a:ext cx="4177314" cy="2923877"/>
          </a:xfrm>
          <a:prstGeom prst="rect">
            <a:avLst/>
          </a:prstGeom>
          <a:noFill/>
        </p:spPr>
        <p:txBody>
          <a:bodyPr wrap="square" rtlCol="0">
            <a:spAutoFit/>
          </a:bodyPr>
          <a:lstStyle/>
          <a:p>
            <a:pPr defTabSz="457200"/>
            <a:r>
              <a:rPr lang="en-US" sz="4800" b="1" dirty="0">
                <a:solidFill>
                  <a:prstClr val="black"/>
                </a:solidFill>
                <a:latin typeface="Century Gothic" panose="020B0502020202020204" pitchFamily="34" charset="0"/>
              </a:rPr>
              <a:t>R</a:t>
            </a:r>
            <a:r>
              <a:rPr lang="en-US" sz="4400" dirty="0">
                <a:solidFill>
                  <a:prstClr val="black"/>
                </a:solidFill>
                <a:latin typeface="Century Gothic" panose="020B0502020202020204" pitchFamily="34" charset="0"/>
              </a:rPr>
              <a:t>espect</a:t>
            </a:r>
          </a:p>
          <a:p>
            <a:pPr defTabSz="457200"/>
            <a:r>
              <a:rPr lang="en-US" sz="4400" b="1" dirty="0">
                <a:solidFill>
                  <a:prstClr val="black"/>
                </a:solidFill>
                <a:latin typeface="Century Gothic" panose="020B0502020202020204" pitchFamily="34" charset="0"/>
              </a:rPr>
              <a:t>O</a:t>
            </a:r>
            <a:r>
              <a:rPr lang="en-US" sz="4400" dirty="0">
                <a:solidFill>
                  <a:prstClr val="black"/>
                </a:solidFill>
                <a:latin typeface="Century Gothic" panose="020B0502020202020204" pitchFamily="34" charset="0"/>
              </a:rPr>
              <a:t>n Task</a:t>
            </a:r>
          </a:p>
          <a:p>
            <a:pPr defTabSz="457200"/>
            <a:r>
              <a:rPr lang="en-US" sz="4400" b="1" dirty="0">
                <a:solidFill>
                  <a:prstClr val="black"/>
                </a:solidFill>
                <a:latin typeface="Century Gothic" panose="020B0502020202020204" pitchFamily="34" charset="0"/>
              </a:rPr>
              <a:t>A</a:t>
            </a:r>
            <a:r>
              <a:rPr lang="en-US" sz="4400" dirty="0">
                <a:solidFill>
                  <a:prstClr val="black"/>
                </a:solidFill>
                <a:latin typeface="Century Gothic" panose="020B0502020202020204" pitchFamily="34" charset="0"/>
              </a:rPr>
              <a:t>ttitude</a:t>
            </a:r>
          </a:p>
          <a:p>
            <a:pPr defTabSz="457200"/>
            <a:r>
              <a:rPr lang="en-US" sz="4800" b="1" dirty="0">
                <a:solidFill>
                  <a:prstClr val="black"/>
                </a:solidFill>
                <a:latin typeface="Century Gothic" panose="020B0502020202020204" pitchFamily="34" charset="0"/>
              </a:rPr>
              <a:t>R</a:t>
            </a:r>
            <a:r>
              <a:rPr lang="en-US" sz="4400" dirty="0">
                <a:solidFill>
                  <a:prstClr val="black"/>
                </a:solidFill>
                <a:latin typeface="Century Gothic" panose="020B0502020202020204" pitchFamily="34" charset="0"/>
              </a:rPr>
              <a:t>esponsibility </a:t>
            </a:r>
          </a:p>
        </p:txBody>
      </p:sp>
      <p:pic>
        <p:nvPicPr>
          <p:cNvPr id="4" name="Picture 3">
            <a:extLst>
              <a:ext uri="{FF2B5EF4-FFF2-40B4-BE49-F238E27FC236}">
                <a16:creationId xmlns:a16="http://schemas.microsoft.com/office/drawing/2014/main" id="{C1F1AD8F-AEDA-20A9-930B-72DB441411C8}"/>
              </a:ext>
            </a:extLst>
          </p:cNvPr>
          <p:cNvPicPr>
            <a:picLocks noChangeAspect="1"/>
          </p:cNvPicPr>
          <p:nvPr/>
        </p:nvPicPr>
        <p:blipFill>
          <a:blip r:embed="rId4"/>
          <a:stretch>
            <a:fillRect/>
          </a:stretch>
        </p:blipFill>
        <p:spPr>
          <a:xfrm>
            <a:off x="3686019" y="189376"/>
            <a:ext cx="1770400" cy="1150760"/>
          </a:xfrm>
          <a:prstGeom prst="rect">
            <a:avLst/>
          </a:prstGeom>
        </p:spPr>
      </p:pic>
      <p:sp>
        <p:nvSpPr>
          <p:cNvPr id="7" name="TextBox 6">
            <a:extLst>
              <a:ext uri="{FF2B5EF4-FFF2-40B4-BE49-F238E27FC236}">
                <a16:creationId xmlns:a16="http://schemas.microsoft.com/office/drawing/2014/main" id="{82A07190-CE83-EF50-2356-211F799CD1BC}"/>
              </a:ext>
            </a:extLst>
          </p:cNvPr>
          <p:cNvSpPr txBox="1"/>
          <p:nvPr/>
        </p:nvSpPr>
        <p:spPr>
          <a:xfrm>
            <a:off x="3746695" y="5899610"/>
            <a:ext cx="3225018" cy="523220"/>
          </a:xfrm>
          <a:prstGeom prst="rect">
            <a:avLst/>
          </a:prstGeom>
          <a:noFill/>
        </p:spPr>
        <p:txBody>
          <a:bodyPr wrap="square">
            <a:spAutoFit/>
          </a:bodyPr>
          <a:lstStyle/>
          <a:p>
            <a:pPr algn="ctr" defTabSz="457200"/>
            <a:r>
              <a:rPr lang="en-US" sz="2800" b="1" dirty="0">
                <a:solidFill>
                  <a:prstClr val="black"/>
                </a:solidFill>
                <a:latin typeface="Century Gothic" panose="020B0502020202020204" pitchFamily="34" charset="0"/>
              </a:rPr>
              <a:t>-ROAR tickets-</a:t>
            </a:r>
          </a:p>
        </p:txBody>
      </p:sp>
      <p:pic>
        <p:nvPicPr>
          <p:cNvPr id="13316" name="Picture 4" descr="Paws Animal Love Sticker">
            <a:extLst>
              <a:ext uri="{FF2B5EF4-FFF2-40B4-BE49-F238E27FC236}">
                <a16:creationId xmlns:a16="http://schemas.microsoft.com/office/drawing/2014/main" id="{9404E3DE-AC9B-9EAB-583C-05FAB4736AA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56419" y="1850155"/>
            <a:ext cx="4572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10130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96D2BB09-7F16-D2BA-12C1-4AACD019900A}"/>
              </a:ext>
            </a:extLst>
          </p:cNvPr>
          <p:cNvSpPr txBox="1">
            <a:spLocks noChangeArrowheads="1"/>
          </p:cNvSpPr>
          <p:nvPr/>
        </p:nvSpPr>
        <p:spPr>
          <a:xfrm>
            <a:off x="731699" y="2989777"/>
            <a:ext cx="4646417" cy="1600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a:latin typeface="Century Gothic" panose="020B0502020202020204" pitchFamily="34" charset="0"/>
              </a:rPr>
              <a:t>3-4 entrée choices daily</a:t>
            </a:r>
          </a:p>
          <a:p>
            <a:pPr lvl="1"/>
            <a:r>
              <a:rPr lang="en-US" altLang="en-US" dirty="0">
                <a:latin typeface="Century Gothic" panose="020B0502020202020204" pitchFamily="34" charset="0"/>
              </a:rPr>
              <a:t>$2.50 Lunch</a:t>
            </a:r>
          </a:p>
          <a:p>
            <a:pPr lvl="1"/>
            <a:r>
              <a:rPr lang="en-US" altLang="en-US" dirty="0">
                <a:latin typeface="Century Gothic" panose="020B0502020202020204" pitchFamily="34" charset="0"/>
              </a:rPr>
              <a:t>$1.50 Breakfast</a:t>
            </a:r>
          </a:p>
          <a:p>
            <a:pPr lvl="1"/>
            <a:r>
              <a:rPr lang="en-US" altLang="en-US" dirty="0">
                <a:latin typeface="Century Gothic" panose="020B0502020202020204" pitchFamily="34" charset="0"/>
              </a:rPr>
              <a:t>$.60 Milk</a:t>
            </a:r>
          </a:p>
          <a:p>
            <a:pPr lvl="1"/>
            <a:r>
              <a:rPr lang="en-US" altLang="en-US" dirty="0">
                <a:latin typeface="Century Gothic" panose="020B0502020202020204" pitchFamily="34" charset="0"/>
              </a:rPr>
              <a:t>Lunch number</a:t>
            </a:r>
          </a:p>
          <a:p>
            <a:pPr lvl="2"/>
            <a:r>
              <a:rPr lang="en-US" altLang="en-US" dirty="0">
                <a:latin typeface="Century Gothic" panose="020B0502020202020204" pitchFamily="34" charset="0"/>
              </a:rPr>
              <a:t>practice</a:t>
            </a:r>
          </a:p>
        </p:txBody>
      </p:sp>
      <p:sp>
        <p:nvSpPr>
          <p:cNvPr id="4" name="TextBox 1">
            <a:extLst>
              <a:ext uri="{FF2B5EF4-FFF2-40B4-BE49-F238E27FC236}">
                <a16:creationId xmlns:a16="http://schemas.microsoft.com/office/drawing/2014/main" id="{D03C1B71-1C0C-9ED6-6349-07A22BB4A501}"/>
              </a:ext>
            </a:extLst>
          </p:cNvPr>
          <p:cNvSpPr txBox="1">
            <a:spLocks noChangeArrowheads="1"/>
          </p:cNvSpPr>
          <p:nvPr/>
        </p:nvSpPr>
        <p:spPr bwMode="auto">
          <a:xfrm>
            <a:off x="1215954" y="5786666"/>
            <a:ext cx="8324324"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algn="ctr">
              <a:spcBef>
                <a:spcPct val="0"/>
              </a:spcBef>
              <a:buFontTx/>
              <a:buNone/>
            </a:pPr>
            <a:r>
              <a:rPr lang="en-US" altLang="en-US" sz="1800" dirty="0"/>
              <a:t>**Please practice opening Ziploc bags &amp; containers to help us prepare for when we transition back to school**</a:t>
            </a:r>
          </a:p>
        </p:txBody>
      </p:sp>
      <p:pic>
        <p:nvPicPr>
          <p:cNvPr id="8" name="Picture 7">
            <a:extLst>
              <a:ext uri="{FF2B5EF4-FFF2-40B4-BE49-F238E27FC236}">
                <a16:creationId xmlns:a16="http://schemas.microsoft.com/office/drawing/2014/main" id="{A16C6A92-F876-B0C0-9F5F-9745E2D7CBAB}"/>
              </a:ext>
            </a:extLst>
          </p:cNvPr>
          <p:cNvPicPr>
            <a:picLocks noChangeAspect="1"/>
          </p:cNvPicPr>
          <p:nvPr/>
        </p:nvPicPr>
        <p:blipFill>
          <a:blip r:embed="rId4"/>
          <a:stretch>
            <a:fillRect/>
          </a:stretch>
        </p:blipFill>
        <p:spPr>
          <a:xfrm>
            <a:off x="1758456" y="326790"/>
            <a:ext cx="5031162" cy="1044810"/>
          </a:xfrm>
          <a:prstGeom prst="rect">
            <a:avLst/>
          </a:prstGeom>
        </p:spPr>
      </p:pic>
      <p:pic>
        <p:nvPicPr>
          <p:cNvPr id="10" name="Picture 9">
            <a:extLst>
              <a:ext uri="{FF2B5EF4-FFF2-40B4-BE49-F238E27FC236}">
                <a16:creationId xmlns:a16="http://schemas.microsoft.com/office/drawing/2014/main" id="{AA11D785-513F-1EAC-75C2-3D86F14FDC4C}"/>
              </a:ext>
            </a:extLst>
          </p:cNvPr>
          <p:cNvPicPr>
            <a:picLocks noChangeAspect="1"/>
          </p:cNvPicPr>
          <p:nvPr/>
        </p:nvPicPr>
        <p:blipFill>
          <a:blip r:embed="rId5"/>
          <a:stretch>
            <a:fillRect/>
          </a:stretch>
        </p:blipFill>
        <p:spPr>
          <a:xfrm>
            <a:off x="2147211" y="1989436"/>
            <a:ext cx="1468692" cy="763720"/>
          </a:xfrm>
          <a:prstGeom prst="rect">
            <a:avLst/>
          </a:prstGeom>
        </p:spPr>
      </p:pic>
      <p:pic>
        <p:nvPicPr>
          <p:cNvPr id="12" name="Picture 11">
            <a:extLst>
              <a:ext uri="{FF2B5EF4-FFF2-40B4-BE49-F238E27FC236}">
                <a16:creationId xmlns:a16="http://schemas.microsoft.com/office/drawing/2014/main" id="{B8D0EBA5-4E53-1B45-D7E1-B42F2889AC1B}"/>
              </a:ext>
            </a:extLst>
          </p:cNvPr>
          <p:cNvPicPr>
            <a:picLocks noChangeAspect="1"/>
          </p:cNvPicPr>
          <p:nvPr/>
        </p:nvPicPr>
        <p:blipFill>
          <a:blip r:embed="rId6"/>
          <a:stretch>
            <a:fillRect/>
          </a:stretch>
        </p:blipFill>
        <p:spPr>
          <a:xfrm>
            <a:off x="7001789" y="1989436"/>
            <a:ext cx="1515690" cy="763720"/>
          </a:xfrm>
          <a:prstGeom prst="rect">
            <a:avLst/>
          </a:prstGeom>
        </p:spPr>
      </p:pic>
      <p:cxnSp>
        <p:nvCxnSpPr>
          <p:cNvPr id="13" name="Straight Connector 2">
            <a:extLst>
              <a:ext uri="{FF2B5EF4-FFF2-40B4-BE49-F238E27FC236}">
                <a16:creationId xmlns:a16="http://schemas.microsoft.com/office/drawing/2014/main" id="{AD567064-E7D7-6A91-468B-078B4B0FB3C1}"/>
              </a:ext>
            </a:extLst>
          </p:cNvPr>
          <p:cNvCxnSpPr>
            <a:cxnSpLocks noChangeShapeType="1"/>
          </p:cNvCxnSpPr>
          <p:nvPr/>
        </p:nvCxnSpPr>
        <p:spPr bwMode="auto">
          <a:xfrm>
            <a:off x="5378116" y="2046634"/>
            <a:ext cx="0" cy="3740032"/>
          </a:xfrm>
          <a:prstGeom prst="line">
            <a:avLst/>
          </a:prstGeom>
          <a:noFill/>
          <a:ln w="571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5" name="TextBox 14">
            <a:extLst>
              <a:ext uri="{FF2B5EF4-FFF2-40B4-BE49-F238E27FC236}">
                <a16:creationId xmlns:a16="http://schemas.microsoft.com/office/drawing/2014/main" id="{005E7337-8085-F2ED-B53C-2D0BA1128FB2}"/>
              </a:ext>
            </a:extLst>
          </p:cNvPr>
          <p:cNvSpPr txBox="1"/>
          <p:nvPr/>
        </p:nvSpPr>
        <p:spPr>
          <a:xfrm>
            <a:off x="5378116" y="2989777"/>
            <a:ext cx="4891297" cy="2554545"/>
          </a:xfrm>
          <a:prstGeom prst="rect">
            <a:avLst/>
          </a:prstGeom>
          <a:noFill/>
        </p:spPr>
        <p:txBody>
          <a:bodyPr wrap="square">
            <a:spAutoFit/>
          </a:bodyPr>
          <a:lstStyle/>
          <a:p>
            <a:pPr marL="112713" indent="-112713">
              <a:buFont typeface="Arial" panose="020B0604020202020204" pitchFamily="34" charset="0"/>
              <a:buChar char="•"/>
            </a:pPr>
            <a:r>
              <a:rPr lang="en-US" altLang="en-US" sz="2000" dirty="0">
                <a:latin typeface="Century Gothic" panose="020B0502020202020204" pitchFamily="34" charset="0"/>
              </a:rPr>
              <a:t>Daily in the classroom</a:t>
            </a:r>
          </a:p>
          <a:p>
            <a:pPr marL="112713" indent="-112713">
              <a:buFont typeface="Arial" panose="020B0604020202020204" pitchFamily="34" charset="0"/>
              <a:buChar char="•"/>
            </a:pPr>
            <a:r>
              <a:rPr lang="en-US" altLang="en-US" sz="2000" dirty="0">
                <a:latin typeface="Century Gothic" panose="020B0502020202020204" pitchFamily="34" charset="0"/>
              </a:rPr>
              <a:t>Please make sure it is small &amp; healthy</a:t>
            </a:r>
          </a:p>
          <a:p>
            <a:pPr marL="112713" indent="-112713">
              <a:buFont typeface="Arial" panose="020B0604020202020204" pitchFamily="34" charset="0"/>
              <a:buChar char="•"/>
            </a:pPr>
            <a:r>
              <a:rPr lang="en-US" altLang="en-US" sz="2000" dirty="0">
                <a:latin typeface="Century Gothic" panose="020B0502020202020204" pitchFamily="34" charset="0"/>
              </a:rPr>
              <a:t>NO JUICE</a:t>
            </a:r>
          </a:p>
          <a:p>
            <a:pPr>
              <a:buFontTx/>
              <a:buNone/>
            </a:pPr>
            <a:endParaRPr lang="en-US" altLang="en-US" sz="2000" dirty="0">
              <a:latin typeface="Century Gothic" panose="020B0502020202020204" pitchFamily="34" charset="0"/>
            </a:endParaRPr>
          </a:p>
          <a:p>
            <a:pPr algn="ctr"/>
            <a:r>
              <a:rPr lang="en-US" altLang="en-US" sz="2000" dirty="0">
                <a:latin typeface="Century Gothic" panose="020B0502020202020204" pitchFamily="34" charset="0"/>
              </a:rPr>
              <a:t>* </a:t>
            </a:r>
            <a:r>
              <a:rPr lang="en-US" altLang="en-US" sz="2000" i="1" dirty="0">
                <a:latin typeface="Century Gothic" panose="020B0502020202020204" pitchFamily="34" charset="0"/>
              </a:rPr>
              <a:t>With many food allergies, it would be helpful if peanut butter or nuts are not included in snacks </a:t>
            </a:r>
            <a:r>
              <a:rPr lang="en-US" altLang="en-US" sz="2000" dirty="0">
                <a:latin typeface="Century Gothic" panose="020B0502020202020204" pitchFamily="34" charset="0"/>
              </a:rPr>
              <a:t>*</a:t>
            </a:r>
          </a:p>
          <a:p>
            <a:pPr>
              <a:buFontTx/>
              <a:buNone/>
            </a:pPr>
            <a:endParaRPr lang="en-US" altLang="en-US" sz="2000" dirty="0">
              <a:latin typeface="Century Gothic" panose="020B0502020202020204" pitchFamily="34" charset="0"/>
            </a:endParaRPr>
          </a:p>
        </p:txBody>
      </p:sp>
      <p:pic>
        <p:nvPicPr>
          <p:cNvPr id="4098" name="Picture 2" descr="School Lunch GIFs - Find &amp; Share on GIPHY">
            <a:extLst>
              <a:ext uri="{FF2B5EF4-FFF2-40B4-BE49-F238E27FC236}">
                <a16:creationId xmlns:a16="http://schemas.microsoft.com/office/drawing/2014/main" id="{6BBF663F-F0CC-02C7-CC23-CDCC8C8154C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96973" y="3552674"/>
            <a:ext cx="190500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a:extLst>
              <a:ext uri="{FF2B5EF4-FFF2-40B4-BE49-F238E27FC236}">
                <a16:creationId xmlns:a16="http://schemas.microsoft.com/office/drawing/2014/main" id="{C63B4FAB-78AB-B116-3238-BB64A1E6710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62888" y="1899668"/>
            <a:ext cx="1237076" cy="1237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91864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8CA7AE59-908F-9902-7D4F-685697A2824E}"/>
              </a:ext>
            </a:extLst>
          </p:cNvPr>
          <p:cNvSpPr txBox="1">
            <a:spLocks noChangeArrowheads="1"/>
          </p:cNvSpPr>
          <p:nvPr/>
        </p:nvSpPr>
        <p:spPr>
          <a:xfrm>
            <a:off x="830179" y="2045368"/>
            <a:ext cx="9204158" cy="3657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a:latin typeface="Century Gothic" panose="020B0502020202020204" pitchFamily="34" charset="0"/>
              </a:rPr>
              <a:t>Dress appropriately for weather</a:t>
            </a:r>
          </a:p>
          <a:p>
            <a:r>
              <a:rPr lang="en-US" altLang="en-US" dirty="0">
                <a:latin typeface="Century Gothic" panose="020B0502020202020204" pitchFamily="34" charset="0"/>
              </a:rPr>
              <a:t>Extra clothes</a:t>
            </a:r>
          </a:p>
          <a:p>
            <a:pPr lvl="1"/>
            <a:r>
              <a:rPr lang="en-US" altLang="en-US" sz="2000" dirty="0">
                <a:latin typeface="Century Gothic" panose="020B0502020202020204" pitchFamily="34" charset="0"/>
              </a:rPr>
              <a:t>Kept at school- Including shoes &amp; socks. For accidents/spills</a:t>
            </a:r>
          </a:p>
          <a:p>
            <a:pPr lvl="1"/>
            <a:r>
              <a:rPr lang="en-US" altLang="en-US" sz="2000" dirty="0">
                <a:latin typeface="Century Gothic" panose="020B0502020202020204" pitchFamily="34" charset="0"/>
              </a:rPr>
              <a:t>Update for seasons</a:t>
            </a:r>
          </a:p>
          <a:p>
            <a:pPr lvl="1"/>
            <a:r>
              <a:rPr lang="en-US" altLang="en-US" sz="2000" dirty="0">
                <a:latin typeface="Century Gothic" panose="020B0502020202020204" pitchFamily="34" charset="0"/>
              </a:rPr>
              <a:t>Bring sweatshirt – some classrooms get cold</a:t>
            </a:r>
          </a:p>
          <a:p>
            <a:r>
              <a:rPr lang="en-US" altLang="en-US" dirty="0">
                <a:latin typeface="Century Gothic" panose="020B0502020202020204" pitchFamily="34" charset="0"/>
              </a:rPr>
              <a:t>Sneakers preferred for PE &amp; recess</a:t>
            </a:r>
          </a:p>
          <a:p>
            <a:pPr lvl="1"/>
            <a:r>
              <a:rPr lang="en-US" altLang="en-US" sz="2000" dirty="0">
                <a:latin typeface="Century Gothic" panose="020B0502020202020204" pitchFamily="34" charset="0"/>
              </a:rPr>
              <a:t>Students cannot play on equipment outside in dress shoes, flip flops, sandals and crocs</a:t>
            </a:r>
          </a:p>
        </p:txBody>
      </p:sp>
      <p:pic>
        <p:nvPicPr>
          <p:cNvPr id="5" name="Picture 4">
            <a:extLst>
              <a:ext uri="{FF2B5EF4-FFF2-40B4-BE49-F238E27FC236}">
                <a16:creationId xmlns:a16="http://schemas.microsoft.com/office/drawing/2014/main" id="{EBF9821C-F8E9-79EC-EBC5-8AA06B5D4F38}"/>
              </a:ext>
            </a:extLst>
          </p:cNvPr>
          <p:cNvPicPr>
            <a:picLocks noChangeAspect="1"/>
          </p:cNvPicPr>
          <p:nvPr/>
        </p:nvPicPr>
        <p:blipFill>
          <a:blip r:embed="rId4"/>
          <a:stretch>
            <a:fillRect/>
          </a:stretch>
        </p:blipFill>
        <p:spPr>
          <a:xfrm>
            <a:off x="2313014" y="288524"/>
            <a:ext cx="3113426" cy="1065119"/>
          </a:xfrm>
          <a:prstGeom prst="rect">
            <a:avLst/>
          </a:prstGeom>
        </p:spPr>
      </p:pic>
      <p:pic>
        <p:nvPicPr>
          <p:cNvPr id="3074" name="Picture 2" descr="Running Sneakers GIFs - Find &amp; Share on GIPHY">
            <a:extLst>
              <a:ext uri="{FF2B5EF4-FFF2-40B4-BE49-F238E27FC236}">
                <a16:creationId xmlns:a16="http://schemas.microsoft.com/office/drawing/2014/main" id="{88AB2F25-8027-D627-2FB7-89DD064F37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3940" y="4864343"/>
            <a:ext cx="1905000"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17767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0F70910-1735-5C9C-090C-98086BC3A9EB}"/>
              </a:ext>
            </a:extLst>
          </p:cNvPr>
          <p:cNvSpPr txBox="1"/>
          <p:nvPr/>
        </p:nvSpPr>
        <p:spPr>
          <a:xfrm>
            <a:off x="1154341" y="2505404"/>
            <a:ext cx="8411689" cy="3170099"/>
          </a:xfrm>
          <a:prstGeom prst="rect">
            <a:avLst/>
          </a:prstGeom>
          <a:noFill/>
        </p:spPr>
        <p:txBody>
          <a:bodyPr wrap="square" rtlCol="0">
            <a:spAutoFit/>
          </a:bodyPr>
          <a:lstStyle/>
          <a:p>
            <a:pPr marL="342900" indent="-342900" defTabSz="457200">
              <a:buFont typeface="Arial" panose="020B0604020202020204" pitchFamily="34" charset="0"/>
              <a:buChar char="•"/>
            </a:pPr>
            <a:r>
              <a:rPr lang="en-US" sz="4000" dirty="0">
                <a:solidFill>
                  <a:prstClr val="black"/>
                </a:solidFill>
                <a:latin typeface="Century Gothic" panose="020B0502020202020204" pitchFamily="34" charset="0"/>
              </a:rPr>
              <a:t>Folder</a:t>
            </a:r>
          </a:p>
          <a:p>
            <a:pPr marL="342900" indent="-342900" defTabSz="457200">
              <a:buFont typeface="Arial" panose="020B0604020202020204" pitchFamily="34" charset="0"/>
              <a:buChar char="•"/>
            </a:pPr>
            <a:r>
              <a:rPr lang="en-US" sz="4000" dirty="0">
                <a:solidFill>
                  <a:prstClr val="black"/>
                </a:solidFill>
                <a:latin typeface="Century Gothic" panose="020B0502020202020204" pitchFamily="34" charset="0"/>
              </a:rPr>
              <a:t>Lunch pins/sticks</a:t>
            </a:r>
          </a:p>
          <a:p>
            <a:pPr marL="342900" indent="-342900" defTabSz="457200">
              <a:buFont typeface="Arial" panose="020B0604020202020204" pitchFamily="34" charset="0"/>
              <a:buChar char="•"/>
            </a:pPr>
            <a:r>
              <a:rPr lang="en-US" sz="4000" dirty="0">
                <a:solidFill>
                  <a:prstClr val="black"/>
                </a:solidFill>
                <a:latin typeface="Century Gothic" panose="020B0502020202020204" pitchFamily="34" charset="0"/>
              </a:rPr>
              <a:t>Snack </a:t>
            </a:r>
          </a:p>
          <a:p>
            <a:pPr marL="342900" indent="-342900" defTabSz="457200">
              <a:buFont typeface="Arial" panose="020B0604020202020204" pitchFamily="34" charset="0"/>
              <a:buChar char="•"/>
            </a:pPr>
            <a:r>
              <a:rPr lang="en-US" sz="4000" dirty="0">
                <a:solidFill>
                  <a:prstClr val="black"/>
                </a:solidFill>
                <a:latin typeface="Century Gothic" panose="020B0502020202020204" pitchFamily="34" charset="0"/>
              </a:rPr>
              <a:t>Birthdays (no food)</a:t>
            </a:r>
          </a:p>
          <a:p>
            <a:pPr marL="342900" indent="-342900" defTabSz="457200">
              <a:buFont typeface="Arial" panose="020B0604020202020204" pitchFamily="34" charset="0"/>
              <a:buChar char="•"/>
            </a:pPr>
            <a:r>
              <a:rPr lang="en-US" sz="4000" dirty="0">
                <a:solidFill>
                  <a:prstClr val="black"/>
                </a:solidFill>
                <a:latin typeface="Century Gothic" panose="020B0502020202020204" pitchFamily="34" charset="0"/>
              </a:rPr>
              <a:t>First week (we collect kiddos)</a:t>
            </a:r>
          </a:p>
        </p:txBody>
      </p:sp>
      <p:pic>
        <p:nvPicPr>
          <p:cNvPr id="4" name="Picture 3">
            <a:extLst>
              <a:ext uri="{FF2B5EF4-FFF2-40B4-BE49-F238E27FC236}">
                <a16:creationId xmlns:a16="http://schemas.microsoft.com/office/drawing/2014/main" id="{8AA85987-7802-9AAA-5720-93107B07AD4F}"/>
              </a:ext>
            </a:extLst>
          </p:cNvPr>
          <p:cNvPicPr>
            <a:picLocks noChangeAspect="1"/>
          </p:cNvPicPr>
          <p:nvPr/>
        </p:nvPicPr>
        <p:blipFill>
          <a:blip r:embed="rId4"/>
          <a:stretch>
            <a:fillRect/>
          </a:stretch>
        </p:blipFill>
        <p:spPr>
          <a:xfrm>
            <a:off x="2096877" y="329785"/>
            <a:ext cx="5660495" cy="1002540"/>
          </a:xfrm>
          <a:prstGeom prst="rect">
            <a:avLst/>
          </a:prstGeom>
        </p:spPr>
      </p:pic>
      <p:pic>
        <p:nvPicPr>
          <p:cNvPr id="14338" name="Picture 2" descr="A few points to note...">
            <a:extLst>
              <a:ext uri="{FF2B5EF4-FFF2-40B4-BE49-F238E27FC236}">
                <a16:creationId xmlns:a16="http://schemas.microsoft.com/office/drawing/2014/main" id="{808FA013-57F9-AA26-1AC8-853882DE780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4735" y="2053884"/>
            <a:ext cx="1674056" cy="2152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36813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0F70910-1735-5C9C-090C-98086BC3A9EB}"/>
              </a:ext>
            </a:extLst>
          </p:cNvPr>
          <p:cNvSpPr txBox="1"/>
          <p:nvPr/>
        </p:nvSpPr>
        <p:spPr>
          <a:xfrm>
            <a:off x="1154341" y="2505404"/>
            <a:ext cx="8411689" cy="2554545"/>
          </a:xfrm>
          <a:prstGeom prst="rect">
            <a:avLst/>
          </a:prstGeom>
          <a:noFill/>
        </p:spPr>
        <p:txBody>
          <a:bodyPr wrap="square" rtlCol="0">
            <a:spAutoFit/>
          </a:bodyPr>
          <a:lstStyle/>
          <a:p>
            <a:pPr marL="342900" indent="-342900" defTabSz="457200">
              <a:buFont typeface="Arial" panose="020B0604020202020204" pitchFamily="34" charset="0"/>
              <a:buChar char="•"/>
            </a:pPr>
            <a:r>
              <a:rPr lang="en-US" sz="4000" dirty="0">
                <a:solidFill>
                  <a:prstClr val="black"/>
                </a:solidFill>
                <a:latin typeface="Century Gothic" panose="020B0502020202020204" pitchFamily="34" charset="0"/>
              </a:rPr>
              <a:t>Newsletter</a:t>
            </a:r>
          </a:p>
          <a:p>
            <a:pPr marL="342900" indent="-342900" defTabSz="457200">
              <a:buFont typeface="Arial" panose="020B0604020202020204" pitchFamily="34" charset="0"/>
              <a:buChar char="•"/>
            </a:pPr>
            <a:r>
              <a:rPr lang="en-US" sz="4000" dirty="0">
                <a:solidFill>
                  <a:prstClr val="black"/>
                </a:solidFill>
                <a:latin typeface="Century Gothic" panose="020B0502020202020204" pitchFamily="34" charset="0"/>
              </a:rPr>
              <a:t>Weekly Email</a:t>
            </a:r>
          </a:p>
          <a:p>
            <a:pPr marL="342900" indent="-342900" defTabSz="457200">
              <a:buFont typeface="Arial" panose="020B0604020202020204" pitchFamily="34" charset="0"/>
              <a:buChar char="•"/>
            </a:pPr>
            <a:r>
              <a:rPr lang="en-US" sz="4000" dirty="0">
                <a:solidFill>
                  <a:prstClr val="black"/>
                </a:solidFill>
                <a:latin typeface="Century Gothic" panose="020B0502020202020204" pitchFamily="34" charset="0"/>
              </a:rPr>
              <a:t>Volunteer link</a:t>
            </a:r>
          </a:p>
          <a:p>
            <a:pPr marL="342900" indent="-342900" defTabSz="457200">
              <a:buFont typeface="Arial" panose="020B0604020202020204" pitchFamily="34" charset="0"/>
              <a:buChar char="•"/>
            </a:pPr>
            <a:r>
              <a:rPr lang="en-US" sz="4000" dirty="0">
                <a:hlinkClick r:id="rId4"/>
              </a:rPr>
              <a:t>Volunteer Application Form</a:t>
            </a:r>
            <a:endParaRPr lang="en-US" sz="4000" dirty="0">
              <a:solidFill>
                <a:prstClr val="black"/>
              </a:solidFill>
              <a:latin typeface="Century Gothic" panose="020B0502020202020204" pitchFamily="34" charset="0"/>
            </a:endParaRPr>
          </a:p>
        </p:txBody>
      </p:sp>
      <p:pic>
        <p:nvPicPr>
          <p:cNvPr id="4" name="Picture 3">
            <a:extLst>
              <a:ext uri="{FF2B5EF4-FFF2-40B4-BE49-F238E27FC236}">
                <a16:creationId xmlns:a16="http://schemas.microsoft.com/office/drawing/2014/main" id="{8AA85987-7802-9AAA-5720-93107B07AD4F}"/>
              </a:ext>
            </a:extLst>
          </p:cNvPr>
          <p:cNvPicPr>
            <a:picLocks noChangeAspect="1"/>
          </p:cNvPicPr>
          <p:nvPr/>
        </p:nvPicPr>
        <p:blipFill>
          <a:blip r:embed="rId5"/>
          <a:stretch>
            <a:fillRect/>
          </a:stretch>
        </p:blipFill>
        <p:spPr>
          <a:xfrm>
            <a:off x="2096877" y="329785"/>
            <a:ext cx="5660495" cy="1002540"/>
          </a:xfrm>
          <a:prstGeom prst="rect">
            <a:avLst/>
          </a:prstGeom>
        </p:spPr>
      </p:pic>
      <p:pic>
        <p:nvPicPr>
          <p:cNvPr id="14338" name="Picture 2" descr="A few points to note...">
            <a:extLst>
              <a:ext uri="{FF2B5EF4-FFF2-40B4-BE49-F238E27FC236}">
                <a16:creationId xmlns:a16="http://schemas.microsoft.com/office/drawing/2014/main" id="{808FA013-57F9-AA26-1AC8-853882DE780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14735" y="2053884"/>
            <a:ext cx="1674056" cy="215235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newsletter with text and images&#10;&#10;AI-generated content may be incorrect.">
            <a:extLst>
              <a:ext uri="{FF2B5EF4-FFF2-40B4-BE49-F238E27FC236}">
                <a16:creationId xmlns:a16="http://schemas.microsoft.com/office/drawing/2014/main" id="{A66F844C-095A-1B72-CE01-1F84977D86D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96000" y="1631316"/>
            <a:ext cx="4006850" cy="5149850"/>
          </a:xfrm>
          <a:prstGeom prst="rect">
            <a:avLst/>
          </a:prstGeom>
        </p:spPr>
      </p:pic>
    </p:spTree>
    <p:extLst>
      <p:ext uri="{BB962C8B-B14F-4D97-AF65-F5344CB8AC3E}">
        <p14:creationId xmlns:p14="http://schemas.microsoft.com/office/powerpoint/2010/main" val="41893122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5ABF6D7-86B2-6F9D-287D-752FB245B8CB}"/>
              </a:ext>
            </a:extLst>
          </p:cNvPr>
          <p:cNvSpPr txBox="1"/>
          <p:nvPr/>
        </p:nvSpPr>
        <p:spPr>
          <a:xfrm>
            <a:off x="757805" y="1970833"/>
            <a:ext cx="9360568" cy="4939814"/>
          </a:xfrm>
          <a:prstGeom prst="rect">
            <a:avLst/>
          </a:prstGeom>
          <a:noFill/>
        </p:spPr>
        <p:txBody>
          <a:bodyPr wrap="square" rtlCol="0">
            <a:spAutoFit/>
          </a:bodyPr>
          <a:lstStyle/>
          <a:p>
            <a:pPr marL="342900" indent="-342900" defTabSz="457200">
              <a:buFont typeface="Arial" panose="020B0604020202020204" pitchFamily="34" charset="0"/>
              <a:buChar char="•"/>
            </a:pPr>
            <a:r>
              <a:rPr lang="en-US" sz="4000" dirty="0">
                <a:solidFill>
                  <a:prstClr val="black"/>
                </a:solidFill>
                <a:latin typeface="Century Gothic" panose="020B0502020202020204" pitchFamily="34" charset="0"/>
              </a:rPr>
              <a:t>Transportation forms</a:t>
            </a:r>
          </a:p>
          <a:p>
            <a:pPr marL="576263" lvl="1" indent="-119063" defTabSz="457200">
              <a:buFont typeface="Arial" panose="020B0604020202020204" pitchFamily="34" charset="0"/>
              <a:buChar char="•"/>
            </a:pPr>
            <a:r>
              <a:rPr lang="en-US" sz="1600" dirty="0">
                <a:solidFill>
                  <a:prstClr val="black"/>
                </a:solidFill>
                <a:latin typeface="Century Gothic" panose="020B0502020202020204" pitchFamily="34" charset="0"/>
              </a:rPr>
              <a:t>If there is a form in your child’s cubby, it </a:t>
            </a:r>
            <a:r>
              <a:rPr lang="en-US" sz="1600" b="1" dirty="0">
                <a:solidFill>
                  <a:prstClr val="black"/>
                </a:solidFill>
                <a:highlight>
                  <a:srgbClr val="FFFF00"/>
                </a:highlight>
                <a:latin typeface="Century Gothic" panose="020B0502020202020204" pitchFamily="34" charset="0"/>
              </a:rPr>
              <a:t>must be filled out before you leave today</a:t>
            </a:r>
            <a:endParaRPr lang="en-US" sz="1600" dirty="0">
              <a:solidFill>
                <a:prstClr val="black"/>
              </a:solidFill>
              <a:highlight>
                <a:srgbClr val="FFFF00"/>
              </a:highlight>
              <a:latin typeface="Century Gothic" panose="020B0502020202020204" pitchFamily="34" charset="0"/>
            </a:endParaRPr>
          </a:p>
          <a:p>
            <a:pPr marL="342900" indent="-342900" defTabSz="457200">
              <a:buFont typeface="Arial" panose="020B0604020202020204" pitchFamily="34" charset="0"/>
              <a:buChar char="•"/>
            </a:pPr>
            <a:r>
              <a:rPr lang="en-US" sz="4000" dirty="0">
                <a:solidFill>
                  <a:prstClr val="black"/>
                </a:solidFill>
                <a:latin typeface="Century Gothic" panose="020B0502020202020204" pitchFamily="34" charset="0"/>
              </a:rPr>
              <a:t>**Bus tags**</a:t>
            </a:r>
          </a:p>
          <a:p>
            <a:pPr defTabSz="457200"/>
            <a:endParaRPr lang="en-US" sz="2500" dirty="0">
              <a:solidFill>
                <a:prstClr val="black"/>
              </a:solidFill>
              <a:latin typeface="Calibri" panose="020F0502020204030204"/>
            </a:endParaRPr>
          </a:p>
          <a:p>
            <a:pPr defTabSz="457200"/>
            <a:r>
              <a:rPr lang="en-US" sz="2500" b="1" u="sng" dirty="0">
                <a:solidFill>
                  <a:prstClr val="black"/>
                </a:solidFill>
                <a:latin typeface="Century Gothic" panose="020B0502020202020204" pitchFamily="34" charset="0"/>
              </a:rPr>
              <a:t>Note from the office about car riders:</a:t>
            </a:r>
          </a:p>
          <a:p>
            <a:pPr defTabSz="457200"/>
            <a:r>
              <a:rPr lang="en-US" sz="2400" dirty="0">
                <a:effectLst/>
                <a:latin typeface="Century Gothic" panose="020B0502020202020204" pitchFamily="34" charset="0"/>
                <a:ea typeface="Aptos" panose="020B0004020202020204" pitchFamily="34" charset="0"/>
                <a:cs typeface="Aptos" panose="020B0004020202020204" pitchFamily="34" charset="0"/>
              </a:rPr>
              <a:t>If you have a child that is going to be a car rider, they must fill out a NEW 2026-2027 application form. If they were a car rider last year, their number will remain the same; however, we need the form completed to update information. The car rider numbers are only for afternoon car riders who have a consistent schedule (ex. Every Mon-Fri, Every Monday, </a:t>
            </a:r>
            <a:r>
              <a:rPr lang="en-US" sz="2400" dirty="0" err="1">
                <a:effectLst/>
                <a:latin typeface="Century Gothic" panose="020B0502020202020204" pitchFamily="34" charset="0"/>
                <a:ea typeface="Aptos" panose="020B0004020202020204" pitchFamily="34" charset="0"/>
                <a:cs typeface="Aptos" panose="020B0004020202020204" pitchFamily="34" charset="0"/>
              </a:rPr>
              <a:t>etc</a:t>
            </a:r>
            <a:r>
              <a:rPr lang="en-US" sz="2400" dirty="0">
                <a:effectLst/>
                <a:latin typeface="Century Gothic" panose="020B0502020202020204" pitchFamily="34" charset="0"/>
                <a:ea typeface="Aptos" panose="020B0004020202020204" pitchFamily="34" charset="0"/>
                <a:cs typeface="Aptos" panose="020B0004020202020204" pitchFamily="34" charset="0"/>
              </a:rPr>
              <a:t>…)</a:t>
            </a:r>
          </a:p>
          <a:p>
            <a:pPr defTabSz="457200"/>
            <a:endParaRPr lang="en-US" sz="2500" dirty="0">
              <a:solidFill>
                <a:prstClr val="black"/>
              </a:solidFill>
              <a:latin typeface="Calibri" panose="020F0502020204030204"/>
            </a:endParaRPr>
          </a:p>
        </p:txBody>
      </p:sp>
      <p:pic>
        <p:nvPicPr>
          <p:cNvPr id="3" name="Picture 2">
            <a:extLst>
              <a:ext uri="{FF2B5EF4-FFF2-40B4-BE49-F238E27FC236}">
                <a16:creationId xmlns:a16="http://schemas.microsoft.com/office/drawing/2014/main" id="{BECB80D6-17B1-543B-3703-F7DAC4C2651A}"/>
              </a:ext>
            </a:extLst>
          </p:cNvPr>
          <p:cNvPicPr>
            <a:picLocks noChangeAspect="1"/>
          </p:cNvPicPr>
          <p:nvPr/>
        </p:nvPicPr>
        <p:blipFill>
          <a:blip r:embed="rId4"/>
          <a:stretch>
            <a:fillRect/>
          </a:stretch>
        </p:blipFill>
        <p:spPr>
          <a:xfrm>
            <a:off x="1542241" y="423090"/>
            <a:ext cx="5218323" cy="924226"/>
          </a:xfrm>
          <a:prstGeom prst="rect">
            <a:avLst/>
          </a:prstGeom>
        </p:spPr>
      </p:pic>
    </p:spTree>
    <p:extLst>
      <p:ext uri="{BB962C8B-B14F-4D97-AF65-F5344CB8AC3E}">
        <p14:creationId xmlns:p14="http://schemas.microsoft.com/office/powerpoint/2010/main" val="21791523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D28BC015-41A9-82B8-7CB8-FC460FA59E4E}"/>
              </a:ext>
            </a:extLst>
          </p:cNvPr>
          <p:cNvSpPr txBox="1">
            <a:spLocks noChangeArrowheads="1"/>
          </p:cNvSpPr>
          <p:nvPr/>
        </p:nvSpPr>
        <p:spPr bwMode="auto">
          <a:xfrm>
            <a:off x="3420892" y="1487553"/>
            <a:ext cx="57213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a:spcBef>
                <a:spcPct val="0"/>
              </a:spcBef>
              <a:buFontTx/>
              <a:buNone/>
            </a:pPr>
            <a:r>
              <a:rPr lang="en-US" altLang="en-US" sz="4400" dirty="0"/>
              <a:t>I am in Kindergarten</a:t>
            </a:r>
          </a:p>
        </p:txBody>
      </p:sp>
      <p:sp>
        <p:nvSpPr>
          <p:cNvPr id="5" name="Content Placeholder 2">
            <a:extLst>
              <a:ext uri="{FF2B5EF4-FFF2-40B4-BE49-F238E27FC236}">
                <a16:creationId xmlns:a16="http://schemas.microsoft.com/office/drawing/2014/main" id="{F1715C88-2807-2F37-8111-73601C32350A}"/>
              </a:ext>
            </a:extLst>
          </p:cNvPr>
          <p:cNvSpPr txBox="1">
            <a:spLocks noChangeArrowheads="1"/>
          </p:cNvSpPr>
          <p:nvPr/>
        </p:nvSpPr>
        <p:spPr>
          <a:xfrm>
            <a:off x="3347867" y="2292684"/>
            <a:ext cx="5867400" cy="3657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Tx/>
              <a:buNone/>
            </a:pPr>
            <a:r>
              <a:rPr lang="en-US" altLang="en-US" sz="2200" dirty="0">
                <a:latin typeface="Century Gothic" panose="020B0502020202020204" pitchFamily="34" charset="0"/>
              </a:rPr>
              <a:t>I am a risk taker and mess maker.</a:t>
            </a:r>
            <a:br>
              <a:rPr lang="en-US" altLang="en-US" sz="2200" dirty="0">
                <a:latin typeface="Century Gothic" panose="020B0502020202020204" pitchFamily="34" charset="0"/>
              </a:rPr>
            </a:br>
            <a:r>
              <a:rPr lang="en-US" altLang="en-US" sz="2200" dirty="0">
                <a:latin typeface="Century Gothic" panose="020B0502020202020204" pitchFamily="34" charset="0"/>
              </a:rPr>
              <a:t>I am a confident doer of exciting things.</a:t>
            </a:r>
            <a:br>
              <a:rPr lang="en-US" altLang="en-US" sz="2200" dirty="0">
                <a:latin typeface="Century Gothic" panose="020B0502020202020204" pitchFamily="34" charset="0"/>
              </a:rPr>
            </a:br>
            <a:r>
              <a:rPr lang="en-US" altLang="en-US" sz="2200" dirty="0">
                <a:latin typeface="Century Gothic" panose="020B0502020202020204" pitchFamily="34" charset="0"/>
              </a:rPr>
              <a:t>I am not built for desk sitting.</a:t>
            </a:r>
            <a:br>
              <a:rPr lang="en-US" altLang="en-US" sz="2200" dirty="0">
                <a:latin typeface="Century Gothic" panose="020B0502020202020204" pitchFamily="34" charset="0"/>
              </a:rPr>
            </a:br>
            <a:r>
              <a:rPr lang="en-US" altLang="en-US" sz="2200" dirty="0">
                <a:latin typeface="Century Gothic" panose="020B0502020202020204" pitchFamily="34" charset="0"/>
              </a:rPr>
              <a:t>My busy brain craves action and novelty.</a:t>
            </a:r>
            <a:br>
              <a:rPr lang="en-US" altLang="en-US" sz="2200" dirty="0">
                <a:latin typeface="Century Gothic" panose="020B0502020202020204" pitchFamily="34" charset="0"/>
              </a:rPr>
            </a:br>
            <a:br>
              <a:rPr lang="en-US" altLang="en-US" sz="2200" dirty="0">
                <a:latin typeface="Century Gothic" panose="020B0502020202020204" pitchFamily="34" charset="0"/>
              </a:rPr>
            </a:br>
            <a:r>
              <a:rPr lang="en-US" altLang="en-US" sz="2200" dirty="0">
                <a:latin typeface="Century Gothic" panose="020B0502020202020204" pitchFamily="34" charset="0"/>
              </a:rPr>
              <a:t>I am not as grownup as some people think.</a:t>
            </a:r>
            <a:br>
              <a:rPr lang="en-US" altLang="en-US" sz="2200" dirty="0">
                <a:latin typeface="Century Gothic" panose="020B0502020202020204" pitchFamily="34" charset="0"/>
              </a:rPr>
            </a:br>
            <a:r>
              <a:rPr lang="en-US" altLang="en-US" sz="2200" dirty="0">
                <a:latin typeface="Century Gothic" panose="020B0502020202020204" pitchFamily="34" charset="0"/>
              </a:rPr>
              <a:t>I am an observant seeker of adventure.</a:t>
            </a:r>
            <a:br>
              <a:rPr lang="en-US" altLang="en-US" sz="2200" dirty="0">
                <a:latin typeface="Century Gothic" panose="020B0502020202020204" pitchFamily="34" charset="0"/>
              </a:rPr>
            </a:br>
            <a:r>
              <a:rPr lang="en-US" altLang="en-US" sz="2200" dirty="0">
                <a:latin typeface="Century Gothic" panose="020B0502020202020204" pitchFamily="34" charset="0"/>
              </a:rPr>
              <a:t>I need to play, move and explore.</a:t>
            </a:r>
            <a:br>
              <a:rPr lang="en-US" altLang="en-US" sz="2200" dirty="0">
                <a:latin typeface="Century Gothic" panose="020B0502020202020204" pitchFamily="34" charset="0"/>
              </a:rPr>
            </a:br>
            <a:r>
              <a:rPr lang="en-US" altLang="en-US" sz="2200" dirty="0">
                <a:latin typeface="Century Gothic" panose="020B0502020202020204" pitchFamily="34" charset="0"/>
              </a:rPr>
              <a:t>Please don’t rush my childhood.</a:t>
            </a:r>
            <a:br>
              <a:rPr lang="en-US" altLang="en-US" sz="2200" dirty="0">
                <a:latin typeface="Century Gothic" panose="020B0502020202020204" pitchFamily="34" charset="0"/>
              </a:rPr>
            </a:br>
            <a:r>
              <a:rPr lang="en-US" altLang="en-US" dirty="0">
                <a:latin typeface="Century Gothic" panose="020B0502020202020204" pitchFamily="34" charset="0"/>
              </a:rPr>
              <a:t>I am only 5.</a:t>
            </a:r>
          </a:p>
        </p:txBody>
      </p:sp>
      <p:pic>
        <p:nvPicPr>
          <p:cNvPr id="6" name="Picture 4">
            <a:extLst>
              <a:ext uri="{FF2B5EF4-FFF2-40B4-BE49-F238E27FC236}">
                <a16:creationId xmlns:a16="http://schemas.microsoft.com/office/drawing/2014/main" id="{EFAE6FD6-78E3-828D-7A3C-0235A40FB6B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73600" y="0"/>
            <a:ext cx="2844800" cy="159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a:extLst>
              <a:ext uri="{FF2B5EF4-FFF2-40B4-BE49-F238E27FC236}">
                <a16:creationId xmlns:a16="http://schemas.microsoft.com/office/drawing/2014/main" id="{BADCF77A-D42A-DD25-9D8D-2344622F846B}"/>
              </a:ext>
            </a:extLst>
          </p:cNvPr>
          <p:cNvPicPr>
            <a:picLocks noChangeAspect="1"/>
          </p:cNvPicPr>
          <p:nvPr/>
        </p:nvPicPr>
        <p:blipFill>
          <a:blip r:embed="rId5">
            <a:extLst>
              <a:ext uri="{28A0092B-C50C-407E-A947-70E740481C1C}">
                <a14:useLocalDpi xmlns:a14="http://schemas.microsoft.com/office/drawing/2010/main" val="0"/>
              </a:ext>
            </a:extLst>
          </a:blip>
          <a:srcRect l="7231" t="7777" r="11983" b="16666"/>
          <a:stretch>
            <a:fillRect/>
          </a:stretch>
        </p:blipFill>
        <p:spPr bwMode="auto">
          <a:xfrm>
            <a:off x="5791029" y="5804404"/>
            <a:ext cx="981075"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45044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3036138"/>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Organic</Template>
  <TotalTime>10457</TotalTime>
  <Words>4693</Words>
  <Application>Microsoft Office PowerPoint</Application>
  <PresentationFormat>Widescreen</PresentationFormat>
  <Paragraphs>471</Paragraphs>
  <Slides>55</Slides>
  <Notes>34</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55</vt:i4>
      </vt:variant>
    </vt:vector>
  </HeadingPairs>
  <TitlesOfParts>
    <vt:vector size="72" baseType="lpstr">
      <vt:lpstr>Agency FB</vt:lpstr>
      <vt:lpstr>Aptos</vt:lpstr>
      <vt:lpstr>Aptos Display</vt:lpstr>
      <vt:lpstr>Arial</vt:lpstr>
      <vt:lpstr>Baguet Script</vt:lpstr>
      <vt:lpstr>Baskerville Old Face</vt:lpstr>
      <vt:lpstr>Bodoni MT Black</vt:lpstr>
      <vt:lpstr>Calibri</vt:lpstr>
      <vt:lpstr>Calibri Light</vt:lpstr>
      <vt:lpstr>Century Gothic</vt:lpstr>
      <vt:lpstr>Courier New</vt:lpstr>
      <vt:lpstr>Grandview Display</vt:lpstr>
      <vt:lpstr>KG Head Above Water</vt:lpstr>
      <vt:lpstr>Lato</vt:lpstr>
      <vt:lpstr>Montserrat</vt:lpstr>
      <vt:lpstr>Segoe UI</vt:lpstr>
      <vt:lpstr>1_Office Theme</vt:lpstr>
      <vt:lpstr>PowerPoint Presentation</vt:lpstr>
      <vt:lpstr>PowerPoint Presentation</vt:lpstr>
      <vt:lpstr>PowerPoint Presentation</vt:lpstr>
      <vt:lpstr>PowerPoint Presentation</vt:lpstr>
      <vt:lpstr>PowerPoint Presentation</vt:lpstr>
      <vt:lpstr>CCPS Security and Emergency Response</vt:lpstr>
      <vt:lpstr>Goal </vt:lpstr>
      <vt:lpstr>Visitor Management</vt:lpstr>
      <vt:lpstr>Special Circumstances</vt:lpstr>
      <vt:lpstr>Standard Response Protocol (SRP)</vt:lpstr>
      <vt:lpstr>Parent Expectations</vt:lpstr>
      <vt:lpstr>HOLD</vt:lpstr>
      <vt:lpstr>SECURE</vt:lpstr>
      <vt:lpstr>LOCKDOWN</vt:lpstr>
      <vt:lpstr>EVACUATE</vt:lpstr>
      <vt:lpstr>SHELTER</vt:lpstr>
      <vt:lpstr>26-27 Drill Schedule</vt:lpstr>
      <vt:lpstr>Reunification</vt:lpstr>
      <vt:lpstr>School Resource Officers (SRO)</vt:lpstr>
      <vt:lpstr>Security Initiative</vt:lpstr>
      <vt:lpstr>“See Something, Say Something”  “Don’t Repost”</vt:lpstr>
      <vt:lpstr>Safe Schools Maryland Tip Line</vt:lpstr>
      <vt:lpstr>Security is Everyone’s Responsibility</vt:lpstr>
      <vt:lpstr>Back to School Night:  Literacy Policy and Student Reading Improvement Plan</vt:lpstr>
      <vt:lpstr>                                                   </vt:lpstr>
      <vt:lpstr>PowerPoint Presentation</vt:lpstr>
      <vt:lpstr>PowerPoint Presentation</vt:lpstr>
      <vt:lpstr>Student Reading Improvement Plan (SRIP)</vt:lpstr>
      <vt:lpstr>Student Reading Improvement Plan Process</vt:lpstr>
      <vt:lpstr>What will the intervention look like?</vt:lpstr>
      <vt:lpstr>Upcoming SRIP Informational Nights </vt:lpstr>
      <vt:lpstr>Notes from Nurse Caitlyn </vt:lpstr>
      <vt:lpstr>When to stay home </vt:lpstr>
      <vt:lpstr>When to call the Nurse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Carroll County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Grier, Danielle</dc:creator>
  <cp:lastModifiedBy>Code, John</cp:lastModifiedBy>
  <cp:revision>22</cp:revision>
  <cp:lastPrinted>2026-08-27T15:59:31Z</cp:lastPrinted>
  <dcterms:created xsi:type="dcterms:W3CDTF">2024-08-28T17:35:34Z</dcterms:created>
  <dcterms:modified xsi:type="dcterms:W3CDTF">2026-10-13T17:37:48Z</dcterms:modified>
</cp:coreProperties>
</file>