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5116F38-A094-4458-B5C7-643FA699CADC}">
  <a:tblStyle styleId="{85116F38-A094-4458-B5C7-643FA699CAD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forms.gle/qHptgB5X6EsiF1JX8"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h2f458a27388f2012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h2f458a27388f2012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h2f458a27388f2012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h2f458a27388f2012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h2f458a27388f2012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h2f458a27388f2012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Survey</a:t>
            </a:r>
            <a:r>
              <a:rPr lang="en"/>
              <a:t> Link: </a:t>
            </a:r>
            <a:r>
              <a:rPr lang="en" u="sng">
                <a:solidFill>
                  <a:schemeClr val="hlink"/>
                </a:solidFill>
                <a:hlinkClick r:id="rId2"/>
              </a:rPr>
              <a:t>https://forms.gle/qHptgB5X6EsiF1JX8</a:t>
            </a:r>
            <a:r>
              <a:rPr lang="en"/>
              <a:t>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h2f458a27388f2012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h2f458a27388f2012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h2f458a27388f2012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h2f458a27388f2012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1" Type="http://schemas.openxmlformats.org/officeDocument/2006/relationships/hyperlink" Target="mailto:sharon.horrocks@nccvt.k12.de.us" TargetMode="External"/><Relationship Id="rId10" Type="http://schemas.openxmlformats.org/officeDocument/2006/relationships/hyperlink" Target="mailto:beth.murray@colonial.k12.de.us" TargetMode="External"/><Relationship Id="rId13" Type="http://schemas.openxmlformats.org/officeDocument/2006/relationships/hyperlink" Target="mailto:sarah.celestin@redclay.k12.de.us" TargetMode="External"/><Relationship Id="rId12" Type="http://schemas.openxmlformats.org/officeDocument/2006/relationships/hyperlink" Target="mailto:tristan.spates@nccvt.k12.de.us" TargetMode="External"/><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mailto:Kristine.Peters@appo.k12.de.us" TargetMode="External"/><Relationship Id="rId4" Type="http://schemas.openxmlformats.org/officeDocument/2006/relationships/hyperlink" Target="mailto:patrique.ogilvie@appo.k12.de.us" TargetMode="External"/><Relationship Id="rId9" Type="http://schemas.openxmlformats.org/officeDocument/2006/relationships/hyperlink" Target="mailto:Erica.Boykin@colonial.k12.de.us" TargetMode="External"/><Relationship Id="rId14" Type="http://schemas.openxmlformats.org/officeDocument/2006/relationships/hyperlink" Target="mailto:stacey.pellicano@redclay.k12.de.us" TargetMode="External"/><Relationship Id="rId5" Type="http://schemas.openxmlformats.org/officeDocument/2006/relationships/hyperlink" Target="mailto:natalie.hess@bsd.k12.de.us" TargetMode="External"/><Relationship Id="rId6" Type="http://schemas.openxmlformats.org/officeDocument/2006/relationships/hyperlink" Target="mailto:natalie.hess@bsd.k12.de.us" TargetMode="External"/><Relationship Id="rId7" Type="http://schemas.openxmlformats.org/officeDocument/2006/relationships/hyperlink" Target="mailto:REBECCA.RYAN@christina.k12.de.us" TargetMode="External"/><Relationship Id="rId8" Type="http://schemas.openxmlformats.org/officeDocument/2006/relationships/hyperlink" Target="mailto:patty.knapp@christina.k12.de.u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picofdel.org/" TargetMode="Externa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t>New Castle County </a:t>
            </a:r>
            <a:endParaRPr/>
          </a:p>
          <a:p>
            <a:pPr indent="0" lvl="0" marL="0" rtl="0" algn="ctr">
              <a:spcBef>
                <a:spcPts val="0"/>
              </a:spcBef>
              <a:spcAft>
                <a:spcPts val="0"/>
              </a:spcAft>
              <a:buNone/>
            </a:pPr>
            <a:r>
              <a:rPr lang="en"/>
              <a:t>Special Education</a:t>
            </a:r>
            <a:endParaRPr/>
          </a:p>
          <a:p>
            <a:pPr indent="0" lvl="0" marL="0" rtl="0" algn="ctr">
              <a:spcBef>
                <a:spcPts val="0"/>
              </a:spcBef>
              <a:spcAft>
                <a:spcPts val="0"/>
              </a:spcAft>
              <a:buNone/>
            </a:pPr>
            <a:r>
              <a:rPr lang="en"/>
              <a:t>Parent Council</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10/7/2026</a:t>
            </a:r>
            <a:endParaRPr/>
          </a:p>
        </p:txBody>
      </p:sp>
      <p:pic>
        <p:nvPicPr>
          <p:cNvPr id="56" name="Google Shape;56;p13"/>
          <p:cNvPicPr preferRelativeResize="0"/>
          <p:nvPr/>
        </p:nvPicPr>
        <p:blipFill>
          <a:blip r:embed="rId3">
            <a:alphaModFix/>
          </a:blip>
          <a:stretch>
            <a:fillRect/>
          </a:stretch>
        </p:blipFill>
        <p:spPr>
          <a:xfrm>
            <a:off x="57800" y="3437666"/>
            <a:ext cx="9144000" cy="158161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NCC Special Education Parent Council</a:t>
            </a:r>
            <a:endParaRPr/>
          </a:p>
        </p:txBody>
      </p:sp>
      <p:sp>
        <p:nvSpPr>
          <p:cNvPr id="62" name="Google Shape;62;p14"/>
          <p:cNvSpPr txBox="1"/>
          <p:nvPr>
            <p:ph idx="1" type="body"/>
          </p:nvPr>
        </p:nvSpPr>
        <p:spPr>
          <a:xfrm>
            <a:off x="311700" y="1152475"/>
            <a:ext cx="8520600" cy="1927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Shared</a:t>
            </a:r>
            <a:r>
              <a:rPr lang="en"/>
              <a:t> Vision: To empower families, amplify </a:t>
            </a:r>
            <a:r>
              <a:rPr lang="en"/>
              <a:t>their</a:t>
            </a:r>
            <a:r>
              <a:rPr lang="en"/>
              <a:t> voices, and form a partnership between home and school to build an inclusive, equitable, and supportive educational community across New Castle County where every child receiving special </a:t>
            </a:r>
            <a:r>
              <a:rPr lang="en"/>
              <a:t>education</a:t>
            </a:r>
            <a:r>
              <a:rPr lang="en"/>
              <a:t> services thrives. </a:t>
            </a:r>
            <a:endParaRPr/>
          </a:p>
        </p:txBody>
      </p:sp>
      <p:pic>
        <p:nvPicPr>
          <p:cNvPr id="63" name="Google Shape;63;p14"/>
          <p:cNvPicPr preferRelativeResize="0"/>
          <p:nvPr/>
        </p:nvPicPr>
        <p:blipFill>
          <a:blip r:embed="rId3">
            <a:alphaModFix/>
          </a:blip>
          <a:stretch>
            <a:fillRect/>
          </a:stretch>
        </p:blipFill>
        <p:spPr>
          <a:xfrm>
            <a:off x="57800" y="3437666"/>
            <a:ext cx="9144000" cy="158161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NCC Special Education Parent Council Who’s Who?</a:t>
            </a:r>
            <a:endParaRPr/>
          </a:p>
        </p:txBody>
      </p:sp>
      <p:graphicFrame>
        <p:nvGraphicFramePr>
          <p:cNvPr id="69" name="Google Shape;69;p15"/>
          <p:cNvGraphicFramePr/>
          <p:nvPr/>
        </p:nvGraphicFramePr>
        <p:xfrm>
          <a:off x="377138" y="1152475"/>
          <a:ext cx="3000000" cy="3000000"/>
        </p:xfrm>
        <a:graphic>
          <a:graphicData uri="http://schemas.openxmlformats.org/drawingml/2006/table">
            <a:tbl>
              <a:tblPr>
                <a:noFill/>
                <a:tableStyleId>{85116F38-A094-4458-B5C7-643FA699CADC}</a:tableStyleId>
              </a:tblPr>
              <a:tblGrid>
                <a:gridCol w="2604775"/>
                <a:gridCol w="3023250"/>
                <a:gridCol w="2761700"/>
              </a:tblGrid>
              <a:tr h="381000">
                <a:tc>
                  <a:txBody>
                    <a:bodyPr/>
                    <a:lstStyle/>
                    <a:p>
                      <a:pPr indent="0" lvl="0" marL="0" rtl="0" algn="l">
                        <a:spcBef>
                          <a:spcPts val="0"/>
                        </a:spcBef>
                        <a:spcAft>
                          <a:spcPts val="0"/>
                        </a:spcAft>
                        <a:buNone/>
                      </a:pPr>
                      <a:r>
                        <a:rPr b="1" lang="en" sz="1800"/>
                        <a:t>District</a:t>
                      </a:r>
                      <a:endParaRPr b="1" sz="1800"/>
                    </a:p>
                  </a:txBody>
                  <a:tcPr marT="91425" marB="91425" marR="91425" marL="91425"/>
                </a:tc>
                <a:tc>
                  <a:txBody>
                    <a:bodyPr/>
                    <a:lstStyle/>
                    <a:p>
                      <a:pPr indent="0" lvl="0" marL="0" rtl="0" algn="l">
                        <a:spcBef>
                          <a:spcPts val="0"/>
                        </a:spcBef>
                        <a:spcAft>
                          <a:spcPts val="0"/>
                        </a:spcAft>
                        <a:buNone/>
                      </a:pPr>
                      <a:r>
                        <a:rPr b="1" lang="en" sz="1800"/>
                        <a:t>Director</a:t>
                      </a:r>
                      <a:endParaRPr b="1" sz="1800"/>
                    </a:p>
                  </a:txBody>
                  <a:tcPr marT="91425" marB="91425" marR="91425" marL="91425"/>
                </a:tc>
                <a:tc>
                  <a:txBody>
                    <a:bodyPr/>
                    <a:lstStyle/>
                    <a:p>
                      <a:pPr indent="0" lvl="0" marL="0" rtl="0" algn="l">
                        <a:spcBef>
                          <a:spcPts val="0"/>
                        </a:spcBef>
                        <a:spcAft>
                          <a:spcPts val="0"/>
                        </a:spcAft>
                        <a:buNone/>
                      </a:pPr>
                      <a:r>
                        <a:rPr b="1" lang="en" sz="1800"/>
                        <a:t>Parent Council Contact</a:t>
                      </a:r>
                      <a:endParaRPr b="1" sz="1800"/>
                    </a:p>
                  </a:txBody>
                  <a:tcPr marT="91425" marB="91425" marR="91425" marL="91425"/>
                </a:tc>
              </a:tr>
              <a:tr h="381000">
                <a:tc>
                  <a:txBody>
                    <a:bodyPr/>
                    <a:lstStyle/>
                    <a:p>
                      <a:pPr indent="0" lvl="0" marL="0" rtl="0" algn="l">
                        <a:spcBef>
                          <a:spcPts val="0"/>
                        </a:spcBef>
                        <a:spcAft>
                          <a:spcPts val="0"/>
                        </a:spcAft>
                        <a:buNone/>
                      </a:pPr>
                      <a:r>
                        <a:rPr lang="en" sz="1800"/>
                        <a:t>Appoquinimink</a:t>
                      </a:r>
                      <a:endParaRPr sz="1800"/>
                    </a:p>
                  </a:txBody>
                  <a:tcPr marT="91425" marB="91425" marR="91425" marL="91425"/>
                </a:tc>
                <a:tc>
                  <a:txBody>
                    <a:bodyPr/>
                    <a:lstStyle/>
                    <a:p>
                      <a:pPr indent="0" lvl="0" marL="0" rtl="0" algn="l">
                        <a:spcBef>
                          <a:spcPts val="0"/>
                        </a:spcBef>
                        <a:spcAft>
                          <a:spcPts val="0"/>
                        </a:spcAft>
                        <a:buNone/>
                      </a:pPr>
                      <a:r>
                        <a:rPr lang="en" sz="1800" u="sng">
                          <a:solidFill>
                            <a:schemeClr val="hlink"/>
                          </a:solidFill>
                          <a:hlinkClick r:id="rId3"/>
                        </a:rPr>
                        <a:t>Kristine Peters, EdD, NCSP</a:t>
                      </a:r>
                      <a:endParaRPr sz="1800"/>
                    </a:p>
                  </a:txBody>
                  <a:tcPr marT="91425" marB="91425" marR="91425" marL="91425"/>
                </a:tc>
                <a:tc>
                  <a:txBody>
                    <a:bodyPr/>
                    <a:lstStyle/>
                    <a:p>
                      <a:pPr indent="0" lvl="0" marL="0" rtl="0" algn="l">
                        <a:spcBef>
                          <a:spcPts val="0"/>
                        </a:spcBef>
                        <a:spcAft>
                          <a:spcPts val="0"/>
                        </a:spcAft>
                        <a:buNone/>
                      </a:pPr>
                      <a:r>
                        <a:rPr lang="en" sz="1800" u="sng">
                          <a:solidFill>
                            <a:schemeClr val="hlink"/>
                          </a:solidFill>
                          <a:hlinkClick r:id="rId4"/>
                        </a:rPr>
                        <a:t>Patrique O’Gilvie</a:t>
                      </a:r>
                      <a:endParaRPr sz="1800"/>
                    </a:p>
                  </a:txBody>
                  <a:tcPr marT="91425" marB="91425" marR="91425" marL="91425"/>
                </a:tc>
              </a:tr>
              <a:tr h="381000">
                <a:tc>
                  <a:txBody>
                    <a:bodyPr/>
                    <a:lstStyle/>
                    <a:p>
                      <a:pPr indent="0" lvl="0" marL="0" rtl="0" algn="l">
                        <a:spcBef>
                          <a:spcPts val="0"/>
                        </a:spcBef>
                        <a:spcAft>
                          <a:spcPts val="0"/>
                        </a:spcAft>
                        <a:buNone/>
                      </a:pPr>
                      <a:r>
                        <a:rPr lang="en" sz="1800"/>
                        <a:t>Brandywine</a:t>
                      </a:r>
                      <a:endParaRPr sz="1800"/>
                    </a:p>
                  </a:txBody>
                  <a:tcPr marT="91425" marB="91425" marR="91425" marL="91425"/>
                </a:tc>
                <a:tc>
                  <a:txBody>
                    <a:bodyPr/>
                    <a:lstStyle/>
                    <a:p>
                      <a:pPr indent="0" lvl="0" marL="0" rtl="0" algn="l">
                        <a:spcBef>
                          <a:spcPts val="0"/>
                        </a:spcBef>
                        <a:spcAft>
                          <a:spcPts val="0"/>
                        </a:spcAft>
                        <a:buNone/>
                      </a:pPr>
                      <a:r>
                        <a:rPr lang="en" sz="1800" u="sng">
                          <a:solidFill>
                            <a:schemeClr val="hlink"/>
                          </a:solidFill>
                          <a:hlinkClick r:id="rId5"/>
                        </a:rPr>
                        <a:t>Natalie Hess, Ed.D.</a:t>
                      </a:r>
                      <a:endParaRPr sz="1800"/>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sz="1800" u="sng">
                          <a:solidFill>
                            <a:schemeClr val="accent5"/>
                          </a:solidFill>
                          <a:hlinkClick r:id="rId6">
                            <a:extLst>
                              <a:ext uri="{A12FA001-AC4F-418D-AE19-62706E023703}">
                                <ahyp:hlinkClr val="tx"/>
                              </a:ext>
                            </a:extLst>
                          </a:hlinkClick>
                        </a:rPr>
                        <a:t>Natalie Hess, Ed.D.</a:t>
                      </a:r>
                      <a:endParaRPr sz="1800"/>
                    </a:p>
                  </a:txBody>
                  <a:tcPr marT="91425" marB="91425" marR="91425" marL="91425"/>
                </a:tc>
              </a:tr>
              <a:tr h="439725">
                <a:tc>
                  <a:txBody>
                    <a:bodyPr/>
                    <a:lstStyle/>
                    <a:p>
                      <a:pPr indent="0" lvl="0" marL="0" rtl="0" algn="l">
                        <a:spcBef>
                          <a:spcPts val="0"/>
                        </a:spcBef>
                        <a:spcAft>
                          <a:spcPts val="0"/>
                        </a:spcAft>
                        <a:buNone/>
                      </a:pPr>
                      <a:r>
                        <a:rPr lang="en" sz="1800"/>
                        <a:t>Christina</a:t>
                      </a:r>
                      <a:endParaRPr sz="1800"/>
                    </a:p>
                  </a:txBody>
                  <a:tcPr marT="91425" marB="91425" marR="91425" marL="91425"/>
                </a:tc>
                <a:tc>
                  <a:txBody>
                    <a:bodyPr/>
                    <a:lstStyle/>
                    <a:p>
                      <a:pPr indent="0" lvl="0" marL="0" rtl="0" algn="l">
                        <a:spcBef>
                          <a:spcPts val="0"/>
                        </a:spcBef>
                        <a:spcAft>
                          <a:spcPts val="0"/>
                        </a:spcAft>
                        <a:buNone/>
                      </a:pPr>
                      <a:r>
                        <a:rPr lang="en" sz="1800" u="sng">
                          <a:solidFill>
                            <a:schemeClr val="hlink"/>
                          </a:solidFill>
                          <a:hlinkClick r:id="rId7"/>
                        </a:rPr>
                        <a:t>Becky Ryan</a:t>
                      </a:r>
                      <a:endParaRPr sz="1800"/>
                    </a:p>
                  </a:txBody>
                  <a:tcPr marT="91425" marB="91425" marR="91425" marL="91425"/>
                </a:tc>
                <a:tc>
                  <a:txBody>
                    <a:bodyPr/>
                    <a:lstStyle/>
                    <a:p>
                      <a:pPr indent="0" lvl="0" marL="0" rtl="0" algn="l">
                        <a:spcBef>
                          <a:spcPts val="0"/>
                        </a:spcBef>
                        <a:spcAft>
                          <a:spcPts val="0"/>
                        </a:spcAft>
                        <a:buNone/>
                      </a:pPr>
                      <a:r>
                        <a:rPr lang="en" sz="1800" u="sng">
                          <a:solidFill>
                            <a:schemeClr val="hlink"/>
                          </a:solidFill>
                          <a:hlinkClick r:id="rId8"/>
                        </a:rPr>
                        <a:t>Patty Knapp</a:t>
                      </a:r>
                      <a:endParaRPr sz="1800"/>
                    </a:p>
                  </a:txBody>
                  <a:tcPr marT="91425" marB="91425" marR="91425" marL="91425"/>
                </a:tc>
              </a:tr>
              <a:tr h="381000">
                <a:tc>
                  <a:txBody>
                    <a:bodyPr/>
                    <a:lstStyle/>
                    <a:p>
                      <a:pPr indent="0" lvl="0" marL="0" rtl="0" algn="l">
                        <a:spcBef>
                          <a:spcPts val="0"/>
                        </a:spcBef>
                        <a:spcAft>
                          <a:spcPts val="0"/>
                        </a:spcAft>
                        <a:buNone/>
                      </a:pPr>
                      <a:r>
                        <a:rPr lang="en" sz="1800"/>
                        <a:t>Colonial</a:t>
                      </a:r>
                      <a:endParaRPr sz="1800"/>
                    </a:p>
                  </a:txBody>
                  <a:tcPr marT="91425" marB="91425" marR="91425" marL="91425"/>
                </a:tc>
                <a:tc>
                  <a:txBody>
                    <a:bodyPr/>
                    <a:lstStyle/>
                    <a:p>
                      <a:pPr indent="0" lvl="0" marL="0" rtl="0" algn="l">
                        <a:spcBef>
                          <a:spcPts val="0"/>
                        </a:spcBef>
                        <a:spcAft>
                          <a:spcPts val="0"/>
                        </a:spcAft>
                        <a:buNone/>
                      </a:pPr>
                      <a:r>
                        <a:rPr lang="en" sz="1800" u="sng">
                          <a:solidFill>
                            <a:schemeClr val="hlink"/>
                          </a:solidFill>
                          <a:hlinkClick r:id="rId9"/>
                        </a:rPr>
                        <a:t>Erica Boykin</a:t>
                      </a:r>
                      <a:endParaRPr sz="1800"/>
                    </a:p>
                  </a:txBody>
                  <a:tcPr marT="91425" marB="91425" marR="91425" marL="91425"/>
                </a:tc>
                <a:tc>
                  <a:txBody>
                    <a:bodyPr/>
                    <a:lstStyle/>
                    <a:p>
                      <a:pPr indent="0" lvl="0" marL="0" rtl="0" algn="l">
                        <a:spcBef>
                          <a:spcPts val="0"/>
                        </a:spcBef>
                        <a:spcAft>
                          <a:spcPts val="0"/>
                        </a:spcAft>
                        <a:buNone/>
                      </a:pPr>
                      <a:r>
                        <a:rPr lang="en" sz="1800" u="sng">
                          <a:solidFill>
                            <a:schemeClr val="hlink"/>
                          </a:solidFill>
                          <a:hlinkClick r:id="rId10"/>
                        </a:rPr>
                        <a:t>Beth Murray</a:t>
                      </a:r>
                      <a:endParaRPr sz="1800"/>
                    </a:p>
                  </a:txBody>
                  <a:tcPr marT="91425" marB="91425" marR="91425" marL="91425"/>
                </a:tc>
              </a:tr>
              <a:tr h="381000">
                <a:tc>
                  <a:txBody>
                    <a:bodyPr/>
                    <a:lstStyle/>
                    <a:p>
                      <a:pPr indent="0" lvl="0" marL="0" rtl="0" algn="l">
                        <a:spcBef>
                          <a:spcPts val="0"/>
                        </a:spcBef>
                        <a:spcAft>
                          <a:spcPts val="0"/>
                        </a:spcAft>
                        <a:buNone/>
                      </a:pPr>
                      <a:r>
                        <a:rPr lang="en" sz="1800"/>
                        <a:t>New Castle Co Vo-Tech</a:t>
                      </a:r>
                      <a:endParaRPr sz="1800"/>
                    </a:p>
                  </a:txBody>
                  <a:tcPr marT="91425" marB="91425" marR="91425" marL="91425"/>
                </a:tc>
                <a:tc>
                  <a:txBody>
                    <a:bodyPr/>
                    <a:lstStyle/>
                    <a:p>
                      <a:pPr indent="0" lvl="0" marL="0" rtl="0" algn="l">
                        <a:spcBef>
                          <a:spcPts val="0"/>
                        </a:spcBef>
                        <a:spcAft>
                          <a:spcPts val="0"/>
                        </a:spcAft>
                        <a:buNone/>
                      </a:pPr>
                      <a:r>
                        <a:rPr lang="en" sz="1800" u="sng">
                          <a:solidFill>
                            <a:schemeClr val="hlink"/>
                          </a:solidFill>
                          <a:hlinkClick r:id="rId11"/>
                        </a:rPr>
                        <a:t>Sharon Horrocks</a:t>
                      </a:r>
                      <a:endParaRPr sz="1800"/>
                    </a:p>
                  </a:txBody>
                  <a:tcPr marT="91425" marB="91425" marR="91425" marL="91425"/>
                </a:tc>
                <a:tc>
                  <a:txBody>
                    <a:bodyPr/>
                    <a:lstStyle/>
                    <a:p>
                      <a:pPr indent="0" lvl="0" marL="0" rtl="0" algn="l">
                        <a:spcBef>
                          <a:spcPts val="0"/>
                        </a:spcBef>
                        <a:spcAft>
                          <a:spcPts val="0"/>
                        </a:spcAft>
                        <a:buNone/>
                      </a:pPr>
                      <a:r>
                        <a:rPr lang="en" sz="1800" u="sng">
                          <a:solidFill>
                            <a:schemeClr val="hlink"/>
                          </a:solidFill>
                          <a:hlinkClick r:id="rId12"/>
                        </a:rPr>
                        <a:t>Tristan Spates</a:t>
                      </a:r>
                      <a:endParaRPr sz="1800"/>
                    </a:p>
                  </a:txBody>
                  <a:tcPr marT="91425" marB="91425" marR="91425" marL="91425"/>
                </a:tc>
              </a:tr>
              <a:tr h="381000">
                <a:tc>
                  <a:txBody>
                    <a:bodyPr/>
                    <a:lstStyle/>
                    <a:p>
                      <a:pPr indent="0" lvl="0" marL="0" rtl="0" algn="l">
                        <a:spcBef>
                          <a:spcPts val="0"/>
                        </a:spcBef>
                        <a:spcAft>
                          <a:spcPts val="0"/>
                        </a:spcAft>
                        <a:buNone/>
                      </a:pPr>
                      <a:r>
                        <a:rPr lang="en" sz="1800"/>
                        <a:t>Red Clay</a:t>
                      </a:r>
                      <a:endParaRPr sz="1800"/>
                    </a:p>
                  </a:txBody>
                  <a:tcPr marT="91425" marB="91425" marR="91425" marL="91425"/>
                </a:tc>
                <a:tc>
                  <a:txBody>
                    <a:bodyPr/>
                    <a:lstStyle/>
                    <a:p>
                      <a:pPr indent="0" lvl="0" marL="0" rtl="0" algn="l">
                        <a:spcBef>
                          <a:spcPts val="0"/>
                        </a:spcBef>
                        <a:spcAft>
                          <a:spcPts val="0"/>
                        </a:spcAft>
                        <a:buNone/>
                      </a:pPr>
                      <a:r>
                        <a:rPr lang="en" sz="1800" u="sng">
                          <a:solidFill>
                            <a:schemeClr val="hlink"/>
                          </a:solidFill>
                          <a:hlinkClick r:id="rId13"/>
                        </a:rPr>
                        <a:t>Sarah Celestin, Ed.D.</a:t>
                      </a:r>
                      <a:endParaRPr sz="1800"/>
                    </a:p>
                  </a:txBody>
                  <a:tcPr marT="91425" marB="91425" marR="91425" marL="91425"/>
                </a:tc>
                <a:tc>
                  <a:txBody>
                    <a:bodyPr/>
                    <a:lstStyle/>
                    <a:p>
                      <a:pPr indent="0" lvl="0" marL="0" rtl="0" algn="l">
                        <a:spcBef>
                          <a:spcPts val="0"/>
                        </a:spcBef>
                        <a:spcAft>
                          <a:spcPts val="0"/>
                        </a:spcAft>
                        <a:buNone/>
                      </a:pPr>
                      <a:r>
                        <a:rPr lang="en" sz="1800" u="sng">
                          <a:solidFill>
                            <a:schemeClr val="hlink"/>
                          </a:solidFill>
                          <a:hlinkClick r:id="rId14"/>
                        </a:rPr>
                        <a:t>Stacey Pellicano</a:t>
                      </a:r>
                      <a:endParaRPr sz="1800"/>
                    </a:p>
                  </a:txBody>
                  <a:tcPr marT="91425" marB="91425" marR="91425" marL="91425"/>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Family Contact Information </a:t>
            </a:r>
            <a:endParaRPr/>
          </a:p>
        </p:txBody>
      </p:sp>
      <p:sp>
        <p:nvSpPr>
          <p:cNvPr id="75" name="Google Shape;75;p16"/>
          <p:cNvSpPr txBox="1"/>
          <p:nvPr>
            <p:ph idx="1" type="body"/>
          </p:nvPr>
        </p:nvSpPr>
        <p:spPr>
          <a:xfrm>
            <a:off x="311700" y="1152475"/>
            <a:ext cx="71919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sz="1900"/>
              <a:t>Using the survey link in the chat (or QR Code to the right), please share your:</a:t>
            </a:r>
            <a:endParaRPr sz="1900"/>
          </a:p>
          <a:p>
            <a:pPr indent="-349250" lvl="0" marL="457200" rtl="0" algn="l">
              <a:spcBef>
                <a:spcPts val="1200"/>
              </a:spcBef>
              <a:spcAft>
                <a:spcPts val="0"/>
              </a:spcAft>
              <a:buSzPts val="1900"/>
              <a:buChar char="●"/>
            </a:pPr>
            <a:r>
              <a:rPr lang="en" sz="1900"/>
              <a:t>first and last name</a:t>
            </a:r>
            <a:endParaRPr sz="1900"/>
          </a:p>
          <a:p>
            <a:pPr indent="-349250" lvl="0" marL="457200" rtl="0" algn="l">
              <a:spcBef>
                <a:spcPts val="0"/>
              </a:spcBef>
              <a:spcAft>
                <a:spcPts val="0"/>
              </a:spcAft>
              <a:buSzPts val="1900"/>
              <a:buChar char="●"/>
            </a:pPr>
            <a:r>
              <a:rPr lang="en" sz="1900"/>
              <a:t>school district</a:t>
            </a:r>
            <a:endParaRPr sz="1900"/>
          </a:p>
          <a:p>
            <a:pPr indent="-349250" lvl="0" marL="457200" rtl="0" algn="l">
              <a:spcBef>
                <a:spcPts val="0"/>
              </a:spcBef>
              <a:spcAft>
                <a:spcPts val="0"/>
              </a:spcAft>
              <a:buSzPts val="1900"/>
              <a:buChar char="●"/>
            </a:pPr>
            <a:r>
              <a:rPr lang="en" sz="1900"/>
              <a:t>school</a:t>
            </a:r>
            <a:endParaRPr sz="1900"/>
          </a:p>
          <a:p>
            <a:pPr indent="-349250" lvl="0" marL="457200" rtl="0" algn="l">
              <a:spcBef>
                <a:spcPts val="0"/>
              </a:spcBef>
              <a:spcAft>
                <a:spcPts val="0"/>
              </a:spcAft>
              <a:buSzPts val="1900"/>
              <a:buChar char="●"/>
            </a:pPr>
            <a:r>
              <a:rPr lang="en" sz="1900"/>
              <a:t>email &amp; phone (preferred contact info)</a:t>
            </a:r>
            <a:endParaRPr sz="1900"/>
          </a:p>
          <a:p>
            <a:pPr indent="-349250" lvl="0" marL="457200" rtl="0" algn="l">
              <a:spcBef>
                <a:spcPts val="0"/>
              </a:spcBef>
              <a:spcAft>
                <a:spcPts val="0"/>
              </a:spcAft>
              <a:buSzPts val="1900"/>
              <a:buChar char="●"/>
            </a:pPr>
            <a:r>
              <a:rPr lang="en" sz="1900"/>
              <a:t>future </a:t>
            </a:r>
            <a:r>
              <a:rPr lang="en" sz="1900"/>
              <a:t>topics</a:t>
            </a:r>
            <a:r>
              <a:rPr lang="en" sz="1900"/>
              <a:t> of interest</a:t>
            </a:r>
            <a:endParaRPr sz="1900"/>
          </a:p>
          <a:p>
            <a:pPr indent="0" lvl="0" marL="0" rtl="0" algn="l">
              <a:spcBef>
                <a:spcPts val="1200"/>
              </a:spcBef>
              <a:spcAft>
                <a:spcPts val="1200"/>
              </a:spcAft>
              <a:buNone/>
            </a:pPr>
            <a:r>
              <a:rPr lang="en" sz="1900"/>
              <a:t>This information will be used by your school district for follow-up.  Thank you!</a:t>
            </a:r>
            <a:endParaRPr sz="1900"/>
          </a:p>
        </p:txBody>
      </p:sp>
      <p:pic>
        <p:nvPicPr>
          <p:cNvPr id="76" name="Google Shape;76;p16"/>
          <p:cNvPicPr preferRelativeResize="0"/>
          <p:nvPr/>
        </p:nvPicPr>
        <p:blipFill rotWithShape="1">
          <a:blip r:embed="rId3">
            <a:alphaModFix/>
          </a:blip>
          <a:srcRect b="0" l="0" r="0" t="3503"/>
          <a:stretch/>
        </p:blipFill>
        <p:spPr>
          <a:xfrm>
            <a:off x="6918825" y="1697575"/>
            <a:ext cx="1913475" cy="18141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u="sng">
                <a:solidFill>
                  <a:schemeClr val="hlink"/>
                </a:solidFill>
                <a:hlinkClick r:id="rId3"/>
              </a:rPr>
              <a:t>Parent Information Center of DE</a:t>
            </a:r>
            <a:endParaRPr/>
          </a:p>
        </p:txBody>
      </p:sp>
      <p:sp>
        <p:nvSpPr>
          <p:cNvPr id="82" name="Google Shape;82;p17"/>
          <p:cNvSpPr txBox="1"/>
          <p:nvPr>
            <p:ph idx="1" type="body"/>
          </p:nvPr>
        </p:nvSpPr>
        <p:spPr>
          <a:xfrm>
            <a:off x="311700" y="1090675"/>
            <a:ext cx="83472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t>Mary Andrews, Executive Director</a:t>
            </a:r>
            <a:endParaRPr b="1" sz="1400"/>
          </a:p>
          <a:p>
            <a:pPr indent="0" lvl="0" marL="0" rtl="0" algn="l">
              <a:spcBef>
                <a:spcPts val="1200"/>
              </a:spcBef>
              <a:spcAft>
                <a:spcPts val="0"/>
              </a:spcAft>
              <a:buNone/>
            </a:pPr>
            <a:r>
              <a:rPr lang="en" sz="1400"/>
              <a:t>A Sussex County native and mother, Mary Andrews has spent over two decades advocating for Delaware families. Inspired by her own experience growing up with a disability, she joined the Parent Information Center of Delaware in 2018 and rose to Executive Director in 2026. Today, she leads statewide special education advocacy and serves on both the Governor’s Advisory Council for Exceptional Citizens and the State Rehabilitation Council. </a:t>
            </a:r>
            <a:endParaRPr sz="1400"/>
          </a:p>
          <a:p>
            <a:pPr indent="0" lvl="0" marL="0" rtl="0" algn="l">
              <a:spcBef>
                <a:spcPts val="1200"/>
              </a:spcBef>
              <a:spcAft>
                <a:spcPts val="0"/>
              </a:spcAft>
              <a:buNone/>
            </a:pPr>
            <a:r>
              <a:rPr b="1" lang="en" sz="1400"/>
              <a:t>Meedra Surrate, Director of Training &amp; CEO of Education Consulting Plus, LLC</a:t>
            </a:r>
            <a:endParaRPr b="1" sz="1400"/>
          </a:p>
          <a:p>
            <a:pPr indent="0" lvl="0" marL="0" rtl="0" algn="l">
              <a:spcBef>
                <a:spcPts val="1200"/>
              </a:spcBef>
              <a:spcAft>
                <a:spcPts val="1200"/>
              </a:spcAft>
              <a:buNone/>
            </a:pPr>
            <a:r>
              <a:rPr lang="en" sz="1400"/>
              <a:t>A dedicated parent and special education advocate, Meedra Surratte brings over 20 years of experience advancing educational equity for Delaware's underserved children and families. Holding degrees in Organizational Dynamics and Special Education, she specializes in family engagement, capacity building, and school partnerships. Her extensive advocacy includes serving as Delaware’s aRPy Ambassador, a CASA volunteer, an Educational Surrogate Parent and member of the Governor’s Advisory Council for Exceptional Citizens. </a:t>
            </a:r>
            <a:endParaRPr sz="1400"/>
          </a:p>
        </p:txBody>
      </p:sp>
      <p:pic>
        <p:nvPicPr>
          <p:cNvPr id="83" name="Google Shape;83;p17"/>
          <p:cNvPicPr preferRelativeResize="0"/>
          <p:nvPr/>
        </p:nvPicPr>
        <p:blipFill>
          <a:blip r:embed="rId4">
            <a:alphaModFix/>
          </a:blip>
          <a:stretch>
            <a:fillRect/>
          </a:stretch>
        </p:blipFill>
        <p:spPr>
          <a:xfrm>
            <a:off x="7125125" y="207375"/>
            <a:ext cx="1478750" cy="1284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8"/>
          <p:cNvSpPr txBox="1"/>
          <p:nvPr>
            <p:ph type="title"/>
          </p:nvPr>
        </p:nvSpPr>
        <p:spPr>
          <a:xfrm>
            <a:off x="311700" y="445025"/>
            <a:ext cx="4924800" cy="560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Next Meeting</a:t>
            </a:r>
            <a:endParaRPr/>
          </a:p>
        </p:txBody>
      </p:sp>
      <p:sp>
        <p:nvSpPr>
          <p:cNvPr id="89" name="Google Shape;89;p18"/>
          <p:cNvSpPr txBox="1"/>
          <p:nvPr>
            <p:ph idx="1" type="body"/>
          </p:nvPr>
        </p:nvSpPr>
        <p:spPr>
          <a:xfrm>
            <a:off x="311700" y="1152475"/>
            <a:ext cx="5067900" cy="3375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3rd Wednesday of the Month </a:t>
            </a:r>
            <a:endParaRPr/>
          </a:p>
          <a:p>
            <a:pPr indent="0" lvl="0" marL="0" rtl="0" algn="ctr">
              <a:spcBef>
                <a:spcPts val="1200"/>
              </a:spcBef>
              <a:spcAft>
                <a:spcPts val="0"/>
              </a:spcAft>
              <a:buNone/>
            </a:pPr>
            <a:r>
              <a:rPr lang="en"/>
              <a:t>6:00 -7:00 via Zoom</a:t>
            </a:r>
            <a:endParaRPr/>
          </a:p>
          <a:p>
            <a:pPr indent="0" lvl="0" marL="0" rtl="0" algn="ctr">
              <a:spcBef>
                <a:spcPts val="1200"/>
              </a:spcBef>
              <a:spcAft>
                <a:spcPts val="0"/>
              </a:spcAft>
              <a:buNone/>
            </a:pPr>
            <a:r>
              <a:t/>
            </a:r>
            <a:endParaRPr/>
          </a:p>
          <a:p>
            <a:pPr indent="0" lvl="0" marL="0" rtl="0" algn="ctr">
              <a:spcBef>
                <a:spcPts val="1200"/>
              </a:spcBef>
              <a:spcAft>
                <a:spcPts val="0"/>
              </a:spcAft>
              <a:buNone/>
            </a:pPr>
            <a:r>
              <a:rPr b="1" lang="en"/>
              <a:t>11/4 - Navigating the IEP</a:t>
            </a:r>
            <a:endParaRPr b="1"/>
          </a:p>
          <a:p>
            <a:pPr indent="0" lvl="0" marL="0" rtl="0" algn="ctr">
              <a:spcBef>
                <a:spcPts val="1200"/>
              </a:spcBef>
              <a:spcAft>
                <a:spcPts val="0"/>
              </a:spcAft>
              <a:buNone/>
            </a:pPr>
            <a:r>
              <a:rPr i="1" lang="en"/>
              <a:t>Presented</a:t>
            </a:r>
            <a:r>
              <a:rPr i="1" lang="en"/>
              <a:t> by Red Clay Consolidated SD</a:t>
            </a:r>
            <a:endParaRPr i="1"/>
          </a:p>
          <a:p>
            <a:pPr indent="0" lvl="0" marL="0" rtl="0" algn="l">
              <a:spcBef>
                <a:spcPts val="1200"/>
              </a:spcBef>
              <a:spcAft>
                <a:spcPts val="1200"/>
              </a:spcAft>
              <a:buNone/>
            </a:pPr>
            <a:r>
              <a:t/>
            </a:r>
            <a:endParaRPr/>
          </a:p>
        </p:txBody>
      </p:sp>
      <p:pic>
        <p:nvPicPr>
          <p:cNvPr id="90" name="Google Shape;90;p18"/>
          <p:cNvPicPr preferRelativeResize="0"/>
          <p:nvPr/>
        </p:nvPicPr>
        <p:blipFill>
          <a:blip r:embed="rId3">
            <a:alphaModFix/>
          </a:blip>
          <a:stretch>
            <a:fillRect/>
          </a:stretch>
        </p:blipFill>
        <p:spPr>
          <a:xfrm>
            <a:off x="5236500" y="157137"/>
            <a:ext cx="3618653" cy="4829226"/>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