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0" r:id="rId20"/>
    <p:sldId id="277" r:id="rId21"/>
    <p:sldId id="278" r:id="rId22"/>
    <p:sldId id="279" r:id="rId23"/>
    <p:sldId id="274" r:id="rId24"/>
    <p:sldId id="275" r:id="rId25"/>
    <p:sldId id="276" r:id="rId26"/>
  </p:sldIdLst>
  <p:sldSz cx="12192000" cy="6858000"/>
  <p:notesSz cx="9296400" cy="7010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7584">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jKuaJYr0dXlRrLAvJsrNFYIin7d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1"/>
    <p:restoredTop sz="94554"/>
  </p:normalViewPr>
  <p:slideViewPr>
    <p:cSldViewPr snapToGrid="0">
      <p:cViewPr varScale="1">
        <p:scale>
          <a:sx n="94" d="100"/>
          <a:sy n="94" d="100"/>
        </p:scale>
        <p:origin x="200" y="664"/>
      </p:cViewPr>
      <p:guideLst>
        <p:guide orient="horz" pos="2160"/>
        <p:guide pos="7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028440" cy="351737"/>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265809" y="1"/>
            <a:ext cx="4028440" cy="351737"/>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658664"/>
            <a:ext cx="4028440" cy="351736"/>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PLEASE READ BEFORE PRESENTING: All red text in brackets signifies an item that needs to be customized based on your school.  </a:t>
            </a:r>
            <a:r>
              <a:rPr lang="en-US" b="1" dirty="0"/>
              <a:t>Before you present this to parents, please make sure you've customized all red text and that the text color is changed back to black/white (whatever color the rest of the text around it is)</a:t>
            </a:r>
            <a:endParaRPr dirty="0"/>
          </a:p>
        </p:txBody>
      </p:sp>
      <p:sp>
        <p:nvSpPr>
          <p:cNvPr id="52" name="Google Shape;52;p1: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1 min</a:t>
            </a:r>
            <a:endParaRPr/>
          </a:p>
        </p:txBody>
      </p:sp>
      <p:sp>
        <p:nvSpPr>
          <p:cNvPr id="59" name="Google Shape;59;p2: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68" name="Google Shape;68;p3: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4: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p4: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3-5 min</a:t>
            </a:r>
            <a:endParaRPr/>
          </a:p>
        </p:txBody>
      </p:sp>
      <p:sp>
        <p:nvSpPr>
          <p:cNvPr id="75" name="Google Shape;75;p4: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5: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solidFill>
                  <a:srgbClr val="000000"/>
                </a:solidFill>
              </a:rPr>
              <a:t>3-5 min</a:t>
            </a:r>
            <a:endParaRPr/>
          </a:p>
          <a:p>
            <a:pPr marL="0" lvl="0" indent="0" algn="l" rtl="0">
              <a:lnSpc>
                <a:spcPct val="100000"/>
              </a:lnSpc>
              <a:spcBef>
                <a:spcPts val="360"/>
              </a:spcBef>
              <a:spcAft>
                <a:spcPts val="0"/>
              </a:spcAft>
              <a:buSzPts val="1400"/>
              <a:buNone/>
            </a:pPr>
            <a:r>
              <a:rPr lang="en-US">
                <a:solidFill>
                  <a:srgbClr val="000000"/>
                </a:solidFill>
              </a:rPr>
              <a:t>Your School’s Current Reality</a:t>
            </a:r>
            <a:endParaRPr/>
          </a:p>
          <a:p>
            <a:pPr marL="174707" lvl="0" indent="-174707" algn="l" rtl="0">
              <a:lnSpc>
                <a:spcPct val="100000"/>
              </a:lnSpc>
              <a:spcBef>
                <a:spcPts val="360"/>
              </a:spcBef>
              <a:spcAft>
                <a:spcPts val="0"/>
              </a:spcAft>
              <a:buClr>
                <a:srgbClr val="000000"/>
              </a:buClr>
              <a:buSzPts val="1200"/>
              <a:buFont typeface="Arial"/>
              <a:buChar char="•"/>
            </a:pPr>
            <a:r>
              <a:rPr lang="en-US">
                <a:solidFill>
                  <a:srgbClr val="000000"/>
                </a:solidFill>
              </a:rPr>
              <a:t>You can take this directly from your SIP Portal Main Page &amp; Need Analysis</a:t>
            </a:r>
            <a:endParaRPr>
              <a:solidFill>
                <a:srgbClr val="000000"/>
              </a:solidFill>
            </a:endParaRPr>
          </a:p>
          <a:p>
            <a:pPr marL="174708" lvl="0" indent="-174708" algn="l" rtl="0">
              <a:lnSpc>
                <a:spcPct val="100000"/>
              </a:lnSpc>
              <a:spcBef>
                <a:spcPts val="360"/>
              </a:spcBef>
              <a:spcAft>
                <a:spcPts val="0"/>
              </a:spcAft>
              <a:buClr>
                <a:srgbClr val="000000"/>
              </a:buClr>
              <a:buSzPts val="1200"/>
              <a:buFont typeface="Arial"/>
              <a:buChar char="•"/>
            </a:pPr>
            <a:r>
              <a:rPr lang="en-US">
                <a:solidFill>
                  <a:srgbClr val="000000"/>
                </a:solidFill>
              </a:rPr>
              <a:t>Share strengths about your school’s programs, your progress from the previous year, and what you are looking forward to this school year.</a:t>
            </a:r>
            <a:endParaRPr/>
          </a:p>
          <a:p>
            <a:pPr marL="0" lvl="0" indent="0" algn="l" rtl="0">
              <a:lnSpc>
                <a:spcPct val="100000"/>
              </a:lnSpc>
              <a:spcBef>
                <a:spcPts val="0"/>
              </a:spcBef>
              <a:spcAft>
                <a:spcPts val="0"/>
              </a:spcAft>
              <a:buSzPts val="1400"/>
              <a:buNone/>
            </a:pPr>
            <a:endParaRPr/>
          </a:p>
        </p:txBody>
      </p:sp>
      <p:sp>
        <p:nvSpPr>
          <p:cNvPr id="85" name="Google Shape;85;p5: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6: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93" name="Google Shape;93;p6: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7: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2 min</a:t>
            </a:r>
            <a:endParaRPr/>
          </a:p>
        </p:txBody>
      </p:sp>
      <p:sp>
        <p:nvSpPr>
          <p:cNvPr id="100" name="Google Shape;100;p7: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8: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8: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0"/>
              <a:t>10 min total for all goal/strategy slides</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09" name="Google Shape;109;p8: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9: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9: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19" name="Google Shape;119;p9: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29" name="Google Shape;129;p10: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1: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11: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5 min</a:t>
            </a:r>
            <a:endParaRPr/>
          </a:p>
        </p:txBody>
      </p:sp>
      <p:sp>
        <p:nvSpPr>
          <p:cNvPr id="139" name="Google Shape;139;p11: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2: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2: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3 min</a:t>
            </a:r>
            <a:endParaRPr/>
          </a:p>
        </p:txBody>
      </p:sp>
      <p:sp>
        <p:nvSpPr>
          <p:cNvPr id="149" name="Google Shape;149;p12: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3: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You MAY use this portion of slides IF you want to use this time with families to share data and co-interpret.</a:t>
            </a:r>
            <a:endParaRPr/>
          </a:p>
        </p:txBody>
      </p:sp>
      <p:sp>
        <p:nvSpPr>
          <p:cNvPr id="157" name="Google Shape;157;p13: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929640" y="3373756"/>
            <a:ext cx="7436961" cy="2760452"/>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4: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5: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1" indent="0" algn="l" rtl="0">
              <a:lnSpc>
                <a:spcPct val="100000"/>
              </a:lnSpc>
              <a:spcBef>
                <a:spcPts val="0"/>
              </a:spcBef>
              <a:spcAft>
                <a:spcPts val="0"/>
              </a:spcAft>
              <a:buSzPts val="1400"/>
              <a:buNone/>
            </a:pPr>
            <a:r>
              <a:rPr lang="en-US"/>
              <a:t>2 min</a:t>
            </a:r>
            <a:endParaRPr/>
          </a:p>
          <a:p>
            <a:pPr marL="0" lvl="1" indent="0" algn="l" rtl="0">
              <a:lnSpc>
                <a:spcPct val="100000"/>
              </a:lnSpc>
              <a:spcBef>
                <a:spcPts val="0"/>
              </a:spcBef>
              <a:spcAft>
                <a:spcPts val="0"/>
              </a:spcAft>
              <a:buSzPts val="1400"/>
              <a:buNone/>
            </a:pPr>
            <a:endParaRPr/>
          </a:p>
          <a:p>
            <a:pPr marL="0" lvl="1" indent="0" algn="l" rtl="0">
              <a:lnSpc>
                <a:spcPct val="100000"/>
              </a:lnSpc>
              <a:spcBef>
                <a:spcPts val="0"/>
              </a:spcBef>
              <a:spcAft>
                <a:spcPts val="0"/>
              </a:spcAft>
              <a:buSzPts val="1400"/>
              <a:buNone/>
            </a:pPr>
            <a:r>
              <a:rPr lang="en-US"/>
              <a:t>Mention: Title I programs are available to schools with the greatest concentration of low-income families.  If appropriate, you could reference the Application for Educational Benefits form and its role in this.</a:t>
            </a:r>
            <a:endParaRPr/>
          </a:p>
          <a:p>
            <a:pPr marL="0" lvl="0" indent="0" algn="l" rtl="0">
              <a:lnSpc>
                <a:spcPct val="100000"/>
              </a:lnSpc>
              <a:spcBef>
                <a:spcPts val="0"/>
              </a:spcBef>
              <a:spcAft>
                <a:spcPts val="0"/>
              </a:spcAft>
              <a:buSzPts val="1400"/>
              <a:buNone/>
            </a:pPr>
            <a:endParaRPr/>
          </a:p>
        </p:txBody>
      </p:sp>
      <p:sp>
        <p:nvSpPr>
          <p:cNvPr id="170" name="Google Shape;170;p15: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6: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6: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2 min</a:t>
            </a:r>
            <a:endParaRPr/>
          </a:p>
        </p:txBody>
      </p:sp>
      <p:sp>
        <p:nvSpPr>
          <p:cNvPr id="180" name="Google Shape;180;p16: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7: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7: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5-10 min</a:t>
            </a:r>
            <a:endParaRPr/>
          </a:p>
        </p:txBody>
      </p:sp>
      <p:sp>
        <p:nvSpPr>
          <p:cNvPr id="188" name="Google Shape;188;p17: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8: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8: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5 min</a:t>
            </a:r>
            <a:endParaRPr/>
          </a:p>
        </p:txBody>
      </p:sp>
      <p:sp>
        <p:nvSpPr>
          <p:cNvPr id="197" name="Google Shape;197;p18: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F4B4C764-E81D-DE9C-AD58-6B5B4E530FF4}"/>
            </a:ext>
          </a:extLst>
        </p:cNvPr>
        <p:cNvGrpSpPr/>
        <p:nvPr/>
      </p:nvGrpSpPr>
      <p:grpSpPr>
        <a:xfrm>
          <a:off x="0" y="0"/>
          <a:ext cx="0" cy="0"/>
          <a:chOff x="0" y="0"/>
          <a:chExt cx="0" cy="0"/>
        </a:xfrm>
      </p:grpSpPr>
      <p:sp>
        <p:nvSpPr>
          <p:cNvPr id="168" name="Google Shape;168;p15:notes">
            <a:extLst>
              <a:ext uri="{FF2B5EF4-FFF2-40B4-BE49-F238E27FC236}">
                <a16:creationId xmlns:a16="http://schemas.microsoft.com/office/drawing/2014/main" id="{B000585C-8067-2309-D70C-324DC97B7E2E}"/>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5:notes">
            <a:extLst>
              <a:ext uri="{FF2B5EF4-FFF2-40B4-BE49-F238E27FC236}">
                <a16:creationId xmlns:a16="http://schemas.microsoft.com/office/drawing/2014/main" id="{465FEADB-DC04-20D6-412E-F53A38D16947}"/>
              </a:ext>
            </a:extLst>
          </p:cNvPr>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1" indent="0" algn="l" rtl="0">
              <a:lnSpc>
                <a:spcPct val="100000"/>
              </a:lnSpc>
              <a:spcBef>
                <a:spcPts val="0"/>
              </a:spcBef>
              <a:spcAft>
                <a:spcPts val="0"/>
              </a:spcAft>
              <a:buSzPts val="1400"/>
              <a:buNone/>
            </a:pPr>
            <a:r>
              <a:rPr lang="en-US"/>
              <a:t>2 min</a:t>
            </a:r>
            <a:endParaRPr/>
          </a:p>
          <a:p>
            <a:pPr marL="0" lvl="1" indent="0" algn="l" rtl="0">
              <a:lnSpc>
                <a:spcPct val="100000"/>
              </a:lnSpc>
              <a:spcBef>
                <a:spcPts val="0"/>
              </a:spcBef>
              <a:spcAft>
                <a:spcPts val="0"/>
              </a:spcAft>
              <a:buSzPts val="1400"/>
              <a:buNone/>
            </a:pPr>
            <a:endParaRPr/>
          </a:p>
          <a:p>
            <a:pPr marL="0" lvl="1" indent="0" algn="l" rtl="0">
              <a:lnSpc>
                <a:spcPct val="100000"/>
              </a:lnSpc>
              <a:spcBef>
                <a:spcPts val="0"/>
              </a:spcBef>
              <a:spcAft>
                <a:spcPts val="0"/>
              </a:spcAft>
              <a:buSzPts val="1400"/>
              <a:buNone/>
            </a:pPr>
            <a:r>
              <a:rPr lang="en-US"/>
              <a:t>Mention: Title I programs are available to schools with the greatest concentration of low-income families.  If appropriate, you could reference the Application for Educational Benefits form and its role in this.</a:t>
            </a:r>
            <a:endParaRPr/>
          </a:p>
          <a:p>
            <a:pPr marL="0" lvl="0" indent="0" algn="l" rtl="0">
              <a:lnSpc>
                <a:spcPct val="100000"/>
              </a:lnSpc>
              <a:spcBef>
                <a:spcPts val="0"/>
              </a:spcBef>
              <a:spcAft>
                <a:spcPts val="0"/>
              </a:spcAft>
              <a:buSzPts val="1400"/>
              <a:buNone/>
            </a:pPr>
            <a:endParaRPr/>
          </a:p>
        </p:txBody>
      </p:sp>
      <p:sp>
        <p:nvSpPr>
          <p:cNvPr id="170" name="Google Shape;170;p15:notes">
            <a:extLst>
              <a:ext uri="{FF2B5EF4-FFF2-40B4-BE49-F238E27FC236}">
                <a16:creationId xmlns:a16="http://schemas.microsoft.com/office/drawing/2014/main" id="{090D007C-A6E1-26A8-E161-FE5912BF6B50}"/>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extLst>
      <p:ext uri="{BB962C8B-B14F-4D97-AF65-F5344CB8AC3E}">
        <p14:creationId xmlns:p14="http://schemas.microsoft.com/office/powerpoint/2010/main" val="2501890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DA895300-EB91-C64A-2F60-6C6CDE1981B4}"/>
            </a:ext>
          </a:extLst>
        </p:cNvPr>
        <p:cNvGrpSpPr/>
        <p:nvPr/>
      </p:nvGrpSpPr>
      <p:grpSpPr>
        <a:xfrm>
          <a:off x="0" y="0"/>
          <a:ext cx="0" cy="0"/>
          <a:chOff x="0" y="0"/>
          <a:chExt cx="0" cy="0"/>
        </a:xfrm>
      </p:grpSpPr>
      <p:sp>
        <p:nvSpPr>
          <p:cNvPr id="127" name="Google Shape;127;p10:notes">
            <a:extLst>
              <a:ext uri="{FF2B5EF4-FFF2-40B4-BE49-F238E27FC236}">
                <a16:creationId xmlns:a16="http://schemas.microsoft.com/office/drawing/2014/main" id="{0CD794FE-B35E-9B88-A0C6-7E6240F5151D}"/>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notes">
            <a:extLst>
              <a:ext uri="{FF2B5EF4-FFF2-40B4-BE49-F238E27FC236}">
                <a16:creationId xmlns:a16="http://schemas.microsoft.com/office/drawing/2014/main" id="{19C77512-F42B-C820-72A4-1E095637425D}"/>
              </a:ext>
            </a:extLst>
          </p:cNvPr>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29" name="Google Shape;129;p10:notes">
            <a:extLst>
              <a:ext uri="{FF2B5EF4-FFF2-40B4-BE49-F238E27FC236}">
                <a16:creationId xmlns:a16="http://schemas.microsoft.com/office/drawing/2014/main" id="{CD422359-64B6-5F28-C3EA-615923EEEA27}"/>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extLst>
      <p:ext uri="{BB962C8B-B14F-4D97-AF65-F5344CB8AC3E}">
        <p14:creationId xmlns:p14="http://schemas.microsoft.com/office/powerpoint/2010/main" val="3166302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E103902-1CD9-AF34-9B96-C0FA69497D8A}"/>
            </a:ext>
          </a:extLst>
        </p:cNvPr>
        <p:cNvGrpSpPr/>
        <p:nvPr/>
      </p:nvGrpSpPr>
      <p:grpSpPr>
        <a:xfrm>
          <a:off x="0" y="0"/>
          <a:ext cx="0" cy="0"/>
          <a:chOff x="0" y="0"/>
          <a:chExt cx="0" cy="0"/>
        </a:xfrm>
      </p:grpSpPr>
      <p:sp>
        <p:nvSpPr>
          <p:cNvPr id="127" name="Google Shape;127;p10:notes">
            <a:extLst>
              <a:ext uri="{FF2B5EF4-FFF2-40B4-BE49-F238E27FC236}">
                <a16:creationId xmlns:a16="http://schemas.microsoft.com/office/drawing/2014/main" id="{711C698C-DF00-AAD4-C926-A17F401BCD8F}"/>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notes">
            <a:extLst>
              <a:ext uri="{FF2B5EF4-FFF2-40B4-BE49-F238E27FC236}">
                <a16:creationId xmlns:a16="http://schemas.microsoft.com/office/drawing/2014/main" id="{643F242B-3FAA-31B4-1AE1-F99614E9738F}"/>
              </a:ext>
            </a:extLst>
          </p:cNvPr>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29" name="Google Shape;129;p10:notes">
            <a:extLst>
              <a:ext uri="{FF2B5EF4-FFF2-40B4-BE49-F238E27FC236}">
                <a16:creationId xmlns:a16="http://schemas.microsoft.com/office/drawing/2014/main" id="{705A3F17-7FB1-9B6E-735D-17FC1351F938}"/>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extLst>
      <p:ext uri="{BB962C8B-B14F-4D97-AF65-F5344CB8AC3E}">
        <p14:creationId xmlns:p14="http://schemas.microsoft.com/office/powerpoint/2010/main" val="2645887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82DC0565-9E41-D428-9CD9-EF15A792570C}"/>
            </a:ext>
          </a:extLst>
        </p:cNvPr>
        <p:cNvGrpSpPr/>
        <p:nvPr/>
      </p:nvGrpSpPr>
      <p:grpSpPr>
        <a:xfrm>
          <a:off x="0" y="0"/>
          <a:ext cx="0" cy="0"/>
          <a:chOff x="0" y="0"/>
          <a:chExt cx="0" cy="0"/>
        </a:xfrm>
      </p:grpSpPr>
      <p:sp>
        <p:nvSpPr>
          <p:cNvPr id="127" name="Google Shape;127;p10:notes">
            <a:extLst>
              <a:ext uri="{FF2B5EF4-FFF2-40B4-BE49-F238E27FC236}">
                <a16:creationId xmlns:a16="http://schemas.microsoft.com/office/drawing/2014/main" id="{732F52C1-7FBE-101E-1739-912B3EDC072D}"/>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notes">
            <a:extLst>
              <a:ext uri="{FF2B5EF4-FFF2-40B4-BE49-F238E27FC236}">
                <a16:creationId xmlns:a16="http://schemas.microsoft.com/office/drawing/2014/main" id="{B713EDF5-7F35-9273-1874-992666FC77E3}"/>
              </a:ext>
            </a:extLst>
          </p:cNvPr>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a:t>Complete one slide for each goal </a:t>
            </a:r>
            <a:r>
              <a:rPr lang="en-US"/>
              <a:t>(you can copy and paste this slide if you have more than three goals)</a:t>
            </a:r>
            <a:endParaRPr/>
          </a:p>
          <a:p>
            <a:pPr marL="0" lvl="0" indent="0" algn="l" rtl="0">
              <a:lnSpc>
                <a:spcPct val="100000"/>
              </a:lnSpc>
              <a:spcBef>
                <a:spcPts val="0"/>
              </a:spcBef>
              <a:spcAft>
                <a:spcPts val="0"/>
              </a:spcAft>
              <a:buSzPts val="1400"/>
              <a:buNone/>
            </a:pPr>
            <a:endParaRPr/>
          </a:p>
        </p:txBody>
      </p:sp>
      <p:sp>
        <p:nvSpPr>
          <p:cNvPr id="129" name="Google Shape;129;p10:notes">
            <a:extLst>
              <a:ext uri="{FF2B5EF4-FFF2-40B4-BE49-F238E27FC236}">
                <a16:creationId xmlns:a16="http://schemas.microsoft.com/office/drawing/2014/main" id="{61107F2E-A95C-F43A-5358-2CEBAF6810DE}"/>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extLst>
      <p:ext uri="{BB962C8B-B14F-4D97-AF65-F5344CB8AC3E}">
        <p14:creationId xmlns:p14="http://schemas.microsoft.com/office/powerpoint/2010/main" val="2638412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9: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9: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5 min</a:t>
            </a:r>
            <a:endParaRPr/>
          </a:p>
          <a:p>
            <a:pPr marL="174708" lvl="0" indent="-174708" algn="l" rtl="0">
              <a:lnSpc>
                <a:spcPct val="100000"/>
              </a:lnSpc>
              <a:spcBef>
                <a:spcPts val="0"/>
              </a:spcBef>
              <a:spcAft>
                <a:spcPts val="0"/>
              </a:spcAft>
              <a:buClr>
                <a:schemeClr val="dk1"/>
              </a:buClr>
              <a:buSzPts val="1200"/>
              <a:buFont typeface="Arial"/>
              <a:buChar char="•"/>
            </a:pPr>
            <a:r>
              <a:rPr lang="en-US"/>
              <a:t>Say that families can give input on the SIP, FEP, and Compact at site council meetings that will be advertised</a:t>
            </a:r>
            <a:endParaRPr/>
          </a:p>
          <a:p>
            <a:pPr marL="174708" lvl="0" indent="-174708" algn="l" rtl="0">
              <a:lnSpc>
                <a:spcPct val="100000"/>
              </a:lnSpc>
              <a:spcBef>
                <a:spcPts val="0"/>
              </a:spcBef>
              <a:spcAft>
                <a:spcPts val="0"/>
              </a:spcAft>
              <a:buClr>
                <a:schemeClr val="dk1"/>
              </a:buClr>
              <a:buSzPts val="1200"/>
              <a:buFont typeface="Arial"/>
              <a:buChar char="•"/>
            </a:pPr>
            <a:r>
              <a:rPr lang="en-US"/>
              <a:t>Talk about your school’s policy for families visiting and volunteering</a:t>
            </a:r>
            <a:endParaRPr/>
          </a:p>
        </p:txBody>
      </p:sp>
      <p:sp>
        <p:nvSpPr>
          <p:cNvPr id="206" name="Google Shape;206;p19: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0: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20: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1 min</a:t>
            </a:r>
            <a:endParaRPr/>
          </a:p>
          <a:p>
            <a:pPr marL="0" lvl="0" indent="0" algn="l" rtl="0">
              <a:lnSpc>
                <a:spcPct val="100000"/>
              </a:lnSpc>
              <a:spcBef>
                <a:spcPts val="0"/>
              </a:spcBef>
              <a:spcAft>
                <a:spcPts val="0"/>
              </a:spcAft>
              <a:buSzPts val="1400"/>
              <a:buNone/>
            </a:pPr>
            <a:r>
              <a:rPr lang="en-US"/>
              <a:t>It might be helpful here to describe the role of your family liaison and how they support families.</a:t>
            </a:r>
            <a:endParaRPr/>
          </a:p>
        </p:txBody>
      </p:sp>
      <p:sp>
        <p:nvSpPr>
          <p:cNvPr id="216" name="Google Shape;216;p20:notes"/>
          <p:cNvSpPr txBox="1">
            <a:spLocks noGrp="1"/>
          </p:cNvSpPr>
          <p:nvPr>
            <p:ph type="sldNum" idx="12"/>
          </p:nvPr>
        </p:nvSpPr>
        <p:spPr>
          <a:xfrm>
            <a:off x="5265809" y="6658664"/>
            <a:ext cx="4028440" cy="351736"/>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1:notes"/>
          <p:cNvSpPr txBox="1">
            <a:spLocks noGrp="1"/>
          </p:cNvSpPr>
          <p:nvPr>
            <p:ph type="body" idx="1"/>
          </p:nvPr>
        </p:nvSpPr>
        <p:spPr>
          <a:xfrm>
            <a:off x="929640" y="3373756"/>
            <a:ext cx="7437120" cy="2760345"/>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4" name="Google Shape;224;p21: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sp>
        <p:nvSpPr>
          <p:cNvPr id="14" name="Google Shape;14;p24"/>
          <p:cNvSpPr/>
          <p:nvPr/>
        </p:nvSpPr>
        <p:spPr>
          <a:xfrm>
            <a:off x="148417" y="161167"/>
            <a:ext cx="5799094" cy="2659181"/>
          </a:xfrm>
          <a:prstGeom prst="round2DiagRect">
            <a:avLst>
              <a:gd name="adj1" fmla="val 0"/>
              <a:gd name="adj2" fmla="val 4027"/>
            </a:avLst>
          </a:prstGeom>
          <a:solidFill>
            <a:srgbClr val="00958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15;p24"/>
          <p:cNvSpPr/>
          <p:nvPr/>
        </p:nvSpPr>
        <p:spPr>
          <a:xfrm>
            <a:off x="6019899" y="4238183"/>
            <a:ext cx="3017331" cy="1837134"/>
          </a:xfrm>
          <a:prstGeom prst="round2DiagRect">
            <a:avLst>
              <a:gd name="adj1" fmla="val 612"/>
              <a:gd name="adj2" fmla="val 10771"/>
            </a:avLst>
          </a:prstGeom>
          <a:solidFill>
            <a:srgbClr val="850C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16;p24"/>
          <p:cNvSpPr/>
          <p:nvPr/>
        </p:nvSpPr>
        <p:spPr>
          <a:xfrm>
            <a:off x="6031399" y="6137550"/>
            <a:ext cx="3017331" cy="587400"/>
          </a:xfrm>
          <a:prstGeom prst="round2DiagRect">
            <a:avLst>
              <a:gd name="adj1" fmla="val 14360"/>
              <a:gd name="adj2" fmla="val 0"/>
            </a:avLst>
          </a:prstGeom>
          <a:solidFill>
            <a:srgbClr val="F47B2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 name="Google Shape;17;p24"/>
          <p:cNvPicPr preferRelativeResize="0"/>
          <p:nvPr/>
        </p:nvPicPr>
        <p:blipFill rotWithShape="1">
          <a:blip r:embed="rId2">
            <a:alphaModFix/>
          </a:blip>
          <a:srcRect/>
          <a:stretch/>
        </p:blipFill>
        <p:spPr>
          <a:xfrm>
            <a:off x="9048730" y="4238183"/>
            <a:ext cx="2987307" cy="640138"/>
          </a:xfrm>
          <a:prstGeom prst="rect">
            <a:avLst/>
          </a:prstGeom>
          <a:noFill/>
          <a:ln>
            <a:noFill/>
          </a:ln>
        </p:spPr>
      </p:pic>
      <p:pic>
        <p:nvPicPr>
          <p:cNvPr id="18" name="Google Shape;18;p24"/>
          <p:cNvPicPr preferRelativeResize="0"/>
          <p:nvPr/>
        </p:nvPicPr>
        <p:blipFill rotWithShape="1">
          <a:blip r:embed="rId3">
            <a:alphaModFix/>
          </a:blip>
          <a:srcRect/>
          <a:stretch/>
        </p:blipFill>
        <p:spPr>
          <a:xfrm>
            <a:off x="6031399" y="161167"/>
            <a:ext cx="6011662" cy="4006796"/>
          </a:xfrm>
          <a:prstGeom prst="rect">
            <a:avLst/>
          </a:prstGeom>
          <a:noFill/>
          <a:ln>
            <a:noFill/>
          </a:ln>
        </p:spPr>
      </p:pic>
      <p:pic>
        <p:nvPicPr>
          <p:cNvPr id="19" name="Google Shape;19;p24"/>
          <p:cNvPicPr preferRelativeResize="0"/>
          <p:nvPr/>
        </p:nvPicPr>
        <p:blipFill rotWithShape="1">
          <a:blip r:embed="rId4">
            <a:alphaModFix/>
          </a:blip>
          <a:srcRect t="1063"/>
          <a:stretch/>
        </p:blipFill>
        <p:spPr>
          <a:xfrm>
            <a:off x="148417" y="2899953"/>
            <a:ext cx="5799093" cy="382499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25"/>
          <p:cNvSpPr txBox="1">
            <a:spLocks noGrp="1"/>
          </p:cNvSpPr>
          <p:nvPr>
            <p:ph type="body" idx="1"/>
          </p:nvPr>
        </p:nvSpPr>
        <p:spPr>
          <a:xfrm>
            <a:off x="190747" y="979591"/>
            <a:ext cx="11653724"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600"/>
              <a:buNone/>
              <a:defRPr sz="36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5"/>
          <p:cNvSpPr txBox="1">
            <a:spLocks noGrp="1"/>
          </p:cNvSpPr>
          <p:nvPr>
            <p:ph type="sldNum" idx="12"/>
          </p:nvPr>
        </p:nvSpPr>
        <p:spPr>
          <a:xfrm>
            <a:off x="9101271" y="6322167"/>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5"/>
          <p:cNvSpPr/>
          <p:nvPr/>
        </p:nvSpPr>
        <p:spPr>
          <a:xfrm>
            <a:off x="190747" y="204790"/>
            <a:ext cx="9850561" cy="581424"/>
          </a:xfrm>
          <a:prstGeom prst="round2DiagRect">
            <a:avLst>
              <a:gd name="adj1" fmla="val 0"/>
              <a:gd name="adj2" fmla="val 4027"/>
            </a:avLst>
          </a:prstGeom>
          <a:solidFill>
            <a:srgbClr val="00958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 name="Google Shape;24;p25"/>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Calibri"/>
              <a:buNone/>
              <a:defRPr sz="36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25"/>
          <p:cNvPicPr preferRelativeResize="0"/>
          <p:nvPr/>
        </p:nvPicPr>
        <p:blipFill rotWithShape="1">
          <a:blip r:embed="rId2">
            <a:alphaModFix/>
          </a:blip>
          <a:srcRect/>
          <a:stretch/>
        </p:blipFill>
        <p:spPr>
          <a:xfrm>
            <a:off x="10101129" y="188806"/>
            <a:ext cx="1863096" cy="63840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6"/>
        <p:cNvGrpSpPr/>
        <p:nvPr/>
      </p:nvGrpSpPr>
      <p:grpSpPr>
        <a:xfrm>
          <a:off x="0" y="0"/>
          <a:ext cx="0" cy="0"/>
          <a:chOff x="0" y="0"/>
          <a:chExt cx="0" cy="0"/>
        </a:xfrm>
      </p:grpSpPr>
      <p:sp>
        <p:nvSpPr>
          <p:cNvPr id="27" name="Google Shape;27;p26"/>
          <p:cNvSpPr/>
          <p:nvPr/>
        </p:nvSpPr>
        <p:spPr>
          <a:xfrm>
            <a:off x="162370" y="675118"/>
            <a:ext cx="11887200" cy="4623275"/>
          </a:xfrm>
          <a:prstGeom prst="round2DiagRect">
            <a:avLst>
              <a:gd name="adj1" fmla="val 612"/>
              <a:gd name="adj2" fmla="val 10771"/>
            </a:avLst>
          </a:prstGeom>
          <a:solidFill>
            <a:srgbClr val="850C7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26"/>
          <p:cNvSpPr txBox="1">
            <a:spLocks noGrp="1"/>
          </p:cNvSpPr>
          <p:nvPr>
            <p:ph type="title"/>
          </p:nvPr>
        </p:nvSpPr>
        <p:spPr>
          <a:xfrm>
            <a:off x="162370" y="2521499"/>
            <a:ext cx="11887200" cy="93051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0" name="Google Shape;30;p26"/>
          <p:cNvSpPr/>
          <p:nvPr/>
        </p:nvSpPr>
        <p:spPr>
          <a:xfrm>
            <a:off x="8451791" y="5386094"/>
            <a:ext cx="3597779" cy="958268"/>
          </a:xfrm>
          <a:prstGeom prst="round2DiagRect">
            <a:avLst>
              <a:gd name="adj1" fmla="val 14360"/>
              <a:gd name="adj2" fmla="val 0"/>
            </a:avLst>
          </a:prstGeom>
          <a:solidFill>
            <a:srgbClr val="F47B2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27"/>
          <p:cNvSpPr txBox="1">
            <a:spLocks noGrp="1"/>
          </p:cNvSpPr>
          <p:nvPr>
            <p:ph type="body" idx="1"/>
          </p:nvPr>
        </p:nvSpPr>
        <p:spPr>
          <a:xfrm>
            <a:off x="190746" y="965601"/>
            <a:ext cx="580840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7"/>
          <p:cNvSpPr txBox="1">
            <a:spLocks noGrp="1"/>
          </p:cNvSpPr>
          <p:nvPr>
            <p:ph type="body" idx="2"/>
          </p:nvPr>
        </p:nvSpPr>
        <p:spPr>
          <a:xfrm>
            <a:off x="6221338" y="965601"/>
            <a:ext cx="5739214"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7"/>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 name="Google Shape;35;p27"/>
          <p:cNvSpPr/>
          <p:nvPr/>
        </p:nvSpPr>
        <p:spPr>
          <a:xfrm>
            <a:off x="190747" y="204790"/>
            <a:ext cx="9850561" cy="581424"/>
          </a:xfrm>
          <a:prstGeom prst="round2DiagRect">
            <a:avLst>
              <a:gd name="adj1" fmla="val 0"/>
              <a:gd name="adj2" fmla="val 4027"/>
            </a:avLst>
          </a:prstGeom>
          <a:solidFill>
            <a:srgbClr val="00958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 name="Google Shape;36;p27"/>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Calibri"/>
              <a:buNone/>
              <a:defRPr sz="36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27"/>
          <p:cNvPicPr preferRelativeResize="0"/>
          <p:nvPr/>
        </p:nvPicPr>
        <p:blipFill rotWithShape="1">
          <a:blip r:embed="rId2">
            <a:alphaModFix/>
          </a:blip>
          <a:srcRect/>
          <a:stretch/>
        </p:blipFill>
        <p:spPr>
          <a:xfrm>
            <a:off x="10101129" y="188806"/>
            <a:ext cx="1863096" cy="63840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38"/>
        <p:cNvGrpSpPr/>
        <p:nvPr/>
      </p:nvGrpSpPr>
      <p:grpSpPr>
        <a:xfrm>
          <a:off x="0" y="0"/>
          <a:ext cx="0" cy="0"/>
          <a:chOff x="0" y="0"/>
          <a:chExt cx="0" cy="0"/>
        </a:xfrm>
      </p:grpSpPr>
      <p:sp>
        <p:nvSpPr>
          <p:cNvPr id="39" name="Google Shape;39;p28"/>
          <p:cNvSpPr>
            <a:spLocks noGrp="1"/>
          </p:cNvSpPr>
          <p:nvPr>
            <p:ph type="pic" idx="2"/>
          </p:nvPr>
        </p:nvSpPr>
        <p:spPr>
          <a:xfrm>
            <a:off x="5157550" y="228393"/>
            <a:ext cx="6172200" cy="6481094"/>
          </a:xfrm>
          <a:prstGeom prst="rect">
            <a:avLst/>
          </a:prstGeom>
          <a:noFill/>
          <a:ln>
            <a:noFill/>
          </a:ln>
        </p:spPr>
      </p:sp>
      <p:sp>
        <p:nvSpPr>
          <p:cNvPr id="40" name="Google Shape;40;p28"/>
          <p:cNvSpPr txBox="1">
            <a:spLocks noGrp="1"/>
          </p:cNvSpPr>
          <p:nvPr>
            <p:ph type="body" idx="1"/>
          </p:nvPr>
        </p:nvSpPr>
        <p:spPr>
          <a:xfrm>
            <a:off x="190747" y="1681384"/>
            <a:ext cx="4859817" cy="44715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1" name="Google Shape;41;p28"/>
          <p:cNvSpPr txBox="1">
            <a:spLocks noGrp="1"/>
          </p:cNvSpPr>
          <p:nvPr>
            <p:ph type="sldNum" idx="12"/>
          </p:nvPr>
        </p:nvSpPr>
        <p:spPr>
          <a:xfrm>
            <a:off x="11436736" y="6344362"/>
            <a:ext cx="52381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2" name="Google Shape;42;p28"/>
          <p:cNvSpPr/>
          <p:nvPr/>
        </p:nvSpPr>
        <p:spPr>
          <a:xfrm>
            <a:off x="190747" y="204790"/>
            <a:ext cx="4859817" cy="1365248"/>
          </a:xfrm>
          <a:prstGeom prst="round2DiagRect">
            <a:avLst>
              <a:gd name="adj1" fmla="val 0"/>
              <a:gd name="adj2" fmla="val 4027"/>
            </a:avLst>
          </a:prstGeom>
          <a:solidFill>
            <a:srgbClr val="00958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28"/>
          <p:cNvPicPr preferRelativeResize="0"/>
          <p:nvPr/>
        </p:nvPicPr>
        <p:blipFill rotWithShape="1">
          <a:blip r:embed="rId2">
            <a:alphaModFix/>
          </a:blip>
          <a:srcRect/>
          <a:stretch/>
        </p:blipFill>
        <p:spPr>
          <a:xfrm>
            <a:off x="190747" y="6219596"/>
            <a:ext cx="1863096" cy="638404"/>
          </a:xfrm>
          <a:prstGeom prst="rect">
            <a:avLst/>
          </a:prstGeom>
          <a:noFill/>
          <a:ln>
            <a:noFill/>
          </a:ln>
        </p:spPr>
      </p:pic>
      <p:sp>
        <p:nvSpPr>
          <p:cNvPr id="44" name="Google Shape;44;p28"/>
          <p:cNvSpPr txBox="1">
            <a:spLocks noGrp="1"/>
          </p:cNvSpPr>
          <p:nvPr>
            <p:ph type="body" idx="3"/>
          </p:nvPr>
        </p:nvSpPr>
        <p:spPr>
          <a:xfrm>
            <a:off x="190500" y="264610"/>
            <a:ext cx="4859338" cy="12309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600"/>
              <a:buNone/>
              <a:defRPr sz="36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5"/>
        <p:cNvGrpSpPr/>
        <p:nvPr/>
      </p:nvGrpSpPr>
      <p:grpSpPr>
        <a:xfrm>
          <a:off x="0" y="0"/>
          <a:ext cx="0" cy="0"/>
          <a:chOff x="0" y="0"/>
          <a:chExt cx="0" cy="0"/>
        </a:xfrm>
      </p:grpSpPr>
      <p:sp>
        <p:nvSpPr>
          <p:cNvPr id="46" name="Google Shape;46;p29"/>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7" name="Google Shape;47;p29"/>
          <p:cNvSpPr txBox="1">
            <a:spLocks noGrp="1"/>
          </p:cNvSpPr>
          <p:nvPr>
            <p:ph type="title"/>
          </p:nvPr>
        </p:nvSpPr>
        <p:spPr>
          <a:xfrm>
            <a:off x="173655" y="252297"/>
            <a:ext cx="9850561" cy="574913"/>
          </a:xfrm>
          <a:prstGeom prst="rect">
            <a:avLst/>
          </a:prstGeom>
          <a:solidFill>
            <a:srgbClr val="00958F"/>
          </a:solid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Calibri"/>
              <a:buNone/>
              <a:defRPr sz="36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8" name="Google Shape;48;p29"/>
          <p:cNvPicPr preferRelativeResize="0"/>
          <p:nvPr/>
        </p:nvPicPr>
        <p:blipFill rotWithShape="1">
          <a:blip r:embed="rId2">
            <a:alphaModFix/>
          </a:blip>
          <a:srcRect/>
          <a:stretch/>
        </p:blipFill>
        <p:spPr>
          <a:xfrm>
            <a:off x="10101129" y="188806"/>
            <a:ext cx="1863096" cy="63840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299103" y="365125"/>
            <a:ext cx="11661449"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299103" y="1825625"/>
            <a:ext cx="11661449"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202013" y="550934"/>
            <a:ext cx="8824822"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200" b="1" i="0" u="none" strike="noStrike" cap="none" dirty="0">
                <a:solidFill>
                  <a:srgbClr val="FFFF00"/>
                </a:solidFill>
                <a:latin typeface="Candara"/>
                <a:ea typeface="Candara"/>
                <a:cs typeface="Candara"/>
                <a:sym typeface="Candara"/>
              </a:rPr>
              <a:t>Hmong International Academy</a:t>
            </a:r>
            <a:endParaRPr sz="3200" b="0" i="0" u="none" strike="noStrike" cap="none" dirty="0">
              <a:solidFill>
                <a:srgbClr val="FFFF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en-US" sz="3000" b="1" i="0" u="none" strike="noStrike" cap="none" dirty="0">
                <a:solidFill>
                  <a:schemeClr val="lt1"/>
                </a:solidFill>
                <a:latin typeface="Candara"/>
                <a:ea typeface="Candara"/>
                <a:cs typeface="Candara"/>
                <a:sym typeface="Candara"/>
              </a:rPr>
              <a:t>State of the School </a:t>
            </a:r>
            <a:r>
              <a:rPr lang="en-US" sz="3000" b="1" dirty="0">
                <a:solidFill>
                  <a:schemeClr val="lt1"/>
                </a:solidFill>
                <a:latin typeface="Candara"/>
                <a:ea typeface="Candara"/>
                <a:cs typeface="Candara"/>
                <a:sym typeface="Candara"/>
              </a:rPr>
              <a:t>Presentation</a:t>
            </a:r>
            <a:endParaRPr sz="3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dirty="0">
                <a:solidFill>
                  <a:srgbClr val="FFFF00"/>
                </a:solidFill>
                <a:latin typeface="Calibri"/>
                <a:cs typeface="Calibri"/>
                <a:sym typeface="Calibri"/>
              </a:rPr>
              <a:t>Monday, October 12, 2026</a:t>
            </a:r>
            <a:endParaRPr sz="1400" b="0" i="0" u="none" strike="noStrike" cap="none" dirty="0">
              <a:solidFill>
                <a:srgbClr val="FFFF00"/>
              </a:solidFill>
              <a:latin typeface="Arial"/>
              <a:ea typeface="Arial"/>
              <a:cs typeface="Arial"/>
              <a:sym typeface="Arial"/>
            </a:endParaRPr>
          </a:p>
        </p:txBody>
      </p:sp>
      <p:sp>
        <p:nvSpPr>
          <p:cNvPr id="55" name="Google Shape;55;p1"/>
          <p:cNvSpPr txBox="1"/>
          <p:nvPr/>
        </p:nvSpPr>
        <p:spPr>
          <a:xfrm>
            <a:off x="9195759" y="4977441"/>
            <a:ext cx="2725947" cy="1135054"/>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2800"/>
              <a:buFont typeface="Arial"/>
              <a:buNone/>
            </a:pPr>
            <a:r>
              <a:rPr lang="en-US" sz="2800" b="0" i="0" u="none" strike="noStrike" cap="none" dirty="0">
                <a:solidFill>
                  <a:schemeClr val="lt1"/>
                </a:solidFill>
                <a:latin typeface="Calibri"/>
                <a:ea typeface="Calibri"/>
                <a:cs typeface="Calibri"/>
                <a:sym typeface="Calibri"/>
              </a:rPr>
              <a:t>Accountability,</a:t>
            </a:r>
            <a:endParaRPr sz="1400" b="0" i="0" u="none" strike="noStrike" cap="none" dirty="0">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000000"/>
              </a:buClr>
              <a:buSzPts val="2800"/>
              <a:buFont typeface="Arial"/>
              <a:buNone/>
            </a:pPr>
            <a:r>
              <a:rPr lang="en-US" sz="2800" b="0" i="0" u="none" strike="noStrike" cap="none" dirty="0">
                <a:solidFill>
                  <a:schemeClr val="lt1"/>
                </a:solidFill>
                <a:latin typeface="Calibri"/>
                <a:ea typeface="Calibri"/>
                <a:cs typeface="Calibri"/>
                <a:sym typeface="Calibri"/>
              </a:rPr>
              <a:t>Innovation, and</a:t>
            </a:r>
            <a:endParaRPr sz="1400" b="0" i="0" u="none" strike="noStrike" cap="none" dirty="0">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000000"/>
              </a:buClr>
              <a:buSzPts val="2800"/>
              <a:buFont typeface="Arial"/>
              <a:buNone/>
            </a:pPr>
            <a:r>
              <a:rPr lang="en-US" sz="2800" b="0" i="0" u="none" strike="noStrike" cap="none" dirty="0">
                <a:solidFill>
                  <a:schemeClr val="lt1"/>
                </a:solidFill>
                <a:latin typeface="Calibri"/>
                <a:ea typeface="Calibri"/>
                <a:cs typeface="Calibri"/>
                <a:sym typeface="Calibri"/>
              </a:rPr>
              <a:t>Research</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txBox="1">
            <a:spLocks noGrp="1"/>
          </p:cNvSpPr>
          <p:nvPr>
            <p:ph type="body" idx="4294967295"/>
          </p:nvPr>
        </p:nvSpPr>
        <p:spPr>
          <a:xfrm>
            <a:off x="190747" y="979591"/>
            <a:ext cx="5001656" cy="5566175"/>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Clr>
                <a:srgbClr val="FF0000"/>
              </a:buClr>
              <a:buSzPts val="2000"/>
              <a:buNone/>
            </a:pPr>
            <a:r>
              <a:rPr lang="en-US" sz="2000" b="1" dirty="0">
                <a:solidFill>
                  <a:srgbClr val="FF0000"/>
                </a:solidFill>
              </a:rPr>
              <a:t>Hmong International Academy: </a:t>
            </a:r>
            <a:r>
              <a:rPr lang="en-US" sz="2000" b="1" dirty="0">
                <a:solidFill>
                  <a:srgbClr val="0C0C0C"/>
                </a:solidFill>
              </a:rPr>
              <a:t>WHO WE ARE</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Mission and vision</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Strengths </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Challenges</a:t>
            </a:r>
            <a:endParaRPr dirty="0"/>
          </a:p>
          <a:p>
            <a:pPr marL="0" lvl="0" indent="0" algn="l" rtl="0">
              <a:lnSpc>
                <a:spcPct val="100000"/>
              </a:lnSpc>
              <a:spcBef>
                <a:spcPts val="400"/>
              </a:spcBef>
              <a:spcAft>
                <a:spcPts val="0"/>
              </a:spcAft>
              <a:buClr>
                <a:schemeClr val="dk1"/>
              </a:buClr>
              <a:buSzPts val="2000"/>
              <a:buNone/>
            </a:pPr>
            <a:endParaRPr sz="2000" b="1" dirty="0">
              <a:solidFill>
                <a:srgbClr val="000000"/>
              </a:solidFill>
            </a:endParaRPr>
          </a:p>
          <a:p>
            <a:pPr marL="0" lvl="0" indent="0" algn="l" rtl="0">
              <a:lnSpc>
                <a:spcPct val="100000"/>
              </a:lnSpc>
              <a:spcBef>
                <a:spcPts val="400"/>
              </a:spcBef>
              <a:spcAft>
                <a:spcPts val="0"/>
              </a:spcAft>
              <a:buClr>
                <a:srgbClr val="000000"/>
              </a:buClr>
              <a:buSzPts val="2000"/>
              <a:buNone/>
            </a:pPr>
            <a:r>
              <a:rPr lang="en-US" sz="2000" b="1" dirty="0">
                <a:solidFill>
                  <a:srgbClr val="000000"/>
                </a:solidFill>
              </a:rPr>
              <a:t>OUR SCHOOL IMPROVEMENT PLAN</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Goals and strategies</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Sharing student progress</a:t>
            </a:r>
            <a:endParaRPr dirty="0"/>
          </a:p>
          <a:p>
            <a:pPr marL="0" lvl="0" indent="0" algn="l" rtl="0">
              <a:lnSpc>
                <a:spcPct val="100000"/>
              </a:lnSpc>
              <a:spcBef>
                <a:spcPts val="400"/>
              </a:spcBef>
              <a:spcAft>
                <a:spcPts val="0"/>
              </a:spcAft>
              <a:buClr>
                <a:schemeClr val="dk1"/>
              </a:buClr>
              <a:buSzPts val="2000"/>
              <a:buNone/>
            </a:pPr>
            <a:endParaRPr sz="2000" b="1" dirty="0">
              <a:solidFill>
                <a:srgbClr val="000000"/>
              </a:solidFill>
            </a:endParaRPr>
          </a:p>
          <a:p>
            <a:pPr marL="0" lvl="0" indent="0" algn="l" rtl="0">
              <a:lnSpc>
                <a:spcPct val="100000"/>
              </a:lnSpc>
              <a:spcBef>
                <a:spcPts val="400"/>
              </a:spcBef>
              <a:spcAft>
                <a:spcPts val="0"/>
              </a:spcAft>
              <a:buClr>
                <a:srgbClr val="000000"/>
              </a:buClr>
              <a:buSzPts val="2000"/>
              <a:buNone/>
            </a:pPr>
            <a:r>
              <a:rPr lang="en-US" sz="2000" b="1" dirty="0">
                <a:solidFill>
                  <a:srgbClr val="000000"/>
                </a:solidFill>
              </a:rPr>
              <a:t>TITLE I</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Overview of Title I</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How we’re using our Title I funds</a:t>
            </a:r>
            <a:endParaRPr dirty="0"/>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Title I and Family Engagement </a:t>
            </a:r>
          </a:p>
          <a:p>
            <a:pPr marL="342900" lvl="0" indent="-342900" algn="l" rtl="0">
              <a:lnSpc>
                <a:spcPct val="100000"/>
              </a:lnSpc>
              <a:spcBef>
                <a:spcPts val="400"/>
              </a:spcBef>
              <a:spcAft>
                <a:spcPts val="0"/>
              </a:spcAft>
              <a:buClr>
                <a:srgbClr val="000000"/>
              </a:buClr>
              <a:buSzPts val="2000"/>
              <a:buFont typeface="Arial"/>
              <a:buChar char="•"/>
            </a:pPr>
            <a:r>
              <a:rPr lang="en-US" sz="2000" b="1" dirty="0">
                <a:solidFill>
                  <a:srgbClr val="000000"/>
                </a:solidFill>
              </a:rPr>
              <a:t>Title I Compact</a:t>
            </a:r>
          </a:p>
          <a:p>
            <a:pPr marL="0" indent="0">
              <a:lnSpc>
                <a:spcPct val="100000"/>
              </a:lnSpc>
              <a:spcBef>
                <a:spcPts val="400"/>
              </a:spcBef>
              <a:buClr>
                <a:srgbClr val="000000"/>
              </a:buClr>
              <a:buSzPts val="2000"/>
              <a:buNone/>
            </a:pPr>
            <a:endParaRPr lang="en-US" sz="2000" b="1" dirty="0">
              <a:solidFill>
                <a:srgbClr val="000000"/>
              </a:solidFill>
            </a:endParaRPr>
          </a:p>
          <a:p>
            <a:pPr marL="0" indent="0">
              <a:lnSpc>
                <a:spcPct val="100000"/>
              </a:lnSpc>
              <a:spcBef>
                <a:spcPts val="400"/>
              </a:spcBef>
              <a:buClr>
                <a:srgbClr val="000000"/>
              </a:buClr>
              <a:buSzPts val="2000"/>
              <a:buNone/>
            </a:pPr>
            <a:r>
              <a:rPr lang="en-US" sz="2000" b="1" dirty="0">
                <a:solidFill>
                  <a:srgbClr val="000000"/>
                </a:solidFill>
              </a:rPr>
              <a:t>FAMILY ENGAGEMENT PLAN</a:t>
            </a:r>
          </a:p>
          <a:p>
            <a:pPr marL="342900" indent="-342900">
              <a:lnSpc>
                <a:spcPct val="100000"/>
              </a:lnSpc>
              <a:spcBef>
                <a:spcPts val="400"/>
              </a:spcBef>
              <a:buClr>
                <a:srgbClr val="000000"/>
              </a:buClr>
              <a:buSzPts val="2000"/>
            </a:pPr>
            <a:r>
              <a:rPr lang="en-US" sz="2000" b="1" dirty="0">
                <a:solidFill>
                  <a:srgbClr val="000000"/>
                </a:solidFill>
              </a:rPr>
              <a:t>Review &amp; Approve</a:t>
            </a:r>
          </a:p>
          <a:p>
            <a:pPr marL="0" indent="0">
              <a:lnSpc>
                <a:spcPct val="100000"/>
              </a:lnSpc>
              <a:spcBef>
                <a:spcPts val="400"/>
              </a:spcBef>
              <a:buClr>
                <a:srgbClr val="000000"/>
              </a:buClr>
              <a:buSzPts val="2000"/>
              <a:buNone/>
            </a:pPr>
            <a:endParaRPr lang="en-US" sz="2000" dirty="0"/>
          </a:p>
          <a:p>
            <a:pPr marL="0" lvl="0" indent="0" algn="l" rtl="0">
              <a:lnSpc>
                <a:spcPct val="100000"/>
              </a:lnSpc>
              <a:spcBef>
                <a:spcPts val="400"/>
              </a:spcBef>
              <a:spcAft>
                <a:spcPts val="0"/>
              </a:spcAft>
              <a:buClr>
                <a:srgbClr val="000000"/>
              </a:buClr>
              <a:buSzPts val="2000"/>
              <a:buNone/>
            </a:pPr>
            <a:endParaRPr lang="en-US" sz="2000" b="1" dirty="0">
              <a:solidFill>
                <a:srgbClr val="000000"/>
              </a:solidFill>
            </a:endParaRPr>
          </a:p>
          <a:p>
            <a:pPr marL="0" lvl="0" indent="0" algn="l" rtl="0">
              <a:lnSpc>
                <a:spcPct val="100000"/>
              </a:lnSpc>
              <a:spcBef>
                <a:spcPts val="400"/>
              </a:spcBef>
              <a:spcAft>
                <a:spcPts val="0"/>
              </a:spcAft>
              <a:buClr>
                <a:srgbClr val="000000"/>
              </a:buClr>
              <a:buSzPts val="2000"/>
              <a:buNone/>
            </a:pPr>
            <a:endParaRPr sz="2000" dirty="0">
              <a:solidFill>
                <a:srgbClr val="000000"/>
              </a:solidFill>
            </a:endParaRPr>
          </a:p>
          <a:p>
            <a:pPr marL="342900" lvl="0" indent="-190500" algn="l" rtl="0">
              <a:lnSpc>
                <a:spcPct val="100000"/>
              </a:lnSpc>
              <a:spcBef>
                <a:spcPts val="480"/>
              </a:spcBef>
              <a:spcAft>
                <a:spcPts val="0"/>
              </a:spcAft>
              <a:buClr>
                <a:schemeClr val="dk1"/>
              </a:buClr>
              <a:buSzPts val="2400"/>
              <a:buFont typeface="Arial"/>
              <a:buNone/>
            </a:pPr>
            <a:endParaRPr sz="2400" dirty="0">
              <a:solidFill>
                <a:srgbClr val="000000"/>
              </a:solidFill>
            </a:endParaRPr>
          </a:p>
          <a:p>
            <a:pPr marL="342900" lvl="0" indent="-190500" algn="l" rtl="0">
              <a:lnSpc>
                <a:spcPct val="100000"/>
              </a:lnSpc>
              <a:spcBef>
                <a:spcPts val="480"/>
              </a:spcBef>
              <a:spcAft>
                <a:spcPts val="0"/>
              </a:spcAft>
              <a:buClr>
                <a:schemeClr val="dk1"/>
              </a:buClr>
              <a:buSzPts val="2400"/>
              <a:buFont typeface="Arial"/>
              <a:buNone/>
            </a:pPr>
            <a:endParaRPr sz="2400" dirty="0">
              <a:solidFill>
                <a:srgbClr val="000000"/>
              </a:solidFill>
            </a:endParaRPr>
          </a:p>
        </p:txBody>
      </p:sp>
      <p:sp>
        <p:nvSpPr>
          <p:cNvPr id="62" name="Google Shape;62;p2"/>
          <p:cNvSpPr txBox="1">
            <a:spLocks noGrp="1"/>
          </p:cNvSpPr>
          <p:nvPr>
            <p:ph type="sldNum" idx="12"/>
          </p:nvPr>
        </p:nvSpPr>
        <p:spPr>
          <a:xfrm>
            <a:off x="9101271" y="6322167"/>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
        <p:nvSpPr>
          <p:cNvPr id="63" name="Google Shape;63;p2"/>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Agenda</a:t>
            </a:r>
            <a:endParaRPr/>
          </a:p>
        </p:txBody>
      </p:sp>
      <p:pic>
        <p:nvPicPr>
          <p:cNvPr id="64" name="Google Shape;64;p2"/>
          <p:cNvPicPr preferRelativeResize="0"/>
          <p:nvPr/>
        </p:nvPicPr>
        <p:blipFill rotWithShape="1">
          <a:blip r:embed="rId3">
            <a:alphaModFix/>
          </a:blip>
          <a:srcRect l="10553" b="11326"/>
          <a:stretch/>
        </p:blipFill>
        <p:spPr>
          <a:xfrm>
            <a:off x="4422547" y="3460966"/>
            <a:ext cx="5001656" cy="3305659"/>
          </a:xfrm>
          <a:prstGeom prst="rect">
            <a:avLst/>
          </a:prstGeom>
          <a:noFill/>
          <a:ln>
            <a:noFill/>
          </a:ln>
        </p:spPr>
      </p:pic>
      <p:pic>
        <p:nvPicPr>
          <p:cNvPr id="65" name="Google Shape;65;p2"/>
          <p:cNvPicPr preferRelativeResize="0"/>
          <p:nvPr/>
        </p:nvPicPr>
        <p:blipFill rotWithShape="1">
          <a:blip r:embed="rId4">
            <a:alphaModFix/>
          </a:blip>
          <a:srcRect l="9599" b="10682"/>
          <a:stretch/>
        </p:blipFill>
        <p:spPr>
          <a:xfrm>
            <a:off x="7014117" y="832526"/>
            <a:ext cx="4991474" cy="32869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3"/>
          <p:cNvSpPr txBox="1">
            <a:spLocks noGrp="1"/>
          </p:cNvSpPr>
          <p:nvPr>
            <p:ph type="title"/>
          </p:nvPr>
        </p:nvSpPr>
        <p:spPr>
          <a:xfrm>
            <a:off x="162370" y="1785769"/>
            <a:ext cx="11887200" cy="2236397"/>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0000"/>
              </a:buClr>
              <a:buSzPts val="6600"/>
              <a:buFont typeface="Candara"/>
              <a:buNone/>
            </a:pPr>
            <a:r>
              <a:rPr lang="en-US" sz="6600" dirty="0">
                <a:solidFill>
                  <a:srgbClr val="FFFF00"/>
                </a:solidFill>
                <a:latin typeface="Candara"/>
                <a:ea typeface="Candara"/>
                <a:cs typeface="Candara"/>
                <a:sym typeface="Candara"/>
              </a:rPr>
              <a:t>Hmong International Academy</a:t>
            </a:r>
            <a:br>
              <a:rPr lang="en-US" sz="6600" dirty="0">
                <a:latin typeface="Candara"/>
                <a:ea typeface="Candara"/>
                <a:cs typeface="Candara"/>
                <a:sym typeface="Candara"/>
              </a:rPr>
            </a:br>
            <a:r>
              <a:rPr lang="en-US" sz="6600" dirty="0">
                <a:latin typeface="Candara"/>
                <a:ea typeface="Candara"/>
                <a:cs typeface="Candara"/>
                <a:sym typeface="Candara"/>
              </a:rPr>
              <a:t>Who We Are</a:t>
            </a:r>
            <a:endParaRPr dirty="0"/>
          </a:p>
        </p:txBody>
      </p:sp>
      <p:sp>
        <p:nvSpPr>
          <p:cNvPr id="71" name="Google Shape;71;p3"/>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4"/>
          <p:cNvSpPr txBox="1">
            <a:spLocks noGrp="1"/>
          </p:cNvSpPr>
          <p:nvPr>
            <p:ph type="body" idx="1"/>
          </p:nvPr>
        </p:nvSpPr>
        <p:spPr>
          <a:xfrm>
            <a:off x="190746" y="965600"/>
            <a:ext cx="5808402" cy="2801181"/>
          </a:xfrm>
          <a:prstGeom prst="rect">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Mission</a:t>
            </a:r>
            <a:endParaRPr dirty="0"/>
          </a:p>
          <a:p>
            <a:pPr marL="0" lvl="0" indent="0" algn="l" rtl="0">
              <a:lnSpc>
                <a:spcPct val="90000"/>
              </a:lnSpc>
              <a:spcBef>
                <a:spcPts val="1000"/>
              </a:spcBef>
              <a:spcAft>
                <a:spcPts val="0"/>
              </a:spcAft>
              <a:buClr>
                <a:srgbClr val="FF0000"/>
              </a:buClr>
              <a:buSzPts val="1600"/>
              <a:buNone/>
            </a:pPr>
            <a:r>
              <a:rPr lang="en-US" sz="2000" b="0" i="0" dirty="0">
                <a:solidFill>
                  <a:schemeClr val="tx1"/>
                </a:solidFill>
                <a:effectLst/>
                <a:latin typeface="Verdana" panose="020B0604030504040204" pitchFamily="34" charset="0"/>
              </a:rPr>
              <a:t>Hmong International Academy (HIA) will promote academic growth and achievement by engaging learners in a relevant and rigorous curriculum. HIA also aims to preserve and share the Hmong culture, while honoring all cultures in preparing ambassadors for the future.</a:t>
            </a:r>
            <a:endParaRPr sz="2000" dirty="0">
              <a:solidFill>
                <a:schemeClr val="tx1"/>
              </a:solidFill>
            </a:endParaRPr>
          </a:p>
        </p:txBody>
      </p:sp>
      <p:sp>
        <p:nvSpPr>
          <p:cNvPr id="78" name="Google Shape;78;p4"/>
          <p:cNvSpPr txBox="1">
            <a:spLocks noGrp="1"/>
          </p:cNvSpPr>
          <p:nvPr>
            <p:ph type="body" idx="2"/>
          </p:nvPr>
        </p:nvSpPr>
        <p:spPr>
          <a:xfrm>
            <a:off x="6221338" y="965601"/>
            <a:ext cx="5739214" cy="2801180"/>
          </a:xfrm>
          <a:prstGeom prst="rect">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Vision</a:t>
            </a:r>
          </a:p>
          <a:p>
            <a:pPr marL="0" lvl="0" indent="0" algn="l" rtl="0">
              <a:lnSpc>
                <a:spcPct val="90000"/>
              </a:lnSpc>
              <a:spcBef>
                <a:spcPts val="0"/>
              </a:spcBef>
              <a:spcAft>
                <a:spcPts val="0"/>
              </a:spcAft>
              <a:buClr>
                <a:schemeClr val="dk1"/>
              </a:buClr>
              <a:buSzPts val="2800"/>
              <a:buNone/>
            </a:pPr>
            <a:r>
              <a:rPr lang="en-US" sz="2000" b="0" i="0" dirty="0">
                <a:solidFill>
                  <a:schemeClr val="tx1"/>
                </a:solidFill>
                <a:effectLst/>
                <a:latin typeface="Verdana" panose="020B0604030504040204" pitchFamily="34" charset="0"/>
              </a:rPr>
              <a:t>Hmong International Academy (HIA) will prepare culturally competent students for success in a 21st century environment.</a:t>
            </a:r>
            <a:endParaRPr sz="2000" dirty="0">
              <a:solidFill>
                <a:schemeClr val="tx1"/>
              </a:solidFill>
            </a:endParaRPr>
          </a:p>
        </p:txBody>
      </p:sp>
      <p:sp>
        <p:nvSpPr>
          <p:cNvPr id="79" name="Google Shape;79;p4"/>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
        <p:nvSpPr>
          <p:cNvPr id="80" name="Google Shape;80;p4"/>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Who We Are</a:t>
            </a:r>
            <a:endParaRPr/>
          </a:p>
        </p:txBody>
      </p:sp>
      <p:sp>
        <p:nvSpPr>
          <p:cNvPr id="81" name="Google Shape;81;p4"/>
          <p:cNvSpPr txBox="1"/>
          <p:nvPr/>
        </p:nvSpPr>
        <p:spPr>
          <a:xfrm>
            <a:off x="190746" y="3929075"/>
            <a:ext cx="11769806" cy="2512668"/>
          </a:xfrm>
          <a:prstGeom prst="rect">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2800"/>
              <a:buFont typeface="Arial"/>
              <a:buNone/>
            </a:pPr>
            <a:r>
              <a:rPr lang="en-US" sz="2800" b="1" i="0" u="none" strike="noStrike" cap="none" dirty="0">
                <a:solidFill>
                  <a:schemeClr val="dk1"/>
                </a:solidFill>
                <a:latin typeface="Calibri"/>
                <a:ea typeface="Calibri"/>
                <a:cs typeface="Calibri"/>
                <a:sym typeface="Calibri"/>
              </a:rPr>
              <a:t>School Stats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1000"/>
              </a:spcBef>
              <a:spcAft>
                <a:spcPts val="0"/>
              </a:spcAft>
              <a:buClr>
                <a:srgbClr val="FF0000"/>
              </a:buClr>
              <a:buSzPts val="1600"/>
              <a:buFont typeface="Arial"/>
              <a:buChar char="•"/>
            </a:pPr>
            <a:r>
              <a:rPr lang="en-US" b="0" i="0" dirty="0">
                <a:solidFill>
                  <a:srgbClr val="000000"/>
                </a:solidFill>
                <a:effectLst/>
                <a:latin typeface="Verdana" panose="020B0604030504040204" pitchFamily="34" charset="0"/>
              </a:rPr>
              <a:t>HIA currently has 229 students -- </a:t>
            </a:r>
            <a:r>
              <a:rPr lang="en-US" dirty="0">
                <a:latin typeface="Verdana" panose="020B0604030504040204" pitchFamily="34" charset="0"/>
              </a:rPr>
              <a:t>31.0</a:t>
            </a:r>
            <a:r>
              <a:rPr lang="en-US" b="0" i="0" dirty="0">
                <a:solidFill>
                  <a:srgbClr val="000000"/>
                </a:solidFill>
                <a:effectLst/>
                <a:latin typeface="Verdana" panose="020B0604030504040204" pitchFamily="34" charset="0"/>
              </a:rPr>
              <a:t>% African American students, 28% Asian students, 21% </a:t>
            </a:r>
            <a:r>
              <a:rPr lang="en-US" b="0" i="0" dirty="0" err="1">
                <a:solidFill>
                  <a:srgbClr val="000000"/>
                </a:solidFill>
                <a:effectLst/>
                <a:latin typeface="Verdana" panose="020B0604030504040204" pitchFamily="34" charset="0"/>
              </a:rPr>
              <a:t>LatinX</a:t>
            </a:r>
            <a:r>
              <a:rPr lang="en-US" b="0" i="0" dirty="0">
                <a:solidFill>
                  <a:srgbClr val="000000"/>
                </a:solidFill>
                <a:effectLst/>
                <a:latin typeface="Verdana" panose="020B0604030504040204" pitchFamily="34" charset="0"/>
              </a:rPr>
              <a:t> students,10% White students, </a:t>
            </a:r>
            <a:r>
              <a:rPr lang="en-US" dirty="0">
                <a:latin typeface="Verdana" panose="020B0604030504040204" pitchFamily="34" charset="0"/>
              </a:rPr>
              <a:t>6.1</a:t>
            </a:r>
            <a:r>
              <a:rPr lang="en-US" b="0" i="0" dirty="0">
                <a:solidFill>
                  <a:srgbClr val="000000"/>
                </a:solidFill>
                <a:effectLst/>
                <a:latin typeface="Verdana" panose="020B0604030504040204" pitchFamily="34" charset="0"/>
              </a:rPr>
              <a:t>% Indigenous students and </a:t>
            </a:r>
            <a:r>
              <a:rPr lang="en-US" dirty="0">
                <a:latin typeface="Verdana" panose="020B0604030504040204" pitchFamily="34" charset="0"/>
              </a:rPr>
              <a:t>3.9</a:t>
            </a:r>
            <a:r>
              <a:rPr lang="en-US" b="0" i="0" dirty="0">
                <a:solidFill>
                  <a:srgbClr val="000000"/>
                </a:solidFill>
                <a:effectLst/>
                <a:latin typeface="Verdana" panose="020B0604030504040204" pitchFamily="34" charset="0"/>
              </a:rPr>
              <a:t>% students who identify as two or more races.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1000"/>
              </a:spcBef>
              <a:spcAft>
                <a:spcPts val="0"/>
              </a:spcAft>
              <a:buClr>
                <a:srgbClr val="FF0000"/>
              </a:buClr>
              <a:buSzPts val="1600"/>
              <a:buFont typeface="Arial"/>
              <a:buChar char="•"/>
            </a:pPr>
            <a:r>
              <a:rPr lang="en-US" b="0" i="0" dirty="0">
                <a:solidFill>
                  <a:srgbClr val="000000"/>
                </a:solidFill>
                <a:effectLst/>
                <a:latin typeface="Verdana" panose="020B0604030504040204" pitchFamily="34" charset="0"/>
              </a:rPr>
              <a:t>Hmong International Academy (HIA) is a PreK-5 school located in North Minneapolis. HIA is a diverse community that is also home to a Hmong One-way Dual Language Program. Although HIA has a Hmong program that aims to share language and culture with all students, while honoring all students and families and their cultures, languages, and voices.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1000"/>
              </a:spcBef>
              <a:spcAft>
                <a:spcPts val="0"/>
              </a:spcAft>
              <a:buClr>
                <a:srgbClr val="FF0000"/>
              </a:buClr>
              <a:buSzPts val="1600"/>
              <a:buFont typeface="Arial"/>
              <a:buChar char="•"/>
            </a:pPr>
            <a:r>
              <a:rPr lang="en-US" b="0" i="0" u="none" strike="noStrike" cap="none" dirty="0">
                <a:solidFill>
                  <a:schemeClr val="tx1"/>
                </a:solidFill>
                <a:latin typeface="Verdana" panose="020B0604030504040204" pitchFamily="34" charset="0"/>
                <a:ea typeface="Verdana" panose="020B0604030504040204" pitchFamily="34" charset="0"/>
                <a:cs typeface="Verdana" panose="020B0604030504040204" pitchFamily="34" charset="0"/>
                <a:sym typeface="Calibri"/>
              </a:rPr>
              <a:t>Hmong DDL Cla</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sym typeface="Calibri"/>
              </a:rPr>
              <a:t>sses for native speakers, band for 5</a:t>
            </a:r>
            <a:r>
              <a:rPr lang="en-US" baseline="30000" dirty="0">
                <a:solidFill>
                  <a:schemeClr val="tx1"/>
                </a:solidFill>
                <a:latin typeface="Verdana" panose="020B0604030504040204" pitchFamily="34" charset="0"/>
                <a:ea typeface="Verdana" panose="020B0604030504040204" pitchFamily="34" charset="0"/>
                <a:cs typeface="Verdana" panose="020B0604030504040204" pitchFamily="34" charset="0"/>
                <a:sym typeface="Calibri"/>
              </a:rPr>
              <a:t>th</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sym typeface="Calibri"/>
              </a:rPr>
              <a:t> graders, and full day Hi-5</a:t>
            </a:r>
            <a:r>
              <a:rPr lang="en-US" b="0" i="0" u="none" strike="noStrike" cap="none" dirty="0">
                <a:solidFill>
                  <a:schemeClr val="tx1"/>
                </a:solidFill>
                <a:latin typeface="Verdana" panose="020B0604030504040204" pitchFamily="34" charset="0"/>
                <a:ea typeface="Verdana" panose="020B0604030504040204" pitchFamily="34" charset="0"/>
                <a:cs typeface="Verdana" panose="020B0604030504040204" pitchFamily="34" charset="0"/>
                <a:sym typeface="Calibri"/>
              </a:rPr>
              <a:t> </a:t>
            </a:r>
            <a:endParaRPr lang="en-US" b="0" i="0" u="none" strike="noStrike" cap="none" dirty="0">
              <a:solidFill>
                <a:srgbClr val="000000"/>
              </a:solidFill>
              <a:latin typeface="Verdana" panose="020B0604030504040204" pitchFamily="34" charset="0"/>
              <a:ea typeface="Verdana" panose="020B0604030504040204" pitchFamily="34" charset="0"/>
              <a:cs typeface="Verdana" panose="020B0604030504040204" pitchFamily="34" charset="0"/>
              <a:sym typeface="Arial"/>
            </a:endParaRPr>
          </a:p>
          <a:p>
            <a:pPr marL="228600" marR="0" lvl="0" indent="-228600" algn="l" rtl="0">
              <a:lnSpc>
                <a:spcPct val="100000"/>
              </a:lnSpc>
              <a:spcBef>
                <a:spcPts val="1000"/>
              </a:spcBef>
              <a:spcAft>
                <a:spcPts val="0"/>
              </a:spcAft>
              <a:buClr>
                <a:srgbClr val="FF0000"/>
              </a:buClr>
              <a:buSzPts val="1600"/>
              <a:buFont typeface="Arial"/>
              <a:buChar char="•"/>
            </a:pPr>
            <a:r>
              <a:rPr lang="en-US" b="0" i="0" u="none" strike="noStrike" cap="none" dirty="0">
                <a:solidFill>
                  <a:srgbClr val="000000"/>
                </a:solidFill>
                <a:latin typeface="Verdana" panose="020B0604030504040204" pitchFamily="34" charset="0"/>
                <a:ea typeface="Verdana" panose="020B0604030504040204" pitchFamily="34" charset="0"/>
                <a:cs typeface="Verdana" panose="020B0604030504040204" pitchFamily="34" charset="0"/>
                <a:sym typeface="Arial"/>
              </a:rPr>
              <a:t>HIA is honored to be working with these Community Partners: YWCA BEACONS, Change Inc., </a:t>
            </a:r>
            <a:r>
              <a:rPr lang="en-US" dirty="0">
                <a:latin typeface="Verdana" panose="020B0604030504040204" pitchFamily="34" charset="0"/>
                <a:ea typeface="Verdana" panose="020B0604030504040204" pitchFamily="34" charset="0"/>
                <a:cs typeface="Verdana" panose="020B0604030504040204" pitchFamily="34" charset="0"/>
              </a:rPr>
              <a:t>Good in the Hood</a:t>
            </a:r>
            <a:endParaRPr b="0" i="0" u="none" strike="noStrike" cap="none" dirty="0">
              <a:solidFill>
                <a:srgbClr val="000000"/>
              </a:solidFill>
              <a:latin typeface="Verdana" panose="020B0604030504040204" pitchFamily="34" charset="0"/>
              <a:ea typeface="Verdana" panose="020B0604030504040204" pitchFamily="34" charset="0"/>
              <a:cs typeface="Verdana" panose="020B0604030504040204" pitchFamily="34" charset="0"/>
              <a:sym typeface="Arial"/>
            </a:endParaRPr>
          </a:p>
          <a:p>
            <a:pPr marL="0" marR="0" lvl="0" indent="0" algn="l" rtl="0">
              <a:lnSpc>
                <a:spcPct val="100000"/>
              </a:lnSpc>
              <a:spcBef>
                <a:spcPts val="100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5"/>
          <p:cNvSpPr txBox="1">
            <a:spLocks noGrp="1"/>
          </p:cNvSpPr>
          <p:nvPr>
            <p:ph type="body" idx="1"/>
          </p:nvPr>
        </p:nvSpPr>
        <p:spPr>
          <a:xfrm>
            <a:off x="190746" y="965600"/>
            <a:ext cx="5808402" cy="5378761"/>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Strengths</a:t>
            </a:r>
            <a:endParaRPr dirty="0"/>
          </a:p>
          <a:p>
            <a:pPr marL="228600" lvl="0" indent="-228600" algn="l" rtl="0">
              <a:lnSpc>
                <a:spcPct val="90000"/>
              </a:lnSpc>
              <a:spcBef>
                <a:spcPts val="1000"/>
              </a:spcBef>
              <a:spcAft>
                <a:spcPts val="0"/>
              </a:spcAft>
              <a:buClr>
                <a:schemeClr val="dk1"/>
              </a:buClr>
              <a:buSzPts val="1600"/>
              <a:buChar char="•"/>
            </a:pPr>
            <a:r>
              <a:rPr lang="en-US" sz="2000" b="0" i="0" dirty="0">
                <a:solidFill>
                  <a:srgbClr val="000000"/>
                </a:solidFill>
                <a:effectLst/>
                <a:latin typeface="+mj-lt"/>
              </a:rPr>
              <a:t>Community and Relationships (staff to staff, staff to students, staff to families)</a:t>
            </a:r>
          </a:p>
          <a:p>
            <a:pPr marL="228600" lvl="0" indent="-228600" algn="l" rtl="0">
              <a:lnSpc>
                <a:spcPct val="90000"/>
              </a:lnSpc>
              <a:spcBef>
                <a:spcPts val="1000"/>
              </a:spcBef>
              <a:spcAft>
                <a:spcPts val="0"/>
              </a:spcAft>
              <a:buClr>
                <a:schemeClr val="dk1"/>
              </a:buClr>
              <a:buSzPts val="1600"/>
              <a:buChar char="•"/>
            </a:pPr>
            <a:r>
              <a:rPr lang="en-US" sz="2000" b="0" i="0" dirty="0">
                <a:solidFill>
                  <a:srgbClr val="000000"/>
                </a:solidFill>
                <a:effectLst/>
                <a:latin typeface="+mj-lt"/>
              </a:rPr>
              <a:t>Positive School Climate &amp; Culture</a:t>
            </a:r>
          </a:p>
          <a:p>
            <a:pPr marL="228600" lvl="0" indent="-228600" algn="l" rtl="0">
              <a:lnSpc>
                <a:spcPct val="90000"/>
              </a:lnSpc>
              <a:spcBef>
                <a:spcPts val="1000"/>
              </a:spcBef>
              <a:spcAft>
                <a:spcPts val="0"/>
              </a:spcAft>
              <a:buClr>
                <a:schemeClr val="dk1"/>
              </a:buClr>
              <a:buSzPts val="1600"/>
              <a:buChar char="•"/>
            </a:pPr>
            <a:r>
              <a:rPr lang="en-US" sz="2000" dirty="0">
                <a:solidFill>
                  <a:srgbClr val="000000"/>
                </a:solidFill>
                <a:latin typeface="+mj-lt"/>
              </a:rPr>
              <a:t>Diverse School Community</a:t>
            </a:r>
            <a:r>
              <a:rPr lang="en-US" sz="2000" dirty="0">
                <a:latin typeface="+mj-lt"/>
              </a:rPr>
              <a:t>	</a:t>
            </a:r>
          </a:p>
          <a:p>
            <a:pPr marL="228600" lvl="0" indent="-228600" algn="l" rtl="0">
              <a:lnSpc>
                <a:spcPct val="90000"/>
              </a:lnSpc>
              <a:spcBef>
                <a:spcPts val="1000"/>
              </a:spcBef>
              <a:spcAft>
                <a:spcPts val="0"/>
              </a:spcAft>
              <a:buClr>
                <a:schemeClr val="dk1"/>
              </a:buClr>
              <a:buSzPts val="1600"/>
              <a:buChar char="•"/>
            </a:pPr>
            <a:r>
              <a:rPr lang="en-US" sz="2000" dirty="0">
                <a:latin typeface="+mj-lt"/>
              </a:rPr>
              <a:t>Staff Collaboration</a:t>
            </a:r>
          </a:p>
          <a:p>
            <a:pPr marL="228600" lvl="0" indent="-228600" algn="l" rtl="0">
              <a:lnSpc>
                <a:spcPct val="90000"/>
              </a:lnSpc>
              <a:spcBef>
                <a:spcPts val="1000"/>
              </a:spcBef>
              <a:spcAft>
                <a:spcPts val="0"/>
              </a:spcAft>
              <a:buClr>
                <a:schemeClr val="dk1"/>
              </a:buClr>
              <a:buSzPts val="1600"/>
              <a:buChar char="•"/>
            </a:pPr>
            <a:r>
              <a:rPr lang="en-US" sz="2000" dirty="0">
                <a:latin typeface="+mj-lt"/>
              </a:rPr>
              <a:t>Inclusion model for students</a:t>
            </a:r>
          </a:p>
          <a:p>
            <a:pPr marL="228600" lvl="0" indent="-228600" algn="l" rtl="0">
              <a:lnSpc>
                <a:spcPct val="90000"/>
              </a:lnSpc>
              <a:spcBef>
                <a:spcPts val="1000"/>
              </a:spcBef>
              <a:spcAft>
                <a:spcPts val="0"/>
              </a:spcAft>
              <a:buClr>
                <a:schemeClr val="dk1"/>
              </a:buClr>
              <a:buSzPts val="1600"/>
              <a:buChar char="•"/>
            </a:pPr>
            <a:r>
              <a:rPr lang="en-US" sz="2000" dirty="0">
                <a:latin typeface="+mj-lt"/>
              </a:rPr>
              <a:t>Academic Interventions</a:t>
            </a:r>
          </a:p>
          <a:p>
            <a:pPr marL="228600" lvl="0" indent="-228600" algn="l" rtl="0">
              <a:lnSpc>
                <a:spcPct val="90000"/>
              </a:lnSpc>
              <a:spcBef>
                <a:spcPts val="1000"/>
              </a:spcBef>
              <a:spcAft>
                <a:spcPts val="0"/>
              </a:spcAft>
              <a:buClr>
                <a:schemeClr val="dk1"/>
              </a:buClr>
              <a:buSzPts val="1600"/>
              <a:buChar char="•"/>
            </a:pPr>
            <a:r>
              <a:rPr lang="en-US" sz="2000" dirty="0">
                <a:latin typeface="+mj-lt"/>
              </a:rPr>
              <a:t>Onsite Mental Health Therapy</a:t>
            </a:r>
          </a:p>
        </p:txBody>
      </p:sp>
      <p:sp>
        <p:nvSpPr>
          <p:cNvPr id="88" name="Google Shape;88;p5"/>
          <p:cNvSpPr txBox="1">
            <a:spLocks noGrp="1"/>
          </p:cNvSpPr>
          <p:nvPr>
            <p:ph type="body" idx="2"/>
          </p:nvPr>
        </p:nvSpPr>
        <p:spPr>
          <a:xfrm>
            <a:off x="6221338" y="965601"/>
            <a:ext cx="5739214" cy="5378760"/>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Challenges</a:t>
            </a:r>
            <a:endParaRPr dirty="0"/>
          </a:p>
          <a:p>
            <a:pPr marL="228600" lvl="0" indent="-228600" algn="l" rtl="0">
              <a:lnSpc>
                <a:spcPct val="90000"/>
              </a:lnSpc>
              <a:spcBef>
                <a:spcPts val="1000"/>
              </a:spcBef>
              <a:spcAft>
                <a:spcPts val="0"/>
              </a:spcAft>
              <a:buClr>
                <a:schemeClr val="dk1"/>
              </a:buClr>
              <a:buSzPts val="1600"/>
              <a:buChar char="•"/>
            </a:pPr>
            <a:r>
              <a:rPr lang="en-US" sz="2000" dirty="0">
                <a:solidFill>
                  <a:srgbClr val="000000"/>
                </a:solidFill>
                <a:latin typeface="+mj-lt"/>
              </a:rPr>
              <a:t>Student Attendance</a:t>
            </a:r>
          </a:p>
          <a:p>
            <a:pPr marL="228600" lvl="0" indent="-228600" algn="l" rtl="0">
              <a:lnSpc>
                <a:spcPct val="90000"/>
              </a:lnSpc>
              <a:spcBef>
                <a:spcPts val="1000"/>
              </a:spcBef>
              <a:spcAft>
                <a:spcPts val="0"/>
              </a:spcAft>
              <a:buClr>
                <a:schemeClr val="dk1"/>
              </a:buClr>
              <a:buSzPts val="1600"/>
              <a:buChar char="•"/>
            </a:pPr>
            <a:r>
              <a:rPr lang="en-US" sz="2000" dirty="0">
                <a:solidFill>
                  <a:srgbClr val="000000"/>
                </a:solidFill>
                <a:latin typeface="+mj-lt"/>
              </a:rPr>
              <a:t>L</a:t>
            </a:r>
            <a:r>
              <a:rPr lang="en-US" sz="2000" b="0" i="0" dirty="0">
                <a:solidFill>
                  <a:srgbClr val="000000"/>
                </a:solidFill>
                <a:effectLst/>
                <a:latin typeface="+mj-lt"/>
              </a:rPr>
              <a:t>ong term and short-term planning</a:t>
            </a:r>
          </a:p>
          <a:p>
            <a:pPr marL="228600" lvl="0" indent="-228600" algn="l" rtl="0">
              <a:lnSpc>
                <a:spcPct val="90000"/>
              </a:lnSpc>
              <a:spcBef>
                <a:spcPts val="1000"/>
              </a:spcBef>
              <a:spcAft>
                <a:spcPts val="0"/>
              </a:spcAft>
              <a:buClr>
                <a:schemeClr val="dk1"/>
              </a:buClr>
              <a:buSzPts val="1600"/>
              <a:buChar char="•"/>
            </a:pPr>
            <a:r>
              <a:rPr lang="en-US" sz="2000" b="0" i="0" dirty="0">
                <a:solidFill>
                  <a:srgbClr val="000000"/>
                </a:solidFill>
                <a:effectLst/>
                <a:latin typeface="+mj-lt"/>
              </a:rPr>
              <a:t>Site Council, creating more opportunities for family input and feedback, etc.</a:t>
            </a:r>
            <a:endParaRPr sz="2000" dirty="0">
              <a:latin typeface="+mj-lt"/>
            </a:endParaRPr>
          </a:p>
        </p:txBody>
      </p:sp>
      <p:sp>
        <p:nvSpPr>
          <p:cNvPr id="89" name="Google Shape;89;p5"/>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90" name="Google Shape;90;p5"/>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a:t>Our Current Reality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6"/>
          <p:cNvSpPr txBox="1">
            <a:spLocks noGrp="1"/>
          </p:cNvSpPr>
          <p:nvPr>
            <p:ph type="title"/>
          </p:nvPr>
        </p:nvSpPr>
        <p:spPr>
          <a:xfrm>
            <a:off x="162370" y="2521499"/>
            <a:ext cx="11887200" cy="93051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Our School Improvement Plan</a:t>
            </a:r>
            <a:endParaRPr/>
          </a:p>
        </p:txBody>
      </p:sp>
      <p:sp>
        <p:nvSpPr>
          <p:cNvPr id="96" name="Google Shape;96;p6"/>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7"/>
          <p:cNvSpPr txBox="1">
            <a:spLocks noGrp="1"/>
          </p:cNvSpPr>
          <p:nvPr>
            <p:ph type="body" idx="1"/>
          </p:nvPr>
        </p:nvSpPr>
        <p:spPr>
          <a:xfrm>
            <a:off x="190747" y="1681384"/>
            <a:ext cx="6771913" cy="44715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sz="2800" b="1">
              <a:solidFill>
                <a:srgbClr val="000000"/>
              </a:solidFill>
            </a:endParaRPr>
          </a:p>
          <a:p>
            <a:pPr marL="0" lvl="0" indent="0" algn="l" rtl="0">
              <a:lnSpc>
                <a:spcPct val="90000"/>
              </a:lnSpc>
              <a:spcBef>
                <a:spcPts val="1000"/>
              </a:spcBef>
              <a:spcAft>
                <a:spcPts val="0"/>
              </a:spcAft>
              <a:buClr>
                <a:srgbClr val="000000"/>
              </a:buClr>
              <a:buSzPts val="3200"/>
              <a:buNone/>
            </a:pPr>
            <a:r>
              <a:rPr lang="en-US" sz="3200" b="1">
                <a:solidFill>
                  <a:srgbClr val="000000"/>
                </a:solidFill>
              </a:rPr>
              <a:t>Our school improvement plan</a:t>
            </a:r>
            <a:r>
              <a:rPr lang="en-US" sz="3200">
                <a:solidFill>
                  <a:srgbClr val="000000"/>
                </a:solidFill>
              </a:rPr>
              <a:t>:</a:t>
            </a:r>
            <a:endParaRPr/>
          </a:p>
          <a:p>
            <a:pPr marL="171450" lvl="0" indent="-171450" algn="l" rtl="0">
              <a:lnSpc>
                <a:spcPct val="90000"/>
              </a:lnSpc>
              <a:spcBef>
                <a:spcPts val="1000"/>
              </a:spcBef>
              <a:spcAft>
                <a:spcPts val="0"/>
              </a:spcAft>
              <a:buClr>
                <a:srgbClr val="000000"/>
              </a:buClr>
              <a:buSzPts val="2800"/>
              <a:buFont typeface="Arial"/>
              <a:buChar char="•"/>
            </a:pPr>
            <a:r>
              <a:rPr lang="en-US" sz="2800">
                <a:solidFill>
                  <a:srgbClr val="000000"/>
                </a:solidFill>
              </a:rPr>
              <a:t>Sets the </a:t>
            </a:r>
            <a:r>
              <a:rPr lang="en-US" sz="2800" b="1">
                <a:solidFill>
                  <a:srgbClr val="000000"/>
                </a:solidFill>
              </a:rPr>
              <a:t>goals</a:t>
            </a:r>
            <a:r>
              <a:rPr lang="en-US" sz="2800">
                <a:solidFill>
                  <a:srgbClr val="000000"/>
                </a:solidFill>
              </a:rPr>
              <a:t> that our school community is working to achieve </a:t>
            </a:r>
            <a:endParaRPr/>
          </a:p>
          <a:p>
            <a:pPr marL="171450" lvl="0" indent="-171450" algn="l" rtl="0">
              <a:lnSpc>
                <a:spcPct val="90000"/>
              </a:lnSpc>
              <a:spcBef>
                <a:spcPts val="1000"/>
              </a:spcBef>
              <a:spcAft>
                <a:spcPts val="0"/>
              </a:spcAft>
              <a:buClr>
                <a:srgbClr val="000000"/>
              </a:buClr>
              <a:buSzPts val="2800"/>
              <a:buFont typeface="Arial"/>
              <a:buChar char="•"/>
            </a:pPr>
            <a:r>
              <a:rPr lang="en-US" sz="2800">
                <a:solidFill>
                  <a:srgbClr val="000000"/>
                </a:solidFill>
              </a:rPr>
              <a:t>Identifies the </a:t>
            </a:r>
            <a:r>
              <a:rPr lang="en-US" sz="2800" b="1">
                <a:solidFill>
                  <a:srgbClr val="000000"/>
                </a:solidFill>
              </a:rPr>
              <a:t>strategies or activities</a:t>
            </a:r>
            <a:r>
              <a:rPr lang="en-US" sz="2800">
                <a:solidFill>
                  <a:srgbClr val="000000"/>
                </a:solidFill>
              </a:rPr>
              <a:t> that will help us reach those goals together</a:t>
            </a:r>
            <a:endParaRPr/>
          </a:p>
          <a:p>
            <a:pPr marL="0" lvl="0" indent="0" algn="l" rtl="0">
              <a:lnSpc>
                <a:spcPct val="90000"/>
              </a:lnSpc>
              <a:spcBef>
                <a:spcPts val="1000"/>
              </a:spcBef>
              <a:spcAft>
                <a:spcPts val="0"/>
              </a:spcAft>
              <a:buClr>
                <a:schemeClr val="dk1"/>
              </a:buClr>
              <a:buSzPts val="2400"/>
              <a:buNone/>
            </a:pPr>
            <a:endParaRPr>
              <a:solidFill>
                <a:srgbClr val="000000"/>
              </a:solidFill>
            </a:endParaRPr>
          </a:p>
          <a:p>
            <a:pPr marL="0" lvl="0" indent="0" algn="ctr" rtl="0">
              <a:lnSpc>
                <a:spcPct val="90000"/>
              </a:lnSpc>
              <a:spcBef>
                <a:spcPts val="1000"/>
              </a:spcBef>
              <a:spcAft>
                <a:spcPts val="0"/>
              </a:spcAft>
              <a:buClr>
                <a:srgbClr val="000000"/>
              </a:buClr>
              <a:buSzPts val="2400"/>
              <a:buNone/>
            </a:pPr>
            <a:r>
              <a:rPr lang="en-US" i="1">
                <a:solidFill>
                  <a:srgbClr val="000000"/>
                </a:solidFill>
              </a:rPr>
              <a:t>Every Minneapolis Public School is required to develop, implement, and monitor a school improvement plan.</a:t>
            </a:r>
            <a:endParaRPr/>
          </a:p>
          <a:p>
            <a:pPr marL="0" lvl="0" indent="0" algn="l" rtl="0">
              <a:lnSpc>
                <a:spcPct val="90000"/>
              </a:lnSpc>
              <a:spcBef>
                <a:spcPts val="1000"/>
              </a:spcBef>
              <a:spcAft>
                <a:spcPts val="0"/>
              </a:spcAft>
              <a:buClr>
                <a:schemeClr val="dk1"/>
              </a:buClr>
              <a:buSzPts val="1800"/>
              <a:buNone/>
            </a:pPr>
            <a:endParaRPr sz="1800"/>
          </a:p>
        </p:txBody>
      </p:sp>
      <p:sp>
        <p:nvSpPr>
          <p:cNvPr id="103" name="Google Shape;103;p7"/>
          <p:cNvSpPr txBox="1">
            <a:spLocks noGrp="1"/>
          </p:cNvSpPr>
          <p:nvPr>
            <p:ph type="sldNum" idx="12"/>
          </p:nvPr>
        </p:nvSpPr>
        <p:spPr>
          <a:xfrm>
            <a:off x="11436736" y="6344362"/>
            <a:ext cx="523816"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
        <p:nvSpPr>
          <p:cNvPr id="104" name="Google Shape;104;p7"/>
          <p:cNvSpPr txBox="1">
            <a:spLocks noGrp="1"/>
          </p:cNvSpPr>
          <p:nvPr>
            <p:ph type="body" idx="3"/>
          </p:nvPr>
        </p:nvSpPr>
        <p:spPr>
          <a:xfrm>
            <a:off x="207433" y="264610"/>
            <a:ext cx="4859338" cy="123090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None/>
            </a:pPr>
            <a:r>
              <a:rPr lang="en-US" sz="4000"/>
              <a:t>What’s a School Improvement Plan?</a:t>
            </a:r>
            <a:endParaRPr/>
          </a:p>
        </p:txBody>
      </p:sp>
      <p:pic>
        <p:nvPicPr>
          <p:cNvPr id="105" name="Google Shape;105;p7"/>
          <p:cNvPicPr preferRelativeResize="0"/>
          <p:nvPr/>
        </p:nvPicPr>
        <p:blipFill rotWithShape="1">
          <a:blip r:embed="rId3">
            <a:alphaModFix/>
          </a:blip>
          <a:srcRect l="1409" r="-1" b="7643"/>
          <a:stretch/>
        </p:blipFill>
        <p:spPr>
          <a:xfrm>
            <a:off x="7039779" y="206099"/>
            <a:ext cx="4572000" cy="64258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8"/>
          <p:cNvSpPr txBox="1">
            <a:spLocks noGrp="1"/>
          </p:cNvSpPr>
          <p:nvPr>
            <p:ph type="body" idx="1"/>
          </p:nvPr>
        </p:nvSpPr>
        <p:spPr>
          <a:xfrm>
            <a:off x="190746" y="965601"/>
            <a:ext cx="11769806" cy="2086072"/>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Academic Goal: </a:t>
            </a:r>
            <a:endParaRPr dirty="0"/>
          </a:p>
          <a:p>
            <a:pPr marL="0" lvl="0" indent="0">
              <a:buClr>
                <a:srgbClr val="FF0000"/>
              </a:buClr>
              <a:buSzPts val="2800"/>
              <a:buNone/>
            </a:pPr>
            <a:r>
              <a:rPr lang="en-US" sz="2000" b="0" i="0" dirty="0">
                <a:solidFill>
                  <a:srgbClr val="201F1E"/>
                </a:solidFill>
                <a:effectLst/>
                <a:latin typeface="Verdana" panose="020B0604030504040204" pitchFamily="34" charset="0"/>
              </a:rPr>
              <a:t>READING: </a:t>
            </a:r>
            <a:r>
              <a:rPr lang="en-US" sz="2000" dirty="0">
                <a:solidFill>
                  <a:srgbClr val="201F1E"/>
                </a:solidFill>
                <a:latin typeface="Verdana" panose="020B0604030504040204" pitchFamily="34" charset="0"/>
              </a:rPr>
              <a:t>The percentage of all students in grades K-5 at Hmong International Academy who are proficient in reading will increase from 13% to 17% as measured by FAST Overall Literacy. </a:t>
            </a:r>
            <a:endParaRPr lang="en-US" sz="2000" b="0" i="0" dirty="0">
              <a:solidFill>
                <a:srgbClr val="201F1E"/>
              </a:solidFill>
              <a:effectLst/>
              <a:latin typeface="Verdana" panose="020B0604030504040204" pitchFamily="34" charset="0"/>
            </a:endParaRPr>
          </a:p>
        </p:txBody>
      </p:sp>
      <p:sp>
        <p:nvSpPr>
          <p:cNvPr id="112" name="Google Shape;112;p8"/>
          <p:cNvSpPr txBox="1">
            <a:spLocks noGrp="1"/>
          </p:cNvSpPr>
          <p:nvPr>
            <p:ph type="body" idx="2"/>
          </p:nvPr>
        </p:nvSpPr>
        <p:spPr>
          <a:xfrm>
            <a:off x="190746" y="4054768"/>
            <a:ext cx="11769806" cy="2289594"/>
          </a:xfrm>
          <a:prstGeom prst="rect">
            <a:avLst/>
          </a:prstGeom>
          <a:noFill/>
          <a:ln w="28575" cap="flat" cmpd="sng">
            <a:solidFill>
              <a:srgbClr val="7F7F7F"/>
            </a:solidFill>
            <a:prstDash val="dot"/>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Strategy to achieve our goal:</a:t>
            </a:r>
            <a:endParaRPr dirty="0"/>
          </a:p>
          <a:p>
            <a:pPr marL="0" lvl="0" indent="0" algn="l" rtl="0">
              <a:lnSpc>
                <a:spcPct val="90000"/>
              </a:lnSpc>
              <a:spcBef>
                <a:spcPts val="1000"/>
              </a:spcBef>
              <a:spcAft>
                <a:spcPts val="0"/>
              </a:spcAft>
              <a:buClr>
                <a:srgbClr val="FF0000"/>
              </a:buClr>
              <a:buSzPts val="2800"/>
              <a:buNone/>
            </a:pPr>
            <a:r>
              <a:rPr lang="en-US" sz="2000" b="0" i="0" dirty="0">
                <a:solidFill>
                  <a:srgbClr val="000000"/>
                </a:solidFill>
                <a:effectLst/>
                <a:latin typeface="Verdana" panose="020B0604030504040204" pitchFamily="34" charset="0"/>
              </a:rPr>
              <a:t>Our Evidenced-Based Practice (EBP) is helping students to Build Comprehension.</a:t>
            </a:r>
            <a:endParaRPr sz="2000" dirty="0"/>
          </a:p>
        </p:txBody>
      </p:sp>
      <p:sp>
        <p:nvSpPr>
          <p:cNvPr id="113" name="Google Shape;113;p8"/>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sp>
        <p:nvSpPr>
          <p:cNvPr id="114" name="Google Shape;114;p8"/>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15" name="Google Shape;115;p8"/>
          <p:cNvSpPr/>
          <p:nvPr/>
        </p:nvSpPr>
        <p:spPr>
          <a:xfrm>
            <a:off x="5745143" y="3222144"/>
            <a:ext cx="330506" cy="616945"/>
          </a:xfrm>
          <a:prstGeom prst="downArrow">
            <a:avLst>
              <a:gd name="adj1" fmla="val 50000"/>
              <a:gd name="adj2" fmla="val 50000"/>
            </a:avLst>
          </a:prstGeom>
          <a:solidFill>
            <a:srgbClr val="0C0C0C"/>
          </a:solidFill>
          <a:ln w="12700" cap="flat" cmpd="sng">
            <a:solidFill>
              <a:srgbClr val="0C0C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9"/>
          <p:cNvSpPr txBox="1">
            <a:spLocks noGrp="1"/>
          </p:cNvSpPr>
          <p:nvPr>
            <p:ph type="body" idx="1"/>
          </p:nvPr>
        </p:nvSpPr>
        <p:spPr>
          <a:xfrm>
            <a:off x="190746" y="965601"/>
            <a:ext cx="11769806" cy="2086072"/>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Academic Goal: </a:t>
            </a:r>
            <a:endParaRPr dirty="0"/>
          </a:p>
          <a:p>
            <a:pPr marL="0" lvl="0" indent="0">
              <a:buClr>
                <a:srgbClr val="FF0000"/>
              </a:buClr>
              <a:buSzPts val="2800"/>
              <a:buNone/>
            </a:pPr>
            <a:r>
              <a:rPr lang="en-US" sz="2000" b="0" i="0" dirty="0">
                <a:solidFill>
                  <a:srgbClr val="201F1E"/>
                </a:solidFill>
                <a:effectLst/>
                <a:latin typeface="+mn-lt"/>
              </a:rPr>
              <a:t>MATH: </a:t>
            </a:r>
            <a:r>
              <a:rPr lang="en-US" sz="2000" dirty="0">
                <a:solidFill>
                  <a:srgbClr val="201F1E"/>
                </a:solidFill>
                <a:latin typeface="+mn-lt"/>
              </a:rPr>
              <a:t>The percentage of all students in grades K-5 at Hmong International Academy who are proficient in math will increase from 22% to 26% as measured by </a:t>
            </a:r>
            <a:r>
              <a:rPr lang="en-US" sz="2000" dirty="0" err="1">
                <a:solidFill>
                  <a:srgbClr val="201F1E"/>
                </a:solidFill>
                <a:latin typeface="+mn-lt"/>
              </a:rPr>
              <a:t>FastBridge</a:t>
            </a:r>
            <a:r>
              <a:rPr lang="en-US" sz="2000" dirty="0">
                <a:solidFill>
                  <a:srgbClr val="201F1E"/>
                </a:solidFill>
                <a:latin typeface="+mn-lt"/>
              </a:rPr>
              <a:t> Overall Math.</a:t>
            </a:r>
            <a:endParaRPr sz="2000" dirty="0">
              <a:latin typeface="+mn-lt"/>
            </a:endParaRPr>
          </a:p>
        </p:txBody>
      </p:sp>
      <p:sp>
        <p:nvSpPr>
          <p:cNvPr id="122" name="Google Shape;122;p9"/>
          <p:cNvSpPr txBox="1">
            <a:spLocks noGrp="1"/>
          </p:cNvSpPr>
          <p:nvPr>
            <p:ph type="body" idx="2"/>
          </p:nvPr>
        </p:nvSpPr>
        <p:spPr>
          <a:xfrm>
            <a:off x="190746" y="4054768"/>
            <a:ext cx="11769806" cy="2289594"/>
          </a:xfrm>
          <a:prstGeom prst="rect">
            <a:avLst/>
          </a:prstGeom>
          <a:noFill/>
          <a:ln w="28575" cap="flat" cmpd="sng">
            <a:solidFill>
              <a:srgbClr val="7F7F7F"/>
            </a:solidFill>
            <a:prstDash val="dot"/>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Strategy to achieve our goal:</a:t>
            </a:r>
            <a:endParaRPr dirty="0"/>
          </a:p>
          <a:p>
            <a:pPr marL="0" lvl="0" indent="0">
              <a:buClr>
                <a:srgbClr val="FF0000"/>
              </a:buClr>
              <a:buSzPts val="2800"/>
              <a:buNone/>
            </a:pPr>
            <a:r>
              <a:rPr lang="en-US" sz="2000" dirty="0">
                <a:solidFill>
                  <a:srgbClr val="000000"/>
                </a:solidFill>
                <a:latin typeface="Verdana" panose="020B0604030504040204" pitchFamily="34" charset="0"/>
              </a:rPr>
              <a:t>Our Evidenced-Based Practice (EBP) is Mathematical Discourse.</a:t>
            </a:r>
            <a:endParaRPr lang="en-US" sz="2000" dirty="0"/>
          </a:p>
        </p:txBody>
      </p:sp>
      <p:sp>
        <p:nvSpPr>
          <p:cNvPr id="123" name="Google Shape;123;p9"/>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
        <p:nvSpPr>
          <p:cNvPr id="124" name="Google Shape;124;p9"/>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a:t>Our School Improvement Plan</a:t>
            </a:r>
            <a:endParaRPr/>
          </a:p>
        </p:txBody>
      </p:sp>
      <p:sp>
        <p:nvSpPr>
          <p:cNvPr id="125" name="Google Shape;125;p9"/>
          <p:cNvSpPr/>
          <p:nvPr/>
        </p:nvSpPr>
        <p:spPr>
          <a:xfrm>
            <a:off x="5745143" y="3222144"/>
            <a:ext cx="330506" cy="616945"/>
          </a:xfrm>
          <a:prstGeom prst="downArrow">
            <a:avLst>
              <a:gd name="adj1" fmla="val 50000"/>
              <a:gd name="adj2" fmla="val 50000"/>
            </a:avLst>
          </a:prstGeom>
          <a:solidFill>
            <a:srgbClr val="0C0C0C"/>
          </a:solidFill>
          <a:ln w="12700" cap="flat" cmpd="sng">
            <a:solidFill>
              <a:srgbClr val="0C0C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0"/>
          <p:cNvSpPr txBox="1">
            <a:spLocks noGrp="1"/>
          </p:cNvSpPr>
          <p:nvPr>
            <p:ph type="body" idx="1"/>
          </p:nvPr>
        </p:nvSpPr>
        <p:spPr>
          <a:xfrm>
            <a:off x="190746" y="965601"/>
            <a:ext cx="11769806" cy="2086072"/>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School Climate Goal: </a:t>
            </a:r>
            <a:endParaRPr dirty="0"/>
          </a:p>
          <a:p>
            <a:pPr marL="0" lvl="0" indent="0">
              <a:buClr>
                <a:srgbClr val="FF0000"/>
              </a:buClr>
              <a:buSzPts val="2800"/>
              <a:buNone/>
            </a:pPr>
            <a:r>
              <a:rPr lang="en-US" sz="2000" dirty="0">
                <a:solidFill>
                  <a:srgbClr val="000000"/>
                </a:solidFill>
                <a:latin typeface="Verdana" panose="020B0604030504040204" pitchFamily="34" charset="0"/>
              </a:rPr>
              <a:t>The percentage of all students in grades K-5 at Hmong International Academy who have consistent attendance (&gt;90%) will increase from 38% to 50%.</a:t>
            </a:r>
            <a:endParaRPr sz="2000" dirty="0"/>
          </a:p>
        </p:txBody>
      </p:sp>
      <p:sp>
        <p:nvSpPr>
          <p:cNvPr id="132" name="Google Shape;132;p10"/>
          <p:cNvSpPr txBox="1">
            <a:spLocks noGrp="1"/>
          </p:cNvSpPr>
          <p:nvPr>
            <p:ph type="body" idx="2"/>
          </p:nvPr>
        </p:nvSpPr>
        <p:spPr>
          <a:xfrm>
            <a:off x="190746" y="4054768"/>
            <a:ext cx="11769806" cy="2289594"/>
          </a:xfrm>
          <a:prstGeom prst="rect">
            <a:avLst/>
          </a:prstGeom>
          <a:noFill/>
          <a:ln w="28575" cap="flat" cmpd="sng">
            <a:solidFill>
              <a:srgbClr val="7F7F7F"/>
            </a:solidFill>
            <a:prstDash val="dot"/>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Strategy to achieve our goal:</a:t>
            </a:r>
            <a:endParaRPr dirty="0"/>
          </a:p>
          <a:p>
            <a:pPr marL="0" lvl="0" indent="0">
              <a:buClr>
                <a:srgbClr val="FF0000"/>
              </a:buClr>
              <a:buSzPts val="2800"/>
              <a:buNone/>
            </a:pPr>
            <a:r>
              <a:rPr lang="en-US" sz="2000" dirty="0">
                <a:solidFill>
                  <a:srgbClr val="000000"/>
                </a:solidFill>
                <a:latin typeface="Verdana" panose="020B0604030504040204" pitchFamily="34" charset="0"/>
              </a:rPr>
              <a:t>Our Evidence-Based Practice (EBP) is Family Engagement for Student Success</a:t>
            </a:r>
            <a:endParaRPr sz="2000" dirty="0"/>
          </a:p>
        </p:txBody>
      </p:sp>
      <p:sp>
        <p:nvSpPr>
          <p:cNvPr id="133" name="Google Shape;133;p10"/>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
        <p:nvSpPr>
          <p:cNvPr id="134" name="Google Shape;134;p10"/>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dirty="0"/>
              <a:t>Our School Improvement Plan</a:t>
            </a:r>
            <a:endParaRPr dirty="0"/>
          </a:p>
        </p:txBody>
      </p:sp>
      <p:sp>
        <p:nvSpPr>
          <p:cNvPr id="135" name="Google Shape;135;p10"/>
          <p:cNvSpPr/>
          <p:nvPr/>
        </p:nvSpPr>
        <p:spPr>
          <a:xfrm>
            <a:off x="5745143" y="3222144"/>
            <a:ext cx="330506" cy="616945"/>
          </a:xfrm>
          <a:prstGeom prst="downArrow">
            <a:avLst>
              <a:gd name="adj1" fmla="val 50000"/>
              <a:gd name="adj2" fmla="val 50000"/>
            </a:avLst>
          </a:prstGeom>
          <a:solidFill>
            <a:srgbClr val="0C0C0C"/>
          </a:solidFill>
          <a:ln w="12700" cap="flat" cmpd="sng">
            <a:solidFill>
              <a:srgbClr val="0C0C0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1"/>
          <p:cNvSpPr txBox="1">
            <a:spLocks noGrp="1"/>
          </p:cNvSpPr>
          <p:nvPr>
            <p:ph type="body" idx="1"/>
          </p:nvPr>
        </p:nvSpPr>
        <p:spPr>
          <a:xfrm>
            <a:off x="190746" y="2509573"/>
            <a:ext cx="5808402" cy="3834787"/>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b="1" dirty="0"/>
              <a:t>Assessments help us answer questions such as: </a:t>
            </a:r>
            <a:endParaRPr dirty="0"/>
          </a:p>
          <a:p>
            <a:pPr marL="228600" lvl="0" indent="-228600" algn="l" rtl="0">
              <a:lnSpc>
                <a:spcPct val="90000"/>
              </a:lnSpc>
              <a:spcBef>
                <a:spcPts val="1000"/>
              </a:spcBef>
              <a:spcAft>
                <a:spcPts val="0"/>
              </a:spcAft>
              <a:buClr>
                <a:schemeClr val="dk1"/>
              </a:buClr>
              <a:buSzPts val="2400"/>
              <a:buChar char="•"/>
            </a:pPr>
            <a:r>
              <a:rPr lang="en-US" sz="2400" i="1" dirty="0"/>
              <a:t>Are we teaching what we think we are teaching?</a:t>
            </a:r>
            <a:endParaRPr dirty="0"/>
          </a:p>
          <a:p>
            <a:pPr marL="228600" lvl="0" indent="-228600" algn="l" rtl="0">
              <a:lnSpc>
                <a:spcPct val="90000"/>
              </a:lnSpc>
              <a:spcBef>
                <a:spcPts val="1000"/>
              </a:spcBef>
              <a:spcAft>
                <a:spcPts val="0"/>
              </a:spcAft>
              <a:buClr>
                <a:schemeClr val="dk1"/>
              </a:buClr>
              <a:buSzPts val="2400"/>
              <a:buChar char="•"/>
            </a:pPr>
            <a:r>
              <a:rPr lang="en-US" sz="2400" i="1" dirty="0"/>
              <a:t>Are students learning what we intend for them to be learning?</a:t>
            </a:r>
            <a:endParaRPr dirty="0"/>
          </a:p>
          <a:p>
            <a:pPr marL="228600" lvl="0" indent="-228600" algn="l" rtl="0">
              <a:lnSpc>
                <a:spcPct val="90000"/>
              </a:lnSpc>
              <a:spcBef>
                <a:spcPts val="1000"/>
              </a:spcBef>
              <a:spcAft>
                <a:spcPts val="0"/>
              </a:spcAft>
              <a:buClr>
                <a:schemeClr val="dk1"/>
              </a:buClr>
              <a:buSzPts val="2400"/>
              <a:buChar char="•"/>
            </a:pPr>
            <a:r>
              <a:rPr lang="en-US" sz="2400" i="1" dirty="0"/>
              <a:t>Are all students improving and being appropriately challenged?</a:t>
            </a:r>
            <a:endParaRPr dirty="0"/>
          </a:p>
          <a:p>
            <a:pPr marL="0" lvl="0" indent="0" algn="l" rtl="0">
              <a:lnSpc>
                <a:spcPct val="90000"/>
              </a:lnSpc>
              <a:spcBef>
                <a:spcPts val="1000"/>
              </a:spcBef>
              <a:spcAft>
                <a:spcPts val="0"/>
              </a:spcAft>
              <a:buClr>
                <a:schemeClr val="dk1"/>
              </a:buClr>
              <a:buSzPts val="1600"/>
              <a:buNone/>
            </a:pPr>
            <a:endParaRPr sz="1600" dirty="0"/>
          </a:p>
        </p:txBody>
      </p:sp>
      <p:sp>
        <p:nvSpPr>
          <p:cNvPr id="142" name="Google Shape;142;p11"/>
          <p:cNvSpPr txBox="1">
            <a:spLocks noGrp="1"/>
          </p:cNvSpPr>
          <p:nvPr>
            <p:ph type="body" idx="2"/>
          </p:nvPr>
        </p:nvSpPr>
        <p:spPr>
          <a:xfrm>
            <a:off x="6221338" y="2509573"/>
            <a:ext cx="5739214" cy="3834787"/>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b="1" dirty="0"/>
              <a:t>Some of the assessments our students will take this year are:</a:t>
            </a:r>
            <a:endParaRPr dirty="0"/>
          </a:p>
          <a:p>
            <a:pPr marL="228600" lvl="0" indent="-228600" algn="l" rtl="0">
              <a:lnSpc>
                <a:spcPct val="90000"/>
              </a:lnSpc>
              <a:spcBef>
                <a:spcPts val="1000"/>
              </a:spcBef>
              <a:spcAft>
                <a:spcPts val="0"/>
              </a:spcAft>
              <a:buClr>
                <a:schemeClr val="dk1"/>
              </a:buClr>
              <a:buSzPts val="2400"/>
              <a:buChar char="•"/>
            </a:pPr>
            <a:r>
              <a:rPr lang="en-US" sz="2400" dirty="0"/>
              <a:t>FAST</a:t>
            </a:r>
          </a:p>
          <a:p>
            <a:pPr marL="228600" lvl="0" indent="-228600" algn="l" rtl="0">
              <a:lnSpc>
                <a:spcPct val="90000"/>
              </a:lnSpc>
              <a:spcBef>
                <a:spcPts val="1000"/>
              </a:spcBef>
              <a:spcAft>
                <a:spcPts val="0"/>
              </a:spcAft>
              <a:buClr>
                <a:schemeClr val="dk1"/>
              </a:buClr>
              <a:buSzPts val="2400"/>
              <a:buChar char="•"/>
            </a:pPr>
            <a:r>
              <a:rPr lang="en-US" sz="2400" dirty="0"/>
              <a:t>MCAs</a:t>
            </a:r>
            <a:endParaRPr sz="2600" dirty="0"/>
          </a:p>
        </p:txBody>
      </p:sp>
      <p:sp>
        <p:nvSpPr>
          <p:cNvPr id="143" name="Google Shape;143;p11"/>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sp>
        <p:nvSpPr>
          <p:cNvPr id="144" name="Google Shape;144;p11"/>
          <p:cNvSpPr txBox="1">
            <a:spLocks noGrp="1"/>
          </p:cNvSpPr>
          <p:nvPr>
            <p:ph type="title"/>
          </p:nvPr>
        </p:nvSpPr>
        <p:spPr>
          <a:xfrm>
            <a:off x="190746" y="204189"/>
            <a:ext cx="9850561" cy="59094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a:t>How We Measure Student Progress</a:t>
            </a:r>
            <a:endParaRPr/>
          </a:p>
        </p:txBody>
      </p:sp>
      <p:sp>
        <p:nvSpPr>
          <p:cNvPr id="145" name="Google Shape;145;p11"/>
          <p:cNvSpPr txBox="1"/>
          <p:nvPr/>
        </p:nvSpPr>
        <p:spPr>
          <a:xfrm>
            <a:off x="190746" y="1052187"/>
            <a:ext cx="11769806" cy="1200329"/>
          </a:xfrm>
          <a:prstGeom prst="rect">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We want to make sure our students are learning as much as possible, so we use state and district assessments to determine their strengths and areas for growth. The results of these assessments help us figure out how we can better support our students in the classroom.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2"/>
          <p:cNvSpPr txBox="1">
            <a:spLocks noGrp="1"/>
          </p:cNvSpPr>
          <p:nvPr>
            <p:ph type="body" idx="1"/>
          </p:nvPr>
        </p:nvSpPr>
        <p:spPr>
          <a:xfrm>
            <a:off x="190747" y="1681384"/>
            <a:ext cx="6938186" cy="451621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dirty="0"/>
              <a:t>Throughout the year, we’ll share information with you about how your student is doing in the classroom.  </a:t>
            </a:r>
            <a:endParaRPr dirty="0"/>
          </a:p>
          <a:p>
            <a:pPr marL="0" lvl="0" indent="0" algn="l" rtl="0">
              <a:lnSpc>
                <a:spcPct val="90000"/>
              </a:lnSpc>
              <a:spcBef>
                <a:spcPts val="1000"/>
              </a:spcBef>
              <a:spcAft>
                <a:spcPts val="0"/>
              </a:spcAft>
              <a:buClr>
                <a:schemeClr val="dk1"/>
              </a:buClr>
              <a:buSzPts val="2400"/>
              <a:buNone/>
            </a:pPr>
            <a:r>
              <a:rPr lang="en-US" dirty="0"/>
              <a:t>We’ll do it in the following ways:</a:t>
            </a:r>
            <a:endParaRPr dirty="0"/>
          </a:p>
          <a:p>
            <a:pPr marL="342900" lvl="0" indent="-342900" algn="l" rtl="0">
              <a:lnSpc>
                <a:spcPct val="90000"/>
              </a:lnSpc>
              <a:spcBef>
                <a:spcPts val="600"/>
              </a:spcBef>
              <a:spcAft>
                <a:spcPts val="0"/>
              </a:spcAft>
              <a:buClr>
                <a:schemeClr val="dk1"/>
              </a:buClr>
              <a:buSzPts val="2400"/>
              <a:buFont typeface="Arial"/>
              <a:buChar char="•"/>
            </a:pPr>
            <a:r>
              <a:rPr lang="en-US" dirty="0">
                <a:solidFill>
                  <a:schemeClr val="tx1"/>
                </a:solidFill>
              </a:rPr>
              <a:t>Parent-Teacher conferences on October 13</a:t>
            </a:r>
            <a:r>
              <a:rPr lang="en-US" baseline="30000" dirty="0">
                <a:solidFill>
                  <a:schemeClr val="tx1"/>
                </a:solidFill>
              </a:rPr>
              <a:t>th</a:t>
            </a:r>
            <a:r>
              <a:rPr lang="en-US" dirty="0">
                <a:solidFill>
                  <a:schemeClr val="tx1"/>
                </a:solidFill>
              </a:rPr>
              <a:t> &amp; 14</a:t>
            </a:r>
            <a:r>
              <a:rPr lang="en-US" baseline="30000" dirty="0">
                <a:solidFill>
                  <a:schemeClr val="tx1"/>
                </a:solidFill>
              </a:rPr>
              <a:t>th</a:t>
            </a:r>
            <a:r>
              <a:rPr lang="en-US" dirty="0">
                <a:solidFill>
                  <a:schemeClr val="tx1"/>
                </a:solidFill>
              </a:rPr>
              <a:t> and February 11th &amp; 12</a:t>
            </a:r>
            <a:r>
              <a:rPr lang="en-US" baseline="30000" dirty="0">
                <a:solidFill>
                  <a:schemeClr val="tx1"/>
                </a:solidFill>
              </a:rPr>
              <a:t>th</a:t>
            </a:r>
            <a:r>
              <a:rPr lang="en-US" dirty="0">
                <a:solidFill>
                  <a:schemeClr val="tx1"/>
                </a:solidFill>
              </a:rPr>
              <a:t>. </a:t>
            </a:r>
            <a:endParaRPr dirty="0">
              <a:solidFill>
                <a:schemeClr val="tx1"/>
              </a:solidFill>
            </a:endParaRPr>
          </a:p>
          <a:p>
            <a:pPr marL="342900" lvl="0" indent="-342900" algn="l" rtl="0">
              <a:lnSpc>
                <a:spcPct val="90000"/>
              </a:lnSpc>
              <a:spcBef>
                <a:spcPts val="600"/>
              </a:spcBef>
              <a:spcAft>
                <a:spcPts val="0"/>
              </a:spcAft>
              <a:buClr>
                <a:schemeClr val="dk1"/>
              </a:buClr>
              <a:buSzPts val="2400"/>
              <a:buFont typeface="Arial"/>
              <a:buChar char="•"/>
            </a:pPr>
            <a:r>
              <a:rPr lang="en-US" dirty="0">
                <a:solidFill>
                  <a:schemeClr val="tx1"/>
                </a:solidFill>
              </a:rPr>
              <a:t>Quarterly report cards will be backpacked home with students.</a:t>
            </a:r>
            <a:endParaRPr dirty="0">
              <a:solidFill>
                <a:schemeClr val="tx1"/>
              </a:solidFill>
            </a:endParaRPr>
          </a:p>
          <a:p>
            <a:pPr marL="342900" lvl="0" indent="-342900" algn="l" rtl="0">
              <a:lnSpc>
                <a:spcPct val="90000"/>
              </a:lnSpc>
              <a:spcBef>
                <a:spcPts val="600"/>
              </a:spcBef>
              <a:spcAft>
                <a:spcPts val="0"/>
              </a:spcAft>
              <a:buClr>
                <a:schemeClr val="dk1"/>
              </a:buClr>
              <a:buSzPts val="2400"/>
              <a:buFont typeface="Arial"/>
              <a:buChar char="•"/>
            </a:pPr>
            <a:r>
              <a:rPr lang="en-US" b="1" dirty="0">
                <a:solidFill>
                  <a:srgbClr val="000000"/>
                </a:solidFill>
              </a:rPr>
              <a:t>Families are welcomed to contact teachers at anytime regarding their student’s progress. </a:t>
            </a:r>
            <a:endParaRPr b="1" dirty="0">
              <a:solidFill>
                <a:srgbClr val="000000"/>
              </a:solidFill>
            </a:endParaRPr>
          </a:p>
        </p:txBody>
      </p:sp>
      <p:sp>
        <p:nvSpPr>
          <p:cNvPr id="152" name="Google Shape;152;p12"/>
          <p:cNvSpPr txBox="1">
            <a:spLocks noGrp="1"/>
          </p:cNvSpPr>
          <p:nvPr>
            <p:ph type="sldNum" idx="12"/>
          </p:nvPr>
        </p:nvSpPr>
        <p:spPr>
          <a:xfrm>
            <a:off x="11436736" y="6344362"/>
            <a:ext cx="523816"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sp>
        <p:nvSpPr>
          <p:cNvPr id="153" name="Google Shape;153;p12"/>
          <p:cNvSpPr txBox="1">
            <a:spLocks noGrp="1"/>
          </p:cNvSpPr>
          <p:nvPr>
            <p:ph type="body" idx="3"/>
          </p:nvPr>
        </p:nvSpPr>
        <p:spPr>
          <a:xfrm>
            <a:off x="190500" y="264610"/>
            <a:ext cx="4859338" cy="123090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600"/>
              <a:buNone/>
            </a:pPr>
            <a:r>
              <a:rPr lang="en-US"/>
              <a:t>How We’ll Share Student Progress with You</a:t>
            </a:r>
            <a:endParaRPr/>
          </a:p>
        </p:txBody>
      </p:sp>
      <p:pic>
        <p:nvPicPr>
          <p:cNvPr id="154" name="Google Shape;154;p12"/>
          <p:cNvPicPr preferRelativeResize="0"/>
          <p:nvPr/>
        </p:nvPicPr>
        <p:blipFill rotWithShape="1">
          <a:blip r:embed="rId3">
            <a:alphaModFix/>
          </a:blip>
          <a:srcRect/>
          <a:stretch/>
        </p:blipFill>
        <p:spPr>
          <a:xfrm>
            <a:off x="7270018" y="433944"/>
            <a:ext cx="4690534" cy="4291839"/>
          </a:xfrm>
          <a:prstGeom prst="rect">
            <a:avLst/>
          </a:prstGeom>
          <a:noFill/>
          <a:ln w="57150" cap="flat" cmpd="sng">
            <a:solidFill>
              <a:srgbClr val="7F7F7F"/>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58"/>
        <p:cNvGrpSpPr/>
        <p:nvPr/>
      </p:nvGrpSpPr>
      <p:grpSpPr>
        <a:xfrm>
          <a:off x="0" y="0"/>
          <a:ext cx="0" cy="0"/>
          <a:chOff x="0" y="0"/>
          <a:chExt cx="0" cy="0"/>
        </a:xfrm>
      </p:grpSpPr>
      <p:sp>
        <p:nvSpPr>
          <p:cNvPr id="159" name="Google Shape;159;p13"/>
          <p:cNvSpPr txBox="1">
            <a:spLocks noGrp="1"/>
          </p:cNvSpPr>
          <p:nvPr>
            <p:ph type="title"/>
          </p:nvPr>
        </p:nvSpPr>
        <p:spPr>
          <a:xfrm>
            <a:off x="162370" y="2521499"/>
            <a:ext cx="11887200" cy="93051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Data Points for Co-interpretation</a:t>
            </a:r>
            <a:endParaRPr/>
          </a:p>
        </p:txBody>
      </p:sp>
      <p:sp>
        <p:nvSpPr>
          <p:cNvPr id="160" name="Google Shape;160;p13"/>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4"/>
          <p:cNvSpPr txBox="1">
            <a:spLocks noGrp="1"/>
          </p:cNvSpPr>
          <p:nvPr>
            <p:ph type="title"/>
          </p:nvPr>
        </p:nvSpPr>
        <p:spPr>
          <a:xfrm>
            <a:off x="162370" y="2521499"/>
            <a:ext cx="11887200" cy="930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600"/>
              <a:buFont typeface="Candara"/>
              <a:buNone/>
            </a:pPr>
            <a:r>
              <a:rPr lang="en-US" sz="6600">
                <a:latin typeface="Candara"/>
                <a:ea typeface="Candara"/>
                <a:cs typeface="Candara"/>
                <a:sym typeface="Candara"/>
              </a:rPr>
              <a:t>Title I</a:t>
            </a:r>
            <a:endParaRPr/>
          </a:p>
        </p:txBody>
      </p:sp>
      <p:sp>
        <p:nvSpPr>
          <p:cNvPr id="166" name="Google Shape;166;p14"/>
          <p:cNvSpPr txBox="1">
            <a:spLocks noGrp="1"/>
          </p:cNvSpPr>
          <p:nvPr>
            <p:ph type="sldNum" idx="12"/>
          </p:nvPr>
        </p:nvSpPr>
        <p:spPr>
          <a:xfrm>
            <a:off x="9217352" y="6344362"/>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5"/>
          <p:cNvSpPr txBox="1">
            <a:spLocks noGrp="1"/>
          </p:cNvSpPr>
          <p:nvPr>
            <p:ph type="body" idx="1"/>
          </p:nvPr>
        </p:nvSpPr>
        <p:spPr>
          <a:xfrm>
            <a:off x="1449107" y="5377566"/>
            <a:ext cx="9426711" cy="1099565"/>
          </a:xfrm>
          <a:prstGeom prst="rect">
            <a:avLst/>
          </a:prstGeom>
          <a:noFill/>
          <a:ln w="28575" cap="flat" cmpd="sng">
            <a:solidFill>
              <a:srgbClr val="7F7F7F"/>
            </a:solidFill>
            <a:prstDash val="dashDot"/>
            <a:round/>
            <a:headEnd type="none" w="sm" len="sm"/>
            <a:tailEnd type="none" w="sm" len="sm"/>
          </a:ln>
        </p:spPr>
        <p:txBody>
          <a:bodyPr spcFirstLastPara="1" wrap="square" lIns="91425" tIns="45700" rIns="91425" bIns="45700" anchor="t" anchorCtr="0">
            <a:normAutofit/>
          </a:bodyPr>
          <a:lstStyle/>
          <a:p>
            <a:pPr marL="0" lvl="1" indent="0" algn="ctr" rtl="0">
              <a:lnSpc>
                <a:spcPct val="90000"/>
              </a:lnSpc>
              <a:spcBef>
                <a:spcPts val="0"/>
              </a:spcBef>
              <a:spcAft>
                <a:spcPts val="0"/>
              </a:spcAft>
              <a:buClr>
                <a:schemeClr val="dk1"/>
              </a:buClr>
              <a:buSzPts val="3200"/>
              <a:buNone/>
            </a:pPr>
            <a:r>
              <a:rPr lang="en-US" sz="3200" b="1" i="1"/>
              <a:t>Title I supports our School Improvement Plan, and the funding we receive helps us reach our goals.</a:t>
            </a:r>
            <a:endParaRPr sz="3200" i="1"/>
          </a:p>
        </p:txBody>
      </p:sp>
      <p:sp>
        <p:nvSpPr>
          <p:cNvPr id="173" name="Google Shape;173;p15"/>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
        <p:nvSpPr>
          <p:cNvPr id="174" name="Google Shape;174;p15"/>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a:t>What is Title I?</a:t>
            </a:r>
            <a:endParaRPr/>
          </a:p>
        </p:txBody>
      </p:sp>
      <p:pic>
        <p:nvPicPr>
          <p:cNvPr id="175" name="Google Shape;175;p15"/>
          <p:cNvPicPr preferRelativeResize="0"/>
          <p:nvPr/>
        </p:nvPicPr>
        <p:blipFill rotWithShape="1">
          <a:blip r:embed="rId3">
            <a:alphaModFix/>
          </a:blip>
          <a:srcRect l="4583" b="11124"/>
          <a:stretch/>
        </p:blipFill>
        <p:spPr>
          <a:xfrm>
            <a:off x="204601" y="905567"/>
            <a:ext cx="6778089" cy="4212257"/>
          </a:xfrm>
          <a:prstGeom prst="rect">
            <a:avLst/>
          </a:prstGeom>
          <a:noFill/>
          <a:ln>
            <a:noFill/>
          </a:ln>
        </p:spPr>
      </p:pic>
      <p:sp>
        <p:nvSpPr>
          <p:cNvPr id="176" name="Google Shape;176;p15"/>
          <p:cNvSpPr txBox="1"/>
          <p:nvPr/>
        </p:nvSpPr>
        <p:spPr>
          <a:xfrm>
            <a:off x="7079673" y="1037588"/>
            <a:ext cx="4700770" cy="3997109"/>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Title I is a federal program </a:t>
            </a:r>
            <a:r>
              <a:rPr lang="en-US" sz="2800" b="0" i="0" u="none" strike="noStrike" cap="none">
                <a:solidFill>
                  <a:schemeClr val="dk1"/>
                </a:solidFill>
                <a:latin typeface="Calibri"/>
                <a:ea typeface="Calibri"/>
                <a:cs typeface="Calibri"/>
                <a:sym typeface="Calibri"/>
              </a:rPr>
              <a:t>that provides </a:t>
            </a:r>
            <a:r>
              <a:rPr lang="en-US" sz="2800" b="1" i="0" u="none" strike="noStrike" cap="none">
                <a:solidFill>
                  <a:schemeClr val="dk1"/>
                </a:solidFill>
                <a:latin typeface="Calibri"/>
                <a:ea typeface="Calibri"/>
                <a:cs typeface="Calibri"/>
                <a:sym typeface="Calibri"/>
              </a:rPr>
              <a:t>money to schools and districts</a:t>
            </a:r>
            <a:r>
              <a:rPr lang="en-US" sz="2800" b="0" i="0" u="none" strike="noStrike" cap="none">
                <a:solidFill>
                  <a:schemeClr val="dk1"/>
                </a:solidFill>
                <a:latin typeface="Calibri"/>
                <a:ea typeface="Calibri"/>
                <a:cs typeface="Calibri"/>
                <a:sym typeface="Calibri"/>
              </a:rPr>
              <a:t> to help them ensure all children have an </a:t>
            </a:r>
            <a:r>
              <a:rPr lang="en-US" sz="2800" b="1" i="0" u="none" strike="noStrike" cap="none">
                <a:solidFill>
                  <a:schemeClr val="dk1"/>
                </a:solidFill>
                <a:latin typeface="Calibri"/>
                <a:ea typeface="Calibri"/>
                <a:cs typeface="Calibri"/>
                <a:sym typeface="Calibri"/>
              </a:rPr>
              <a:t>equal opportunity to get a high-quality education </a:t>
            </a:r>
            <a:r>
              <a:rPr lang="en-US" sz="2800" b="0" i="0" u="none" strike="noStrike" cap="none">
                <a:solidFill>
                  <a:schemeClr val="dk1"/>
                </a:solidFill>
                <a:latin typeface="Calibri"/>
                <a:ea typeface="Calibri"/>
                <a:cs typeface="Calibri"/>
                <a:sym typeface="Calibri"/>
              </a:rPr>
              <a:t>and achieve proficiency on our state’s academic standards and assessments.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6"/>
          <p:cNvSpPr txBox="1">
            <a:spLocks noGrp="1"/>
          </p:cNvSpPr>
          <p:nvPr>
            <p:ph type="body" idx="1"/>
          </p:nvPr>
        </p:nvSpPr>
        <p:spPr>
          <a:xfrm>
            <a:off x="333909" y="3034721"/>
            <a:ext cx="11728241" cy="3075302"/>
          </a:xfrm>
          <a:prstGeom prst="rect">
            <a:avLst/>
          </a:prstGeom>
          <a:noFill/>
          <a:ln>
            <a:noFill/>
          </a:ln>
        </p:spPr>
        <p:txBody>
          <a:bodyPr spcFirstLastPara="1" wrap="square" lIns="91425" tIns="45700" rIns="91425" bIns="45700" anchor="t" anchorCtr="0">
            <a:normAutofit/>
          </a:bodyPr>
          <a:lstStyle/>
          <a:p>
            <a:pPr marL="0" lvl="1" indent="0" algn="l" rtl="0">
              <a:lnSpc>
                <a:spcPct val="90000"/>
              </a:lnSpc>
              <a:spcBef>
                <a:spcPts val="0"/>
              </a:spcBef>
              <a:spcAft>
                <a:spcPts val="0"/>
              </a:spcAft>
              <a:buClr>
                <a:schemeClr val="dk1"/>
              </a:buClr>
              <a:buSzPct val="100000"/>
              <a:buNone/>
            </a:pPr>
            <a:r>
              <a:rPr lang="en-US" sz="3200" dirty="0"/>
              <a:t>For the 2026-2027 school year, we received $237,821 in Title I funding which includes $2,720  in Title I Family Involvement.</a:t>
            </a:r>
            <a:endParaRPr lang="en-US" dirty="0"/>
          </a:p>
          <a:p>
            <a:pPr marL="0" lvl="1" indent="0" algn="l" rtl="0">
              <a:lnSpc>
                <a:spcPct val="90000"/>
              </a:lnSpc>
              <a:spcBef>
                <a:spcPts val="1000"/>
              </a:spcBef>
              <a:spcAft>
                <a:spcPts val="0"/>
              </a:spcAft>
              <a:buClr>
                <a:schemeClr val="dk1"/>
              </a:buClr>
              <a:buSzPct val="100000"/>
              <a:buNone/>
            </a:pPr>
            <a:endParaRPr sz="3200" i="1" dirty="0"/>
          </a:p>
          <a:p>
            <a:pPr marL="0" lvl="1" indent="0" algn="l" rtl="0">
              <a:lnSpc>
                <a:spcPct val="90000"/>
              </a:lnSpc>
              <a:spcBef>
                <a:spcPts val="1000"/>
              </a:spcBef>
              <a:spcAft>
                <a:spcPts val="0"/>
              </a:spcAft>
              <a:buClr>
                <a:schemeClr val="dk1"/>
              </a:buClr>
              <a:buSzPct val="100000"/>
              <a:buNone/>
            </a:pPr>
            <a:r>
              <a:rPr lang="en-US" sz="3200" i="1" dirty="0"/>
              <a:t>We are required to use Title I funding to improve the academic achievement of all students and engage YOU, our families, in that process!</a:t>
            </a:r>
            <a:endParaRPr dirty="0"/>
          </a:p>
          <a:p>
            <a:pPr marL="0" lvl="1" indent="0" algn="l" rtl="0">
              <a:lnSpc>
                <a:spcPct val="90000"/>
              </a:lnSpc>
              <a:spcBef>
                <a:spcPts val="1000"/>
              </a:spcBef>
              <a:spcAft>
                <a:spcPts val="0"/>
              </a:spcAft>
              <a:buClr>
                <a:schemeClr val="dk1"/>
              </a:buClr>
              <a:buSzPct val="100000"/>
              <a:buNone/>
            </a:pPr>
            <a:endParaRPr dirty="0"/>
          </a:p>
          <a:p>
            <a:pPr marL="228600" lvl="1" indent="-87629" algn="l" rtl="0">
              <a:lnSpc>
                <a:spcPct val="90000"/>
              </a:lnSpc>
              <a:spcBef>
                <a:spcPts val="1000"/>
              </a:spcBef>
              <a:spcAft>
                <a:spcPts val="0"/>
              </a:spcAft>
              <a:buClr>
                <a:schemeClr val="dk1"/>
              </a:buClr>
              <a:buSzPct val="100000"/>
              <a:buNone/>
            </a:pPr>
            <a:endParaRPr dirty="0"/>
          </a:p>
          <a:p>
            <a:pPr marL="685800" lvl="2" indent="-111125" algn="l" rtl="0">
              <a:lnSpc>
                <a:spcPct val="90000"/>
              </a:lnSpc>
              <a:spcBef>
                <a:spcPts val="1000"/>
              </a:spcBef>
              <a:spcAft>
                <a:spcPts val="0"/>
              </a:spcAft>
              <a:buClr>
                <a:schemeClr val="dk1"/>
              </a:buClr>
              <a:buSzPct val="100000"/>
              <a:buNone/>
            </a:pPr>
            <a:endParaRPr dirty="0"/>
          </a:p>
        </p:txBody>
      </p:sp>
      <p:sp>
        <p:nvSpPr>
          <p:cNvPr id="183" name="Google Shape;183;p16"/>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sp>
        <p:nvSpPr>
          <p:cNvPr id="184" name="Google Shape;184;p16"/>
          <p:cNvSpPr txBox="1"/>
          <p:nvPr/>
        </p:nvSpPr>
        <p:spPr>
          <a:xfrm>
            <a:off x="626534" y="1026456"/>
            <a:ext cx="10690932" cy="1569660"/>
          </a:xfrm>
          <a:prstGeom prst="rect">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1" u="none" strike="noStrike" cap="none" dirty="0">
                <a:solidFill>
                  <a:schemeClr val="tx1"/>
                </a:solidFill>
                <a:latin typeface="Calibri"/>
                <a:ea typeface="Calibri"/>
                <a:cs typeface="Calibri"/>
                <a:sym typeface="Calibri"/>
              </a:rPr>
              <a:t>HIA</a:t>
            </a:r>
            <a:r>
              <a:rPr lang="en-US" sz="3200" b="1" i="1" u="none" strike="noStrike" cap="none" dirty="0">
                <a:solidFill>
                  <a:srgbClr val="FF0000"/>
                </a:solidFill>
                <a:latin typeface="Calibri"/>
                <a:ea typeface="Calibri"/>
                <a:cs typeface="Calibri"/>
                <a:sym typeface="Calibri"/>
              </a:rPr>
              <a:t> </a:t>
            </a:r>
            <a:r>
              <a:rPr lang="en-US" sz="3200" b="1" i="1" u="none" strike="noStrike" cap="none" dirty="0">
                <a:solidFill>
                  <a:srgbClr val="0C0C0C"/>
                </a:solidFill>
                <a:latin typeface="Calibri"/>
                <a:ea typeface="Calibri"/>
                <a:cs typeface="Calibri"/>
                <a:sym typeface="Calibri"/>
              </a:rPr>
              <a:t>is a schoolwide Title I program, which means all our students are able to benefit from the services we provide with our Title I funding.</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7"/>
          <p:cNvSpPr txBox="1">
            <a:spLocks noGrp="1"/>
          </p:cNvSpPr>
          <p:nvPr>
            <p:ph type="body" idx="1"/>
          </p:nvPr>
        </p:nvSpPr>
        <p:spPr>
          <a:xfrm>
            <a:off x="190746" y="965600"/>
            <a:ext cx="5808402" cy="5378761"/>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Curriculum and Instruction Support</a:t>
            </a:r>
            <a:endParaRPr dirty="0"/>
          </a:p>
          <a:p>
            <a:pPr marL="228600" lvl="0" indent="-228600" algn="l" rtl="0">
              <a:lnSpc>
                <a:spcPct val="90000"/>
              </a:lnSpc>
              <a:spcBef>
                <a:spcPts val="1000"/>
              </a:spcBef>
              <a:spcAft>
                <a:spcPts val="0"/>
              </a:spcAft>
              <a:buClr>
                <a:schemeClr val="dk1"/>
              </a:buClr>
              <a:buSzPts val="2600"/>
              <a:buChar char="•"/>
            </a:pPr>
            <a:r>
              <a:rPr lang="en-US" sz="2600" dirty="0"/>
              <a:t>Our Title I money is being used for a Reading Teacher and Student Support Staff.</a:t>
            </a:r>
          </a:p>
          <a:p>
            <a:pPr marL="228600" lvl="0" indent="-228600" algn="l" rtl="0">
              <a:lnSpc>
                <a:spcPct val="90000"/>
              </a:lnSpc>
              <a:spcBef>
                <a:spcPts val="1000"/>
              </a:spcBef>
              <a:spcAft>
                <a:spcPts val="0"/>
              </a:spcAft>
              <a:buClr>
                <a:schemeClr val="dk1"/>
              </a:buClr>
              <a:buSzPts val="2600"/>
              <a:buChar char="•"/>
            </a:pPr>
            <a:endParaRPr lang="en-US" sz="2600" dirty="0"/>
          </a:p>
        </p:txBody>
      </p:sp>
      <p:sp>
        <p:nvSpPr>
          <p:cNvPr id="191" name="Google Shape;191;p17"/>
          <p:cNvSpPr txBox="1">
            <a:spLocks noGrp="1"/>
          </p:cNvSpPr>
          <p:nvPr>
            <p:ph type="body" idx="2"/>
          </p:nvPr>
        </p:nvSpPr>
        <p:spPr>
          <a:xfrm>
            <a:off x="6221338" y="965601"/>
            <a:ext cx="5739214" cy="5378760"/>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Family Engagement </a:t>
            </a:r>
            <a:endParaRPr dirty="0"/>
          </a:p>
          <a:p>
            <a:pPr marL="228600" lvl="0" indent="-228600" algn="l" rtl="0">
              <a:lnSpc>
                <a:spcPct val="90000"/>
              </a:lnSpc>
              <a:spcBef>
                <a:spcPts val="1000"/>
              </a:spcBef>
              <a:spcAft>
                <a:spcPts val="0"/>
              </a:spcAft>
              <a:buClr>
                <a:schemeClr val="dk1"/>
              </a:buClr>
              <a:buSzPts val="2600"/>
              <a:buChar char="•"/>
            </a:pPr>
            <a:r>
              <a:rPr lang="en-US" sz="2600" dirty="0"/>
              <a:t>HIA plans to use the Title I Family Engagement money for the following events:</a:t>
            </a:r>
          </a:p>
          <a:p>
            <a:pPr marL="685800" lvl="1" indent="-228600">
              <a:spcBef>
                <a:spcPts val="1000"/>
              </a:spcBef>
              <a:buSzPts val="2600"/>
            </a:pPr>
            <a:r>
              <a:rPr lang="en-US" dirty="0"/>
              <a:t>Family Involvement Days</a:t>
            </a:r>
          </a:p>
          <a:p>
            <a:pPr marL="685800" lvl="1" indent="-228600">
              <a:spcBef>
                <a:spcPts val="1000"/>
              </a:spcBef>
              <a:buSzPts val="2600"/>
            </a:pPr>
            <a:r>
              <a:rPr lang="en-US" dirty="0"/>
              <a:t>Hmong New Year</a:t>
            </a:r>
          </a:p>
          <a:p>
            <a:pPr marL="685800" lvl="1" indent="-228600">
              <a:spcBef>
                <a:spcPts val="1000"/>
              </a:spcBef>
              <a:buSzPts val="2600"/>
            </a:pPr>
            <a:r>
              <a:rPr lang="en-US" dirty="0"/>
              <a:t>Black History Month</a:t>
            </a:r>
          </a:p>
          <a:p>
            <a:pPr marL="685800" lvl="1" indent="-228600">
              <a:spcBef>
                <a:spcPts val="1000"/>
              </a:spcBef>
              <a:buSzPts val="2600"/>
            </a:pPr>
            <a:r>
              <a:rPr lang="en-US" dirty="0"/>
              <a:t>Spring Showcase</a:t>
            </a:r>
          </a:p>
          <a:p>
            <a:pPr marL="685800" lvl="1" indent="-228600">
              <a:spcBef>
                <a:spcPts val="1000"/>
              </a:spcBef>
              <a:buSzPts val="2600"/>
            </a:pPr>
            <a:r>
              <a:rPr lang="en-US" dirty="0"/>
              <a:t>Promotions</a:t>
            </a:r>
          </a:p>
          <a:p>
            <a:pPr marL="685800" lvl="1" indent="-228600">
              <a:spcBef>
                <a:spcPts val="1000"/>
              </a:spcBef>
              <a:buSzPts val="2600"/>
            </a:pPr>
            <a:r>
              <a:rPr lang="en-US" dirty="0"/>
              <a:t>Site Council/ Caregiver Meetings</a:t>
            </a:r>
            <a:endParaRPr dirty="0"/>
          </a:p>
        </p:txBody>
      </p:sp>
      <p:sp>
        <p:nvSpPr>
          <p:cNvPr id="192" name="Google Shape;192;p17"/>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sp>
        <p:nvSpPr>
          <p:cNvPr id="193" name="Google Shape;193;p17"/>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a:t>How We’re Using our Title I Funding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18"/>
          <p:cNvPicPr preferRelativeResize="0">
            <a:picLocks noGrp="1"/>
          </p:cNvPicPr>
          <p:nvPr>
            <p:ph type="pic" idx="2"/>
          </p:nvPr>
        </p:nvPicPr>
        <p:blipFill rotWithShape="1">
          <a:blip r:embed="rId3">
            <a:alphaModFix/>
          </a:blip>
          <a:srcRect t="14999" b="14998"/>
          <a:stretch/>
        </p:blipFill>
        <p:spPr>
          <a:xfrm>
            <a:off x="584612" y="1775335"/>
            <a:ext cx="4065448" cy="4268907"/>
          </a:xfrm>
          <a:prstGeom prst="rect">
            <a:avLst/>
          </a:prstGeom>
          <a:noFill/>
          <a:ln>
            <a:noFill/>
          </a:ln>
        </p:spPr>
      </p:pic>
      <p:sp>
        <p:nvSpPr>
          <p:cNvPr id="200" name="Google Shape;200;p18"/>
          <p:cNvSpPr txBox="1">
            <a:spLocks noGrp="1"/>
          </p:cNvSpPr>
          <p:nvPr>
            <p:ph type="body" idx="1"/>
          </p:nvPr>
        </p:nvSpPr>
        <p:spPr>
          <a:xfrm>
            <a:off x="5103744" y="442347"/>
            <a:ext cx="6912563" cy="5902015"/>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000"/>
              <a:buFont typeface="Arial"/>
              <a:buChar char="•"/>
            </a:pPr>
            <a:r>
              <a:rPr lang="en-US" sz="2000" b="1"/>
              <a:t>Request information from the district </a:t>
            </a:r>
            <a:r>
              <a:rPr lang="en-US" sz="2000"/>
              <a:t>about whether your student’s teacher meets State licensing approval for the grade and subject being taught, is teaching with a waiver, and/or has certification for the field being taught</a:t>
            </a:r>
            <a:endParaRPr/>
          </a:p>
          <a:p>
            <a:pPr marL="342900" lvl="0" indent="-342900" algn="l" rtl="0">
              <a:lnSpc>
                <a:spcPct val="90000"/>
              </a:lnSpc>
              <a:spcBef>
                <a:spcPts val="1000"/>
              </a:spcBef>
              <a:spcAft>
                <a:spcPts val="0"/>
              </a:spcAft>
              <a:buClr>
                <a:schemeClr val="dk1"/>
              </a:buClr>
              <a:buSzPts val="2000"/>
              <a:buFont typeface="Arial"/>
              <a:buChar char="•"/>
            </a:pPr>
            <a:r>
              <a:rPr lang="en-US" sz="2000"/>
              <a:t>Request information about the qualifications of any paraprofessional providing instruction</a:t>
            </a:r>
            <a:endParaRPr/>
          </a:p>
          <a:p>
            <a:pPr marL="342900" lvl="0" indent="-342900" algn="l" rtl="0">
              <a:lnSpc>
                <a:spcPct val="90000"/>
              </a:lnSpc>
              <a:spcBef>
                <a:spcPts val="1000"/>
              </a:spcBef>
              <a:spcAft>
                <a:spcPts val="0"/>
              </a:spcAft>
              <a:buClr>
                <a:schemeClr val="dk1"/>
              </a:buClr>
              <a:buSzPts val="2000"/>
              <a:buFont typeface="Arial"/>
              <a:buChar char="•"/>
            </a:pPr>
            <a:r>
              <a:rPr lang="en-US" sz="2000"/>
              <a:t>Know how your child’s </a:t>
            </a:r>
            <a:r>
              <a:rPr lang="en-US" sz="2000" b="1"/>
              <a:t>school is rated </a:t>
            </a:r>
            <a:r>
              <a:rPr lang="en-US" sz="2000"/>
              <a:t>on its state test scores</a:t>
            </a:r>
            <a:endParaRPr/>
          </a:p>
          <a:p>
            <a:pPr marL="342900" lvl="0" indent="-342900" algn="l" rtl="0">
              <a:lnSpc>
                <a:spcPct val="90000"/>
              </a:lnSpc>
              <a:spcBef>
                <a:spcPts val="1000"/>
              </a:spcBef>
              <a:spcAft>
                <a:spcPts val="0"/>
              </a:spcAft>
              <a:buClr>
                <a:schemeClr val="dk1"/>
              </a:buClr>
              <a:buSzPts val="2000"/>
              <a:buFont typeface="Arial"/>
              <a:buChar char="•"/>
            </a:pPr>
            <a:r>
              <a:rPr lang="en-US" sz="2000"/>
              <a:t>Expect </a:t>
            </a:r>
            <a:r>
              <a:rPr lang="en-US" sz="2000" b="1"/>
              <a:t>regular communication </a:t>
            </a:r>
            <a:r>
              <a:rPr lang="en-US" sz="2000"/>
              <a:t>with your school in a language that you can understand</a:t>
            </a:r>
            <a:endParaRPr/>
          </a:p>
          <a:p>
            <a:pPr marL="342900" lvl="0" indent="-342900" algn="l" rtl="0">
              <a:lnSpc>
                <a:spcPct val="90000"/>
              </a:lnSpc>
              <a:spcBef>
                <a:spcPts val="1000"/>
              </a:spcBef>
              <a:spcAft>
                <a:spcPts val="0"/>
              </a:spcAft>
              <a:buClr>
                <a:schemeClr val="dk1"/>
              </a:buClr>
              <a:buSzPts val="2000"/>
              <a:buFont typeface="Arial"/>
              <a:buChar char="•"/>
            </a:pPr>
            <a:r>
              <a:rPr lang="en-US" sz="2000"/>
              <a:t>Work with other families and staff to develop a </a:t>
            </a:r>
            <a:r>
              <a:rPr lang="en-US" sz="2000" b="1"/>
              <a:t>compact</a:t>
            </a:r>
            <a:r>
              <a:rPr lang="en-US" sz="2000"/>
              <a:t> between our school and our families</a:t>
            </a:r>
            <a:endParaRPr/>
          </a:p>
          <a:p>
            <a:pPr marL="342900" lvl="0" indent="-342900" algn="l" rtl="0">
              <a:lnSpc>
                <a:spcPct val="90000"/>
              </a:lnSpc>
              <a:spcBef>
                <a:spcPts val="1000"/>
              </a:spcBef>
              <a:spcAft>
                <a:spcPts val="0"/>
              </a:spcAft>
              <a:buClr>
                <a:schemeClr val="dk1"/>
              </a:buClr>
              <a:buSzPts val="2000"/>
              <a:buFont typeface="Arial"/>
              <a:buChar char="•"/>
            </a:pPr>
            <a:r>
              <a:rPr lang="en-US" sz="2000"/>
              <a:t>Help plan how </a:t>
            </a:r>
            <a:r>
              <a:rPr lang="en-US" sz="2000" b="1"/>
              <a:t>money for family involvement </a:t>
            </a:r>
            <a:r>
              <a:rPr lang="en-US" sz="2000"/>
              <a:t>should be spent</a:t>
            </a:r>
            <a:endParaRPr/>
          </a:p>
          <a:p>
            <a:pPr marL="342900" lvl="0" indent="-342900" algn="l" rtl="0">
              <a:lnSpc>
                <a:spcPct val="90000"/>
              </a:lnSpc>
              <a:spcBef>
                <a:spcPts val="1000"/>
              </a:spcBef>
              <a:spcAft>
                <a:spcPts val="0"/>
              </a:spcAft>
              <a:buClr>
                <a:schemeClr val="dk1"/>
              </a:buClr>
              <a:buSzPts val="2000"/>
              <a:buFont typeface="Arial"/>
              <a:buChar char="•"/>
            </a:pPr>
            <a:r>
              <a:rPr lang="en-US" sz="2000"/>
              <a:t>Work with teachers, other families, and the school principal to develop a </a:t>
            </a:r>
            <a:r>
              <a:rPr lang="en-US" sz="2000" b="1"/>
              <a:t>family engagement plan</a:t>
            </a:r>
            <a:endParaRPr/>
          </a:p>
          <a:p>
            <a:pPr marL="342900" lvl="0" indent="-342900" algn="l" rtl="0">
              <a:lnSpc>
                <a:spcPct val="90000"/>
              </a:lnSpc>
              <a:spcBef>
                <a:spcPts val="1000"/>
              </a:spcBef>
              <a:spcAft>
                <a:spcPts val="0"/>
              </a:spcAft>
              <a:buClr>
                <a:schemeClr val="dk1"/>
              </a:buClr>
              <a:buSzPts val="2000"/>
              <a:buFont typeface="Arial"/>
              <a:buChar char="•"/>
            </a:pPr>
            <a:r>
              <a:rPr lang="en-US" sz="2000" b="1"/>
              <a:t>Ask for a meeting </a:t>
            </a:r>
            <a:r>
              <a:rPr lang="en-US" sz="2000"/>
              <a:t>with your school principal or your child’s teacher at any time</a:t>
            </a:r>
            <a:endParaRPr/>
          </a:p>
        </p:txBody>
      </p:sp>
      <p:sp>
        <p:nvSpPr>
          <p:cNvPr id="201" name="Google Shape;201;p18"/>
          <p:cNvSpPr txBox="1">
            <a:spLocks noGrp="1"/>
          </p:cNvSpPr>
          <p:nvPr>
            <p:ph type="sldNum" idx="12"/>
          </p:nvPr>
        </p:nvSpPr>
        <p:spPr>
          <a:xfrm>
            <a:off x="11436736" y="6344362"/>
            <a:ext cx="523816"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
        <p:nvSpPr>
          <p:cNvPr id="202" name="Google Shape;202;p18"/>
          <p:cNvSpPr txBox="1">
            <a:spLocks noGrp="1"/>
          </p:cNvSpPr>
          <p:nvPr>
            <p:ph type="body" idx="3"/>
          </p:nvPr>
        </p:nvSpPr>
        <p:spPr>
          <a:xfrm>
            <a:off x="190500" y="264610"/>
            <a:ext cx="4857489" cy="1230904"/>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lt1"/>
              </a:buClr>
              <a:buSzPts val="2800"/>
              <a:buNone/>
            </a:pPr>
            <a:r>
              <a:rPr lang="en-US" sz="2800"/>
              <a:t>As a family member in a Title I School, you have the right to…</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46919C04-E341-E1BE-F8C6-E46350F9C132}"/>
            </a:ext>
          </a:extLst>
        </p:cNvPr>
        <p:cNvGrpSpPr/>
        <p:nvPr/>
      </p:nvGrpSpPr>
      <p:grpSpPr>
        <a:xfrm>
          <a:off x="0" y="0"/>
          <a:ext cx="0" cy="0"/>
          <a:chOff x="0" y="0"/>
          <a:chExt cx="0" cy="0"/>
        </a:xfrm>
      </p:grpSpPr>
      <p:sp>
        <p:nvSpPr>
          <p:cNvPr id="173" name="Google Shape;173;p15">
            <a:extLst>
              <a:ext uri="{FF2B5EF4-FFF2-40B4-BE49-F238E27FC236}">
                <a16:creationId xmlns:a16="http://schemas.microsoft.com/office/drawing/2014/main" id="{AADF9FE2-ABC1-FF08-59FF-1C2FE3A1739E}"/>
              </a:ext>
            </a:extLst>
          </p:cNvPr>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sp>
        <p:nvSpPr>
          <p:cNvPr id="174" name="Google Shape;174;p15">
            <a:extLst>
              <a:ext uri="{FF2B5EF4-FFF2-40B4-BE49-F238E27FC236}">
                <a16:creationId xmlns:a16="http://schemas.microsoft.com/office/drawing/2014/main" id="{D905523C-0DAB-62AB-4D34-6568A7034C17}"/>
              </a:ext>
            </a:extLst>
          </p:cNvPr>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dirty="0"/>
              <a:t>Title I Compact</a:t>
            </a:r>
            <a:endParaRPr dirty="0"/>
          </a:p>
        </p:txBody>
      </p:sp>
      <p:pic>
        <p:nvPicPr>
          <p:cNvPr id="5" name="Picture 4">
            <a:extLst>
              <a:ext uri="{FF2B5EF4-FFF2-40B4-BE49-F238E27FC236}">
                <a16:creationId xmlns:a16="http://schemas.microsoft.com/office/drawing/2014/main" id="{5A8E61A8-305F-F803-2675-C2877C3C6252}"/>
              </a:ext>
            </a:extLst>
          </p:cNvPr>
          <p:cNvPicPr>
            <a:picLocks noChangeAspect="1"/>
          </p:cNvPicPr>
          <p:nvPr/>
        </p:nvPicPr>
        <p:blipFill>
          <a:blip r:embed="rId3"/>
          <a:stretch>
            <a:fillRect/>
          </a:stretch>
        </p:blipFill>
        <p:spPr>
          <a:xfrm>
            <a:off x="190747" y="803307"/>
            <a:ext cx="5787613" cy="4464730"/>
          </a:xfrm>
          <a:prstGeom prst="rect">
            <a:avLst/>
          </a:prstGeom>
        </p:spPr>
      </p:pic>
      <p:pic>
        <p:nvPicPr>
          <p:cNvPr id="7" name="Picture 6">
            <a:extLst>
              <a:ext uri="{FF2B5EF4-FFF2-40B4-BE49-F238E27FC236}">
                <a16:creationId xmlns:a16="http://schemas.microsoft.com/office/drawing/2014/main" id="{858709C0-8D48-284B-E7A2-013CA713DA0D}"/>
              </a:ext>
            </a:extLst>
          </p:cNvPr>
          <p:cNvPicPr>
            <a:picLocks noChangeAspect="1"/>
          </p:cNvPicPr>
          <p:nvPr/>
        </p:nvPicPr>
        <p:blipFill>
          <a:blip r:embed="rId4"/>
          <a:stretch>
            <a:fillRect/>
          </a:stretch>
        </p:blipFill>
        <p:spPr>
          <a:xfrm>
            <a:off x="5978361" y="1937557"/>
            <a:ext cx="5655496" cy="4406806"/>
          </a:xfrm>
          <a:prstGeom prst="rect">
            <a:avLst/>
          </a:prstGeom>
        </p:spPr>
      </p:pic>
    </p:spTree>
    <p:extLst>
      <p:ext uri="{BB962C8B-B14F-4D97-AF65-F5344CB8AC3E}">
        <p14:creationId xmlns:p14="http://schemas.microsoft.com/office/powerpoint/2010/main" val="2937354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820BBCA3-54B0-264F-D66E-F32B1FB83998}"/>
            </a:ext>
          </a:extLst>
        </p:cNvPr>
        <p:cNvGrpSpPr/>
        <p:nvPr/>
      </p:nvGrpSpPr>
      <p:grpSpPr>
        <a:xfrm>
          <a:off x="0" y="0"/>
          <a:ext cx="0" cy="0"/>
          <a:chOff x="0" y="0"/>
          <a:chExt cx="0" cy="0"/>
        </a:xfrm>
      </p:grpSpPr>
      <p:sp>
        <p:nvSpPr>
          <p:cNvPr id="131" name="Google Shape;131;p10">
            <a:extLst>
              <a:ext uri="{FF2B5EF4-FFF2-40B4-BE49-F238E27FC236}">
                <a16:creationId xmlns:a16="http://schemas.microsoft.com/office/drawing/2014/main" id="{ED2052C3-E483-385F-3F33-14B1E1CDEB43}"/>
              </a:ext>
            </a:extLst>
          </p:cNvPr>
          <p:cNvSpPr txBox="1">
            <a:spLocks noGrp="1"/>
          </p:cNvSpPr>
          <p:nvPr>
            <p:ph type="body" idx="1"/>
          </p:nvPr>
        </p:nvSpPr>
        <p:spPr>
          <a:xfrm>
            <a:off x="190746" y="965600"/>
            <a:ext cx="11769806" cy="5378761"/>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ts val="2800"/>
              <a:buNone/>
            </a:pPr>
            <a:r>
              <a:rPr lang="en-US" b="1" u="sng" dirty="0"/>
              <a:t>August</a:t>
            </a:r>
          </a:p>
          <a:p>
            <a:pPr marL="0" lvl="0" indent="0" algn="l" rtl="0">
              <a:lnSpc>
                <a:spcPct val="90000"/>
              </a:lnSpc>
              <a:spcBef>
                <a:spcPts val="0"/>
              </a:spcBef>
              <a:spcAft>
                <a:spcPts val="0"/>
              </a:spcAft>
              <a:buClr>
                <a:schemeClr val="dk1"/>
              </a:buClr>
              <a:buSzPts val="2800"/>
              <a:buNone/>
            </a:pPr>
            <a:r>
              <a:rPr lang="en-US" dirty="0"/>
              <a:t>Open House</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b="1" u="sng" dirty="0"/>
              <a:t>October</a:t>
            </a:r>
          </a:p>
          <a:p>
            <a:pPr marL="0" lvl="0" indent="0" algn="l" rtl="0">
              <a:lnSpc>
                <a:spcPct val="90000"/>
              </a:lnSpc>
              <a:spcBef>
                <a:spcPts val="0"/>
              </a:spcBef>
              <a:spcAft>
                <a:spcPts val="0"/>
              </a:spcAft>
              <a:buClr>
                <a:schemeClr val="dk1"/>
              </a:buClr>
              <a:buSzPts val="2800"/>
              <a:buNone/>
            </a:pPr>
            <a:r>
              <a:rPr lang="en-US" dirty="0"/>
              <a:t>Conferences</a:t>
            </a:r>
          </a:p>
          <a:p>
            <a:pPr marL="0" lvl="0" indent="0" algn="l" rtl="0">
              <a:lnSpc>
                <a:spcPct val="90000"/>
              </a:lnSpc>
              <a:spcBef>
                <a:spcPts val="0"/>
              </a:spcBef>
              <a:spcAft>
                <a:spcPts val="0"/>
              </a:spcAft>
              <a:buClr>
                <a:schemeClr val="dk1"/>
              </a:buClr>
              <a:buSzPts val="2800"/>
              <a:buNone/>
            </a:pPr>
            <a:r>
              <a:rPr lang="en-US" dirty="0"/>
              <a:t>Indigenous Peoples Day/Native American Caregiver Event</a:t>
            </a:r>
          </a:p>
          <a:p>
            <a:pPr marL="0" lvl="0" indent="0" algn="l" rtl="0">
              <a:lnSpc>
                <a:spcPct val="90000"/>
              </a:lnSpc>
              <a:spcBef>
                <a:spcPts val="0"/>
              </a:spcBef>
              <a:spcAft>
                <a:spcPts val="0"/>
              </a:spcAft>
              <a:buClr>
                <a:schemeClr val="dk1"/>
              </a:buClr>
              <a:buSzPts val="2800"/>
              <a:buNone/>
            </a:pPr>
            <a:r>
              <a:rPr lang="en-US" dirty="0"/>
              <a:t>Latino Heritage Month </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b="1" u="sng" dirty="0"/>
              <a:t>November</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r>
              <a:rPr lang="en-US" dirty="0"/>
              <a:t>UFLI Classroom Visits</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b="1" u="sng" dirty="0"/>
              <a:t>December</a:t>
            </a:r>
          </a:p>
          <a:p>
            <a:pPr marL="0" lvl="0" indent="0" algn="l" rtl="0">
              <a:lnSpc>
                <a:spcPct val="90000"/>
              </a:lnSpc>
              <a:spcBef>
                <a:spcPts val="0"/>
              </a:spcBef>
              <a:spcAft>
                <a:spcPts val="0"/>
              </a:spcAft>
              <a:buClr>
                <a:schemeClr val="dk1"/>
              </a:buClr>
              <a:buSzPts val="2800"/>
              <a:buNone/>
            </a:pPr>
            <a:r>
              <a:rPr lang="en-US" dirty="0"/>
              <a:t>Winter Wonderland @ MOA</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r>
              <a:rPr lang="en-US" dirty="0"/>
              <a:t>Hmong New Year Celebration</a:t>
            </a:r>
          </a:p>
        </p:txBody>
      </p:sp>
      <p:sp>
        <p:nvSpPr>
          <p:cNvPr id="133" name="Google Shape;133;p10">
            <a:extLst>
              <a:ext uri="{FF2B5EF4-FFF2-40B4-BE49-F238E27FC236}">
                <a16:creationId xmlns:a16="http://schemas.microsoft.com/office/drawing/2014/main" id="{4F43FE85-7000-469D-9FEA-57049332C69C}"/>
              </a:ext>
            </a:extLst>
          </p:cNvPr>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sp>
        <p:nvSpPr>
          <p:cNvPr id="134" name="Google Shape;134;p10">
            <a:extLst>
              <a:ext uri="{FF2B5EF4-FFF2-40B4-BE49-F238E27FC236}">
                <a16:creationId xmlns:a16="http://schemas.microsoft.com/office/drawing/2014/main" id="{58CDF5F3-BD01-0693-6B57-9B8B91DEEF77}"/>
              </a:ext>
            </a:extLst>
          </p:cNvPr>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dirty="0"/>
              <a:t>Our Family Engagement Plan</a:t>
            </a:r>
            <a:endParaRPr dirty="0"/>
          </a:p>
        </p:txBody>
      </p:sp>
    </p:spTree>
    <p:extLst>
      <p:ext uri="{BB962C8B-B14F-4D97-AF65-F5344CB8AC3E}">
        <p14:creationId xmlns:p14="http://schemas.microsoft.com/office/powerpoint/2010/main" val="2234157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AEBA7C00-B45D-38EC-A958-A6CF2B5963E2}"/>
            </a:ext>
          </a:extLst>
        </p:cNvPr>
        <p:cNvGrpSpPr/>
        <p:nvPr/>
      </p:nvGrpSpPr>
      <p:grpSpPr>
        <a:xfrm>
          <a:off x="0" y="0"/>
          <a:ext cx="0" cy="0"/>
          <a:chOff x="0" y="0"/>
          <a:chExt cx="0" cy="0"/>
        </a:xfrm>
      </p:grpSpPr>
      <p:sp>
        <p:nvSpPr>
          <p:cNvPr id="131" name="Google Shape;131;p10">
            <a:extLst>
              <a:ext uri="{FF2B5EF4-FFF2-40B4-BE49-F238E27FC236}">
                <a16:creationId xmlns:a16="http://schemas.microsoft.com/office/drawing/2014/main" id="{FBAE917C-4F49-80F8-F14A-E97F96503A8E}"/>
              </a:ext>
            </a:extLst>
          </p:cNvPr>
          <p:cNvSpPr txBox="1">
            <a:spLocks noGrp="1"/>
          </p:cNvSpPr>
          <p:nvPr>
            <p:ph type="body" idx="1"/>
          </p:nvPr>
        </p:nvSpPr>
        <p:spPr>
          <a:xfrm>
            <a:off x="190746" y="965600"/>
            <a:ext cx="11769806" cy="5378761"/>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u="sng" dirty="0"/>
              <a:t>January</a:t>
            </a:r>
          </a:p>
          <a:p>
            <a:pPr marL="0" lvl="0" indent="0" algn="l" rtl="0">
              <a:lnSpc>
                <a:spcPct val="90000"/>
              </a:lnSpc>
              <a:spcBef>
                <a:spcPts val="0"/>
              </a:spcBef>
              <a:spcAft>
                <a:spcPts val="0"/>
              </a:spcAft>
              <a:buClr>
                <a:schemeClr val="dk1"/>
              </a:buClr>
              <a:buSzPts val="2800"/>
              <a:buNone/>
            </a:pPr>
            <a:r>
              <a:rPr lang="en-US" dirty="0"/>
              <a:t>Band Performance</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b="1" u="sng" dirty="0"/>
              <a:t>February</a:t>
            </a:r>
          </a:p>
          <a:p>
            <a:pPr marL="0" lvl="0" indent="0" algn="l" rtl="0">
              <a:lnSpc>
                <a:spcPct val="90000"/>
              </a:lnSpc>
              <a:spcBef>
                <a:spcPts val="0"/>
              </a:spcBef>
              <a:spcAft>
                <a:spcPts val="0"/>
              </a:spcAft>
              <a:buClr>
                <a:schemeClr val="dk1"/>
              </a:buClr>
              <a:buSzPts val="2800"/>
              <a:buNone/>
            </a:pPr>
            <a:r>
              <a:rPr lang="en-US" dirty="0"/>
              <a:t>Black History Month Celebration/Events</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r>
              <a:rPr lang="en-US" dirty="0"/>
              <a:t>Conferences</a:t>
            </a:r>
          </a:p>
          <a:p>
            <a:pPr marL="0" lvl="0" indent="0" algn="l" rtl="0">
              <a:lnSpc>
                <a:spcPct val="90000"/>
              </a:lnSpc>
              <a:spcBef>
                <a:spcPts val="0"/>
              </a:spcBef>
              <a:spcAft>
                <a:spcPts val="0"/>
              </a:spcAft>
              <a:buClr>
                <a:schemeClr val="dk1"/>
              </a:buClr>
              <a:buSzPts val="2800"/>
              <a:buNone/>
            </a:pPr>
            <a:endParaRPr lang="en-US" b="1" u="sng" dirty="0"/>
          </a:p>
          <a:p>
            <a:pPr marL="0" lvl="0" indent="0" algn="l" rtl="0">
              <a:lnSpc>
                <a:spcPct val="90000"/>
              </a:lnSpc>
              <a:spcBef>
                <a:spcPts val="0"/>
              </a:spcBef>
              <a:spcAft>
                <a:spcPts val="0"/>
              </a:spcAft>
              <a:buClr>
                <a:schemeClr val="dk1"/>
              </a:buClr>
              <a:buSzPts val="2800"/>
              <a:buNone/>
            </a:pPr>
            <a:r>
              <a:rPr lang="en-US" b="1" u="sng" dirty="0"/>
              <a:t>March</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endParaRPr lang="en-US" b="1" u="sng" dirty="0"/>
          </a:p>
        </p:txBody>
      </p:sp>
      <p:sp>
        <p:nvSpPr>
          <p:cNvPr id="133" name="Google Shape;133;p10">
            <a:extLst>
              <a:ext uri="{FF2B5EF4-FFF2-40B4-BE49-F238E27FC236}">
                <a16:creationId xmlns:a16="http://schemas.microsoft.com/office/drawing/2014/main" id="{CF9F0FE1-2AD1-8803-35D7-F20EA0B3345B}"/>
              </a:ext>
            </a:extLst>
          </p:cNvPr>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sp>
        <p:nvSpPr>
          <p:cNvPr id="134" name="Google Shape;134;p10">
            <a:extLst>
              <a:ext uri="{FF2B5EF4-FFF2-40B4-BE49-F238E27FC236}">
                <a16:creationId xmlns:a16="http://schemas.microsoft.com/office/drawing/2014/main" id="{8AB2BCAF-0227-1EFA-4E1D-95F7FD3263BA}"/>
              </a:ext>
            </a:extLst>
          </p:cNvPr>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dirty="0"/>
              <a:t>Our Family Engagement Plan</a:t>
            </a:r>
            <a:endParaRPr dirty="0"/>
          </a:p>
        </p:txBody>
      </p:sp>
    </p:spTree>
    <p:extLst>
      <p:ext uri="{BB962C8B-B14F-4D97-AF65-F5344CB8AC3E}">
        <p14:creationId xmlns:p14="http://schemas.microsoft.com/office/powerpoint/2010/main" val="3075780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FD3510FE-8A76-0F3B-642B-DED9F1A8D5C9}"/>
            </a:ext>
          </a:extLst>
        </p:cNvPr>
        <p:cNvGrpSpPr/>
        <p:nvPr/>
      </p:nvGrpSpPr>
      <p:grpSpPr>
        <a:xfrm>
          <a:off x="0" y="0"/>
          <a:ext cx="0" cy="0"/>
          <a:chOff x="0" y="0"/>
          <a:chExt cx="0" cy="0"/>
        </a:xfrm>
      </p:grpSpPr>
      <p:sp>
        <p:nvSpPr>
          <p:cNvPr id="131" name="Google Shape;131;p10">
            <a:extLst>
              <a:ext uri="{FF2B5EF4-FFF2-40B4-BE49-F238E27FC236}">
                <a16:creationId xmlns:a16="http://schemas.microsoft.com/office/drawing/2014/main" id="{6E136E43-3F20-A273-1312-77B1DAE976DD}"/>
              </a:ext>
            </a:extLst>
          </p:cNvPr>
          <p:cNvSpPr txBox="1">
            <a:spLocks noGrp="1"/>
          </p:cNvSpPr>
          <p:nvPr>
            <p:ph type="body" idx="1"/>
          </p:nvPr>
        </p:nvSpPr>
        <p:spPr>
          <a:xfrm>
            <a:off x="190746" y="965600"/>
            <a:ext cx="11769806" cy="5378761"/>
          </a:xfrm>
          <a:prstGeom prst="rect">
            <a:avLst/>
          </a:prstGeom>
          <a:noFill/>
          <a:ln w="28575" cap="flat" cmpd="sng">
            <a:solidFill>
              <a:srgbClr val="7F7F7F"/>
            </a:solidFill>
            <a:prstDash val="lgDash"/>
            <a:round/>
            <a:headEnd type="none" w="sm" len="sm"/>
            <a:tailEnd type="none" w="sm" len="sm"/>
          </a:ln>
        </p:spPr>
        <p:txBody>
          <a:bodyPr spcFirstLastPara="1" wrap="square" lIns="91425" tIns="45700" rIns="91425" bIns="45700" anchor="t" anchorCtr="0">
            <a:normAutofit/>
          </a:bodyPr>
          <a:lstStyle/>
          <a:p>
            <a:pPr marL="0" lvl="0" indent="0">
              <a:spcBef>
                <a:spcPts val="0"/>
              </a:spcBef>
              <a:buSzPts val="2800"/>
              <a:buNone/>
            </a:pPr>
            <a:r>
              <a:rPr lang="en-US" b="1" u="sng" dirty="0"/>
              <a:t>April</a:t>
            </a:r>
          </a:p>
          <a:p>
            <a:pPr marL="0" lvl="0" indent="0">
              <a:spcBef>
                <a:spcPts val="0"/>
              </a:spcBef>
              <a:buSzPts val="2800"/>
              <a:buNone/>
            </a:pPr>
            <a:r>
              <a:rPr lang="en-US" dirty="0"/>
              <a:t>UFLI Classroom Visits</a:t>
            </a:r>
          </a:p>
          <a:p>
            <a:pPr marL="0" lvl="0" indent="0">
              <a:spcBef>
                <a:spcPts val="0"/>
              </a:spcBef>
              <a:buSzPts val="2800"/>
              <a:buNone/>
            </a:pPr>
            <a:r>
              <a:rPr lang="en-US" dirty="0"/>
              <a:t>Food Distribution</a:t>
            </a:r>
          </a:p>
          <a:p>
            <a:pPr marL="0" lvl="0" indent="0">
              <a:spcBef>
                <a:spcPts val="0"/>
              </a:spcBef>
              <a:buSzPts val="2800"/>
              <a:buNone/>
            </a:pPr>
            <a:endParaRPr lang="en-US" b="1" u="sng" dirty="0"/>
          </a:p>
          <a:p>
            <a:pPr marL="0" lvl="0" indent="0">
              <a:spcBef>
                <a:spcPts val="0"/>
              </a:spcBef>
              <a:buSzPts val="2800"/>
              <a:buNone/>
            </a:pPr>
            <a:r>
              <a:rPr lang="en-US" b="1" u="sng" dirty="0"/>
              <a:t>May</a:t>
            </a:r>
          </a:p>
          <a:p>
            <a:pPr marL="0" lvl="0" indent="0">
              <a:spcBef>
                <a:spcPts val="0"/>
              </a:spcBef>
              <a:buSzPts val="2800"/>
              <a:buNone/>
            </a:pPr>
            <a:r>
              <a:rPr lang="en-US" dirty="0"/>
              <a:t>Asian American Pacific Islander Heritage Month Event</a:t>
            </a:r>
          </a:p>
          <a:p>
            <a:pPr marL="0" lvl="0" indent="0" algn="l" rtl="0">
              <a:lnSpc>
                <a:spcPct val="90000"/>
              </a:lnSpc>
              <a:spcBef>
                <a:spcPts val="0"/>
              </a:spcBef>
              <a:spcAft>
                <a:spcPts val="0"/>
              </a:spcAft>
              <a:buClr>
                <a:schemeClr val="dk1"/>
              </a:buClr>
              <a:buSzPts val="2800"/>
              <a:buNone/>
            </a:pPr>
            <a:r>
              <a:rPr lang="en-US" dirty="0"/>
              <a:t>Band Performance</a:t>
            </a:r>
          </a:p>
          <a:p>
            <a:pPr marL="0" lvl="0" indent="0" algn="l" rtl="0">
              <a:lnSpc>
                <a:spcPct val="90000"/>
              </a:lnSpc>
              <a:spcBef>
                <a:spcPts val="0"/>
              </a:spcBef>
              <a:spcAft>
                <a:spcPts val="0"/>
              </a:spcAft>
              <a:buClr>
                <a:schemeClr val="dk1"/>
              </a:buClr>
              <a:buSzPts val="2800"/>
              <a:buNone/>
            </a:pPr>
            <a:r>
              <a:rPr lang="en-US" dirty="0"/>
              <a:t>Dance Extravaganza</a:t>
            </a:r>
          </a:p>
          <a:p>
            <a:pPr marL="0" lvl="0" indent="0" algn="l" rtl="0">
              <a:lnSpc>
                <a:spcPct val="90000"/>
              </a:lnSpc>
              <a:spcBef>
                <a:spcPts val="0"/>
              </a:spcBef>
              <a:spcAft>
                <a:spcPts val="0"/>
              </a:spcAft>
              <a:buClr>
                <a:schemeClr val="dk1"/>
              </a:buClr>
              <a:buSzPts val="2800"/>
              <a:buNone/>
            </a:pPr>
            <a:r>
              <a:rPr lang="en-US" dirty="0"/>
              <a:t>Food Distribution</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r>
              <a:rPr lang="en-US" b="1" u="sng" dirty="0"/>
              <a:t>June </a:t>
            </a:r>
          </a:p>
          <a:p>
            <a:pPr marL="0" lvl="0" indent="0" algn="l" rtl="0">
              <a:lnSpc>
                <a:spcPct val="90000"/>
              </a:lnSpc>
              <a:spcBef>
                <a:spcPts val="0"/>
              </a:spcBef>
              <a:spcAft>
                <a:spcPts val="0"/>
              </a:spcAft>
              <a:buClr>
                <a:schemeClr val="dk1"/>
              </a:buClr>
              <a:buSzPts val="2800"/>
              <a:buNone/>
            </a:pPr>
            <a:r>
              <a:rPr lang="en-US" dirty="0"/>
              <a:t>Field Day</a:t>
            </a:r>
          </a:p>
          <a:p>
            <a:pPr marL="0" lvl="0" indent="0" algn="l" rtl="0">
              <a:lnSpc>
                <a:spcPct val="90000"/>
              </a:lnSpc>
              <a:spcBef>
                <a:spcPts val="0"/>
              </a:spcBef>
              <a:spcAft>
                <a:spcPts val="0"/>
              </a:spcAft>
              <a:buClr>
                <a:schemeClr val="dk1"/>
              </a:buClr>
              <a:buSzPts val="2800"/>
              <a:buNone/>
            </a:pPr>
            <a:r>
              <a:rPr lang="en-US" dirty="0"/>
              <a:t>Promotions for Hi5, K and 5</a:t>
            </a:r>
            <a:r>
              <a:rPr lang="en-US" baseline="30000" dirty="0"/>
              <a:t>th</a:t>
            </a:r>
            <a:r>
              <a:rPr lang="en-US" dirty="0"/>
              <a:t> Grade</a:t>
            </a:r>
          </a:p>
          <a:p>
            <a:pPr marL="0" lvl="0" indent="0" algn="l" rtl="0">
              <a:lnSpc>
                <a:spcPct val="90000"/>
              </a:lnSpc>
              <a:spcBef>
                <a:spcPts val="0"/>
              </a:spcBef>
              <a:spcAft>
                <a:spcPts val="0"/>
              </a:spcAft>
              <a:buClr>
                <a:schemeClr val="dk1"/>
              </a:buClr>
              <a:buSzPts val="2800"/>
              <a:buNone/>
            </a:pPr>
            <a:endParaRPr lang="en-US" dirty="0"/>
          </a:p>
          <a:p>
            <a:pPr marL="0" lvl="0" indent="0" algn="l" rtl="0">
              <a:lnSpc>
                <a:spcPct val="90000"/>
              </a:lnSpc>
              <a:spcBef>
                <a:spcPts val="0"/>
              </a:spcBef>
              <a:spcAft>
                <a:spcPts val="0"/>
              </a:spcAft>
              <a:buClr>
                <a:schemeClr val="dk1"/>
              </a:buClr>
              <a:buSzPts val="2800"/>
              <a:buNone/>
            </a:pPr>
            <a:endParaRPr lang="en-US" b="1" u="sng" dirty="0"/>
          </a:p>
        </p:txBody>
      </p:sp>
      <p:sp>
        <p:nvSpPr>
          <p:cNvPr id="133" name="Google Shape;133;p10">
            <a:extLst>
              <a:ext uri="{FF2B5EF4-FFF2-40B4-BE49-F238E27FC236}">
                <a16:creationId xmlns:a16="http://schemas.microsoft.com/office/drawing/2014/main" id="{F28D052A-FDD9-F24E-9C0B-99063A6C3268}"/>
              </a:ext>
            </a:extLst>
          </p:cNvPr>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sp>
        <p:nvSpPr>
          <p:cNvPr id="134" name="Google Shape;134;p10">
            <a:extLst>
              <a:ext uri="{FF2B5EF4-FFF2-40B4-BE49-F238E27FC236}">
                <a16:creationId xmlns:a16="http://schemas.microsoft.com/office/drawing/2014/main" id="{E78D1F33-CCA0-49EF-D478-495F34CC5654}"/>
              </a:ext>
            </a:extLst>
          </p:cNvPr>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Calibri"/>
              <a:buNone/>
            </a:pPr>
            <a:r>
              <a:rPr lang="en-US" sz="4000" dirty="0"/>
              <a:t>Our Family Engagement Plan</a:t>
            </a:r>
            <a:endParaRPr dirty="0"/>
          </a:p>
        </p:txBody>
      </p:sp>
    </p:spTree>
    <p:extLst>
      <p:ext uri="{BB962C8B-B14F-4D97-AF65-F5344CB8AC3E}">
        <p14:creationId xmlns:p14="http://schemas.microsoft.com/office/powerpoint/2010/main" val="1892141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9"/>
          <p:cNvSpPr txBox="1">
            <a:spLocks noGrp="1"/>
          </p:cNvSpPr>
          <p:nvPr>
            <p:ph type="body" idx="1"/>
          </p:nvPr>
        </p:nvSpPr>
        <p:spPr>
          <a:xfrm>
            <a:off x="190746" y="965600"/>
            <a:ext cx="5808402" cy="2457824"/>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b="1"/>
              <a:t>We want your input on our:</a:t>
            </a:r>
            <a:endParaRPr/>
          </a:p>
          <a:p>
            <a:pPr marL="228600" lvl="0" indent="-228600" algn="l" rtl="0">
              <a:lnSpc>
                <a:spcPct val="100000"/>
              </a:lnSpc>
              <a:spcBef>
                <a:spcPts val="0"/>
              </a:spcBef>
              <a:spcAft>
                <a:spcPts val="0"/>
              </a:spcAft>
              <a:buClr>
                <a:schemeClr val="dk1"/>
              </a:buClr>
              <a:buSzPts val="2400"/>
              <a:buChar char="•"/>
            </a:pPr>
            <a:r>
              <a:rPr lang="en-US" sz="2400"/>
              <a:t>School Improvement Plan goals and strategies</a:t>
            </a:r>
            <a:endParaRPr/>
          </a:p>
          <a:p>
            <a:pPr marL="228600" lvl="0" indent="-228600" algn="l" rtl="0">
              <a:lnSpc>
                <a:spcPct val="100000"/>
              </a:lnSpc>
              <a:spcBef>
                <a:spcPts val="0"/>
              </a:spcBef>
              <a:spcAft>
                <a:spcPts val="0"/>
              </a:spcAft>
              <a:buClr>
                <a:schemeClr val="dk1"/>
              </a:buClr>
              <a:buSzPts val="2400"/>
              <a:buChar char="•"/>
            </a:pPr>
            <a:r>
              <a:rPr lang="en-US" sz="2400"/>
              <a:t>Family Engagement Plan</a:t>
            </a:r>
            <a:endParaRPr/>
          </a:p>
          <a:p>
            <a:pPr marL="228600" lvl="0" indent="-228600" algn="l" rtl="0">
              <a:lnSpc>
                <a:spcPct val="100000"/>
              </a:lnSpc>
              <a:spcBef>
                <a:spcPts val="0"/>
              </a:spcBef>
              <a:spcAft>
                <a:spcPts val="0"/>
              </a:spcAft>
              <a:buClr>
                <a:schemeClr val="dk1"/>
              </a:buClr>
              <a:buSzPts val="2400"/>
              <a:buChar char="•"/>
            </a:pPr>
            <a:r>
              <a:rPr lang="en-US" sz="2400"/>
              <a:t>School-Family Compact</a:t>
            </a:r>
            <a:endParaRPr/>
          </a:p>
          <a:p>
            <a:pPr marL="0" lvl="0" indent="0" algn="ctr" rtl="0">
              <a:lnSpc>
                <a:spcPct val="90000"/>
              </a:lnSpc>
              <a:spcBef>
                <a:spcPts val="0"/>
              </a:spcBef>
              <a:spcAft>
                <a:spcPts val="0"/>
              </a:spcAft>
              <a:buClr>
                <a:schemeClr val="dk1"/>
              </a:buClr>
              <a:buSzPts val="2000"/>
              <a:buNone/>
            </a:pPr>
            <a:r>
              <a:rPr lang="en-US" sz="2000" i="1"/>
              <a:t>You can find all these documents on our school website!</a:t>
            </a:r>
            <a:endParaRPr sz="1400" i="1"/>
          </a:p>
        </p:txBody>
      </p:sp>
      <p:sp>
        <p:nvSpPr>
          <p:cNvPr id="209" name="Google Shape;209;p19"/>
          <p:cNvSpPr txBox="1">
            <a:spLocks noGrp="1"/>
          </p:cNvSpPr>
          <p:nvPr>
            <p:ph type="body" idx="2"/>
          </p:nvPr>
        </p:nvSpPr>
        <p:spPr>
          <a:xfrm>
            <a:off x="6221338" y="965600"/>
            <a:ext cx="5739214" cy="5378762"/>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ts val="2400"/>
              <a:buNone/>
            </a:pPr>
            <a:r>
              <a:rPr lang="en-US" sz="2400" b="1" dirty="0"/>
              <a:t>We’d love to see you at the following school events:</a:t>
            </a:r>
            <a:endParaRPr dirty="0"/>
          </a:p>
          <a:p>
            <a:pPr marL="228600" lvl="0" indent="-228600" algn="l" rtl="0">
              <a:lnSpc>
                <a:spcPct val="90000"/>
              </a:lnSpc>
              <a:spcBef>
                <a:spcPts val="1000"/>
              </a:spcBef>
              <a:spcAft>
                <a:spcPts val="0"/>
              </a:spcAft>
              <a:buClr>
                <a:schemeClr val="dk1"/>
              </a:buClr>
              <a:buSzPts val="2200"/>
              <a:buChar char="•"/>
            </a:pPr>
            <a:r>
              <a:rPr lang="en-US" sz="2200" dirty="0"/>
              <a:t>Parent-Teacher Conferences on </a:t>
            </a:r>
            <a:r>
              <a:rPr lang="en-US" sz="2200" dirty="0">
                <a:solidFill>
                  <a:schemeClr val="tx1"/>
                </a:solidFill>
              </a:rPr>
              <a:t>October 13</a:t>
            </a:r>
            <a:r>
              <a:rPr lang="en-US" sz="2200" baseline="30000" dirty="0">
                <a:solidFill>
                  <a:schemeClr val="tx1"/>
                </a:solidFill>
              </a:rPr>
              <a:t>th</a:t>
            </a:r>
            <a:r>
              <a:rPr lang="en-US" sz="2200" dirty="0">
                <a:solidFill>
                  <a:schemeClr val="tx1"/>
                </a:solidFill>
              </a:rPr>
              <a:t> and 14</a:t>
            </a:r>
            <a:r>
              <a:rPr lang="en-US" sz="2200" baseline="30000" dirty="0">
                <a:solidFill>
                  <a:schemeClr val="tx1"/>
                </a:solidFill>
              </a:rPr>
              <a:t>th</a:t>
            </a:r>
            <a:r>
              <a:rPr lang="en-US" sz="2200" dirty="0">
                <a:solidFill>
                  <a:schemeClr val="tx1"/>
                </a:solidFill>
              </a:rPr>
              <a:t> and February 11</a:t>
            </a:r>
            <a:r>
              <a:rPr lang="en-US" sz="2200" baseline="30000" dirty="0">
                <a:solidFill>
                  <a:schemeClr val="tx1"/>
                </a:solidFill>
              </a:rPr>
              <a:t>th</a:t>
            </a:r>
            <a:r>
              <a:rPr lang="en-US" sz="2200" dirty="0">
                <a:solidFill>
                  <a:schemeClr val="tx1"/>
                </a:solidFill>
              </a:rPr>
              <a:t> and 12</a:t>
            </a:r>
            <a:r>
              <a:rPr lang="en-US" sz="2200" baseline="30000" dirty="0">
                <a:solidFill>
                  <a:schemeClr val="tx1"/>
                </a:solidFill>
              </a:rPr>
              <a:t>th</a:t>
            </a:r>
            <a:r>
              <a:rPr lang="en-US" sz="2200" dirty="0">
                <a:solidFill>
                  <a:schemeClr val="tx1"/>
                </a:solidFill>
              </a:rPr>
              <a:t>!</a:t>
            </a:r>
            <a:endParaRPr dirty="0">
              <a:solidFill>
                <a:schemeClr val="tx1"/>
              </a:solidFill>
            </a:endParaRPr>
          </a:p>
          <a:p>
            <a:pPr marL="228600" lvl="0" indent="-228600" algn="l" rtl="0">
              <a:lnSpc>
                <a:spcPct val="90000"/>
              </a:lnSpc>
              <a:spcBef>
                <a:spcPts val="1000"/>
              </a:spcBef>
              <a:spcAft>
                <a:spcPts val="0"/>
              </a:spcAft>
              <a:buClr>
                <a:schemeClr val="dk1"/>
              </a:buClr>
              <a:buSzPts val="2200"/>
              <a:buChar char="•"/>
            </a:pPr>
            <a:r>
              <a:rPr lang="en-US" sz="2200" dirty="0"/>
              <a:t>We would also love to see you at our school events. Some dates are still to be determined but we will do a good job of informing families about the dates as they are decided!</a:t>
            </a:r>
          </a:p>
          <a:p>
            <a:pPr marL="685800" lvl="1" indent="-228600">
              <a:spcBef>
                <a:spcPts val="1000"/>
              </a:spcBef>
              <a:buSzPts val="2600"/>
            </a:pPr>
            <a:r>
              <a:rPr lang="en-US" sz="1800" dirty="0"/>
              <a:t>Family Involvement Days </a:t>
            </a:r>
          </a:p>
          <a:p>
            <a:pPr marL="685800" lvl="1" indent="-228600">
              <a:spcBef>
                <a:spcPts val="1000"/>
              </a:spcBef>
              <a:buSzPts val="2600"/>
            </a:pPr>
            <a:r>
              <a:rPr lang="en-US" sz="1800" dirty="0"/>
              <a:t>Hmong New Year (December 17, 2025)</a:t>
            </a:r>
          </a:p>
          <a:p>
            <a:pPr marL="685800" lvl="1" indent="-228600">
              <a:spcBef>
                <a:spcPts val="1000"/>
              </a:spcBef>
              <a:buSzPts val="2600"/>
            </a:pPr>
            <a:r>
              <a:rPr lang="en-US" sz="1800" dirty="0"/>
              <a:t>Black History Month Celebration (TBD)</a:t>
            </a:r>
          </a:p>
          <a:p>
            <a:pPr marL="685800" lvl="1" indent="-228600">
              <a:spcBef>
                <a:spcPts val="1000"/>
              </a:spcBef>
              <a:buSzPts val="2600"/>
            </a:pPr>
            <a:r>
              <a:rPr lang="en-US" sz="1800" dirty="0"/>
              <a:t>Band Performances (January 16, 2026 &amp; May 15, 2026)</a:t>
            </a:r>
          </a:p>
          <a:p>
            <a:pPr marL="685800" lvl="1" indent="-228600">
              <a:spcBef>
                <a:spcPts val="1000"/>
              </a:spcBef>
              <a:buSzPts val="2600"/>
            </a:pPr>
            <a:r>
              <a:rPr lang="en-US" sz="1800" dirty="0"/>
              <a:t>Spring Showcase (April 30, 2026)</a:t>
            </a:r>
          </a:p>
          <a:p>
            <a:pPr marL="685800" lvl="1" indent="-228600">
              <a:spcBef>
                <a:spcPts val="1000"/>
              </a:spcBef>
              <a:buSzPts val="2600"/>
            </a:pPr>
            <a:r>
              <a:rPr lang="en-US" sz="1800" dirty="0"/>
              <a:t>Dance Show (May 22, 2026)</a:t>
            </a:r>
          </a:p>
          <a:p>
            <a:pPr marL="685800" lvl="1" indent="-228600">
              <a:spcBef>
                <a:spcPts val="1000"/>
              </a:spcBef>
              <a:buSzPts val="2600"/>
            </a:pPr>
            <a:r>
              <a:rPr lang="en-US" sz="1800" dirty="0"/>
              <a:t>Field Day (June 1, 2026)</a:t>
            </a:r>
          </a:p>
          <a:p>
            <a:pPr marL="457200" lvl="1" indent="0">
              <a:spcBef>
                <a:spcPts val="1000"/>
              </a:spcBef>
              <a:buSzPts val="2200"/>
              <a:buNone/>
            </a:pPr>
            <a:r>
              <a:rPr lang="en-US" sz="1800" dirty="0"/>
              <a:t> </a:t>
            </a:r>
            <a:endParaRPr dirty="0"/>
          </a:p>
          <a:p>
            <a:pPr marL="0" lvl="0" indent="0" algn="l" rtl="0">
              <a:lnSpc>
                <a:spcPct val="90000"/>
              </a:lnSpc>
              <a:spcBef>
                <a:spcPts val="1000"/>
              </a:spcBef>
              <a:spcAft>
                <a:spcPts val="0"/>
              </a:spcAft>
              <a:buClr>
                <a:schemeClr val="dk1"/>
              </a:buClr>
              <a:buSzPts val="2200"/>
              <a:buNone/>
            </a:pPr>
            <a:endParaRPr sz="2200" dirty="0"/>
          </a:p>
        </p:txBody>
      </p:sp>
      <p:sp>
        <p:nvSpPr>
          <p:cNvPr id="210" name="Google Shape;210;p19"/>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
        <p:nvSpPr>
          <p:cNvPr id="211" name="Google Shape;211;p19"/>
          <p:cNvSpPr txBox="1">
            <a:spLocks noGrp="1"/>
          </p:cNvSpPr>
          <p:nvPr>
            <p:ph type="title"/>
          </p:nvPr>
        </p:nvSpPr>
        <p:spPr>
          <a:xfrm>
            <a:off x="190746" y="204189"/>
            <a:ext cx="9850561" cy="590941"/>
          </a:xfrm>
          <a:prstGeom prst="rect">
            <a:avLst/>
          </a:prstGeom>
          <a:solidFill>
            <a:srgbClr val="850C7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a:t>Opportunities for Families to be Involved!</a:t>
            </a:r>
            <a:endParaRPr/>
          </a:p>
        </p:txBody>
      </p:sp>
      <p:sp>
        <p:nvSpPr>
          <p:cNvPr id="212" name="Google Shape;212;p19"/>
          <p:cNvSpPr txBox="1"/>
          <p:nvPr/>
        </p:nvSpPr>
        <p:spPr>
          <a:xfrm>
            <a:off x="190746" y="3593894"/>
            <a:ext cx="5808402" cy="2750468"/>
          </a:xfrm>
          <a:prstGeom prst="rect">
            <a:avLst/>
          </a:prstGeom>
          <a:noFill/>
          <a:ln w="28575" cap="flat" cmpd="sng">
            <a:solidFill>
              <a:srgbClr val="7F7F7F"/>
            </a:solidFill>
            <a:prstDash val="dash"/>
            <a:round/>
            <a:headEnd type="none" w="sm" len="sm"/>
            <a:tailEnd type="none" w="sm" len="sm"/>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200"/>
              <a:buFont typeface="Arial"/>
              <a:buChar char="•"/>
            </a:pPr>
            <a:r>
              <a:rPr lang="en-US" sz="2100" b="1" i="0" u="none" strike="noStrike" cap="none" dirty="0">
                <a:solidFill>
                  <a:schemeClr val="dk1"/>
                </a:solidFill>
                <a:latin typeface="Calibri"/>
                <a:ea typeface="Calibri"/>
                <a:cs typeface="Calibri"/>
                <a:sym typeface="Calibri"/>
              </a:rPr>
              <a:t>Participate in Site Council! </a:t>
            </a:r>
            <a:r>
              <a:rPr lang="en-US" sz="2100" dirty="0">
                <a:solidFill>
                  <a:schemeClr val="dk1"/>
                </a:solidFill>
                <a:latin typeface="Calibri"/>
                <a:ea typeface="Calibri"/>
                <a:cs typeface="Calibri"/>
                <a:sym typeface="Calibri"/>
              </a:rPr>
              <a:t>HIA is currently recruiting caregivers for our Site Council! Please let us know if you would be interested. We plan to meet quarterly. </a:t>
            </a:r>
          </a:p>
          <a:p>
            <a:pPr marL="228600" marR="0" lvl="0" indent="-228600" algn="l" rtl="0">
              <a:lnSpc>
                <a:spcPct val="90000"/>
              </a:lnSpc>
              <a:spcBef>
                <a:spcPts val="0"/>
              </a:spcBef>
              <a:spcAft>
                <a:spcPts val="0"/>
              </a:spcAft>
              <a:buClr>
                <a:schemeClr val="dk1"/>
              </a:buClr>
              <a:buSzPts val="2200"/>
              <a:buFont typeface="Arial"/>
              <a:buChar char="•"/>
            </a:pPr>
            <a:r>
              <a:rPr lang="en-US" sz="2100" b="1" i="0" u="none" strike="noStrike" cap="none" dirty="0">
                <a:solidFill>
                  <a:schemeClr val="dk1"/>
                </a:solidFill>
                <a:latin typeface="Calibri"/>
                <a:ea typeface="Calibri"/>
                <a:cs typeface="Calibri"/>
                <a:sym typeface="Calibri"/>
              </a:rPr>
              <a:t>Visit</a:t>
            </a:r>
            <a:r>
              <a:rPr lang="en-US" sz="2100" b="0" i="0" u="none" strike="noStrike" cap="none" dirty="0">
                <a:solidFill>
                  <a:schemeClr val="dk1"/>
                </a:solidFill>
                <a:latin typeface="Calibri"/>
                <a:ea typeface="Calibri"/>
                <a:cs typeface="Calibri"/>
                <a:sym typeface="Calibri"/>
              </a:rPr>
              <a:t> your child’s classroom or </a:t>
            </a:r>
            <a:r>
              <a:rPr lang="en-US" sz="2100" b="1" i="0" u="none" strike="noStrike" cap="none" dirty="0">
                <a:solidFill>
                  <a:schemeClr val="dk1"/>
                </a:solidFill>
                <a:latin typeface="Calibri"/>
                <a:ea typeface="Calibri"/>
                <a:cs typeface="Calibri"/>
                <a:sym typeface="Calibri"/>
              </a:rPr>
              <a:t>volunteer</a:t>
            </a:r>
            <a:r>
              <a:rPr lang="en-US" sz="2100" b="0" i="0" u="none" strike="noStrike" cap="none" dirty="0">
                <a:solidFill>
                  <a:schemeClr val="dk1"/>
                </a:solidFill>
                <a:latin typeface="Calibri"/>
                <a:ea typeface="Calibri"/>
                <a:cs typeface="Calibri"/>
                <a:sym typeface="Calibri"/>
              </a:rPr>
              <a:t> at our school!</a:t>
            </a:r>
            <a:endParaRPr sz="2100" b="0" i="0" u="none" strike="noStrike" cap="none" dirty="0">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200"/>
              <a:buFont typeface="Arial"/>
              <a:buChar char="•"/>
            </a:pPr>
            <a:r>
              <a:rPr lang="en-US" sz="2100" b="0" i="0" u="none" strike="noStrike" cap="none" dirty="0">
                <a:solidFill>
                  <a:schemeClr val="dk1"/>
                </a:solidFill>
                <a:latin typeface="Calibri"/>
                <a:ea typeface="Calibri"/>
                <a:cs typeface="Calibri"/>
                <a:sym typeface="Calibri"/>
              </a:rPr>
              <a:t>Talk to your child’s teacher about events and issues that may affect your child’s work or behavior.</a:t>
            </a:r>
            <a:endParaRPr sz="2100" b="0" i="0" u="none" strike="noStrike" cap="none" dirty="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20"/>
          <p:cNvPicPr preferRelativeResize="0"/>
          <p:nvPr/>
        </p:nvPicPr>
        <p:blipFill rotWithShape="1">
          <a:blip r:embed="rId3">
            <a:alphaModFix/>
          </a:blip>
          <a:srcRect/>
          <a:stretch/>
        </p:blipFill>
        <p:spPr>
          <a:xfrm>
            <a:off x="7906215" y="1430941"/>
            <a:ext cx="4285785" cy="4285785"/>
          </a:xfrm>
          <a:prstGeom prst="rect">
            <a:avLst/>
          </a:prstGeom>
          <a:noFill/>
          <a:ln>
            <a:noFill/>
          </a:ln>
        </p:spPr>
      </p:pic>
      <p:sp>
        <p:nvSpPr>
          <p:cNvPr id="219" name="Google Shape;219;p20"/>
          <p:cNvSpPr txBox="1">
            <a:spLocks noGrp="1"/>
          </p:cNvSpPr>
          <p:nvPr>
            <p:ph type="body" idx="1"/>
          </p:nvPr>
        </p:nvSpPr>
        <p:spPr>
          <a:xfrm>
            <a:off x="190745" y="965601"/>
            <a:ext cx="8167947" cy="52233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dirty="0"/>
              <a:t>Principal</a:t>
            </a:r>
            <a:endParaRPr dirty="0"/>
          </a:p>
          <a:p>
            <a:pPr marL="228600" lvl="0" indent="-228600" algn="l" rtl="0">
              <a:lnSpc>
                <a:spcPct val="90000"/>
              </a:lnSpc>
              <a:spcBef>
                <a:spcPts val="1000"/>
              </a:spcBef>
              <a:spcAft>
                <a:spcPts val="0"/>
              </a:spcAft>
              <a:buClr>
                <a:schemeClr val="dk1"/>
              </a:buClr>
              <a:buSzPts val="2800"/>
              <a:buChar char="•"/>
            </a:pPr>
            <a:r>
              <a:rPr lang="en-US" dirty="0"/>
              <a:t>Gao N. </a:t>
            </a:r>
            <a:r>
              <a:rPr lang="en-US" dirty="0" err="1"/>
              <a:t>Xiong</a:t>
            </a:r>
            <a:r>
              <a:rPr lang="en-US" dirty="0"/>
              <a:t>, 612.668.2250, gao.xiong@mpls.k12.mn.us</a:t>
            </a:r>
            <a:endParaRPr dirty="0"/>
          </a:p>
          <a:p>
            <a:pPr marL="0" lvl="0" indent="0" algn="l" rtl="0">
              <a:lnSpc>
                <a:spcPct val="90000"/>
              </a:lnSpc>
              <a:spcBef>
                <a:spcPts val="1000"/>
              </a:spcBef>
              <a:spcAft>
                <a:spcPts val="0"/>
              </a:spcAft>
              <a:buClr>
                <a:schemeClr val="dk1"/>
              </a:buClr>
              <a:buSzPts val="2800"/>
              <a:buNone/>
            </a:pPr>
            <a:r>
              <a:rPr lang="en-US" b="1" dirty="0"/>
              <a:t>Family Liaison</a:t>
            </a:r>
            <a:endParaRPr dirty="0"/>
          </a:p>
          <a:p>
            <a:pPr marL="228600" lvl="0" indent="-228600" algn="l" rtl="0">
              <a:lnSpc>
                <a:spcPct val="90000"/>
              </a:lnSpc>
              <a:spcBef>
                <a:spcPts val="1000"/>
              </a:spcBef>
              <a:spcAft>
                <a:spcPts val="0"/>
              </a:spcAft>
              <a:buClr>
                <a:schemeClr val="dk1"/>
              </a:buClr>
              <a:buSzPts val="2800"/>
              <a:buChar char="•"/>
            </a:pPr>
            <a:r>
              <a:rPr lang="en-US" dirty="0"/>
              <a:t>Dana Aguilar Alvarado, 612.668.1919, dana.aguilar@mpls.k12.mn.us</a:t>
            </a:r>
            <a:endParaRPr dirty="0"/>
          </a:p>
        </p:txBody>
      </p:sp>
      <p:sp>
        <p:nvSpPr>
          <p:cNvPr id="220" name="Google Shape;220;p20"/>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sp>
        <p:nvSpPr>
          <p:cNvPr id="221" name="Google Shape;221;p20"/>
          <p:cNvSpPr txBox="1">
            <a:spLocks noGrp="1"/>
          </p:cNvSpPr>
          <p:nvPr>
            <p:ph type="title"/>
          </p:nvPr>
        </p:nvSpPr>
        <p:spPr>
          <a:xfrm>
            <a:off x="190747" y="228393"/>
            <a:ext cx="9850561" cy="5749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a:t>School Staff Information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1"/>
          <p:cNvSpPr txBox="1">
            <a:spLocks noGrp="1"/>
          </p:cNvSpPr>
          <p:nvPr>
            <p:ph type="title"/>
          </p:nvPr>
        </p:nvSpPr>
        <p:spPr>
          <a:xfrm>
            <a:off x="162562" y="2364059"/>
            <a:ext cx="11887200" cy="119317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ts val="6000"/>
              <a:buFont typeface="Candara"/>
              <a:buNone/>
            </a:pPr>
            <a:r>
              <a:rPr lang="en-US" dirty="0">
                <a:latin typeface="Candara"/>
                <a:ea typeface="Candara"/>
                <a:cs typeface="Candara"/>
                <a:sym typeface="Candara"/>
              </a:rPr>
              <a:t>Thank you for joining me tonight! </a:t>
            </a:r>
            <a:br>
              <a:rPr lang="en-US" dirty="0">
                <a:latin typeface="Candara"/>
                <a:ea typeface="Candara"/>
                <a:cs typeface="Candara"/>
                <a:sym typeface="Candara"/>
              </a:rPr>
            </a:br>
            <a:r>
              <a:rPr lang="en-US" dirty="0">
                <a:latin typeface="Candara"/>
                <a:ea typeface="Candara"/>
                <a:cs typeface="Candara"/>
                <a:sym typeface="Candara"/>
              </a:rPr>
              <a:t>I appreciate you!</a:t>
            </a:r>
            <a:endParaRPr dirty="0"/>
          </a:p>
        </p:txBody>
      </p:sp>
      <p:sp>
        <p:nvSpPr>
          <p:cNvPr id="227" name="Google Shape;227;p21"/>
          <p:cNvSpPr txBox="1">
            <a:spLocks noGrp="1"/>
          </p:cNvSpPr>
          <p:nvPr>
            <p:ph type="sldNum" idx="12"/>
          </p:nvPr>
        </p:nvSpPr>
        <p:spPr>
          <a:xfrm>
            <a:off x="9217352" y="634436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25</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10399</TotalTime>
  <Words>1937</Words>
  <Application>Microsoft Macintosh PowerPoint</Application>
  <PresentationFormat>Widescreen</PresentationFormat>
  <Paragraphs>267</Paragraphs>
  <Slides>25</Slides>
  <Notes>25</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Candara</vt:lpstr>
      <vt:lpstr>Verdana</vt:lpstr>
      <vt:lpstr>Office Theme</vt:lpstr>
      <vt:lpstr>PowerPoint Presentation</vt:lpstr>
      <vt:lpstr>Agenda</vt:lpstr>
      <vt:lpstr>Hmong International Academy Who We Are</vt:lpstr>
      <vt:lpstr>Who We Are</vt:lpstr>
      <vt:lpstr>Our Current Reality</vt:lpstr>
      <vt:lpstr>Our School Improvement Plan</vt:lpstr>
      <vt:lpstr>PowerPoint Presentation</vt:lpstr>
      <vt:lpstr>Our School Improvement Plan</vt:lpstr>
      <vt:lpstr>Our School Improvement Plan</vt:lpstr>
      <vt:lpstr>Our School Improvement Plan</vt:lpstr>
      <vt:lpstr>How We Measure Student Progress</vt:lpstr>
      <vt:lpstr>PowerPoint Presentation</vt:lpstr>
      <vt:lpstr>Data Points for Co-interpretation</vt:lpstr>
      <vt:lpstr>Title I</vt:lpstr>
      <vt:lpstr>What is Title I?</vt:lpstr>
      <vt:lpstr>PowerPoint Presentation</vt:lpstr>
      <vt:lpstr>How We’re Using our Title I Funding</vt:lpstr>
      <vt:lpstr>PowerPoint Presentation</vt:lpstr>
      <vt:lpstr>Title I Compact</vt:lpstr>
      <vt:lpstr>Our Family Engagement Plan</vt:lpstr>
      <vt:lpstr>Our Family Engagement Plan</vt:lpstr>
      <vt:lpstr>Our Family Engagement Plan</vt:lpstr>
      <vt:lpstr>Opportunities for Families to be Involved!</vt:lpstr>
      <vt:lpstr>School Staff Information</vt:lpstr>
      <vt:lpstr>Thank you for joining me tonight!  I appreciate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Jessie Welton</dc:creator>
  <cp:lastModifiedBy>Gao Xiong</cp:lastModifiedBy>
  <cp:revision>9</cp:revision>
  <cp:lastPrinted>2025-10-15T14:08:48Z</cp:lastPrinted>
  <dcterms:modified xsi:type="dcterms:W3CDTF">2026-10-12T15:31:42Z</dcterms:modified>
</cp:coreProperties>
</file>