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sldIdLst>
    <p:sldId id="258" r:id="rId2"/>
    <p:sldId id="259" r:id="rId3"/>
    <p:sldId id="267" r:id="rId4"/>
    <p:sldId id="296" r:id="rId5"/>
    <p:sldId id="295" r:id="rId6"/>
    <p:sldId id="261" r:id="rId7"/>
    <p:sldId id="291" r:id="rId8"/>
    <p:sldId id="292" r:id="rId9"/>
    <p:sldId id="270" r:id="rId10"/>
    <p:sldId id="277" r:id="rId11"/>
    <p:sldId id="272" r:id="rId12"/>
    <p:sldId id="274" r:id="rId13"/>
    <p:sldId id="273" r:id="rId14"/>
    <p:sldId id="275" r:id="rId15"/>
    <p:sldId id="276" r:id="rId16"/>
    <p:sldId id="279" r:id="rId17"/>
    <p:sldId id="281" r:id="rId18"/>
    <p:sldId id="280" r:id="rId19"/>
    <p:sldId id="262" r:id="rId20"/>
    <p:sldId id="278" r:id="rId21"/>
    <p:sldId id="269" r:id="rId22"/>
    <p:sldId id="283" r:id="rId23"/>
    <p:sldId id="293" r:id="rId24"/>
    <p:sldId id="294" r:id="rId25"/>
    <p:sldId id="266" r:id="rId26"/>
    <p:sldId id="298" r:id="rId27"/>
    <p:sldId id="286" r:id="rId28"/>
    <p:sldId id="257" r:id="rId29"/>
    <p:sldId id="288" r:id="rId30"/>
    <p:sldId id="289" r:id="rId31"/>
    <p:sldId id="284" r:id="rId32"/>
    <p:sldId id="290" r:id="rId33"/>
    <p:sldId id="265" r:id="rId34"/>
    <p:sldId id="282" r:id="rId35"/>
    <p:sldId id="268" r:id="rId36"/>
    <p:sldId id="297" r:id="rId37"/>
    <p:sldId id="285" r:id="rId38"/>
    <p:sldId id="299" r:id="rId39"/>
    <p:sldId id="300" r:id="rId4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CB50FD-1431-4B27-BBCF-3BA2579070F4}" v="1" dt="2026-10-08T18:53:00.5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nton, Boone" userId="61fd0b7d-938d-44f2-9b71-64614150de90" providerId="ADAL" clId="{F7F41A25-1BA6-4862-849E-6365B5CD2933}"/>
    <pc:docChg chg="custSel addSld modSld sldOrd">
      <pc:chgData name="Benton, Boone" userId="61fd0b7d-938d-44f2-9b71-64614150de90" providerId="ADAL" clId="{F7F41A25-1BA6-4862-849E-6365B5CD2933}" dt="2026-10-08T18:55:34.134" v="24" actId="1076"/>
      <pc:docMkLst>
        <pc:docMk/>
      </pc:docMkLst>
      <pc:sldChg chg="addSp delSp modSp mod ord setBg setClrOvrMap">
        <pc:chgData name="Benton, Boone" userId="61fd0b7d-938d-44f2-9b71-64614150de90" providerId="ADAL" clId="{F7F41A25-1BA6-4862-849E-6365B5CD2933}" dt="2026-10-08T18:54:08.442" v="5"/>
        <pc:sldMkLst>
          <pc:docMk/>
          <pc:sldMk cId="2479455470" sldId="297"/>
        </pc:sldMkLst>
        <pc:spChg chg="mod">
          <ac:chgData name="Benton, Boone" userId="61fd0b7d-938d-44f2-9b71-64614150de90" providerId="ADAL" clId="{F7F41A25-1BA6-4862-849E-6365B5CD2933}" dt="2026-10-08T18:53:11.568" v="3" actId="26606"/>
          <ac:spMkLst>
            <pc:docMk/>
            <pc:sldMk cId="2479455470" sldId="297"/>
            <ac:spMk id="2" creationId="{2019AF3A-B579-D570-31BB-ADC8E27B3449}"/>
          </ac:spMkLst>
        </pc:spChg>
        <pc:spChg chg="add del mod">
          <ac:chgData name="Benton, Boone" userId="61fd0b7d-938d-44f2-9b71-64614150de90" providerId="ADAL" clId="{F7F41A25-1BA6-4862-849E-6365B5CD2933}" dt="2026-10-08T18:53:00.512" v="1"/>
          <ac:spMkLst>
            <pc:docMk/>
            <pc:sldMk cId="2479455470" sldId="297"/>
            <ac:spMk id="4" creationId="{55F9652D-38FA-EA89-67C0-BB9C5804D33C}"/>
          </ac:spMkLst>
        </pc:spChg>
        <pc:spChg chg="add">
          <ac:chgData name="Benton, Boone" userId="61fd0b7d-938d-44f2-9b71-64614150de90" providerId="ADAL" clId="{F7F41A25-1BA6-4862-849E-6365B5CD2933}" dt="2026-10-08T18:53:11.568" v="3" actId="26606"/>
          <ac:spMkLst>
            <pc:docMk/>
            <pc:sldMk cId="2479455470" sldId="297"/>
            <ac:spMk id="15" creationId="{B8144315-1C5A-4185-A952-25D98D303D46}"/>
          </ac:spMkLst>
        </pc:spChg>
        <pc:spChg chg="add">
          <ac:chgData name="Benton, Boone" userId="61fd0b7d-938d-44f2-9b71-64614150de90" providerId="ADAL" clId="{F7F41A25-1BA6-4862-849E-6365B5CD2933}" dt="2026-10-08T18:53:11.568" v="3" actId="26606"/>
          <ac:spMkLst>
            <pc:docMk/>
            <pc:sldMk cId="2479455470" sldId="297"/>
            <ac:spMk id="17" creationId="{11CAC6F2-0806-417B-BF5D-5AEF6195FA49}"/>
          </ac:spMkLst>
        </pc:spChg>
        <pc:spChg chg="add">
          <ac:chgData name="Benton, Boone" userId="61fd0b7d-938d-44f2-9b71-64614150de90" providerId="ADAL" clId="{F7F41A25-1BA6-4862-849E-6365B5CD2933}" dt="2026-10-08T18:53:11.568" v="3" actId="26606"/>
          <ac:spMkLst>
            <pc:docMk/>
            <pc:sldMk cId="2479455470" sldId="297"/>
            <ac:spMk id="19" creationId="{D4723B02-0AAB-4F6E-BA41-8ED99D559D93}"/>
          </ac:spMkLst>
        </pc:spChg>
        <pc:grpChg chg="add">
          <ac:chgData name="Benton, Boone" userId="61fd0b7d-938d-44f2-9b71-64614150de90" providerId="ADAL" clId="{F7F41A25-1BA6-4862-849E-6365B5CD2933}" dt="2026-10-08T18:53:11.568" v="3" actId="26606"/>
          <ac:grpSpMkLst>
            <pc:docMk/>
            <pc:sldMk cId="2479455470" sldId="297"/>
            <ac:grpSpMk id="11" creationId="{4091D54B-59AB-4A5E-8E9E-0421BD66D4FB}"/>
          </ac:grpSpMkLst>
        </pc:grpChg>
        <pc:picChg chg="del">
          <ac:chgData name="Benton, Boone" userId="61fd0b7d-938d-44f2-9b71-64614150de90" providerId="ADAL" clId="{F7F41A25-1BA6-4862-849E-6365B5CD2933}" dt="2026-10-08T18:52:38.098" v="0" actId="21"/>
          <ac:picMkLst>
            <pc:docMk/>
            <pc:sldMk cId="2479455470" sldId="297"/>
            <ac:picMk id="5" creationId="{D9E7FB65-E328-F3F5-EBFA-218A5482E647}"/>
          </ac:picMkLst>
        </pc:picChg>
        <pc:picChg chg="add mod">
          <ac:chgData name="Benton, Boone" userId="61fd0b7d-938d-44f2-9b71-64614150de90" providerId="ADAL" clId="{F7F41A25-1BA6-4862-849E-6365B5CD2933}" dt="2026-10-08T18:53:11.568" v="3" actId="26606"/>
          <ac:picMkLst>
            <pc:docMk/>
            <pc:sldMk cId="2479455470" sldId="297"/>
            <ac:picMk id="6" creationId="{23043CA4-01F5-E6A0-5CC6-AD8E439B57C3}"/>
          </ac:picMkLst>
        </pc:picChg>
      </pc:sldChg>
      <pc:sldChg chg="addSp modSp new mod">
        <pc:chgData name="Benton, Boone" userId="61fd0b7d-938d-44f2-9b71-64614150de90" providerId="ADAL" clId="{F7F41A25-1BA6-4862-849E-6365B5CD2933}" dt="2026-10-08T18:55:34.134" v="24" actId="1076"/>
        <pc:sldMkLst>
          <pc:docMk/>
          <pc:sldMk cId="1897519034" sldId="300"/>
        </pc:sldMkLst>
        <pc:spChg chg="mod">
          <ac:chgData name="Benton, Boone" userId="61fd0b7d-938d-44f2-9b71-64614150de90" providerId="ADAL" clId="{F7F41A25-1BA6-4862-849E-6365B5CD2933}" dt="2026-10-08T18:54:37.165" v="19" actId="122"/>
          <ac:spMkLst>
            <pc:docMk/>
            <pc:sldMk cId="1897519034" sldId="300"/>
            <ac:spMk id="2" creationId="{B7B10FDF-CC04-946E-B8EC-F0940BB44C5A}"/>
          </ac:spMkLst>
        </pc:spChg>
        <pc:picChg chg="add mod">
          <ac:chgData name="Benton, Boone" userId="61fd0b7d-938d-44f2-9b71-64614150de90" providerId="ADAL" clId="{F7F41A25-1BA6-4862-849E-6365B5CD2933}" dt="2026-10-08T18:55:34.134" v="24" actId="1076"/>
          <ac:picMkLst>
            <pc:docMk/>
            <pc:sldMk cId="1897519034" sldId="300"/>
            <ac:picMk id="3" creationId="{DE802B41-7CAE-0914-7C85-2F9AA458F0D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FEF704-8C3C-4440-B884-E9C6B9CB894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0B607-B1BD-4343-8C44-2F6D1FF3A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543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0B607-B1BD-4343-8C44-2F6D1FF3A91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585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0B607-B1BD-4343-8C44-2F6D1FF3A91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315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654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74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434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750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420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509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425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6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14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612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90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41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2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8506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49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3223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86C830B7-5A4B-4979-A5FF-E0E9C900D37E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1C8A285-D88B-4A8D-948E-CCE1BC903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37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scover.com/student-loans/scholarships/general.html?gcmpgn=0809_ZZ_srch_gsan_txt_1&amp;srchQ=scholarships%20for%20high%20school%20seniors&amp;srchS=internet_cm_corp&amp;srchC=internet_cm_fe&amp;srchP=1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afutures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Scholarship Search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Engaging the </a:t>
            </a:r>
            <a:r>
              <a:rPr lang="en-US" sz="7200"/>
              <a:t>Giant</a:t>
            </a:r>
            <a:r>
              <a:rPr lang="en-US" sz="2600"/>
              <a:t>©</a:t>
            </a:r>
          </a:p>
        </p:txBody>
      </p:sp>
    </p:spTree>
    <p:extLst>
      <p:ext uri="{BB962C8B-B14F-4D97-AF65-F5344CB8AC3E}">
        <p14:creationId xmlns:p14="http://schemas.microsoft.com/office/powerpoint/2010/main" val="3319026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AGENDA</a:t>
            </a:r>
          </a:p>
        </p:txBody>
      </p:sp>
      <p:pic>
        <p:nvPicPr>
          <p:cNvPr id="2050" name="Picture 2" descr="C:\Users\e200702767\AppData\Local\Microsoft\Windows\Temporary Internet Files\Content.IE5\4XPUTUXA\internet_search[1]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67000"/>
            <a:ext cx="2569369" cy="2569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810000" y="2313431"/>
            <a:ext cx="4572000" cy="3493008"/>
          </a:xfrm>
        </p:spPr>
        <p:txBody>
          <a:bodyPr/>
          <a:lstStyle/>
          <a:p>
            <a:r>
              <a:rPr lang="en-US"/>
              <a:t>Where to start?</a:t>
            </a:r>
          </a:p>
          <a:p>
            <a:r>
              <a:rPr lang="en-US"/>
              <a:t>External vs. Internal</a:t>
            </a:r>
          </a:p>
          <a:p>
            <a:r>
              <a:rPr lang="en-US" err="1"/>
              <a:t>YOUniquely</a:t>
            </a:r>
            <a:r>
              <a:rPr lang="en-US"/>
              <a:t> You</a:t>
            </a:r>
          </a:p>
          <a:p>
            <a:r>
              <a:rPr lang="en-US"/>
              <a:t>Pick your number of stones (scholarships)</a:t>
            </a:r>
          </a:p>
          <a:p>
            <a:r>
              <a:rPr lang="en-US"/>
              <a:t>College Endowments = apply early!</a:t>
            </a:r>
          </a:p>
          <a:p>
            <a:r>
              <a:rPr lang="en-US"/>
              <a:t>Celebrate any progress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744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77336"/>
          </a:xfrm>
        </p:spPr>
        <p:txBody>
          <a:bodyPr/>
          <a:lstStyle/>
          <a:p>
            <a:pPr algn="ctr"/>
            <a:r>
              <a:rPr lang="en-US"/>
              <a:t>A LOOK at the NUMBERS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81200"/>
            <a:ext cx="6324600" cy="370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67200" y="5830336"/>
            <a:ext cx="3962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*www.bigfuture.collegeboard.org</a:t>
            </a:r>
          </a:p>
        </p:txBody>
      </p:sp>
    </p:spTree>
    <p:extLst>
      <p:ext uri="{BB962C8B-B14F-4D97-AF65-F5344CB8AC3E}">
        <p14:creationId xmlns:p14="http://schemas.microsoft.com/office/powerpoint/2010/main" val="1496121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FE8D7-0177-A7C0-AE6C-E7F717B23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GEORGIA STUDENT DEBT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8A6792-3FD0-502D-2ED9-0B97FC869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133600"/>
            <a:ext cx="7226671" cy="40642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9F8C91-2327-47B4-13DB-D2A6F684866F}"/>
              </a:ext>
            </a:extLst>
          </p:cNvPr>
          <p:cNvSpPr txBox="1"/>
          <p:nvPr/>
        </p:nvSpPr>
        <p:spPr>
          <a:xfrm>
            <a:off x="4572000" y="6477000"/>
            <a:ext cx="434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*https://educationdata.org/student-loan-debt-by-state</a:t>
            </a:r>
          </a:p>
        </p:txBody>
      </p:sp>
    </p:spTree>
    <p:extLst>
      <p:ext uri="{BB962C8B-B14F-4D97-AF65-F5344CB8AC3E}">
        <p14:creationId xmlns:p14="http://schemas.microsoft.com/office/powerpoint/2010/main" val="353989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91F3A-C269-6F4C-858A-E607D2688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AVERAGE GRANT AID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F5855D-9D9F-A0F1-62BA-2AE7776FD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4900" y="2209800"/>
            <a:ext cx="6934200" cy="414634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EFF47F-3161-C1DB-9075-ED2CA40AF121}"/>
              </a:ext>
            </a:extLst>
          </p:cNvPr>
          <p:cNvSpPr txBox="1"/>
          <p:nvPr/>
        </p:nvSpPr>
        <p:spPr>
          <a:xfrm>
            <a:off x="4191000" y="6581001"/>
            <a:ext cx="556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*College Board, Trends in College Pricing &amp; Student Aid 2024</a:t>
            </a:r>
          </a:p>
        </p:txBody>
      </p:sp>
    </p:spTree>
    <p:extLst>
      <p:ext uri="{BB962C8B-B14F-4D97-AF65-F5344CB8AC3E}">
        <p14:creationId xmlns:p14="http://schemas.microsoft.com/office/powerpoint/2010/main" val="2218556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01136"/>
          </a:xfrm>
        </p:spPr>
        <p:txBody>
          <a:bodyPr>
            <a:normAutofit/>
          </a:bodyPr>
          <a:lstStyle/>
          <a:p>
            <a:r>
              <a:rPr lang="en-US"/>
              <a:t>Quick scholarship distinction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2247837"/>
            <a:ext cx="3419856" cy="3276600"/>
          </a:xfrm>
        </p:spPr>
        <p:txBody>
          <a:bodyPr>
            <a:normAutofit fontScale="92500" lnSpcReduction="20000"/>
          </a:bodyPr>
          <a:lstStyle/>
          <a:p>
            <a:r>
              <a:rPr lang="en-US" sz="2000"/>
              <a:t>External – Scholarships</a:t>
            </a:r>
          </a:p>
          <a:p>
            <a:pPr marL="68580" indent="0">
              <a:buNone/>
            </a:pPr>
            <a:r>
              <a:rPr lang="en-US" sz="2000"/>
              <a:t>earned outside school.  </a:t>
            </a:r>
          </a:p>
          <a:p>
            <a:pPr marL="68580" indent="0">
              <a:buNone/>
            </a:pPr>
            <a:r>
              <a:rPr lang="en-US" sz="2000"/>
              <a:t>You can take with you.</a:t>
            </a:r>
          </a:p>
          <a:p>
            <a:r>
              <a:rPr lang="en-US" sz="2000"/>
              <a:t>Examples include:</a:t>
            </a:r>
          </a:p>
          <a:p>
            <a:pPr marL="68580" indent="0">
              <a:buNone/>
            </a:pPr>
            <a:r>
              <a:rPr lang="en-US" sz="2000"/>
              <a:t>Georgia EMC</a:t>
            </a:r>
          </a:p>
          <a:p>
            <a:pPr marL="68580" indent="0">
              <a:buNone/>
            </a:pPr>
            <a:r>
              <a:rPr lang="en-US" sz="2000"/>
              <a:t>Rotary Club/Optimist</a:t>
            </a:r>
          </a:p>
          <a:p>
            <a:pPr marL="68580" indent="0">
              <a:buNone/>
            </a:pPr>
            <a:r>
              <a:rPr lang="en-US" sz="2000"/>
              <a:t>HOPE (in Georgia)</a:t>
            </a:r>
          </a:p>
          <a:p>
            <a:pPr marL="68580" indent="0">
              <a:buNone/>
            </a:pPr>
            <a:r>
              <a:rPr lang="en-US" sz="2000"/>
              <a:t>Dixie Youth Baseball</a:t>
            </a:r>
          </a:p>
          <a:p>
            <a:pPr marL="68580" indent="0">
              <a:buNone/>
            </a:pPr>
            <a:r>
              <a:rPr lang="en-US" sz="2000"/>
              <a:t>Ty Cobb Foundation</a:t>
            </a:r>
          </a:p>
          <a:p>
            <a:pPr marL="68580" indent="0">
              <a:buNone/>
            </a:pP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419600" y="2133600"/>
            <a:ext cx="4724400" cy="4724400"/>
          </a:xfrm>
        </p:spPr>
        <p:txBody>
          <a:bodyPr>
            <a:noAutofit/>
          </a:bodyPr>
          <a:lstStyle/>
          <a:p>
            <a:r>
              <a:rPr lang="en-US" sz="2000"/>
              <a:t>Internal or Institutional – Scholarships earned within the school/tied to school in which you apply.</a:t>
            </a:r>
          </a:p>
          <a:p>
            <a:pPr marL="68580" indent="0">
              <a:buNone/>
            </a:pPr>
            <a:r>
              <a:rPr lang="en-US" sz="2000"/>
              <a:t>Only available through </a:t>
            </a:r>
          </a:p>
          <a:p>
            <a:pPr marL="68580" indent="0">
              <a:buNone/>
            </a:pPr>
            <a:r>
              <a:rPr lang="en-US" sz="2000"/>
              <a:t>Financial Aid office.</a:t>
            </a:r>
          </a:p>
          <a:p>
            <a:r>
              <a:rPr lang="en-US" sz="2000"/>
              <a:t>Examples:</a:t>
            </a:r>
          </a:p>
          <a:p>
            <a:pPr marL="68580" indent="0">
              <a:buNone/>
            </a:pPr>
            <a:r>
              <a:rPr lang="en-US" sz="2000"/>
              <a:t>Berry Bonner @ Berry </a:t>
            </a:r>
            <a:r>
              <a:rPr lang="en-US" sz="2000" err="1"/>
              <a:t>Colllege</a:t>
            </a:r>
            <a:endParaRPr lang="en-US" sz="2000"/>
          </a:p>
          <a:p>
            <a:pPr marL="68580" indent="0">
              <a:buNone/>
            </a:pPr>
            <a:r>
              <a:rPr lang="en-US" sz="2000"/>
              <a:t>Southern Leaders @ GA Southern </a:t>
            </a:r>
          </a:p>
          <a:p>
            <a:pPr marL="68580" indent="0">
              <a:buNone/>
            </a:pPr>
            <a:r>
              <a:rPr lang="en-US" sz="2000"/>
              <a:t>Highlander @ Presbyterian College </a:t>
            </a:r>
          </a:p>
        </p:txBody>
      </p:sp>
      <p:pic>
        <p:nvPicPr>
          <p:cNvPr id="3077" name="Picture 5" descr="C:\Users\e200702767\AppData\Local\Microsoft\Windows\Temporary Internet Files\Content.IE5\4XPUTUXA\administration-152960_64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0" y="2971800"/>
            <a:ext cx="990600" cy="1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4DB6F3-6D09-9FEF-D307-F347E63CE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6" y="5410200"/>
            <a:ext cx="1523999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87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Consider this word picture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2590800"/>
            <a:ext cx="4267200" cy="319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597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Turn the funnel upside down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800000">
            <a:off x="1732443" y="2489200"/>
            <a:ext cx="4609138" cy="353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979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011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/>
              <a:t>ETHNICITY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2471261"/>
            <a:ext cx="6705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Hispanic Scholarship Fund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Asian &amp; Pacific Islander American Scholarship Fund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 NAACP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Jackie Robinson Foundation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Ron Brown Scholarship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National Iranian American Council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042988" y="3648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771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011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/>
              <a:t>TALENTS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2390090"/>
            <a:ext cx="670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Orchestra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Band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Creative 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Photography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Performing Arts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Film Making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Athletic abilities can open other internal scholarships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451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011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/>
              <a:t>MEMBERSHIPS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2286000"/>
            <a:ext cx="6705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Sons/Daughters of the Revolution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Fraternity/Sorority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Professional Associations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cap="all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8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011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/>
              <a:t>AFFLIATIONS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2362200"/>
            <a:ext cx="670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Church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Knights of Columbus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Girls/Boys Scouts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Boys &amp; Girls Clubs of America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Beta Club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National Honor Societies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Youth Sports Organizations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11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1" y="1027664"/>
            <a:ext cx="7917872" cy="8011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/>
              <a:t>MEDICAL CONDITIONS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2732" y="3010448"/>
            <a:ext cx="6705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ADHD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Cancer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Asthma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Any diagnosed illness or </a:t>
            </a:r>
          </a:p>
          <a:p>
            <a:r>
              <a:rPr lang="en-US"/>
              <a:t>   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Most have FREE support in 					</a:t>
            </a:r>
          </a:p>
          <a:p>
            <a:r>
              <a:rPr lang="en-US"/>
              <a:t>     college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3D49B3-BEEE-60A3-5FDA-2D7AA4D9515F}"/>
              </a:ext>
            </a:extLst>
          </p:cNvPr>
          <p:cNvSpPr txBox="1"/>
          <p:nvPr/>
        </p:nvSpPr>
        <p:spPr>
          <a:xfrm rot="21155498">
            <a:off x="192721" y="4883653"/>
            <a:ext cx="50768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00B050"/>
                </a:solidFill>
              </a:rPr>
              <a:t>Anne Ford Scholarship (Learning Disabilities)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C4C64E-CA46-8383-6C89-83B202759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8847" y="3867678"/>
            <a:ext cx="4915153" cy="29020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709E7E-1028-B60A-2104-9830CC03523C}"/>
              </a:ext>
            </a:extLst>
          </p:cNvPr>
          <p:cNvSpPr txBox="1"/>
          <p:nvPr/>
        </p:nvSpPr>
        <p:spPr>
          <a:xfrm rot="322552">
            <a:off x="4645320" y="2623684"/>
            <a:ext cx="42289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tx2">
                    <a:lumMod val="60000"/>
                    <a:lumOff val="40000"/>
                  </a:schemeClr>
                </a:solidFill>
              </a:rPr>
              <a:t>Michael Yasick ADHD Scholarship</a:t>
            </a:r>
          </a:p>
        </p:txBody>
      </p:sp>
    </p:spTree>
    <p:extLst>
      <p:ext uri="{BB962C8B-B14F-4D97-AF65-F5344CB8AC3E}">
        <p14:creationId xmlns:p14="http://schemas.microsoft.com/office/powerpoint/2010/main" val="3273482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9635" y="1332464"/>
            <a:ext cx="7024744" cy="12583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/>
              <a:t>PERSONAL CHARACTERISTICS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2211">
            <a:off x="3055011" y="3742885"/>
            <a:ext cx="59817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6" y="4897582"/>
            <a:ext cx="7280564" cy="134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710AA6-C558-7959-6923-A0588D912645}"/>
              </a:ext>
            </a:extLst>
          </p:cNvPr>
          <p:cNvSpPr txBox="1"/>
          <p:nvPr/>
        </p:nvSpPr>
        <p:spPr>
          <a:xfrm rot="20982145">
            <a:off x="609600" y="2905780"/>
            <a:ext cx="3165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92D050"/>
                </a:solidFill>
              </a:rPr>
              <a:t>Twins Scholarship</a:t>
            </a:r>
          </a:p>
        </p:txBody>
      </p:sp>
    </p:spTree>
    <p:extLst>
      <p:ext uri="{BB962C8B-B14F-4D97-AF65-F5344CB8AC3E}">
        <p14:creationId xmlns:p14="http://schemas.microsoft.com/office/powerpoint/2010/main" val="2156368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011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/>
              <a:t>CAREER INTERESTS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67116" y="2438400"/>
            <a:ext cx="6705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Engineering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Accounting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Military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ROTC 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Georgia National Guard/Army National Guard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Public Service Loan Forgiveness (PSLF)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Check out the professional organizations of your potential career.  Many associations have scholarships once your Major is declared.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43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5828" y="533400"/>
            <a:ext cx="7024744" cy="14478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/>
              <a:t>HOBBIES &amp; EXTRACURRICULARS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2514600"/>
            <a:ext cx="6705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Youth Soccer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Ham Radio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Youth Baseball – Dixie Youth scholarships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Student place of employment (Chick-fil-a, Kroger, YMCA,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Tuition Reimbursement – you are paid back by Publix, </a:t>
            </a:r>
            <a:r>
              <a:rPr lang="en-US" err="1"/>
              <a:t>PetsMart</a:t>
            </a:r>
            <a:r>
              <a:rPr lang="en-US"/>
              <a:t>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16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5828" y="457200"/>
            <a:ext cx="7024744" cy="16764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/>
              <a:t>PARENTAL CONNECTION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2819400"/>
            <a:ext cx="670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Military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“Legacy” scholarship to parent’s Alma Mater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Employment – check with Human Resources</a:t>
            </a:r>
          </a:p>
        </p:txBody>
      </p:sp>
    </p:spTree>
    <p:extLst>
      <p:ext uri="{BB962C8B-B14F-4D97-AF65-F5344CB8AC3E}">
        <p14:creationId xmlns:p14="http://schemas.microsoft.com/office/powerpoint/2010/main" val="13586845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3253" y="813393"/>
            <a:ext cx="7024744" cy="801136"/>
          </a:xfrm>
        </p:spPr>
        <p:txBody>
          <a:bodyPr>
            <a:normAutofit/>
          </a:bodyPr>
          <a:lstStyle/>
          <a:p>
            <a:pPr algn="ctr"/>
            <a:r>
              <a:rPr lang="en-US"/>
              <a:t>LARGE CORPORATIONS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10200" y="2362200"/>
            <a:ext cx="327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Consider which brands or products YOU and your family frequently use – a scholarship program might be available!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987" y="4587199"/>
            <a:ext cx="721042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AFB4BA-D049-B234-53D8-97F026B04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87871"/>
            <a:ext cx="4495973" cy="268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080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01136"/>
          </a:xfrm>
        </p:spPr>
        <p:txBody>
          <a:bodyPr/>
          <a:lstStyle/>
          <a:p>
            <a:pPr algn="ctr"/>
            <a:r>
              <a:rPr lang="en-US"/>
              <a:t>Casting a wide net</a:t>
            </a:r>
          </a:p>
        </p:txBody>
      </p:sp>
      <p:pic>
        <p:nvPicPr>
          <p:cNvPr id="5122" name="Picture 2" descr="C:\Users\e200702767\AppData\Local\Microsoft\Windows\Temporary Internet Files\Content.IE5\4XPUTUXA\fishing-net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438400"/>
            <a:ext cx="2209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76800" y="26670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Scholarships to which</a:t>
            </a:r>
          </a:p>
          <a:p>
            <a:r>
              <a:rPr lang="en-US"/>
              <a:t>most people can apply.</a:t>
            </a:r>
          </a:p>
        </p:txBody>
      </p:sp>
    </p:spTree>
    <p:extLst>
      <p:ext uri="{BB962C8B-B14F-4D97-AF65-F5344CB8AC3E}">
        <p14:creationId xmlns:p14="http://schemas.microsoft.com/office/powerpoint/2010/main" val="36063298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27664"/>
            <a:ext cx="8153400" cy="80113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/>
              <a:t>FINANCIAL INSTITUTIONS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6800" y="1828800"/>
            <a:ext cx="6705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pPr algn="ctr"/>
            <a:r>
              <a:rPr lang="en-US">
                <a:hlinkClick r:id="rId2"/>
              </a:rPr>
              <a:t>These resources are a great “wealth” of information. </a:t>
            </a:r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884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90600"/>
            <a:ext cx="7024744" cy="667657"/>
          </a:xfrm>
        </p:spPr>
        <p:txBody>
          <a:bodyPr>
            <a:normAutofit/>
          </a:bodyPr>
          <a:lstStyle/>
          <a:p>
            <a:pPr algn="ctr"/>
            <a:r>
              <a:rPr lang="en-US" err="1"/>
              <a:t>GAfutures.Org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8476D4-93D2-EA6D-81F2-BD5775FD4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72" y="2438400"/>
            <a:ext cx="8686800" cy="412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62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HOPE Scholarship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3048000"/>
            <a:ext cx="69304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Regular - Eligible with a 3.0 GPA in CORE subjects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Zell Miller - 3.7 CORE GPA + SAT (1200) or ACT (25)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FOUR Rigor course passed in high school (list on website)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Must apply through GA Futures.org</a:t>
            </a:r>
          </a:p>
        </p:txBody>
      </p:sp>
    </p:spTree>
    <p:extLst>
      <p:ext uri="{BB962C8B-B14F-4D97-AF65-F5344CB8AC3E}">
        <p14:creationId xmlns:p14="http://schemas.microsoft.com/office/powerpoint/2010/main" val="1383063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90600"/>
            <a:ext cx="7024744" cy="667657"/>
          </a:xfrm>
        </p:spPr>
        <p:txBody>
          <a:bodyPr>
            <a:normAutofit/>
          </a:bodyPr>
          <a:lstStyle/>
          <a:p>
            <a:pPr algn="ctr"/>
            <a:r>
              <a:rPr lang="en-US"/>
              <a:t>Other great websites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D74A30-9A88-4FDA-B6B9-3A08EDDA3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734470"/>
            <a:ext cx="7239000" cy="413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555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90600"/>
            <a:ext cx="7024744" cy="66765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Other great websites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EBC7BC-6348-D95D-1FBA-0A4AB59D4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592" y="2225821"/>
            <a:ext cx="6805952" cy="454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7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854" y="2341368"/>
            <a:ext cx="6437147" cy="451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980FDD-05D4-ED47-B856-2334F6A00085}"/>
              </a:ext>
            </a:extLst>
          </p:cNvPr>
          <p:cNvSpPr txBox="1"/>
          <p:nvPr/>
        </p:nvSpPr>
        <p:spPr>
          <a:xfrm>
            <a:off x="1045607" y="1055658"/>
            <a:ext cx="68942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BIG FUTURES via COLLEGE BOARD</a:t>
            </a:r>
          </a:p>
        </p:txBody>
      </p:sp>
    </p:spTree>
    <p:extLst>
      <p:ext uri="{BB962C8B-B14F-4D97-AF65-F5344CB8AC3E}">
        <p14:creationId xmlns:p14="http://schemas.microsoft.com/office/powerpoint/2010/main" val="17920067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BB0866-2D7E-745E-5FBC-ECB17B6FBA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56" y="2273621"/>
            <a:ext cx="7348723" cy="41271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091727E-EBAE-1E78-57ED-745DC31FDE12}"/>
              </a:ext>
            </a:extLst>
          </p:cNvPr>
          <p:cNvSpPr txBox="1"/>
          <p:nvPr/>
        </p:nvSpPr>
        <p:spPr>
          <a:xfrm>
            <a:off x="669956" y="941560"/>
            <a:ext cx="77950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NICHE ( + college searches &amp; rankings)</a:t>
            </a:r>
          </a:p>
        </p:txBody>
      </p:sp>
    </p:spTree>
    <p:extLst>
      <p:ext uri="{BB962C8B-B14F-4D97-AF65-F5344CB8AC3E}">
        <p14:creationId xmlns:p14="http://schemas.microsoft.com/office/powerpoint/2010/main" val="40344961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762000"/>
            <a:ext cx="7540855" cy="526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2574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762000"/>
            <a:ext cx="7024744" cy="762000"/>
          </a:xfrm>
        </p:spPr>
        <p:txBody>
          <a:bodyPr/>
          <a:lstStyle/>
          <a:p>
            <a:pPr algn="ctr"/>
            <a:r>
              <a:rPr lang="en-US"/>
              <a:t>New Concepts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8014" y="1524001"/>
            <a:ext cx="6083172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025237" y="5624946"/>
            <a:ext cx="701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“To date, over 350,000 students, representing 1 out of 2 high schools in America, are earning scholarship dollars from nearly 200 colleges across the country!”</a:t>
            </a:r>
          </a:p>
        </p:txBody>
      </p:sp>
    </p:spTree>
    <p:extLst>
      <p:ext uri="{BB962C8B-B14F-4D97-AF65-F5344CB8AC3E}">
        <p14:creationId xmlns:p14="http://schemas.microsoft.com/office/powerpoint/2010/main" val="2529859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48736"/>
          </a:xfrm>
        </p:spPr>
        <p:txBody>
          <a:bodyPr>
            <a:normAutofit/>
          </a:bodyPr>
          <a:lstStyle/>
          <a:p>
            <a:pPr algn="ctr"/>
            <a:r>
              <a:rPr lang="en-US"/>
              <a:t>REAL EXAMPLE (Taylor Benton)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52600"/>
            <a:ext cx="7658908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304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Academic Common Market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4877" y="2212765"/>
            <a:ext cx="5667484" cy="426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8036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/>
              <a:t>Help from your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7024742" cy="3508977"/>
          </a:xfrm>
        </p:spPr>
        <p:txBody>
          <a:bodyPr/>
          <a:lstStyle/>
          <a:p>
            <a:r>
              <a:rPr lang="en-US" b="1" dirty="0"/>
              <a:t>Scholarship List </a:t>
            </a:r>
            <a:r>
              <a:rPr lang="en-US" dirty="0"/>
              <a:t>compiled by </a:t>
            </a:r>
            <a:r>
              <a:rPr lang="en-US" dirty="0" err="1"/>
              <a:t>NoFo</a:t>
            </a:r>
            <a:r>
              <a:rPr lang="en-US" dirty="0"/>
              <a:t> Counseling department located on the Counseling website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1871FE-16B6-7CCD-C289-3B8745017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970" y="3083618"/>
            <a:ext cx="7024743" cy="400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90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Another trick . . </a:t>
            </a:r>
          </a:p>
        </p:txBody>
      </p:sp>
    </p:spTree>
    <p:extLst>
      <p:ext uri="{BB962C8B-B14F-4D97-AF65-F5344CB8AC3E}">
        <p14:creationId xmlns:p14="http://schemas.microsoft.com/office/powerpoint/2010/main" val="39571441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01136"/>
          </a:xfrm>
        </p:spPr>
        <p:txBody>
          <a:bodyPr/>
          <a:lstStyle/>
          <a:p>
            <a:pPr algn="ctr"/>
            <a:r>
              <a:rPr lang="en-US"/>
              <a:t>Pick the number of stones!</a:t>
            </a:r>
          </a:p>
        </p:txBody>
      </p:sp>
      <p:pic>
        <p:nvPicPr>
          <p:cNvPr id="4098" name="Picture 2" descr="C:\Users\e200702767\AppData\Local\Microsoft\Windows\Temporary Internet Files\Content.IE5\8BWOH0AT\giant_c[1]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14600"/>
            <a:ext cx="21590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343400" y="2313431"/>
            <a:ext cx="4267200" cy="3493008"/>
          </a:xfrm>
        </p:spPr>
        <p:txBody>
          <a:bodyPr/>
          <a:lstStyle/>
          <a:p>
            <a:r>
              <a:rPr lang="en-US"/>
              <a:t>How many scholarships can you reasonably apply for? </a:t>
            </a:r>
          </a:p>
          <a:p>
            <a:r>
              <a:rPr lang="en-US"/>
              <a:t>Do something everyday! </a:t>
            </a:r>
          </a:p>
          <a:p>
            <a:r>
              <a:rPr lang="en-US"/>
              <a:t>Multiple scholarships can be added together!</a:t>
            </a:r>
          </a:p>
          <a:p>
            <a:r>
              <a:rPr lang="en-US"/>
              <a:t>Shoot for your mark</a:t>
            </a:r>
          </a:p>
          <a:p>
            <a:r>
              <a:rPr lang="en-US"/>
              <a:t>ENGAGE the Giant!</a:t>
            </a:r>
          </a:p>
        </p:txBody>
      </p:sp>
    </p:spTree>
    <p:extLst>
      <p:ext uri="{BB962C8B-B14F-4D97-AF65-F5344CB8AC3E}">
        <p14:creationId xmlns:p14="http://schemas.microsoft.com/office/powerpoint/2010/main" val="10722862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A word about FAFSA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957508" cy="3772348"/>
          </a:xfrm>
        </p:spPr>
        <p:txBody>
          <a:bodyPr>
            <a:normAutofit/>
          </a:bodyPr>
          <a:lstStyle/>
          <a:p>
            <a:r>
              <a:rPr lang="en-US" dirty="0"/>
              <a:t>FAFSA is now open!  </a:t>
            </a:r>
            <a:endParaRPr lang="en-US" b="1" dirty="0"/>
          </a:p>
          <a:p>
            <a:endParaRPr lang="en-US" dirty="0"/>
          </a:p>
          <a:p>
            <a:pPr marL="68580" indent="0" algn="ctr">
              <a:buNone/>
            </a:pPr>
            <a:r>
              <a:rPr lang="en-US" dirty="0"/>
              <a:t> $$Maximum Federal </a:t>
            </a:r>
            <a:r>
              <a:rPr lang="en-US" b="1" dirty="0"/>
              <a:t>Pell Grant </a:t>
            </a:r>
            <a:r>
              <a:rPr lang="en-US" dirty="0"/>
              <a:t>award </a:t>
            </a:r>
          </a:p>
          <a:p>
            <a:pPr marL="68580" indent="0" algn="ctr">
              <a:buNone/>
            </a:pPr>
            <a:r>
              <a:rPr lang="en-US" dirty="0"/>
              <a:t>for the 2025-26  award year was </a:t>
            </a:r>
            <a:r>
              <a:rPr lang="en-US" b="1" dirty="0"/>
              <a:t>$7,395</a:t>
            </a:r>
          </a:p>
          <a:p>
            <a:pPr marL="68580" indent="0">
              <a:buNone/>
            </a:pPr>
            <a:r>
              <a:rPr lang="en-US" sz="1200" b="1" dirty="0"/>
              <a:t>					      						                </a:t>
            </a:r>
            <a:r>
              <a:rPr lang="en-US" sz="1600" b="1" dirty="0"/>
              <a:t>*www.studentaid.gov</a:t>
            </a:r>
          </a:p>
          <a:p>
            <a:pPr marL="68580" indent="0">
              <a:buNone/>
            </a:pPr>
            <a:endParaRPr lang="en-US" sz="1600" b="1" dirty="0"/>
          </a:p>
          <a:p>
            <a:pPr marL="68580" indent="0" algn="ctr">
              <a:buNone/>
            </a:pPr>
            <a:endParaRPr lang="en-US" sz="1600" b="1" dirty="0"/>
          </a:p>
          <a:p>
            <a:pPr marL="68580" indent="0" algn="ctr">
              <a:buNone/>
            </a:pPr>
            <a:r>
              <a:rPr lang="en-US" sz="1600" b="1" dirty="0">
                <a:hlinkClick r:id="rId3"/>
              </a:rPr>
              <a:t>www.gafutures.org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5037664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1641" y="2154704"/>
            <a:ext cx="7086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Don’t forget to explore the internal scholarships from your chosen college!</a:t>
            </a:r>
          </a:p>
        </p:txBody>
      </p:sp>
      <p:pic>
        <p:nvPicPr>
          <p:cNvPr id="9219" name="Picture 3" descr="C:\Users\e200702767\AppData\Local\Microsoft\Windows\Temporary Internet Files\Content.IE5\ZD7NFGAE\treasure-chest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4093696"/>
            <a:ext cx="2514600" cy="212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46841" y="6228784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Check the college/university website OR their Financial Aid Office.</a:t>
            </a:r>
          </a:p>
        </p:txBody>
      </p:sp>
    </p:spTree>
    <p:extLst>
      <p:ext uri="{BB962C8B-B14F-4D97-AF65-F5344CB8AC3E}">
        <p14:creationId xmlns:p14="http://schemas.microsoft.com/office/powerpoint/2010/main" val="25683515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11CAC6F2-0806-417B-BF5D-5AEF6195F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9144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723B02-0AAB-4F6E-BA41-8ED99D559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19AF3A-B579-D570-31BB-ADC8E27B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579" y="1113062"/>
            <a:ext cx="2536723" cy="3281957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Please give us your feedback!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3043CA4-01F5-E6A0-5CC6-AD8E439B57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5003" y="1113063"/>
            <a:ext cx="4527818" cy="462875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94554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One of my favorites . . . 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2042" y="2514600"/>
            <a:ext cx="3665316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14600"/>
            <a:ext cx="2916507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9310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31F49-C3AD-E7C0-04A3-FF2A72CF8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96A12CE-C220-330E-22B0-8A46E471AD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0189" y="2231271"/>
            <a:ext cx="5544744" cy="430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3198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10FDF-CC04-946E-B8EC-F0940BB44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Raffle Time!</a:t>
            </a:r>
          </a:p>
        </p:txBody>
      </p:sp>
      <p:pic>
        <p:nvPicPr>
          <p:cNvPr id="3" name="Picture 2" descr="Q&amp;A: Do I need a license for a simple raffle in Wisconsin?">
            <a:extLst>
              <a:ext uri="{FF2B5EF4-FFF2-40B4-BE49-F238E27FC236}">
                <a16:creationId xmlns:a16="http://schemas.microsoft.com/office/drawing/2014/main" id="{DE802B41-7CAE-0914-7C85-2F9AA458F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525" y="2582292"/>
            <a:ext cx="521017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5190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</TotalTime>
  <Words>676</Words>
  <Application>Microsoft Office PowerPoint</Application>
  <PresentationFormat>On-screen Show (4:3)</PresentationFormat>
  <Paragraphs>159</Paragraphs>
  <Slides>39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Century Gothic</vt:lpstr>
      <vt:lpstr>Wingdings 3</vt:lpstr>
      <vt:lpstr>Ion Boardroom</vt:lpstr>
      <vt:lpstr>Scholarship Search</vt:lpstr>
      <vt:lpstr>AGENDA</vt:lpstr>
      <vt:lpstr>A LOOK at the NUMBERS</vt:lpstr>
      <vt:lpstr>GEORGIA STUDENT DEBT</vt:lpstr>
      <vt:lpstr>AVERAGE GRANT AID</vt:lpstr>
      <vt:lpstr>Quick scholarship distinction</vt:lpstr>
      <vt:lpstr>Consider this word picture</vt:lpstr>
      <vt:lpstr>Turn the funnel upside down</vt:lpstr>
      <vt:lpstr>ETHNICITY</vt:lpstr>
      <vt:lpstr>TALENTS</vt:lpstr>
      <vt:lpstr>MEMBERSHIPS</vt:lpstr>
      <vt:lpstr>AFFLIATIONS</vt:lpstr>
      <vt:lpstr>MEDICAL CONDITIONS</vt:lpstr>
      <vt:lpstr>PERSONAL CHARACTERISTICS</vt:lpstr>
      <vt:lpstr>CAREER INTERESTS</vt:lpstr>
      <vt:lpstr>HOBBIES &amp; EXTRACURRICULARS</vt:lpstr>
      <vt:lpstr>PARENTAL CONNECTION</vt:lpstr>
      <vt:lpstr>LARGE CORPORATIONS</vt:lpstr>
      <vt:lpstr>Casting a wide net</vt:lpstr>
      <vt:lpstr>FINANCIAL INSTITUTIONS</vt:lpstr>
      <vt:lpstr>GAfutures.Org</vt:lpstr>
      <vt:lpstr>HOPE Scholarship</vt:lpstr>
      <vt:lpstr>Other great websites</vt:lpstr>
      <vt:lpstr>Other great websites</vt:lpstr>
      <vt:lpstr>PowerPoint Presentation</vt:lpstr>
      <vt:lpstr>PowerPoint Presentation</vt:lpstr>
      <vt:lpstr>PowerPoint Presentation</vt:lpstr>
      <vt:lpstr>New Concepts </vt:lpstr>
      <vt:lpstr>REAL EXAMPLE (Taylor Benton)</vt:lpstr>
      <vt:lpstr>Academic Common Market</vt:lpstr>
      <vt:lpstr>Help from your school</vt:lpstr>
      <vt:lpstr>Another trick . . </vt:lpstr>
      <vt:lpstr>Pick the number of stones!</vt:lpstr>
      <vt:lpstr>A word about FAFSA</vt:lpstr>
      <vt:lpstr>PowerPoint Presentation</vt:lpstr>
      <vt:lpstr>Please give us your feedback!</vt:lpstr>
      <vt:lpstr>One of my favorites . . . </vt:lpstr>
      <vt:lpstr>QUESTIONS?</vt:lpstr>
      <vt:lpstr>Raffle Time!</vt:lpstr>
    </vt:vector>
  </TitlesOfParts>
  <Company>Gwinnett County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Boone Leonard Benton</dc:creator>
  <cp:lastModifiedBy>Benton, Boone</cp:lastModifiedBy>
  <cp:revision>1</cp:revision>
  <dcterms:created xsi:type="dcterms:W3CDTF">2015-09-03T11:46:23Z</dcterms:created>
  <dcterms:modified xsi:type="dcterms:W3CDTF">2026-10-08T18:55:42Z</dcterms:modified>
</cp:coreProperties>
</file>