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handoutMasterIdLst>
    <p:handoutMasterId r:id="rId18"/>
  </p:handoutMasterIdLst>
  <p:sldIdLst>
    <p:sldId id="259" r:id="rId5"/>
    <p:sldId id="281" r:id="rId6"/>
    <p:sldId id="282" r:id="rId7"/>
    <p:sldId id="257" r:id="rId8"/>
    <p:sldId id="330" r:id="rId9"/>
    <p:sldId id="263" r:id="rId10"/>
    <p:sldId id="268" r:id="rId11"/>
    <p:sldId id="328" r:id="rId12"/>
    <p:sldId id="329" r:id="rId13"/>
    <p:sldId id="286" r:id="rId14"/>
    <p:sldId id="287" r:id="rId15"/>
    <p:sldId id="288" r:id="rId16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  <a:srgbClr val="6338B0"/>
    <a:srgbClr val="764AC6"/>
    <a:srgbClr val="6B3D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65C9B0-4909-4D1A-8DCF-215FAAC8FDB4}" v="115" dt="2026-09-30T13:52:04.1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8" autoAdjust="0"/>
    <p:restoredTop sz="94660"/>
  </p:normalViewPr>
  <p:slideViewPr>
    <p:cSldViewPr snapToGrid="0">
      <p:cViewPr varScale="1">
        <p:scale>
          <a:sx n="55" d="100"/>
          <a:sy n="55" d="100"/>
        </p:scale>
        <p:origin x="1836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1" d="100"/>
          <a:sy n="71" d="100"/>
        </p:scale>
        <p:origin x="1821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73997F1-81F6-436E-8E21-0D5169DEC65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4398E26-DEF9-46DA-B900-61BD2AD30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897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6A2FC08-7D6A-4F88-89A1-99C7E7621C10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BE38CA1-9EB2-48EA-B20B-1AF0004E2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647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 b="0"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511C6F5-74B5-420D-B98C-CB7BDA24D67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EA150BD-E608-4E11-94D5-C91C842D1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6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640080"/>
            <a:ext cx="877824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511C6F5-74B5-420D-B98C-CB7BDA24D67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EA150BD-E608-4E11-94D5-C91C842D1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092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511C6F5-74B5-420D-B98C-CB7BDA24D67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EA150BD-E608-4E11-94D5-C91C842D1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181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511C6F5-74B5-420D-B98C-CB7BDA24D67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EA150BD-E608-4E11-94D5-C91C842D1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73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511C6F5-74B5-420D-B98C-CB7BDA24D67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EA150BD-E608-4E11-94D5-C91C842D1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574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511C6F5-74B5-420D-B98C-CB7BDA24D67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EA150BD-E608-4E11-94D5-C91C842D1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589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728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511C6F5-74B5-420D-B98C-CB7BDA24D67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EA150BD-E608-4E11-94D5-C91C842D1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324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511C6F5-74B5-420D-B98C-CB7BDA24D67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EA150BD-E608-4E11-94D5-C91C842D1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60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511C6F5-74B5-420D-B98C-CB7BDA24D67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EA150BD-E608-4E11-94D5-C91C842D1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64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511C6F5-74B5-420D-B98C-CB7BDA24D67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EA150BD-E608-4E11-94D5-C91C842D1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50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tx2"/>
            </a:gs>
            <a:gs pos="0">
              <a:schemeClr val="tx2">
                <a:lumMod val="85000"/>
                <a:lumOff val="15000"/>
              </a:schemeClr>
            </a:gs>
            <a:gs pos="100000">
              <a:schemeClr val="tx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" y="640080"/>
            <a:ext cx="87782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" y="1645920"/>
            <a:ext cx="8778240" cy="393192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0"/>
            <a:ext cx="2286000" cy="5442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5669280"/>
            <a:ext cx="6400800" cy="121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96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Segoe UI Black" panose="020B0A02040204020203" pitchFamily="34" charset="0"/>
          <a:ea typeface="Segoe UI Black" panose="020B0A02040204020203" pitchFamily="34" charset="0"/>
          <a:cs typeface="+mj-cs"/>
        </a:defRPr>
      </a:lvl1pPr>
    </p:titleStyle>
    <p:bodyStyle>
      <a:lvl1pPr marL="457200" indent="-4572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5"/>
        </a:buBlip>
        <a:defRPr sz="2800" kern="1200">
          <a:solidFill>
            <a:schemeClr val="bg1"/>
          </a:solidFill>
          <a:latin typeface="Georgia" panose="02040502050405020303" pitchFamily="18" charset="0"/>
          <a:ea typeface="+mn-ea"/>
          <a:cs typeface="+mn-cs"/>
        </a:defRPr>
      </a:lvl1pPr>
      <a:lvl2pPr marL="857250" indent="-4000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5"/>
        </a:buBlip>
        <a:defRPr sz="2400" kern="1200">
          <a:solidFill>
            <a:schemeClr val="bg1"/>
          </a:solidFill>
          <a:latin typeface="Georgia" panose="02040502050405020303" pitchFamily="18" charset="0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5"/>
        </a:buBlip>
        <a:defRPr sz="2000" kern="1200">
          <a:solidFill>
            <a:schemeClr val="bg1"/>
          </a:solidFill>
          <a:latin typeface="Georgia" panose="02040502050405020303" pitchFamily="18" charset="0"/>
          <a:ea typeface="+mn-ea"/>
          <a:cs typeface="+mn-cs"/>
        </a:defRPr>
      </a:lvl3pPr>
      <a:lvl4pPr marL="1658938" indent="-287338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5"/>
        </a:buBlip>
        <a:defRPr sz="1800" kern="1200">
          <a:solidFill>
            <a:schemeClr val="bg1"/>
          </a:solidFill>
          <a:latin typeface="Georgia" panose="02040502050405020303" pitchFamily="18" charset="0"/>
          <a:ea typeface="+mn-ea"/>
          <a:cs typeface="+mn-cs"/>
        </a:defRPr>
      </a:lvl4pPr>
      <a:lvl5pPr marL="2116138" indent="-287338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5"/>
        </a:buBlip>
        <a:defRPr sz="1800" kern="1200">
          <a:solidFill>
            <a:schemeClr val="bg1"/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Financial Aid at a Private Institution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3600" dirty="0"/>
          </a:p>
          <a:p>
            <a:r>
              <a:rPr lang="en-US" sz="3600" dirty="0"/>
              <a:t>What You Need to Know</a:t>
            </a:r>
          </a:p>
        </p:txBody>
      </p:sp>
    </p:spTree>
    <p:extLst>
      <p:ext uri="{BB962C8B-B14F-4D97-AF65-F5344CB8AC3E}">
        <p14:creationId xmlns:p14="http://schemas.microsoft.com/office/powerpoint/2010/main" val="338532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the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Blip>
                <a:blip r:embed="rId2"/>
              </a:buBlip>
            </a:pPr>
            <a:r>
              <a:rPr lang="en-US" dirty="0"/>
              <a:t>What is a private institution?</a:t>
            </a:r>
          </a:p>
          <a:p>
            <a:pPr lvl="1" indent="-457200"/>
            <a:r>
              <a:rPr lang="en-US" dirty="0"/>
              <a:t>An independent institution of higher education that is funded primarily through student tuition, private donations, and endowments rather than by state or federal governments.</a:t>
            </a:r>
          </a:p>
          <a:p>
            <a:pPr marL="457200" indent="-457200">
              <a:buBlip>
                <a:blip r:embed="rId2"/>
              </a:buBlip>
            </a:pPr>
            <a:r>
              <a:rPr lang="en-US" dirty="0"/>
              <a:t>What does this mean for students?</a:t>
            </a:r>
          </a:p>
          <a:p>
            <a:pPr lvl="1" indent="-457200"/>
            <a:r>
              <a:rPr lang="en-US" dirty="0"/>
              <a:t>We accept state and federal grants and loans, while also providing in-house scholarships for 100% of our students. </a:t>
            </a:r>
          </a:p>
          <a:p>
            <a:pPr lvl="1" indent="-457200"/>
            <a:r>
              <a:rPr lang="en-US" dirty="0"/>
              <a:t>Often, more financial aid is available for individual students at a </a:t>
            </a:r>
            <a:r>
              <a:rPr lang="en-US"/>
              <a:t>private institution.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457200" indent="-457200">
              <a:buBlip>
                <a:blip r:embed="rId2"/>
              </a:buBlip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89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Financial Aid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1932" y="2231136"/>
            <a:ext cx="5660136" cy="2395728"/>
          </a:xfrm>
        </p:spPr>
        <p:txBody>
          <a:bodyPr/>
          <a:lstStyle/>
          <a:p>
            <a:pPr marL="0" indent="0">
              <a:buNone/>
            </a:pPr>
            <a:r>
              <a:rPr lang="en-US" sz="4800" dirty="0">
                <a:solidFill>
                  <a:schemeClr val="accent1"/>
                </a:solidFill>
              </a:rPr>
              <a:t>- </a:t>
            </a:r>
            <a:r>
              <a:rPr lang="en-US" sz="4800" dirty="0"/>
              <a:t>Cost of Attendance</a:t>
            </a:r>
          </a:p>
          <a:p>
            <a:pPr marL="0" indent="0">
              <a:buNone/>
            </a:pPr>
            <a:r>
              <a:rPr lang="en-US" sz="4800" dirty="0"/>
              <a:t>- </a:t>
            </a:r>
            <a:r>
              <a:rPr lang="en-US" sz="4800" u="sng" dirty="0"/>
              <a:t>Financial Aid</a:t>
            </a:r>
          </a:p>
          <a:p>
            <a:pPr marL="0" indent="0">
              <a:buNone/>
            </a:pPr>
            <a:r>
              <a:rPr lang="en-US" sz="4800" dirty="0">
                <a:solidFill>
                  <a:schemeClr val="accent1"/>
                </a:solidFill>
              </a:rPr>
              <a:t>- </a:t>
            </a:r>
            <a:r>
              <a:rPr lang="en-US" sz="4800" dirty="0"/>
              <a:t>Net Price</a:t>
            </a:r>
          </a:p>
          <a:p>
            <a:pPr marL="457200" indent="-457200">
              <a:buBlip>
                <a:blip r:embed="rId2"/>
              </a:buBlip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9E679D-02D5-419F-80FA-979AAA234E9C}"/>
              </a:ext>
            </a:extLst>
          </p:cNvPr>
          <p:cNvSpPr txBox="1"/>
          <p:nvPr/>
        </p:nvSpPr>
        <p:spPr>
          <a:xfrm rot="1500000">
            <a:off x="4791134" y="4571224"/>
            <a:ext cx="2901255" cy="917079"/>
          </a:xfrm>
          <a:prstGeom prst="leftArrow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MIND THE GAP!</a:t>
            </a:r>
          </a:p>
        </p:txBody>
      </p:sp>
    </p:spTree>
    <p:extLst>
      <p:ext uri="{BB962C8B-B14F-4D97-AF65-F5344CB8AC3E}">
        <p14:creationId xmlns:p14="http://schemas.microsoft.com/office/powerpoint/2010/main" val="156315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Does Financial Aid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457200" indent="-457200">
              <a:buBlip>
                <a:blip r:embed="rId2"/>
              </a:buBlip>
            </a:pPr>
            <a:r>
              <a:rPr lang="en-US" dirty="0">
                <a:latin typeface="Georgia"/>
              </a:rPr>
              <a:t>When students apply to YHC, they are awarded a Merit Award based on their high school GPA. </a:t>
            </a:r>
          </a:p>
          <a:p>
            <a:pPr marL="457200" indent="-457200">
              <a:buBlip>
                <a:blip r:embed="rId2"/>
              </a:buBlip>
            </a:pPr>
            <a:r>
              <a:rPr lang="en-US" dirty="0">
                <a:latin typeface="Georgia"/>
              </a:rPr>
              <a:t>Students who file a FAFSA or GSFAPP will also be awarded state and federal funding based on their eligibility. </a:t>
            </a:r>
          </a:p>
          <a:p>
            <a:pPr marL="457200" indent="-457200">
              <a:buBlip>
                <a:blip r:embed="rId2"/>
              </a:buBlip>
            </a:pPr>
            <a:r>
              <a:rPr lang="en-US" dirty="0">
                <a:latin typeface="Georgia"/>
              </a:rPr>
              <a:t>Some grants and scholarships can only be used for tuition costs, while others can be used for room, board, and fees. </a:t>
            </a:r>
          </a:p>
          <a:p>
            <a:pPr marL="457200" indent="-457200">
              <a:buBlip>
                <a:blip r:embed="rId2"/>
              </a:buBlip>
            </a:pPr>
            <a:r>
              <a:rPr lang="en-US" dirty="0">
                <a:latin typeface="Georgia"/>
              </a:rPr>
              <a:t>The balance that remains after all financial aid is applied is the net cost for the semester/year.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457200" indent="-457200">
              <a:buBlip>
                <a:blip r:embed="rId2"/>
              </a:buBlip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09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5C5D8-CD65-2B95-A56E-0C245BE4C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Grants VS Loans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CB3E32-1143-2A78-7039-064B4CF01A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9533D5-3CEE-3B07-5D20-F642FCEF129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Financial Aid Awards that do NOT need to be repaid. </a:t>
            </a:r>
          </a:p>
          <a:p>
            <a:r>
              <a:rPr lang="en-US" dirty="0"/>
              <a:t>Pell Grant, HOPE, ZELL, GTEG, Institutional Aid.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608C23-33DA-F43D-20C5-CDC0486CB0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Loans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E4AD57-446D-0AFB-03EC-E5F17D652C8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Financial Aid Awards the MUST be repaid. </a:t>
            </a:r>
          </a:p>
          <a:p>
            <a:r>
              <a:rPr lang="en-US" dirty="0"/>
              <a:t>Federal Loans, Parent PLUS Loans, Private Loans</a:t>
            </a:r>
          </a:p>
        </p:txBody>
      </p:sp>
    </p:spTree>
    <p:extLst>
      <p:ext uri="{BB962C8B-B14F-4D97-AF65-F5344CB8AC3E}">
        <p14:creationId xmlns:p14="http://schemas.microsoft.com/office/powerpoint/2010/main" val="1775085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Aid Awards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457200" indent="-457200">
              <a:buBlip>
                <a:blip r:embed="rId2"/>
              </a:buBlip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3D69D2-3610-45E1-26D7-5797E4D9BA64}"/>
              </a:ext>
            </a:extLst>
          </p:cNvPr>
          <p:cNvSpPr txBox="1"/>
          <p:nvPr/>
        </p:nvSpPr>
        <p:spPr>
          <a:xfrm>
            <a:off x="182880" y="5855516"/>
            <a:ext cx="1218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Handout page 2 &amp; 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F1633F-F5ED-DAA3-52C7-19464C737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0801" y="1405072"/>
            <a:ext cx="6722397" cy="431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49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5D1C2B-B12B-3B36-5B1A-33FA8D4F7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37" y="1725930"/>
            <a:ext cx="8620125" cy="3771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Aid Awards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457200" indent="-457200">
              <a:buBlip>
                <a:blip r:embed="rId3"/>
              </a:buBlip>
            </a:pPr>
            <a:endParaRPr lang="en-US" dirty="0"/>
          </a:p>
          <a:p>
            <a:pPr marL="457200" indent="-457200">
              <a:buBlip>
                <a:blip r:embed="rId3"/>
              </a:buBlip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CA0380-7716-A242-2BF6-44851A56A9F1}"/>
              </a:ext>
            </a:extLst>
          </p:cNvPr>
          <p:cNvSpPr/>
          <p:nvPr/>
        </p:nvSpPr>
        <p:spPr>
          <a:xfrm>
            <a:off x="3307293" y="3287375"/>
            <a:ext cx="252941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Bell MT" panose="02020503060305020303" pitchFamily="18" charset="0"/>
                <a:ea typeface="Segoe UI Black" panose="020B0A02040204020203" pitchFamily="34" charset="0"/>
                <a:cs typeface="Courier New" panose="02070309020205020404" pitchFamily="49" charset="0"/>
              </a:rPr>
              <a:t>SAMPLE</a:t>
            </a:r>
            <a:endParaRPr lang="en-US" sz="28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chemeClr val="tx2">
                  <a:lumMod val="20000"/>
                  <a:lumOff val="80000"/>
                </a:schemeClr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Bell MT" panose="02020503060305020303" pitchFamily="18" charset="0"/>
              <a:ea typeface="Segoe UI Black" panose="020B0A02040204020203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46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8B4010-9021-7F97-8C90-556E296FA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95" y="1725930"/>
            <a:ext cx="8620125" cy="3771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Aid Awards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457200" indent="-457200">
              <a:buBlip>
                <a:blip r:embed="rId3"/>
              </a:buBlip>
            </a:pPr>
            <a:endParaRPr lang="en-US" dirty="0"/>
          </a:p>
          <a:p>
            <a:pPr marL="457200" indent="-457200">
              <a:buBlip>
                <a:blip r:embed="rId3"/>
              </a:buBlip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FF5BF1-FEAF-4CD7-B3EE-FA67A34498D8}"/>
              </a:ext>
            </a:extLst>
          </p:cNvPr>
          <p:cNvSpPr/>
          <p:nvPr/>
        </p:nvSpPr>
        <p:spPr>
          <a:xfrm>
            <a:off x="251461" y="1634490"/>
            <a:ext cx="8799194" cy="9144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347E8D-D798-43C3-AB0F-79B3EA38237F}"/>
              </a:ext>
            </a:extLst>
          </p:cNvPr>
          <p:cNvSpPr/>
          <p:nvPr/>
        </p:nvSpPr>
        <p:spPr>
          <a:xfrm>
            <a:off x="251460" y="4114800"/>
            <a:ext cx="8778240" cy="146304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FE5063-4B5B-584D-3008-EDD1E90D49A8}"/>
              </a:ext>
            </a:extLst>
          </p:cNvPr>
          <p:cNvSpPr/>
          <p:nvPr/>
        </p:nvSpPr>
        <p:spPr>
          <a:xfrm>
            <a:off x="3307294" y="3263920"/>
            <a:ext cx="252941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Bell MT" panose="02020503060305020303" pitchFamily="18" charset="0"/>
                <a:ea typeface="Segoe UI Black" panose="020B0A02040204020203" pitchFamily="34" charset="0"/>
                <a:cs typeface="Courier New" panose="02070309020205020404" pitchFamily="49" charset="0"/>
              </a:rPr>
              <a:t>SAMPLE</a:t>
            </a:r>
            <a:endParaRPr lang="en-US" sz="28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chemeClr val="tx2">
                  <a:lumMod val="20000"/>
                  <a:lumOff val="80000"/>
                </a:schemeClr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Bell MT" panose="02020503060305020303" pitchFamily="18" charset="0"/>
              <a:ea typeface="Segoe UI Black" panose="020B0A02040204020203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04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1B632AE-7316-9EFA-033F-FE7235CC4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95" y="1725930"/>
            <a:ext cx="8620125" cy="3771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Aid Awards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457200" indent="-457200">
              <a:buBlip>
                <a:blip r:embed="rId3"/>
              </a:buBlip>
            </a:pPr>
            <a:endParaRPr lang="en-US" dirty="0"/>
          </a:p>
          <a:p>
            <a:pPr marL="457200" indent="-457200">
              <a:buBlip>
                <a:blip r:embed="rId3"/>
              </a:buBlip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FF5BF1-FEAF-4CD7-B3EE-FA67A34498D8}"/>
              </a:ext>
            </a:extLst>
          </p:cNvPr>
          <p:cNvSpPr/>
          <p:nvPr/>
        </p:nvSpPr>
        <p:spPr>
          <a:xfrm>
            <a:off x="91440" y="1554481"/>
            <a:ext cx="8961120" cy="258318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A3AF60-9821-9EED-AB76-5E86E758185E}"/>
              </a:ext>
            </a:extLst>
          </p:cNvPr>
          <p:cNvSpPr/>
          <p:nvPr/>
        </p:nvSpPr>
        <p:spPr>
          <a:xfrm>
            <a:off x="3307294" y="3350270"/>
            <a:ext cx="252941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Bell MT" panose="02020503060305020303" pitchFamily="18" charset="0"/>
                <a:ea typeface="Segoe UI Black" panose="020B0A02040204020203" pitchFamily="34" charset="0"/>
                <a:cs typeface="Courier New" panose="02070309020205020404" pitchFamily="49" charset="0"/>
              </a:rPr>
              <a:t>SAMPLE</a:t>
            </a:r>
            <a:endParaRPr lang="en-US" sz="28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chemeClr val="tx2">
                  <a:lumMod val="20000"/>
                  <a:lumOff val="80000"/>
                </a:schemeClr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Bell MT" panose="02020503060305020303" pitchFamily="18" charset="0"/>
              <a:ea typeface="Segoe UI Black" panose="020B0A02040204020203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74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Aid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457200" indent="-457200">
              <a:buBlip>
                <a:blip r:embed="rId2"/>
              </a:buBlip>
            </a:pPr>
            <a:endParaRPr lang="en-US" dirty="0"/>
          </a:p>
          <a:p>
            <a:pPr marL="457200" indent="-457200">
              <a:buBlip>
                <a:blip r:embed="rId2"/>
              </a:buBlip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FB7491-E67C-31F2-EFB7-0D3E6C7F0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3420" y="1377112"/>
            <a:ext cx="2075521" cy="46726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6E7C1C-B40F-377C-9885-A408E9113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290" y="1377112"/>
            <a:ext cx="4109720" cy="420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6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Financial Aid Resources/Options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https://www.yhc.edu/pay-for-college/financial-aid/</a:t>
            </a:r>
          </a:p>
          <a:p>
            <a:pPr marL="457200" indent="-457200">
              <a:buBlip>
                <a:blip r:embed="rId2"/>
              </a:buBlip>
            </a:pPr>
            <a:r>
              <a:rPr lang="en-US" dirty="0"/>
              <a:t>Federal aid (StudentAid.gov) — Pell Grants, FSEOG, Direct Loans, Direct PLUS Loans (parents), FWS</a:t>
            </a:r>
          </a:p>
          <a:p>
            <a:pPr marL="457200" indent="-457200">
              <a:buBlip>
                <a:blip r:embed="rId2"/>
              </a:buBlip>
            </a:pPr>
            <a:r>
              <a:rPr lang="en-US" dirty="0"/>
              <a:t>Georgia state aid (GAfutures.org) — HOPE, Zell Miller, TEG, </a:t>
            </a:r>
          </a:p>
          <a:p>
            <a:pPr marL="457200" indent="-457200">
              <a:buBlip>
                <a:blip r:embed="rId2"/>
              </a:buBlip>
            </a:pPr>
            <a:r>
              <a:rPr lang="en-US" dirty="0"/>
              <a:t>United Methodist Church (GBHEM.org, UMHEF.org)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5D0064-13BF-4CCB-C3D4-C47312C49312}"/>
              </a:ext>
            </a:extLst>
          </p:cNvPr>
          <p:cNvSpPr txBox="1"/>
          <p:nvPr/>
        </p:nvSpPr>
        <p:spPr>
          <a:xfrm>
            <a:off x="285225" y="5444455"/>
            <a:ext cx="12164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Handout page 4 &amp; 5</a:t>
            </a:r>
          </a:p>
        </p:txBody>
      </p:sp>
    </p:spTree>
    <p:extLst>
      <p:ext uri="{BB962C8B-B14F-4D97-AF65-F5344CB8AC3E}">
        <p14:creationId xmlns:p14="http://schemas.microsoft.com/office/powerpoint/2010/main" val="311817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Financial Aid Resources/Options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Other scholarships (fastweb.org, scholarships.com)</a:t>
            </a:r>
          </a:p>
          <a:p>
            <a:r>
              <a:rPr lang="en-US" dirty="0"/>
              <a:t>Private loans (bank, credit union, online provider)</a:t>
            </a:r>
          </a:p>
          <a:p>
            <a:r>
              <a:rPr lang="en-US" dirty="0"/>
              <a:t>YHC student employment — Apply for jobs online by signing in to the Handshake platform with YHC email address and password, then search for “YHC Student Employment”.</a:t>
            </a:r>
          </a:p>
          <a:p>
            <a:r>
              <a:rPr lang="en-US" dirty="0"/>
              <a:t>Federal Work-Study/FWS — eligibility based on need as established by FAFSA, requires I-9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452929-40BF-3913-52D4-27A0CF622821}"/>
              </a:ext>
            </a:extLst>
          </p:cNvPr>
          <p:cNvSpPr txBox="1"/>
          <p:nvPr/>
        </p:nvSpPr>
        <p:spPr>
          <a:xfrm>
            <a:off x="352338" y="5419288"/>
            <a:ext cx="1283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Handout page 4 &amp; 5</a:t>
            </a:r>
          </a:p>
        </p:txBody>
      </p:sp>
    </p:spTree>
    <p:extLst>
      <p:ext uri="{BB962C8B-B14F-4D97-AF65-F5344CB8AC3E}">
        <p14:creationId xmlns:p14="http://schemas.microsoft.com/office/powerpoint/2010/main" val="43075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Young Harris">
      <a:dk1>
        <a:sysClr val="windowText" lastClr="000000"/>
      </a:dk1>
      <a:lt1>
        <a:sysClr val="window" lastClr="FFFFFF"/>
      </a:lt1>
      <a:dk2>
        <a:srgbClr val="522E91"/>
      </a:dk2>
      <a:lt2>
        <a:srgbClr val="75787B"/>
      </a:lt2>
      <a:accent1>
        <a:srgbClr val="522E91"/>
      </a:accent1>
      <a:accent2>
        <a:srgbClr val="75787B"/>
      </a:accent2>
      <a:accent3>
        <a:srgbClr val="76881D"/>
      </a:accent3>
      <a:accent4>
        <a:srgbClr val="115E67"/>
      </a:accent4>
      <a:accent5>
        <a:srgbClr val="7C2529"/>
      </a:accent5>
      <a:accent6>
        <a:srgbClr val="B9975B"/>
      </a:accent6>
      <a:hlink>
        <a:srgbClr val="FFFFFF"/>
      </a:hlink>
      <a:folHlink>
        <a:srgbClr val="FFFFFF"/>
      </a:folHlink>
    </a:clrScheme>
    <a:fontScheme name="Young Harris">
      <a:majorFont>
        <a:latin typeface="Avenir LT Std 65 Medium"/>
        <a:ea typeface=""/>
        <a:cs typeface=""/>
      </a:majorFont>
      <a:minorFont>
        <a:latin typeface="ITC Berkeley Oldstyle Std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7990CC733B8FC44B2E6CC6E85706658" ma:contentTypeVersion="13" ma:contentTypeDescription="Create a new document." ma:contentTypeScope="" ma:versionID="698779175005c9d2967bcca14db15dd5">
  <xsd:schema xmlns:xsd="http://www.w3.org/2001/XMLSchema" xmlns:xs="http://www.w3.org/2001/XMLSchema" xmlns:p="http://schemas.microsoft.com/office/2006/metadata/properties" xmlns:ns3="51250bfa-4f14-4333-9494-6af3e1f7328d" xmlns:ns4="81875ac9-e9a9-4cab-a53b-d35b41e042f8" targetNamespace="http://schemas.microsoft.com/office/2006/metadata/properties" ma:root="true" ma:fieldsID="25149014f9a3b2cc1778475f695df435" ns3:_="" ns4:_="">
    <xsd:import namespace="51250bfa-4f14-4333-9494-6af3e1f7328d"/>
    <xsd:import namespace="81875ac9-e9a9-4cab-a53b-d35b41e042f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OCR" minOccurs="0"/>
                <xsd:element ref="ns4:MediaServiceDateTaken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250bfa-4f14-4333-9494-6af3e1f7328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875ac9-e9a9-4cab-a53b-d35b41e042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C2C23E7-8A23-418D-9704-70D032958B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65B8AE-A066-4646-B5DC-399AEE2DEE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250bfa-4f14-4333-9494-6af3e1f7328d"/>
    <ds:schemaRef ds:uri="81875ac9-e9a9-4cab-a53b-d35b41e042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9DFF2A4-5077-45C4-A730-98E900CCAC73}">
  <ds:schemaRefs>
    <ds:schemaRef ds:uri="http://purl.org/dc/elements/1.1/"/>
    <ds:schemaRef ds:uri="http://schemas.microsoft.com/office/2006/metadata/properties"/>
    <ds:schemaRef ds:uri="81875ac9-e9a9-4cab-a53b-d35b41e042f8"/>
    <ds:schemaRef ds:uri="http://schemas.microsoft.com/office/2006/documentManagement/types"/>
    <ds:schemaRef ds:uri="51250bfa-4f14-4333-9494-6af3e1f7328d"/>
    <ds:schemaRef ds:uri="http://purl.org/dc/dcmitype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13024</TotalTime>
  <Words>420</Words>
  <Application>Microsoft Office PowerPoint</Application>
  <PresentationFormat>On-screen Show (4:3)</PresentationFormat>
  <Paragraphs>52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Financial Aid at a Private Institution</vt:lpstr>
      <vt:lpstr>Learning the Basics</vt:lpstr>
      <vt:lpstr>How Does Financial Aid Work?</vt:lpstr>
      <vt:lpstr>How Does Financial Aid Work?</vt:lpstr>
      <vt:lpstr>Grants VS Loans</vt:lpstr>
      <vt:lpstr>Financial Aid Awards</vt:lpstr>
      <vt:lpstr>Financial Aid Awards</vt:lpstr>
      <vt:lpstr>Financial Aid Awards</vt:lpstr>
      <vt:lpstr>Financial Aid Awards</vt:lpstr>
      <vt:lpstr>Financial Aid Resources</vt:lpstr>
      <vt:lpstr>Financial Aid Resources/Options</vt:lpstr>
      <vt:lpstr>Financial Aid Resources/Options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Pierce, Jason A.</dc:creator>
  <cp:lastModifiedBy>Sutton, Abbigayle</cp:lastModifiedBy>
  <cp:revision>423</cp:revision>
  <cp:lastPrinted>2025-04-03T16:02:39Z</cp:lastPrinted>
  <dcterms:created xsi:type="dcterms:W3CDTF">2019-06-13T18:20:10Z</dcterms:created>
  <dcterms:modified xsi:type="dcterms:W3CDTF">2026-10-07T14:38:12Z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0x010100C7990CC733B8FC44B2E6CC6E85706658</vt:lpwstr>
  </property>
</Properties>
</file>