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89" r:id="rId4"/>
  </p:sldMasterIdLst>
  <p:notesMasterIdLst>
    <p:notesMasterId r:id="rId32"/>
  </p:notesMasterIdLst>
  <p:handoutMasterIdLst>
    <p:handoutMasterId r:id="rId33"/>
  </p:handoutMasterIdLst>
  <p:sldIdLst>
    <p:sldId id="256" r:id="rId5"/>
    <p:sldId id="259" r:id="rId6"/>
    <p:sldId id="260" r:id="rId7"/>
    <p:sldId id="332" r:id="rId8"/>
    <p:sldId id="335" r:id="rId9"/>
    <p:sldId id="336" r:id="rId10"/>
    <p:sldId id="283" r:id="rId11"/>
    <p:sldId id="328" r:id="rId12"/>
    <p:sldId id="320" r:id="rId13"/>
    <p:sldId id="334" r:id="rId14"/>
    <p:sldId id="333" r:id="rId15"/>
    <p:sldId id="342" r:id="rId16"/>
    <p:sldId id="337" r:id="rId17"/>
    <p:sldId id="340" r:id="rId18"/>
    <p:sldId id="338" r:id="rId19"/>
    <p:sldId id="339" r:id="rId20"/>
    <p:sldId id="341" r:id="rId21"/>
    <p:sldId id="305" r:id="rId22"/>
    <p:sldId id="261" r:id="rId23"/>
    <p:sldId id="262" r:id="rId24"/>
    <p:sldId id="285" r:id="rId25"/>
    <p:sldId id="313" r:id="rId26"/>
    <p:sldId id="264" r:id="rId27"/>
    <p:sldId id="300" r:id="rId28"/>
    <p:sldId id="265" r:id="rId29"/>
    <p:sldId id="267" r:id="rId30"/>
    <p:sldId id="298" r:id="rId31"/>
  </p:sldIdLst>
  <p:sldSz cx="9326563" cy="6858000"/>
  <p:notesSz cx="9271000" cy="6985000"/>
  <p:defaultTextStyle>
    <a:defPPr>
      <a:defRPr lang="en-US"/>
    </a:defPPr>
    <a:lvl1pPr algn="l" rtl="0" fontAlgn="base">
      <a:spcBef>
        <a:spcPct val="0"/>
      </a:spcBef>
      <a:spcAft>
        <a:spcPct val="0"/>
      </a:spcAft>
      <a:defRPr sz="2400" kern="1200">
        <a:solidFill>
          <a:schemeClr val="accent1"/>
        </a:solidFill>
        <a:latin typeface="Arial Narrow" pitchFamily="34" charset="0"/>
        <a:ea typeface="+mn-ea"/>
        <a:cs typeface="+mn-cs"/>
      </a:defRPr>
    </a:lvl1pPr>
    <a:lvl2pPr marL="457200" algn="l" rtl="0" fontAlgn="base">
      <a:spcBef>
        <a:spcPct val="0"/>
      </a:spcBef>
      <a:spcAft>
        <a:spcPct val="0"/>
      </a:spcAft>
      <a:defRPr sz="2400" kern="1200">
        <a:solidFill>
          <a:schemeClr val="accent1"/>
        </a:solidFill>
        <a:latin typeface="Arial Narrow" pitchFamily="34" charset="0"/>
        <a:ea typeface="+mn-ea"/>
        <a:cs typeface="+mn-cs"/>
      </a:defRPr>
    </a:lvl2pPr>
    <a:lvl3pPr marL="914400" algn="l" rtl="0" fontAlgn="base">
      <a:spcBef>
        <a:spcPct val="0"/>
      </a:spcBef>
      <a:spcAft>
        <a:spcPct val="0"/>
      </a:spcAft>
      <a:defRPr sz="2400" kern="1200">
        <a:solidFill>
          <a:schemeClr val="accent1"/>
        </a:solidFill>
        <a:latin typeface="Arial Narrow" pitchFamily="34" charset="0"/>
        <a:ea typeface="+mn-ea"/>
        <a:cs typeface="+mn-cs"/>
      </a:defRPr>
    </a:lvl3pPr>
    <a:lvl4pPr marL="1371600" algn="l" rtl="0" fontAlgn="base">
      <a:spcBef>
        <a:spcPct val="0"/>
      </a:spcBef>
      <a:spcAft>
        <a:spcPct val="0"/>
      </a:spcAft>
      <a:defRPr sz="2400" kern="1200">
        <a:solidFill>
          <a:schemeClr val="accent1"/>
        </a:solidFill>
        <a:latin typeface="Arial Narrow" pitchFamily="34" charset="0"/>
        <a:ea typeface="+mn-ea"/>
        <a:cs typeface="+mn-cs"/>
      </a:defRPr>
    </a:lvl4pPr>
    <a:lvl5pPr marL="1828800" algn="l" rtl="0" fontAlgn="base">
      <a:spcBef>
        <a:spcPct val="0"/>
      </a:spcBef>
      <a:spcAft>
        <a:spcPct val="0"/>
      </a:spcAft>
      <a:defRPr sz="2400" kern="1200">
        <a:solidFill>
          <a:schemeClr val="accent1"/>
        </a:solidFill>
        <a:latin typeface="Arial Narrow" pitchFamily="34" charset="0"/>
        <a:ea typeface="+mn-ea"/>
        <a:cs typeface="+mn-cs"/>
      </a:defRPr>
    </a:lvl5pPr>
    <a:lvl6pPr marL="2286000" algn="l" defTabSz="914400" rtl="0" eaLnBrk="1" latinLnBrk="0" hangingPunct="1">
      <a:defRPr sz="2400" kern="1200">
        <a:solidFill>
          <a:schemeClr val="accent1"/>
        </a:solidFill>
        <a:latin typeface="Arial Narrow" pitchFamily="34" charset="0"/>
        <a:ea typeface="+mn-ea"/>
        <a:cs typeface="+mn-cs"/>
      </a:defRPr>
    </a:lvl6pPr>
    <a:lvl7pPr marL="2743200" algn="l" defTabSz="914400" rtl="0" eaLnBrk="1" latinLnBrk="0" hangingPunct="1">
      <a:defRPr sz="2400" kern="1200">
        <a:solidFill>
          <a:schemeClr val="accent1"/>
        </a:solidFill>
        <a:latin typeface="Arial Narrow" pitchFamily="34" charset="0"/>
        <a:ea typeface="+mn-ea"/>
        <a:cs typeface="+mn-cs"/>
      </a:defRPr>
    </a:lvl7pPr>
    <a:lvl8pPr marL="3200400" algn="l" defTabSz="914400" rtl="0" eaLnBrk="1" latinLnBrk="0" hangingPunct="1">
      <a:defRPr sz="2400" kern="1200">
        <a:solidFill>
          <a:schemeClr val="accent1"/>
        </a:solidFill>
        <a:latin typeface="Arial Narrow" pitchFamily="34" charset="0"/>
        <a:ea typeface="+mn-ea"/>
        <a:cs typeface="+mn-cs"/>
      </a:defRPr>
    </a:lvl8pPr>
    <a:lvl9pPr marL="3657600" algn="l" defTabSz="914400" rtl="0" eaLnBrk="1" latinLnBrk="0" hangingPunct="1">
      <a:defRPr sz="2400" kern="1200">
        <a:solidFill>
          <a:schemeClr val="accent1"/>
        </a:solidFill>
        <a:latin typeface="Arial Narrow" pitchFamily="34" charset="0"/>
        <a:ea typeface="+mn-ea"/>
        <a:cs typeface="+mn-cs"/>
      </a:defRPr>
    </a:lvl9pPr>
  </p:defaultTextStyle>
  <p:extLst>
    <p:ext uri="{521415D9-36F7-43E2-AB2F-B90AF26B5E84}">
      <p14:sectionLst xmlns:p14="http://schemas.microsoft.com/office/powerpoint/2010/main">
        <p14:section name="Default Section" id="{1D2D430C-B984-4151-96DB-DEDA012893DC}">
          <p14:sldIdLst>
            <p14:sldId id="256"/>
          </p14:sldIdLst>
        </p14:section>
        <p14:section name="Untitled Section" id="{B498635D-BE3F-483A-901D-5BA2C4ECD17E}">
          <p14:sldIdLst>
            <p14:sldId id="259"/>
            <p14:sldId id="260"/>
            <p14:sldId id="332"/>
            <p14:sldId id="335"/>
            <p14:sldId id="336"/>
            <p14:sldId id="283"/>
            <p14:sldId id="328"/>
            <p14:sldId id="320"/>
            <p14:sldId id="334"/>
            <p14:sldId id="333"/>
            <p14:sldId id="342"/>
            <p14:sldId id="337"/>
            <p14:sldId id="340"/>
            <p14:sldId id="338"/>
            <p14:sldId id="339"/>
            <p14:sldId id="341"/>
            <p14:sldId id="305"/>
            <p14:sldId id="261"/>
            <p14:sldId id="262"/>
            <p14:sldId id="285"/>
            <p14:sldId id="313"/>
            <p14:sldId id="264"/>
            <p14:sldId id="300"/>
            <p14:sldId id="265"/>
            <p14:sldId id="267"/>
            <p14:sldId id="298"/>
          </p14:sldIdLst>
        </p14:section>
      </p14:sectionLst>
    </p:ext>
    <p:ext uri="{EFAFB233-063F-42B5-8137-9DF3F51BA10A}">
      <p15:sldGuideLst xmlns:p15="http://schemas.microsoft.com/office/powerpoint/2012/main">
        <p15:guide id="1" orient="horz" pos="2160">
          <p15:clr>
            <a:srgbClr val="A4A3A4"/>
          </p15:clr>
        </p15:guide>
        <p15:guide id="2" pos="2937">
          <p15:clr>
            <a:srgbClr val="A4A3A4"/>
          </p15:clr>
        </p15:guide>
      </p15:sldGuideLst>
    </p:ext>
    <p:ext uri="{2D200454-40CA-4A62-9FC3-DE9A4176ACB9}">
      <p15:notesGuideLst xmlns:p15="http://schemas.microsoft.com/office/powerpoint/2012/main">
        <p15:guide id="1" orient="horz" pos="2157">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9900"/>
    <a:srgbClr val="FF0033"/>
    <a:srgbClr val="00CC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3" autoAdjust="0"/>
    <p:restoredTop sz="96713" autoAdjust="0"/>
  </p:normalViewPr>
  <p:slideViewPr>
    <p:cSldViewPr>
      <p:cViewPr varScale="1">
        <p:scale>
          <a:sx n="66" d="100"/>
          <a:sy n="66" d="100"/>
        </p:scale>
        <p:origin x="62" y="226"/>
      </p:cViewPr>
      <p:guideLst>
        <p:guide orient="horz" pos="2160"/>
        <p:guide pos="2937"/>
      </p:guideLst>
    </p:cSldViewPr>
  </p:slideViewPr>
  <p:outlineViewPr>
    <p:cViewPr>
      <p:scale>
        <a:sx n="33" d="100"/>
        <a:sy n="33" d="100"/>
      </p:scale>
      <p:origin x="0" y="-4776"/>
    </p:cViewPr>
    <p:sldLst>
      <p:sld r:id="rId1" collapse="1"/>
      <p:sld r:id="rId2"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23" d="100"/>
          <a:sy n="123" d="100"/>
        </p:scale>
        <p:origin x="2520" y="101"/>
      </p:cViewPr>
      <p:guideLst>
        <p:guide orient="horz" pos="2157"/>
        <p:guide pos="288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_rels/viewProps.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588"/>
            <a:ext cx="4017963" cy="349251"/>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defTabSz="949325" eaLnBrk="0" hangingPunct="0">
              <a:defRPr sz="1000" i="1">
                <a:solidFill>
                  <a:schemeClr val="tx1"/>
                </a:solidFill>
                <a:latin typeface="Times New Roman" pitchFamily="18" charset="0"/>
              </a:defRPr>
            </a:lvl1pPr>
          </a:lstStyle>
          <a:p>
            <a:pPr>
              <a:defRPr/>
            </a:pPr>
            <a:endParaRPr lang="en-US"/>
          </a:p>
        </p:txBody>
      </p:sp>
      <p:sp>
        <p:nvSpPr>
          <p:cNvPr id="3075" name="Rectangle 3"/>
          <p:cNvSpPr>
            <a:spLocks noGrp="1" noChangeArrowheads="1"/>
          </p:cNvSpPr>
          <p:nvPr>
            <p:ph type="dt" sz="quarter" idx="1"/>
          </p:nvPr>
        </p:nvSpPr>
        <p:spPr bwMode="auto">
          <a:xfrm>
            <a:off x="5253038" y="-1588"/>
            <a:ext cx="4017962" cy="349251"/>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defTabSz="949325" eaLnBrk="0" hangingPunct="0">
              <a:defRPr sz="1000" i="1">
                <a:solidFill>
                  <a:schemeClr val="tx1"/>
                </a:solidFill>
                <a:latin typeface="Times New Roman" pitchFamily="18" charset="0"/>
              </a:defRPr>
            </a:lvl1pPr>
          </a:lstStyle>
          <a:p>
            <a:pPr>
              <a:defRPr/>
            </a:pPr>
            <a:endParaRPr lang="en-US"/>
          </a:p>
        </p:txBody>
      </p:sp>
      <p:sp>
        <p:nvSpPr>
          <p:cNvPr id="3076" name="Rectangle 4"/>
          <p:cNvSpPr>
            <a:spLocks noGrp="1" noChangeArrowheads="1"/>
          </p:cNvSpPr>
          <p:nvPr>
            <p:ph type="ftr" sz="quarter" idx="2"/>
          </p:nvPr>
        </p:nvSpPr>
        <p:spPr bwMode="auto">
          <a:xfrm>
            <a:off x="0" y="6635750"/>
            <a:ext cx="4017963" cy="349250"/>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defTabSz="949325" eaLnBrk="0" hangingPunct="0">
              <a:defRPr sz="1000" i="1">
                <a:solidFill>
                  <a:schemeClr val="tx1"/>
                </a:solidFill>
                <a:latin typeface="Times New Roman" pitchFamily="18" charset="0"/>
              </a:defRPr>
            </a:lvl1pPr>
          </a:lstStyle>
          <a:p>
            <a:pPr>
              <a:defRPr/>
            </a:pPr>
            <a:endParaRPr lang="en-US"/>
          </a:p>
        </p:txBody>
      </p:sp>
      <p:sp>
        <p:nvSpPr>
          <p:cNvPr id="3077" name="Rectangle 5"/>
          <p:cNvSpPr>
            <a:spLocks noGrp="1" noChangeArrowheads="1"/>
          </p:cNvSpPr>
          <p:nvPr>
            <p:ph type="sldNum" sz="quarter" idx="3"/>
          </p:nvPr>
        </p:nvSpPr>
        <p:spPr bwMode="auto">
          <a:xfrm>
            <a:off x="5253038" y="6635750"/>
            <a:ext cx="4017962" cy="349250"/>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defTabSz="949325" eaLnBrk="0" hangingPunct="0">
              <a:defRPr sz="1000" i="1">
                <a:solidFill>
                  <a:schemeClr val="tx1"/>
                </a:solidFill>
                <a:latin typeface="Times New Roman" pitchFamily="18" charset="0"/>
              </a:defRPr>
            </a:lvl1pPr>
          </a:lstStyle>
          <a:p>
            <a:pPr>
              <a:defRPr/>
            </a:pPr>
            <a:fld id="{472ECF51-2E91-48D6-AA0B-BA109A9CA98E}" type="slidenum">
              <a:rPr lang="en-US"/>
              <a:pPr>
                <a:defRPr/>
              </a:pPr>
              <a:t>‹#›</a:t>
            </a:fld>
            <a:endParaRPr lang="en-US"/>
          </a:p>
        </p:txBody>
      </p:sp>
    </p:spTree>
    <p:extLst>
      <p:ext uri="{BB962C8B-B14F-4D97-AF65-F5344CB8AC3E}">
        <p14:creationId xmlns:p14="http://schemas.microsoft.com/office/powerpoint/2010/main" val="34495583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1588"/>
            <a:ext cx="4017963" cy="349251"/>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defTabSz="949325" eaLnBrk="0" hangingPunct="0">
              <a:defRPr sz="1000" i="1">
                <a:solidFill>
                  <a:schemeClr val="tx1"/>
                </a:solidFill>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5253038" y="-1588"/>
            <a:ext cx="4017962" cy="349251"/>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defTabSz="949325" eaLnBrk="0" hangingPunct="0">
              <a:defRPr sz="1000" i="1">
                <a:solidFill>
                  <a:schemeClr val="tx1"/>
                </a:solidFill>
                <a:latin typeface="Times New Roman" pitchFamily="18" charset="0"/>
              </a:defRPr>
            </a:lvl1pPr>
          </a:lstStyle>
          <a:p>
            <a:pPr>
              <a:defRPr/>
            </a:pPr>
            <a:endParaRPr lang="en-US"/>
          </a:p>
        </p:txBody>
      </p:sp>
      <p:sp>
        <p:nvSpPr>
          <p:cNvPr id="39940" name="Rectangle 4"/>
          <p:cNvSpPr>
            <a:spLocks noGrp="1" noRot="1" noChangeAspect="1" noChangeArrowheads="1" noTextEdit="1"/>
          </p:cNvSpPr>
          <p:nvPr>
            <p:ph type="sldImg" idx="2"/>
          </p:nvPr>
        </p:nvSpPr>
        <p:spPr bwMode="auto">
          <a:xfrm>
            <a:off x="2860675" y="528638"/>
            <a:ext cx="3549650" cy="2609850"/>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1236663" y="3317875"/>
            <a:ext cx="6797675" cy="3143250"/>
          </a:xfrm>
          <a:prstGeom prst="rect">
            <a:avLst/>
          </a:prstGeom>
          <a:noFill/>
          <a:ln w="9525">
            <a:noFill/>
            <a:miter lim="800000"/>
            <a:headEnd/>
            <a:tailEnd/>
          </a:ln>
          <a:effectLst/>
        </p:spPr>
        <p:txBody>
          <a:bodyPr vert="horz" wrap="square" lIns="93662" tIns="47625" rIns="93662" bIns="4762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0" y="6635750"/>
            <a:ext cx="4017963" cy="349250"/>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defTabSz="949325" eaLnBrk="0" hangingPunct="0">
              <a:defRPr sz="1000" i="1">
                <a:solidFill>
                  <a:schemeClr val="tx1"/>
                </a:solidFill>
                <a:latin typeface="Times New Roman" pitchFamily="18" charset="0"/>
              </a:defRPr>
            </a:lvl1pPr>
          </a:lstStyle>
          <a:p>
            <a:pPr>
              <a:defRPr/>
            </a:pPr>
            <a:endParaRPr lang="en-US"/>
          </a:p>
        </p:txBody>
      </p:sp>
      <p:sp>
        <p:nvSpPr>
          <p:cNvPr id="2055" name="Rectangle 7"/>
          <p:cNvSpPr>
            <a:spLocks noGrp="1" noChangeArrowheads="1"/>
          </p:cNvSpPr>
          <p:nvPr>
            <p:ph type="sldNum" sz="quarter" idx="5"/>
          </p:nvPr>
        </p:nvSpPr>
        <p:spPr bwMode="auto">
          <a:xfrm>
            <a:off x="5253038" y="6635750"/>
            <a:ext cx="4017962" cy="349250"/>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defTabSz="949325" eaLnBrk="0" hangingPunct="0">
              <a:defRPr sz="1000" i="1">
                <a:solidFill>
                  <a:schemeClr val="tx1"/>
                </a:solidFill>
                <a:latin typeface="Times New Roman" pitchFamily="18" charset="0"/>
              </a:defRPr>
            </a:lvl1pPr>
          </a:lstStyle>
          <a:p>
            <a:pPr>
              <a:defRPr/>
            </a:pPr>
            <a:fld id="{06972FDC-CD0E-4A64-93BF-3D2497675D18}" type="slidenum">
              <a:rPr lang="en-US"/>
              <a:pPr>
                <a:defRPr/>
              </a:pPr>
              <a:t>‹#›</a:t>
            </a:fld>
            <a:endParaRPr lang="en-US"/>
          </a:p>
        </p:txBody>
      </p:sp>
    </p:spTree>
    <p:extLst>
      <p:ext uri="{BB962C8B-B14F-4D97-AF65-F5344CB8AC3E}">
        <p14:creationId xmlns:p14="http://schemas.microsoft.com/office/powerpoint/2010/main" val="1096967575"/>
      </p:ext>
    </p:extLst>
  </p:cSld>
  <p:clrMap bg1="lt1" tx1="dk1" bg2="lt2" tx2="dk2" accent1="accent1" accent2="accent2" accent3="accent3" accent4="accent4" accent5="accent5" accent6="accent6" hlink="hlink" folHlink="folHlink"/>
  <p:notesStyle>
    <a:lvl1pPr algn="l" defTabSz="949325"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65138" algn="l" defTabSz="949325"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31863" algn="l" defTabSz="949325"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97000" algn="l" defTabSz="949325"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62138" algn="l" defTabSz="949325"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C1653CE8-B4CC-463D-87FC-38899C7DC0F8}" type="slidenum">
              <a:rPr lang="en-US" smtClean="0"/>
              <a:pPr/>
              <a:t>1</a:t>
            </a:fld>
            <a:endParaRPr lang="en-US"/>
          </a:p>
        </p:txBody>
      </p:sp>
      <p:sp>
        <p:nvSpPr>
          <p:cNvPr id="40963" name="Rectangle 2"/>
          <p:cNvSpPr>
            <a:spLocks noGrp="1" noRot="1" noChangeAspect="1" noChangeArrowheads="1" noTextEdit="1"/>
          </p:cNvSpPr>
          <p:nvPr>
            <p:ph type="sldImg"/>
          </p:nvPr>
        </p:nvSpPr>
        <p:spPr>
          <a:ln cap="flat"/>
        </p:spPr>
      </p:sp>
      <p:sp>
        <p:nvSpPr>
          <p:cNvPr id="40964"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987943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apply for financial aid and scholarships early.  Make sure you are aware of the deadlines because if you miss a deadline, you might miss out on financial aid that might make the difference between you being able to afford to go to the college of your choice or not.</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2</a:t>
            </a:fld>
            <a:endParaRPr lang="en-US"/>
          </a:p>
        </p:txBody>
      </p:sp>
    </p:spTree>
    <p:extLst>
      <p:ext uri="{BB962C8B-B14F-4D97-AF65-F5344CB8AC3E}">
        <p14:creationId xmlns:p14="http://schemas.microsoft.com/office/powerpoint/2010/main" val="1986185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4AE4B765-F529-42EF-8C0C-26BAD047F60D}" type="slidenum">
              <a:rPr lang="en-US" smtClean="0"/>
              <a:pPr/>
              <a:t>3</a:t>
            </a:fld>
            <a:endParaRPr lang="en-US"/>
          </a:p>
        </p:txBody>
      </p:sp>
      <p:sp>
        <p:nvSpPr>
          <p:cNvPr id="41987" name="Rectangle 2"/>
          <p:cNvSpPr>
            <a:spLocks noGrp="1" noRot="1" noChangeAspect="1" noChangeArrowheads="1" noTextEdit="1"/>
          </p:cNvSpPr>
          <p:nvPr>
            <p:ph type="sldImg"/>
          </p:nvPr>
        </p:nvSpPr>
        <p:spPr>
          <a:ln cap="flat"/>
        </p:spPr>
      </p:sp>
      <p:sp>
        <p:nvSpPr>
          <p:cNvPr id="41988" name="Rectangle 3"/>
          <p:cNvSpPr>
            <a:spLocks noGrp="1" noChangeArrowheads="1"/>
          </p:cNvSpPr>
          <p:nvPr>
            <p:ph type="body" idx="1"/>
          </p:nvPr>
        </p:nvSpPr>
        <p:spPr>
          <a:noFill/>
          <a:ln/>
        </p:spPr>
        <p:txBody>
          <a:bodyPr/>
          <a:lstStyle/>
          <a:p>
            <a:r>
              <a:rPr lang="en-US" dirty="0"/>
              <a:t>The financial aid application is called the Free Application for Federal Student Aid, or more commonly referred to as the FAFSA.  The Department of Education has made some updates to the FAFSA, so it is not scheduled to open until December 2023.  The exact date will be released at a later time.  The FAFSA includes financial information for the student and their parents, so it will collect 2022 Federal income tax data.  Westminster’s priority deadline to submit the FAFSA is February 15, 2024 which will allow students to be considered for the maximum forms of financial aid that is available.  The State of Missouri’s deadline to submit the FAFSA is February 1, 2024 to be considered for State funded financial aid.  It is FREE to apply for financial aid, so don’t pay anyone to help you complete the FAFSA, including your tax preparer.  If you need assistance completing the FAFSA, contact the college’s financial aid office, attend a FAFSA Frenzy event at an area high school (JCHS and CCHS will host FAFSA Frenzy events in January), or contact the Department of Education.</a:t>
            </a:r>
          </a:p>
        </p:txBody>
      </p:sp>
    </p:spTree>
    <p:extLst>
      <p:ext uri="{BB962C8B-B14F-4D97-AF65-F5344CB8AC3E}">
        <p14:creationId xmlns:p14="http://schemas.microsoft.com/office/powerpoint/2010/main" val="3276864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website to complete the FAFSA.  You will click on “Start a New Form” to start the original FAFSA, or “Edit Existing Form” to make a correction.</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4</a:t>
            </a:fld>
            <a:endParaRPr lang="en-US"/>
          </a:p>
        </p:txBody>
      </p:sp>
    </p:spTree>
    <p:extLst>
      <p:ext uri="{BB962C8B-B14F-4D97-AF65-F5344CB8AC3E}">
        <p14:creationId xmlns:p14="http://schemas.microsoft.com/office/powerpoint/2010/main" val="4146357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you start your FAFSA, the student and their parents (also referred to as a contributor on the FAFSA) must apply for an FSA ID which is the user name and password to use for FAFSA website.  You need to make sure each person has a unique email address and mobile phone number when applying for an FSA ID.  Please keep track of your FSA ID and password because it will be used for the initial FAFSA, FAFSA corrections, student and parent loans applications, and FAFSA applications for </a:t>
            </a:r>
            <a:r>
              <a:rPr lang="en-US"/>
              <a:t>future academic years.</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5</a:t>
            </a:fld>
            <a:endParaRPr lang="en-US"/>
          </a:p>
        </p:txBody>
      </p:sp>
    </p:spTree>
    <p:extLst>
      <p:ext uri="{BB962C8B-B14F-4D97-AF65-F5344CB8AC3E}">
        <p14:creationId xmlns:p14="http://schemas.microsoft.com/office/powerpoint/2010/main" val="597080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STUDENT logs in using their FSA ID.  PARENTS will log in later to complete the parent section.</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6</a:t>
            </a:fld>
            <a:endParaRPr lang="en-US"/>
          </a:p>
        </p:txBody>
      </p:sp>
    </p:spTree>
    <p:extLst>
      <p:ext uri="{BB962C8B-B14F-4D97-AF65-F5344CB8AC3E}">
        <p14:creationId xmlns:p14="http://schemas.microsoft.com/office/powerpoint/2010/main" val="1488985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and parents need to gather these documents to answer questions on the FAFSA.  When you are reporting checking and savings account information, report an average amount that is in those accounts every month.  If you received recently received your paycheck, but haven’t paid your monthly bills yet, don’t report the full amount in your bank account at that time.</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7</a:t>
            </a:fld>
            <a:endParaRPr lang="en-US"/>
          </a:p>
        </p:txBody>
      </p:sp>
    </p:spTree>
    <p:extLst>
      <p:ext uri="{BB962C8B-B14F-4D97-AF65-F5344CB8AC3E}">
        <p14:creationId xmlns:p14="http://schemas.microsoft.com/office/powerpoint/2010/main" val="1887919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and parents must provide CONSENT to automatically transfer the Federal income tax data from the IRS into the FAFSA.  If CONSENT isn’t granted, the FAFSA will reject and financial aid eligibility cannot be determined.</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8</a:t>
            </a:fld>
            <a:endParaRPr lang="en-US"/>
          </a:p>
        </p:txBody>
      </p:sp>
    </p:spTree>
    <p:extLst>
      <p:ext uri="{BB962C8B-B14F-4D97-AF65-F5344CB8AC3E}">
        <p14:creationId xmlns:p14="http://schemas.microsoft.com/office/powerpoint/2010/main" val="2931076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students who attend college directly from high school are dependent students for financial aid purposes, so they will be required to provide parental information on the FAFSA.  If a student can check at least one item on this list, they will be classified as an independent student on the FAFSA, and will not be required to include parental information on the FAFSA.</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9</a:t>
            </a:fld>
            <a:endParaRPr lang="en-US"/>
          </a:p>
        </p:txBody>
      </p:sp>
    </p:spTree>
    <p:extLst>
      <p:ext uri="{BB962C8B-B14F-4D97-AF65-F5344CB8AC3E}">
        <p14:creationId xmlns:p14="http://schemas.microsoft.com/office/powerpoint/2010/main" val="3702223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family situation is different, so this chart helps students confirm which parents’ information will be included on the FAFSA.  On the FAFSA, parents are also referred to as contributors.</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10</a:t>
            </a:fld>
            <a:endParaRPr lang="en-US"/>
          </a:p>
        </p:txBody>
      </p:sp>
    </p:spTree>
    <p:extLst>
      <p:ext uri="{BB962C8B-B14F-4D97-AF65-F5344CB8AC3E}">
        <p14:creationId xmlns:p14="http://schemas.microsoft.com/office/powerpoint/2010/main" val="1801072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Parents/contributors will need to provide their financial information on the FAFSA and provide CONSENT to transfer their Federal income tax information into the FAFSA from the IRS.</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11</a:t>
            </a:fld>
            <a:endParaRPr lang="en-US"/>
          </a:p>
        </p:txBody>
      </p:sp>
    </p:spTree>
    <p:extLst>
      <p:ext uri="{BB962C8B-B14F-4D97-AF65-F5344CB8AC3E}">
        <p14:creationId xmlns:p14="http://schemas.microsoft.com/office/powerpoint/2010/main" val="3026263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will send an invitation to the parents to be contributors on the FAFSA.  Students will need to know the following information about EACH parent/contributor:  first name, last name, date of birth, social security number and email address.</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12</a:t>
            </a:fld>
            <a:endParaRPr lang="en-US"/>
          </a:p>
        </p:txBody>
      </p:sp>
    </p:spTree>
    <p:extLst>
      <p:ext uri="{BB962C8B-B14F-4D97-AF65-F5344CB8AC3E}">
        <p14:creationId xmlns:p14="http://schemas.microsoft.com/office/powerpoint/2010/main" val="1286881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parent/contributor will receive an email inviting them to provide their information on the student’s FAFSA.</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13</a:t>
            </a:fld>
            <a:endParaRPr lang="en-US"/>
          </a:p>
        </p:txBody>
      </p:sp>
    </p:spTree>
    <p:extLst>
      <p:ext uri="{BB962C8B-B14F-4D97-AF65-F5344CB8AC3E}">
        <p14:creationId xmlns:p14="http://schemas.microsoft.com/office/powerpoint/2010/main" val="3698627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page confirms the STUDENT completed the student section, so now it is time for the student to log out.  The PARENT will log in to complete the parent section.</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14</a:t>
            </a:fld>
            <a:endParaRPr lang="en-US"/>
          </a:p>
        </p:txBody>
      </p:sp>
    </p:spTree>
    <p:extLst>
      <p:ext uri="{BB962C8B-B14F-4D97-AF65-F5344CB8AC3E}">
        <p14:creationId xmlns:p14="http://schemas.microsoft.com/office/powerpoint/2010/main" val="17530801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PARENT will log in using their FSA ID, and they will indicate they are the parent after they log in.</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15</a:t>
            </a:fld>
            <a:endParaRPr lang="en-US"/>
          </a:p>
        </p:txBody>
      </p:sp>
    </p:spTree>
    <p:extLst>
      <p:ext uri="{BB962C8B-B14F-4D97-AF65-F5344CB8AC3E}">
        <p14:creationId xmlns:p14="http://schemas.microsoft.com/office/powerpoint/2010/main" val="4146028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PARENT logs in, the parent will click on “Get Started” to complete the parent section.</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16</a:t>
            </a:fld>
            <a:endParaRPr lang="en-US"/>
          </a:p>
        </p:txBody>
      </p:sp>
    </p:spTree>
    <p:extLst>
      <p:ext uri="{BB962C8B-B14F-4D97-AF65-F5344CB8AC3E}">
        <p14:creationId xmlns:p14="http://schemas.microsoft.com/office/powerpoint/2010/main" val="1402267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PARENT section is completed, the FAFSA is submitted, and the STUDENT will receive an email confirming the FAFSA has been submitted.  The FAFSA is usually processed within 1-3 days, and the STUDENT will receive an email when the FAFSA has been processed.  At that time, each school listed on the FAFSA will have access to the FAFSA results.</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17</a:t>
            </a:fld>
            <a:endParaRPr lang="en-US"/>
          </a:p>
        </p:txBody>
      </p:sp>
    </p:spTree>
    <p:extLst>
      <p:ext uri="{BB962C8B-B14F-4D97-AF65-F5344CB8AC3E}">
        <p14:creationId xmlns:p14="http://schemas.microsoft.com/office/powerpoint/2010/main" val="3560858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list of common FAFSA errors.  The income tax related questions will be eliminated from this list if the income taxes have been submitted prior to completing the FAFSA, and the tax filers provides consent to transfer income tax data into the FAFSA from the IRS.</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18</a:t>
            </a:fld>
            <a:endParaRPr lang="en-US"/>
          </a:p>
        </p:txBody>
      </p:sp>
    </p:spTree>
    <p:extLst>
      <p:ext uri="{BB962C8B-B14F-4D97-AF65-F5344CB8AC3E}">
        <p14:creationId xmlns:p14="http://schemas.microsoft.com/office/powerpoint/2010/main" val="4046700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results of the FAFSA is called the FAFSA Submission Summary, and the STUDENT can log back into the FAFSA to view the FSS after they receive the email confirming the FAFSA has been processed.  After reviewing the FSS, the STUDENT needs to submit a FAFSA correction if errors are identified.  The FSS will identify the Student Aid Index (SAI) which is used to determine the student’s eligibility for financial aid.  The FSS will also indicate if the FAFSA has been selected for verification which is an audit of the FAFSA application data.</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19</a:t>
            </a:fld>
            <a:endParaRPr lang="en-US"/>
          </a:p>
        </p:txBody>
      </p:sp>
    </p:spTree>
    <p:extLst>
      <p:ext uri="{BB962C8B-B14F-4D97-AF65-F5344CB8AC3E}">
        <p14:creationId xmlns:p14="http://schemas.microsoft.com/office/powerpoint/2010/main" val="28818684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SAI is calculated by taking the income, asset and household size reported on the FAFSA into consideration.  The SAI doesn’t reflect the amount a student will owe, but it is used by the Financial Aid Office to determine eligibility for financial aid.</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20</a:t>
            </a:fld>
            <a:endParaRPr lang="en-US"/>
          </a:p>
        </p:txBody>
      </p:sp>
    </p:spTree>
    <p:extLst>
      <p:ext uri="{BB962C8B-B14F-4D97-AF65-F5344CB8AC3E}">
        <p14:creationId xmlns:p14="http://schemas.microsoft.com/office/powerpoint/2010/main" val="5655332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FAFSA includes 2022 income for students and parents.  </a:t>
            </a:r>
            <a:r>
              <a:rPr lang="en-US" dirty="0" err="1"/>
              <a:t>Occassionaly</a:t>
            </a:r>
            <a:r>
              <a:rPr lang="en-US" dirty="0"/>
              <a:t>, the FAFSA doesn’t accurately reflect the current financial situation in the household.  If your family experiences any of these special circumstances, you need to contact the Financial Aid Office to discuss the special circumstance.  The Financial Aid Administrator will request additional documentation to support your special circumstance, and the Financial Aid Administrator has the authority to make a correction to the FAFSA, so that the FAFSA more accurately reflect the current household financial situation.  The purpose of re-evaluating the FAFSA is to determine if the student is eligible for additional financial aid.  The Financial Aid Office cannot assist if they aren’t aware of your situation, so it is important that you share the special circumstances with the Financial Aid Office before the student makes a decision that they can’t afford to attend the College of their choice or can’t afford to attend college at all.</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21</a:t>
            </a:fld>
            <a:endParaRPr lang="en-US"/>
          </a:p>
        </p:txBody>
      </p:sp>
    </p:spTree>
    <p:extLst>
      <p:ext uri="{BB962C8B-B14F-4D97-AF65-F5344CB8AC3E}">
        <p14:creationId xmlns:p14="http://schemas.microsoft.com/office/powerpoint/2010/main" val="27232587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least 1/3 of all FAFSA applications will be selected for verification which is an audit of the FAFSA application conducted by the Financial Aid Office.  The student will be notified by the Financial Aid Office of the additional documentation they are required to submit to the Financial Aid Office before the student’s financial aid eligibility can be finalized.</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22</a:t>
            </a:fld>
            <a:endParaRPr lang="en-US"/>
          </a:p>
        </p:txBody>
      </p:sp>
    </p:spTree>
    <p:extLst>
      <p:ext uri="{BB962C8B-B14F-4D97-AF65-F5344CB8AC3E}">
        <p14:creationId xmlns:p14="http://schemas.microsoft.com/office/powerpoint/2010/main" val="4141618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college will establish a cost of attendance which takes into consideration direct (billed by the College) and indirect costs (costs incurred by the student as a result of them being a college student).  Once the Financial Aid Office receives the FAFSA Summary Sheet and know the Student Aid Index (SAI), they will be able to calculate the financial need which is a simple formula subtracting the SAI from the COA.</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23</a:t>
            </a:fld>
            <a:endParaRPr lang="en-US"/>
          </a:p>
        </p:txBody>
      </p:sp>
    </p:spTree>
    <p:extLst>
      <p:ext uri="{BB962C8B-B14F-4D97-AF65-F5344CB8AC3E}">
        <p14:creationId xmlns:p14="http://schemas.microsoft.com/office/powerpoint/2010/main" val="35589122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demonstrates that that financial need is higher at schools that have a higher COA because the SAI is constant no matter what school they apply to.  When students are researching schools, they will notice every school costs a different amount.  Before you rule out the most expensive college, make sure the student goes through the entire financial aid process to determine how much financial aid they are eligible to receive and confirm the outstanding balance.  A college with the highest “price tag” might not be the most expensive college since the student will demonstrate higher financial need, and they may qualify for additional financial aid.  The amount a student is required to pay is going to be dependent on the financial aid they are eligible to receive from Federal, State and institutional sources.  The outstanding balance will also be dependent on whether the student accepts student loans or not.  By declining student loans, students will not qualify for additional grants or scholarships or everyone would decline the student loans.  When students make a final college selection, they are looking for the best fit – academically, athletically, performance, financial, social, etc.  If students always enrolled at the cheapest option, everyone would enroll at community colleges; however, that isn’t the right fit or everyone.</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24</a:t>
            </a:fld>
            <a:endParaRPr lang="en-US"/>
          </a:p>
        </p:txBody>
      </p:sp>
    </p:spTree>
    <p:extLst>
      <p:ext uri="{BB962C8B-B14F-4D97-AF65-F5344CB8AC3E}">
        <p14:creationId xmlns:p14="http://schemas.microsoft.com/office/powerpoint/2010/main" val="8664166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Financial Aid Office has calculated the financial need, they will look for financial aid programs the student is eligible for.  They will first start with gift aid which is grants and scholarships that don’t require repayment.  Secondly, they will award self-help aid which is loans and work study programs.  Self-help programs require repayment or require the student to work to earn the funds.</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25</a:t>
            </a:fld>
            <a:endParaRPr lang="en-US"/>
          </a:p>
        </p:txBody>
      </p:sp>
    </p:spTree>
    <p:extLst>
      <p:ext uri="{BB962C8B-B14F-4D97-AF65-F5344CB8AC3E}">
        <p14:creationId xmlns:p14="http://schemas.microsoft.com/office/powerpoint/2010/main" val="24757351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student completes the FAFSA, and the Financial Aid Office will determine all of the Federal, State and Institutional financial aid programs they are eligible for.  Some scholarships may require an application to be considered, so it is important to confirm the deadline and application processes.  Students are encouraged to work with their high school guidance counselor to apply for private scholarships they are eligible to be considered for.  Don’t ignore the scholarship applications which require an essay.  Most students will skip the applications which require an essay, so there are less applicants to compete against.  For detailed information about Federal and State funded financial aid programs, review The Source which is included in your packet.  Students and parents who choose to apply for student and parent loans will be required to complete applications on-line.</a:t>
            </a:r>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26</a:t>
            </a:fld>
            <a:endParaRPr lang="en-US"/>
          </a:p>
        </p:txBody>
      </p:sp>
    </p:spTree>
    <p:extLst>
      <p:ext uri="{BB962C8B-B14F-4D97-AF65-F5344CB8AC3E}">
        <p14:creationId xmlns:p14="http://schemas.microsoft.com/office/powerpoint/2010/main" val="32728270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6972FDC-CD0E-4A64-93BF-3D2497675D18}" type="slidenum">
              <a:rPr lang="en-US" smtClean="0"/>
              <a:pPr>
                <a:defRPr/>
              </a:pPr>
              <a:t>27</a:t>
            </a:fld>
            <a:endParaRPr lang="en-US"/>
          </a:p>
        </p:txBody>
      </p:sp>
    </p:spTree>
    <p:extLst>
      <p:ext uri="{BB962C8B-B14F-4D97-AF65-F5344CB8AC3E}">
        <p14:creationId xmlns:p14="http://schemas.microsoft.com/office/powerpoint/2010/main" val="15079501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5234" y="2059012"/>
            <a:ext cx="9329369"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79796" y="2166366"/>
            <a:ext cx="8775449" cy="1739347"/>
          </a:xfrm>
        </p:spPr>
        <p:txBody>
          <a:bodyPr tIns="45720" bIns="45720" anchor="ctr">
            <a:normAutofit/>
          </a:bodyPr>
          <a:lstStyle>
            <a:lvl1pPr algn="ctr">
              <a:lnSpc>
                <a:spcPct val="80000"/>
              </a:lnSpc>
              <a:defRPr sz="6000" spc="0" baseline="0"/>
            </a:lvl1pPr>
          </a:lstStyle>
          <a:p>
            <a:r>
              <a:rPr lang="en-US"/>
              <a:t>Click to edit Master title style</a:t>
            </a:r>
            <a:endParaRPr lang="en-US" dirty="0"/>
          </a:p>
        </p:txBody>
      </p:sp>
      <p:sp>
        <p:nvSpPr>
          <p:cNvPr id="3" name="Subtitle 2"/>
          <p:cNvSpPr>
            <a:spLocks noGrp="1"/>
          </p:cNvSpPr>
          <p:nvPr>
            <p:ph type="subTitle" idx="1"/>
          </p:nvPr>
        </p:nvSpPr>
        <p:spPr>
          <a:xfrm>
            <a:off x="1165821" y="3970316"/>
            <a:ext cx="6994922"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E40854C-DC73-4C57-826B-99D0F93E1146}" type="slidenum">
              <a:rPr lang="en-US" smtClean="0"/>
              <a:pPr>
                <a:defRPr/>
              </a:pPr>
              <a:t>‹#›</a:t>
            </a:fld>
            <a:endParaRPr lang="en-US"/>
          </a:p>
        </p:txBody>
      </p:sp>
    </p:spTree>
    <p:extLst>
      <p:ext uri="{BB962C8B-B14F-4D97-AF65-F5344CB8AC3E}">
        <p14:creationId xmlns:p14="http://schemas.microsoft.com/office/powerpoint/2010/main" val="377329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01EA7ED-45E7-4E33-BF82-792FFEB71D0C}" type="slidenum">
              <a:rPr lang="en-US" smtClean="0"/>
              <a:pPr>
                <a:defRPr/>
              </a:pPr>
              <a:t>‹#›</a:t>
            </a:fld>
            <a:endParaRPr lang="en-US"/>
          </a:p>
        </p:txBody>
      </p:sp>
    </p:spTree>
    <p:extLst>
      <p:ext uri="{BB962C8B-B14F-4D97-AF65-F5344CB8AC3E}">
        <p14:creationId xmlns:p14="http://schemas.microsoft.com/office/powerpoint/2010/main" val="2817132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5234" y="2059012"/>
            <a:ext cx="9329369"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37369" y="2208879"/>
            <a:ext cx="8044161" cy="1676400"/>
          </a:xfrm>
        </p:spPr>
        <p:txBody>
          <a:bodyPr anchor="ctr">
            <a:noAutofit/>
          </a:bodyPr>
          <a:lstStyle>
            <a:lvl1pPr algn="ctr">
              <a:lnSpc>
                <a:spcPct val="80000"/>
              </a:lnSpc>
              <a:defRPr sz="6000" b="0" spc="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7369" y="3984401"/>
            <a:ext cx="8044161"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pPr>
              <a:defRPr/>
            </a:pPr>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pPr>
              <a:defRPr/>
            </a:pPr>
            <a:fld id="{2A9C297D-C1C3-4DE8-90C7-3F86E0AE87DD}" type="slidenum">
              <a:rPr lang="en-US" smtClean="0"/>
              <a:pPr>
                <a:defRPr/>
              </a:pPr>
              <a:t>‹#›</a:t>
            </a:fld>
            <a:endParaRPr lang="en-US"/>
          </a:p>
        </p:txBody>
      </p:sp>
    </p:spTree>
    <p:extLst>
      <p:ext uri="{BB962C8B-B14F-4D97-AF65-F5344CB8AC3E}">
        <p14:creationId xmlns:p14="http://schemas.microsoft.com/office/powerpoint/2010/main" val="291613900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99489" y="2011680"/>
            <a:ext cx="3730625"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96446" y="2011680"/>
            <a:ext cx="3730625"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3659C10-D73A-4D0C-960D-13AA0E3AB068}" type="slidenum">
              <a:rPr lang="en-US" smtClean="0"/>
              <a:pPr>
                <a:defRPr/>
              </a:pPr>
              <a:t>‹#›</a:t>
            </a:fld>
            <a:endParaRPr lang="en-US"/>
          </a:p>
        </p:txBody>
      </p:sp>
    </p:spTree>
    <p:extLst>
      <p:ext uri="{BB962C8B-B14F-4D97-AF65-F5344CB8AC3E}">
        <p14:creationId xmlns:p14="http://schemas.microsoft.com/office/powerpoint/2010/main" val="1551192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99492" y="1913470"/>
            <a:ext cx="3730625"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99492" y="2656566"/>
            <a:ext cx="3730625"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6270" y="1913470"/>
            <a:ext cx="3730625"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896270" y="2656564"/>
            <a:ext cx="3730625"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84B7B531-8BE1-4A6B-938B-41681044B7AA}" type="slidenum">
              <a:rPr lang="en-US" smtClean="0"/>
              <a:pPr>
                <a:defRPr/>
              </a:pPr>
              <a:t>‹#›</a:t>
            </a:fld>
            <a:endParaRPr lang="en-US"/>
          </a:p>
        </p:txBody>
      </p:sp>
    </p:spTree>
    <p:extLst>
      <p:ext uri="{BB962C8B-B14F-4D97-AF65-F5344CB8AC3E}">
        <p14:creationId xmlns:p14="http://schemas.microsoft.com/office/powerpoint/2010/main" val="2793580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ECB5F933-FE75-47E8-B1B6-D69A2AD0F7B3}" type="slidenum">
              <a:rPr lang="en-US" smtClean="0"/>
              <a:pPr>
                <a:defRPr/>
              </a:pPr>
              <a:t>‹#›</a:t>
            </a:fld>
            <a:endParaRPr lang="en-US"/>
          </a:p>
        </p:txBody>
      </p:sp>
    </p:spTree>
    <p:extLst>
      <p:ext uri="{BB962C8B-B14F-4D97-AF65-F5344CB8AC3E}">
        <p14:creationId xmlns:p14="http://schemas.microsoft.com/office/powerpoint/2010/main" val="3352661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7F5A50E4-5073-4930-B411-18339954631D}" type="slidenum">
              <a:rPr lang="en-US" smtClean="0"/>
              <a:pPr>
                <a:defRPr/>
              </a:pPr>
              <a:t>‹#›</a:t>
            </a:fld>
            <a:endParaRPr lang="en-US"/>
          </a:p>
        </p:txBody>
      </p:sp>
    </p:spTree>
    <p:extLst>
      <p:ext uri="{BB962C8B-B14F-4D97-AF65-F5344CB8AC3E}">
        <p14:creationId xmlns:p14="http://schemas.microsoft.com/office/powerpoint/2010/main" val="4228376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99492" y="2148840"/>
            <a:ext cx="4663282" cy="38404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10215" y="2147488"/>
            <a:ext cx="2611438" cy="3432319"/>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8258725-8D9D-4C97-8307-8E82503D48BB}" type="slidenum">
              <a:rPr lang="en-US" smtClean="0"/>
              <a:pPr>
                <a:defRPr/>
              </a:pPr>
              <a:t>‹#›</a:t>
            </a:fld>
            <a:endParaRPr lang="en-US"/>
          </a:p>
        </p:txBody>
      </p:sp>
    </p:spTree>
    <p:extLst>
      <p:ext uri="{BB962C8B-B14F-4D97-AF65-F5344CB8AC3E}">
        <p14:creationId xmlns:p14="http://schemas.microsoft.com/office/powerpoint/2010/main" val="4262814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699492" y="2211494"/>
            <a:ext cx="4849813" cy="384048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002854" y="2150621"/>
            <a:ext cx="2611438" cy="3429000"/>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FF90B15-CF18-4757-95AC-667E48727E82}" type="slidenum">
              <a:rPr lang="en-US" smtClean="0"/>
              <a:pPr>
                <a:defRPr/>
              </a:pPr>
              <a:t>‹#›</a:t>
            </a:fld>
            <a:endParaRPr lang="en-US"/>
          </a:p>
        </p:txBody>
      </p:sp>
    </p:spTree>
    <p:extLst>
      <p:ext uri="{BB962C8B-B14F-4D97-AF65-F5344CB8AC3E}">
        <p14:creationId xmlns:p14="http://schemas.microsoft.com/office/powerpoint/2010/main" val="3326156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3EA9006-5649-41E5-A5E2-D96C7F856EF3}" type="slidenum">
              <a:rPr lang="en-US" smtClean="0"/>
              <a:pPr>
                <a:defRPr/>
              </a:pPr>
              <a:t>‹#›</a:t>
            </a:fld>
            <a:endParaRPr lang="en-US"/>
          </a:p>
        </p:txBody>
      </p:sp>
    </p:spTree>
    <p:extLst>
      <p:ext uri="{BB962C8B-B14F-4D97-AF65-F5344CB8AC3E}">
        <p14:creationId xmlns:p14="http://schemas.microsoft.com/office/powerpoint/2010/main" val="4003449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99539" y="0"/>
            <a:ext cx="209847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7007640" y="609600"/>
            <a:ext cx="1837758"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41201" y="609600"/>
            <a:ext cx="609936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41202" y="6422856"/>
            <a:ext cx="2098474" cy="365125"/>
          </a:xfrm>
        </p:spPr>
        <p:txBody>
          <a:bodyPr/>
          <a:lstStyle/>
          <a:p>
            <a:pPr>
              <a:defRPr/>
            </a:pPr>
            <a:endParaRPr lang="en-US"/>
          </a:p>
        </p:txBody>
      </p:sp>
      <p:sp>
        <p:nvSpPr>
          <p:cNvPr id="5" name="Footer Placeholder 4"/>
          <p:cNvSpPr>
            <a:spLocks noGrp="1"/>
          </p:cNvSpPr>
          <p:nvPr>
            <p:ph type="ftr" sz="quarter" idx="11"/>
          </p:nvPr>
        </p:nvSpPr>
        <p:spPr>
          <a:xfrm>
            <a:off x="2888646" y="6422856"/>
            <a:ext cx="3273836" cy="365125"/>
          </a:xfrm>
        </p:spPr>
        <p:txBody>
          <a:bodyPr/>
          <a:lstStyle/>
          <a:p>
            <a:pPr>
              <a:defRPr/>
            </a:pPr>
            <a:endParaRPr lang="en-US"/>
          </a:p>
        </p:txBody>
      </p:sp>
      <p:sp>
        <p:nvSpPr>
          <p:cNvPr id="6" name="Slide Number Placeholder 5"/>
          <p:cNvSpPr>
            <a:spLocks noGrp="1"/>
          </p:cNvSpPr>
          <p:nvPr>
            <p:ph type="sldNum" sz="quarter" idx="12"/>
          </p:nvPr>
        </p:nvSpPr>
        <p:spPr>
          <a:xfrm>
            <a:off x="6175673" y="6422856"/>
            <a:ext cx="672993" cy="365125"/>
          </a:xfrm>
        </p:spPr>
        <p:txBody>
          <a:bodyPr/>
          <a:lstStyle/>
          <a:p>
            <a:pPr>
              <a:defRPr/>
            </a:pPr>
            <a:fld id="{BF76317A-FD7F-4CB6-98BC-9B4BB02AE52A}" type="slidenum">
              <a:rPr lang="en-US" smtClean="0"/>
              <a:pPr>
                <a:defRPr/>
              </a:pPr>
              <a:t>‹#›</a:t>
            </a:fld>
            <a:endParaRPr lang="en-US"/>
          </a:p>
        </p:txBody>
      </p:sp>
    </p:spTree>
    <p:extLst>
      <p:ext uri="{BB962C8B-B14F-4D97-AF65-F5344CB8AC3E}">
        <p14:creationId xmlns:p14="http://schemas.microsoft.com/office/powerpoint/2010/main" val="2485181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87438" y="304800"/>
            <a:ext cx="7927975" cy="1143000"/>
          </a:xfrm>
        </p:spPr>
        <p:txBody>
          <a:bodyPr/>
          <a:lstStyle/>
          <a:p>
            <a:r>
              <a:rPr lang="en-US"/>
              <a:t>Click to edit Master title style</a:t>
            </a:r>
          </a:p>
        </p:txBody>
      </p:sp>
      <p:sp>
        <p:nvSpPr>
          <p:cNvPr id="3" name="Text Placeholder 2"/>
          <p:cNvSpPr>
            <a:spLocks noGrp="1"/>
          </p:cNvSpPr>
          <p:nvPr>
            <p:ph type="body" sz="half" idx="1"/>
          </p:nvPr>
        </p:nvSpPr>
        <p:spPr>
          <a:xfrm>
            <a:off x="1087438" y="1676400"/>
            <a:ext cx="388778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5127625" y="1676400"/>
            <a:ext cx="3887788" cy="4114800"/>
          </a:xfrm>
        </p:spPr>
        <p:txBody>
          <a:bodyPr/>
          <a:lstStyle/>
          <a:p>
            <a:pPr lvl="0"/>
            <a:r>
              <a:rPr lang="en-US" noProof="0"/>
              <a:t>Click icon to add clip art</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
        <p:nvSpPr>
          <p:cNvPr id="7" name="Rectangle 15"/>
          <p:cNvSpPr>
            <a:spLocks noGrp="1" noChangeArrowheads="1"/>
          </p:cNvSpPr>
          <p:nvPr>
            <p:ph type="sldNum" sz="quarter" idx="12"/>
          </p:nvPr>
        </p:nvSpPr>
        <p:spPr>
          <a:ln/>
        </p:spPr>
        <p:txBody>
          <a:bodyPr/>
          <a:lstStyle>
            <a:lvl1pPr>
              <a:defRPr/>
            </a:lvl1pPr>
          </a:lstStyle>
          <a:p>
            <a:pPr>
              <a:defRPr/>
            </a:pPr>
            <a:fld id="{773FE324-50B3-4ED0-A90A-CB847C7EE7DD}" type="slidenum">
              <a:rPr lang="en-US"/>
              <a:pPr>
                <a:defRPr/>
              </a:pPr>
              <a:t>‹#›</a:t>
            </a:fld>
            <a:endParaRPr lang="en-US"/>
          </a:p>
        </p:txBody>
      </p:sp>
    </p:spTree>
    <p:extLst>
      <p:ext uri="{BB962C8B-B14F-4D97-AF65-F5344CB8AC3E}">
        <p14:creationId xmlns:p14="http://schemas.microsoft.com/office/powerpoint/2010/main" val="37648712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87438" y="304800"/>
            <a:ext cx="7927975" cy="1143000"/>
          </a:xfrm>
        </p:spPr>
        <p:txBody>
          <a:bodyPr/>
          <a:lstStyle/>
          <a:p>
            <a:r>
              <a:rPr lang="en-US"/>
              <a:t>Click to edit Master title style</a:t>
            </a:r>
          </a:p>
        </p:txBody>
      </p:sp>
      <p:sp>
        <p:nvSpPr>
          <p:cNvPr id="3" name="ClipArt Placeholder 2"/>
          <p:cNvSpPr>
            <a:spLocks noGrp="1"/>
          </p:cNvSpPr>
          <p:nvPr>
            <p:ph type="clipArt" sz="half" idx="1"/>
          </p:nvPr>
        </p:nvSpPr>
        <p:spPr>
          <a:xfrm>
            <a:off x="1087438" y="1676400"/>
            <a:ext cx="3887787" cy="4114800"/>
          </a:xfrm>
        </p:spPr>
        <p:txBody>
          <a:bodyPr/>
          <a:lstStyle/>
          <a:p>
            <a:pPr lvl="0"/>
            <a:r>
              <a:rPr lang="en-US" noProof="0"/>
              <a:t>Click icon to add clip art</a:t>
            </a:r>
          </a:p>
        </p:txBody>
      </p:sp>
      <p:sp>
        <p:nvSpPr>
          <p:cNvPr id="4" name="Text Placeholder 3"/>
          <p:cNvSpPr>
            <a:spLocks noGrp="1"/>
          </p:cNvSpPr>
          <p:nvPr>
            <p:ph type="body" sz="half" idx="2"/>
          </p:nvPr>
        </p:nvSpPr>
        <p:spPr>
          <a:xfrm>
            <a:off x="5127625" y="1676400"/>
            <a:ext cx="388778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
          <p:cNvSpPr>
            <a:spLocks noGrp="1" noChangeArrowheads="1"/>
          </p:cNvSpPr>
          <p:nvPr>
            <p:ph type="dt" sz="half" idx="10"/>
          </p:nvPr>
        </p:nvSpPr>
        <p:spPr>
          <a:ln/>
        </p:spPr>
        <p:txBody>
          <a:bodyPr/>
          <a:lstStyle>
            <a:lvl1pPr>
              <a:defRPr/>
            </a:lvl1pPr>
          </a:lstStyle>
          <a:p>
            <a:pPr>
              <a:defRPr/>
            </a:pPr>
            <a:endParaRPr lang="en-US"/>
          </a:p>
        </p:txBody>
      </p:sp>
      <p:sp>
        <p:nvSpPr>
          <p:cNvPr id="6" name="Rectangle 14"/>
          <p:cNvSpPr>
            <a:spLocks noGrp="1" noChangeArrowheads="1"/>
          </p:cNvSpPr>
          <p:nvPr>
            <p:ph type="ftr" sz="quarter" idx="11"/>
          </p:nvPr>
        </p:nvSpPr>
        <p:spPr>
          <a:ln/>
        </p:spPr>
        <p:txBody>
          <a:bodyPr/>
          <a:lstStyle>
            <a:lvl1pPr>
              <a:defRPr/>
            </a:lvl1pPr>
          </a:lstStyle>
          <a:p>
            <a:pPr>
              <a:defRPr/>
            </a:pPr>
            <a:endParaRPr lang="en-US"/>
          </a:p>
        </p:txBody>
      </p:sp>
      <p:sp>
        <p:nvSpPr>
          <p:cNvPr id="7" name="Rectangle 15"/>
          <p:cNvSpPr>
            <a:spLocks noGrp="1" noChangeArrowheads="1"/>
          </p:cNvSpPr>
          <p:nvPr>
            <p:ph type="sldNum" sz="quarter" idx="12"/>
          </p:nvPr>
        </p:nvSpPr>
        <p:spPr>
          <a:ln/>
        </p:spPr>
        <p:txBody>
          <a:bodyPr/>
          <a:lstStyle>
            <a:lvl1pPr>
              <a:defRPr/>
            </a:lvl1pPr>
          </a:lstStyle>
          <a:p>
            <a:pPr>
              <a:defRPr/>
            </a:pPr>
            <a:fld id="{13340947-3814-4032-BD38-AB4D7D249CD1}" type="slidenum">
              <a:rPr lang="en-US"/>
              <a:pPr>
                <a:defRPr/>
              </a:pPr>
              <a:t>‹#›</a:t>
            </a:fld>
            <a:endParaRPr lang="en-US"/>
          </a:p>
        </p:txBody>
      </p:sp>
    </p:spTree>
    <p:extLst>
      <p:ext uri="{BB962C8B-B14F-4D97-AF65-F5344CB8AC3E}">
        <p14:creationId xmlns:p14="http://schemas.microsoft.com/office/powerpoint/2010/main" val="1203055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369" y="176109"/>
            <a:ext cx="9324231"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98695" y="284176"/>
            <a:ext cx="7927579"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98695" y="2011680"/>
            <a:ext cx="7927579" cy="420624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95165" y="6422856"/>
            <a:ext cx="2646854" cy="365125"/>
          </a:xfrm>
          <a:prstGeom prst="rect">
            <a:avLst/>
          </a:prstGeom>
        </p:spPr>
        <p:txBody>
          <a:bodyPr vert="horz" lIns="91440" tIns="45720" rIns="45720" bIns="45720" rtlCol="0" anchor="ctr"/>
          <a:lstStyle>
            <a:lvl1pPr algn="l">
              <a:defRPr sz="1050">
                <a:solidFill>
                  <a:schemeClr val="tx1"/>
                </a:solidFill>
              </a:defRPr>
            </a:lvl1pPr>
          </a:lstStyle>
          <a:p>
            <a:pPr>
              <a:defRPr/>
            </a:pPr>
            <a:endParaRPr lang="en-US"/>
          </a:p>
        </p:txBody>
      </p:sp>
      <p:sp>
        <p:nvSpPr>
          <p:cNvPr id="5" name="Footer Placeholder 4"/>
          <p:cNvSpPr>
            <a:spLocks noGrp="1"/>
          </p:cNvSpPr>
          <p:nvPr>
            <p:ph type="ftr" sz="quarter" idx="3"/>
          </p:nvPr>
        </p:nvSpPr>
        <p:spPr>
          <a:xfrm>
            <a:off x="4274675" y="6422856"/>
            <a:ext cx="4141699" cy="365125"/>
          </a:xfrm>
          <a:prstGeom prst="rect">
            <a:avLst/>
          </a:prstGeom>
        </p:spPr>
        <p:txBody>
          <a:bodyPr vert="horz" lIns="91440" tIns="45720" rIns="91440" bIns="45720" rtlCol="0" anchor="ctr"/>
          <a:lstStyle>
            <a:lvl1pPr algn="r">
              <a:defRPr sz="1050">
                <a:solidFill>
                  <a:schemeClr val="tx1"/>
                </a:solidFill>
              </a:defRPr>
            </a:lvl1pPr>
          </a:lstStyle>
          <a:p>
            <a:pPr>
              <a:defRPr/>
            </a:pPr>
            <a:endParaRPr lang="en-US"/>
          </a:p>
        </p:txBody>
      </p:sp>
      <p:sp>
        <p:nvSpPr>
          <p:cNvPr id="6" name="Slide Number Placeholder 5"/>
          <p:cNvSpPr>
            <a:spLocks noGrp="1"/>
          </p:cNvSpPr>
          <p:nvPr>
            <p:ph type="sldNum" sz="quarter" idx="4"/>
          </p:nvPr>
        </p:nvSpPr>
        <p:spPr>
          <a:xfrm>
            <a:off x="8430155" y="6422856"/>
            <a:ext cx="723867" cy="365125"/>
          </a:xfrm>
          <a:prstGeom prst="rect">
            <a:avLst/>
          </a:prstGeom>
        </p:spPr>
        <p:txBody>
          <a:bodyPr vert="horz" lIns="45720" tIns="45720" rIns="91440" bIns="45720" rtlCol="0" anchor="ctr"/>
          <a:lstStyle>
            <a:lvl1pPr algn="l">
              <a:defRPr sz="1200" b="0">
                <a:solidFill>
                  <a:schemeClr val="tx1"/>
                </a:solidFill>
              </a:defRPr>
            </a:lvl1pPr>
          </a:lstStyle>
          <a:p>
            <a:pPr>
              <a:defRPr/>
            </a:pPr>
            <a:fld id="{BC7BCC6C-C88B-4ACE-A6C0-D324B6FF09F2}" type="slidenum">
              <a:rPr lang="en-US" smtClean="0"/>
              <a:pPr>
                <a:defRPr/>
              </a:pPr>
              <a:t>‹#›</a:t>
            </a:fld>
            <a:endParaRPr lang="en-US"/>
          </a:p>
        </p:txBody>
      </p:sp>
    </p:spTree>
    <p:extLst>
      <p:ext uri="{BB962C8B-B14F-4D97-AF65-F5344CB8AC3E}">
        <p14:creationId xmlns:p14="http://schemas.microsoft.com/office/powerpoint/2010/main" val="1325807514"/>
      </p:ext>
    </p:extLst>
  </p:cSld>
  <p:clrMap bg1="dk1" tx1="lt1" bg2="dk2" tx2="lt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 id="2147483802" r:id="rId13"/>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Kimberly.Luebbering@wcmo.edu"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s://studentaid.gov/h/apply-for-aid/fafs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hyperlink" Target="https://studentaid.gov/fsa-id/create-account/launch"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1.wmf"/></Relationships>
</file>

<file path=ppt/slides/_rels/slide21.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26.w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0" y="533400"/>
            <a:ext cx="9326563" cy="990600"/>
          </a:xfrm>
          <a:noFill/>
        </p:spPr>
        <p:txBody>
          <a:bodyPr lIns="92075" tIns="46038" rIns="92075" bIns="46038" anchor="ctr">
            <a:normAutofit/>
          </a:bodyPr>
          <a:lstStyle/>
          <a:p>
            <a:pPr algn="ctr" eaLnBrk="1" hangingPunct="1"/>
            <a:r>
              <a:rPr lang="en-US" sz="4800" dirty="0">
                <a:solidFill>
                  <a:schemeClr val="bg1"/>
                </a:solidFill>
                <a:latin typeface="Bodoni MT" panose="02070603080606020203" pitchFamily="18" charset="0"/>
              </a:rPr>
              <a:t>The Financial Aid Process</a:t>
            </a:r>
          </a:p>
        </p:txBody>
      </p:sp>
      <p:sp>
        <p:nvSpPr>
          <p:cNvPr id="9219" name="Rectangle 3"/>
          <p:cNvSpPr>
            <a:spLocks noGrp="1" noChangeArrowheads="1"/>
          </p:cNvSpPr>
          <p:nvPr>
            <p:ph idx="1"/>
          </p:nvPr>
        </p:nvSpPr>
        <p:spPr>
          <a:xfrm>
            <a:off x="0" y="2133600"/>
            <a:ext cx="9326563" cy="4419600"/>
          </a:xfrm>
          <a:noFill/>
        </p:spPr>
        <p:txBody>
          <a:bodyPr lIns="92075" tIns="46038" rIns="92075" bIns="46038">
            <a:normAutofit fontScale="92500" lnSpcReduction="10000"/>
          </a:bodyPr>
          <a:lstStyle/>
          <a:p>
            <a:pPr algn="ctr" eaLnBrk="1" hangingPunct="1">
              <a:lnSpc>
                <a:spcPct val="90000"/>
              </a:lnSpc>
              <a:buFont typeface="Wingdings" pitchFamily="2" charset="2"/>
              <a:buNone/>
            </a:pPr>
            <a:r>
              <a:rPr lang="en-US" sz="4500" b="1" dirty="0">
                <a:solidFill>
                  <a:schemeClr val="bg1"/>
                </a:solidFill>
                <a:latin typeface="Bodoni MT" panose="02070603080606020203" pitchFamily="18" charset="0"/>
              </a:rPr>
              <a:t>Westminster College</a:t>
            </a:r>
          </a:p>
          <a:p>
            <a:pPr algn="ctr" eaLnBrk="1" hangingPunct="1">
              <a:lnSpc>
                <a:spcPct val="90000"/>
              </a:lnSpc>
              <a:buFont typeface="Wingdings" pitchFamily="2" charset="2"/>
              <a:buNone/>
            </a:pPr>
            <a:r>
              <a:rPr lang="en-US" sz="3300" dirty="0">
                <a:solidFill>
                  <a:schemeClr val="bg1"/>
                </a:solidFill>
                <a:latin typeface="Bodoni MT" panose="02070603080606020203" pitchFamily="18" charset="0"/>
              </a:rPr>
              <a:t>501 Westminster Ave.</a:t>
            </a:r>
          </a:p>
          <a:p>
            <a:pPr algn="ctr" eaLnBrk="1" hangingPunct="1">
              <a:lnSpc>
                <a:spcPct val="90000"/>
              </a:lnSpc>
              <a:buFont typeface="Wingdings" pitchFamily="2" charset="2"/>
              <a:buNone/>
            </a:pPr>
            <a:r>
              <a:rPr lang="en-US" sz="3300" dirty="0">
                <a:solidFill>
                  <a:schemeClr val="bg1"/>
                </a:solidFill>
                <a:latin typeface="Bodoni MT" panose="02070603080606020203" pitchFamily="18" charset="0"/>
              </a:rPr>
              <a:t>Fulton, MO 65251</a:t>
            </a:r>
          </a:p>
          <a:p>
            <a:pPr algn="ctr" eaLnBrk="1" hangingPunct="1">
              <a:lnSpc>
                <a:spcPct val="90000"/>
              </a:lnSpc>
              <a:buFont typeface="Wingdings" pitchFamily="2" charset="2"/>
              <a:buNone/>
            </a:pPr>
            <a:endParaRPr lang="en-US" sz="3700" b="1" dirty="0">
              <a:solidFill>
                <a:schemeClr val="bg1"/>
              </a:solidFill>
              <a:latin typeface="Bodoni MT" panose="02070603080606020203" pitchFamily="18" charset="0"/>
            </a:endParaRPr>
          </a:p>
          <a:p>
            <a:pPr algn="ctr" eaLnBrk="1" hangingPunct="1">
              <a:lnSpc>
                <a:spcPct val="90000"/>
              </a:lnSpc>
              <a:buFont typeface="Wingdings" pitchFamily="2" charset="2"/>
              <a:buNone/>
            </a:pPr>
            <a:r>
              <a:rPr lang="en-US" sz="3700" b="1" dirty="0">
                <a:solidFill>
                  <a:schemeClr val="bg1"/>
                </a:solidFill>
                <a:latin typeface="Bodoni MT" panose="02070603080606020203" pitchFamily="18" charset="0"/>
              </a:rPr>
              <a:t>Aimee Bristow</a:t>
            </a:r>
          </a:p>
          <a:p>
            <a:pPr algn="ctr" eaLnBrk="1" hangingPunct="1">
              <a:lnSpc>
                <a:spcPct val="90000"/>
              </a:lnSpc>
              <a:buFont typeface="Wingdings" pitchFamily="2" charset="2"/>
              <a:buNone/>
            </a:pPr>
            <a:r>
              <a:rPr lang="en-US" sz="3300" dirty="0">
                <a:solidFill>
                  <a:schemeClr val="bg1"/>
                </a:solidFill>
                <a:latin typeface="Bodoni MT" panose="02070603080606020203" pitchFamily="18" charset="0"/>
              </a:rPr>
              <a:t>Associate Vice President of Enrollment Management &amp; Financial Aid</a:t>
            </a:r>
          </a:p>
          <a:p>
            <a:pPr algn="ctr" eaLnBrk="1" hangingPunct="1">
              <a:lnSpc>
                <a:spcPct val="90000"/>
              </a:lnSpc>
              <a:buFont typeface="Wingdings" pitchFamily="2" charset="2"/>
              <a:buNone/>
            </a:pPr>
            <a:r>
              <a:rPr lang="en-US" sz="3300" u="sng" dirty="0">
                <a:solidFill>
                  <a:schemeClr val="bg1"/>
                </a:solidFill>
                <a:latin typeface="Bodoni MT" panose="02070603080606020203" pitchFamily="18" charset="0"/>
                <a:hlinkClick r:id="rId3"/>
              </a:rPr>
              <a:t>Aimee.Bristow@wcmo.edu</a:t>
            </a:r>
            <a:endParaRPr lang="en-US" sz="3300" u="sng" dirty="0">
              <a:solidFill>
                <a:schemeClr val="bg1"/>
              </a:solidFill>
              <a:latin typeface="Bodoni MT" panose="02070603080606020203" pitchFamily="18" charset="0"/>
            </a:endParaRPr>
          </a:p>
          <a:p>
            <a:pPr algn="ctr" eaLnBrk="1" hangingPunct="1">
              <a:lnSpc>
                <a:spcPct val="90000"/>
              </a:lnSpc>
              <a:buFont typeface="Wingdings" pitchFamily="2" charset="2"/>
              <a:buNone/>
            </a:pPr>
            <a:endParaRPr lang="en-US" sz="3300" u="sng" dirty="0">
              <a:solidFill>
                <a:schemeClr val="accent1"/>
              </a:solidFill>
            </a:endParaRPr>
          </a:p>
          <a:p>
            <a:pPr algn="ctr" eaLnBrk="1" hangingPunct="1">
              <a:lnSpc>
                <a:spcPct val="90000"/>
              </a:lnSpc>
              <a:buFont typeface="Wingdings" pitchFamily="2" charset="2"/>
              <a:buNone/>
            </a:pPr>
            <a:endParaRPr lang="en-US" sz="3300" dirty="0">
              <a:solidFill>
                <a:schemeClr val="accent1"/>
              </a:solidFill>
            </a:endParaRPr>
          </a:p>
          <a:p>
            <a:pPr algn="ctr" eaLnBrk="1" hangingPunct="1">
              <a:lnSpc>
                <a:spcPct val="90000"/>
              </a:lnSpc>
              <a:buFont typeface="Wingdings" pitchFamily="2" charset="2"/>
              <a:buNone/>
            </a:pPr>
            <a:endParaRPr lang="en-US" sz="3300" dirty="0">
              <a:solidFill>
                <a:schemeClr val="accent1"/>
              </a:solidFill>
            </a:endParaRPr>
          </a:p>
          <a:p>
            <a:pPr algn="ctr" eaLnBrk="1" hangingPunct="1">
              <a:lnSpc>
                <a:spcPct val="90000"/>
              </a:lnSpc>
              <a:buFont typeface="Wingdings" pitchFamily="2" charset="2"/>
              <a:buNone/>
            </a:pPr>
            <a:endParaRPr lang="en-US" sz="3300" dirty="0">
              <a:solidFill>
                <a:schemeClr val="accent1"/>
              </a:solidFill>
            </a:endParaRPr>
          </a:p>
          <a:p>
            <a:pPr algn="ctr" eaLnBrk="1" hangingPunct="1">
              <a:lnSpc>
                <a:spcPct val="90000"/>
              </a:lnSpc>
              <a:buFont typeface="Wingdings" pitchFamily="2" charset="2"/>
              <a:buNone/>
            </a:pPr>
            <a:endParaRPr lang="en-US" sz="3300" dirty="0">
              <a:solidFill>
                <a:schemeClr val="accent1"/>
              </a:solidFill>
            </a:endParaRPr>
          </a:p>
          <a:p>
            <a:pPr algn="ctr" eaLnBrk="1" hangingPunct="1">
              <a:lnSpc>
                <a:spcPct val="90000"/>
              </a:lnSpc>
              <a:buFont typeface="Wingdings" pitchFamily="2" charset="2"/>
              <a:buNone/>
            </a:pPr>
            <a:endParaRPr lang="en-US" sz="3300" dirty="0">
              <a:solidFill>
                <a:schemeClr val="accent1"/>
              </a:solidFill>
            </a:endParaRPr>
          </a:p>
          <a:p>
            <a:pPr algn="ctr" eaLnBrk="1" hangingPunct="1">
              <a:lnSpc>
                <a:spcPct val="90000"/>
              </a:lnSpc>
              <a:buFont typeface="Wingdings" pitchFamily="2" charset="2"/>
              <a:buNone/>
            </a:pPr>
            <a:endParaRPr lang="en-US" sz="3300" dirty="0">
              <a:solidFill>
                <a:schemeClr val="accent1"/>
              </a:solidFill>
            </a:endParaRPr>
          </a:p>
          <a:p>
            <a:pPr algn="ctr" eaLnBrk="1" hangingPunct="1">
              <a:lnSpc>
                <a:spcPct val="90000"/>
              </a:lnSpc>
              <a:buFont typeface="Wingdings" pitchFamily="2" charset="2"/>
              <a:buNone/>
            </a:pPr>
            <a:endParaRPr lang="en-US" sz="3300" dirty="0"/>
          </a:p>
          <a:p>
            <a:pPr eaLnBrk="1" hangingPunct="1">
              <a:lnSpc>
                <a:spcPct val="90000"/>
              </a:lnSpc>
            </a:pPr>
            <a:endParaRPr lang="en-US" sz="4000" dirty="0"/>
          </a:p>
        </p:txBody>
      </p:sp>
    </p:spTree>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1" y="304800"/>
            <a:ext cx="9326563" cy="1371600"/>
          </a:xfrm>
          <a:noFill/>
        </p:spPr>
        <p:txBody>
          <a:bodyPr lIns="92075" tIns="46038" rIns="92075" bIns="46038" anchor="ctr">
            <a:normAutofit/>
          </a:bodyPr>
          <a:lstStyle/>
          <a:p>
            <a:pPr algn="ctr" eaLnBrk="1" hangingPunct="1"/>
            <a:r>
              <a:rPr lang="en-US" sz="8000" b="1" dirty="0">
                <a:solidFill>
                  <a:schemeClr val="bg1"/>
                </a:solidFill>
                <a:latin typeface="Bodoni MT" panose="02070603080606020203" pitchFamily="18" charset="0"/>
              </a:rPr>
              <a:t>Apply early</a:t>
            </a:r>
          </a:p>
        </p:txBody>
      </p:sp>
      <p:sp>
        <p:nvSpPr>
          <p:cNvPr id="4100" name="Rectangle 3"/>
          <p:cNvSpPr>
            <a:spLocks noGrp="1" noChangeArrowheads="1"/>
          </p:cNvSpPr>
          <p:nvPr>
            <p:ph type="body" sz="half" idx="1"/>
          </p:nvPr>
        </p:nvSpPr>
        <p:spPr>
          <a:xfrm>
            <a:off x="1424780" y="2362200"/>
            <a:ext cx="6477000" cy="3200400"/>
          </a:xfrm>
          <a:noFill/>
        </p:spPr>
        <p:txBody>
          <a:bodyPr lIns="92075" tIns="46038" rIns="92075" bIns="46038">
            <a:normAutofit fontScale="92500" lnSpcReduction="10000"/>
          </a:bodyPr>
          <a:lstStyle/>
          <a:p>
            <a:pPr eaLnBrk="1" hangingPunct="1">
              <a:buClrTx/>
            </a:pPr>
            <a:r>
              <a:rPr lang="en-US" sz="4000" dirty="0">
                <a:solidFill>
                  <a:schemeClr val="bg1"/>
                </a:solidFill>
                <a:latin typeface="Bodoni MT" panose="02070603080606020203" pitchFamily="18" charset="0"/>
              </a:rPr>
              <a:t>Apply early - funds are often awarded on a first come, first serve basis</a:t>
            </a:r>
          </a:p>
          <a:p>
            <a:pPr eaLnBrk="1" hangingPunct="1">
              <a:buClrTx/>
            </a:pPr>
            <a:r>
              <a:rPr lang="en-US" sz="4000" dirty="0">
                <a:solidFill>
                  <a:schemeClr val="bg1"/>
                </a:solidFill>
                <a:latin typeface="Bodoni MT" panose="02070603080606020203" pitchFamily="18" charset="0"/>
              </a:rPr>
              <a:t>Be aware of deadlines</a:t>
            </a:r>
          </a:p>
          <a:p>
            <a:pPr eaLnBrk="1" hangingPunct="1">
              <a:buClrTx/>
            </a:pPr>
            <a:r>
              <a:rPr lang="en-US" sz="4000" dirty="0">
                <a:solidFill>
                  <a:schemeClr val="bg1"/>
                </a:solidFill>
                <a:latin typeface="Bodoni MT" panose="02070603080606020203" pitchFamily="18" charset="0"/>
              </a:rPr>
              <a:t>Requirements may vary from school to school</a:t>
            </a:r>
          </a:p>
          <a:p>
            <a:pPr eaLnBrk="1" hangingPunct="1"/>
            <a:endParaRPr lang="en-US" sz="2800" b="1" u="sng"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 y="304800"/>
            <a:ext cx="9326562" cy="1371600"/>
          </a:xfrm>
          <a:noFill/>
        </p:spPr>
        <p:txBody>
          <a:bodyPr lIns="92075" tIns="46038" rIns="92075" bIns="46038" anchor="ctr">
            <a:normAutofit/>
          </a:bodyPr>
          <a:lstStyle/>
          <a:p>
            <a:pPr algn="ctr" eaLnBrk="1" hangingPunct="1"/>
            <a:r>
              <a:rPr lang="en-US" dirty="0">
                <a:solidFill>
                  <a:schemeClr val="bg1"/>
                </a:solidFill>
                <a:latin typeface="Bodoni MT" panose="02070603080606020203" pitchFamily="18" charset="0"/>
              </a:rPr>
              <a:t>Free Application for Federal Student Aid - The FAFSA</a:t>
            </a:r>
          </a:p>
        </p:txBody>
      </p:sp>
      <p:sp>
        <p:nvSpPr>
          <p:cNvPr id="10243" name="Rectangle 3"/>
          <p:cNvSpPr>
            <a:spLocks noGrp="1" noChangeArrowheads="1"/>
          </p:cNvSpPr>
          <p:nvPr>
            <p:ph type="body" sz="half" idx="1"/>
          </p:nvPr>
        </p:nvSpPr>
        <p:spPr>
          <a:xfrm>
            <a:off x="510382" y="2057400"/>
            <a:ext cx="8305800" cy="4114800"/>
          </a:xfrm>
          <a:noFill/>
        </p:spPr>
        <p:txBody>
          <a:bodyPr lIns="92075" tIns="46038" rIns="92075" bIns="46038">
            <a:normAutofit fontScale="77500" lnSpcReduction="20000"/>
          </a:bodyPr>
          <a:lstStyle/>
          <a:p>
            <a:pPr eaLnBrk="1" hangingPunct="1">
              <a:lnSpc>
                <a:spcPct val="120000"/>
              </a:lnSpc>
              <a:buClrTx/>
            </a:pPr>
            <a:r>
              <a:rPr lang="en-US" sz="2800" dirty="0">
                <a:solidFill>
                  <a:schemeClr val="bg1"/>
                </a:solidFill>
                <a:latin typeface="Bodoni MT" panose="02070603080606020203" pitchFamily="18" charset="0"/>
              </a:rPr>
              <a:t>Complete and submit as soon as possible after it opens on October 1, 2026 – will use 2025 tax info</a:t>
            </a:r>
          </a:p>
          <a:p>
            <a:pPr eaLnBrk="1" hangingPunct="1">
              <a:lnSpc>
                <a:spcPct val="120000"/>
              </a:lnSpc>
              <a:buClrTx/>
            </a:pPr>
            <a:r>
              <a:rPr lang="en-US" sz="2800" dirty="0">
                <a:solidFill>
                  <a:schemeClr val="bg1"/>
                </a:solidFill>
                <a:latin typeface="Bodoni MT" panose="02070603080606020203" pitchFamily="18" charset="0"/>
              </a:rPr>
              <a:t>Westminster College’s FAFSA Priority Deadline is </a:t>
            </a:r>
            <a:r>
              <a:rPr lang="en-US" sz="2800" b="1" u="sng" dirty="0">
                <a:solidFill>
                  <a:schemeClr val="bg1"/>
                </a:solidFill>
                <a:latin typeface="Bodoni MT" panose="02070603080606020203" pitchFamily="18" charset="0"/>
              </a:rPr>
              <a:t>February 1</a:t>
            </a:r>
            <a:r>
              <a:rPr lang="en-US" sz="2800" b="1" u="sng" baseline="30000" dirty="0">
                <a:solidFill>
                  <a:schemeClr val="bg1"/>
                </a:solidFill>
                <a:latin typeface="Bodoni MT" panose="02070603080606020203" pitchFamily="18" charset="0"/>
              </a:rPr>
              <a:t>st</a:t>
            </a:r>
            <a:r>
              <a:rPr lang="en-US" sz="2800" b="1" u="sng" dirty="0">
                <a:solidFill>
                  <a:schemeClr val="bg1"/>
                </a:solidFill>
                <a:latin typeface="Bodoni MT" panose="02070603080606020203" pitchFamily="18" charset="0"/>
              </a:rPr>
              <a:t>, 2027</a:t>
            </a:r>
          </a:p>
          <a:p>
            <a:pPr eaLnBrk="1" hangingPunct="1">
              <a:lnSpc>
                <a:spcPct val="120000"/>
              </a:lnSpc>
              <a:buClrTx/>
            </a:pPr>
            <a:r>
              <a:rPr lang="en-US" sz="2800" dirty="0">
                <a:solidFill>
                  <a:schemeClr val="bg1"/>
                </a:solidFill>
                <a:latin typeface="Bodoni MT" panose="02070603080606020203" pitchFamily="18" charset="0"/>
              </a:rPr>
              <a:t>Contact all colleges you are applying to find out their priority deadline</a:t>
            </a:r>
          </a:p>
          <a:p>
            <a:pPr eaLnBrk="1" hangingPunct="1">
              <a:lnSpc>
                <a:spcPct val="120000"/>
              </a:lnSpc>
              <a:buClrTx/>
            </a:pPr>
            <a:r>
              <a:rPr lang="en-US" sz="2800" dirty="0">
                <a:solidFill>
                  <a:schemeClr val="bg1"/>
                </a:solidFill>
                <a:latin typeface="Bodoni MT" panose="02070603080606020203" pitchFamily="18" charset="0"/>
              </a:rPr>
              <a:t>Determines eligibility for Federal, State, and sometimes private aid</a:t>
            </a:r>
          </a:p>
          <a:p>
            <a:pPr eaLnBrk="1" hangingPunct="1">
              <a:lnSpc>
                <a:spcPct val="120000"/>
              </a:lnSpc>
              <a:buClrTx/>
            </a:pPr>
            <a:r>
              <a:rPr lang="en-US" sz="2800" dirty="0">
                <a:solidFill>
                  <a:schemeClr val="bg1"/>
                </a:solidFill>
                <a:latin typeface="Bodoni MT" panose="02070603080606020203" pitchFamily="18" charset="0"/>
              </a:rPr>
              <a:t>The only cost is your time</a:t>
            </a:r>
            <a:endParaRPr lang="en-US" sz="2800" b="1" u="sng" dirty="0"/>
          </a:p>
          <a:p>
            <a:pPr eaLnBrk="1" hangingPunct="1"/>
            <a:endParaRPr lang="en-US" sz="2800" b="1" u="sng"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8ADE-419F-49BE-A314-B54A72E62B4B}"/>
              </a:ext>
            </a:extLst>
          </p:cNvPr>
          <p:cNvSpPr>
            <a:spLocks noGrp="1"/>
          </p:cNvSpPr>
          <p:nvPr>
            <p:ph type="title"/>
          </p:nvPr>
        </p:nvSpPr>
        <p:spPr>
          <a:xfrm>
            <a:off x="698695" y="284176"/>
            <a:ext cx="7927579" cy="1011224"/>
          </a:xfrm>
        </p:spPr>
        <p:txBody>
          <a:bodyPr>
            <a:normAutofit fontScale="90000"/>
          </a:bodyPr>
          <a:lstStyle/>
          <a:p>
            <a:pPr algn="ctr"/>
            <a:r>
              <a:rPr lang="en-US" sz="8000" dirty="0">
                <a:solidFill>
                  <a:schemeClr val="bg1"/>
                </a:solidFill>
                <a:latin typeface="Bodoni MT" panose="02070603080606020203" pitchFamily="18" charset="0"/>
              </a:rPr>
              <a:t>FAFSA</a:t>
            </a:r>
            <a:endParaRPr lang="en-US" sz="8000" dirty="0"/>
          </a:p>
        </p:txBody>
      </p:sp>
      <p:sp>
        <p:nvSpPr>
          <p:cNvPr id="7" name="Content Placeholder 2">
            <a:extLst>
              <a:ext uri="{FF2B5EF4-FFF2-40B4-BE49-F238E27FC236}">
                <a16:creationId xmlns:a16="http://schemas.microsoft.com/office/drawing/2014/main" id="{D4EA2DE6-7EF0-4908-B8EE-F439CC7F2BD5}"/>
              </a:ext>
            </a:extLst>
          </p:cNvPr>
          <p:cNvSpPr txBox="1">
            <a:spLocks/>
          </p:cNvSpPr>
          <p:nvPr/>
        </p:nvSpPr>
        <p:spPr>
          <a:xfrm>
            <a:off x="622495" y="1066800"/>
            <a:ext cx="8536586" cy="807720"/>
          </a:xfrm>
          <a:prstGeom prst="rect">
            <a:avLst/>
          </a:prstGeom>
        </p:spPr>
        <p:txBody>
          <a:bodyPr vert="horz" lIns="91440" tIns="45720" rIns="91440" bIns="45720" rtlCol="0">
            <a:normAutofit/>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a:lstStyle>
          <a:p>
            <a:pPr marL="0" indent="0" fontAlgn="auto">
              <a:lnSpc>
                <a:spcPct val="120000"/>
              </a:lnSpc>
              <a:buClrTx/>
              <a:buNone/>
            </a:pPr>
            <a:r>
              <a:rPr lang="en-US" sz="3500" dirty="0">
                <a:solidFill>
                  <a:schemeClr val="bg1"/>
                </a:solidFill>
                <a:latin typeface="Bodoni MT" panose="02070603080606020203" pitchFamily="18" charset="0"/>
                <a:hlinkClick r:id="rId3"/>
              </a:rPr>
              <a:t>https://studentaid.gov/h/apply-for-aid/fafsa</a:t>
            </a:r>
            <a:r>
              <a:rPr lang="en-US" sz="3500" dirty="0">
                <a:solidFill>
                  <a:schemeClr val="bg1"/>
                </a:solidFill>
                <a:latin typeface="Bodoni MT" panose="02070603080606020203" pitchFamily="18" charset="0"/>
              </a:rPr>
              <a:t> </a:t>
            </a:r>
          </a:p>
          <a:p>
            <a:pPr fontAlgn="auto"/>
            <a:endParaRPr lang="en-US" dirty="0"/>
          </a:p>
        </p:txBody>
      </p:sp>
      <p:pic>
        <p:nvPicPr>
          <p:cNvPr id="4" name="Picture 3">
            <a:extLst>
              <a:ext uri="{FF2B5EF4-FFF2-40B4-BE49-F238E27FC236}">
                <a16:creationId xmlns:a16="http://schemas.microsoft.com/office/drawing/2014/main" id="{91F640A6-936A-18F6-49E2-8F8508CBACDD}"/>
              </a:ext>
            </a:extLst>
          </p:cNvPr>
          <p:cNvPicPr>
            <a:picLocks noChangeAspect="1"/>
          </p:cNvPicPr>
          <p:nvPr/>
        </p:nvPicPr>
        <p:blipFill>
          <a:blip r:embed="rId4"/>
          <a:stretch>
            <a:fillRect/>
          </a:stretch>
        </p:blipFill>
        <p:spPr>
          <a:xfrm>
            <a:off x="1168953" y="2078024"/>
            <a:ext cx="6988655" cy="4397224"/>
          </a:xfrm>
          <a:prstGeom prst="rect">
            <a:avLst/>
          </a:prstGeom>
        </p:spPr>
      </p:pic>
    </p:spTree>
    <p:extLst>
      <p:ext uri="{BB962C8B-B14F-4D97-AF65-F5344CB8AC3E}">
        <p14:creationId xmlns:p14="http://schemas.microsoft.com/office/powerpoint/2010/main" val="1457986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8ADE-419F-49BE-A314-B54A72E62B4B}"/>
              </a:ext>
            </a:extLst>
          </p:cNvPr>
          <p:cNvSpPr>
            <a:spLocks noGrp="1"/>
          </p:cNvSpPr>
          <p:nvPr>
            <p:ph type="title"/>
          </p:nvPr>
        </p:nvSpPr>
        <p:spPr/>
        <p:txBody>
          <a:bodyPr>
            <a:normAutofit/>
          </a:bodyPr>
          <a:lstStyle/>
          <a:p>
            <a:pPr algn="ctr"/>
            <a:r>
              <a:rPr lang="en-US" dirty="0">
                <a:solidFill>
                  <a:schemeClr val="bg1"/>
                </a:solidFill>
                <a:latin typeface="Bodoni MT" panose="02070603080606020203" pitchFamily="18" charset="0"/>
              </a:rPr>
              <a:t>1</a:t>
            </a:r>
            <a:r>
              <a:rPr lang="en-US" baseline="30000" dirty="0">
                <a:solidFill>
                  <a:schemeClr val="bg1"/>
                </a:solidFill>
                <a:latin typeface="Bodoni MT" panose="02070603080606020203" pitchFamily="18" charset="0"/>
              </a:rPr>
              <a:t>st</a:t>
            </a:r>
            <a:r>
              <a:rPr lang="en-US" dirty="0">
                <a:solidFill>
                  <a:schemeClr val="bg1"/>
                </a:solidFill>
                <a:latin typeface="Bodoni MT" panose="02070603080606020203" pitchFamily="18" charset="0"/>
              </a:rPr>
              <a:t> Step – students and parents apply for FSA ID</a:t>
            </a:r>
            <a:endParaRPr lang="en-US" dirty="0"/>
          </a:p>
        </p:txBody>
      </p:sp>
      <p:sp>
        <p:nvSpPr>
          <p:cNvPr id="3" name="Content Placeholder 2">
            <a:extLst>
              <a:ext uri="{FF2B5EF4-FFF2-40B4-BE49-F238E27FC236}">
                <a16:creationId xmlns:a16="http://schemas.microsoft.com/office/drawing/2014/main" id="{00680466-C68F-446A-A30F-C21474412E8C}"/>
              </a:ext>
            </a:extLst>
          </p:cNvPr>
          <p:cNvSpPr>
            <a:spLocks noGrp="1"/>
          </p:cNvSpPr>
          <p:nvPr>
            <p:ph idx="1"/>
          </p:nvPr>
        </p:nvSpPr>
        <p:spPr>
          <a:xfrm>
            <a:off x="698695" y="2011680"/>
            <a:ext cx="8536586" cy="807720"/>
          </a:xfrm>
        </p:spPr>
        <p:txBody>
          <a:bodyPr>
            <a:normAutofit fontScale="85000" lnSpcReduction="10000"/>
          </a:bodyPr>
          <a:lstStyle/>
          <a:p>
            <a:pPr marL="0" indent="0" eaLnBrk="1" hangingPunct="1">
              <a:lnSpc>
                <a:spcPct val="120000"/>
              </a:lnSpc>
              <a:buClrTx/>
              <a:buNone/>
            </a:pPr>
            <a:r>
              <a:rPr lang="en-US" sz="3500" dirty="0">
                <a:solidFill>
                  <a:schemeClr val="bg1"/>
                </a:solidFill>
                <a:latin typeface="Bodoni MT" panose="02070603080606020203" pitchFamily="18" charset="0"/>
                <a:hlinkClick r:id="rId3"/>
              </a:rPr>
              <a:t>https://studentaid.gov/fsa-id/create-account/launch</a:t>
            </a:r>
            <a:r>
              <a:rPr lang="en-US" sz="3500" dirty="0">
                <a:solidFill>
                  <a:schemeClr val="bg1"/>
                </a:solidFill>
                <a:latin typeface="Bodoni MT" panose="02070603080606020203" pitchFamily="18" charset="0"/>
              </a:rPr>
              <a:t> </a:t>
            </a:r>
            <a:endParaRPr lang="en-US" dirty="0"/>
          </a:p>
        </p:txBody>
      </p:sp>
      <p:pic>
        <p:nvPicPr>
          <p:cNvPr id="6" name="Picture 5">
            <a:extLst>
              <a:ext uri="{FF2B5EF4-FFF2-40B4-BE49-F238E27FC236}">
                <a16:creationId xmlns:a16="http://schemas.microsoft.com/office/drawing/2014/main" id="{44BCB1F2-EAA8-4372-842F-9800B4424E4E}"/>
              </a:ext>
            </a:extLst>
          </p:cNvPr>
          <p:cNvPicPr>
            <a:picLocks noChangeAspect="1"/>
          </p:cNvPicPr>
          <p:nvPr/>
        </p:nvPicPr>
        <p:blipFill>
          <a:blip r:embed="rId4"/>
          <a:stretch>
            <a:fillRect/>
          </a:stretch>
        </p:blipFill>
        <p:spPr>
          <a:xfrm>
            <a:off x="5356496" y="2731198"/>
            <a:ext cx="3269778" cy="3986404"/>
          </a:xfrm>
          <a:prstGeom prst="rect">
            <a:avLst/>
          </a:prstGeom>
        </p:spPr>
      </p:pic>
      <p:pic>
        <p:nvPicPr>
          <p:cNvPr id="5" name="Picture 4">
            <a:extLst>
              <a:ext uri="{FF2B5EF4-FFF2-40B4-BE49-F238E27FC236}">
                <a16:creationId xmlns:a16="http://schemas.microsoft.com/office/drawing/2014/main" id="{F4607FCD-7DCB-BF87-04E4-284DB54427FC}"/>
              </a:ext>
            </a:extLst>
          </p:cNvPr>
          <p:cNvPicPr>
            <a:picLocks noChangeAspect="1"/>
          </p:cNvPicPr>
          <p:nvPr/>
        </p:nvPicPr>
        <p:blipFill>
          <a:blip r:embed="rId5"/>
          <a:stretch>
            <a:fillRect/>
          </a:stretch>
        </p:blipFill>
        <p:spPr>
          <a:xfrm>
            <a:off x="472281" y="2679607"/>
            <a:ext cx="3938796" cy="3922520"/>
          </a:xfrm>
          <a:prstGeom prst="rect">
            <a:avLst/>
          </a:prstGeom>
        </p:spPr>
      </p:pic>
    </p:spTree>
    <p:extLst>
      <p:ext uri="{BB962C8B-B14F-4D97-AF65-F5344CB8AC3E}">
        <p14:creationId xmlns:p14="http://schemas.microsoft.com/office/powerpoint/2010/main" val="2023990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8ADE-419F-49BE-A314-B54A72E62B4B}"/>
              </a:ext>
            </a:extLst>
          </p:cNvPr>
          <p:cNvSpPr>
            <a:spLocks noGrp="1"/>
          </p:cNvSpPr>
          <p:nvPr>
            <p:ph type="title"/>
          </p:nvPr>
        </p:nvSpPr>
        <p:spPr/>
        <p:txBody>
          <a:bodyPr>
            <a:normAutofit/>
          </a:bodyPr>
          <a:lstStyle/>
          <a:p>
            <a:pPr algn="ctr"/>
            <a:r>
              <a:rPr lang="en-US" dirty="0">
                <a:solidFill>
                  <a:schemeClr val="bg1"/>
                </a:solidFill>
                <a:latin typeface="Bodoni MT" panose="02070603080606020203" pitchFamily="18" charset="0"/>
              </a:rPr>
              <a:t>Dependent students will log in to start the </a:t>
            </a:r>
            <a:r>
              <a:rPr lang="en-US" dirty="0" err="1">
                <a:solidFill>
                  <a:schemeClr val="bg1"/>
                </a:solidFill>
                <a:latin typeface="Bodoni MT" panose="02070603080606020203" pitchFamily="18" charset="0"/>
              </a:rPr>
              <a:t>fafsa</a:t>
            </a:r>
            <a:endParaRPr lang="en-US" dirty="0"/>
          </a:p>
        </p:txBody>
      </p:sp>
      <p:sp>
        <p:nvSpPr>
          <p:cNvPr id="6" name="Content Placeholder 5">
            <a:extLst>
              <a:ext uri="{FF2B5EF4-FFF2-40B4-BE49-F238E27FC236}">
                <a16:creationId xmlns:a16="http://schemas.microsoft.com/office/drawing/2014/main" id="{E4DF3E08-380A-4278-956A-EBED46634F65}"/>
              </a:ext>
            </a:extLst>
          </p:cNvPr>
          <p:cNvSpPr>
            <a:spLocks noGrp="1"/>
          </p:cNvSpPr>
          <p:nvPr>
            <p:ph idx="1"/>
          </p:nvPr>
        </p:nvSpPr>
        <p:spPr>
          <a:xfrm>
            <a:off x="698695" y="2011680"/>
            <a:ext cx="7927579" cy="807720"/>
          </a:xfrm>
        </p:spPr>
        <p:txBody>
          <a:bodyPr/>
          <a:lstStyle/>
          <a:p>
            <a:pPr marL="0" indent="0">
              <a:buNone/>
            </a:pPr>
            <a:r>
              <a:rPr lang="en-US" dirty="0">
                <a:solidFill>
                  <a:schemeClr val="bg1"/>
                </a:solidFill>
              </a:rPr>
              <a:t>Reminder to parents – the FAFSA is the STUDENT application, so the STUDENT logs into the FAFSA</a:t>
            </a:r>
          </a:p>
        </p:txBody>
      </p:sp>
      <p:pic>
        <p:nvPicPr>
          <p:cNvPr id="7" name="Picture 6" descr="Screenshot of the Log In page. Textboxes ask the student to enter their FSA ID username, email, or phone number and their password. There is a button to “Log In” or the student can select one of four text hyperlinks: “Create an Account,” “Forgot My Username,” “Forgot My Password,” or “Help Me Log In to My Account.” ">
            <a:extLst>
              <a:ext uri="{FF2B5EF4-FFF2-40B4-BE49-F238E27FC236}">
                <a16:creationId xmlns:a16="http://schemas.microsoft.com/office/drawing/2014/main" id="{5FF58938-0AC0-438D-AE98-5A087959FF3A}"/>
              </a:ext>
            </a:extLst>
          </p:cNvPr>
          <p:cNvPicPr>
            <a:picLocks noChangeAspect="1"/>
          </p:cNvPicPr>
          <p:nvPr/>
        </p:nvPicPr>
        <p:blipFill>
          <a:blip r:embed="rId3"/>
          <a:stretch>
            <a:fillRect/>
          </a:stretch>
        </p:blipFill>
        <p:spPr>
          <a:xfrm>
            <a:off x="243681" y="3023676"/>
            <a:ext cx="3716076" cy="2895600"/>
          </a:xfrm>
          <a:prstGeom prst="rect">
            <a:avLst/>
          </a:prstGeom>
          <a:ln w="12700">
            <a:solidFill>
              <a:schemeClr val="tx1"/>
            </a:solidFill>
          </a:ln>
        </p:spPr>
      </p:pic>
      <p:pic>
        <p:nvPicPr>
          <p:cNvPr id="4" name="Picture 3">
            <a:extLst>
              <a:ext uri="{FF2B5EF4-FFF2-40B4-BE49-F238E27FC236}">
                <a16:creationId xmlns:a16="http://schemas.microsoft.com/office/drawing/2014/main" id="{AC3C97F5-722A-DF29-B1D1-96A18B183807}"/>
              </a:ext>
            </a:extLst>
          </p:cNvPr>
          <p:cNvPicPr>
            <a:picLocks noChangeAspect="1"/>
          </p:cNvPicPr>
          <p:nvPr/>
        </p:nvPicPr>
        <p:blipFill>
          <a:blip r:embed="rId4"/>
          <a:stretch>
            <a:fillRect/>
          </a:stretch>
        </p:blipFill>
        <p:spPr>
          <a:xfrm>
            <a:off x="4282281" y="3478102"/>
            <a:ext cx="4897373" cy="3173926"/>
          </a:xfrm>
          <a:prstGeom prst="rect">
            <a:avLst/>
          </a:prstGeom>
        </p:spPr>
      </p:pic>
    </p:spTree>
    <p:extLst>
      <p:ext uri="{BB962C8B-B14F-4D97-AF65-F5344CB8AC3E}">
        <p14:creationId xmlns:p14="http://schemas.microsoft.com/office/powerpoint/2010/main" val="782268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Grp="1" noChangeArrowheads="1"/>
          </p:cNvSpPr>
          <p:nvPr>
            <p:ph type="title"/>
          </p:nvPr>
        </p:nvSpPr>
        <p:spPr>
          <a:xfrm>
            <a:off x="1" y="304800"/>
            <a:ext cx="9326562" cy="1371600"/>
          </a:xfrm>
        </p:spPr>
        <p:txBody>
          <a:bodyPr>
            <a:normAutofit/>
          </a:bodyPr>
          <a:lstStyle/>
          <a:p>
            <a:pPr algn="ctr" eaLnBrk="1" hangingPunct="1"/>
            <a:r>
              <a:rPr lang="en-US" dirty="0">
                <a:solidFill>
                  <a:schemeClr val="bg1"/>
                </a:solidFill>
                <a:latin typeface="Bodoni MT" panose="02070603080606020203" pitchFamily="18" charset="0"/>
              </a:rPr>
              <a:t>Documents needed to complete the FAFSA</a:t>
            </a:r>
          </a:p>
        </p:txBody>
      </p:sp>
      <p:sp>
        <p:nvSpPr>
          <p:cNvPr id="11267" name="Rectangle 1027"/>
          <p:cNvSpPr>
            <a:spLocks noGrp="1" noChangeArrowheads="1"/>
          </p:cNvSpPr>
          <p:nvPr>
            <p:ph idx="1"/>
          </p:nvPr>
        </p:nvSpPr>
        <p:spPr>
          <a:xfrm>
            <a:off x="1150541" y="2362200"/>
            <a:ext cx="7025481" cy="3657600"/>
          </a:xfrm>
        </p:spPr>
        <p:txBody>
          <a:bodyPr>
            <a:normAutofit fontScale="92500"/>
          </a:bodyPr>
          <a:lstStyle/>
          <a:p>
            <a:pPr lvl="1" eaLnBrk="1" hangingPunct="1">
              <a:buClrTx/>
              <a:buFontTx/>
              <a:buChar char="•"/>
            </a:pPr>
            <a:r>
              <a:rPr lang="en-US" altLang="en-US" sz="2600" dirty="0">
                <a:solidFill>
                  <a:schemeClr val="bg1"/>
                </a:solidFill>
                <a:latin typeface="Bodoni MT" panose="02070603080606020203" pitchFamily="18" charset="0"/>
              </a:rPr>
              <a:t>Student’s driver’s license and Social Security card</a:t>
            </a:r>
          </a:p>
          <a:p>
            <a:pPr lvl="1" eaLnBrk="1" hangingPunct="1">
              <a:buClrTx/>
              <a:buFontTx/>
              <a:buChar char="•"/>
            </a:pPr>
            <a:r>
              <a:rPr lang="en-US" altLang="en-US" sz="2600" dirty="0">
                <a:solidFill>
                  <a:schemeClr val="bg1"/>
                </a:solidFill>
                <a:latin typeface="Bodoni MT" panose="02070603080606020203" pitchFamily="18" charset="0"/>
              </a:rPr>
              <a:t>Parents’ Social Security card</a:t>
            </a:r>
          </a:p>
          <a:p>
            <a:pPr lvl="1" eaLnBrk="1" hangingPunct="1">
              <a:buClrTx/>
              <a:buFontTx/>
              <a:buChar char="•"/>
            </a:pPr>
            <a:r>
              <a:rPr lang="en-US" altLang="en-US" sz="2600" dirty="0">
                <a:solidFill>
                  <a:schemeClr val="bg1"/>
                </a:solidFill>
                <a:latin typeface="Bodoni MT" panose="02070603080606020203" pitchFamily="18" charset="0"/>
              </a:rPr>
              <a:t>W-2 forms and other records of money earned in 2025</a:t>
            </a:r>
          </a:p>
          <a:p>
            <a:pPr lvl="1" eaLnBrk="1" hangingPunct="1">
              <a:buClrTx/>
              <a:buFontTx/>
              <a:buChar char="•"/>
            </a:pPr>
            <a:r>
              <a:rPr lang="en-US" altLang="en-US" sz="2600" dirty="0">
                <a:solidFill>
                  <a:schemeClr val="bg1"/>
                </a:solidFill>
                <a:latin typeface="Bodoni MT" panose="02070603080606020203" pitchFamily="18" charset="0"/>
              </a:rPr>
              <a:t>2025 federal income tax returns</a:t>
            </a:r>
          </a:p>
          <a:p>
            <a:pPr lvl="1" eaLnBrk="1" hangingPunct="1">
              <a:buClrTx/>
              <a:buFontTx/>
              <a:buChar char="•"/>
            </a:pPr>
            <a:r>
              <a:rPr lang="en-US" altLang="en-US" sz="2600" dirty="0">
                <a:solidFill>
                  <a:schemeClr val="bg1"/>
                </a:solidFill>
                <a:latin typeface="Bodoni MT" panose="02070603080606020203" pitchFamily="18" charset="0"/>
              </a:rPr>
              <a:t>Records of untaxed income</a:t>
            </a:r>
          </a:p>
          <a:p>
            <a:pPr lvl="1" eaLnBrk="1" hangingPunct="1">
              <a:buClrTx/>
              <a:buFontTx/>
              <a:buChar char="•"/>
            </a:pPr>
            <a:r>
              <a:rPr lang="en-US" altLang="en-US" sz="2600" dirty="0">
                <a:solidFill>
                  <a:schemeClr val="bg1"/>
                </a:solidFill>
                <a:latin typeface="Bodoni MT" panose="02070603080606020203" pitchFamily="18" charset="0"/>
              </a:rPr>
              <a:t>Current bank statements</a:t>
            </a:r>
          </a:p>
          <a:p>
            <a:pPr lvl="1" eaLnBrk="1" hangingPunct="1">
              <a:buClrTx/>
              <a:buFontTx/>
              <a:buChar char="•"/>
            </a:pPr>
            <a:r>
              <a:rPr lang="en-US" altLang="en-US" sz="2600" dirty="0">
                <a:solidFill>
                  <a:schemeClr val="bg1"/>
                </a:solidFill>
                <a:latin typeface="Bodoni MT" panose="02070603080606020203" pitchFamily="18" charset="0"/>
              </a:rPr>
              <a:t>Business and farm records</a:t>
            </a:r>
          </a:p>
          <a:p>
            <a:pPr lvl="1" eaLnBrk="1" hangingPunct="1">
              <a:buClrTx/>
              <a:buFontTx/>
              <a:buChar char="•"/>
            </a:pPr>
            <a:r>
              <a:rPr lang="en-US" altLang="en-US" sz="2600" dirty="0">
                <a:solidFill>
                  <a:schemeClr val="bg1"/>
                </a:solidFill>
                <a:latin typeface="Bodoni MT" panose="02070603080606020203" pitchFamily="18" charset="0"/>
              </a:rPr>
              <a:t>Records of stocks, bonds and other investments</a:t>
            </a:r>
            <a:endParaRPr lang="en-US" sz="2600" dirty="0">
              <a:solidFill>
                <a:schemeClr val="bg1"/>
              </a:solidFill>
              <a:latin typeface="Bodoni MT" panose="02070603080606020203" pitchFamily="18" charset="0"/>
            </a:endParaRPr>
          </a:p>
          <a:p>
            <a:pPr eaLnBrk="1" hangingPunct="1"/>
            <a:endParaRPr lang="en-US" sz="2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84176"/>
            <a:ext cx="9326562" cy="1508760"/>
          </a:xfrm>
        </p:spPr>
        <p:txBody>
          <a:bodyPr>
            <a:normAutofit fontScale="90000"/>
          </a:bodyPr>
          <a:lstStyle/>
          <a:p>
            <a:pPr algn="ctr"/>
            <a:r>
              <a:rPr lang="en-US" dirty="0">
                <a:solidFill>
                  <a:schemeClr val="bg1"/>
                </a:solidFill>
                <a:latin typeface="Bodoni MT" panose="02070603080606020203" pitchFamily="18" charset="0"/>
              </a:rPr>
              <a:t>Consent required to transfer IRS Data into </a:t>
            </a:r>
            <a:r>
              <a:rPr lang="en-US" dirty="0" err="1">
                <a:solidFill>
                  <a:schemeClr val="bg1"/>
                </a:solidFill>
                <a:latin typeface="Bodoni MT" panose="02070603080606020203" pitchFamily="18" charset="0"/>
              </a:rPr>
              <a:t>fafsa</a:t>
            </a:r>
            <a:r>
              <a:rPr lang="en-US" dirty="0">
                <a:solidFill>
                  <a:schemeClr val="bg1"/>
                </a:solidFill>
                <a:latin typeface="Bodoni MT" panose="02070603080606020203" pitchFamily="18" charset="0"/>
              </a:rPr>
              <a:t> for student and contributors</a:t>
            </a:r>
            <a:endParaRPr lang="en-US" dirty="0">
              <a:latin typeface="Bodoni MT" panose="02070603080606020203" pitchFamily="18" charset="0"/>
            </a:endParaRPr>
          </a:p>
        </p:txBody>
      </p:sp>
      <p:sp>
        <p:nvSpPr>
          <p:cNvPr id="4" name="TextBox 3">
            <a:extLst>
              <a:ext uri="{FF2B5EF4-FFF2-40B4-BE49-F238E27FC236}">
                <a16:creationId xmlns:a16="http://schemas.microsoft.com/office/drawing/2014/main" id="{4C280B47-82F1-4662-AD2A-4DFC3FA947CF}"/>
              </a:ext>
            </a:extLst>
          </p:cNvPr>
          <p:cNvSpPr txBox="1"/>
          <p:nvPr/>
        </p:nvSpPr>
        <p:spPr>
          <a:xfrm>
            <a:off x="396081" y="1905000"/>
            <a:ext cx="3733800" cy="48277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1500" dirty="0">
                <a:solidFill>
                  <a:schemeClr val="bg1"/>
                </a:solidFill>
                <a:latin typeface="Arial" panose="020B0604020202020204" pitchFamily="34" charset="0"/>
                <a:ea typeface="Calibri"/>
                <a:cs typeface="Arial" panose="020B0604020202020204" pitchFamily="34" charset="0"/>
              </a:rPr>
              <a:t>This page informs the student about consent, approval, and the use of federal tax information. Once the student provides consent and approval, their federal tax information is transferred directly from the IRS into the FAFSA</a:t>
            </a:r>
            <a:r>
              <a:rPr lang="en-US" sz="1500" baseline="30000" dirty="0">
                <a:solidFill>
                  <a:schemeClr val="bg1"/>
                </a:solidFill>
                <a:latin typeface="Arial" panose="020B0604020202020204" pitchFamily="34" charset="0"/>
                <a:cs typeface="Arial" panose="020B0604020202020204" pitchFamily="34" charset="0"/>
              </a:rPr>
              <a:t>®</a:t>
            </a:r>
            <a:r>
              <a:rPr lang="en-US" sz="1500" dirty="0">
                <a:solidFill>
                  <a:schemeClr val="bg1"/>
                </a:solidFill>
                <a:latin typeface="Arial" panose="020B0604020202020204" pitchFamily="34" charset="0"/>
                <a:ea typeface="Calibri"/>
                <a:cs typeface="Arial" panose="020B0604020202020204" pitchFamily="34" charset="0"/>
              </a:rPr>
              <a:t> form to help complete the "Your Finances" section.  The student selects "Approve" to provide consent and approval and is taken to the next page.</a:t>
            </a:r>
          </a:p>
          <a:p>
            <a:pPr>
              <a:lnSpc>
                <a:spcPct val="150000"/>
              </a:lnSpc>
            </a:pPr>
            <a:r>
              <a:rPr lang="en-US" sz="1200" dirty="0">
                <a:latin typeface="Arial" panose="020B0604020202020204" pitchFamily="34" charset="0"/>
                <a:ea typeface="Calibri"/>
                <a:cs typeface="Arial" panose="020B0604020202020204" pitchFamily="34" charset="0"/>
              </a:rPr>
              <a:t>. </a:t>
            </a:r>
            <a:endParaRPr lang="en-US" sz="1500" dirty="0">
              <a:solidFill>
                <a:schemeClr val="bg1"/>
              </a:solidFill>
              <a:latin typeface="Arial" panose="020B0604020202020204" pitchFamily="34" charset="0"/>
              <a:cs typeface="Arial" panose="020B0604020202020204" pitchFamily="34" charset="0"/>
            </a:endParaRPr>
          </a:p>
          <a:p>
            <a:pPr rtl="0">
              <a:lnSpc>
                <a:spcPct val="150000"/>
              </a:lnSpc>
            </a:pPr>
            <a:r>
              <a:rPr lang="en-US" sz="1500" dirty="0">
                <a:solidFill>
                  <a:schemeClr val="bg1"/>
                </a:solidFill>
                <a:latin typeface="Arial" panose="020B0604020202020204" pitchFamily="34" charset="0"/>
                <a:cs typeface="Arial" panose="020B0604020202020204" pitchFamily="34" charset="0"/>
              </a:rPr>
              <a:t>Parents will also be required to provide consent when they complete the Parent Financials section.</a:t>
            </a:r>
          </a:p>
        </p:txBody>
      </p:sp>
      <p:pic>
        <p:nvPicPr>
          <p:cNvPr id="5" name="Picture 4">
            <a:extLst>
              <a:ext uri="{FF2B5EF4-FFF2-40B4-BE49-F238E27FC236}">
                <a16:creationId xmlns:a16="http://schemas.microsoft.com/office/drawing/2014/main" id="{64A5EC3B-57A6-0DFA-BEDF-1E46AFF020D7}"/>
              </a:ext>
            </a:extLst>
          </p:cNvPr>
          <p:cNvPicPr>
            <a:picLocks noChangeAspect="1"/>
          </p:cNvPicPr>
          <p:nvPr/>
        </p:nvPicPr>
        <p:blipFill>
          <a:blip r:embed="rId3"/>
          <a:stretch>
            <a:fillRect/>
          </a:stretch>
        </p:blipFill>
        <p:spPr>
          <a:xfrm>
            <a:off x="4153643" y="2232923"/>
            <a:ext cx="5029200" cy="41719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84176"/>
            <a:ext cx="9326563" cy="1508760"/>
          </a:xfrm>
        </p:spPr>
        <p:txBody>
          <a:bodyPr>
            <a:normAutofit/>
          </a:bodyPr>
          <a:lstStyle/>
          <a:p>
            <a:pPr algn="ctr"/>
            <a:r>
              <a:rPr lang="en-US" sz="4400" dirty="0">
                <a:solidFill>
                  <a:schemeClr val="bg1"/>
                </a:solidFill>
                <a:latin typeface="Bodoni MT" panose="02070603080606020203" pitchFamily="18" charset="0"/>
              </a:rPr>
              <a:t>Dependent ≠ Independent</a:t>
            </a:r>
            <a:endParaRPr lang="en-US" sz="4400" dirty="0">
              <a:latin typeface="Bodoni MT" panose="02070603080606020203" pitchFamily="18" charset="0"/>
            </a:endParaRPr>
          </a:p>
        </p:txBody>
      </p:sp>
      <p:pic>
        <p:nvPicPr>
          <p:cNvPr id="5" name="Picture 4">
            <a:extLst>
              <a:ext uri="{FF2B5EF4-FFF2-40B4-BE49-F238E27FC236}">
                <a16:creationId xmlns:a16="http://schemas.microsoft.com/office/drawing/2014/main" id="{B5C26A21-DD7F-DCD6-245B-4183CB67CA10}"/>
              </a:ext>
            </a:extLst>
          </p:cNvPr>
          <p:cNvPicPr>
            <a:picLocks noChangeAspect="1"/>
          </p:cNvPicPr>
          <p:nvPr/>
        </p:nvPicPr>
        <p:blipFill>
          <a:blip r:embed="rId3"/>
          <a:stretch>
            <a:fillRect/>
          </a:stretch>
        </p:blipFill>
        <p:spPr>
          <a:xfrm>
            <a:off x="2605881" y="1981200"/>
            <a:ext cx="4328535" cy="474767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Grp="1" noChangeArrowheads="1"/>
          </p:cNvSpPr>
          <p:nvPr>
            <p:ph type="title"/>
          </p:nvPr>
        </p:nvSpPr>
        <p:spPr>
          <a:xfrm>
            <a:off x="1" y="304800"/>
            <a:ext cx="9326562" cy="1371600"/>
          </a:xfrm>
        </p:spPr>
        <p:txBody>
          <a:bodyPr>
            <a:normAutofit/>
          </a:bodyPr>
          <a:lstStyle/>
          <a:p>
            <a:pPr algn="ctr" eaLnBrk="1" hangingPunct="1"/>
            <a:r>
              <a:rPr lang="en-US" dirty="0">
                <a:solidFill>
                  <a:schemeClr val="bg1"/>
                </a:solidFill>
                <a:latin typeface="Bodoni MT" panose="02070603080606020203" pitchFamily="18" charset="0"/>
              </a:rPr>
              <a:t>Parent/contributor information on </a:t>
            </a:r>
            <a:r>
              <a:rPr lang="en-US" dirty="0" err="1">
                <a:solidFill>
                  <a:schemeClr val="bg1"/>
                </a:solidFill>
                <a:latin typeface="Bodoni MT" panose="02070603080606020203" pitchFamily="18" charset="0"/>
              </a:rPr>
              <a:t>fafsa</a:t>
            </a:r>
            <a:endParaRPr lang="en-US" dirty="0">
              <a:solidFill>
                <a:schemeClr val="bg1"/>
              </a:solidFill>
              <a:latin typeface="Bodoni MT" panose="02070603080606020203" pitchFamily="18" charset="0"/>
            </a:endParaRPr>
          </a:p>
        </p:txBody>
      </p:sp>
      <p:pic>
        <p:nvPicPr>
          <p:cNvPr id="3" name="Picture 2">
            <a:extLst>
              <a:ext uri="{FF2B5EF4-FFF2-40B4-BE49-F238E27FC236}">
                <a16:creationId xmlns:a16="http://schemas.microsoft.com/office/drawing/2014/main" id="{D7B3E766-2906-4090-85C4-9435E6C7735A}"/>
              </a:ext>
            </a:extLst>
          </p:cNvPr>
          <p:cNvPicPr>
            <a:picLocks noChangeAspect="1"/>
          </p:cNvPicPr>
          <p:nvPr/>
        </p:nvPicPr>
        <p:blipFill>
          <a:blip r:embed="rId3"/>
          <a:stretch>
            <a:fillRect/>
          </a:stretch>
        </p:blipFill>
        <p:spPr>
          <a:xfrm>
            <a:off x="1539081" y="2362200"/>
            <a:ext cx="6705600" cy="3863340"/>
          </a:xfrm>
          <a:prstGeom prst="rect">
            <a:avLst/>
          </a:prstGeom>
        </p:spPr>
      </p:pic>
    </p:spTree>
    <p:extLst>
      <p:ext uri="{BB962C8B-B14F-4D97-AF65-F5344CB8AC3E}">
        <p14:creationId xmlns:p14="http://schemas.microsoft.com/office/powerpoint/2010/main" val="2281159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Grp="1" noChangeArrowheads="1"/>
          </p:cNvSpPr>
          <p:nvPr>
            <p:ph type="title"/>
          </p:nvPr>
        </p:nvSpPr>
        <p:spPr>
          <a:xfrm>
            <a:off x="1" y="304800"/>
            <a:ext cx="9326562" cy="1371600"/>
          </a:xfrm>
        </p:spPr>
        <p:txBody>
          <a:bodyPr>
            <a:normAutofit/>
          </a:bodyPr>
          <a:lstStyle/>
          <a:p>
            <a:pPr algn="ctr" eaLnBrk="1" hangingPunct="1"/>
            <a:r>
              <a:rPr lang="en-US" dirty="0">
                <a:solidFill>
                  <a:schemeClr val="bg1"/>
                </a:solidFill>
                <a:latin typeface="Bodoni MT" panose="02070603080606020203" pitchFamily="18" charset="0"/>
              </a:rPr>
              <a:t>Parent/contributor information on </a:t>
            </a:r>
            <a:r>
              <a:rPr lang="en-US" dirty="0" err="1">
                <a:solidFill>
                  <a:schemeClr val="bg1"/>
                </a:solidFill>
                <a:latin typeface="Bodoni MT" panose="02070603080606020203" pitchFamily="18" charset="0"/>
              </a:rPr>
              <a:t>fafsa</a:t>
            </a:r>
            <a:endParaRPr lang="en-US" dirty="0">
              <a:solidFill>
                <a:schemeClr val="bg1"/>
              </a:solidFill>
              <a:latin typeface="Bodoni MT" panose="02070603080606020203" pitchFamily="18" charset="0"/>
            </a:endParaRPr>
          </a:p>
        </p:txBody>
      </p:sp>
      <p:pic>
        <p:nvPicPr>
          <p:cNvPr id="3" name="Picture 2">
            <a:extLst>
              <a:ext uri="{FF2B5EF4-FFF2-40B4-BE49-F238E27FC236}">
                <a16:creationId xmlns:a16="http://schemas.microsoft.com/office/drawing/2014/main" id="{BBADEE37-6C5B-6B47-4AF2-7E2CAC8FAEF5}"/>
              </a:ext>
            </a:extLst>
          </p:cNvPr>
          <p:cNvPicPr>
            <a:picLocks noChangeAspect="1"/>
          </p:cNvPicPr>
          <p:nvPr/>
        </p:nvPicPr>
        <p:blipFill>
          <a:blip r:embed="rId3"/>
          <a:stretch>
            <a:fillRect/>
          </a:stretch>
        </p:blipFill>
        <p:spPr>
          <a:xfrm>
            <a:off x="1207311" y="2034148"/>
            <a:ext cx="6911939" cy="4519052"/>
          </a:xfrm>
          <a:prstGeom prst="rect">
            <a:avLst/>
          </a:prstGeom>
        </p:spPr>
      </p:pic>
    </p:spTree>
    <p:extLst>
      <p:ext uri="{BB962C8B-B14F-4D97-AF65-F5344CB8AC3E}">
        <p14:creationId xmlns:p14="http://schemas.microsoft.com/office/powerpoint/2010/main" val="127658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Grp="1" noChangeArrowheads="1"/>
          </p:cNvSpPr>
          <p:nvPr>
            <p:ph type="title"/>
          </p:nvPr>
        </p:nvSpPr>
        <p:spPr>
          <a:xfrm>
            <a:off x="1" y="304800"/>
            <a:ext cx="9326562" cy="1371600"/>
          </a:xfrm>
        </p:spPr>
        <p:txBody>
          <a:bodyPr>
            <a:normAutofit fontScale="90000"/>
          </a:bodyPr>
          <a:lstStyle/>
          <a:p>
            <a:pPr algn="ctr" eaLnBrk="1" hangingPunct="1"/>
            <a:r>
              <a:rPr lang="en-US" dirty="0">
                <a:solidFill>
                  <a:schemeClr val="bg1"/>
                </a:solidFill>
                <a:latin typeface="Bodoni MT" panose="02070603080606020203" pitchFamily="18" charset="0"/>
              </a:rPr>
              <a:t>Information about Parent/contributor student needs to know</a:t>
            </a:r>
          </a:p>
        </p:txBody>
      </p:sp>
      <p:pic>
        <p:nvPicPr>
          <p:cNvPr id="5" name="Picture 4">
            <a:extLst>
              <a:ext uri="{FF2B5EF4-FFF2-40B4-BE49-F238E27FC236}">
                <a16:creationId xmlns:a16="http://schemas.microsoft.com/office/drawing/2014/main" id="{A01A089D-FF83-1D8A-72D6-30DA38C38511}"/>
              </a:ext>
            </a:extLst>
          </p:cNvPr>
          <p:cNvPicPr>
            <a:picLocks noChangeAspect="1"/>
          </p:cNvPicPr>
          <p:nvPr/>
        </p:nvPicPr>
        <p:blipFill>
          <a:blip r:embed="rId3"/>
          <a:stretch>
            <a:fillRect/>
          </a:stretch>
        </p:blipFill>
        <p:spPr>
          <a:xfrm>
            <a:off x="145368" y="1981200"/>
            <a:ext cx="4443085" cy="3112954"/>
          </a:xfrm>
          <a:prstGeom prst="rect">
            <a:avLst/>
          </a:prstGeom>
        </p:spPr>
      </p:pic>
      <p:pic>
        <p:nvPicPr>
          <p:cNvPr id="7" name="Picture 6">
            <a:extLst>
              <a:ext uri="{FF2B5EF4-FFF2-40B4-BE49-F238E27FC236}">
                <a16:creationId xmlns:a16="http://schemas.microsoft.com/office/drawing/2014/main" id="{1C2F8080-6E9F-78A4-C6C8-94F2049DDA6F}"/>
              </a:ext>
            </a:extLst>
          </p:cNvPr>
          <p:cNvPicPr>
            <a:picLocks noChangeAspect="1"/>
          </p:cNvPicPr>
          <p:nvPr/>
        </p:nvPicPr>
        <p:blipFill>
          <a:blip r:embed="rId4"/>
          <a:stretch>
            <a:fillRect/>
          </a:stretch>
        </p:blipFill>
        <p:spPr>
          <a:xfrm>
            <a:off x="4723860" y="3733800"/>
            <a:ext cx="4503664" cy="3013605"/>
          </a:xfrm>
          <a:prstGeom prst="rect">
            <a:avLst/>
          </a:prstGeom>
        </p:spPr>
      </p:pic>
    </p:spTree>
    <p:extLst>
      <p:ext uri="{BB962C8B-B14F-4D97-AF65-F5344CB8AC3E}">
        <p14:creationId xmlns:p14="http://schemas.microsoft.com/office/powerpoint/2010/main" val="853384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Grp="1" noChangeArrowheads="1"/>
          </p:cNvSpPr>
          <p:nvPr>
            <p:ph type="title"/>
          </p:nvPr>
        </p:nvSpPr>
        <p:spPr>
          <a:xfrm>
            <a:off x="1" y="304800"/>
            <a:ext cx="9326562" cy="1371600"/>
          </a:xfrm>
        </p:spPr>
        <p:txBody>
          <a:bodyPr>
            <a:normAutofit/>
          </a:bodyPr>
          <a:lstStyle/>
          <a:p>
            <a:pPr algn="ctr" eaLnBrk="1" hangingPunct="1"/>
            <a:r>
              <a:rPr lang="en-US" dirty="0">
                <a:solidFill>
                  <a:schemeClr val="bg1"/>
                </a:solidFill>
                <a:latin typeface="Bodoni MT" panose="02070603080606020203" pitchFamily="18" charset="0"/>
              </a:rPr>
              <a:t>Parent/contributor invitation</a:t>
            </a:r>
          </a:p>
        </p:txBody>
      </p:sp>
      <p:sp>
        <p:nvSpPr>
          <p:cNvPr id="6" name="TextBox 5">
            <a:extLst>
              <a:ext uri="{FF2B5EF4-FFF2-40B4-BE49-F238E27FC236}">
                <a16:creationId xmlns:a16="http://schemas.microsoft.com/office/drawing/2014/main" id="{92919EF0-B354-49A9-850D-E6AFC6C14BE4}"/>
              </a:ext>
            </a:extLst>
          </p:cNvPr>
          <p:cNvSpPr txBox="1"/>
          <p:nvPr/>
        </p:nvSpPr>
        <p:spPr>
          <a:xfrm>
            <a:off x="319882" y="3099466"/>
            <a:ext cx="4495799" cy="20059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1700" dirty="0">
                <a:solidFill>
                  <a:schemeClr val="bg1"/>
                </a:solidFill>
                <a:latin typeface="Arial" panose="020B0604020202020204" pitchFamily="34" charset="0"/>
                <a:cs typeface="Arial" panose="020B0604020202020204" pitchFamily="34" charset="0"/>
              </a:rPr>
              <a:t>This is NOT a view within StudentAid.gov or the FAFSA</a:t>
            </a:r>
            <a:r>
              <a:rPr lang="en-US" sz="1700" baseline="30000" dirty="0">
                <a:solidFill>
                  <a:schemeClr val="bg1"/>
                </a:solidFill>
                <a:latin typeface="Arial" panose="020B0604020202020204" pitchFamily="34" charset="0"/>
                <a:cs typeface="Arial" panose="020B0604020202020204" pitchFamily="34" charset="0"/>
              </a:rPr>
              <a:t>®</a:t>
            </a:r>
            <a:r>
              <a:rPr lang="en-US" sz="1700" dirty="0">
                <a:solidFill>
                  <a:schemeClr val="bg1"/>
                </a:solidFill>
                <a:latin typeface="Arial" panose="020B0604020202020204" pitchFamily="34" charset="0"/>
                <a:cs typeface="Arial" panose="020B0604020202020204" pitchFamily="34" charset="0"/>
              </a:rPr>
              <a:t> form. This view demonstrates a parent opening the FAFSA invitation from their email. The parent selects "Accept Invitation" and is taken to StudentAid.gov. </a:t>
            </a:r>
          </a:p>
        </p:txBody>
      </p:sp>
      <p:pic>
        <p:nvPicPr>
          <p:cNvPr id="10" name="Picture 9">
            <a:extLst>
              <a:ext uri="{FF2B5EF4-FFF2-40B4-BE49-F238E27FC236}">
                <a16:creationId xmlns:a16="http://schemas.microsoft.com/office/drawing/2014/main" id="{05A646F4-1983-78C8-9AF5-E233E7A05CBF}"/>
              </a:ext>
            </a:extLst>
          </p:cNvPr>
          <p:cNvPicPr>
            <a:picLocks noChangeAspect="1"/>
          </p:cNvPicPr>
          <p:nvPr/>
        </p:nvPicPr>
        <p:blipFill>
          <a:blip r:embed="rId3"/>
          <a:stretch>
            <a:fillRect/>
          </a:stretch>
        </p:blipFill>
        <p:spPr>
          <a:xfrm>
            <a:off x="5272881" y="1981200"/>
            <a:ext cx="2630483" cy="4724400"/>
          </a:xfrm>
          <a:prstGeom prst="rect">
            <a:avLst/>
          </a:prstGeom>
        </p:spPr>
      </p:pic>
    </p:spTree>
    <p:extLst>
      <p:ext uri="{BB962C8B-B14F-4D97-AF65-F5344CB8AC3E}">
        <p14:creationId xmlns:p14="http://schemas.microsoft.com/office/powerpoint/2010/main" val="36458077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Grp="1" noChangeArrowheads="1"/>
          </p:cNvSpPr>
          <p:nvPr>
            <p:ph type="title"/>
          </p:nvPr>
        </p:nvSpPr>
        <p:spPr>
          <a:xfrm>
            <a:off x="1" y="304800"/>
            <a:ext cx="9326562" cy="1371600"/>
          </a:xfrm>
        </p:spPr>
        <p:txBody>
          <a:bodyPr>
            <a:normAutofit fontScale="90000"/>
          </a:bodyPr>
          <a:lstStyle/>
          <a:p>
            <a:pPr algn="ctr" eaLnBrk="1" hangingPunct="1"/>
            <a:r>
              <a:rPr lang="en-US" dirty="0">
                <a:solidFill>
                  <a:schemeClr val="bg1"/>
                </a:solidFill>
                <a:latin typeface="Bodoni MT" panose="02070603080606020203" pitchFamily="18" charset="0"/>
              </a:rPr>
              <a:t>Next step:  Contributors log in and enter their information</a:t>
            </a:r>
          </a:p>
        </p:txBody>
      </p:sp>
      <p:sp>
        <p:nvSpPr>
          <p:cNvPr id="5" name="TextBox 4">
            <a:extLst>
              <a:ext uri="{FF2B5EF4-FFF2-40B4-BE49-F238E27FC236}">
                <a16:creationId xmlns:a16="http://schemas.microsoft.com/office/drawing/2014/main" id="{544D2916-FEE0-4AE0-9CEB-2AC1025BE41A}"/>
              </a:ext>
            </a:extLst>
          </p:cNvPr>
          <p:cNvSpPr txBox="1"/>
          <p:nvPr/>
        </p:nvSpPr>
        <p:spPr>
          <a:xfrm>
            <a:off x="204107" y="2204191"/>
            <a:ext cx="4038600" cy="39680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1700" dirty="0">
                <a:solidFill>
                  <a:schemeClr val="bg1"/>
                </a:solidFill>
                <a:latin typeface="Arial" panose="020B0604020202020204" pitchFamily="34" charset="0"/>
                <a:cs typeface="Arial" panose="020B0604020202020204" pitchFamily="34" charset="0"/>
              </a:rPr>
              <a:t>Upon digitally signing the student section, the student is presented with the </a:t>
            </a:r>
            <a:r>
              <a:rPr lang="en-US" sz="1700" dirty="0">
                <a:solidFill>
                  <a:schemeClr val="bg1"/>
                </a:solidFill>
                <a:latin typeface="Arial" panose="020B0604020202020204" pitchFamily="34" charset="0"/>
                <a:ea typeface="Calibri"/>
                <a:cs typeface="Arial" panose="020B0604020202020204" pitchFamily="34" charset="0"/>
              </a:rPr>
              <a:t>"</a:t>
            </a:r>
            <a:r>
              <a:rPr lang="en-US" sz="1700" dirty="0">
                <a:solidFill>
                  <a:schemeClr val="bg1"/>
                </a:solidFill>
                <a:latin typeface="Arial" panose="020B0604020202020204" pitchFamily="34" charset="0"/>
                <a:cs typeface="Arial" panose="020B0604020202020204" pitchFamily="34" charset="0"/>
              </a:rPr>
              <a:t>Pending Submission</a:t>
            </a:r>
            <a:r>
              <a:rPr lang="en-US" sz="1700" dirty="0">
                <a:solidFill>
                  <a:schemeClr val="bg1"/>
                </a:solidFill>
                <a:latin typeface="Arial" panose="020B0604020202020204" pitchFamily="34" charset="0"/>
                <a:ea typeface="Calibri"/>
                <a:cs typeface="Arial" panose="020B0604020202020204" pitchFamily="34" charset="0"/>
              </a:rPr>
              <a:t>"</a:t>
            </a:r>
            <a:r>
              <a:rPr lang="en-US" sz="1700" dirty="0">
                <a:solidFill>
                  <a:schemeClr val="bg1"/>
                </a:solidFill>
                <a:latin typeface="Arial" panose="020B0604020202020204" pitchFamily="34" charset="0"/>
                <a:cs typeface="Arial" panose="020B0604020202020204" pitchFamily="34" charset="0"/>
              </a:rPr>
              <a:t> page. The student is reminded that their FAFSA</a:t>
            </a:r>
            <a:r>
              <a:rPr lang="en-US" sz="1700" baseline="30000" dirty="0">
                <a:solidFill>
                  <a:schemeClr val="bg1"/>
                </a:solidFill>
                <a:latin typeface="Arial" panose="020B0604020202020204" pitchFamily="34" charset="0"/>
                <a:cs typeface="Arial" panose="020B0604020202020204" pitchFamily="34" charset="0"/>
              </a:rPr>
              <a:t>®</a:t>
            </a:r>
            <a:r>
              <a:rPr lang="en-US" sz="1700" dirty="0">
                <a:solidFill>
                  <a:schemeClr val="bg1"/>
                </a:solidFill>
                <a:latin typeface="Arial" panose="020B0604020202020204" pitchFamily="34" charset="0"/>
                <a:cs typeface="Arial" panose="020B0604020202020204" pitchFamily="34" charset="0"/>
              </a:rPr>
              <a:t> form is not completed and can’t be submitted until the parent completes the contributor section of the form and signs it. This page also displays next steps the student can take, including tracking and managing their form.</a:t>
            </a:r>
          </a:p>
        </p:txBody>
      </p:sp>
      <p:pic>
        <p:nvPicPr>
          <p:cNvPr id="3" name="Picture 2">
            <a:extLst>
              <a:ext uri="{FF2B5EF4-FFF2-40B4-BE49-F238E27FC236}">
                <a16:creationId xmlns:a16="http://schemas.microsoft.com/office/drawing/2014/main" id="{1534E3C8-0CFC-61C6-8A75-DAD746BE83F9}"/>
              </a:ext>
            </a:extLst>
          </p:cNvPr>
          <p:cNvPicPr>
            <a:picLocks noChangeAspect="1"/>
          </p:cNvPicPr>
          <p:nvPr/>
        </p:nvPicPr>
        <p:blipFill>
          <a:blip r:embed="rId3"/>
          <a:stretch>
            <a:fillRect/>
          </a:stretch>
        </p:blipFill>
        <p:spPr>
          <a:xfrm>
            <a:off x="4362748" y="1981200"/>
            <a:ext cx="4727059" cy="4790747"/>
          </a:xfrm>
          <a:prstGeom prst="rect">
            <a:avLst/>
          </a:prstGeom>
        </p:spPr>
      </p:pic>
    </p:spTree>
    <p:extLst>
      <p:ext uri="{BB962C8B-B14F-4D97-AF65-F5344CB8AC3E}">
        <p14:creationId xmlns:p14="http://schemas.microsoft.com/office/powerpoint/2010/main" val="1797839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Grp="1" noChangeArrowheads="1"/>
          </p:cNvSpPr>
          <p:nvPr>
            <p:ph type="title"/>
          </p:nvPr>
        </p:nvSpPr>
        <p:spPr>
          <a:xfrm>
            <a:off x="1" y="304800"/>
            <a:ext cx="9326562" cy="1371600"/>
          </a:xfrm>
        </p:spPr>
        <p:txBody>
          <a:bodyPr>
            <a:normAutofit/>
          </a:bodyPr>
          <a:lstStyle/>
          <a:p>
            <a:pPr algn="ctr" eaLnBrk="1" hangingPunct="1"/>
            <a:r>
              <a:rPr lang="en-US" dirty="0">
                <a:solidFill>
                  <a:schemeClr val="bg1"/>
                </a:solidFill>
                <a:latin typeface="Bodoni MT" panose="02070603080606020203" pitchFamily="18" charset="0"/>
              </a:rPr>
              <a:t>Parent/contributor Log In</a:t>
            </a:r>
          </a:p>
        </p:txBody>
      </p:sp>
      <p:sp>
        <p:nvSpPr>
          <p:cNvPr id="8" name="TextBox 7">
            <a:extLst>
              <a:ext uri="{FF2B5EF4-FFF2-40B4-BE49-F238E27FC236}">
                <a16:creationId xmlns:a16="http://schemas.microsoft.com/office/drawing/2014/main" id="{CD89AB8A-56A0-469B-A74D-41E6ED54294A}"/>
              </a:ext>
            </a:extLst>
          </p:cNvPr>
          <p:cNvSpPr txBox="1"/>
          <p:nvPr/>
        </p:nvSpPr>
        <p:spPr>
          <a:xfrm>
            <a:off x="167481" y="2017881"/>
            <a:ext cx="8991600" cy="18819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000" dirty="0">
                <a:solidFill>
                  <a:schemeClr val="bg1"/>
                </a:solidFill>
                <a:latin typeface="Arial" panose="020B0604020202020204" pitchFamily="34" charset="0"/>
                <a:cs typeface="Arial" panose="020B0604020202020204" pitchFamily="34" charset="0"/>
              </a:rPr>
              <a:t>The parent is taken from their email to the “Log In” page to enter their log-in credentials. To access the FAFSA</a:t>
            </a:r>
            <a:r>
              <a:rPr lang="en-US" sz="2000" baseline="30000" dirty="0">
                <a:solidFill>
                  <a:schemeClr val="bg1"/>
                </a:solidFill>
                <a:latin typeface="Arial" panose="020B0604020202020204" pitchFamily="34" charset="0"/>
                <a:cs typeface="Arial" panose="020B0604020202020204" pitchFamily="34" charset="0"/>
              </a:rPr>
              <a:t>®</a:t>
            </a:r>
            <a:r>
              <a:rPr lang="en-US" sz="2000" dirty="0">
                <a:solidFill>
                  <a:schemeClr val="bg1"/>
                </a:solidFill>
                <a:latin typeface="Arial" panose="020B0604020202020204" pitchFamily="34" charset="0"/>
                <a:cs typeface="Arial" panose="020B0604020202020204" pitchFamily="34" charset="0"/>
              </a:rPr>
              <a:t> form, all users are required to have an FSA ID (account username and password). If the parent doesn't have an FSA ID, they can select "Create an Account."</a:t>
            </a:r>
          </a:p>
        </p:txBody>
      </p:sp>
      <p:pic>
        <p:nvPicPr>
          <p:cNvPr id="3" name="Picture 2">
            <a:extLst>
              <a:ext uri="{FF2B5EF4-FFF2-40B4-BE49-F238E27FC236}">
                <a16:creationId xmlns:a16="http://schemas.microsoft.com/office/drawing/2014/main" id="{3B68280B-6F66-6D52-81FB-DB17F27D42B6}"/>
              </a:ext>
            </a:extLst>
          </p:cNvPr>
          <p:cNvPicPr>
            <a:picLocks noChangeAspect="1"/>
          </p:cNvPicPr>
          <p:nvPr/>
        </p:nvPicPr>
        <p:blipFill>
          <a:blip r:embed="rId3"/>
          <a:stretch>
            <a:fillRect/>
          </a:stretch>
        </p:blipFill>
        <p:spPr>
          <a:xfrm>
            <a:off x="750126" y="4038600"/>
            <a:ext cx="3357185" cy="2693824"/>
          </a:xfrm>
          <a:prstGeom prst="rect">
            <a:avLst/>
          </a:prstGeom>
        </p:spPr>
      </p:pic>
      <p:pic>
        <p:nvPicPr>
          <p:cNvPr id="5" name="Picture 4">
            <a:extLst>
              <a:ext uri="{FF2B5EF4-FFF2-40B4-BE49-F238E27FC236}">
                <a16:creationId xmlns:a16="http://schemas.microsoft.com/office/drawing/2014/main" id="{E799770C-C96F-AA63-5ACC-91D304D84A2C}"/>
              </a:ext>
            </a:extLst>
          </p:cNvPr>
          <p:cNvPicPr>
            <a:picLocks noChangeAspect="1"/>
          </p:cNvPicPr>
          <p:nvPr/>
        </p:nvPicPr>
        <p:blipFill>
          <a:blip r:embed="rId4"/>
          <a:stretch>
            <a:fillRect/>
          </a:stretch>
        </p:blipFill>
        <p:spPr>
          <a:xfrm>
            <a:off x="4865067" y="4038600"/>
            <a:ext cx="3711370" cy="2662961"/>
          </a:xfrm>
          <a:prstGeom prst="rect">
            <a:avLst/>
          </a:prstGeom>
        </p:spPr>
      </p:pic>
    </p:spTree>
    <p:extLst>
      <p:ext uri="{BB962C8B-B14F-4D97-AF65-F5344CB8AC3E}">
        <p14:creationId xmlns:p14="http://schemas.microsoft.com/office/powerpoint/2010/main" val="4104298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Grp="1" noChangeArrowheads="1"/>
          </p:cNvSpPr>
          <p:nvPr>
            <p:ph type="title"/>
          </p:nvPr>
        </p:nvSpPr>
        <p:spPr>
          <a:xfrm>
            <a:off x="1" y="304800"/>
            <a:ext cx="9326562" cy="1371600"/>
          </a:xfrm>
        </p:spPr>
        <p:txBody>
          <a:bodyPr>
            <a:normAutofit/>
          </a:bodyPr>
          <a:lstStyle/>
          <a:p>
            <a:pPr algn="ctr" eaLnBrk="1" hangingPunct="1"/>
            <a:r>
              <a:rPr lang="en-US" dirty="0">
                <a:solidFill>
                  <a:schemeClr val="bg1"/>
                </a:solidFill>
                <a:latin typeface="Bodoni MT" panose="02070603080606020203" pitchFamily="18" charset="0"/>
              </a:rPr>
              <a:t>Parent/contributor status center</a:t>
            </a:r>
          </a:p>
        </p:txBody>
      </p:sp>
      <p:sp>
        <p:nvSpPr>
          <p:cNvPr id="5" name="TextBox 4">
            <a:extLst>
              <a:ext uri="{FF2B5EF4-FFF2-40B4-BE49-F238E27FC236}">
                <a16:creationId xmlns:a16="http://schemas.microsoft.com/office/drawing/2014/main" id="{4262AC35-4779-46EC-9356-F7A6423A1CB9}"/>
              </a:ext>
            </a:extLst>
          </p:cNvPr>
          <p:cNvSpPr txBox="1"/>
          <p:nvPr/>
        </p:nvSpPr>
        <p:spPr>
          <a:xfrm>
            <a:off x="319880" y="2134286"/>
            <a:ext cx="8832119" cy="7420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1500" dirty="0">
                <a:solidFill>
                  <a:schemeClr val="bg1"/>
                </a:solidFill>
                <a:latin typeface="Arial" panose="020B0604020202020204" pitchFamily="34" charset="0"/>
                <a:cs typeface="Arial" panose="020B0604020202020204" pitchFamily="34" charset="0"/>
              </a:rPr>
              <a:t>After logging in, the parent is taken to the "Accept 2027–28 FAFSA</a:t>
            </a:r>
            <a:r>
              <a:rPr lang="en-US" sz="1500" baseline="30000" dirty="0">
                <a:solidFill>
                  <a:schemeClr val="bg1"/>
                </a:solidFill>
                <a:latin typeface="Arial" panose="020B0604020202020204" pitchFamily="34" charset="0"/>
                <a:cs typeface="Arial" panose="020B0604020202020204" pitchFamily="34" charset="0"/>
              </a:rPr>
              <a:t>®</a:t>
            </a:r>
            <a:r>
              <a:rPr lang="en-US" sz="1500" dirty="0">
                <a:solidFill>
                  <a:schemeClr val="bg1"/>
                </a:solidFill>
                <a:latin typeface="Arial" panose="020B0604020202020204" pitchFamily="34" charset="0"/>
                <a:cs typeface="Arial" panose="020B0604020202020204" pitchFamily="34" charset="0"/>
              </a:rPr>
              <a:t> Invitation" page. The invitation code from the parent’s email automatically fills in the text box if the parent used the link from the email. </a:t>
            </a:r>
          </a:p>
        </p:txBody>
      </p:sp>
      <p:pic>
        <p:nvPicPr>
          <p:cNvPr id="3" name="Picture 2">
            <a:extLst>
              <a:ext uri="{FF2B5EF4-FFF2-40B4-BE49-F238E27FC236}">
                <a16:creationId xmlns:a16="http://schemas.microsoft.com/office/drawing/2014/main" id="{C4C374A0-CBBC-A04E-A173-F8EBE9E774E4}"/>
              </a:ext>
            </a:extLst>
          </p:cNvPr>
          <p:cNvPicPr>
            <a:picLocks noChangeAspect="1"/>
          </p:cNvPicPr>
          <p:nvPr/>
        </p:nvPicPr>
        <p:blipFill>
          <a:blip r:embed="rId3"/>
          <a:stretch>
            <a:fillRect/>
          </a:stretch>
        </p:blipFill>
        <p:spPr>
          <a:xfrm>
            <a:off x="434189" y="3074467"/>
            <a:ext cx="3924292" cy="3402533"/>
          </a:xfrm>
          <a:prstGeom prst="rect">
            <a:avLst/>
          </a:prstGeom>
        </p:spPr>
      </p:pic>
      <p:pic>
        <p:nvPicPr>
          <p:cNvPr id="6" name="Picture 5">
            <a:extLst>
              <a:ext uri="{FF2B5EF4-FFF2-40B4-BE49-F238E27FC236}">
                <a16:creationId xmlns:a16="http://schemas.microsoft.com/office/drawing/2014/main" id="{80AC991D-6FFB-EEE5-E3C1-C904C5678788}"/>
              </a:ext>
            </a:extLst>
          </p:cNvPr>
          <p:cNvPicPr>
            <a:picLocks noChangeAspect="1"/>
          </p:cNvPicPr>
          <p:nvPr/>
        </p:nvPicPr>
        <p:blipFill>
          <a:blip r:embed="rId4"/>
          <a:stretch>
            <a:fillRect/>
          </a:stretch>
        </p:blipFill>
        <p:spPr>
          <a:xfrm>
            <a:off x="4905948" y="3074466"/>
            <a:ext cx="3948333" cy="3402534"/>
          </a:xfrm>
          <a:prstGeom prst="rect">
            <a:avLst/>
          </a:prstGeom>
        </p:spPr>
      </p:pic>
    </p:spTree>
    <p:extLst>
      <p:ext uri="{BB962C8B-B14F-4D97-AF65-F5344CB8AC3E}">
        <p14:creationId xmlns:p14="http://schemas.microsoft.com/office/powerpoint/2010/main" val="2318657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6"/>
          <p:cNvSpPr>
            <a:spLocks noGrp="1" noChangeArrowheads="1"/>
          </p:cNvSpPr>
          <p:nvPr>
            <p:ph type="title"/>
          </p:nvPr>
        </p:nvSpPr>
        <p:spPr>
          <a:xfrm>
            <a:off x="1" y="304800"/>
            <a:ext cx="9326562" cy="1371600"/>
          </a:xfrm>
        </p:spPr>
        <p:txBody>
          <a:bodyPr>
            <a:normAutofit/>
          </a:bodyPr>
          <a:lstStyle/>
          <a:p>
            <a:pPr algn="ctr" eaLnBrk="1" hangingPunct="1"/>
            <a:r>
              <a:rPr lang="en-US" dirty="0">
                <a:solidFill>
                  <a:schemeClr val="bg1"/>
                </a:solidFill>
                <a:latin typeface="Bodoni MT" panose="02070603080606020203" pitchFamily="18" charset="0"/>
              </a:rPr>
              <a:t>FAFSA Submission Confirmation</a:t>
            </a:r>
          </a:p>
        </p:txBody>
      </p:sp>
      <p:sp>
        <p:nvSpPr>
          <p:cNvPr id="7" name="TextBox 6">
            <a:extLst>
              <a:ext uri="{FF2B5EF4-FFF2-40B4-BE49-F238E27FC236}">
                <a16:creationId xmlns:a16="http://schemas.microsoft.com/office/drawing/2014/main" id="{7D0DF95F-1BD2-430F-B2AB-581ACBFBA9DE}"/>
              </a:ext>
            </a:extLst>
          </p:cNvPr>
          <p:cNvSpPr txBox="1"/>
          <p:nvPr/>
        </p:nvSpPr>
        <p:spPr>
          <a:xfrm>
            <a:off x="243681" y="1963291"/>
            <a:ext cx="4191001" cy="4611519"/>
          </a:xfrm>
          <a:prstGeom prst="rect">
            <a:avLst/>
          </a:prstGeom>
          <a:noFill/>
        </p:spPr>
        <p:txBody>
          <a:bodyPr wrap="square" rtlCol="0">
            <a:spAutoFit/>
          </a:bodyPr>
          <a:lstStyle/>
          <a:p>
            <a:pPr>
              <a:lnSpc>
                <a:spcPct val="150000"/>
              </a:lnSpc>
            </a:pPr>
            <a:r>
              <a:rPr lang="en-US" sz="1800" dirty="0">
                <a:solidFill>
                  <a:srgbClr val="000000"/>
                </a:solidFill>
                <a:latin typeface="Arial" panose="020B0604020202020204" pitchFamily="34" charset="0"/>
                <a:cs typeface="Arial" panose="020B0604020202020204" pitchFamily="34" charset="0"/>
              </a:rPr>
              <a:t>Upon submitting the student’s FAFSA</a:t>
            </a:r>
            <a:r>
              <a:rPr lang="en-US" sz="1800" baseline="30000" dirty="0">
                <a:solidFill>
                  <a:srgbClr val="000000"/>
                </a:solidFill>
                <a:latin typeface="Arial" panose="020B0604020202020204" pitchFamily="34" charset="0"/>
                <a:cs typeface="Arial" panose="020B0604020202020204" pitchFamily="34" charset="0"/>
              </a:rPr>
              <a:t>®</a:t>
            </a:r>
            <a:r>
              <a:rPr lang="en-US" sz="1800" dirty="0">
                <a:solidFill>
                  <a:srgbClr val="000000"/>
                </a:solidFill>
                <a:latin typeface="Arial" panose="020B0604020202020204" pitchFamily="34" charset="0"/>
                <a:cs typeface="Arial" panose="020B0604020202020204" pitchFamily="34" charset="0"/>
              </a:rPr>
              <a:t> form, the parent is presented an abbreviated confirmation page. This page displays information about tracking the student’s FAFSA form and next steps. The student will receive an email with the full, detailed confirmation. With the student and parent sections completed and signed, the FAFSA form is now considered complete and submitted for processing. </a:t>
            </a:r>
          </a:p>
        </p:txBody>
      </p:sp>
      <p:pic>
        <p:nvPicPr>
          <p:cNvPr id="3" name="Picture 2">
            <a:extLst>
              <a:ext uri="{FF2B5EF4-FFF2-40B4-BE49-F238E27FC236}">
                <a16:creationId xmlns:a16="http://schemas.microsoft.com/office/drawing/2014/main" id="{9D5BCB97-7244-AC98-4E36-C417A77B5DD3}"/>
              </a:ext>
            </a:extLst>
          </p:cNvPr>
          <p:cNvPicPr>
            <a:picLocks noChangeAspect="1"/>
          </p:cNvPicPr>
          <p:nvPr/>
        </p:nvPicPr>
        <p:blipFill>
          <a:blip r:embed="rId3"/>
          <a:stretch>
            <a:fillRect/>
          </a:stretch>
        </p:blipFill>
        <p:spPr>
          <a:xfrm>
            <a:off x="4362512" y="2362200"/>
            <a:ext cx="4872769" cy="3777512"/>
          </a:xfrm>
          <a:prstGeom prst="rect">
            <a:avLst/>
          </a:prstGeom>
        </p:spPr>
      </p:pic>
    </p:spTree>
    <p:extLst>
      <p:ext uri="{BB962C8B-B14F-4D97-AF65-F5344CB8AC3E}">
        <p14:creationId xmlns:p14="http://schemas.microsoft.com/office/powerpoint/2010/main" val="3303429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167481" y="2011680"/>
            <a:ext cx="9067800" cy="4693920"/>
          </a:xfrm>
        </p:spPr>
        <p:txBody>
          <a:bodyPr>
            <a:noAutofit/>
          </a:bodyPr>
          <a:lstStyle/>
          <a:p>
            <a:pPr eaLnBrk="1" hangingPunct="1">
              <a:lnSpc>
                <a:spcPct val="80000"/>
              </a:lnSpc>
              <a:spcBef>
                <a:spcPct val="30000"/>
              </a:spcBef>
              <a:buClrTx/>
              <a:buFont typeface="Arial" panose="020B0604020202020204" pitchFamily="34" charset="0"/>
              <a:buChar char="•"/>
            </a:pPr>
            <a:r>
              <a:rPr lang="en-US" sz="2300" dirty="0">
                <a:solidFill>
                  <a:schemeClr val="bg1"/>
                </a:solidFill>
                <a:latin typeface="Bodoni MT" panose="02070603080606020203" pitchFamily="18" charset="0"/>
              </a:rPr>
              <a:t>Not creating a StudentAid.gov account before starting your FAFSA form</a:t>
            </a:r>
          </a:p>
          <a:p>
            <a:pPr eaLnBrk="1" hangingPunct="1">
              <a:lnSpc>
                <a:spcPct val="80000"/>
              </a:lnSpc>
              <a:spcBef>
                <a:spcPct val="30000"/>
              </a:spcBef>
              <a:buClrTx/>
              <a:buFont typeface="Arial" panose="020B0604020202020204" pitchFamily="34" charset="0"/>
              <a:buChar char="•"/>
            </a:pPr>
            <a:r>
              <a:rPr lang="en-US" sz="2300" dirty="0">
                <a:solidFill>
                  <a:schemeClr val="bg1"/>
                </a:solidFill>
                <a:latin typeface="Bodoni MT" panose="02070603080606020203" pitchFamily="18" charset="0"/>
              </a:rPr>
              <a:t>Not completing the FAFSA form by your state or school deadline</a:t>
            </a:r>
          </a:p>
          <a:p>
            <a:pPr eaLnBrk="1" hangingPunct="1">
              <a:lnSpc>
                <a:spcPct val="80000"/>
              </a:lnSpc>
              <a:spcBef>
                <a:spcPct val="30000"/>
              </a:spcBef>
              <a:buClrTx/>
              <a:buFont typeface="Arial" panose="020B0604020202020204" pitchFamily="34" charset="0"/>
              <a:buChar char="•"/>
            </a:pPr>
            <a:r>
              <a:rPr lang="en-US" sz="2300" dirty="0">
                <a:solidFill>
                  <a:schemeClr val="bg1"/>
                </a:solidFill>
                <a:latin typeface="Bodoni MT" panose="02070603080606020203" pitchFamily="18" charset="0"/>
              </a:rPr>
              <a:t>Not providing consent and approval to have federal tax information transferred into the FAFSA form</a:t>
            </a:r>
          </a:p>
          <a:p>
            <a:pPr eaLnBrk="1" hangingPunct="1">
              <a:lnSpc>
                <a:spcPct val="80000"/>
              </a:lnSpc>
              <a:spcBef>
                <a:spcPct val="30000"/>
              </a:spcBef>
              <a:buClrTx/>
              <a:buFont typeface="Arial" panose="020B0604020202020204" pitchFamily="34" charset="0"/>
              <a:buChar char="•"/>
            </a:pPr>
            <a:r>
              <a:rPr lang="en-US" sz="2300" dirty="0">
                <a:solidFill>
                  <a:schemeClr val="bg1"/>
                </a:solidFill>
                <a:latin typeface="Bodoni MT" panose="02070603080606020203" pitchFamily="18" charset="0"/>
              </a:rPr>
              <a:t>Not inviting a required contributor and making sure they complete their sections of the FAFSA form</a:t>
            </a:r>
          </a:p>
          <a:p>
            <a:pPr eaLnBrk="1" hangingPunct="1">
              <a:lnSpc>
                <a:spcPct val="80000"/>
              </a:lnSpc>
              <a:spcBef>
                <a:spcPct val="30000"/>
              </a:spcBef>
              <a:buClrTx/>
              <a:buFont typeface="Arial" panose="020B0604020202020204" pitchFamily="34" charset="0"/>
              <a:buChar char="•"/>
            </a:pPr>
            <a:r>
              <a:rPr lang="en-US" sz="2300" dirty="0">
                <a:solidFill>
                  <a:schemeClr val="bg1"/>
                </a:solidFill>
                <a:latin typeface="Bodoni MT" panose="02070603080606020203" pitchFamily="18" charset="0"/>
              </a:rPr>
              <a:t>Forgetting to sign or submit the FAFSA form</a:t>
            </a:r>
          </a:p>
          <a:p>
            <a:pPr eaLnBrk="1" hangingPunct="1">
              <a:lnSpc>
                <a:spcPct val="80000"/>
              </a:lnSpc>
              <a:spcBef>
                <a:spcPct val="30000"/>
              </a:spcBef>
              <a:buClrTx/>
              <a:buFont typeface="Arial" panose="020B0604020202020204" pitchFamily="34" charset="0"/>
              <a:buChar char="•"/>
            </a:pPr>
            <a:r>
              <a:rPr lang="en-US" sz="2300" dirty="0">
                <a:solidFill>
                  <a:schemeClr val="bg1"/>
                </a:solidFill>
                <a:latin typeface="Bodoni MT" panose="02070603080606020203" pitchFamily="18" charset="0"/>
              </a:rPr>
              <a:t>Parent and student Social Security Numbers</a:t>
            </a:r>
          </a:p>
          <a:p>
            <a:pPr eaLnBrk="1" hangingPunct="1">
              <a:lnSpc>
                <a:spcPct val="80000"/>
              </a:lnSpc>
              <a:spcBef>
                <a:spcPct val="30000"/>
              </a:spcBef>
              <a:buClrTx/>
              <a:buFont typeface="Arial" panose="020B0604020202020204" pitchFamily="34" charset="0"/>
              <a:buChar char="•"/>
            </a:pPr>
            <a:r>
              <a:rPr lang="en-US" sz="2300" dirty="0">
                <a:solidFill>
                  <a:schemeClr val="bg1"/>
                </a:solidFill>
                <a:latin typeface="Bodoni MT" panose="02070603080606020203" pitchFamily="18" charset="0"/>
              </a:rPr>
              <a:t>Divorced/remarried parental information</a:t>
            </a:r>
          </a:p>
          <a:p>
            <a:pPr eaLnBrk="1" hangingPunct="1">
              <a:lnSpc>
                <a:spcPct val="80000"/>
              </a:lnSpc>
              <a:spcBef>
                <a:spcPct val="35000"/>
              </a:spcBef>
              <a:buClrTx/>
              <a:buFont typeface="Arial" panose="020B0604020202020204" pitchFamily="34" charset="0"/>
              <a:buChar char="•"/>
            </a:pPr>
            <a:r>
              <a:rPr lang="en-US" sz="2300" dirty="0">
                <a:solidFill>
                  <a:schemeClr val="bg1"/>
                </a:solidFill>
                <a:latin typeface="Bodoni MT" panose="02070603080606020203" pitchFamily="18" charset="0"/>
              </a:rPr>
              <a:t>Household size</a:t>
            </a:r>
          </a:p>
          <a:p>
            <a:pPr eaLnBrk="1" hangingPunct="1">
              <a:lnSpc>
                <a:spcPct val="80000"/>
              </a:lnSpc>
              <a:spcBef>
                <a:spcPct val="35000"/>
              </a:spcBef>
              <a:buClrTx/>
              <a:buFont typeface="Arial" panose="020B0604020202020204" pitchFamily="34" charset="0"/>
              <a:buChar char="•"/>
            </a:pPr>
            <a:r>
              <a:rPr lang="en-US" sz="2300" dirty="0">
                <a:solidFill>
                  <a:schemeClr val="bg1"/>
                </a:solidFill>
                <a:latin typeface="Bodoni MT" panose="02070603080606020203" pitchFamily="18" charset="0"/>
              </a:rPr>
              <a:t>Real estate and investment net worth</a:t>
            </a:r>
          </a:p>
        </p:txBody>
      </p:sp>
      <p:sp>
        <p:nvSpPr>
          <p:cNvPr id="2" name="TextBox 1"/>
          <p:cNvSpPr txBox="1"/>
          <p:nvPr/>
        </p:nvSpPr>
        <p:spPr>
          <a:xfrm>
            <a:off x="-1544" y="381000"/>
            <a:ext cx="9326563" cy="1323439"/>
          </a:xfrm>
          <a:prstGeom prst="rect">
            <a:avLst/>
          </a:prstGeom>
          <a:noFill/>
        </p:spPr>
        <p:txBody>
          <a:bodyPr wrap="square" rtlCol="0">
            <a:spAutoFit/>
          </a:bodyPr>
          <a:lstStyle/>
          <a:p>
            <a:pPr algn="ctr"/>
            <a:r>
              <a:rPr lang="en-US" sz="6000" dirty="0">
                <a:solidFill>
                  <a:schemeClr val="bg1"/>
                </a:solidFill>
                <a:latin typeface="Bodoni MT" panose="02070603080606020203" pitchFamily="18" charset="0"/>
              </a:rPr>
              <a:t>Frequent FAFSA Errors</a:t>
            </a:r>
          </a:p>
          <a:p>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idx="1"/>
          </p:nvPr>
        </p:nvSpPr>
        <p:spPr>
          <a:xfrm>
            <a:off x="243681" y="4398976"/>
            <a:ext cx="8610599" cy="2459024"/>
          </a:xfrm>
          <a:noFill/>
        </p:spPr>
        <p:txBody>
          <a:bodyPr lIns="92075" tIns="46038" rIns="92075" bIns="46038">
            <a:normAutofit fontScale="85000" lnSpcReduction="20000"/>
          </a:bodyPr>
          <a:lstStyle/>
          <a:p>
            <a:pPr eaLnBrk="1" hangingPunct="1">
              <a:buClrTx/>
            </a:pPr>
            <a:r>
              <a:rPr lang="en-US" sz="2800" dirty="0">
                <a:solidFill>
                  <a:schemeClr val="bg1"/>
                </a:solidFill>
                <a:latin typeface="Bodoni MT" panose="02070603080606020203" pitchFamily="18" charset="0"/>
              </a:rPr>
              <a:t>The results of the FAFSA</a:t>
            </a:r>
          </a:p>
          <a:p>
            <a:pPr eaLnBrk="1" hangingPunct="1">
              <a:buClrTx/>
            </a:pPr>
            <a:r>
              <a:rPr lang="en-US" sz="2800" dirty="0">
                <a:solidFill>
                  <a:schemeClr val="bg1"/>
                </a:solidFill>
                <a:latin typeface="Bodoni MT" panose="02070603080606020203" pitchFamily="18" charset="0"/>
              </a:rPr>
              <a:t>Student will receive an email from the Department of Education when the FSS is available on-line - review and submit corrections, if necessary</a:t>
            </a:r>
          </a:p>
          <a:p>
            <a:pPr eaLnBrk="1" hangingPunct="1">
              <a:buClrTx/>
            </a:pPr>
            <a:r>
              <a:rPr lang="en-US" sz="2800" dirty="0">
                <a:solidFill>
                  <a:schemeClr val="bg1"/>
                </a:solidFill>
                <a:latin typeface="Bodoni MT" panose="02070603080606020203" pitchFamily="18" charset="0"/>
              </a:rPr>
              <a:t>SAI – </a:t>
            </a:r>
            <a:r>
              <a:rPr lang="en-US" sz="2800" i="1" dirty="0">
                <a:solidFill>
                  <a:schemeClr val="bg1"/>
                </a:solidFill>
                <a:latin typeface="Bodoni MT" panose="02070603080606020203" pitchFamily="18" charset="0"/>
              </a:rPr>
              <a:t>Student Aid Index </a:t>
            </a:r>
            <a:r>
              <a:rPr lang="en-US" sz="2800" dirty="0">
                <a:solidFill>
                  <a:schemeClr val="bg1"/>
                </a:solidFill>
                <a:latin typeface="Bodoni MT" panose="02070603080606020203" pitchFamily="18" charset="0"/>
              </a:rPr>
              <a:t>is</a:t>
            </a:r>
            <a:r>
              <a:rPr lang="en-US" sz="2800" i="1" dirty="0">
                <a:solidFill>
                  <a:schemeClr val="bg1"/>
                </a:solidFill>
                <a:latin typeface="Bodoni MT" panose="02070603080606020203" pitchFamily="18" charset="0"/>
              </a:rPr>
              <a:t> </a:t>
            </a:r>
            <a:r>
              <a:rPr lang="en-US" sz="2800" dirty="0">
                <a:solidFill>
                  <a:schemeClr val="bg1"/>
                </a:solidFill>
                <a:latin typeface="Bodoni MT" panose="02070603080606020203" pitchFamily="18" charset="0"/>
              </a:rPr>
              <a:t>used by the Financial Aid Office  to determine financial need</a:t>
            </a:r>
          </a:p>
          <a:p>
            <a:pPr eaLnBrk="1" hangingPunct="1">
              <a:buClrTx/>
            </a:pPr>
            <a:r>
              <a:rPr lang="en-US" sz="2800" dirty="0">
                <a:solidFill>
                  <a:schemeClr val="bg1"/>
                </a:solidFill>
                <a:latin typeface="Bodoni MT" panose="02070603080606020203" pitchFamily="18" charset="0"/>
              </a:rPr>
              <a:t>Verification Process</a:t>
            </a:r>
          </a:p>
          <a:p>
            <a:pPr eaLnBrk="1" hangingPunct="1">
              <a:buFont typeface="Wingdings" pitchFamily="2" charset="2"/>
              <a:buNone/>
            </a:pPr>
            <a:endParaRPr lang="en-US" dirty="0"/>
          </a:p>
        </p:txBody>
      </p:sp>
      <p:sp>
        <p:nvSpPr>
          <p:cNvPr id="2" name="Title 1"/>
          <p:cNvSpPr>
            <a:spLocks noGrp="1"/>
          </p:cNvSpPr>
          <p:nvPr>
            <p:ph type="title"/>
          </p:nvPr>
        </p:nvSpPr>
        <p:spPr>
          <a:xfrm>
            <a:off x="1" y="284176"/>
            <a:ext cx="9326562" cy="1508760"/>
          </a:xfrm>
        </p:spPr>
        <p:txBody>
          <a:bodyPr>
            <a:normAutofit/>
          </a:bodyPr>
          <a:lstStyle/>
          <a:p>
            <a:pPr algn="ctr"/>
            <a:r>
              <a:rPr lang="en-US" sz="4800" dirty="0">
                <a:solidFill>
                  <a:schemeClr val="bg1"/>
                </a:solidFill>
                <a:latin typeface="Bodoni MT" panose="02070603080606020203" pitchFamily="18" charset="0"/>
              </a:rPr>
              <a:t>The </a:t>
            </a:r>
            <a:r>
              <a:rPr lang="en-US" sz="4800" dirty="0" err="1">
                <a:solidFill>
                  <a:schemeClr val="bg1"/>
                </a:solidFill>
                <a:latin typeface="Bodoni MT" panose="02070603080606020203" pitchFamily="18" charset="0"/>
              </a:rPr>
              <a:t>fafsa</a:t>
            </a:r>
            <a:r>
              <a:rPr lang="en-US" sz="4800" dirty="0">
                <a:solidFill>
                  <a:schemeClr val="bg1"/>
                </a:solidFill>
                <a:latin typeface="Bodoni MT" panose="02070603080606020203" pitchFamily="18" charset="0"/>
              </a:rPr>
              <a:t> submission summary(</a:t>
            </a:r>
            <a:r>
              <a:rPr lang="en-US" sz="4800" dirty="0" err="1">
                <a:solidFill>
                  <a:schemeClr val="bg1"/>
                </a:solidFill>
                <a:latin typeface="Bodoni MT" panose="02070603080606020203" pitchFamily="18" charset="0"/>
              </a:rPr>
              <a:t>Fss</a:t>
            </a:r>
            <a:r>
              <a:rPr lang="en-US" sz="4800" dirty="0">
                <a:solidFill>
                  <a:schemeClr val="bg1"/>
                </a:solidFill>
                <a:latin typeface="Bodoni MT" panose="02070603080606020203" pitchFamily="18" charset="0"/>
              </a:rPr>
              <a:t>)</a:t>
            </a:r>
            <a:endParaRPr lang="en-US" sz="4800" dirty="0">
              <a:latin typeface="Bodoni MT" panose="02070603080606020203" pitchFamily="18" charset="0"/>
            </a:endParaRPr>
          </a:p>
        </p:txBody>
      </p:sp>
      <p:pic>
        <p:nvPicPr>
          <p:cNvPr id="5" name="Picture 4">
            <a:extLst>
              <a:ext uri="{FF2B5EF4-FFF2-40B4-BE49-F238E27FC236}">
                <a16:creationId xmlns:a16="http://schemas.microsoft.com/office/drawing/2014/main" id="{3F26A134-4236-4A0E-F80B-3842CECC39AD}"/>
              </a:ext>
            </a:extLst>
          </p:cNvPr>
          <p:cNvPicPr>
            <a:picLocks noChangeAspect="1"/>
          </p:cNvPicPr>
          <p:nvPr/>
        </p:nvPicPr>
        <p:blipFill>
          <a:blip r:embed="rId3"/>
          <a:stretch>
            <a:fillRect/>
          </a:stretch>
        </p:blipFill>
        <p:spPr>
          <a:xfrm>
            <a:off x="976792" y="1905000"/>
            <a:ext cx="7372978" cy="229774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a:xfrm>
            <a:off x="1" y="323850"/>
            <a:ext cx="9326562" cy="1428750"/>
          </a:xfrm>
          <a:noFill/>
        </p:spPr>
        <p:txBody>
          <a:bodyPr lIns="92075" tIns="46038" rIns="92075" bIns="46038" anchor="ctr">
            <a:normAutofit/>
          </a:bodyPr>
          <a:lstStyle/>
          <a:p>
            <a:pPr algn="ctr" eaLnBrk="1" hangingPunct="1"/>
            <a:r>
              <a:rPr lang="en-US" dirty="0">
                <a:solidFill>
                  <a:schemeClr val="bg1"/>
                </a:solidFill>
                <a:latin typeface="Bodoni MT" panose="02070603080606020203" pitchFamily="18" charset="0"/>
              </a:rPr>
              <a:t>Student aid index</a:t>
            </a:r>
            <a:br>
              <a:rPr lang="en-US" dirty="0">
                <a:solidFill>
                  <a:schemeClr val="bg1"/>
                </a:solidFill>
                <a:latin typeface="Bodoni MT" panose="02070603080606020203" pitchFamily="18" charset="0"/>
              </a:rPr>
            </a:br>
            <a:r>
              <a:rPr lang="en-US" dirty="0">
                <a:solidFill>
                  <a:schemeClr val="bg1"/>
                </a:solidFill>
                <a:latin typeface="Bodoni MT" panose="02070603080606020203" pitchFamily="18" charset="0"/>
              </a:rPr>
              <a:t>Calculation Components</a:t>
            </a:r>
          </a:p>
        </p:txBody>
      </p:sp>
      <p:graphicFrame>
        <p:nvGraphicFramePr>
          <p:cNvPr id="5123" name="Object 4"/>
          <p:cNvGraphicFramePr>
            <a:graphicFrameLocks noGrp="1"/>
          </p:cNvGraphicFramePr>
          <p:nvPr>
            <p:ph type="clipArt" sz="half" idx="1"/>
            <p:extLst>
              <p:ext uri="{D42A27DB-BD31-4B8C-83A1-F6EECF244321}">
                <p14:modId xmlns:p14="http://schemas.microsoft.com/office/powerpoint/2010/main" val="1197627385"/>
              </p:ext>
            </p:extLst>
          </p:nvPr>
        </p:nvGraphicFramePr>
        <p:xfrm>
          <a:off x="777081" y="3316402"/>
          <a:ext cx="2093912" cy="1154113"/>
        </p:xfrm>
        <a:graphic>
          <a:graphicData uri="http://schemas.openxmlformats.org/presentationml/2006/ole">
            <mc:AlternateContent xmlns:mc="http://schemas.openxmlformats.org/markup-compatibility/2006">
              <mc:Choice xmlns:v="urn:schemas-microsoft-com:vml" Requires="v">
                <p:oleObj name="ClipArt" r:id="rId3" imgW="3657600" imgH="2015464" progId="">
                  <p:embed/>
                </p:oleObj>
              </mc:Choice>
              <mc:Fallback>
                <p:oleObj name="ClipArt" r:id="rId3" imgW="3657600" imgH="2015464" progId="">
                  <p:embed/>
                  <p:pic>
                    <p:nvPicPr>
                      <p:cNvPr id="5123" name="Object 4"/>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081" y="3316402"/>
                        <a:ext cx="2093912" cy="1154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5" name="Rectangle 5"/>
          <p:cNvSpPr>
            <a:spLocks noGrp="1" noChangeArrowheads="1"/>
          </p:cNvSpPr>
          <p:nvPr>
            <p:ph type="body" sz="half" idx="2"/>
          </p:nvPr>
        </p:nvSpPr>
        <p:spPr>
          <a:xfrm>
            <a:off x="3215481" y="2743200"/>
            <a:ext cx="5791200" cy="3048000"/>
          </a:xfrm>
          <a:noFill/>
        </p:spPr>
        <p:txBody>
          <a:bodyPr lIns="92075" tIns="46038" rIns="92075" bIns="46038"/>
          <a:lstStyle/>
          <a:p>
            <a:pPr eaLnBrk="1" hangingPunct="1">
              <a:buClrTx/>
            </a:pPr>
            <a:r>
              <a:rPr lang="en-US" sz="2800" dirty="0">
                <a:solidFill>
                  <a:schemeClr val="bg1"/>
                </a:solidFill>
                <a:latin typeface="Bodoni MT" panose="02070603080606020203" pitchFamily="18" charset="0"/>
              </a:rPr>
              <a:t>Parents’ 2025 income and assets</a:t>
            </a:r>
          </a:p>
          <a:p>
            <a:pPr eaLnBrk="1" hangingPunct="1">
              <a:buClrTx/>
            </a:pPr>
            <a:r>
              <a:rPr lang="en-US" sz="2800" dirty="0">
                <a:solidFill>
                  <a:schemeClr val="bg1"/>
                </a:solidFill>
                <a:latin typeface="Bodoni MT" panose="02070603080606020203" pitchFamily="18" charset="0"/>
              </a:rPr>
              <a:t>Student’s 2025 income and assets</a:t>
            </a:r>
          </a:p>
          <a:p>
            <a:pPr eaLnBrk="1" hangingPunct="1">
              <a:buClrTx/>
            </a:pPr>
            <a:r>
              <a:rPr lang="en-US" sz="2800" dirty="0">
                <a:solidFill>
                  <a:schemeClr val="bg1"/>
                </a:solidFill>
                <a:latin typeface="Bodoni MT" panose="02070603080606020203" pitchFamily="18" charset="0"/>
              </a:rPr>
              <a:t>Number in household </a:t>
            </a:r>
          </a:p>
          <a:p>
            <a:pPr eaLnBrk="1" hangingPunct="1">
              <a:buClrTx/>
            </a:pPr>
            <a:r>
              <a:rPr lang="en-US" sz="2800" dirty="0">
                <a:solidFill>
                  <a:schemeClr val="bg1"/>
                </a:solidFill>
                <a:latin typeface="Bodoni MT" panose="02070603080606020203" pitchFamily="18" charset="0"/>
              </a:rPr>
              <a:t>Age of the older parent</a:t>
            </a:r>
            <a:br>
              <a:rPr lang="en-US" sz="2800" dirty="0"/>
            </a:b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a:xfrm>
            <a:off x="699294" y="1981200"/>
            <a:ext cx="7927975" cy="4114800"/>
          </a:xfrm>
        </p:spPr>
        <p:txBody>
          <a:bodyPr>
            <a:normAutofit fontScale="92500"/>
          </a:bodyPr>
          <a:lstStyle/>
          <a:p>
            <a:pPr eaLnBrk="1" hangingPunct="1">
              <a:lnSpc>
                <a:spcPct val="150000"/>
              </a:lnSpc>
              <a:buFont typeface="Wingdings" pitchFamily="2" charset="2"/>
              <a:buNone/>
            </a:pPr>
            <a:r>
              <a:rPr lang="en-US" sz="2400" dirty="0">
                <a:solidFill>
                  <a:schemeClr val="bg1"/>
                </a:solidFill>
                <a:latin typeface="Bodoni MT" panose="02070603080606020203" pitchFamily="18" charset="0"/>
              </a:rPr>
              <a:t>Special circumstances which may initiate professional judgment:</a:t>
            </a:r>
          </a:p>
          <a:p>
            <a:pPr eaLnBrk="1" hangingPunct="1">
              <a:lnSpc>
                <a:spcPct val="150000"/>
              </a:lnSpc>
              <a:spcBef>
                <a:spcPct val="0"/>
              </a:spcBef>
              <a:buClrTx/>
            </a:pPr>
            <a:r>
              <a:rPr lang="en-US" sz="2400" dirty="0">
                <a:solidFill>
                  <a:schemeClr val="bg1"/>
                </a:solidFill>
                <a:latin typeface="Bodoni MT" panose="02070603080606020203" pitchFamily="18" charset="0"/>
              </a:rPr>
              <a:t>Unemployment</a:t>
            </a:r>
          </a:p>
          <a:p>
            <a:pPr eaLnBrk="1" hangingPunct="1">
              <a:lnSpc>
                <a:spcPct val="150000"/>
              </a:lnSpc>
              <a:spcBef>
                <a:spcPct val="0"/>
              </a:spcBef>
              <a:buClrTx/>
            </a:pPr>
            <a:r>
              <a:rPr lang="en-US" sz="2400" dirty="0">
                <a:solidFill>
                  <a:schemeClr val="bg1"/>
                </a:solidFill>
                <a:latin typeface="Bodoni MT" panose="02070603080606020203" pitchFamily="18" charset="0"/>
              </a:rPr>
              <a:t>Underemployment</a:t>
            </a:r>
          </a:p>
          <a:p>
            <a:pPr eaLnBrk="1" hangingPunct="1">
              <a:lnSpc>
                <a:spcPct val="150000"/>
              </a:lnSpc>
              <a:spcBef>
                <a:spcPct val="0"/>
              </a:spcBef>
              <a:buClrTx/>
            </a:pPr>
            <a:r>
              <a:rPr lang="en-US" sz="2400" dirty="0">
                <a:solidFill>
                  <a:schemeClr val="bg1"/>
                </a:solidFill>
                <a:latin typeface="Bodoni MT" panose="02070603080606020203" pitchFamily="18" charset="0"/>
              </a:rPr>
              <a:t>Divorce</a:t>
            </a:r>
          </a:p>
          <a:p>
            <a:pPr eaLnBrk="1" hangingPunct="1">
              <a:lnSpc>
                <a:spcPct val="150000"/>
              </a:lnSpc>
              <a:spcBef>
                <a:spcPct val="0"/>
              </a:spcBef>
              <a:buClrTx/>
            </a:pPr>
            <a:r>
              <a:rPr lang="en-US" sz="2400" dirty="0">
                <a:solidFill>
                  <a:schemeClr val="bg1"/>
                </a:solidFill>
                <a:latin typeface="Bodoni MT" panose="02070603080606020203" pitchFamily="18" charset="0"/>
              </a:rPr>
              <a:t>Unusually high medical bills</a:t>
            </a:r>
          </a:p>
          <a:p>
            <a:pPr eaLnBrk="1" hangingPunct="1">
              <a:lnSpc>
                <a:spcPct val="150000"/>
              </a:lnSpc>
              <a:spcBef>
                <a:spcPct val="0"/>
              </a:spcBef>
              <a:buClrTx/>
            </a:pPr>
            <a:r>
              <a:rPr lang="en-US" sz="2400" dirty="0">
                <a:solidFill>
                  <a:schemeClr val="bg1"/>
                </a:solidFill>
                <a:latin typeface="Bodoni MT" panose="02070603080606020203" pitchFamily="18" charset="0"/>
              </a:rPr>
              <a:t>National disasters</a:t>
            </a:r>
          </a:p>
          <a:p>
            <a:pPr eaLnBrk="1" hangingPunct="1">
              <a:lnSpc>
                <a:spcPct val="150000"/>
              </a:lnSpc>
              <a:spcBef>
                <a:spcPct val="0"/>
              </a:spcBef>
              <a:buClrTx/>
            </a:pPr>
            <a:r>
              <a:rPr lang="en-US" sz="2400" dirty="0">
                <a:solidFill>
                  <a:schemeClr val="bg1"/>
                </a:solidFill>
                <a:latin typeface="Bodoni MT" panose="02070603080606020203" pitchFamily="18" charset="0"/>
              </a:rPr>
              <a:t>Other significant changes in family’s finances</a:t>
            </a:r>
          </a:p>
          <a:p>
            <a:pPr eaLnBrk="1" hangingPunct="1"/>
            <a:endParaRPr lang="en-US" sz="2800" dirty="0"/>
          </a:p>
        </p:txBody>
      </p:sp>
      <p:pic>
        <p:nvPicPr>
          <p:cNvPr id="17412" name="Picture 9" descr="MCBD09780_0000[1]"/>
          <p:cNvPicPr>
            <a:picLocks noChangeAspect="1" noChangeArrowheads="1"/>
          </p:cNvPicPr>
          <p:nvPr/>
        </p:nvPicPr>
        <p:blipFill>
          <a:blip r:embed="rId3" cstate="print"/>
          <a:srcRect/>
          <a:stretch>
            <a:fillRect/>
          </a:stretch>
        </p:blipFill>
        <p:spPr bwMode="auto">
          <a:xfrm>
            <a:off x="5577681" y="2743200"/>
            <a:ext cx="2286000" cy="2478485"/>
          </a:xfrm>
          <a:prstGeom prst="rect">
            <a:avLst/>
          </a:prstGeom>
          <a:noFill/>
          <a:ln w="9525">
            <a:noFill/>
            <a:miter lim="800000"/>
            <a:headEnd/>
            <a:tailEnd/>
          </a:ln>
        </p:spPr>
      </p:pic>
      <p:sp>
        <p:nvSpPr>
          <p:cNvPr id="2" name="Title 1"/>
          <p:cNvSpPr>
            <a:spLocks noGrp="1"/>
          </p:cNvSpPr>
          <p:nvPr>
            <p:ph type="title"/>
          </p:nvPr>
        </p:nvSpPr>
        <p:spPr>
          <a:xfrm>
            <a:off x="1" y="284176"/>
            <a:ext cx="9326562" cy="1508760"/>
          </a:xfrm>
        </p:spPr>
        <p:txBody>
          <a:bodyPr>
            <a:normAutofit/>
          </a:bodyPr>
          <a:lstStyle/>
          <a:p>
            <a:pPr algn="ctr"/>
            <a:r>
              <a:rPr lang="en-US" sz="4400" dirty="0">
                <a:solidFill>
                  <a:schemeClr val="bg1"/>
                </a:solidFill>
                <a:latin typeface="Bodoni MT" panose="02070603080606020203" pitchFamily="18" charset="0"/>
              </a:rPr>
              <a:t>A Professional Judgment</a:t>
            </a:r>
            <a:endParaRPr lang="en-US" sz="4400" dirty="0">
              <a:latin typeface="Bodoni MT" panose="02070603080606020203"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idx="1"/>
          </p:nvPr>
        </p:nvSpPr>
        <p:spPr>
          <a:xfrm>
            <a:off x="624681" y="2057400"/>
            <a:ext cx="5329237" cy="4724400"/>
          </a:xfrm>
        </p:spPr>
        <p:txBody>
          <a:bodyPr>
            <a:noAutofit/>
          </a:bodyPr>
          <a:lstStyle/>
          <a:p>
            <a:pPr eaLnBrk="1" hangingPunct="1">
              <a:lnSpc>
                <a:spcPct val="90000"/>
              </a:lnSpc>
              <a:buClrTx/>
              <a:buFont typeface="Arial" panose="020B0604020202020204" pitchFamily="34" charset="0"/>
              <a:buChar char="•"/>
            </a:pPr>
            <a:r>
              <a:rPr lang="en-US" sz="2000" dirty="0">
                <a:solidFill>
                  <a:schemeClr val="bg1"/>
                </a:solidFill>
                <a:latin typeface="Bodoni MT" panose="02070603080606020203" pitchFamily="18" charset="0"/>
              </a:rPr>
              <a:t>At sample of applications will be selected for verification by the Department of Education</a:t>
            </a:r>
          </a:p>
          <a:p>
            <a:pPr eaLnBrk="1" hangingPunct="1">
              <a:lnSpc>
                <a:spcPct val="90000"/>
              </a:lnSpc>
              <a:buClrTx/>
              <a:buFont typeface="Arial" panose="020B0604020202020204" pitchFamily="34" charset="0"/>
              <a:buChar char="•"/>
            </a:pPr>
            <a:r>
              <a:rPr lang="en-US" sz="2000" dirty="0">
                <a:solidFill>
                  <a:schemeClr val="bg1"/>
                </a:solidFill>
                <a:latin typeface="Bodoni MT" panose="02070603080606020203" pitchFamily="18" charset="0"/>
              </a:rPr>
              <a:t>Financial aid eligibility can not be finalized until the Financial Aid Office has completed verification</a:t>
            </a:r>
          </a:p>
          <a:p>
            <a:pPr eaLnBrk="1" hangingPunct="1">
              <a:lnSpc>
                <a:spcPct val="90000"/>
              </a:lnSpc>
              <a:buClrTx/>
              <a:buFont typeface="Arial" panose="020B0604020202020204" pitchFamily="34" charset="0"/>
              <a:buChar char="•"/>
            </a:pPr>
            <a:r>
              <a:rPr lang="en-US" sz="2000" dirty="0">
                <a:solidFill>
                  <a:schemeClr val="bg1"/>
                </a:solidFill>
                <a:latin typeface="Bodoni MT" panose="02070603080606020203" pitchFamily="18" charset="0"/>
              </a:rPr>
              <a:t>The following documents are usually requested by the Financial Aid Office:</a:t>
            </a:r>
          </a:p>
          <a:p>
            <a:pPr marL="914400" lvl="1" indent="-457200" eaLnBrk="1" hangingPunct="1">
              <a:lnSpc>
                <a:spcPct val="90000"/>
              </a:lnSpc>
              <a:buClrTx/>
              <a:buFont typeface="Arial" panose="020B0604020202020204" pitchFamily="34" charset="0"/>
              <a:buChar char="•"/>
            </a:pPr>
            <a:r>
              <a:rPr lang="en-US" sz="1800" dirty="0">
                <a:solidFill>
                  <a:schemeClr val="bg1"/>
                </a:solidFill>
                <a:latin typeface="Bodoni MT" panose="02070603080606020203" pitchFamily="18" charset="0"/>
              </a:rPr>
              <a:t>2027-2028 Verification Worksheet</a:t>
            </a:r>
          </a:p>
          <a:p>
            <a:pPr marL="914400" lvl="1" indent="-457200" eaLnBrk="1" hangingPunct="1">
              <a:lnSpc>
                <a:spcPct val="90000"/>
              </a:lnSpc>
              <a:buClrTx/>
              <a:buFont typeface="Arial" panose="020B0604020202020204" pitchFamily="34" charset="0"/>
              <a:buChar char="•"/>
            </a:pPr>
            <a:r>
              <a:rPr lang="en-US" sz="1800" dirty="0">
                <a:solidFill>
                  <a:schemeClr val="bg1"/>
                </a:solidFill>
                <a:latin typeface="Bodoni MT" panose="02070603080606020203" pitchFamily="18" charset="0"/>
              </a:rPr>
              <a:t>A transcript from the IRS confirming 2025 Federal income tax information for student and parents if tax data isn’t transferred from the IRS</a:t>
            </a:r>
          </a:p>
          <a:p>
            <a:pPr marL="914400" lvl="1" indent="-457200" eaLnBrk="1" hangingPunct="1">
              <a:lnSpc>
                <a:spcPct val="90000"/>
              </a:lnSpc>
              <a:buClrTx/>
              <a:buFont typeface="Arial" panose="020B0604020202020204" pitchFamily="34" charset="0"/>
              <a:buChar char="•"/>
            </a:pPr>
            <a:r>
              <a:rPr lang="en-US" sz="1800" dirty="0">
                <a:solidFill>
                  <a:schemeClr val="bg1"/>
                </a:solidFill>
                <a:latin typeface="Bodoni MT" panose="02070603080606020203" pitchFamily="18" charset="0"/>
              </a:rPr>
              <a:t>Copy of student and parents’ 2025 W-2 forms (non-tax filers only)</a:t>
            </a:r>
          </a:p>
        </p:txBody>
      </p:sp>
      <p:pic>
        <p:nvPicPr>
          <p:cNvPr id="18436" name="Picture 6" descr="MPj03168680000[1]"/>
          <p:cNvPicPr>
            <a:picLocks noChangeAspect="1" noChangeArrowheads="1"/>
          </p:cNvPicPr>
          <p:nvPr/>
        </p:nvPicPr>
        <p:blipFill>
          <a:blip r:embed="rId3" cstate="print"/>
          <a:srcRect/>
          <a:stretch>
            <a:fillRect/>
          </a:stretch>
        </p:blipFill>
        <p:spPr bwMode="auto">
          <a:xfrm>
            <a:off x="6187281" y="3171030"/>
            <a:ext cx="2667000" cy="2182019"/>
          </a:xfrm>
          <a:prstGeom prst="rect">
            <a:avLst/>
          </a:prstGeom>
          <a:noFill/>
          <a:ln w="9525">
            <a:noFill/>
            <a:miter lim="800000"/>
            <a:headEnd/>
            <a:tailEnd/>
          </a:ln>
        </p:spPr>
      </p:pic>
      <p:sp>
        <p:nvSpPr>
          <p:cNvPr id="2" name="Title 1"/>
          <p:cNvSpPr>
            <a:spLocks noGrp="1"/>
          </p:cNvSpPr>
          <p:nvPr>
            <p:ph type="title"/>
          </p:nvPr>
        </p:nvSpPr>
        <p:spPr>
          <a:xfrm>
            <a:off x="1" y="284176"/>
            <a:ext cx="9326562" cy="1508760"/>
          </a:xfrm>
        </p:spPr>
        <p:txBody>
          <a:bodyPr>
            <a:normAutofit/>
          </a:bodyPr>
          <a:lstStyle/>
          <a:p>
            <a:pPr algn="ctr"/>
            <a:r>
              <a:rPr lang="en-US" sz="7200" dirty="0">
                <a:solidFill>
                  <a:schemeClr val="bg1"/>
                </a:solidFill>
                <a:latin typeface="Bodoni MT" panose="02070603080606020203" pitchFamily="18" charset="0"/>
              </a:rPr>
              <a:t>Verification</a:t>
            </a:r>
            <a:endParaRPr lang="en-US" sz="7200" dirty="0">
              <a:latin typeface="Bodoni MT" panose="02070603080606020203"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 y="266700"/>
            <a:ext cx="9326562" cy="1562100"/>
          </a:xfrm>
          <a:noFill/>
        </p:spPr>
        <p:txBody>
          <a:bodyPr lIns="92075" tIns="46038" rIns="92075" bIns="46038" anchor="ctr">
            <a:normAutofit/>
          </a:bodyPr>
          <a:lstStyle/>
          <a:p>
            <a:pPr algn="ctr" eaLnBrk="1" hangingPunct="1"/>
            <a:r>
              <a:rPr lang="en-US" dirty="0">
                <a:solidFill>
                  <a:schemeClr val="bg1"/>
                </a:solidFill>
                <a:latin typeface="Bodoni MT" panose="02070603080606020203" pitchFamily="18" charset="0"/>
              </a:rPr>
              <a:t>Financial Need Equation</a:t>
            </a:r>
            <a:br>
              <a:rPr lang="en-US" dirty="0">
                <a:latin typeface="Bodoni MT" panose="02070603080606020203" pitchFamily="18" charset="0"/>
              </a:rPr>
            </a:br>
            <a:r>
              <a:rPr lang="en-US" dirty="0">
                <a:solidFill>
                  <a:srgbClr val="FF0033"/>
                </a:solidFill>
                <a:latin typeface="Bodoni MT" panose="02070603080606020203" pitchFamily="18" charset="0"/>
              </a:rPr>
              <a:t>COA</a:t>
            </a:r>
            <a:r>
              <a:rPr lang="en-US" dirty="0">
                <a:solidFill>
                  <a:schemeClr val="bg1"/>
                </a:solidFill>
                <a:latin typeface="Bodoni MT" panose="02070603080606020203" pitchFamily="18" charset="0"/>
              </a:rPr>
              <a:t> - </a:t>
            </a:r>
            <a:r>
              <a:rPr lang="en-US" dirty="0">
                <a:solidFill>
                  <a:srgbClr val="7030A0"/>
                </a:solidFill>
                <a:latin typeface="Bodoni MT" panose="02070603080606020203" pitchFamily="18" charset="0"/>
              </a:rPr>
              <a:t>SAI</a:t>
            </a:r>
            <a:r>
              <a:rPr lang="en-US" dirty="0">
                <a:solidFill>
                  <a:schemeClr val="tx1"/>
                </a:solidFill>
                <a:latin typeface="Bodoni MT" panose="02070603080606020203" pitchFamily="18" charset="0"/>
              </a:rPr>
              <a:t> </a:t>
            </a:r>
            <a:r>
              <a:rPr lang="en-US" dirty="0">
                <a:solidFill>
                  <a:schemeClr val="bg1"/>
                </a:solidFill>
                <a:latin typeface="Bodoni MT" panose="02070603080606020203" pitchFamily="18" charset="0"/>
              </a:rPr>
              <a:t>=</a:t>
            </a:r>
            <a:r>
              <a:rPr lang="en-US" dirty="0">
                <a:solidFill>
                  <a:srgbClr val="FF0033"/>
                </a:solidFill>
                <a:latin typeface="Bodoni MT" panose="02070603080606020203" pitchFamily="18" charset="0"/>
              </a:rPr>
              <a:t> </a:t>
            </a:r>
            <a:r>
              <a:rPr lang="en-US" dirty="0">
                <a:solidFill>
                  <a:srgbClr val="00CC00"/>
                </a:solidFill>
                <a:latin typeface="Bodoni MT" panose="02070603080606020203" pitchFamily="18" charset="0"/>
              </a:rPr>
              <a:t>FN </a:t>
            </a:r>
            <a:r>
              <a:rPr lang="en-US" sz="3600" dirty="0">
                <a:solidFill>
                  <a:srgbClr val="00CC00"/>
                </a:solidFill>
                <a:latin typeface="Bodoni MT" panose="02070603080606020203" pitchFamily="18" charset="0"/>
              </a:rPr>
              <a:t>(Financial Need)</a:t>
            </a:r>
          </a:p>
        </p:txBody>
      </p:sp>
      <p:sp>
        <p:nvSpPr>
          <p:cNvPr id="13315" name="Rectangle 3"/>
          <p:cNvSpPr>
            <a:spLocks noGrp="1" noChangeArrowheads="1"/>
          </p:cNvSpPr>
          <p:nvPr>
            <p:ph sz="half" idx="1"/>
          </p:nvPr>
        </p:nvSpPr>
        <p:spPr>
          <a:xfrm>
            <a:off x="785900" y="2286000"/>
            <a:ext cx="3859212" cy="3505200"/>
          </a:xfrm>
        </p:spPr>
        <p:txBody>
          <a:bodyPr lIns="92075" tIns="46038" rIns="92075" bIns="46038"/>
          <a:lstStyle/>
          <a:p>
            <a:pPr eaLnBrk="1" hangingPunct="1">
              <a:buClrTx/>
              <a:defRPr/>
            </a:pPr>
            <a:r>
              <a:rPr lang="en-US" sz="3200" dirty="0">
                <a:solidFill>
                  <a:srgbClr val="FF0033"/>
                </a:solidFill>
                <a:latin typeface="Bodoni MT" panose="02070603080606020203" pitchFamily="18" charset="0"/>
              </a:rPr>
              <a:t>Cost of Attendance</a:t>
            </a:r>
            <a:r>
              <a:rPr lang="en-US" sz="3200" dirty="0">
                <a:latin typeface="Bodoni MT" panose="02070603080606020203" pitchFamily="18" charset="0"/>
              </a:rPr>
              <a:t> </a:t>
            </a:r>
          </a:p>
          <a:p>
            <a:pPr lvl="1" eaLnBrk="1" hangingPunct="1">
              <a:buClrTx/>
              <a:defRPr/>
            </a:pPr>
            <a:r>
              <a:rPr lang="en-US" sz="2800" dirty="0">
                <a:solidFill>
                  <a:schemeClr val="bg1"/>
                </a:solidFill>
                <a:latin typeface="Bodoni MT" panose="02070603080606020203" pitchFamily="18" charset="0"/>
              </a:rPr>
              <a:t>Tuition &amp; Fees                </a:t>
            </a:r>
          </a:p>
          <a:p>
            <a:pPr lvl="1" eaLnBrk="1" hangingPunct="1">
              <a:buClrTx/>
              <a:defRPr/>
            </a:pPr>
            <a:r>
              <a:rPr lang="en-US" sz="2800" dirty="0">
                <a:solidFill>
                  <a:schemeClr val="bg1"/>
                </a:solidFill>
                <a:latin typeface="Bodoni MT" panose="02070603080606020203" pitchFamily="18" charset="0"/>
              </a:rPr>
              <a:t>Housing</a:t>
            </a:r>
          </a:p>
          <a:p>
            <a:pPr lvl="1" eaLnBrk="1" hangingPunct="1">
              <a:buClrTx/>
              <a:defRPr/>
            </a:pPr>
            <a:r>
              <a:rPr lang="en-US" sz="2800" dirty="0">
                <a:solidFill>
                  <a:schemeClr val="bg1"/>
                </a:solidFill>
                <a:latin typeface="Bodoni MT" panose="02070603080606020203" pitchFamily="18" charset="0"/>
              </a:rPr>
              <a:t>Food</a:t>
            </a:r>
          </a:p>
          <a:p>
            <a:pPr lvl="1" eaLnBrk="1" hangingPunct="1">
              <a:buClrTx/>
              <a:defRPr/>
            </a:pPr>
            <a:r>
              <a:rPr lang="en-US" sz="2800" dirty="0">
                <a:solidFill>
                  <a:schemeClr val="bg1"/>
                </a:solidFill>
                <a:latin typeface="Bodoni MT" panose="02070603080606020203" pitchFamily="18" charset="0"/>
              </a:rPr>
              <a:t>Books &amp; Supplies</a:t>
            </a:r>
          </a:p>
          <a:p>
            <a:pPr lvl="1" eaLnBrk="1" hangingPunct="1">
              <a:buClrTx/>
              <a:defRPr/>
            </a:pPr>
            <a:r>
              <a:rPr lang="en-US" sz="2800" dirty="0">
                <a:solidFill>
                  <a:schemeClr val="bg1"/>
                </a:solidFill>
                <a:latin typeface="Bodoni MT" panose="02070603080606020203" pitchFamily="18" charset="0"/>
              </a:rPr>
              <a:t>Transportation</a:t>
            </a:r>
          </a:p>
          <a:p>
            <a:pPr lvl="1" eaLnBrk="1" hangingPunct="1">
              <a:buClrTx/>
              <a:defRPr/>
            </a:pPr>
            <a:r>
              <a:rPr lang="en-US" sz="2800" dirty="0">
                <a:solidFill>
                  <a:schemeClr val="bg1"/>
                </a:solidFill>
                <a:latin typeface="Bodoni MT" panose="02070603080606020203" pitchFamily="18" charset="0"/>
              </a:rPr>
              <a:t>Living Expenses</a:t>
            </a:r>
            <a:r>
              <a:rPr lang="en-US" dirty="0">
                <a:solidFill>
                  <a:schemeClr val="bg1"/>
                </a:solidFill>
                <a:latin typeface="Bodoni MT" panose="02070603080606020203" pitchFamily="18" charset="0"/>
              </a:rPr>
              <a:t>                                                                                                                           </a:t>
            </a:r>
          </a:p>
        </p:txBody>
      </p:sp>
      <p:sp>
        <p:nvSpPr>
          <p:cNvPr id="23556" name="Rectangle 4"/>
          <p:cNvSpPr>
            <a:spLocks noGrp="1" noChangeArrowheads="1"/>
          </p:cNvSpPr>
          <p:nvPr>
            <p:ph sz="half" idx="2"/>
          </p:nvPr>
        </p:nvSpPr>
        <p:spPr>
          <a:xfrm>
            <a:off x="5272881" y="2286000"/>
            <a:ext cx="3048000" cy="1866900"/>
          </a:xfrm>
          <a:noFill/>
        </p:spPr>
        <p:txBody>
          <a:bodyPr lIns="92075" tIns="46038" rIns="92075" bIns="46038"/>
          <a:lstStyle/>
          <a:p>
            <a:pPr eaLnBrk="1" hangingPunct="1">
              <a:buClrTx/>
            </a:pPr>
            <a:r>
              <a:rPr lang="en-US" sz="3200" dirty="0">
                <a:solidFill>
                  <a:schemeClr val="bg1"/>
                </a:solidFill>
                <a:latin typeface="Bodoni MT" panose="02070603080606020203" pitchFamily="18" charset="0"/>
              </a:rPr>
              <a:t>Note:</a:t>
            </a:r>
          </a:p>
          <a:p>
            <a:pPr lvl="1" eaLnBrk="1" hangingPunct="1">
              <a:buClrTx/>
            </a:pPr>
            <a:r>
              <a:rPr lang="en-US" sz="2800" dirty="0">
                <a:solidFill>
                  <a:srgbClr val="FF0033"/>
                </a:solidFill>
                <a:latin typeface="Bodoni MT" panose="02070603080606020203" pitchFamily="18" charset="0"/>
              </a:rPr>
              <a:t>COA varies</a:t>
            </a:r>
          </a:p>
          <a:p>
            <a:pPr lvl="1" eaLnBrk="1" hangingPunct="1">
              <a:buClrTx/>
            </a:pPr>
            <a:r>
              <a:rPr lang="en-US" sz="2800" dirty="0">
                <a:solidFill>
                  <a:srgbClr val="7030A0"/>
                </a:solidFill>
                <a:latin typeface="Bodoni MT" panose="02070603080606020203" pitchFamily="18" charset="0"/>
              </a:rPr>
              <a:t>SAI remains constant</a:t>
            </a:r>
            <a:r>
              <a:rPr lang="en-US" dirty="0">
                <a:solidFill>
                  <a:srgbClr val="7030A0"/>
                </a:solidFill>
                <a:latin typeface="Bodoni MT" panose="02070603080606020203" pitchFamily="18" charset="0"/>
              </a:rPr>
              <a:t>         </a:t>
            </a:r>
            <a:r>
              <a:rPr lang="en-US" dirty="0"/>
              <a:t>	          </a:t>
            </a:r>
          </a:p>
        </p:txBody>
      </p:sp>
      <p:pic>
        <p:nvPicPr>
          <p:cNvPr id="23557" name="Picture 6" descr="MCj04044130000[1]"/>
          <p:cNvPicPr>
            <a:picLocks noChangeAspect="1" noChangeArrowheads="1"/>
          </p:cNvPicPr>
          <p:nvPr/>
        </p:nvPicPr>
        <p:blipFill>
          <a:blip r:embed="rId3" cstate="print"/>
          <a:srcRect/>
          <a:stretch>
            <a:fillRect/>
          </a:stretch>
        </p:blipFill>
        <p:spPr bwMode="auto">
          <a:xfrm>
            <a:off x="5730081" y="4495800"/>
            <a:ext cx="2133600" cy="1960562"/>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 y="284176"/>
            <a:ext cx="9326562" cy="1508760"/>
          </a:xfrm>
        </p:spPr>
        <p:txBody>
          <a:bodyPr/>
          <a:lstStyle/>
          <a:p>
            <a:pPr algn="ctr" eaLnBrk="1" hangingPunct="1"/>
            <a:r>
              <a:rPr lang="en-US" sz="4800" dirty="0">
                <a:solidFill>
                  <a:srgbClr val="000000"/>
                </a:solidFill>
                <a:latin typeface="Bodoni MT" panose="02070603080606020203" pitchFamily="18" charset="0"/>
              </a:rPr>
              <a:t>Need Varies Based on Cost</a:t>
            </a:r>
          </a:p>
        </p:txBody>
      </p:sp>
      <p:pic>
        <p:nvPicPr>
          <p:cNvPr id="24579" name="Picture 4"/>
          <p:cNvPicPr>
            <a:picLocks noGrp="1" noChangeArrowheads="1"/>
          </p:cNvPicPr>
          <p:nvPr>
            <p:ph idx="1"/>
          </p:nvPr>
        </p:nvPicPr>
        <p:blipFill rotWithShape="1">
          <a:blip r:embed="rId3" cstate="print"/>
          <a:srcRect b="25818"/>
          <a:stretch/>
        </p:blipFill>
        <p:spPr>
          <a:xfrm>
            <a:off x="550068" y="2438400"/>
            <a:ext cx="7927975" cy="2819400"/>
          </a:xfrm>
          <a:noFill/>
        </p:spPr>
      </p:pic>
      <p:sp>
        <p:nvSpPr>
          <p:cNvPr id="24580" name="Text Box 5"/>
          <p:cNvSpPr txBox="1">
            <a:spLocks noChangeArrowheads="1"/>
          </p:cNvSpPr>
          <p:nvPr/>
        </p:nvSpPr>
        <p:spPr bwMode="auto">
          <a:xfrm>
            <a:off x="777081" y="2590800"/>
            <a:ext cx="323850" cy="457200"/>
          </a:xfrm>
          <a:prstGeom prst="rect">
            <a:avLst/>
          </a:prstGeom>
          <a:noFill/>
          <a:ln w="9525">
            <a:noFill/>
            <a:miter lim="800000"/>
            <a:headEnd/>
            <a:tailEnd/>
          </a:ln>
        </p:spPr>
        <p:txBody>
          <a:bodyPr wrap="none">
            <a:spAutoFit/>
          </a:bodyPr>
          <a:lstStyle/>
          <a:p>
            <a:r>
              <a:rPr lang="en-US" dirty="0">
                <a:solidFill>
                  <a:srgbClr val="000000"/>
                </a:solidFill>
              </a:rPr>
              <a:t>1</a:t>
            </a:r>
          </a:p>
        </p:txBody>
      </p:sp>
      <p:sp>
        <p:nvSpPr>
          <p:cNvPr id="24581" name="Text Box 6"/>
          <p:cNvSpPr txBox="1">
            <a:spLocks noChangeArrowheads="1"/>
          </p:cNvSpPr>
          <p:nvPr/>
        </p:nvSpPr>
        <p:spPr bwMode="auto">
          <a:xfrm>
            <a:off x="1462881" y="3189316"/>
            <a:ext cx="323850" cy="457200"/>
          </a:xfrm>
          <a:prstGeom prst="rect">
            <a:avLst/>
          </a:prstGeom>
          <a:noFill/>
          <a:ln w="9525">
            <a:noFill/>
            <a:miter lim="800000"/>
            <a:headEnd/>
            <a:tailEnd/>
          </a:ln>
        </p:spPr>
        <p:txBody>
          <a:bodyPr wrap="none">
            <a:spAutoFit/>
          </a:bodyPr>
          <a:lstStyle/>
          <a:p>
            <a:r>
              <a:rPr lang="en-US" dirty="0">
                <a:solidFill>
                  <a:srgbClr val="000000"/>
                </a:solidFill>
              </a:rPr>
              <a:t>2</a:t>
            </a:r>
          </a:p>
        </p:txBody>
      </p:sp>
      <p:sp>
        <p:nvSpPr>
          <p:cNvPr id="24582" name="Text Box 7"/>
          <p:cNvSpPr txBox="1">
            <a:spLocks noChangeArrowheads="1"/>
          </p:cNvSpPr>
          <p:nvPr/>
        </p:nvSpPr>
        <p:spPr bwMode="auto">
          <a:xfrm>
            <a:off x="2224881" y="3857798"/>
            <a:ext cx="304800" cy="457200"/>
          </a:xfrm>
          <a:prstGeom prst="rect">
            <a:avLst/>
          </a:prstGeom>
          <a:noFill/>
          <a:ln w="9525">
            <a:noFill/>
            <a:miter lim="800000"/>
            <a:headEnd/>
            <a:tailEnd/>
          </a:ln>
        </p:spPr>
        <p:txBody>
          <a:bodyPr>
            <a:spAutoFit/>
          </a:bodyPr>
          <a:lstStyle/>
          <a:p>
            <a:r>
              <a:rPr lang="en-US" dirty="0">
                <a:solidFill>
                  <a:srgbClr val="000000"/>
                </a:solidFill>
              </a:rPr>
              <a:t>3</a:t>
            </a:r>
          </a:p>
        </p:txBody>
      </p:sp>
      <p:sp>
        <p:nvSpPr>
          <p:cNvPr id="24583" name="Text Box 8"/>
          <p:cNvSpPr txBox="1">
            <a:spLocks noChangeArrowheads="1"/>
          </p:cNvSpPr>
          <p:nvPr/>
        </p:nvSpPr>
        <p:spPr bwMode="auto">
          <a:xfrm>
            <a:off x="6111081" y="2592185"/>
            <a:ext cx="323850" cy="457200"/>
          </a:xfrm>
          <a:prstGeom prst="rect">
            <a:avLst/>
          </a:prstGeom>
          <a:noFill/>
          <a:ln w="9525">
            <a:noFill/>
            <a:miter lim="800000"/>
            <a:headEnd/>
            <a:tailEnd/>
          </a:ln>
        </p:spPr>
        <p:txBody>
          <a:bodyPr wrap="none">
            <a:spAutoFit/>
          </a:bodyPr>
          <a:lstStyle/>
          <a:p>
            <a:r>
              <a:rPr lang="en-US" dirty="0">
                <a:solidFill>
                  <a:srgbClr val="000000"/>
                </a:solidFill>
              </a:rPr>
              <a:t>1</a:t>
            </a:r>
          </a:p>
        </p:txBody>
      </p:sp>
      <p:sp>
        <p:nvSpPr>
          <p:cNvPr id="24584" name="Text Box 9"/>
          <p:cNvSpPr txBox="1">
            <a:spLocks noChangeArrowheads="1"/>
          </p:cNvSpPr>
          <p:nvPr/>
        </p:nvSpPr>
        <p:spPr bwMode="auto">
          <a:xfrm>
            <a:off x="6873081" y="3200400"/>
            <a:ext cx="323850" cy="457200"/>
          </a:xfrm>
          <a:prstGeom prst="rect">
            <a:avLst/>
          </a:prstGeom>
          <a:noFill/>
          <a:ln w="9525">
            <a:noFill/>
            <a:miter lim="800000"/>
            <a:headEnd/>
            <a:tailEnd/>
          </a:ln>
        </p:spPr>
        <p:txBody>
          <a:bodyPr wrap="none">
            <a:spAutoFit/>
          </a:bodyPr>
          <a:lstStyle/>
          <a:p>
            <a:r>
              <a:rPr lang="en-US" dirty="0">
                <a:solidFill>
                  <a:srgbClr val="000000"/>
                </a:solidFill>
              </a:rPr>
              <a:t>2</a:t>
            </a:r>
          </a:p>
        </p:txBody>
      </p:sp>
      <p:sp>
        <p:nvSpPr>
          <p:cNvPr id="24585" name="Text Box 10"/>
          <p:cNvSpPr txBox="1">
            <a:spLocks noChangeArrowheads="1"/>
          </p:cNvSpPr>
          <p:nvPr/>
        </p:nvSpPr>
        <p:spPr bwMode="auto">
          <a:xfrm>
            <a:off x="7635081" y="3886200"/>
            <a:ext cx="304800" cy="457200"/>
          </a:xfrm>
          <a:prstGeom prst="rect">
            <a:avLst/>
          </a:prstGeom>
          <a:noFill/>
          <a:ln w="9525">
            <a:noFill/>
            <a:miter lim="800000"/>
            <a:headEnd/>
            <a:tailEnd/>
          </a:ln>
        </p:spPr>
        <p:txBody>
          <a:bodyPr>
            <a:spAutoFit/>
          </a:bodyPr>
          <a:lstStyle/>
          <a:p>
            <a:r>
              <a:rPr lang="en-US" dirty="0">
                <a:solidFill>
                  <a:srgbClr val="000000"/>
                </a:solidFill>
              </a:rPr>
              <a:t>3</a:t>
            </a:r>
          </a:p>
        </p:txBody>
      </p:sp>
      <p:sp>
        <p:nvSpPr>
          <p:cNvPr id="10" name="TextBox 9"/>
          <p:cNvSpPr txBox="1"/>
          <p:nvPr/>
        </p:nvSpPr>
        <p:spPr>
          <a:xfrm>
            <a:off x="929481" y="5562600"/>
            <a:ext cx="6626225" cy="461665"/>
          </a:xfrm>
          <a:prstGeom prst="rect">
            <a:avLst/>
          </a:prstGeom>
          <a:noFill/>
        </p:spPr>
        <p:txBody>
          <a:bodyPr wrap="square" rtlCol="0">
            <a:spAutoFit/>
          </a:bodyPr>
          <a:lstStyle/>
          <a:p>
            <a:r>
              <a:rPr lang="en-US" dirty="0">
                <a:solidFill>
                  <a:srgbClr val="000000"/>
                </a:solidFill>
              </a:rPr>
              <a:t>Cost of Attendance  -  Student Aid Index = Financial Need </a:t>
            </a:r>
          </a:p>
        </p:txBody>
      </p:sp>
      <p:sp>
        <p:nvSpPr>
          <p:cNvPr id="11" name="Text Box 7">
            <a:extLst>
              <a:ext uri="{FF2B5EF4-FFF2-40B4-BE49-F238E27FC236}">
                <a16:creationId xmlns:a16="http://schemas.microsoft.com/office/drawing/2014/main" id="{55288C30-4BF8-49E8-B9CC-6A5C318F4AC3}"/>
              </a:ext>
            </a:extLst>
          </p:cNvPr>
          <p:cNvSpPr txBox="1">
            <a:spLocks noChangeArrowheads="1"/>
          </p:cNvSpPr>
          <p:nvPr/>
        </p:nvSpPr>
        <p:spPr bwMode="auto">
          <a:xfrm>
            <a:off x="2224881" y="3848100"/>
            <a:ext cx="304800" cy="457200"/>
          </a:xfrm>
          <a:prstGeom prst="rect">
            <a:avLst/>
          </a:prstGeom>
          <a:noFill/>
          <a:ln w="9525">
            <a:noFill/>
            <a:miter lim="800000"/>
            <a:headEnd/>
            <a:tailEnd/>
          </a:ln>
        </p:spPr>
        <p:txBody>
          <a:bodyPr wrap="square">
            <a:spAutoFit/>
          </a:bodyPr>
          <a:lstStyle/>
          <a:p>
            <a:r>
              <a:rPr lang="en-US" dirty="0">
                <a:solidFill>
                  <a:srgbClr val="000000"/>
                </a:solidFill>
              </a:rPr>
              <a:t>3</a:t>
            </a:r>
          </a:p>
        </p:txBody>
      </p:sp>
      <p:sp>
        <p:nvSpPr>
          <p:cNvPr id="14" name="Rectangle 13">
            <a:extLst>
              <a:ext uri="{FF2B5EF4-FFF2-40B4-BE49-F238E27FC236}">
                <a16:creationId xmlns:a16="http://schemas.microsoft.com/office/drawing/2014/main" id="{C534F0BF-D457-491E-BCFE-07E44D5D5E98}"/>
              </a:ext>
            </a:extLst>
          </p:cNvPr>
          <p:cNvSpPr/>
          <p:nvPr/>
        </p:nvSpPr>
        <p:spPr>
          <a:xfrm>
            <a:off x="3901281" y="4495800"/>
            <a:ext cx="891540" cy="563880"/>
          </a:xfrm>
          <a:prstGeom prst="rect">
            <a:avLst/>
          </a:prstGeom>
        </p:spPr>
        <p:style>
          <a:lnRef idx="2">
            <a:schemeClr val="accent1">
              <a:shade val="50000"/>
            </a:schemeClr>
          </a:lnRef>
          <a:fillRef idx="1001">
            <a:schemeClr val="l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5" name="Text Box 2">
            <a:extLst>
              <a:ext uri="{FF2B5EF4-FFF2-40B4-BE49-F238E27FC236}">
                <a16:creationId xmlns:a16="http://schemas.microsoft.com/office/drawing/2014/main" id="{DE845C6F-078A-4265-B7E6-38B9EA6D52E7}"/>
              </a:ext>
            </a:extLst>
          </p:cNvPr>
          <p:cNvSpPr txBox="1"/>
          <p:nvPr/>
        </p:nvSpPr>
        <p:spPr>
          <a:xfrm>
            <a:off x="3931761" y="4549140"/>
            <a:ext cx="792480" cy="45720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2400" dirty="0">
                <a:solidFill>
                  <a:srgbClr val="000000"/>
                </a:solidFill>
                <a:effectLst/>
                <a:latin typeface="Bodoni MT" panose="02070603080606020203" pitchFamily="18" charset="0"/>
                <a:ea typeface="Calibri" panose="020F0502020204030204" pitchFamily="34" charset="0"/>
                <a:cs typeface="Times New Roman" panose="02020603050405020304" pitchFamily="18" charset="0"/>
              </a:rPr>
              <a:t>SAI</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129A6DA0-76FB-4E59-B77F-1CC39D92289B}"/>
              </a:ext>
            </a:extLst>
          </p:cNvPr>
          <p:cNvSpPr/>
          <p:nvPr/>
        </p:nvSpPr>
        <p:spPr>
          <a:xfrm>
            <a:off x="6644481" y="4495800"/>
            <a:ext cx="891540" cy="563880"/>
          </a:xfrm>
          <a:prstGeom prst="rect">
            <a:avLst/>
          </a:prstGeom>
        </p:spPr>
        <p:style>
          <a:lnRef idx="2">
            <a:schemeClr val="accent1">
              <a:shade val="50000"/>
            </a:schemeClr>
          </a:lnRef>
          <a:fillRef idx="1001">
            <a:schemeClr val="l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 name="Text Box 2">
            <a:extLst>
              <a:ext uri="{FF2B5EF4-FFF2-40B4-BE49-F238E27FC236}">
                <a16:creationId xmlns:a16="http://schemas.microsoft.com/office/drawing/2014/main" id="{1B417F99-76EA-4B35-808C-5B4167043EF2}"/>
              </a:ext>
            </a:extLst>
          </p:cNvPr>
          <p:cNvSpPr txBox="1"/>
          <p:nvPr/>
        </p:nvSpPr>
        <p:spPr>
          <a:xfrm>
            <a:off x="6674961" y="4549140"/>
            <a:ext cx="792480" cy="45720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07000"/>
              </a:lnSpc>
              <a:spcBef>
                <a:spcPts val="0"/>
              </a:spcBef>
              <a:spcAft>
                <a:spcPts val="800"/>
              </a:spcAft>
            </a:pPr>
            <a:r>
              <a:rPr lang="en-US" sz="2400" dirty="0">
                <a:solidFill>
                  <a:srgbClr val="000000"/>
                </a:solidFill>
                <a:effectLst/>
                <a:latin typeface="Bodoni MT" panose="02070603080606020203" pitchFamily="18" charset="0"/>
                <a:ea typeface="Calibri" panose="020F0502020204030204" pitchFamily="34" charset="0"/>
                <a:cs typeface="Times New Roman" panose="02020603050405020304" pitchFamily="18" charset="0"/>
              </a:rPr>
              <a:t>SAI</a:t>
            </a:r>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0" y="438150"/>
            <a:ext cx="9326563" cy="1143000"/>
          </a:xfrm>
          <a:noFill/>
        </p:spPr>
        <p:txBody>
          <a:bodyPr lIns="92075" tIns="46038" rIns="92075" bIns="46038" anchor="ctr"/>
          <a:lstStyle/>
          <a:p>
            <a:pPr algn="ctr" eaLnBrk="1" hangingPunct="1"/>
            <a:r>
              <a:rPr lang="en-US" dirty="0">
                <a:solidFill>
                  <a:srgbClr val="000000"/>
                </a:solidFill>
                <a:latin typeface="Bodoni MT" panose="02070603080606020203" pitchFamily="18" charset="0"/>
              </a:rPr>
              <a:t>How is </a:t>
            </a:r>
            <a:r>
              <a:rPr lang="en-US" sz="4000" dirty="0">
                <a:solidFill>
                  <a:srgbClr val="000000"/>
                </a:solidFill>
                <a:latin typeface="Bodoni MT" panose="02070603080606020203" pitchFamily="18" charset="0"/>
              </a:rPr>
              <a:t>(FA)</a:t>
            </a:r>
            <a:r>
              <a:rPr lang="en-US" dirty="0">
                <a:solidFill>
                  <a:srgbClr val="000000"/>
                </a:solidFill>
                <a:latin typeface="Bodoni MT" panose="02070603080606020203" pitchFamily="18" charset="0"/>
              </a:rPr>
              <a:t> Financial Need met?</a:t>
            </a:r>
          </a:p>
        </p:txBody>
      </p:sp>
      <p:graphicFrame>
        <p:nvGraphicFramePr>
          <p:cNvPr id="6146" name="Object 4"/>
          <p:cNvGraphicFramePr>
            <a:graphicFrameLocks noGrp="1"/>
          </p:cNvGraphicFramePr>
          <p:nvPr>
            <p:ph type="clipArt" sz="half" idx="1"/>
            <p:extLst>
              <p:ext uri="{D42A27DB-BD31-4B8C-83A1-F6EECF244321}">
                <p14:modId xmlns:p14="http://schemas.microsoft.com/office/powerpoint/2010/main" val="2978091254"/>
              </p:ext>
            </p:extLst>
          </p:nvPr>
        </p:nvGraphicFramePr>
        <p:xfrm>
          <a:off x="1234281" y="2514600"/>
          <a:ext cx="1182687" cy="3200400"/>
        </p:xfrm>
        <a:graphic>
          <a:graphicData uri="http://schemas.openxmlformats.org/presentationml/2006/ole">
            <mc:AlternateContent xmlns:mc="http://schemas.openxmlformats.org/markup-compatibility/2006">
              <mc:Choice xmlns:v="urn:schemas-microsoft-com:vml" Requires="v">
                <p:oleObj name="ClipArt" r:id="rId3" imgW="1353112" imgH="3659599" progId="">
                  <p:embed/>
                </p:oleObj>
              </mc:Choice>
              <mc:Fallback>
                <p:oleObj name="ClipArt" r:id="rId3" imgW="1353112" imgH="3659599" progId="">
                  <p:embed/>
                  <p:pic>
                    <p:nvPicPr>
                      <p:cNvPr id="6146" name="Object 4"/>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4281" y="2514600"/>
                        <a:ext cx="1182687" cy="320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8" name="Rectangle 3"/>
          <p:cNvSpPr>
            <a:spLocks noGrp="1" noChangeArrowheads="1"/>
          </p:cNvSpPr>
          <p:nvPr>
            <p:ph type="body" sz="half" idx="2"/>
          </p:nvPr>
        </p:nvSpPr>
        <p:spPr>
          <a:xfrm>
            <a:off x="3444081" y="2209800"/>
            <a:ext cx="5281613" cy="4495800"/>
          </a:xfrm>
          <a:noFill/>
        </p:spPr>
        <p:txBody>
          <a:bodyPr lIns="92075" tIns="46038" rIns="92075" bIns="46038">
            <a:normAutofit/>
          </a:bodyPr>
          <a:lstStyle/>
          <a:p>
            <a:pPr eaLnBrk="1" hangingPunct="1">
              <a:buClrTx/>
            </a:pPr>
            <a:r>
              <a:rPr lang="en-US" sz="3600" dirty="0">
                <a:solidFill>
                  <a:srgbClr val="000000"/>
                </a:solidFill>
                <a:latin typeface="Bodoni MT" panose="02070603080606020203" pitchFamily="18" charset="0"/>
              </a:rPr>
              <a:t>Gift Aid:  scholarships, grants, tuition waivers – these do not have to be paid back</a:t>
            </a:r>
          </a:p>
          <a:p>
            <a:pPr eaLnBrk="1" hangingPunct="1">
              <a:buClrTx/>
            </a:pPr>
            <a:r>
              <a:rPr lang="en-US" sz="3600" dirty="0">
                <a:solidFill>
                  <a:srgbClr val="000000"/>
                </a:solidFill>
                <a:latin typeface="Bodoni MT" panose="02070603080606020203" pitchFamily="18" charset="0"/>
              </a:rPr>
              <a:t>Self-Help Aid:  funds from family, loans, work programs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idx="1"/>
          </p:nvPr>
        </p:nvSpPr>
        <p:spPr>
          <a:xfrm>
            <a:off x="685006" y="1981200"/>
            <a:ext cx="8018462" cy="4457700"/>
          </a:xfrm>
          <a:noFill/>
        </p:spPr>
        <p:txBody>
          <a:bodyPr lIns="92075" tIns="46038" rIns="92075" bIns="46038">
            <a:normAutofit fontScale="92500"/>
          </a:bodyPr>
          <a:lstStyle/>
          <a:p>
            <a:pPr eaLnBrk="1" hangingPunct="1">
              <a:lnSpc>
                <a:spcPct val="120000"/>
              </a:lnSpc>
              <a:buClrTx/>
            </a:pPr>
            <a:r>
              <a:rPr lang="en-US" sz="2400" b="1" u="sng" dirty="0">
                <a:solidFill>
                  <a:srgbClr val="000000"/>
                </a:solidFill>
                <a:latin typeface="Bodoni MT" panose="02070603080606020203" pitchFamily="18" charset="0"/>
              </a:rPr>
              <a:t>State Government</a:t>
            </a:r>
            <a:r>
              <a:rPr lang="en-US" sz="2400" b="1" dirty="0">
                <a:solidFill>
                  <a:srgbClr val="000000"/>
                </a:solidFill>
                <a:latin typeface="Bodoni MT" panose="02070603080606020203" pitchFamily="18" charset="0"/>
              </a:rPr>
              <a:t>:</a:t>
            </a:r>
            <a:r>
              <a:rPr lang="en-US" sz="2400" dirty="0">
                <a:solidFill>
                  <a:srgbClr val="000000"/>
                </a:solidFill>
                <a:latin typeface="Bodoni MT" panose="02070603080606020203" pitchFamily="18" charset="0"/>
              </a:rPr>
              <a:t> Access MO Grant, Bright Flight Scholarship, A+</a:t>
            </a:r>
          </a:p>
          <a:p>
            <a:pPr eaLnBrk="1" hangingPunct="1">
              <a:lnSpc>
                <a:spcPct val="120000"/>
              </a:lnSpc>
              <a:buClrTx/>
            </a:pPr>
            <a:r>
              <a:rPr lang="en-US" sz="2400" b="1" u="sng" dirty="0">
                <a:solidFill>
                  <a:srgbClr val="000000"/>
                </a:solidFill>
                <a:latin typeface="Bodoni MT" panose="02070603080606020203" pitchFamily="18" charset="0"/>
              </a:rPr>
              <a:t>Federal Government</a:t>
            </a:r>
            <a:r>
              <a:rPr lang="en-US" sz="2400" b="1" dirty="0">
                <a:solidFill>
                  <a:srgbClr val="000000"/>
                </a:solidFill>
                <a:latin typeface="Bodoni MT" panose="02070603080606020203" pitchFamily="18" charset="0"/>
              </a:rPr>
              <a:t>:</a:t>
            </a:r>
            <a:r>
              <a:rPr lang="en-US" sz="2400" dirty="0">
                <a:solidFill>
                  <a:srgbClr val="000000"/>
                </a:solidFill>
                <a:latin typeface="Bodoni MT" panose="02070603080606020203" pitchFamily="18" charset="0"/>
              </a:rPr>
              <a:t>  Pell Grant, Supplemental Educational Opportunity Grant, TEACH Grant, Work Study, Student Loan, PLUS Loan</a:t>
            </a:r>
          </a:p>
          <a:p>
            <a:pPr eaLnBrk="1" hangingPunct="1">
              <a:lnSpc>
                <a:spcPct val="120000"/>
              </a:lnSpc>
              <a:buClrTx/>
            </a:pPr>
            <a:r>
              <a:rPr lang="en-US" sz="2400" b="1" u="sng" dirty="0">
                <a:solidFill>
                  <a:srgbClr val="000000"/>
                </a:solidFill>
                <a:latin typeface="Bodoni MT" panose="02070603080606020203" pitchFamily="18" charset="0"/>
              </a:rPr>
              <a:t>Institutional</a:t>
            </a:r>
            <a:r>
              <a:rPr lang="en-US" sz="2400" b="1" dirty="0">
                <a:solidFill>
                  <a:srgbClr val="000000"/>
                </a:solidFill>
                <a:latin typeface="Bodoni MT" panose="02070603080606020203" pitchFamily="18" charset="0"/>
              </a:rPr>
              <a:t>:</a:t>
            </a:r>
            <a:r>
              <a:rPr lang="en-US" sz="2400" dirty="0">
                <a:solidFill>
                  <a:srgbClr val="000000"/>
                </a:solidFill>
                <a:latin typeface="Bodoni MT" panose="02070603080606020203" pitchFamily="18" charset="0"/>
              </a:rPr>
              <a:t>  Scholarships, Grants, Loans, College Employment</a:t>
            </a:r>
          </a:p>
          <a:p>
            <a:pPr eaLnBrk="1" hangingPunct="1">
              <a:lnSpc>
                <a:spcPct val="120000"/>
              </a:lnSpc>
              <a:buClrTx/>
            </a:pPr>
            <a:r>
              <a:rPr lang="en-US" sz="2400" b="1" u="sng" dirty="0">
                <a:solidFill>
                  <a:srgbClr val="000000"/>
                </a:solidFill>
                <a:latin typeface="Bodoni MT" panose="02070603080606020203" pitchFamily="18" charset="0"/>
              </a:rPr>
              <a:t>Private</a:t>
            </a:r>
            <a:r>
              <a:rPr lang="en-US" sz="2400" b="1" dirty="0">
                <a:solidFill>
                  <a:srgbClr val="000000"/>
                </a:solidFill>
                <a:latin typeface="Bodoni MT" panose="02070603080606020203" pitchFamily="18" charset="0"/>
              </a:rPr>
              <a:t>:</a:t>
            </a:r>
            <a:r>
              <a:rPr lang="en-US" sz="2400" dirty="0">
                <a:solidFill>
                  <a:srgbClr val="000000"/>
                </a:solidFill>
                <a:latin typeface="Bodoni MT" panose="02070603080606020203" pitchFamily="18" charset="0"/>
              </a:rPr>
              <a:t>  scholarships from civic groups, businesses, churches,  scholarship searches, high school guidance counselors; student loans</a:t>
            </a:r>
          </a:p>
        </p:txBody>
      </p:sp>
      <p:sp>
        <p:nvSpPr>
          <p:cNvPr id="2" name="Title 1"/>
          <p:cNvSpPr>
            <a:spLocks noGrp="1"/>
          </p:cNvSpPr>
          <p:nvPr>
            <p:ph type="title"/>
          </p:nvPr>
        </p:nvSpPr>
        <p:spPr>
          <a:xfrm>
            <a:off x="1" y="284176"/>
            <a:ext cx="9326562" cy="1508760"/>
          </a:xfrm>
        </p:spPr>
        <p:txBody>
          <a:bodyPr>
            <a:normAutofit/>
          </a:bodyPr>
          <a:lstStyle/>
          <a:p>
            <a:pPr algn="ctr"/>
            <a:r>
              <a:rPr lang="en-US" sz="4800" dirty="0">
                <a:solidFill>
                  <a:srgbClr val="000000"/>
                </a:solidFill>
                <a:latin typeface="Bodoni MT" panose="02070603080606020203" pitchFamily="18" charset="0"/>
              </a:rPr>
              <a:t>Sources of Financial Aid</a:t>
            </a:r>
            <a:endParaRPr lang="en-US" sz="4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ctrTitle"/>
          </p:nvPr>
        </p:nvSpPr>
        <p:spPr>
          <a:xfrm>
            <a:off x="-7085" y="457200"/>
            <a:ext cx="9326562" cy="1143000"/>
          </a:xfrm>
        </p:spPr>
        <p:txBody>
          <a:bodyPr>
            <a:normAutofit/>
          </a:bodyPr>
          <a:lstStyle/>
          <a:p>
            <a:pPr algn="ctr" eaLnBrk="1" hangingPunct="1"/>
            <a:r>
              <a:rPr lang="en-US" sz="7200" dirty="0">
                <a:solidFill>
                  <a:schemeClr val="bg1"/>
                </a:solidFill>
                <a:latin typeface="Bodoni MT" panose="02070603080606020203" pitchFamily="18" charset="0"/>
              </a:rPr>
              <a:t>Thank you</a:t>
            </a:r>
          </a:p>
        </p:txBody>
      </p:sp>
      <p:sp>
        <p:nvSpPr>
          <p:cNvPr id="38915" name="Rectangle 3"/>
          <p:cNvSpPr>
            <a:spLocks noGrp="1" noChangeArrowheads="1"/>
          </p:cNvSpPr>
          <p:nvPr>
            <p:ph type="subTitle" idx="1"/>
          </p:nvPr>
        </p:nvSpPr>
        <p:spPr>
          <a:xfrm>
            <a:off x="-68204" y="2209800"/>
            <a:ext cx="9387681" cy="3581400"/>
          </a:xfrm>
        </p:spPr>
        <p:txBody>
          <a:bodyPr/>
          <a:lstStyle/>
          <a:p>
            <a:pPr algn="ctr" eaLnBrk="1" hangingPunct="1"/>
            <a:r>
              <a:rPr lang="en-US" sz="4400" b="1" dirty="0">
                <a:solidFill>
                  <a:schemeClr val="bg1"/>
                </a:solidFill>
                <a:latin typeface="Bodoni MT" panose="02070603080606020203" pitchFamily="18" charset="0"/>
              </a:rPr>
              <a:t>WESTMINSTER COLLEGE</a:t>
            </a:r>
          </a:p>
          <a:p>
            <a:pPr algn="ctr" eaLnBrk="1" hangingPunct="1"/>
            <a:r>
              <a:rPr lang="en-US" dirty="0">
                <a:solidFill>
                  <a:schemeClr val="bg1"/>
                </a:solidFill>
                <a:latin typeface="Bodoni MT" panose="02070603080606020203" pitchFamily="18" charset="0"/>
              </a:rPr>
              <a:t>OFFICE OF FINANCIAL AID</a:t>
            </a:r>
          </a:p>
          <a:p>
            <a:pPr algn="ctr" eaLnBrk="1" hangingPunct="1"/>
            <a:r>
              <a:rPr lang="en-US" dirty="0">
                <a:solidFill>
                  <a:schemeClr val="bg1"/>
                </a:solidFill>
                <a:latin typeface="Bodoni MT" panose="02070603080606020203" pitchFamily="18" charset="0"/>
              </a:rPr>
              <a:t>573-592-5364</a:t>
            </a:r>
          </a:p>
          <a:p>
            <a:pPr algn="ctr" eaLnBrk="1" hangingPunct="1"/>
            <a:endParaRPr lang="en-US" dirty="0">
              <a:solidFill>
                <a:schemeClr val="bg1"/>
              </a:solidFill>
            </a:endParaRPr>
          </a:p>
          <a:p>
            <a:pPr algn="ctr" eaLnBrk="1" hangingPunct="1"/>
            <a:endParaRPr lang="en-US" dirty="0">
              <a:solidFill>
                <a:schemeClr val="bg1"/>
              </a:solidFill>
            </a:endParaRPr>
          </a:p>
          <a:p>
            <a:pPr algn="ctr" eaLnBrk="1" hangingPunct="1"/>
            <a:endParaRPr lang="en-US" dirty="0"/>
          </a:p>
        </p:txBody>
      </p:sp>
      <p:sp>
        <p:nvSpPr>
          <p:cNvPr id="2" name="TextBox 1"/>
          <p:cNvSpPr txBox="1"/>
          <p:nvPr/>
        </p:nvSpPr>
        <p:spPr>
          <a:xfrm>
            <a:off x="-37646" y="4572000"/>
            <a:ext cx="9326563" cy="1569660"/>
          </a:xfrm>
          <a:prstGeom prst="rect">
            <a:avLst/>
          </a:prstGeom>
          <a:noFill/>
        </p:spPr>
        <p:txBody>
          <a:bodyPr wrap="square" rtlCol="0">
            <a:spAutoFit/>
          </a:bodyPr>
          <a:lstStyle/>
          <a:p>
            <a:pPr algn="ctr"/>
            <a:r>
              <a:rPr lang="en-US" sz="9600" dirty="0">
                <a:solidFill>
                  <a:schemeClr val="bg1"/>
                </a:solidFill>
                <a:latin typeface="Bodoni MT" panose="02070603080606020203" pitchFamily="18" charset="0"/>
              </a:rPr>
              <a:t>Questions?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Custom 4">
      <a:dk1>
        <a:srgbClr val="2C2C2C"/>
      </a:dk1>
      <a:lt1>
        <a:srgbClr val="E9F7FD"/>
      </a:lt1>
      <a:dk2>
        <a:srgbClr val="93DAFA"/>
      </a:dk2>
      <a:lt2>
        <a:srgbClr val="93DAFA"/>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c1e6a0d2-8050-4e7f-98d3-ceff0cacdada" xsi:nil="true"/>
    <_ip_UnifiedCompliancePolicyProperties xmlns="http://schemas.microsoft.com/sharepoint/v3" xsi:nil="true"/>
    <lcf76f155ced4ddcb4097134ff3c332f xmlns="8e87f3da-0313-47db-bcec-e089059e5d0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19BA807B5D7504D974A1A19BC276F95" ma:contentTypeVersion="21" ma:contentTypeDescription="Create a new document." ma:contentTypeScope="" ma:versionID="49df9e0bf510e6c3b3b4496194b2bcb1">
  <xsd:schema xmlns:xsd="http://www.w3.org/2001/XMLSchema" xmlns:xs="http://www.w3.org/2001/XMLSchema" xmlns:p="http://schemas.microsoft.com/office/2006/metadata/properties" xmlns:ns1="http://schemas.microsoft.com/sharepoint/v3" xmlns:ns2="8e87f3da-0313-47db-bcec-e089059e5d03" xmlns:ns3="c1e6a0d2-8050-4e7f-98d3-ceff0cacdada" targetNamespace="http://schemas.microsoft.com/office/2006/metadata/properties" ma:root="true" ma:fieldsID="b18ac9d051c62ef4bb9a33bd9615d17b" ns1:_="" ns2:_="" ns3:_="">
    <xsd:import namespace="http://schemas.microsoft.com/sharepoint/v3"/>
    <xsd:import namespace="8e87f3da-0313-47db-bcec-e089059e5d03"/>
    <xsd:import namespace="c1e6a0d2-8050-4e7f-98d3-ceff0cacdad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1:_ip_UnifiedCompliancePolicyProperties" minOccurs="0"/>
                <xsd:element ref="ns1:_ip_UnifiedCompliancePolicyUIAction"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e87f3da-0313-47db-bcec-e089059e5d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237bc9b3-0c78-4e22-aaca-4a328712f165" ma:termSetId="09814cd3-568e-fe90-9814-8d621ff8fb84" ma:anchorId="fba54fb3-c3e1-fe81-a776-ca4b69148c4d" ma:open="true" ma:isKeyword="false">
      <xsd:complexType>
        <xsd:sequence>
          <xsd:element ref="pc:Terms" minOccurs="0" maxOccurs="1"/>
        </xsd:sequence>
      </xsd:complexType>
    </xsd:element>
    <xsd:element name="MediaLengthInSeconds" ma:index="25" nillable="true" ma:displayName="MediaLengthInSeconds" ma:hidden="true" ma:internalName="MediaLengthInSeconds" ma:readOnly="true">
      <xsd:simpleType>
        <xsd:restriction base="dms:Unknown"/>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1e6a0d2-8050-4e7f-98d3-ceff0cacdad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fa389203-ff52-4de7-aef6-07a25c07dc45}" ma:internalName="TaxCatchAll" ma:showField="CatchAllData" ma:web="c1e6a0d2-8050-4e7f-98d3-ceff0cacdad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B33F0E-84BF-405C-AAD9-2C0D93186C96}">
  <ds:schemaRefs>
    <ds:schemaRef ds:uri="http://purl.org/dc/elements/1.1/"/>
    <ds:schemaRef ds:uri="http://schemas.microsoft.com/office/2006/metadata/properties"/>
    <ds:schemaRef ds:uri="8e87f3da-0313-47db-bcec-e089059e5d0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c1e6a0d2-8050-4e7f-98d3-ceff0cacdada"/>
    <ds:schemaRef ds:uri="http://www.w3.org/XML/1998/namespace"/>
    <ds:schemaRef ds:uri="http://purl.org/dc/dcmitype/"/>
    <ds:schemaRef ds:uri="http://schemas.microsoft.com/sharepoint/v3"/>
  </ds:schemaRefs>
</ds:datastoreItem>
</file>

<file path=customXml/itemProps2.xml><?xml version="1.0" encoding="utf-8"?>
<ds:datastoreItem xmlns:ds="http://schemas.openxmlformats.org/officeDocument/2006/customXml" ds:itemID="{4B08C46A-3636-432D-99C1-76EB46CB2429}">
  <ds:schemaRefs>
    <ds:schemaRef ds:uri="http://schemas.microsoft.com/sharepoint/v3/contenttype/forms"/>
  </ds:schemaRefs>
</ds:datastoreItem>
</file>

<file path=customXml/itemProps3.xml><?xml version="1.0" encoding="utf-8"?>
<ds:datastoreItem xmlns:ds="http://schemas.openxmlformats.org/officeDocument/2006/customXml" ds:itemID="{3B372F85-6FE9-427A-8729-1E9FF73E2C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e87f3da-0313-47db-bcec-e089059e5d03"/>
    <ds:schemaRef ds:uri="c1e6a0d2-8050-4e7f-98d3-ceff0cacda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TM03090430[[fn=Banded]]</Template>
  <TotalTime>1907</TotalTime>
  <Words>2966</Words>
  <Application>Microsoft Office PowerPoint</Application>
  <PresentationFormat>Custom</PresentationFormat>
  <Paragraphs>181</Paragraphs>
  <Slides>27</Slides>
  <Notes>27</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36" baseType="lpstr">
      <vt:lpstr>Arial</vt:lpstr>
      <vt:lpstr>Arial Narrow</vt:lpstr>
      <vt:lpstr>Bodoni MT</vt:lpstr>
      <vt:lpstr>Calibri</vt:lpstr>
      <vt:lpstr>Corbel</vt:lpstr>
      <vt:lpstr>Times New Roman</vt:lpstr>
      <vt:lpstr>Wingdings</vt:lpstr>
      <vt:lpstr>Banded</vt:lpstr>
      <vt:lpstr>ClipArt</vt:lpstr>
      <vt:lpstr>The Financial Aid Process</vt:lpstr>
      <vt:lpstr>Apply early</vt:lpstr>
      <vt:lpstr>Free Application for Federal Student Aid - The FAFSA</vt:lpstr>
      <vt:lpstr>FAFSA</vt:lpstr>
      <vt:lpstr>1st Step – students and parents apply for FSA ID</vt:lpstr>
      <vt:lpstr>Dependent students will log in to start the fafsa</vt:lpstr>
      <vt:lpstr>Documents needed to complete the FAFSA</vt:lpstr>
      <vt:lpstr>Consent required to transfer IRS Data into fafsa for student and contributors</vt:lpstr>
      <vt:lpstr>Dependent ≠ Independent</vt:lpstr>
      <vt:lpstr>Parent/contributor information on fafsa</vt:lpstr>
      <vt:lpstr>Parent/contributor information on fafsa</vt:lpstr>
      <vt:lpstr>Information about Parent/contributor student needs to know</vt:lpstr>
      <vt:lpstr>Parent/contributor invitation</vt:lpstr>
      <vt:lpstr>Next step:  Contributors log in and enter their information</vt:lpstr>
      <vt:lpstr>Parent/contributor Log In</vt:lpstr>
      <vt:lpstr>Parent/contributor status center</vt:lpstr>
      <vt:lpstr>FAFSA Submission Confirmation</vt:lpstr>
      <vt:lpstr>PowerPoint Presentation</vt:lpstr>
      <vt:lpstr>The fafsa submission summary(Fss)</vt:lpstr>
      <vt:lpstr>Student aid index Calculation Components</vt:lpstr>
      <vt:lpstr>A Professional Judgment</vt:lpstr>
      <vt:lpstr>Verification</vt:lpstr>
      <vt:lpstr>Financial Need Equation COA - SAI = FN (Financial Need)</vt:lpstr>
      <vt:lpstr>Need Varies Based on Cost</vt:lpstr>
      <vt:lpstr>How is (FA) Financial Need met?</vt:lpstr>
      <vt:lpstr>Sources of Financial Aid</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Financial Aid Process</dc:title>
  <dc:creator>Haefke, Jessica</dc:creator>
  <cp:lastModifiedBy>Aimee Bristow</cp:lastModifiedBy>
  <cp:revision>135</cp:revision>
  <cp:lastPrinted>1999-01-04T21:19:34Z</cp:lastPrinted>
  <dcterms:created xsi:type="dcterms:W3CDTF">2017-09-12T18:41:23Z</dcterms:created>
  <dcterms:modified xsi:type="dcterms:W3CDTF">2026-10-07T20:03:23Z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0x010100C19BA807B5D7504D974A1A19BC276F95</vt:lpwstr>
  </property>
  <property fmtid="{D5CDD505-2E9C-101B-9397-08002B2CF9AE}" pid="3" name="MediaServiceImageTags">
    <vt:lpwstr/>
  </property>
</Properties>
</file>