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4" r:id="rId4"/>
    <p:sldMasterId id="214748368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embeddedFontLst>
    <p:embeddedFont>
      <p:font typeface="Proxima Nova"/>
      <p:regular r:id="rId37"/>
      <p:bold r:id="rId38"/>
      <p:italic r:id="rId39"/>
      <p:boldItalic r:id="rId40"/>
    </p:embeddedFont>
    <p:embeddedFont>
      <p:font typeface="Inter"/>
      <p:regular r:id="rId41"/>
      <p:bold r:id="rId42"/>
      <p:italic r:id="rId43"/>
      <p:boldItalic r:id="rId44"/>
    </p:embeddedFont>
    <p:embeddedFont>
      <p:font typeface="Average"/>
      <p:regular r:id="rId45"/>
    </p:embeddedFont>
    <p:embeddedFont>
      <p:font typeface="DM Serif Text"/>
      <p:regular r:id="rId46"/>
      <p:italic r:id="rId47"/>
    </p:embeddedFont>
    <p:embeddedFont>
      <p:font typeface="Oswald SemiBold"/>
      <p:regular r:id="rId48"/>
      <p:bold r:id="rId49"/>
    </p:embeddedFont>
    <p:embeddedFont>
      <p:font typeface="Helvetica Neue"/>
      <p:regular r:id="rId50"/>
      <p:bold r:id="rId51"/>
      <p:italic r:id="rId52"/>
      <p:boldItalic r:id="rId53"/>
    </p:embeddedFont>
    <p:embeddedFont>
      <p:font typeface="DM Serif Display"/>
      <p:regular r:id="rId54"/>
      <p:italic r:id="rId55"/>
    </p:embeddedFont>
    <p:embeddedFont>
      <p:font typeface="Oswald Medium"/>
      <p:regular r:id="rId56"/>
      <p:bold r:id="rId57"/>
    </p:embeddedFont>
    <p:embeddedFont>
      <p:font typeface="Instrument Serif"/>
      <p:regular r:id="rId58"/>
      <p:italic r:id="rId59"/>
    </p:embeddedFont>
    <p:embeddedFont>
      <p:font typeface="Bebas Neue"/>
      <p:regular r:id="rId60"/>
    </p:embeddedFont>
    <p:embeddedFont>
      <p:font typeface="Zilla Slab Medium"/>
      <p:bold r:id="rId61"/>
    </p:embeddedFont>
    <p:embeddedFont>
      <p:font typeface="Oswald"/>
      <p:regular r:id="rId62"/>
      <p:bold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roximaNova-boldItalic.fntdata"/><Relationship Id="rId42" Type="http://schemas.openxmlformats.org/officeDocument/2006/relationships/font" Target="fonts/Inter-bold.fntdata"/><Relationship Id="rId41" Type="http://schemas.openxmlformats.org/officeDocument/2006/relationships/font" Target="fonts/Inter-regular.fntdata"/><Relationship Id="rId44" Type="http://schemas.openxmlformats.org/officeDocument/2006/relationships/font" Target="fonts/Inter-boldItalic.fntdata"/><Relationship Id="rId43" Type="http://schemas.openxmlformats.org/officeDocument/2006/relationships/font" Target="fonts/Inter-italic.fntdata"/><Relationship Id="rId46" Type="http://schemas.openxmlformats.org/officeDocument/2006/relationships/font" Target="fonts/DMSerifText-regular.fntdata"/><Relationship Id="rId45" Type="http://schemas.openxmlformats.org/officeDocument/2006/relationships/font" Target="fonts/Average-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OswaldSemiBold-regular.fntdata"/><Relationship Id="rId47" Type="http://schemas.openxmlformats.org/officeDocument/2006/relationships/font" Target="fonts/DMSerifText-italic.fntdata"/><Relationship Id="rId49" Type="http://schemas.openxmlformats.org/officeDocument/2006/relationships/font" Target="fonts/OswaldSemiBold-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font" Target="fonts/ProximaNova-regular.fntdata"/><Relationship Id="rId36" Type="http://schemas.openxmlformats.org/officeDocument/2006/relationships/slide" Target="slides/slide30.xml"/><Relationship Id="rId39" Type="http://schemas.openxmlformats.org/officeDocument/2006/relationships/font" Target="fonts/ProximaNova-italic.fntdata"/><Relationship Id="rId38" Type="http://schemas.openxmlformats.org/officeDocument/2006/relationships/font" Target="fonts/ProximaNova-bold.fntdata"/><Relationship Id="rId62" Type="http://schemas.openxmlformats.org/officeDocument/2006/relationships/font" Target="fonts/Oswald-regular.fntdata"/><Relationship Id="rId61" Type="http://schemas.openxmlformats.org/officeDocument/2006/relationships/font" Target="fonts/ZillaSlabMedium-bold.fntdata"/><Relationship Id="rId20" Type="http://schemas.openxmlformats.org/officeDocument/2006/relationships/slide" Target="slides/slide14.xml"/><Relationship Id="rId63" Type="http://schemas.openxmlformats.org/officeDocument/2006/relationships/font" Target="fonts/Oswald-bold.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BebasNeue-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HelveticaNeue-bold.fntdata"/><Relationship Id="rId50" Type="http://schemas.openxmlformats.org/officeDocument/2006/relationships/font" Target="fonts/HelveticaNeue-regular.fntdata"/><Relationship Id="rId53" Type="http://schemas.openxmlformats.org/officeDocument/2006/relationships/font" Target="fonts/HelveticaNeue-boldItalic.fntdata"/><Relationship Id="rId52" Type="http://schemas.openxmlformats.org/officeDocument/2006/relationships/font" Target="fonts/HelveticaNeue-italic.fntdata"/><Relationship Id="rId11" Type="http://schemas.openxmlformats.org/officeDocument/2006/relationships/slide" Target="slides/slide5.xml"/><Relationship Id="rId55" Type="http://schemas.openxmlformats.org/officeDocument/2006/relationships/font" Target="fonts/DMSerifDisplay-italic.fntdata"/><Relationship Id="rId10" Type="http://schemas.openxmlformats.org/officeDocument/2006/relationships/slide" Target="slides/slide4.xml"/><Relationship Id="rId54" Type="http://schemas.openxmlformats.org/officeDocument/2006/relationships/font" Target="fonts/DMSerifDisplay-regular.fntdata"/><Relationship Id="rId13" Type="http://schemas.openxmlformats.org/officeDocument/2006/relationships/slide" Target="slides/slide7.xml"/><Relationship Id="rId57" Type="http://schemas.openxmlformats.org/officeDocument/2006/relationships/font" Target="fonts/OswaldMedium-bold.fntdata"/><Relationship Id="rId12" Type="http://schemas.openxmlformats.org/officeDocument/2006/relationships/slide" Target="slides/slide6.xml"/><Relationship Id="rId56" Type="http://schemas.openxmlformats.org/officeDocument/2006/relationships/font" Target="fonts/OswaldMedium-regular.fntdata"/><Relationship Id="rId15" Type="http://schemas.openxmlformats.org/officeDocument/2006/relationships/slide" Target="slides/slide9.xml"/><Relationship Id="rId59" Type="http://schemas.openxmlformats.org/officeDocument/2006/relationships/font" Target="fonts/InstrumentSerif-italic.fntdata"/><Relationship Id="rId14" Type="http://schemas.openxmlformats.org/officeDocument/2006/relationships/slide" Target="slides/slide8.xml"/><Relationship Id="rId58" Type="http://schemas.openxmlformats.org/officeDocument/2006/relationships/font" Target="fonts/InstrumentSerif-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ffb4986aba_1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ffb4986aba_1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81d63869f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81d63869f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ffb4986aba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ffb4986aba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83b180c96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83b180c96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81d63869f1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81d63869f1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10e79a2e5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10e79a2e5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81d63869f1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81d63869f1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81d63869f1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81d63869f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Consider talking about the economics of this facility: shared facility reduces the need to duplicate programs, including machinery, software, equipment, while scaling programs to serve more students.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81d63869f1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81d63869f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81d63869f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81d63869f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81d63869f1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81d63869f1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81d63869f1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81d63869f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h6d811e713769a30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h6d811e713769a3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Devin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h6d811e713769a30b_0_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2" name="Google Shape;312;h6d811e713769a30b_0_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Finance supports the daily work of the district while accounting for public resources. Emphasize campus connection rather than reading the list. Ask for a quick example of a school expense the audience thinks crosses this team. About 2 minutes.</a:t>
            </a:r>
            <a:endParaRPr/>
          </a:p>
        </p:txBody>
      </p:sp>
      <p:sp>
        <p:nvSpPr>
          <p:cNvPr id="313" name="Google Shape;313;h6d811e713769a30b_0_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h6d811e713769a30b_0_3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3" name="Google Shape;343;h6d811e713769a30b_0_3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These are the three annual budgets highlighted in last year’s Finance Department presentation. The distinction is important when residents ask why construction funding cannot simply be used for salaries. The categories serve different purposes. About 2.5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200"/>
              <a:t>Source supplied by presenter: prior-year Finance Department slides.</a:t>
            </a:r>
            <a:endParaRPr/>
          </a:p>
        </p:txBody>
      </p:sp>
      <p:sp>
        <p:nvSpPr>
          <p:cNvPr id="344" name="Google Shape;344;h6d811e713769a30b_0_3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h6d811e713769a30b_0_5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9" name="Google Shape;369;h6d811e713769a30b_0_5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Last year’s slide estimated that 86% of its $196 million General Fund budget was payroll. Those prior-year figures are deliberately omitted from the current-year slide pending a current adopted-budget source. You can mention them only if you verify the year and the definition of payroll. Talk about teacher and staff compensation, benefits, and the recurring nature of operating expenses. About 2 minutes.</a:t>
            </a:r>
            <a:endParaRPr/>
          </a:p>
        </p:txBody>
      </p:sp>
      <p:sp>
        <p:nvSpPr>
          <p:cNvPr id="370" name="Google Shape;370;h6d811e713769a30b_0_5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h6d811e713769a30b_0_7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8" name="Google Shape;388;h6d811e713769a30b_0_7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The prior-year department list included accounting, accounts payable, bonds, budgets, finance, mail, payroll, purchasing, textbooks and fixed assets, and treasury. Use an everyday example such as classroom supplies to explain the chain. About 2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200"/>
              <a:t>Source supplied by presenter: prior-year Finance Department slides.</a:t>
            </a:r>
            <a:endParaRPr/>
          </a:p>
        </p:txBody>
      </p:sp>
      <p:sp>
        <p:nvSpPr>
          <p:cNvPr id="389" name="Google Shape;389;h6d811e713769a30b_0_7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h6d811e713769a30b_0_10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7" name="Google Shape;417;h6d811e713769a30b_0_10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The prior-year slides mentioned investing over $500 million of district funds and managing $1.8 billion in debt payments. These figures need a current date, definition and reconciliation before public reuse. Explain the roles without quoting those prior-year totals. About 2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200"/>
              <a:t>Source supplied by presenter: prior-year Finance Department slides.</a:t>
            </a:r>
            <a:endParaRPr/>
          </a:p>
        </p:txBody>
      </p:sp>
      <p:sp>
        <p:nvSpPr>
          <p:cNvPr id="418" name="Google Shape;418;h6d811e713769a30b_0_10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h6d811e713769a30b_0_13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8" name="Google Shape;448;h6d811e713769a30b_0_13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The board adoption announcement describes the budget as balanced, compensation adjustments of approximately $668,000, and nearly $2 million for rising employee health insurance costs. Clarify that these are elements of the adopted plan, not totals for the full General Fund. About 2.5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200"/>
              <a:t>Sources:</a:t>
            </a:r>
            <a:endParaRPr/>
          </a:p>
          <a:p>
            <a:pPr indent="0" lvl="0" marL="0" rtl="0" algn="l">
              <a:spcBef>
                <a:spcPts val="0"/>
              </a:spcBef>
              <a:spcAft>
                <a:spcPts val="0"/>
              </a:spcAft>
              <a:buNone/>
            </a:pPr>
            <a:r>
              <a:rPr lang="en" sz="1200"/>
              <a:t>https://www.georgetownisdnews.org/news/georgetown-isd-trustees-adopt-balanced-budget-for-2026-27</a:t>
            </a:r>
            <a:endParaRPr/>
          </a:p>
        </p:txBody>
      </p:sp>
      <p:sp>
        <p:nvSpPr>
          <p:cNvPr id="449" name="Google Shape;449;h6d811e713769a30b_0_13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h6d811e713769a30b_0_15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8" name="Google Shape;468;h6d811e713769a30b_0_15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Make the distinction in plain language. The district’s election page describes Prop A as an M&amp;O measure and bonds as funded through I&amp;S. Avoid tax-rate projections here because Dr. Padavil will cover the election specifics next. About 2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200"/>
              <a:t>Sources:</a:t>
            </a:r>
            <a:endParaRPr/>
          </a:p>
          <a:p>
            <a:pPr indent="0" lvl="0" marL="0" rtl="0" algn="l">
              <a:spcBef>
                <a:spcPts val="0"/>
              </a:spcBef>
              <a:spcAft>
                <a:spcPts val="0"/>
              </a:spcAft>
              <a:buNone/>
            </a:pPr>
            <a:r>
              <a:rPr lang="en" sz="1200"/>
              <a:t>https://www.georgetownisdnews.org/2026-gisd-vatre</a:t>
            </a:r>
            <a:endParaRPr/>
          </a:p>
        </p:txBody>
      </p:sp>
      <p:sp>
        <p:nvSpPr>
          <p:cNvPr id="469" name="Google Shape;469;h6d811e713769a30b_0_15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h6d811e713769a30b_0_17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9" name="Google Shape;489;h6d811e713769a30b_0_17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Explain this as a funding calculation for M&amp;O, the operating side of the tax rate. Local collections and state aid are calculated together. When eligible local revenue exceeds a district’s state-determined entitlement, the district is subject to excess local revenue recapture. For the transition to Dr. Padavil, Georgetown ISD estimates that Prop A would generate roughly $17.5 million in additional M&amp;O tax revenue and that the district would retain approximately $8.4 million per year after state recapture. The Prop A figures are estimates, not the current-year operating budget.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Sources: https://tea.texas.gov/about-tea/state-funding/excess-local-revenue ; https://tea.texas.gov/about-tea/state-funding/foundation-school-program/summary-finances ; https://www.georgetownisdnews.org/2026-gisd-vatre</a:t>
            </a:r>
            <a:endParaRPr/>
          </a:p>
        </p:txBody>
      </p:sp>
      <p:sp>
        <p:nvSpPr>
          <p:cNvPr id="490" name="Google Shape;490;h6d811e713769a30b_0_17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81d63869f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381d63869f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h3d084aa5e07f2ea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h3d084aa5e07f2ea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h3d084aa5e07f2ea8_0_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h3d084aa5e07f2ea8_0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h3d084aa5e07f2ea8_0_8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h3d084aa5e07f2ea8_0_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 every level 5-20 years, under market median — Note Jarrell ISD includes $8k “HB2 allotment” AND Benefits of nearly $6k in their salary totals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h3d084aa5e07f2ea8_0_1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h3d084aa5e07f2ea8_0_1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h3d084aa5e07f2ea8_0_1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4" name="Google Shape;584;h3d084aa5e07f2ea8_0_1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81d63869f1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81d63869f1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81d63869f1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381d63869f1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idx="1" type="subTitle"/>
          </p:nvPr>
        </p:nvSpPr>
        <p:spPr>
          <a:xfrm>
            <a:off x="311700" y="4306550"/>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400"/>
              <a:buNone/>
              <a:defRPr sz="1400"/>
            </a:lvl1pPr>
            <a:lvl2pPr lvl="1" algn="ctr">
              <a:lnSpc>
                <a:spcPct val="100000"/>
              </a:lnSpc>
              <a:spcBef>
                <a:spcPts val="0"/>
              </a:spcBef>
              <a:spcAft>
                <a:spcPts val="0"/>
              </a:spcAft>
              <a:buSzPts val="2300"/>
              <a:buNone/>
              <a:defRPr sz="2300"/>
            </a:lvl2pPr>
            <a:lvl3pPr lvl="2" algn="ctr">
              <a:lnSpc>
                <a:spcPct val="100000"/>
              </a:lnSpc>
              <a:spcBef>
                <a:spcPts val="0"/>
              </a:spcBef>
              <a:spcAft>
                <a:spcPts val="0"/>
              </a:spcAft>
              <a:buSzPts val="2300"/>
              <a:buNone/>
              <a:defRPr sz="2300"/>
            </a:lvl3pPr>
            <a:lvl4pPr lvl="3" algn="ctr">
              <a:lnSpc>
                <a:spcPct val="100000"/>
              </a:lnSpc>
              <a:spcBef>
                <a:spcPts val="0"/>
              </a:spcBef>
              <a:spcAft>
                <a:spcPts val="0"/>
              </a:spcAft>
              <a:buSzPts val="2300"/>
              <a:buNone/>
              <a:defRPr sz="2300"/>
            </a:lvl4pPr>
            <a:lvl5pPr lvl="4" algn="ctr">
              <a:lnSpc>
                <a:spcPct val="100000"/>
              </a:lnSpc>
              <a:spcBef>
                <a:spcPts val="0"/>
              </a:spcBef>
              <a:spcAft>
                <a:spcPts val="0"/>
              </a:spcAft>
              <a:buSzPts val="2300"/>
              <a:buNone/>
              <a:defRPr sz="2300"/>
            </a:lvl5pPr>
            <a:lvl6pPr lvl="5" algn="ctr">
              <a:lnSpc>
                <a:spcPct val="100000"/>
              </a:lnSpc>
              <a:spcBef>
                <a:spcPts val="0"/>
              </a:spcBef>
              <a:spcAft>
                <a:spcPts val="0"/>
              </a:spcAft>
              <a:buSzPts val="2300"/>
              <a:buNone/>
              <a:defRPr sz="2300"/>
            </a:lvl6pPr>
            <a:lvl7pPr lvl="6" algn="ctr">
              <a:lnSpc>
                <a:spcPct val="100000"/>
              </a:lnSpc>
              <a:spcBef>
                <a:spcPts val="0"/>
              </a:spcBef>
              <a:spcAft>
                <a:spcPts val="0"/>
              </a:spcAft>
              <a:buSzPts val="2300"/>
              <a:buNone/>
              <a:defRPr sz="2300"/>
            </a:lvl7pPr>
            <a:lvl8pPr lvl="7" algn="ctr">
              <a:lnSpc>
                <a:spcPct val="100000"/>
              </a:lnSpc>
              <a:spcBef>
                <a:spcPts val="0"/>
              </a:spcBef>
              <a:spcAft>
                <a:spcPts val="0"/>
              </a:spcAft>
              <a:buSzPts val="2300"/>
              <a:buNone/>
              <a:defRPr sz="2300"/>
            </a:lvl8pPr>
            <a:lvl9pPr lvl="8" algn="ctr">
              <a:lnSpc>
                <a:spcPct val="100000"/>
              </a:lnSpc>
              <a:spcBef>
                <a:spcPts val="0"/>
              </a:spcBef>
              <a:spcAft>
                <a:spcPts val="0"/>
              </a:spcAft>
              <a:buSzPts val="2300"/>
              <a:buNone/>
              <a:defRPr sz="2300"/>
            </a:lvl9pPr>
          </a:lstStyle>
          <a:p/>
        </p:txBody>
      </p:sp>
      <p:sp>
        <p:nvSpPr>
          <p:cNvPr id="11" name="Google Shape;11;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 name="Google Shape;12;p2"/>
          <p:cNvSpPr txBox="1"/>
          <p:nvPr/>
        </p:nvSpPr>
        <p:spPr>
          <a:xfrm>
            <a:off x="2227350" y="3707700"/>
            <a:ext cx="4689300" cy="815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100">
                <a:solidFill>
                  <a:schemeClr val="dk1"/>
                </a:solidFill>
                <a:latin typeface="Bebas Neue"/>
                <a:ea typeface="Bebas Neue"/>
                <a:cs typeface="Bebas Neue"/>
                <a:sym typeface="Bebas Neue"/>
              </a:rPr>
              <a:t>GISD AMBASSADORS  </a:t>
            </a:r>
            <a:endParaRPr b="1" sz="4100">
              <a:solidFill>
                <a:schemeClr val="dk1"/>
              </a:solidFill>
              <a:latin typeface="Bebas Neue"/>
              <a:ea typeface="Bebas Neue"/>
              <a:cs typeface="Bebas Neue"/>
              <a:sym typeface="Bebas Neue"/>
            </a:endParaRPr>
          </a:p>
        </p:txBody>
      </p:sp>
      <p:grpSp>
        <p:nvGrpSpPr>
          <p:cNvPr id="13" name="Google Shape;13;p2"/>
          <p:cNvGrpSpPr/>
          <p:nvPr/>
        </p:nvGrpSpPr>
        <p:grpSpPr>
          <a:xfrm>
            <a:off x="2882783" y="97011"/>
            <a:ext cx="3378420" cy="3378420"/>
            <a:chOff x="3639100" y="961675"/>
            <a:chExt cx="1972800" cy="1972800"/>
          </a:xfrm>
        </p:grpSpPr>
        <p:sp>
          <p:nvSpPr>
            <p:cNvPr id="14" name="Google Shape;14;p2"/>
            <p:cNvSpPr/>
            <p:nvPr/>
          </p:nvSpPr>
          <p:spPr>
            <a:xfrm>
              <a:off x="4625500" y="961675"/>
              <a:ext cx="986400" cy="986400"/>
            </a:xfrm>
            <a:prstGeom prst="round1Rect">
              <a:avLst>
                <a:gd fmla="val 16667" name="adj"/>
              </a:avLst>
            </a:prstGeom>
            <a:solidFill>
              <a:srgbClr val="00A3AD"/>
            </a:solidFill>
            <a:ln cap="flat" cmpd="sng" w="16300">
              <a:solidFill>
                <a:schemeClr val="dk1"/>
              </a:solidFill>
              <a:prstDash val="solid"/>
              <a:round/>
              <a:headEnd len="sm" w="sm" type="none"/>
              <a:tailEnd len="sm" w="sm" type="none"/>
            </a:ln>
          </p:spPr>
          <p:txBody>
            <a:bodyPr anchorCtr="0" anchor="ctr" bIns="156550" lIns="156550" spcFirstLastPara="1" rIns="156550" wrap="square" tIns="156550">
              <a:noAutofit/>
            </a:bodyPr>
            <a:lstStyle/>
            <a:p>
              <a:pPr indent="0" lvl="0" marL="0" rtl="0" algn="ctr">
                <a:spcBef>
                  <a:spcPts val="0"/>
                </a:spcBef>
                <a:spcAft>
                  <a:spcPts val="0"/>
                </a:spcAft>
                <a:buNone/>
              </a:pPr>
              <a:r>
                <a:t/>
              </a:r>
              <a:endParaRPr sz="2397"/>
            </a:p>
          </p:txBody>
        </p:sp>
        <p:sp>
          <p:nvSpPr>
            <p:cNvPr id="15" name="Google Shape;15;p2"/>
            <p:cNvSpPr/>
            <p:nvPr/>
          </p:nvSpPr>
          <p:spPr>
            <a:xfrm rot="10800000">
              <a:off x="3639100" y="1948075"/>
              <a:ext cx="986400" cy="986400"/>
            </a:xfrm>
            <a:prstGeom prst="round1Rect">
              <a:avLst>
                <a:gd fmla="val 16667" name="adj"/>
              </a:avLst>
            </a:prstGeom>
            <a:solidFill>
              <a:srgbClr val="00A3AD"/>
            </a:solidFill>
            <a:ln cap="flat" cmpd="sng" w="16300">
              <a:solidFill>
                <a:schemeClr val="dk1"/>
              </a:solidFill>
              <a:prstDash val="solid"/>
              <a:round/>
              <a:headEnd len="sm" w="sm" type="none"/>
              <a:tailEnd len="sm" w="sm" type="none"/>
            </a:ln>
          </p:spPr>
          <p:txBody>
            <a:bodyPr anchorCtr="0" anchor="ctr" bIns="156550" lIns="156550" spcFirstLastPara="1" rIns="156550" wrap="square" tIns="156550">
              <a:noAutofit/>
            </a:bodyPr>
            <a:lstStyle/>
            <a:p>
              <a:pPr indent="0" lvl="0" marL="0" rtl="0" algn="ctr">
                <a:spcBef>
                  <a:spcPts val="0"/>
                </a:spcBef>
                <a:spcAft>
                  <a:spcPts val="0"/>
                </a:spcAft>
                <a:buNone/>
              </a:pPr>
              <a:r>
                <a:t/>
              </a:r>
              <a:endParaRPr sz="2397"/>
            </a:p>
          </p:txBody>
        </p:sp>
        <p:sp>
          <p:nvSpPr>
            <p:cNvPr id="16" name="Google Shape;16;p2"/>
            <p:cNvSpPr/>
            <p:nvPr/>
          </p:nvSpPr>
          <p:spPr>
            <a:xfrm flipH="1">
              <a:off x="3639100" y="961675"/>
              <a:ext cx="986400" cy="986400"/>
            </a:xfrm>
            <a:prstGeom prst="round1Rect">
              <a:avLst>
                <a:gd fmla="val 16667" name="adj"/>
              </a:avLst>
            </a:prstGeom>
            <a:solidFill>
              <a:srgbClr val="95D056"/>
            </a:solidFill>
            <a:ln cap="flat" cmpd="sng" w="16300">
              <a:solidFill>
                <a:schemeClr val="dk1"/>
              </a:solidFill>
              <a:prstDash val="solid"/>
              <a:round/>
              <a:headEnd len="sm" w="sm" type="none"/>
              <a:tailEnd len="sm" w="sm" type="none"/>
            </a:ln>
          </p:spPr>
          <p:txBody>
            <a:bodyPr anchorCtr="0" anchor="ctr" bIns="156550" lIns="156550" spcFirstLastPara="1" rIns="156550" wrap="square" tIns="156550">
              <a:noAutofit/>
            </a:bodyPr>
            <a:lstStyle/>
            <a:p>
              <a:pPr indent="0" lvl="0" marL="0" rtl="0" algn="ctr">
                <a:spcBef>
                  <a:spcPts val="0"/>
                </a:spcBef>
                <a:spcAft>
                  <a:spcPts val="0"/>
                </a:spcAft>
                <a:buNone/>
              </a:pPr>
              <a:r>
                <a:t/>
              </a:r>
              <a:endParaRPr sz="2397"/>
            </a:p>
          </p:txBody>
        </p:sp>
        <p:sp>
          <p:nvSpPr>
            <p:cNvPr id="17" name="Google Shape;17;p2"/>
            <p:cNvSpPr/>
            <p:nvPr/>
          </p:nvSpPr>
          <p:spPr>
            <a:xfrm flipH="1" rot="10800000">
              <a:off x="4625500" y="1948075"/>
              <a:ext cx="986400" cy="986400"/>
            </a:xfrm>
            <a:prstGeom prst="round1Rect">
              <a:avLst>
                <a:gd fmla="val 16667" name="adj"/>
              </a:avLst>
            </a:prstGeom>
            <a:solidFill>
              <a:srgbClr val="95D056"/>
            </a:solidFill>
            <a:ln cap="flat" cmpd="sng" w="16300">
              <a:solidFill>
                <a:schemeClr val="dk1"/>
              </a:solidFill>
              <a:prstDash val="solid"/>
              <a:round/>
              <a:headEnd len="sm" w="sm" type="none"/>
              <a:tailEnd len="sm" w="sm" type="none"/>
            </a:ln>
          </p:spPr>
          <p:txBody>
            <a:bodyPr anchorCtr="0" anchor="ctr" bIns="156550" lIns="156550" spcFirstLastPara="1" rIns="156550" wrap="square" tIns="156550">
              <a:noAutofit/>
            </a:bodyPr>
            <a:lstStyle/>
            <a:p>
              <a:pPr indent="0" lvl="0" marL="0" rtl="0" algn="ctr">
                <a:spcBef>
                  <a:spcPts val="0"/>
                </a:spcBef>
                <a:spcAft>
                  <a:spcPts val="0"/>
                </a:spcAft>
                <a:buNone/>
              </a:pPr>
              <a:r>
                <a:t/>
              </a:r>
              <a:endParaRPr sz="2397"/>
            </a:p>
          </p:txBody>
        </p:sp>
        <p:pic>
          <p:nvPicPr>
            <p:cNvPr id="18" name="Google Shape;18;p2" title="GISDlogoWBG.png"/>
            <p:cNvPicPr preferRelativeResize="0"/>
            <p:nvPr/>
          </p:nvPicPr>
          <p:blipFill>
            <a:blip r:embed="rId2">
              <a:alphaModFix/>
            </a:blip>
            <a:stretch>
              <a:fillRect/>
            </a:stretch>
          </p:blipFill>
          <p:spPr>
            <a:xfrm>
              <a:off x="3933825" y="1228725"/>
              <a:ext cx="1394725" cy="1395626"/>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1" name="Google Shape;21;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22" name="Shape 22"/>
        <p:cNvGrpSpPr/>
        <p:nvPr/>
      </p:nvGrpSpPr>
      <p:grpSpPr>
        <a:xfrm>
          <a:off x="0" y="0"/>
          <a:ext cx="0" cy="0"/>
          <a:chOff x="0" y="0"/>
          <a:chExt cx="0" cy="0"/>
        </a:xfrm>
      </p:grpSpPr>
      <p:sp>
        <p:nvSpPr>
          <p:cNvPr id="23" name="Google Shape;23;p4"/>
          <p:cNvSpPr/>
          <p:nvPr/>
        </p:nvSpPr>
        <p:spPr>
          <a:xfrm>
            <a:off x="4360050" y="0"/>
            <a:ext cx="4784100" cy="5143500"/>
          </a:xfrm>
          <a:prstGeom prst="rect">
            <a:avLst/>
          </a:prstGeom>
          <a:solidFill>
            <a:srgbClr val="00A3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 name="Google Shape;24;p4"/>
          <p:cNvSpPr/>
          <p:nvPr/>
        </p:nvSpPr>
        <p:spPr>
          <a:xfrm>
            <a:off x="1202577" y="3302363"/>
            <a:ext cx="1954746" cy="506682"/>
          </a:xfrm>
          <a:prstGeom prst="flowChartTerminator">
            <a:avLst/>
          </a:prstGeom>
          <a:solidFill>
            <a:srgbClr val="00A3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 name="Google Shape;25;p4"/>
          <p:cNvSpPr txBox="1"/>
          <p:nvPr/>
        </p:nvSpPr>
        <p:spPr>
          <a:xfrm>
            <a:off x="0" y="2071375"/>
            <a:ext cx="4359900" cy="1482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300">
                <a:latin typeface="Bebas Neue"/>
                <a:ea typeface="Bebas Neue"/>
                <a:cs typeface="Bebas Neue"/>
                <a:sym typeface="Bebas Neue"/>
              </a:rPr>
              <a:t>Today’s Agenda</a:t>
            </a:r>
            <a:endParaRPr sz="5300">
              <a:latin typeface="Bebas Neue"/>
              <a:ea typeface="Bebas Neue"/>
              <a:cs typeface="Bebas Neue"/>
              <a:sym typeface="Bebas Neue"/>
            </a:endParaRPr>
          </a:p>
        </p:txBody>
      </p:sp>
      <p:sp>
        <p:nvSpPr>
          <p:cNvPr id="26" name="Google Shape;26;p4"/>
          <p:cNvSpPr txBox="1"/>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SzPts val="770"/>
              <a:buNone/>
            </a:pPr>
            <a:r>
              <a:t/>
            </a:r>
            <a:endParaRPr sz="1560">
              <a:solidFill>
                <a:schemeClr val="lt1"/>
              </a:solidFill>
            </a:endParaRPr>
          </a:p>
        </p:txBody>
      </p:sp>
      <p:grpSp>
        <p:nvGrpSpPr>
          <p:cNvPr id="27" name="Google Shape;27;p4"/>
          <p:cNvGrpSpPr/>
          <p:nvPr/>
        </p:nvGrpSpPr>
        <p:grpSpPr>
          <a:xfrm>
            <a:off x="1240995" y="455142"/>
            <a:ext cx="1877908" cy="1877908"/>
            <a:chOff x="3639100" y="961675"/>
            <a:chExt cx="1972800" cy="1972800"/>
          </a:xfrm>
        </p:grpSpPr>
        <p:sp>
          <p:nvSpPr>
            <p:cNvPr id="28" name="Google Shape;28;p4"/>
            <p:cNvSpPr/>
            <p:nvPr/>
          </p:nvSpPr>
          <p:spPr>
            <a:xfrm>
              <a:off x="4625500" y="961675"/>
              <a:ext cx="986400" cy="986400"/>
            </a:xfrm>
            <a:prstGeom prst="round1Rect">
              <a:avLst>
                <a:gd fmla="val 16667" name="adj"/>
              </a:avLst>
            </a:prstGeom>
            <a:solidFill>
              <a:srgbClr val="00A3AD"/>
            </a:solidFill>
            <a:ln cap="flat" cmpd="sng" w="14825">
              <a:solidFill>
                <a:schemeClr val="dk1"/>
              </a:solidFill>
              <a:prstDash val="solid"/>
              <a:round/>
              <a:headEnd len="sm" w="sm" type="none"/>
              <a:tailEnd len="sm" w="sm" type="none"/>
            </a:ln>
          </p:spPr>
          <p:txBody>
            <a:bodyPr anchorCtr="0" anchor="ctr" bIns="142200" lIns="142200" spcFirstLastPara="1" rIns="142200" wrap="square" tIns="142200">
              <a:noAutofit/>
            </a:bodyPr>
            <a:lstStyle/>
            <a:p>
              <a:pPr indent="0" lvl="0" marL="0" rtl="0" algn="ctr">
                <a:spcBef>
                  <a:spcPts val="0"/>
                </a:spcBef>
                <a:spcAft>
                  <a:spcPts val="0"/>
                </a:spcAft>
                <a:buNone/>
              </a:pPr>
              <a:r>
                <a:t/>
              </a:r>
              <a:endParaRPr sz="2178"/>
            </a:p>
          </p:txBody>
        </p:sp>
        <p:sp>
          <p:nvSpPr>
            <p:cNvPr id="29" name="Google Shape;29;p4"/>
            <p:cNvSpPr/>
            <p:nvPr/>
          </p:nvSpPr>
          <p:spPr>
            <a:xfrm rot="10800000">
              <a:off x="3639100" y="1948075"/>
              <a:ext cx="986400" cy="986400"/>
            </a:xfrm>
            <a:prstGeom prst="round1Rect">
              <a:avLst>
                <a:gd fmla="val 16667" name="adj"/>
              </a:avLst>
            </a:prstGeom>
            <a:solidFill>
              <a:srgbClr val="00A3AD"/>
            </a:solidFill>
            <a:ln cap="flat" cmpd="sng" w="14825">
              <a:solidFill>
                <a:schemeClr val="dk1"/>
              </a:solidFill>
              <a:prstDash val="solid"/>
              <a:round/>
              <a:headEnd len="sm" w="sm" type="none"/>
              <a:tailEnd len="sm" w="sm" type="none"/>
            </a:ln>
          </p:spPr>
          <p:txBody>
            <a:bodyPr anchorCtr="0" anchor="ctr" bIns="142200" lIns="142200" spcFirstLastPara="1" rIns="142200" wrap="square" tIns="142200">
              <a:noAutofit/>
            </a:bodyPr>
            <a:lstStyle/>
            <a:p>
              <a:pPr indent="0" lvl="0" marL="0" rtl="0" algn="ctr">
                <a:spcBef>
                  <a:spcPts val="0"/>
                </a:spcBef>
                <a:spcAft>
                  <a:spcPts val="0"/>
                </a:spcAft>
                <a:buNone/>
              </a:pPr>
              <a:r>
                <a:t/>
              </a:r>
              <a:endParaRPr sz="2178"/>
            </a:p>
          </p:txBody>
        </p:sp>
        <p:sp>
          <p:nvSpPr>
            <p:cNvPr id="30" name="Google Shape;30;p4"/>
            <p:cNvSpPr/>
            <p:nvPr/>
          </p:nvSpPr>
          <p:spPr>
            <a:xfrm flipH="1">
              <a:off x="3639100" y="961675"/>
              <a:ext cx="986400" cy="986400"/>
            </a:xfrm>
            <a:prstGeom prst="round1Rect">
              <a:avLst>
                <a:gd fmla="val 16667" name="adj"/>
              </a:avLst>
            </a:prstGeom>
            <a:solidFill>
              <a:srgbClr val="95D056"/>
            </a:solidFill>
            <a:ln cap="flat" cmpd="sng" w="14825">
              <a:solidFill>
                <a:schemeClr val="dk1"/>
              </a:solidFill>
              <a:prstDash val="solid"/>
              <a:round/>
              <a:headEnd len="sm" w="sm" type="none"/>
              <a:tailEnd len="sm" w="sm" type="none"/>
            </a:ln>
          </p:spPr>
          <p:txBody>
            <a:bodyPr anchorCtr="0" anchor="ctr" bIns="142200" lIns="142200" spcFirstLastPara="1" rIns="142200" wrap="square" tIns="142200">
              <a:noAutofit/>
            </a:bodyPr>
            <a:lstStyle/>
            <a:p>
              <a:pPr indent="0" lvl="0" marL="0" rtl="0" algn="ctr">
                <a:spcBef>
                  <a:spcPts val="0"/>
                </a:spcBef>
                <a:spcAft>
                  <a:spcPts val="0"/>
                </a:spcAft>
                <a:buNone/>
              </a:pPr>
              <a:r>
                <a:t/>
              </a:r>
              <a:endParaRPr sz="2178"/>
            </a:p>
          </p:txBody>
        </p:sp>
        <p:sp>
          <p:nvSpPr>
            <p:cNvPr id="31" name="Google Shape;31;p4"/>
            <p:cNvSpPr/>
            <p:nvPr/>
          </p:nvSpPr>
          <p:spPr>
            <a:xfrm flipH="1" rot="10800000">
              <a:off x="4625500" y="1948075"/>
              <a:ext cx="986400" cy="986400"/>
            </a:xfrm>
            <a:prstGeom prst="round1Rect">
              <a:avLst>
                <a:gd fmla="val 16667" name="adj"/>
              </a:avLst>
            </a:prstGeom>
            <a:solidFill>
              <a:srgbClr val="95D056"/>
            </a:solidFill>
            <a:ln cap="flat" cmpd="sng" w="14825">
              <a:solidFill>
                <a:schemeClr val="dk1"/>
              </a:solidFill>
              <a:prstDash val="solid"/>
              <a:round/>
              <a:headEnd len="sm" w="sm" type="none"/>
              <a:tailEnd len="sm" w="sm" type="none"/>
            </a:ln>
          </p:spPr>
          <p:txBody>
            <a:bodyPr anchorCtr="0" anchor="ctr" bIns="142200" lIns="142200" spcFirstLastPara="1" rIns="142200" wrap="square" tIns="142200">
              <a:noAutofit/>
            </a:bodyPr>
            <a:lstStyle/>
            <a:p>
              <a:pPr indent="0" lvl="0" marL="0" rtl="0" algn="ctr">
                <a:spcBef>
                  <a:spcPts val="0"/>
                </a:spcBef>
                <a:spcAft>
                  <a:spcPts val="0"/>
                </a:spcAft>
                <a:buNone/>
              </a:pPr>
              <a:r>
                <a:t/>
              </a:r>
              <a:endParaRPr sz="2178"/>
            </a:p>
          </p:txBody>
        </p:sp>
        <p:pic>
          <p:nvPicPr>
            <p:cNvPr id="32" name="Google Shape;32;p4" title="GISDlogoWBG.png"/>
            <p:cNvPicPr preferRelativeResize="0"/>
            <p:nvPr/>
          </p:nvPicPr>
          <p:blipFill>
            <a:blip r:embed="rId2">
              <a:alphaModFix/>
            </a:blip>
            <a:stretch>
              <a:fillRect/>
            </a:stretch>
          </p:blipFill>
          <p:spPr>
            <a:xfrm>
              <a:off x="3933825" y="1228725"/>
              <a:ext cx="1394725" cy="1395626"/>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1">
  <p:cSld name="CUSTOM_1">
    <p:spTree>
      <p:nvGrpSpPr>
        <p:cNvPr id="33" name="Shape 33"/>
        <p:cNvGrpSpPr/>
        <p:nvPr/>
      </p:nvGrpSpPr>
      <p:grpSpPr>
        <a:xfrm>
          <a:off x="0" y="0"/>
          <a:ext cx="0" cy="0"/>
          <a:chOff x="0" y="0"/>
          <a:chExt cx="0" cy="0"/>
        </a:xfrm>
      </p:grpSpPr>
      <p:sp>
        <p:nvSpPr>
          <p:cNvPr id="34" name="Google Shape;34;p5"/>
          <p:cNvSpPr/>
          <p:nvPr/>
        </p:nvSpPr>
        <p:spPr>
          <a:xfrm>
            <a:off x="4360050" y="0"/>
            <a:ext cx="4784100" cy="5143500"/>
          </a:xfrm>
          <a:prstGeom prst="rect">
            <a:avLst/>
          </a:prstGeom>
          <a:solidFill>
            <a:srgbClr val="95D05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 name="Google Shape;35;p5"/>
          <p:cNvSpPr txBox="1"/>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SzPts val="770"/>
              <a:buNone/>
            </a:pPr>
            <a:r>
              <a:t/>
            </a:r>
            <a:endParaRPr sz="1560">
              <a:solidFill>
                <a:schemeClr val="dk1"/>
              </a:solidFill>
            </a:endParaRPr>
          </a:p>
        </p:txBody>
      </p:sp>
      <p:sp>
        <p:nvSpPr>
          <p:cNvPr id="36" name="Google Shape;36;p5"/>
          <p:cNvSpPr/>
          <p:nvPr/>
        </p:nvSpPr>
        <p:spPr>
          <a:xfrm>
            <a:off x="1202577" y="3302363"/>
            <a:ext cx="1954746" cy="506682"/>
          </a:xfrm>
          <a:prstGeom prst="flowChartTerminator">
            <a:avLst/>
          </a:prstGeom>
          <a:solidFill>
            <a:srgbClr val="95D05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 name="Google Shape;37;p5"/>
          <p:cNvSpPr txBox="1"/>
          <p:nvPr/>
        </p:nvSpPr>
        <p:spPr>
          <a:xfrm>
            <a:off x="0" y="2071375"/>
            <a:ext cx="4359900" cy="1482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5300">
                <a:latin typeface="Bebas Neue"/>
                <a:ea typeface="Bebas Neue"/>
                <a:cs typeface="Bebas Neue"/>
                <a:sym typeface="Bebas Neue"/>
              </a:rPr>
              <a:t>Today’s Agenda</a:t>
            </a:r>
            <a:endParaRPr sz="5300">
              <a:latin typeface="Bebas Neue"/>
              <a:ea typeface="Bebas Neue"/>
              <a:cs typeface="Bebas Neue"/>
              <a:sym typeface="Bebas Neue"/>
            </a:endParaRPr>
          </a:p>
        </p:txBody>
      </p:sp>
      <p:grpSp>
        <p:nvGrpSpPr>
          <p:cNvPr id="38" name="Google Shape;38;p5"/>
          <p:cNvGrpSpPr/>
          <p:nvPr/>
        </p:nvGrpSpPr>
        <p:grpSpPr>
          <a:xfrm>
            <a:off x="1240995" y="455142"/>
            <a:ext cx="1877908" cy="1877908"/>
            <a:chOff x="3639100" y="961675"/>
            <a:chExt cx="1972800" cy="1972800"/>
          </a:xfrm>
        </p:grpSpPr>
        <p:sp>
          <p:nvSpPr>
            <p:cNvPr id="39" name="Google Shape;39;p5"/>
            <p:cNvSpPr/>
            <p:nvPr/>
          </p:nvSpPr>
          <p:spPr>
            <a:xfrm>
              <a:off x="4625500" y="961675"/>
              <a:ext cx="986400" cy="986400"/>
            </a:xfrm>
            <a:prstGeom prst="round1Rect">
              <a:avLst>
                <a:gd fmla="val 16667" name="adj"/>
              </a:avLst>
            </a:prstGeom>
            <a:solidFill>
              <a:srgbClr val="00A3AD"/>
            </a:solidFill>
            <a:ln cap="flat" cmpd="sng" w="14825">
              <a:solidFill>
                <a:schemeClr val="dk1"/>
              </a:solidFill>
              <a:prstDash val="solid"/>
              <a:round/>
              <a:headEnd len="sm" w="sm" type="none"/>
              <a:tailEnd len="sm" w="sm" type="none"/>
            </a:ln>
          </p:spPr>
          <p:txBody>
            <a:bodyPr anchorCtr="0" anchor="ctr" bIns="142200" lIns="142200" spcFirstLastPara="1" rIns="142200" wrap="square" tIns="142200">
              <a:noAutofit/>
            </a:bodyPr>
            <a:lstStyle/>
            <a:p>
              <a:pPr indent="0" lvl="0" marL="0" rtl="0" algn="ctr">
                <a:spcBef>
                  <a:spcPts val="0"/>
                </a:spcBef>
                <a:spcAft>
                  <a:spcPts val="0"/>
                </a:spcAft>
                <a:buNone/>
              </a:pPr>
              <a:r>
                <a:t/>
              </a:r>
              <a:endParaRPr sz="2178"/>
            </a:p>
          </p:txBody>
        </p:sp>
        <p:sp>
          <p:nvSpPr>
            <p:cNvPr id="40" name="Google Shape;40;p5"/>
            <p:cNvSpPr/>
            <p:nvPr/>
          </p:nvSpPr>
          <p:spPr>
            <a:xfrm rot="10800000">
              <a:off x="3639100" y="1948075"/>
              <a:ext cx="986400" cy="986400"/>
            </a:xfrm>
            <a:prstGeom prst="round1Rect">
              <a:avLst>
                <a:gd fmla="val 16667" name="adj"/>
              </a:avLst>
            </a:prstGeom>
            <a:solidFill>
              <a:srgbClr val="00A3AD"/>
            </a:solidFill>
            <a:ln cap="flat" cmpd="sng" w="14825">
              <a:solidFill>
                <a:schemeClr val="dk1"/>
              </a:solidFill>
              <a:prstDash val="solid"/>
              <a:round/>
              <a:headEnd len="sm" w="sm" type="none"/>
              <a:tailEnd len="sm" w="sm" type="none"/>
            </a:ln>
          </p:spPr>
          <p:txBody>
            <a:bodyPr anchorCtr="0" anchor="ctr" bIns="142200" lIns="142200" spcFirstLastPara="1" rIns="142200" wrap="square" tIns="142200">
              <a:noAutofit/>
            </a:bodyPr>
            <a:lstStyle/>
            <a:p>
              <a:pPr indent="0" lvl="0" marL="0" rtl="0" algn="ctr">
                <a:spcBef>
                  <a:spcPts val="0"/>
                </a:spcBef>
                <a:spcAft>
                  <a:spcPts val="0"/>
                </a:spcAft>
                <a:buNone/>
              </a:pPr>
              <a:r>
                <a:t/>
              </a:r>
              <a:endParaRPr sz="2178"/>
            </a:p>
          </p:txBody>
        </p:sp>
        <p:sp>
          <p:nvSpPr>
            <p:cNvPr id="41" name="Google Shape;41;p5"/>
            <p:cNvSpPr/>
            <p:nvPr/>
          </p:nvSpPr>
          <p:spPr>
            <a:xfrm flipH="1">
              <a:off x="3639100" y="961675"/>
              <a:ext cx="986400" cy="986400"/>
            </a:xfrm>
            <a:prstGeom prst="round1Rect">
              <a:avLst>
                <a:gd fmla="val 16667" name="adj"/>
              </a:avLst>
            </a:prstGeom>
            <a:solidFill>
              <a:srgbClr val="95D056"/>
            </a:solidFill>
            <a:ln cap="flat" cmpd="sng" w="14825">
              <a:solidFill>
                <a:schemeClr val="dk1"/>
              </a:solidFill>
              <a:prstDash val="solid"/>
              <a:round/>
              <a:headEnd len="sm" w="sm" type="none"/>
              <a:tailEnd len="sm" w="sm" type="none"/>
            </a:ln>
          </p:spPr>
          <p:txBody>
            <a:bodyPr anchorCtr="0" anchor="ctr" bIns="142200" lIns="142200" spcFirstLastPara="1" rIns="142200" wrap="square" tIns="142200">
              <a:noAutofit/>
            </a:bodyPr>
            <a:lstStyle/>
            <a:p>
              <a:pPr indent="0" lvl="0" marL="0" rtl="0" algn="ctr">
                <a:spcBef>
                  <a:spcPts val="0"/>
                </a:spcBef>
                <a:spcAft>
                  <a:spcPts val="0"/>
                </a:spcAft>
                <a:buNone/>
              </a:pPr>
              <a:r>
                <a:t/>
              </a:r>
              <a:endParaRPr sz="2178"/>
            </a:p>
          </p:txBody>
        </p:sp>
        <p:sp>
          <p:nvSpPr>
            <p:cNvPr id="42" name="Google Shape;42;p5"/>
            <p:cNvSpPr/>
            <p:nvPr/>
          </p:nvSpPr>
          <p:spPr>
            <a:xfrm flipH="1" rot="10800000">
              <a:off x="4625500" y="1948075"/>
              <a:ext cx="986400" cy="986400"/>
            </a:xfrm>
            <a:prstGeom prst="round1Rect">
              <a:avLst>
                <a:gd fmla="val 16667" name="adj"/>
              </a:avLst>
            </a:prstGeom>
            <a:solidFill>
              <a:srgbClr val="95D056"/>
            </a:solidFill>
            <a:ln cap="flat" cmpd="sng" w="14825">
              <a:solidFill>
                <a:schemeClr val="dk1"/>
              </a:solidFill>
              <a:prstDash val="solid"/>
              <a:round/>
              <a:headEnd len="sm" w="sm" type="none"/>
              <a:tailEnd len="sm" w="sm" type="none"/>
            </a:ln>
          </p:spPr>
          <p:txBody>
            <a:bodyPr anchorCtr="0" anchor="ctr" bIns="142200" lIns="142200" spcFirstLastPara="1" rIns="142200" wrap="square" tIns="142200">
              <a:noAutofit/>
            </a:bodyPr>
            <a:lstStyle/>
            <a:p>
              <a:pPr indent="0" lvl="0" marL="0" rtl="0" algn="ctr">
                <a:spcBef>
                  <a:spcPts val="0"/>
                </a:spcBef>
                <a:spcAft>
                  <a:spcPts val="0"/>
                </a:spcAft>
                <a:buNone/>
              </a:pPr>
              <a:r>
                <a:t/>
              </a:r>
              <a:endParaRPr sz="2178"/>
            </a:p>
          </p:txBody>
        </p:sp>
        <p:pic>
          <p:nvPicPr>
            <p:cNvPr id="43" name="Google Shape;43;p5" title="GISDlogoWBG.png"/>
            <p:cNvPicPr preferRelativeResize="0"/>
            <p:nvPr/>
          </p:nvPicPr>
          <p:blipFill>
            <a:blip r:embed="rId2">
              <a:alphaModFix/>
            </a:blip>
            <a:stretch>
              <a:fillRect/>
            </a:stretch>
          </p:blipFill>
          <p:spPr>
            <a:xfrm>
              <a:off x="3933825" y="1228725"/>
              <a:ext cx="1394725" cy="1395626"/>
            </a:xfrm>
            <a:prstGeom prst="rect">
              <a:avLst/>
            </a:prstGeom>
            <a:noFill/>
            <a:ln>
              <a:noFill/>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6"/>
          <p:cNvSpPr/>
          <p:nvPr/>
        </p:nvSpPr>
        <p:spPr>
          <a:xfrm>
            <a:off x="4572000" y="-125"/>
            <a:ext cx="4572000" cy="5143500"/>
          </a:xfrm>
          <a:prstGeom prst="rect">
            <a:avLst/>
          </a:prstGeom>
          <a:solidFill>
            <a:srgbClr val="95D0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Font typeface="Bebas Neue"/>
              <a:buNone/>
              <a:defRPr sz="4200">
                <a:latin typeface="Bebas Neue"/>
                <a:ea typeface="Bebas Neue"/>
                <a:cs typeface="Bebas Neue"/>
                <a:sym typeface="Bebas Neue"/>
              </a:defRPr>
            </a:lvl1pPr>
            <a:lvl2pPr lvl="1" algn="ctr">
              <a:spcBef>
                <a:spcPts val="0"/>
              </a:spcBef>
              <a:spcAft>
                <a:spcPts val="0"/>
              </a:spcAft>
              <a:buSzPts val="4200"/>
              <a:buFont typeface="Bebas Neue"/>
              <a:buNone/>
              <a:defRPr sz="4200">
                <a:latin typeface="Bebas Neue"/>
                <a:ea typeface="Bebas Neue"/>
                <a:cs typeface="Bebas Neue"/>
                <a:sym typeface="Bebas Neue"/>
              </a:defRPr>
            </a:lvl2pPr>
            <a:lvl3pPr lvl="2" algn="ctr">
              <a:spcBef>
                <a:spcPts val="0"/>
              </a:spcBef>
              <a:spcAft>
                <a:spcPts val="0"/>
              </a:spcAft>
              <a:buSzPts val="4200"/>
              <a:buFont typeface="Bebas Neue"/>
              <a:buNone/>
              <a:defRPr sz="4200">
                <a:latin typeface="Bebas Neue"/>
                <a:ea typeface="Bebas Neue"/>
                <a:cs typeface="Bebas Neue"/>
                <a:sym typeface="Bebas Neue"/>
              </a:defRPr>
            </a:lvl3pPr>
            <a:lvl4pPr lvl="3" algn="ctr">
              <a:spcBef>
                <a:spcPts val="0"/>
              </a:spcBef>
              <a:spcAft>
                <a:spcPts val="0"/>
              </a:spcAft>
              <a:buSzPts val="4200"/>
              <a:buFont typeface="Bebas Neue"/>
              <a:buNone/>
              <a:defRPr sz="4200">
                <a:latin typeface="Bebas Neue"/>
                <a:ea typeface="Bebas Neue"/>
                <a:cs typeface="Bebas Neue"/>
                <a:sym typeface="Bebas Neue"/>
              </a:defRPr>
            </a:lvl4pPr>
            <a:lvl5pPr lvl="4" algn="ctr">
              <a:spcBef>
                <a:spcPts val="0"/>
              </a:spcBef>
              <a:spcAft>
                <a:spcPts val="0"/>
              </a:spcAft>
              <a:buSzPts val="4200"/>
              <a:buFont typeface="Bebas Neue"/>
              <a:buNone/>
              <a:defRPr sz="4200">
                <a:latin typeface="Bebas Neue"/>
                <a:ea typeface="Bebas Neue"/>
                <a:cs typeface="Bebas Neue"/>
                <a:sym typeface="Bebas Neue"/>
              </a:defRPr>
            </a:lvl5pPr>
            <a:lvl6pPr lvl="5" algn="ctr">
              <a:spcBef>
                <a:spcPts val="0"/>
              </a:spcBef>
              <a:spcAft>
                <a:spcPts val="0"/>
              </a:spcAft>
              <a:buSzPts val="4200"/>
              <a:buFont typeface="Bebas Neue"/>
              <a:buNone/>
              <a:defRPr sz="4200">
                <a:latin typeface="Bebas Neue"/>
                <a:ea typeface="Bebas Neue"/>
                <a:cs typeface="Bebas Neue"/>
                <a:sym typeface="Bebas Neue"/>
              </a:defRPr>
            </a:lvl6pPr>
            <a:lvl7pPr lvl="6" algn="ctr">
              <a:spcBef>
                <a:spcPts val="0"/>
              </a:spcBef>
              <a:spcAft>
                <a:spcPts val="0"/>
              </a:spcAft>
              <a:buSzPts val="4200"/>
              <a:buFont typeface="Bebas Neue"/>
              <a:buNone/>
              <a:defRPr sz="4200">
                <a:latin typeface="Bebas Neue"/>
                <a:ea typeface="Bebas Neue"/>
                <a:cs typeface="Bebas Neue"/>
                <a:sym typeface="Bebas Neue"/>
              </a:defRPr>
            </a:lvl7pPr>
            <a:lvl8pPr lvl="7" algn="ctr">
              <a:spcBef>
                <a:spcPts val="0"/>
              </a:spcBef>
              <a:spcAft>
                <a:spcPts val="0"/>
              </a:spcAft>
              <a:buSzPts val="4200"/>
              <a:buFont typeface="Bebas Neue"/>
              <a:buNone/>
              <a:defRPr sz="4200">
                <a:latin typeface="Bebas Neue"/>
                <a:ea typeface="Bebas Neue"/>
                <a:cs typeface="Bebas Neue"/>
                <a:sym typeface="Bebas Neue"/>
              </a:defRPr>
            </a:lvl8pPr>
            <a:lvl9pPr lvl="8" algn="ctr">
              <a:spcBef>
                <a:spcPts val="0"/>
              </a:spcBef>
              <a:spcAft>
                <a:spcPts val="0"/>
              </a:spcAft>
              <a:buSzPts val="4200"/>
              <a:buFont typeface="Bebas Neue"/>
              <a:buNone/>
              <a:defRPr sz="4200">
                <a:latin typeface="Bebas Neue"/>
                <a:ea typeface="Bebas Neue"/>
                <a:cs typeface="Bebas Neue"/>
                <a:sym typeface="Bebas Neue"/>
              </a:defRPr>
            </a:lvl9pPr>
          </a:lstStyle>
          <a:p/>
        </p:txBody>
      </p:sp>
      <p:sp>
        <p:nvSpPr>
          <p:cNvPr id="47" name="Google Shape;47;p6"/>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8" name="Google Shape;48;p6"/>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49" name="Google Shape;49;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2">
  <p:cSld name="SECTION_TITLE_AND_DESCRIPTION_2">
    <p:spTree>
      <p:nvGrpSpPr>
        <p:cNvPr id="50" name="Shape 50"/>
        <p:cNvGrpSpPr/>
        <p:nvPr/>
      </p:nvGrpSpPr>
      <p:grpSpPr>
        <a:xfrm>
          <a:off x="0" y="0"/>
          <a:ext cx="0" cy="0"/>
          <a:chOff x="0" y="0"/>
          <a:chExt cx="0" cy="0"/>
        </a:xfrm>
      </p:grpSpPr>
      <p:sp>
        <p:nvSpPr>
          <p:cNvPr id="51" name="Google Shape;51;p7"/>
          <p:cNvSpPr/>
          <p:nvPr/>
        </p:nvSpPr>
        <p:spPr>
          <a:xfrm>
            <a:off x="4572000" y="-125"/>
            <a:ext cx="4572000" cy="5143500"/>
          </a:xfrm>
          <a:prstGeom prst="rect">
            <a:avLst/>
          </a:prstGeom>
          <a:solidFill>
            <a:srgbClr val="00A3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7"/>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600"/>
              <a:buFont typeface="Bebas Neue"/>
              <a:buNone/>
              <a:defRPr sz="4600">
                <a:latin typeface="Bebas Neue"/>
                <a:ea typeface="Bebas Neue"/>
                <a:cs typeface="Bebas Neue"/>
                <a:sym typeface="Bebas Neue"/>
              </a:defRPr>
            </a:lvl1pPr>
            <a:lvl2pPr lvl="1" algn="ctr">
              <a:spcBef>
                <a:spcPts val="0"/>
              </a:spcBef>
              <a:spcAft>
                <a:spcPts val="0"/>
              </a:spcAft>
              <a:buSzPts val="4600"/>
              <a:buFont typeface="Bebas Neue"/>
              <a:buNone/>
              <a:defRPr sz="4600">
                <a:latin typeface="Bebas Neue"/>
                <a:ea typeface="Bebas Neue"/>
                <a:cs typeface="Bebas Neue"/>
                <a:sym typeface="Bebas Neue"/>
              </a:defRPr>
            </a:lvl2pPr>
            <a:lvl3pPr lvl="2" algn="ctr">
              <a:spcBef>
                <a:spcPts val="0"/>
              </a:spcBef>
              <a:spcAft>
                <a:spcPts val="0"/>
              </a:spcAft>
              <a:buSzPts val="4600"/>
              <a:buFont typeface="Bebas Neue"/>
              <a:buNone/>
              <a:defRPr sz="4600">
                <a:latin typeface="Bebas Neue"/>
                <a:ea typeface="Bebas Neue"/>
                <a:cs typeface="Bebas Neue"/>
                <a:sym typeface="Bebas Neue"/>
              </a:defRPr>
            </a:lvl3pPr>
            <a:lvl4pPr lvl="3" algn="ctr">
              <a:spcBef>
                <a:spcPts val="0"/>
              </a:spcBef>
              <a:spcAft>
                <a:spcPts val="0"/>
              </a:spcAft>
              <a:buSzPts val="4600"/>
              <a:buFont typeface="Bebas Neue"/>
              <a:buNone/>
              <a:defRPr sz="4600">
                <a:latin typeface="Bebas Neue"/>
                <a:ea typeface="Bebas Neue"/>
                <a:cs typeface="Bebas Neue"/>
                <a:sym typeface="Bebas Neue"/>
              </a:defRPr>
            </a:lvl4pPr>
            <a:lvl5pPr lvl="4" algn="ctr">
              <a:spcBef>
                <a:spcPts val="0"/>
              </a:spcBef>
              <a:spcAft>
                <a:spcPts val="0"/>
              </a:spcAft>
              <a:buSzPts val="4600"/>
              <a:buFont typeface="Bebas Neue"/>
              <a:buNone/>
              <a:defRPr sz="4600">
                <a:latin typeface="Bebas Neue"/>
                <a:ea typeface="Bebas Neue"/>
                <a:cs typeface="Bebas Neue"/>
                <a:sym typeface="Bebas Neue"/>
              </a:defRPr>
            </a:lvl5pPr>
            <a:lvl6pPr lvl="5" algn="ctr">
              <a:spcBef>
                <a:spcPts val="0"/>
              </a:spcBef>
              <a:spcAft>
                <a:spcPts val="0"/>
              </a:spcAft>
              <a:buSzPts val="4600"/>
              <a:buFont typeface="Bebas Neue"/>
              <a:buNone/>
              <a:defRPr sz="4600">
                <a:latin typeface="Bebas Neue"/>
                <a:ea typeface="Bebas Neue"/>
                <a:cs typeface="Bebas Neue"/>
                <a:sym typeface="Bebas Neue"/>
              </a:defRPr>
            </a:lvl6pPr>
            <a:lvl7pPr lvl="6" algn="ctr">
              <a:spcBef>
                <a:spcPts val="0"/>
              </a:spcBef>
              <a:spcAft>
                <a:spcPts val="0"/>
              </a:spcAft>
              <a:buSzPts val="4600"/>
              <a:buFont typeface="Bebas Neue"/>
              <a:buNone/>
              <a:defRPr sz="4600">
                <a:latin typeface="Bebas Neue"/>
                <a:ea typeface="Bebas Neue"/>
                <a:cs typeface="Bebas Neue"/>
                <a:sym typeface="Bebas Neue"/>
              </a:defRPr>
            </a:lvl7pPr>
            <a:lvl8pPr lvl="7" algn="ctr">
              <a:spcBef>
                <a:spcPts val="0"/>
              </a:spcBef>
              <a:spcAft>
                <a:spcPts val="0"/>
              </a:spcAft>
              <a:buSzPts val="4600"/>
              <a:buFont typeface="Bebas Neue"/>
              <a:buNone/>
              <a:defRPr sz="4600">
                <a:latin typeface="Bebas Neue"/>
                <a:ea typeface="Bebas Neue"/>
                <a:cs typeface="Bebas Neue"/>
                <a:sym typeface="Bebas Neue"/>
              </a:defRPr>
            </a:lvl8pPr>
            <a:lvl9pPr lvl="8" algn="ctr">
              <a:spcBef>
                <a:spcPts val="0"/>
              </a:spcBef>
              <a:spcAft>
                <a:spcPts val="0"/>
              </a:spcAft>
              <a:buSzPts val="4600"/>
              <a:buFont typeface="Bebas Neue"/>
              <a:buNone/>
              <a:defRPr sz="4600">
                <a:latin typeface="Bebas Neue"/>
                <a:ea typeface="Bebas Neue"/>
                <a:cs typeface="Bebas Neue"/>
                <a:sym typeface="Bebas Neue"/>
              </a:defRPr>
            </a:lvl9pPr>
          </a:lstStyle>
          <a:p/>
        </p:txBody>
      </p:sp>
      <p:sp>
        <p:nvSpPr>
          <p:cNvPr id="53" name="Google Shape;53;p7"/>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4" name="Google Shape;54;p7"/>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55" name="Google Shape;55;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56" name="Shape 56"/>
        <p:cNvGrpSpPr/>
        <p:nvPr/>
      </p:nvGrpSpPr>
      <p:grpSpPr>
        <a:xfrm>
          <a:off x="0" y="0"/>
          <a:ext cx="0" cy="0"/>
          <a:chOff x="0" y="0"/>
          <a:chExt cx="0" cy="0"/>
        </a:xfrm>
      </p:grpSpPr>
      <p:sp>
        <p:nvSpPr>
          <p:cNvPr id="57" name="Google Shape;57;p8"/>
          <p:cNvSpPr/>
          <p:nvPr/>
        </p:nvSpPr>
        <p:spPr>
          <a:xfrm>
            <a:off x="4572000" y="-125"/>
            <a:ext cx="4572000" cy="5143500"/>
          </a:xfrm>
          <a:prstGeom prst="rect">
            <a:avLst/>
          </a:prstGeom>
          <a:solidFill>
            <a:srgbClr val="00A3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59" name="Google Shape;59;p8"/>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0" name="Google Shape;60;p8"/>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0"/>
              </a:spcBef>
              <a:spcAft>
                <a:spcPts val="0"/>
              </a:spcAft>
              <a:buClr>
                <a:schemeClr val="lt1"/>
              </a:buClr>
              <a:buSzPts val="1400"/>
              <a:buChar char="○"/>
              <a:defRPr>
                <a:solidFill>
                  <a:schemeClr val="lt1"/>
                </a:solidFill>
              </a:defRPr>
            </a:lvl2pPr>
            <a:lvl3pPr indent="-317500" lvl="2" marL="1371600" rtl="0">
              <a:spcBef>
                <a:spcPts val="0"/>
              </a:spcBef>
              <a:spcAft>
                <a:spcPts val="0"/>
              </a:spcAft>
              <a:buClr>
                <a:schemeClr val="lt1"/>
              </a:buClr>
              <a:buSzPts val="1400"/>
              <a:buChar char="■"/>
              <a:defRPr>
                <a:solidFill>
                  <a:schemeClr val="lt1"/>
                </a:solidFill>
              </a:defRPr>
            </a:lvl3pPr>
            <a:lvl4pPr indent="-317500" lvl="3" marL="1828800" rtl="0">
              <a:spcBef>
                <a:spcPts val="0"/>
              </a:spcBef>
              <a:spcAft>
                <a:spcPts val="0"/>
              </a:spcAft>
              <a:buClr>
                <a:schemeClr val="lt1"/>
              </a:buClr>
              <a:buSzPts val="1400"/>
              <a:buChar char="●"/>
              <a:defRPr>
                <a:solidFill>
                  <a:schemeClr val="lt1"/>
                </a:solidFill>
              </a:defRPr>
            </a:lvl4pPr>
            <a:lvl5pPr indent="-317500" lvl="4" marL="2286000" rtl="0">
              <a:spcBef>
                <a:spcPts val="0"/>
              </a:spcBef>
              <a:spcAft>
                <a:spcPts val="0"/>
              </a:spcAft>
              <a:buClr>
                <a:schemeClr val="lt1"/>
              </a:buClr>
              <a:buSzPts val="1400"/>
              <a:buChar char="○"/>
              <a:defRPr>
                <a:solidFill>
                  <a:schemeClr val="lt1"/>
                </a:solidFill>
              </a:defRPr>
            </a:lvl5pPr>
            <a:lvl6pPr indent="-317500" lvl="5" marL="2743200" rtl="0">
              <a:spcBef>
                <a:spcPts val="0"/>
              </a:spcBef>
              <a:spcAft>
                <a:spcPts val="0"/>
              </a:spcAft>
              <a:buClr>
                <a:schemeClr val="lt1"/>
              </a:buClr>
              <a:buSzPts val="1400"/>
              <a:buChar char="■"/>
              <a:defRPr>
                <a:solidFill>
                  <a:schemeClr val="lt1"/>
                </a:solidFill>
              </a:defRPr>
            </a:lvl6pPr>
            <a:lvl7pPr indent="-317500" lvl="6" marL="3200400" rtl="0">
              <a:spcBef>
                <a:spcPts val="0"/>
              </a:spcBef>
              <a:spcAft>
                <a:spcPts val="0"/>
              </a:spcAft>
              <a:buClr>
                <a:schemeClr val="lt1"/>
              </a:buClr>
              <a:buSzPts val="1400"/>
              <a:buChar char="●"/>
              <a:defRPr>
                <a:solidFill>
                  <a:schemeClr val="lt1"/>
                </a:solidFill>
              </a:defRPr>
            </a:lvl7pPr>
            <a:lvl8pPr indent="-317500" lvl="7" marL="3657600" rtl="0">
              <a:spcBef>
                <a:spcPts val="0"/>
              </a:spcBef>
              <a:spcAft>
                <a:spcPts val="0"/>
              </a:spcAft>
              <a:buClr>
                <a:schemeClr val="lt1"/>
              </a:buClr>
              <a:buSzPts val="1400"/>
              <a:buChar char="○"/>
              <a:defRPr>
                <a:solidFill>
                  <a:schemeClr val="lt1"/>
                </a:solidFill>
              </a:defRPr>
            </a:lvl8pPr>
            <a:lvl9pPr indent="-317500" lvl="8" marL="4114800" rtl="0">
              <a:spcBef>
                <a:spcPts val="0"/>
              </a:spcBef>
              <a:spcAft>
                <a:spcPts val="0"/>
              </a:spcAft>
              <a:buClr>
                <a:schemeClr val="lt1"/>
              </a:buClr>
              <a:buSzPts val="1400"/>
              <a:buChar char="■"/>
              <a:defRPr>
                <a:solidFill>
                  <a:schemeClr val="lt1"/>
                </a:solidFill>
              </a:defRPr>
            </a:lvl9pPr>
          </a:lstStyle>
          <a:p/>
        </p:txBody>
      </p:sp>
      <p:sp>
        <p:nvSpPr>
          <p:cNvPr id="61" name="Google Shape;6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62" name="Google Shape;62;p8" title="GISDArrow.png"/>
          <p:cNvPicPr preferRelativeResize="0"/>
          <p:nvPr/>
        </p:nvPicPr>
        <p:blipFill>
          <a:blip r:embed="rId2">
            <a:alphaModFix/>
          </a:blip>
          <a:stretch>
            <a:fillRect/>
          </a:stretch>
        </p:blipFill>
        <p:spPr>
          <a:xfrm>
            <a:off x="2013747" y="3556372"/>
            <a:ext cx="548700" cy="37710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1 1">
  <p:cSld name="SECTION_TITLE_AND_DESCRIPTION_1_1_1_1">
    <p:spTree>
      <p:nvGrpSpPr>
        <p:cNvPr id="63" name="Shape 63"/>
        <p:cNvGrpSpPr/>
        <p:nvPr/>
      </p:nvGrpSpPr>
      <p:grpSpPr>
        <a:xfrm>
          <a:off x="0" y="0"/>
          <a:ext cx="0" cy="0"/>
          <a:chOff x="0" y="0"/>
          <a:chExt cx="0" cy="0"/>
        </a:xfrm>
      </p:grpSpPr>
      <p:sp>
        <p:nvSpPr>
          <p:cNvPr id="64" name="Google Shape;64;p9"/>
          <p:cNvSpPr/>
          <p:nvPr/>
        </p:nvSpPr>
        <p:spPr>
          <a:xfrm>
            <a:off x="4572000" y="-125"/>
            <a:ext cx="4572000" cy="5143500"/>
          </a:xfrm>
          <a:prstGeom prst="rect">
            <a:avLst/>
          </a:prstGeom>
          <a:solidFill>
            <a:srgbClr val="95D0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66" name="Google Shape;66;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7" name="Google Shape;67;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Clr>
                <a:schemeClr val="dk1"/>
              </a:buClr>
              <a:buSzPts val="1800"/>
              <a:buChar char="●"/>
              <a:defRPr>
                <a:solidFill>
                  <a:schemeClr val="dk1"/>
                </a:solidFill>
              </a:defRPr>
            </a:lvl1pPr>
            <a:lvl2pPr indent="-317500" lvl="1" marL="914400" rtl="0">
              <a:spcBef>
                <a:spcPts val="0"/>
              </a:spcBef>
              <a:spcAft>
                <a:spcPts val="0"/>
              </a:spcAft>
              <a:buClr>
                <a:schemeClr val="dk1"/>
              </a:buClr>
              <a:buSzPts val="1400"/>
              <a:buChar char="○"/>
              <a:defRPr>
                <a:solidFill>
                  <a:schemeClr val="dk1"/>
                </a:solidFill>
              </a:defRPr>
            </a:lvl2pPr>
            <a:lvl3pPr indent="-317500" lvl="2" marL="1371600" rtl="0">
              <a:spcBef>
                <a:spcPts val="0"/>
              </a:spcBef>
              <a:spcAft>
                <a:spcPts val="0"/>
              </a:spcAft>
              <a:buClr>
                <a:schemeClr val="dk1"/>
              </a:buClr>
              <a:buSzPts val="1400"/>
              <a:buChar char="■"/>
              <a:defRPr>
                <a:solidFill>
                  <a:schemeClr val="dk1"/>
                </a:solidFill>
              </a:defRPr>
            </a:lvl3pPr>
            <a:lvl4pPr indent="-317500" lvl="3" marL="1828800" rtl="0">
              <a:spcBef>
                <a:spcPts val="0"/>
              </a:spcBef>
              <a:spcAft>
                <a:spcPts val="0"/>
              </a:spcAft>
              <a:buClr>
                <a:schemeClr val="dk1"/>
              </a:buClr>
              <a:buSzPts val="1400"/>
              <a:buChar char="●"/>
              <a:defRPr>
                <a:solidFill>
                  <a:schemeClr val="dk1"/>
                </a:solidFill>
              </a:defRPr>
            </a:lvl4pPr>
            <a:lvl5pPr indent="-317500" lvl="4" marL="2286000" rtl="0">
              <a:spcBef>
                <a:spcPts val="0"/>
              </a:spcBef>
              <a:spcAft>
                <a:spcPts val="0"/>
              </a:spcAft>
              <a:buClr>
                <a:schemeClr val="dk1"/>
              </a:buClr>
              <a:buSzPts val="1400"/>
              <a:buChar char="○"/>
              <a:defRPr>
                <a:solidFill>
                  <a:schemeClr val="dk1"/>
                </a:solidFill>
              </a:defRPr>
            </a:lvl5pPr>
            <a:lvl6pPr indent="-317500" lvl="5" marL="2743200" rtl="0">
              <a:spcBef>
                <a:spcPts val="0"/>
              </a:spcBef>
              <a:spcAft>
                <a:spcPts val="0"/>
              </a:spcAft>
              <a:buClr>
                <a:schemeClr val="dk1"/>
              </a:buClr>
              <a:buSzPts val="1400"/>
              <a:buChar char="■"/>
              <a:defRPr>
                <a:solidFill>
                  <a:schemeClr val="dk1"/>
                </a:solidFill>
              </a:defRPr>
            </a:lvl6pPr>
            <a:lvl7pPr indent="-317500" lvl="6" marL="3200400" rtl="0">
              <a:spcBef>
                <a:spcPts val="0"/>
              </a:spcBef>
              <a:spcAft>
                <a:spcPts val="0"/>
              </a:spcAft>
              <a:buClr>
                <a:schemeClr val="dk1"/>
              </a:buClr>
              <a:buSzPts val="1400"/>
              <a:buChar char="●"/>
              <a:defRPr>
                <a:solidFill>
                  <a:schemeClr val="dk1"/>
                </a:solidFill>
              </a:defRPr>
            </a:lvl7pPr>
            <a:lvl8pPr indent="-317500" lvl="7" marL="3657600" rtl="0">
              <a:spcBef>
                <a:spcPts val="0"/>
              </a:spcBef>
              <a:spcAft>
                <a:spcPts val="0"/>
              </a:spcAft>
              <a:buClr>
                <a:schemeClr val="dk1"/>
              </a:buClr>
              <a:buSzPts val="1400"/>
              <a:buChar char="○"/>
              <a:defRPr>
                <a:solidFill>
                  <a:schemeClr val="dk1"/>
                </a:solidFill>
              </a:defRPr>
            </a:lvl8pPr>
            <a:lvl9pPr indent="-317500" lvl="8" marL="4114800" rtl="0">
              <a:spcBef>
                <a:spcPts val="0"/>
              </a:spcBef>
              <a:spcAft>
                <a:spcPts val="0"/>
              </a:spcAft>
              <a:buClr>
                <a:schemeClr val="dk1"/>
              </a:buClr>
              <a:buSzPts val="1400"/>
              <a:buChar char="■"/>
              <a:defRPr>
                <a:solidFill>
                  <a:schemeClr val="dk1"/>
                </a:solidFill>
              </a:defRPr>
            </a:lvl9pPr>
          </a:lstStyle>
          <a:p/>
        </p:txBody>
      </p:sp>
      <p:sp>
        <p:nvSpPr>
          <p:cNvPr id="68" name="Google Shape;6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69" name="Google Shape;69;p9" title="GISDArrow.png"/>
          <p:cNvPicPr preferRelativeResize="0"/>
          <p:nvPr/>
        </p:nvPicPr>
        <p:blipFill>
          <a:blip r:embed="rId2">
            <a:alphaModFix/>
          </a:blip>
          <a:stretch>
            <a:fillRect/>
          </a:stretch>
        </p:blipFill>
        <p:spPr>
          <a:xfrm>
            <a:off x="2013747" y="3556372"/>
            <a:ext cx="548700" cy="37710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1 1 2">
  <p:cSld name="SECTION_TITLE_AND_DESCRIPTION_1_1_1_1_2">
    <p:spTree>
      <p:nvGrpSpPr>
        <p:cNvPr id="70" name="Shape 70"/>
        <p:cNvGrpSpPr/>
        <p:nvPr/>
      </p:nvGrpSpPr>
      <p:grpSpPr>
        <a:xfrm>
          <a:off x="0" y="0"/>
          <a:ext cx="0" cy="0"/>
          <a:chOff x="0" y="0"/>
          <a:chExt cx="0" cy="0"/>
        </a:xfrm>
      </p:grpSpPr>
      <p:sp>
        <p:nvSpPr>
          <p:cNvPr id="71" name="Google Shape;71;p10"/>
          <p:cNvSpPr/>
          <p:nvPr/>
        </p:nvSpPr>
        <p:spPr>
          <a:xfrm>
            <a:off x="4572000" y="-125"/>
            <a:ext cx="4572000" cy="5143500"/>
          </a:xfrm>
          <a:prstGeom prst="rect">
            <a:avLst/>
          </a:prstGeom>
          <a:solidFill>
            <a:srgbClr val="95D0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73" name="Google Shape;73;p1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74" name="Google Shape;74;p1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75" name="Google Shape;7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1 1 1">
  <p:cSld name="SECTION_TITLE_AND_DESCRIPTION_1_1_1_1_1">
    <p:spTree>
      <p:nvGrpSpPr>
        <p:cNvPr id="76" name="Shape 76"/>
        <p:cNvGrpSpPr/>
        <p:nvPr/>
      </p:nvGrpSpPr>
      <p:grpSpPr>
        <a:xfrm>
          <a:off x="0" y="0"/>
          <a:ext cx="0" cy="0"/>
          <a:chOff x="0" y="0"/>
          <a:chExt cx="0" cy="0"/>
        </a:xfrm>
      </p:grpSpPr>
      <p:sp>
        <p:nvSpPr>
          <p:cNvPr id="77" name="Google Shape;77;p11"/>
          <p:cNvSpPr/>
          <p:nvPr/>
        </p:nvSpPr>
        <p:spPr>
          <a:xfrm>
            <a:off x="4349125" y="-125"/>
            <a:ext cx="4794900" cy="5143500"/>
          </a:xfrm>
          <a:prstGeom prst="rect">
            <a:avLst/>
          </a:prstGeom>
          <a:solidFill>
            <a:srgbClr val="00A3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 name="Google Shape;78;p1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79" name="Google Shape;79;p1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80" name="Google Shape;80;p1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81" name="Google Shape;81;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82" name="Google Shape;82;p11" title="GISDArrow.png"/>
          <p:cNvPicPr preferRelativeResize="0"/>
          <p:nvPr/>
        </p:nvPicPr>
        <p:blipFill>
          <a:blip r:embed="rId2">
            <a:alphaModFix/>
          </a:blip>
          <a:stretch>
            <a:fillRect/>
          </a:stretch>
        </p:blipFill>
        <p:spPr>
          <a:xfrm>
            <a:off x="2013747" y="3556372"/>
            <a:ext cx="548700" cy="37710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1 1 1 1 1">
  <p:cSld name="SECTION_TITLE_AND_DESCRIPTION_1_1_1_1_1_1">
    <p:spTree>
      <p:nvGrpSpPr>
        <p:cNvPr id="83" name="Shape 83"/>
        <p:cNvGrpSpPr/>
        <p:nvPr/>
      </p:nvGrpSpPr>
      <p:grpSpPr>
        <a:xfrm>
          <a:off x="0" y="0"/>
          <a:ext cx="0" cy="0"/>
          <a:chOff x="0" y="0"/>
          <a:chExt cx="0" cy="0"/>
        </a:xfrm>
      </p:grpSpPr>
      <p:sp>
        <p:nvSpPr>
          <p:cNvPr id="84" name="Google Shape;84;p12"/>
          <p:cNvSpPr/>
          <p:nvPr/>
        </p:nvSpPr>
        <p:spPr>
          <a:xfrm>
            <a:off x="4349125" y="-125"/>
            <a:ext cx="4794900" cy="5143500"/>
          </a:xfrm>
          <a:prstGeom prst="rect">
            <a:avLst/>
          </a:prstGeom>
          <a:solidFill>
            <a:srgbClr val="95D05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 name="Google Shape;85;p12"/>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Clr>
                <a:srgbClr val="00313C"/>
              </a:buClr>
              <a:buSzPts val="4200"/>
              <a:buNone/>
              <a:defRPr sz="4200">
                <a:solidFill>
                  <a:srgbClr val="00313C"/>
                </a:solidFill>
              </a:defRPr>
            </a:lvl2pPr>
            <a:lvl3pPr lvl="2" algn="ctr">
              <a:spcBef>
                <a:spcPts val="0"/>
              </a:spcBef>
              <a:spcAft>
                <a:spcPts val="0"/>
              </a:spcAft>
              <a:buClr>
                <a:srgbClr val="00313C"/>
              </a:buClr>
              <a:buSzPts val="4200"/>
              <a:buNone/>
              <a:defRPr sz="4200">
                <a:solidFill>
                  <a:srgbClr val="00313C"/>
                </a:solidFill>
              </a:defRPr>
            </a:lvl3pPr>
            <a:lvl4pPr lvl="3" algn="ctr">
              <a:spcBef>
                <a:spcPts val="0"/>
              </a:spcBef>
              <a:spcAft>
                <a:spcPts val="0"/>
              </a:spcAft>
              <a:buClr>
                <a:srgbClr val="00313C"/>
              </a:buClr>
              <a:buSzPts val="4200"/>
              <a:buNone/>
              <a:defRPr sz="4200">
                <a:solidFill>
                  <a:srgbClr val="00313C"/>
                </a:solidFill>
              </a:defRPr>
            </a:lvl4pPr>
            <a:lvl5pPr lvl="4" algn="ctr">
              <a:spcBef>
                <a:spcPts val="0"/>
              </a:spcBef>
              <a:spcAft>
                <a:spcPts val="0"/>
              </a:spcAft>
              <a:buClr>
                <a:srgbClr val="00313C"/>
              </a:buClr>
              <a:buSzPts val="4200"/>
              <a:buNone/>
              <a:defRPr sz="4200">
                <a:solidFill>
                  <a:srgbClr val="00313C"/>
                </a:solidFill>
              </a:defRPr>
            </a:lvl5pPr>
            <a:lvl6pPr lvl="5" algn="ctr">
              <a:spcBef>
                <a:spcPts val="0"/>
              </a:spcBef>
              <a:spcAft>
                <a:spcPts val="0"/>
              </a:spcAft>
              <a:buClr>
                <a:srgbClr val="00313C"/>
              </a:buClr>
              <a:buSzPts val="4200"/>
              <a:buNone/>
              <a:defRPr sz="4200">
                <a:solidFill>
                  <a:srgbClr val="00313C"/>
                </a:solidFill>
              </a:defRPr>
            </a:lvl6pPr>
            <a:lvl7pPr lvl="6" algn="ctr">
              <a:spcBef>
                <a:spcPts val="0"/>
              </a:spcBef>
              <a:spcAft>
                <a:spcPts val="0"/>
              </a:spcAft>
              <a:buClr>
                <a:srgbClr val="00313C"/>
              </a:buClr>
              <a:buSzPts val="4200"/>
              <a:buNone/>
              <a:defRPr sz="4200">
                <a:solidFill>
                  <a:srgbClr val="00313C"/>
                </a:solidFill>
              </a:defRPr>
            </a:lvl7pPr>
            <a:lvl8pPr lvl="7" algn="ctr">
              <a:spcBef>
                <a:spcPts val="0"/>
              </a:spcBef>
              <a:spcAft>
                <a:spcPts val="0"/>
              </a:spcAft>
              <a:buClr>
                <a:srgbClr val="00313C"/>
              </a:buClr>
              <a:buSzPts val="4200"/>
              <a:buNone/>
              <a:defRPr sz="4200">
                <a:solidFill>
                  <a:srgbClr val="00313C"/>
                </a:solidFill>
              </a:defRPr>
            </a:lvl8pPr>
            <a:lvl9pPr lvl="8" algn="ctr">
              <a:spcBef>
                <a:spcPts val="0"/>
              </a:spcBef>
              <a:spcAft>
                <a:spcPts val="0"/>
              </a:spcAft>
              <a:buClr>
                <a:srgbClr val="00313C"/>
              </a:buClr>
              <a:buSzPts val="4200"/>
              <a:buNone/>
              <a:defRPr sz="4200">
                <a:solidFill>
                  <a:srgbClr val="00313C"/>
                </a:solidFill>
              </a:defRPr>
            </a:lvl9pPr>
          </a:lstStyle>
          <a:p/>
        </p:txBody>
      </p:sp>
      <p:sp>
        <p:nvSpPr>
          <p:cNvPr id="86" name="Google Shape;86;p12"/>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87" name="Google Shape;87;p12"/>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dk1"/>
              </a:buClr>
              <a:buSzPts val="18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88" name="Google Shape;8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9" name="Google Shape;89;p12"/>
          <p:cNvSpPr/>
          <p:nvPr/>
        </p:nvSpPr>
        <p:spPr>
          <a:xfrm>
            <a:off x="1464195" y="3329950"/>
            <a:ext cx="1647810" cy="304776"/>
          </a:xfrm>
          <a:prstGeom prst="flowChartTerminator">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01506E"/>
        </a:solidFill>
      </p:bgPr>
    </p:bg>
    <p:spTree>
      <p:nvGrpSpPr>
        <p:cNvPr id="90" name="Shape 90"/>
        <p:cNvGrpSpPr/>
        <p:nvPr/>
      </p:nvGrpSpPr>
      <p:grpSpPr>
        <a:xfrm>
          <a:off x="0" y="0"/>
          <a:ext cx="0" cy="0"/>
          <a:chOff x="0" y="0"/>
          <a:chExt cx="0" cy="0"/>
        </a:xfrm>
      </p:grpSpPr>
      <p:sp>
        <p:nvSpPr>
          <p:cNvPr id="91" name="Google Shape;91;p13"/>
          <p:cNvSpPr txBox="1"/>
          <p:nvPr>
            <p:ph idx="1" type="body"/>
          </p:nvPr>
        </p:nvSpPr>
        <p:spPr>
          <a:xfrm>
            <a:off x="311700" y="4329800"/>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800"/>
              <a:buNone/>
              <a:defRPr>
                <a:solidFill>
                  <a:schemeClr val="lt1"/>
                </a:solidFill>
              </a:defRPr>
            </a:lvl1pPr>
          </a:lstStyle>
          <a:p/>
        </p:txBody>
      </p:sp>
      <p:sp>
        <p:nvSpPr>
          <p:cNvPr id="92" name="Google Shape;92;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3" name="Google Shape;93;p13"/>
          <p:cNvSpPr/>
          <p:nvPr/>
        </p:nvSpPr>
        <p:spPr>
          <a:xfrm>
            <a:off x="238100" y="109125"/>
            <a:ext cx="8701500" cy="4121400"/>
          </a:xfrm>
          <a:prstGeom prst="roundRect">
            <a:avLst>
              <a:gd fmla="val 16667" name="adj"/>
            </a:avLst>
          </a:prstGeom>
          <a:noFill/>
          <a:ln cap="flat" cmpd="sng" w="9525">
            <a:solidFill>
              <a:srgbClr val="95D05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_ONLY_1">
    <p:bg>
      <p:bgPr>
        <a:solidFill>
          <a:srgbClr val="00313C"/>
        </a:solidFill>
      </p:bgPr>
    </p:bg>
    <p:spTree>
      <p:nvGrpSpPr>
        <p:cNvPr id="94" name="Shape 94"/>
        <p:cNvGrpSpPr/>
        <p:nvPr/>
      </p:nvGrpSpPr>
      <p:grpSpPr>
        <a:xfrm>
          <a:off x="0" y="0"/>
          <a:ext cx="0" cy="0"/>
          <a:chOff x="0" y="0"/>
          <a:chExt cx="0" cy="0"/>
        </a:xfrm>
      </p:grpSpPr>
      <p:sp>
        <p:nvSpPr>
          <p:cNvPr id="95" name="Google Shape;95;p14"/>
          <p:cNvSpPr txBox="1"/>
          <p:nvPr>
            <p:ph idx="1" type="body"/>
          </p:nvPr>
        </p:nvSpPr>
        <p:spPr>
          <a:xfrm>
            <a:off x="311700" y="4329800"/>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Clr>
                <a:schemeClr val="lt1"/>
              </a:buClr>
              <a:buSzPts val="1800"/>
              <a:buNone/>
              <a:defRPr>
                <a:solidFill>
                  <a:schemeClr val="lt1"/>
                </a:solidFill>
              </a:defRPr>
            </a:lvl1pPr>
          </a:lstStyle>
          <a:p/>
        </p:txBody>
      </p:sp>
      <p:sp>
        <p:nvSpPr>
          <p:cNvPr id="96" name="Google Shape;96;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14"/>
          <p:cNvSpPr/>
          <p:nvPr/>
        </p:nvSpPr>
        <p:spPr>
          <a:xfrm>
            <a:off x="238100" y="109125"/>
            <a:ext cx="8701500" cy="4121400"/>
          </a:xfrm>
          <a:prstGeom prst="roundRect">
            <a:avLst>
              <a:gd fmla="val 16667" name="adj"/>
            </a:avLst>
          </a:prstGeom>
          <a:noFill/>
          <a:ln cap="flat" cmpd="sng" w="9525">
            <a:solidFill>
              <a:srgbClr val="95D05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2">
  <p:cSld name="CAPTION_ONLY_1_2">
    <p:spTree>
      <p:nvGrpSpPr>
        <p:cNvPr id="98" name="Shape 98"/>
        <p:cNvGrpSpPr/>
        <p:nvPr/>
      </p:nvGrpSpPr>
      <p:grpSpPr>
        <a:xfrm>
          <a:off x="0" y="0"/>
          <a:ext cx="0" cy="0"/>
          <a:chOff x="0" y="0"/>
          <a:chExt cx="0" cy="0"/>
        </a:xfrm>
      </p:grpSpPr>
      <p:sp>
        <p:nvSpPr>
          <p:cNvPr id="99" name="Google Shape;99;p15"/>
          <p:cNvSpPr txBox="1"/>
          <p:nvPr>
            <p:ph idx="1" type="body"/>
          </p:nvPr>
        </p:nvSpPr>
        <p:spPr>
          <a:xfrm>
            <a:off x="311700" y="4329800"/>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rgbClr val="00313C"/>
              </a:buClr>
              <a:buSzPts val="1800"/>
              <a:buNone/>
              <a:defRPr>
                <a:solidFill>
                  <a:srgbClr val="00313C"/>
                </a:solidFill>
              </a:defRPr>
            </a:lvl1pPr>
          </a:lstStyle>
          <a:p/>
        </p:txBody>
      </p:sp>
      <p:sp>
        <p:nvSpPr>
          <p:cNvPr id="100" name="Google Shape;100;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1" name="Google Shape;101;p15"/>
          <p:cNvSpPr/>
          <p:nvPr/>
        </p:nvSpPr>
        <p:spPr>
          <a:xfrm>
            <a:off x="238100" y="109125"/>
            <a:ext cx="8701500" cy="4121400"/>
          </a:xfrm>
          <a:prstGeom prst="roundRect">
            <a:avLst>
              <a:gd fmla="val 16667" name="adj"/>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2" name="Google Shape;102;p15"/>
          <p:cNvSpPr/>
          <p:nvPr/>
        </p:nvSpPr>
        <p:spPr>
          <a:xfrm>
            <a:off x="6941825" y="4457150"/>
            <a:ext cx="350400" cy="350400"/>
          </a:xfrm>
          <a:prstGeom prst="ellipse">
            <a:avLst/>
          </a:prstGeom>
          <a:solidFill>
            <a:srgbClr val="95D05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 name="Google Shape;103;p15"/>
          <p:cNvSpPr/>
          <p:nvPr/>
        </p:nvSpPr>
        <p:spPr>
          <a:xfrm>
            <a:off x="7341875" y="4457150"/>
            <a:ext cx="350400" cy="350400"/>
          </a:xfrm>
          <a:prstGeom prst="ellipse">
            <a:avLst/>
          </a:prstGeom>
          <a:solidFill>
            <a:srgbClr val="00A3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04" name="Google Shape;104;p15" title="GISDArrow.png"/>
          <p:cNvPicPr preferRelativeResize="0"/>
          <p:nvPr/>
        </p:nvPicPr>
        <p:blipFill>
          <a:blip r:embed="rId2">
            <a:alphaModFix/>
          </a:blip>
          <a:stretch>
            <a:fillRect/>
          </a:stretch>
        </p:blipFill>
        <p:spPr>
          <a:xfrm>
            <a:off x="7827448" y="4457151"/>
            <a:ext cx="509832" cy="3504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BLANK_4">
    <p:bg>
      <p:bgPr>
        <a:solidFill>
          <a:srgbClr val="FFFFFF"/>
        </a:solidFill>
      </p:bgPr>
    </p:bg>
    <p:spTree>
      <p:nvGrpSpPr>
        <p:cNvPr id="105" name="Shape 105"/>
        <p:cNvGrpSpPr/>
        <p:nvPr/>
      </p:nvGrpSpPr>
      <p:grpSpPr>
        <a:xfrm>
          <a:off x="0" y="0"/>
          <a:ext cx="0" cy="0"/>
          <a:chOff x="0" y="0"/>
          <a:chExt cx="0" cy="0"/>
        </a:xfrm>
      </p:grpSpPr>
      <p:pic>
        <p:nvPicPr>
          <p:cNvPr id="106" name="Google Shape;106;p16" title="GISDArrow.png"/>
          <p:cNvPicPr preferRelativeResize="0"/>
          <p:nvPr/>
        </p:nvPicPr>
        <p:blipFill>
          <a:blip r:embed="rId2">
            <a:alphaModFix/>
          </a:blip>
          <a:stretch>
            <a:fillRect/>
          </a:stretch>
        </p:blipFill>
        <p:spPr>
          <a:xfrm>
            <a:off x="7932572" y="4312772"/>
            <a:ext cx="548700" cy="377105"/>
          </a:xfrm>
          <a:prstGeom prst="rect">
            <a:avLst/>
          </a:prstGeom>
          <a:noFill/>
          <a:ln>
            <a:noFill/>
          </a:ln>
        </p:spPr>
      </p:pic>
      <p:sp>
        <p:nvSpPr>
          <p:cNvPr id="107" name="Google Shape;107;p16"/>
          <p:cNvSpPr txBox="1"/>
          <p:nvPr>
            <p:ph type="title"/>
          </p:nvPr>
        </p:nvSpPr>
        <p:spPr>
          <a:xfrm>
            <a:off x="194000" y="2365085"/>
            <a:ext cx="6683700" cy="1236900"/>
          </a:xfrm>
          <a:prstGeom prst="rect">
            <a:avLst/>
          </a:prstGeom>
        </p:spPr>
        <p:txBody>
          <a:bodyPr anchorCtr="0" anchor="t" bIns="91425" lIns="0" spcFirstLastPara="1" rIns="91425" wrap="square" tIns="91425">
            <a:normAutofit/>
          </a:bodyPr>
          <a:lstStyle>
            <a:lvl1pPr lvl="0">
              <a:lnSpc>
                <a:spcPct val="70000"/>
              </a:lnSpc>
              <a:spcBef>
                <a:spcPts val="0"/>
              </a:spcBef>
              <a:spcAft>
                <a:spcPts val="0"/>
              </a:spcAft>
              <a:buNone/>
              <a:defRPr b="1" sz="6000">
                <a:latin typeface="Helvetica Neue"/>
                <a:ea typeface="Helvetica Neue"/>
                <a:cs typeface="Helvetica Neue"/>
                <a:sym typeface="Helvetica Neue"/>
              </a:defRPr>
            </a:lvl1pPr>
            <a:lvl2pPr lvl="1">
              <a:lnSpc>
                <a:spcPct val="70000"/>
              </a:lnSpc>
              <a:spcBef>
                <a:spcPts val="0"/>
              </a:spcBef>
              <a:spcAft>
                <a:spcPts val="0"/>
              </a:spcAft>
              <a:buNone/>
              <a:defRPr sz="6000"/>
            </a:lvl2pPr>
            <a:lvl3pPr lvl="2">
              <a:lnSpc>
                <a:spcPct val="70000"/>
              </a:lnSpc>
              <a:spcBef>
                <a:spcPts val="0"/>
              </a:spcBef>
              <a:spcAft>
                <a:spcPts val="0"/>
              </a:spcAft>
              <a:buNone/>
              <a:defRPr sz="6000"/>
            </a:lvl3pPr>
            <a:lvl4pPr lvl="3">
              <a:lnSpc>
                <a:spcPct val="70000"/>
              </a:lnSpc>
              <a:spcBef>
                <a:spcPts val="0"/>
              </a:spcBef>
              <a:spcAft>
                <a:spcPts val="0"/>
              </a:spcAft>
              <a:buNone/>
              <a:defRPr sz="6000"/>
            </a:lvl4pPr>
            <a:lvl5pPr lvl="4">
              <a:lnSpc>
                <a:spcPct val="70000"/>
              </a:lnSpc>
              <a:spcBef>
                <a:spcPts val="0"/>
              </a:spcBef>
              <a:spcAft>
                <a:spcPts val="0"/>
              </a:spcAft>
              <a:buNone/>
              <a:defRPr sz="6000"/>
            </a:lvl5pPr>
            <a:lvl6pPr lvl="5">
              <a:lnSpc>
                <a:spcPct val="70000"/>
              </a:lnSpc>
              <a:spcBef>
                <a:spcPts val="0"/>
              </a:spcBef>
              <a:spcAft>
                <a:spcPts val="0"/>
              </a:spcAft>
              <a:buNone/>
              <a:defRPr sz="6000"/>
            </a:lvl6pPr>
            <a:lvl7pPr lvl="6">
              <a:lnSpc>
                <a:spcPct val="70000"/>
              </a:lnSpc>
              <a:spcBef>
                <a:spcPts val="0"/>
              </a:spcBef>
              <a:spcAft>
                <a:spcPts val="0"/>
              </a:spcAft>
              <a:buNone/>
              <a:defRPr sz="6000"/>
            </a:lvl7pPr>
            <a:lvl8pPr lvl="7">
              <a:lnSpc>
                <a:spcPct val="70000"/>
              </a:lnSpc>
              <a:spcBef>
                <a:spcPts val="0"/>
              </a:spcBef>
              <a:spcAft>
                <a:spcPts val="0"/>
              </a:spcAft>
              <a:buNone/>
              <a:defRPr sz="6000"/>
            </a:lvl8pPr>
            <a:lvl9pPr lvl="8">
              <a:lnSpc>
                <a:spcPct val="70000"/>
              </a:lnSpc>
              <a:spcBef>
                <a:spcPts val="0"/>
              </a:spcBef>
              <a:spcAft>
                <a:spcPts val="0"/>
              </a:spcAft>
              <a:buNone/>
              <a:defRPr sz="6000"/>
            </a:lvl9pPr>
          </a:lstStyle>
          <a:p/>
        </p:txBody>
      </p:sp>
      <p:sp>
        <p:nvSpPr>
          <p:cNvPr id="108" name="Google Shape;108;p16"/>
          <p:cNvSpPr txBox="1"/>
          <p:nvPr>
            <p:ph idx="2" type="title"/>
          </p:nvPr>
        </p:nvSpPr>
        <p:spPr>
          <a:xfrm>
            <a:off x="288625" y="4778975"/>
            <a:ext cx="4227300" cy="762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600"/>
              <a:buFont typeface="Inter"/>
              <a:buNone/>
              <a:defRPr sz="600"/>
            </a:lvl1pPr>
            <a:lvl2pPr lvl="1">
              <a:spcBef>
                <a:spcPts val="0"/>
              </a:spcBef>
              <a:spcAft>
                <a:spcPts val="0"/>
              </a:spcAft>
              <a:buClr>
                <a:schemeClr val="lt1"/>
              </a:buClr>
              <a:buSzPts val="2800"/>
              <a:buNone/>
              <a:defRPr/>
            </a:lvl2pPr>
            <a:lvl3pPr lvl="2">
              <a:spcBef>
                <a:spcPts val="0"/>
              </a:spcBef>
              <a:spcAft>
                <a:spcPts val="0"/>
              </a:spcAft>
              <a:buClr>
                <a:schemeClr val="lt1"/>
              </a:buClr>
              <a:buSzPts val="2800"/>
              <a:buNone/>
              <a:defRPr/>
            </a:lvl3pPr>
            <a:lvl4pPr lvl="3">
              <a:spcBef>
                <a:spcPts val="0"/>
              </a:spcBef>
              <a:spcAft>
                <a:spcPts val="0"/>
              </a:spcAft>
              <a:buClr>
                <a:schemeClr val="lt1"/>
              </a:buClr>
              <a:buSzPts val="2800"/>
              <a:buNone/>
              <a:defRPr/>
            </a:lvl4pPr>
            <a:lvl5pPr lvl="4">
              <a:spcBef>
                <a:spcPts val="0"/>
              </a:spcBef>
              <a:spcAft>
                <a:spcPts val="0"/>
              </a:spcAft>
              <a:buClr>
                <a:schemeClr val="lt1"/>
              </a:buClr>
              <a:buSzPts val="2800"/>
              <a:buNone/>
              <a:defRPr/>
            </a:lvl5pPr>
            <a:lvl6pPr lvl="5">
              <a:spcBef>
                <a:spcPts val="0"/>
              </a:spcBef>
              <a:spcAft>
                <a:spcPts val="0"/>
              </a:spcAft>
              <a:buClr>
                <a:schemeClr val="lt1"/>
              </a:buClr>
              <a:buSzPts val="2800"/>
              <a:buNone/>
              <a:defRPr/>
            </a:lvl6pPr>
            <a:lvl7pPr lvl="6">
              <a:spcBef>
                <a:spcPts val="0"/>
              </a:spcBef>
              <a:spcAft>
                <a:spcPts val="0"/>
              </a:spcAft>
              <a:buClr>
                <a:schemeClr val="lt1"/>
              </a:buClr>
              <a:buSzPts val="2800"/>
              <a:buNone/>
              <a:defRPr/>
            </a:lvl7pPr>
            <a:lvl8pPr lvl="7">
              <a:spcBef>
                <a:spcPts val="0"/>
              </a:spcBef>
              <a:spcAft>
                <a:spcPts val="0"/>
              </a:spcAft>
              <a:buClr>
                <a:schemeClr val="lt1"/>
              </a:buClr>
              <a:buSzPts val="2800"/>
              <a:buNone/>
              <a:defRPr/>
            </a:lvl8pPr>
            <a:lvl9pPr lvl="8">
              <a:spcBef>
                <a:spcPts val="0"/>
              </a:spcBef>
              <a:spcAft>
                <a:spcPts val="0"/>
              </a:spcAft>
              <a:buClr>
                <a:schemeClr val="lt1"/>
              </a:buClr>
              <a:buSzPts val="2800"/>
              <a:buNone/>
              <a:defRPr/>
            </a:lvl9pPr>
          </a:lstStyle>
          <a:p/>
        </p:txBody>
      </p:sp>
      <p:cxnSp>
        <p:nvCxnSpPr>
          <p:cNvPr id="109" name="Google Shape;109;p16"/>
          <p:cNvCxnSpPr/>
          <p:nvPr/>
        </p:nvCxnSpPr>
        <p:spPr>
          <a:xfrm>
            <a:off x="0" y="4502725"/>
            <a:ext cx="9147600" cy="0"/>
          </a:xfrm>
          <a:prstGeom prst="straightConnector1">
            <a:avLst/>
          </a:prstGeom>
          <a:noFill/>
          <a:ln cap="flat" cmpd="sng" w="19050">
            <a:solidFill>
              <a:schemeClr val="lt1"/>
            </a:solidFill>
            <a:prstDash val="solid"/>
            <a:round/>
            <a:headEnd len="med" w="med" type="none"/>
            <a:tailEnd len="med" w="med" type="none"/>
          </a:ln>
        </p:spPr>
      </p:cxnSp>
      <p:pic>
        <p:nvPicPr>
          <p:cNvPr id="110" name="Google Shape;110;p16" title="GISDLogoTeal.png"/>
          <p:cNvPicPr preferRelativeResize="0"/>
          <p:nvPr/>
        </p:nvPicPr>
        <p:blipFill>
          <a:blip r:embed="rId3">
            <a:alphaModFix/>
          </a:blip>
          <a:stretch>
            <a:fillRect/>
          </a:stretch>
        </p:blipFill>
        <p:spPr>
          <a:xfrm>
            <a:off x="7159651" y="285900"/>
            <a:ext cx="1475249" cy="1475249"/>
          </a:xfrm>
          <a:prstGeom prst="rect">
            <a:avLst/>
          </a:prstGeom>
          <a:noFill/>
          <a:ln>
            <a:noFill/>
          </a:ln>
        </p:spPr>
      </p:pic>
      <p:sp>
        <p:nvSpPr>
          <p:cNvPr id="111" name="Google Shape;111;p16"/>
          <p:cNvSpPr/>
          <p:nvPr/>
        </p:nvSpPr>
        <p:spPr>
          <a:xfrm>
            <a:off x="5750984" y="4231725"/>
            <a:ext cx="544800" cy="544800"/>
          </a:xfrm>
          <a:prstGeom prst="ellipse">
            <a:avLst/>
          </a:prstGeom>
          <a:solidFill>
            <a:srgbClr val="01506E"/>
          </a:solidFill>
          <a:ln cap="flat" cmpd="sng" w="19050">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sz="1800">
              <a:solidFill>
                <a:schemeClr val="dk1"/>
              </a:solidFill>
              <a:latin typeface="Inter"/>
              <a:ea typeface="Inter"/>
              <a:cs typeface="Inter"/>
              <a:sym typeface="Inter"/>
            </a:endParaRPr>
          </a:p>
        </p:txBody>
      </p:sp>
      <p:sp>
        <p:nvSpPr>
          <p:cNvPr id="112" name="Google Shape;112;p16"/>
          <p:cNvSpPr/>
          <p:nvPr/>
        </p:nvSpPr>
        <p:spPr>
          <a:xfrm>
            <a:off x="6478184" y="4228925"/>
            <a:ext cx="544800" cy="544800"/>
          </a:xfrm>
          <a:prstGeom prst="ellipse">
            <a:avLst/>
          </a:prstGeom>
          <a:solidFill>
            <a:schemeClr val="accent5"/>
          </a:solidFill>
          <a:ln cap="flat" cmpd="sng" w="19050">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sz="1800">
              <a:solidFill>
                <a:schemeClr val="dk1"/>
              </a:solidFill>
              <a:latin typeface="Inter"/>
              <a:ea typeface="Inter"/>
              <a:cs typeface="Inter"/>
              <a:sym typeface="Inter"/>
            </a:endParaRPr>
          </a:p>
        </p:txBody>
      </p:sp>
      <p:sp>
        <p:nvSpPr>
          <p:cNvPr id="113" name="Google Shape;113;p16"/>
          <p:cNvSpPr/>
          <p:nvPr/>
        </p:nvSpPr>
        <p:spPr>
          <a:xfrm>
            <a:off x="7205384" y="4231725"/>
            <a:ext cx="544800" cy="544800"/>
          </a:xfrm>
          <a:prstGeom prst="ellipse">
            <a:avLst/>
          </a:prstGeom>
          <a:solidFill>
            <a:srgbClr val="95D056"/>
          </a:solidFill>
          <a:ln cap="flat" cmpd="sng" w="19050">
            <a:solidFill>
              <a:srgbClr val="00000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sz="1800">
              <a:solidFill>
                <a:schemeClr val="dk1"/>
              </a:solidFill>
              <a:latin typeface="Inter"/>
              <a:ea typeface="Inter"/>
              <a:cs typeface="Inter"/>
              <a:sym typeface="Inte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 and body_3_3">
    <p:spTree>
      <p:nvGrpSpPr>
        <p:cNvPr id="114" name="Shape 114"/>
        <p:cNvGrpSpPr/>
        <p:nvPr/>
      </p:nvGrpSpPr>
      <p:grpSpPr>
        <a:xfrm>
          <a:off x="0" y="0"/>
          <a:ext cx="0" cy="0"/>
          <a:chOff x="0" y="0"/>
          <a:chExt cx="0" cy="0"/>
        </a:xfrm>
      </p:grpSpPr>
      <p:sp>
        <p:nvSpPr>
          <p:cNvPr id="115" name="Google Shape;115;p17"/>
          <p:cNvSpPr txBox="1"/>
          <p:nvPr>
            <p:ph type="title"/>
          </p:nvPr>
        </p:nvSpPr>
        <p:spPr>
          <a:xfrm>
            <a:off x="311700" y="285900"/>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200"/>
              <a:buFont typeface="Helvetica Neue"/>
              <a:buNone/>
              <a:defRPr b="1" sz="2200">
                <a:latin typeface="Helvetica Neue"/>
                <a:ea typeface="Helvetica Neue"/>
                <a:cs typeface="Helvetica Neue"/>
                <a:sym typeface="Helvetica Neu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6" name="Google Shape;116;p17"/>
          <p:cNvSpPr txBox="1"/>
          <p:nvPr>
            <p:ph idx="1" type="body"/>
          </p:nvPr>
        </p:nvSpPr>
        <p:spPr>
          <a:xfrm>
            <a:off x="311700" y="928075"/>
            <a:ext cx="8046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cxnSp>
        <p:nvCxnSpPr>
          <p:cNvPr id="117" name="Google Shape;117;p17"/>
          <p:cNvCxnSpPr/>
          <p:nvPr/>
        </p:nvCxnSpPr>
        <p:spPr>
          <a:xfrm>
            <a:off x="283850" y="4682671"/>
            <a:ext cx="8573100" cy="0"/>
          </a:xfrm>
          <a:prstGeom prst="straightConnector1">
            <a:avLst/>
          </a:prstGeom>
          <a:noFill/>
          <a:ln cap="flat" cmpd="sng" w="19050">
            <a:solidFill>
              <a:schemeClr val="lt1"/>
            </a:solidFill>
            <a:prstDash val="solid"/>
            <a:round/>
            <a:headEnd len="med" w="med" type="none"/>
            <a:tailEnd len="med" w="med" type="none"/>
          </a:ln>
        </p:spPr>
      </p:cxnSp>
      <p:sp>
        <p:nvSpPr>
          <p:cNvPr id="118" name="Google Shape;118;p17"/>
          <p:cNvSpPr/>
          <p:nvPr/>
        </p:nvSpPr>
        <p:spPr>
          <a:xfrm>
            <a:off x="7362999" y="4527425"/>
            <a:ext cx="793200" cy="310500"/>
          </a:xfrm>
          <a:prstGeom prst="roundRect">
            <a:avLst>
              <a:gd fmla="val 50000" name="adj"/>
            </a:avLst>
          </a:prstGeom>
          <a:solidFill>
            <a:schemeClr val="accent5"/>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119" name="Google Shape;119;p17"/>
          <p:cNvSpPr/>
          <p:nvPr/>
        </p:nvSpPr>
        <p:spPr>
          <a:xfrm>
            <a:off x="7458796" y="4587520"/>
            <a:ext cx="601733" cy="190235"/>
          </a:xfrm>
          <a:prstGeom prst="rect">
            <a:avLst/>
          </a:prstGeom>
        </p:spPr>
        <p:txBody>
          <a:bodyPr>
            <a:prstTxWarp prst="textPlain"/>
          </a:bodyPr>
          <a:lstStyle/>
          <a:p>
            <a:pPr lvl="0" algn="ctr"/>
            <a:r>
              <a:rPr b="1" i="0">
                <a:ln>
                  <a:noFill/>
                </a:ln>
                <a:solidFill>
                  <a:schemeClr val="lt1"/>
                </a:solidFill>
                <a:latin typeface="Helvetica Neue"/>
              </a:rPr>
              <a:t>GISD</a:t>
            </a:r>
          </a:p>
        </p:txBody>
      </p:sp>
      <p:pic>
        <p:nvPicPr>
          <p:cNvPr id="120" name="Google Shape;120;p17" title="GISDArrow.png"/>
          <p:cNvPicPr preferRelativeResize="0"/>
          <p:nvPr/>
        </p:nvPicPr>
        <p:blipFill>
          <a:blip r:embed="rId2">
            <a:alphaModFix/>
          </a:blip>
          <a:stretch>
            <a:fillRect/>
          </a:stretch>
        </p:blipFill>
        <p:spPr>
          <a:xfrm>
            <a:off x="8224361" y="4546954"/>
            <a:ext cx="392440" cy="26971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1" name="Shape 121"/>
        <p:cNvGrpSpPr/>
        <p:nvPr/>
      </p:nvGrpSpPr>
      <p:grpSpPr>
        <a:xfrm>
          <a:off x="0" y="0"/>
          <a:ext cx="0" cy="0"/>
          <a:chOff x="0" y="0"/>
          <a:chExt cx="0" cy="0"/>
        </a:xfrm>
      </p:grpSpPr>
      <p:sp>
        <p:nvSpPr>
          <p:cNvPr id="122" name="Google Shape;122;p18"/>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4200"/>
              <a:buFont typeface="Bebas Neue"/>
              <a:buNone/>
              <a:defRPr sz="14200">
                <a:latin typeface="Bebas Neue"/>
                <a:ea typeface="Bebas Neue"/>
                <a:cs typeface="Bebas Neue"/>
                <a:sym typeface="Bebas Neue"/>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23" name="Google Shape;123;p18"/>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dk1"/>
              </a:buClr>
              <a:buSzPts val="1800"/>
              <a:buChar char="●"/>
              <a:defRPr>
                <a:solidFill>
                  <a:schemeClr val="dk1"/>
                </a:solidFill>
              </a:defRPr>
            </a:lvl1pPr>
            <a:lvl2pPr indent="-317500" lvl="1" marL="914400" algn="ctr">
              <a:spcBef>
                <a:spcPts val="0"/>
              </a:spcBef>
              <a:spcAft>
                <a:spcPts val="0"/>
              </a:spcAft>
              <a:buClr>
                <a:schemeClr val="dk1"/>
              </a:buClr>
              <a:buSzPts val="1400"/>
              <a:buChar char="○"/>
              <a:defRPr>
                <a:solidFill>
                  <a:schemeClr val="dk1"/>
                </a:solidFill>
              </a:defRPr>
            </a:lvl2pPr>
            <a:lvl3pPr indent="-317500" lvl="2" marL="1371600" algn="ctr">
              <a:spcBef>
                <a:spcPts val="0"/>
              </a:spcBef>
              <a:spcAft>
                <a:spcPts val="0"/>
              </a:spcAft>
              <a:buClr>
                <a:schemeClr val="dk1"/>
              </a:buClr>
              <a:buSzPts val="1400"/>
              <a:buChar char="■"/>
              <a:defRPr>
                <a:solidFill>
                  <a:schemeClr val="dk1"/>
                </a:solidFill>
              </a:defRPr>
            </a:lvl3pPr>
            <a:lvl4pPr indent="-317500" lvl="3" marL="1828800" algn="ctr">
              <a:spcBef>
                <a:spcPts val="0"/>
              </a:spcBef>
              <a:spcAft>
                <a:spcPts val="0"/>
              </a:spcAft>
              <a:buClr>
                <a:schemeClr val="dk1"/>
              </a:buClr>
              <a:buSzPts val="1400"/>
              <a:buChar char="●"/>
              <a:defRPr>
                <a:solidFill>
                  <a:schemeClr val="dk1"/>
                </a:solidFill>
              </a:defRPr>
            </a:lvl4pPr>
            <a:lvl5pPr indent="-317500" lvl="4" marL="2286000" algn="ctr">
              <a:spcBef>
                <a:spcPts val="0"/>
              </a:spcBef>
              <a:spcAft>
                <a:spcPts val="0"/>
              </a:spcAft>
              <a:buClr>
                <a:schemeClr val="dk1"/>
              </a:buClr>
              <a:buSzPts val="1400"/>
              <a:buChar char="○"/>
              <a:defRPr>
                <a:solidFill>
                  <a:schemeClr val="dk1"/>
                </a:solidFill>
              </a:defRPr>
            </a:lvl5pPr>
            <a:lvl6pPr indent="-317500" lvl="5" marL="2743200" algn="ctr">
              <a:spcBef>
                <a:spcPts val="0"/>
              </a:spcBef>
              <a:spcAft>
                <a:spcPts val="0"/>
              </a:spcAft>
              <a:buClr>
                <a:schemeClr val="dk1"/>
              </a:buClr>
              <a:buSzPts val="1400"/>
              <a:buChar char="■"/>
              <a:defRPr>
                <a:solidFill>
                  <a:schemeClr val="dk1"/>
                </a:solidFill>
              </a:defRPr>
            </a:lvl6pPr>
            <a:lvl7pPr indent="-317500" lvl="6" marL="3200400" algn="ctr">
              <a:spcBef>
                <a:spcPts val="0"/>
              </a:spcBef>
              <a:spcAft>
                <a:spcPts val="0"/>
              </a:spcAft>
              <a:buClr>
                <a:schemeClr val="dk1"/>
              </a:buClr>
              <a:buSzPts val="1400"/>
              <a:buChar char="●"/>
              <a:defRPr>
                <a:solidFill>
                  <a:schemeClr val="dk1"/>
                </a:solidFill>
              </a:defRPr>
            </a:lvl7pPr>
            <a:lvl8pPr indent="-317500" lvl="7" marL="3657600" algn="ctr">
              <a:spcBef>
                <a:spcPts val="0"/>
              </a:spcBef>
              <a:spcAft>
                <a:spcPts val="0"/>
              </a:spcAft>
              <a:buClr>
                <a:schemeClr val="dk1"/>
              </a:buClr>
              <a:buSzPts val="1400"/>
              <a:buChar char="○"/>
              <a:defRPr>
                <a:solidFill>
                  <a:schemeClr val="dk1"/>
                </a:solidFill>
              </a:defRPr>
            </a:lvl8pPr>
            <a:lvl9pPr indent="-317500" lvl="8" marL="4114800" algn="ctr">
              <a:spcBef>
                <a:spcPts val="0"/>
              </a:spcBef>
              <a:spcAft>
                <a:spcPts val="0"/>
              </a:spcAft>
              <a:buClr>
                <a:schemeClr val="dk1"/>
              </a:buClr>
              <a:buSzPts val="1400"/>
              <a:buChar char="■"/>
              <a:defRPr>
                <a:solidFill>
                  <a:schemeClr val="dk1"/>
                </a:solidFill>
              </a:defRPr>
            </a:lvl9pPr>
          </a:lstStyle>
          <a:p/>
        </p:txBody>
      </p:sp>
      <p:sp>
        <p:nvSpPr>
          <p:cNvPr id="124" name="Google Shape;124;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5" name="Shape 125"/>
        <p:cNvGrpSpPr/>
        <p:nvPr/>
      </p:nvGrpSpPr>
      <p:grpSpPr>
        <a:xfrm>
          <a:off x="0" y="0"/>
          <a:ext cx="0" cy="0"/>
          <a:chOff x="0" y="0"/>
          <a:chExt cx="0" cy="0"/>
        </a:xfrm>
      </p:grpSpPr>
      <p:sp>
        <p:nvSpPr>
          <p:cNvPr id="126" name="Google Shape;126;p19"/>
          <p:cNvSpPr txBox="1"/>
          <p:nvPr>
            <p:ph idx="12" type="sldNum"/>
          </p:nvPr>
        </p:nvSpPr>
        <p:spPr>
          <a:xfrm>
            <a:off x="8472458" y="47394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7" name="Google Shape;127;p19"/>
          <p:cNvSpPr/>
          <p:nvPr/>
        </p:nvSpPr>
        <p:spPr>
          <a:xfrm>
            <a:off x="428225" y="461700"/>
            <a:ext cx="4129800" cy="20766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 name="Google Shape;128;p19"/>
          <p:cNvSpPr/>
          <p:nvPr/>
        </p:nvSpPr>
        <p:spPr>
          <a:xfrm>
            <a:off x="428225" y="2814375"/>
            <a:ext cx="4129800" cy="20766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 name="Google Shape;129;p19"/>
          <p:cNvSpPr/>
          <p:nvPr/>
        </p:nvSpPr>
        <p:spPr>
          <a:xfrm>
            <a:off x="4823824" y="461700"/>
            <a:ext cx="3977400" cy="207660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 name="Google Shape;130;p19"/>
          <p:cNvSpPr/>
          <p:nvPr/>
        </p:nvSpPr>
        <p:spPr>
          <a:xfrm>
            <a:off x="4823824" y="2814375"/>
            <a:ext cx="3977400" cy="207660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131" name="Google Shape;131;p19"/>
          <p:cNvCxnSpPr/>
          <p:nvPr/>
        </p:nvCxnSpPr>
        <p:spPr>
          <a:xfrm>
            <a:off x="4705175" y="-6000"/>
            <a:ext cx="0" cy="5155500"/>
          </a:xfrm>
          <a:prstGeom prst="straightConnector1">
            <a:avLst/>
          </a:prstGeom>
          <a:noFill/>
          <a:ln cap="flat" cmpd="sng" w="9525">
            <a:solidFill>
              <a:schemeClr val="dk2"/>
            </a:solidFill>
            <a:prstDash val="solid"/>
            <a:round/>
            <a:headEnd len="med" w="med" type="none"/>
            <a:tailEnd len="med" w="med" type="none"/>
          </a:ln>
        </p:spPr>
      </p:cxnSp>
      <p:cxnSp>
        <p:nvCxnSpPr>
          <p:cNvPr id="132" name="Google Shape;132;p19"/>
          <p:cNvCxnSpPr/>
          <p:nvPr/>
        </p:nvCxnSpPr>
        <p:spPr>
          <a:xfrm rot="10800000">
            <a:off x="2400" y="2671575"/>
            <a:ext cx="9446700" cy="0"/>
          </a:xfrm>
          <a:prstGeom prst="straightConnector1">
            <a:avLst/>
          </a:prstGeom>
          <a:noFill/>
          <a:ln cap="flat" cmpd="sng" w="9525">
            <a:solidFill>
              <a:schemeClr val="dk2"/>
            </a:solidFill>
            <a:prstDash val="solid"/>
            <a:round/>
            <a:headEnd len="med" w="med" type="none"/>
            <a:tailEnd len="med" w="med" type="none"/>
          </a:ln>
        </p:spPr>
      </p:cxnSp>
      <p:sp>
        <p:nvSpPr>
          <p:cNvPr id="133" name="Google Shape;133;p19"/>
          <p:cNvSpPr/>
          <p:nvPr/>
        </p:nvSpPr>
        <p:spPr>
          <a:xfrm>
            <a:off x="4543175" y="2509575"/>
            <a:ext cx="324000" cy="324000"/>
          </a:xfrm>
          <a:prstGeom prst="ellipse">
            <a:avLst/>
          </a:prstGeom>
          <a:solidFill>
            <a:srgbClr val="00A3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134" name="Shape 134"/>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type="titleOnly">
  <p:cSld name="TITLE_ONLY">
    <p:bg>
      <p:bgPr>
        <a:solidFill>
          <a:srgbClr val="FFFFFF"/>
        </a:solidFill>
      </p:bgPr>
    </p:bg>
    <p:spTree>
      <p:nvGrpSpPr>
        <p:cNvPr id="135" name="Shape 135"/>
        <p:cNvGrpSpPr/>
        <p:nvPr/>
      </p:nvGrpSpPr>
      <p:grpSpPr>
        <a:xfrm>
          <a:off x="0" y="0"/>
          <a:ext cx="0" cy="0"/>
          <a:chOff x="0" y="0"/>
          <a:chExt cx="0" cy="0"/>
        </a:xfrm>
      </p:grpSpPr>
      <p:sp>
        <p:nvSpPr>
          <p:cNvPr id="136" name="Google Shape;136;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37" name="Shape 137"/>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3">
    <p:spTree>
      <p:nvGrpSpPr>
        <p:cNvPr id="138" name="Shape 138"/>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1506E"/>
        </a:solidFill>
      </p:bgPr>
    </p:bg>
    <p:spTree>
      <p:nvGrpSpPr>
        <p:cNvPr id="143" name="Shape 143"/>
        <p:cNvGrpSpPr/>
        <p:nvPr/>
      </p:nvGrpSpPr>
      <p:grpSpPr>
        <a:xfrm>
          <a:off x="0" y="0"/>
          <a:ext cx="0" cy="0"/>
          <a:chOff x="0" y="0"/>
          <a:chExt cx="0" cy="0"/>
        </a:xfrm>
      </p:grpSpPr>
      <p:grpSp>
        <p:nvGrpSpPr>
          <p:cNvPr id="144" name="Google Shape;144;p25"/>
          <p:cNvGrpSpPr/>
          <p:nvPr/>
        </p:nvGrpSpPr>
        <p:grpSpPr>
          <a:xfrm>
            <a:off x="4350279" y="2855377"/>
            <a:ext cx="443589" cy="105632"/>
            <a:chOff x="4137525" y="2915950"/>
            <a:chExt cx="869100" cy="207000"/>
          </a:xfrm>
        </p:grpSpPr>
        <p:sp>
          <p:nvSpPr>
            <p:cNvPr id="145" name="Google Shape;145;p25"/>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5"/>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5"/>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 name="Google Shape;148;p25"/>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49" name="Google Shape;149;p25"/>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0" name="Google Shape;150;p2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1" name="Shape 151"/>
        <p:cNvGrpSpPr/>
        <p:nvPr/>
      </p:nvGrpSpPr>
      <p:grpSpPr>
        <a:xfrm>
          <a:off x="0" y="0"/>
          <a:ext cx="0" cy="0"/>
          <a:chOff x="0" y="0"/>
          <a:chExt cx="0" cy="0"/>
        </a:xfrm>
      </p:grpSpPr>
      <p:sp>
        <p:nvSpPr>
          <p:cNvPr id="152" name="Google Shape;152;p26"/>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3" name="Google Shape;153;p2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4" name="Shape 154"/>
        <p:cNvGrpSpPr/>
        <p:nvPr/>
      </p:nvGrpSpPr>
      <p:grpSpPr>
        <a:xfrm>
          <a:off x="0" y="0"/>
          <a:ext cx="0" cy="0"/>
          <a:chOff x="0" y="0"/>
          <a:chExt cx="0" cy="0"/>
        </a:xfrm>
      </p:grpSpPr>
      <p:sp>
        <p:nvSpPr>
          <p:cNvPr id="155" name="Google Shape;155;p27"/>
          <p:cNvSpPr/>
          <p:nvPr/>
        </p:nvSpPr>
        <p:spPr>
          <a:xfrm>
            <a:off x="-8700" y="450875"/>
            <a:ext cx="9161400" cy="561000"/>
          </a:xfrm>
          <a:prstGeom prst="rect">
            <a:avLst/>
          </a:prstGeom>
          <a:solidFill>
            <a:srgbClr val="00313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156" name="Google Shape;156;p2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7" name="Google Shape;157;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58" name="Google Shape;158;p2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9" name="Shape 159"/>
        <p:cNvGrpSpPr/>
        <p:nvPr/>
      </p:nvGrpSpPr>
      <p:grpSpPr>
        <a:xfrm>
          <a:off x="0" y="0"/>
          <a:ext cx="0" cy="0"/>
          <a:chOff x="0" y="0"/>
          <a:chExt cx="0" cy="0"/>
        </a:xfrm>
      </p:grpSpPr>
      <p:sp>
        <p:nvSpPr>
          <p:cNvPr id="160" name="Google Shape;160;p28"/>
          <p:cNvSpPr/>
          <p:nvPr/>
        </p:nvSpPr>
        <p:spPr>
          <a:xfrm>
            <a:off x="-8700" y="450875"/>
            <a:ext cx="9161400" cy="561000"/>
          </a:xfrm>
          <a:prstGeom prst="rect">
            <a:avLst/>
          </a:prstGeom>
          <a:solidFill>
            <a:srgbClr val="00313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161" name="Google Shape;161;p2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2" name="Google Shape;162;p2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3" name="Google Shape;163;p2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4" name="Google Shape;164;p2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5" name="Shape 165"/>
        <p:cNvGrpSpPr/>
        <p:nvPr/>
      </p:nvGrpSpPr>
      <p:grpSpPr>
        <a:xfrm>
          <a:off x="0" y="0"/>
          <a:ext cx="0" cy="0"/>
          <a:chOff x="0" y="0"/>
          <a:chExt cx="0" cy="0"/>
        </a:xfrm>
      </p:grpSpPr>
      <p:sp>
        <p:nvSpPr>
          <p:cNvPr id="166" name="Google Shape;166;p29"/>
          <p:cNvSpPr/>
          <p:nvPr/>
        </p:nvSpPr>
        <p:spPr>
          <a:xfrm>
            <a:off x="-8700" y="450875"/>
            <a:ext cx="9161400" cy="561000"/>
          </a:xfrm>
          <a:prstGeom prst="rect">
            <a:avLst/>
          </a:prstGeom>
          <a:solidFill>
            <a:srgbClr val="00313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verage"/>
              <a:ea typeface="Average"/>
              <a:cs typeface="Average"/>
              <a:sym typeface="Average"/>
            </a:endParaRPr>
          </a:p>
        </p:txBody>
      </p:sp>
      <p:sp>
        <p:nvSpPr>
          <p:cNvPr id="167" name="Google Shape;167;p2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8" name="Google Shape;168;p2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9" name="Shape 169"/>
        <p:cNvGrpSpPr/>
        <p:nvPr/>
      </p:nvGrpSpPr>
      <p:grpSpPr>
        <a:xfrm>
          <a:off x="0" y="0"/>
          <a:ext cx="0" cy="0"/>
          <a:chOff x="0" y="0"/>
          <a:chExt cx="0" cy="0"/>
        </a:xfrm>
      </p:grpSpPr>
      <p:sp>
        <p:nvSpPr>
          <p:cNvPr id="170" name="Google Shape;170;p30"/>
          <p:cNvSpPr txBox="1"/>
          <p:nvPr>
            <p:ph type="title"/>
          </p:nvPr>
        </p:nvSpPr>
        <p:spPr>
          <a:xfrm>
            <a:off x="311700" y="555600"/>
            <a:ext cx="45918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71" name="Google Shape;171;p30"/>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72" name="Google Shape;172;p3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73" name="Shape 173"/>
        <p:cNvGrpSpPr/>
        <p:nvPr/>
      </p:nvGrpSpPr>
      <p:grpSpPr>
        <a:xfrm>
          <a:off x="0" y="0"/>
          <a:ext cx="0" cy="0"/>
          <a:chOff x="0" y="0"/>
          <a:chExt cx="0" cy="0"/>
        </a:xfrm>
      </p:grpSpPr>
      <p:sp>
        <p:nvSpPr>
          <p:cNvPr id="174" name="Google Shape;174;p31"/>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75" name="Google Shape;175;p3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6" name="Shape 176"/>
        <p:cNvGrpSpPr/>
        <p:nvPr/>
      </p:nvGrpSpPr>
      <p:grpSpPr>
        <a:xfrm>
          <a:off x="0" y="0"/>
          <a:ext cx="0" cy="0"/>
          <a:chOff x="0" y="0"/>
          <a:chExt cx="0" cy="0"/>
        </a:xfrm>
      </p:grpSpPr>
      <p:sp>
        <p:nvSpPr>
          <p:cNvPr id="177" name="Google Shape;177;p32"/>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2"/>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79" name="Google Shape;179;p32"/>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180" name="Google Shape;180;p32"/>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81" name="Google Shape;181;p3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182" name="Shape 182"/>
        <p:cNvGrpSpPr/>
        <p:nvPr/>
      </p:nvGrpSpPr>
      <p:grpSpPr>
        <a:xfrm>
          <a:off x="0" y="0"/>
          <a:ext cx="0" cy="0"/>
          <a:chOff x="0" y="0"/>
          <a:chExt cx="0" cy="0"/>
        </a:xfrm>
      </p:grpSpPr>
      <p:sp>
        <p:nvSpPr>
          <p:cNvPr id="183" name="Google Shape;183;p33"/>
          <p:cNvSpPr/>
          <p:nvPr/>
        </p:nvSpPr>
        <p:spPr>
          <a:xfrm>
            <a:off x="3204725" y="0"/>
            <a:ext cx="5939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3"/>
          <p:cNvSpPr txBox="1"/>
          <p:nvPr>
            <p:ph idx="1" type="body"/>
          </p:nvPr>
        </p:nvSpPr>
        <p:spPr>
          <a:xfrm>
            <a:off x="3587325" y="724200"/>
            <a:ext cx="51891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85" name="Google Shape;185;p3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186" name="Google Shape;186;p33"/>
          <p:cNvSpPr/>
          <p:nvPr/>
        </p:nvSpPr>
        <p:spPr>
          <a:xfrm>
            <a:off x="0" y="-2325"/>
            <a:ext cx="3204600" cy="5143500"/>
          </a:xfrm>
          <a:prstGeom prst="rect">
            <a:avLst/>
          </a:prstGeom>
          <a:solidFill>
            <a:srgbClr val="DBEE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Zilla Slab Medium"/>
              <a:ea typeface="Zilla Slab Medium"/>
              <a:cs typeface="Zilla Slab Medium"/>
              <a:sym typeface="Zilla Slab Medium"/>
            </a:endParaRPr>
          </a:p>
        </p:txBody>
      </p:sp>
      <p:sp>
        <p:nvSpPr>
          <p:cNvPr id="187" name="Google Shape;187;p33"/>
          <p:cNvSpPr txBox="1"/>
          <p:nvPr>
            <p:ph type="title"/>
          </p:nvPr>
        </p:nvSpPr>
        <p:spPr>
          <a:xfrm>
            <a:off x="163525" y="840300"/>
            <a:ext cx="2860200" cy="2238900"/>
          </a:xfrm>
          <a:prstGeom prst="rect">
            <a:avLst/>
          </a:prstGeom>
        </p:spPr>
        <p:txBody>
          <a:bodyPr anchorCtr="0" anchor="b" bIns="91425" lIns="91425" spcFirstLastPara="1" rIns="91425" wrap="square" tIns="91425">
            <a:normAutofit/>
          </a:bodyPr>
          <a:lstStyle>
            <a:lvl1pPr lvl="0" algn="ctr">
              <a:lnSpc>
                <a:spcPct val="85000"/>
              </a:lnSpc>
              <a:spcBef>
                <a:spcPts val="0"/>
              </a:spcBef>
              <a:spcAft>
                <a:spcPts val="0"/>
              </a:spcAft>
              <a:buClr>
                <a:srgbClr val="004F6E"/>
              </a:buClr>
              <a:buSzPts val="4200"/>
              <a:buFont typeface="Oswald SemiBold"/>
              <a:buNone/>
              <a:defRPr sz="4200">
                <a:solidFill>
                  <a:srgbClr val="004F6E"/>
                </a:solidFill>
                <a:latin typeface="Oswald SemiBold"/>
                <a:ea typeface="Oswald SemiBold"/>
                <a:cs typeface="Oswald SemiBold"/>
                <a:sym typeface="Oswald SemiBold"/>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88" name="Google Shape;188;p33"/>
          <p:cNvSpPr txBox="1"/>
          <p:nvPr>
            <p:ph idx="2" type="subTitle"/>
          </p:nvPr>
        </p:nvSpPr>
        <p:spPr>
          <a:xfrm>
            <a:off x="163500" y="3663875"/>
            <a:ext cx="2860200" cy="8298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00A3AD"/>
              </a:buClr>
              <a:buSzPts val="2000"/>
              <a:buNone/>
              <a:defRPr sz="2000">
                <a:solidFill>
                  <a:srgbClr val="00A3AD"/>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9" name="Shape 189"/>
        <p:cNvGrpSpPr/>
        <p:nvPr/>
      </p:nvGrpSpPr>
      <p:grpSpPr>
        <a:xfrm>
          <a:off x="0" y="0"/>
          <a:ext cx="0" cy="0"/>
          <a:chOff x="0" y="0"/>
          <a:chExt cx="0" cy="0"/>
        </a:xfrm>
      </p:grpSpPr>
      <p:sp>
        <p:nvSpPr>
          <p:cNvPr id="190" name="Google Shape;190;p34"/>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91" name="Google Shape;191;p3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92" name="Shape 192"/>
        <p:cNvGrpSpPr/>
        <p:nvPr/>
      </p:nvGrpSpPr>
      <p:grpSpPr>
        <a:xfrm>
          <a:off x="0" y="0"/>
          <a:ext cx="0" cy="0"/>
          <a:chOff x="0" y="0"/>
          <a:chExt cx="0" cy="0"/>
        </a:xfrm>
      </p:grpSpPr>
      <p:sp>
        <p:nvSpPr>
          <p:cNvPr id="193" name="Google Shape;193;p35"/>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94" name="Google Shape;194;p35"/>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95" name="Google Shape;195;p3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6" name="Shape 196"/>
        <p:cNvGrpSpPr/>
        <p:nvPr/>
      </p:nvGrpSpPr>
      <p:grpSpPr>
        <a:xfrm>
          <a:off x="0" y="0"/>
          <a:ext cx="0" cy="0"/>
          <a:chOff x="0" y="0"/>
          <a:chExt cx="0" cy="0"/>
        </a:xfrm>
      </p:grpSpPr>
      <p:sp>
        <p:nvSpPr>
          <p:cNvPr id="197" name="Google Shape;197;p3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atin typeface="Proxima Nova"/>
                <a:ea typeface="Proxima Nova"/>
                <a:cs typeface="Proxima Nova"/>
                <a:sym typeface="Proxima Nova"/>
              </a:defRPr>
            </a:lvl1pPr>
            <a:lvl2pPr lvl="1">
              <a:buNone/>
              <a:defRPr>
                <a:latin typeface="Proxima Nova"/>
                <a:ea typeface="Proxima Nova"/>
                <a:cs typeface="Proxima Nova"/>
                <a:sym typeface="Proxima Nova"/>
              </a:defRPr>
            </a:lvl2pPr>
            <a:lvl3pPr lvl="2">
              <a:buNone/>
              <a:defRPr>
                <a:latin typeface="Proxima Nova"/>
                <a:ea typeface="Proxima Nova"/>
                <a:cs typeface="Proxima Nova"/>
                <a:sym typeface="Proxima Nova"/>
              </a:defRPr>
            </a:lvl3pPr>
            <a:lvl4pPr lvl="3">
              <a:buNone/>
              <a:defRPr>
                <a:latin typeface="Proxima Nova"/>
                <a:ea typeface="Proxima Nova"/>
                <a:cs typeface="Proxima Nova"/>
                <a:sym typeface="Proxima Nova"/>
              </a:defRPr>
            </a:lvl4pPr>
            <a:lvl5pPr lvl="4">
              <a:buNone/>
              <a:defRPr>
                <a:latin typeface="Proxima Nova"/>
                <a:ea typeface="Proxima Nova"/>
                <a:cs typeface="Proxima Nova"/>
                <a:sym typeface="Proxima Nova"/>
              </a:defRPr>
            </a:lvl5pPr>
            <a:lvl6pPr lvl="5">
              <a:buNone/>
              <a:defRPr>
                <a:latin typeface="Proxima Nova"/>
                <a:ea typeface="Proxima Nova"/>
                <a:cs typeface="Proxima Nova"/>
                <a:sym typeface="Proxima Nova"/>
              </a:defRPr>
            </a:lvl6pPr>
            <a:lvl7pPr lvl="6">
              <a:buNone/>
              <a:defRPr>
                <a:latin typeface="Proxima Nova"/>
                <a:ea typeface="Proxima Nova"/>
                <a:cs typeface="Proxima Nova"/>
                <a:sym typeface="Proxima Nova"/>
              </a:defRPr>
            </a:lvl7pPr>
            <a:lvl8pPr lvl="7">
              <a:buNone/>
              <a:defRPr>
                <a:latin typeface="Proxima Nova"/>
                <a:ea typeface="Proxima Nova"/>
                <a:cs typeface="Proxima Nova"/>
                <a:sym typeface="Proxima Nova"/>
              </a:defRPr>
            </a:lvl8pPr>
            <a:lvl9pPr lvl="8">
              <a:buNone/>
              <a:defRPr>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198" name="Shape 198"/>
        <p:cNvGrpSpPr/>
        <p:nvPr/>
      </p:nvGrpSpPr>
      <p:grpSpPr>
        <a:xfrm>
          <a:off x="0" y="0"/>
          <a:ext cx="0" cy="0"/>
          <a:chOff x="0" y="0"/>
          <a:chExt cx="0" cy="0"/>
        </a:xfrm>
      </p:grpSpPr>
      <p:sp>
        <p:nvSpPr>
          <p:cNvPr id="199" name="Google Shape;199;p37"/>
          <p:cNvSpPr txBox="1"/>
          <p:nvPr>
            <p:ph type="title"/>
          </p:nvPr>
        </p:nvSpPr>
        <p:spPr>
          <a:xfrm>
            <a:off x="1354400" y="445025"/>
            <a:ext cx="7477800" cy="572700"/>
          </a:xfrm>
          <a:prstGeom prst="rect">
            <a:avLst/>
          </a:prstGeom>
        </p:spPr>
        <p:txBody>
          <a:bodyPr anchorCtr="0" anchor="t" bIns="91425" lIns="91425" spcFirstLastPara="1" rIns="91425" wrap="square" tIns="91425">
            <a:normAutofit/>
          </a:bodyPr>
          <a:lstStyle>
            <a:lvl1pPr lvl="0">
              <a:spcBef>
                <a:spcPts val="0"/>
              </a:spcBef>
              <a:spcAft>
                <a:spcPts val="0"/>
              </a:spcAft>
              <a:buClr>
                <a:srgbClr val="14A4B0"/>
              </a:buClr>
              <a:buSzPts val="4200"/>
              <a:buNone/>
              <a:defRPr sz="4200">
                <a:solidFill>
                  <a:srgbClr val="14A4B0"/>
                </a:solidFill>
              </a:defRPr>
            </a:lvl1pPr>
            <a:lvl2pPr lvl="1">
              <a:spcBef>
                <a:spcPts val="0"/>
              </a:spcBef>
              <a:spcAft>
                <a:spcPts val="0"/>
              </a:spcAft>
              <a:buClr>
                <a:srgbClr val="14A4B0"/>
              </a:buClr>
              <a:buSzPts val="4200"/>
              <a:buFont typeface="Bebas Neue"/>
              <a:buNone/>
              <a:defRPr sz="4200">
                <a:solidFill>
                  <a:srgbClr val="14A4B0"/>
                </a:solidFill>
                <a:latin typeface="Bebas Neue"/>
                <a:ea typeface="Bebas Neue"/>
                <a:cs typeface="Bebas Neue"/>
                <a:sym typeface="Bebas Neue"/>
              </a:defRPr>
            </a:lvl2pPr>
            <a:lvl3pPr lvl="2">
              <a:spcBef>
                <a:spcPts val="0"/>
              </a:spcBef>
              <a:spcAft>
                <a:spcPts val="0"/>
              </a:spcAft>
              <a:buClr>
                <a:srgbClr val="14A4B0"/>
              </a:buClr>
              <a:buSzPts val="4200"/>
              <a:buFont typeface="Bebas Neue"/>
              <a:buNone/>
              <a:defRPr sz="4200">
                <a:solidFill>
                  <a:srgbClr val="14A4B0"/>
                </a:solidFill>
                <a:latin typeface="Bebas Neue"/>
                <a:ea typeface="Bebas Neue"/>
                <a:cs typeface="Bebas Neue"/>
                <a:sym typeface="Bebas Neue"/>
              </a:defRPr>
            </a:lvl3pPr>
            <a:lvl4pPr lvl="3">
              <a:spcBef>
                <a:spcPts val="0"/>
              </a:spcBef>
              <a:spcAft>
                <a:spcPts val="0"/>
              </a:spcAft>
              <a:buClr>
                <a:srgbClr val="14A4B0"/>
              </a:buClr>
              <a:buSzPts val="4200"/>
              <a:buFont typeface="Bebas Neue"/>
              <a:buNone/>
              <a:defRPr sz="4200">
                <a:solidFill>
                  <a:srgbClr val="14A4B0"/>
                </a:solidFill>
                <a:latin typeface="Bebas Neue"/>
                <a:ea typeface="Bebas Neue"/>
                <a:cs typeface="Bebas Neue"/>
                <a:sym typeface="Bebas Neue"/>
              </a:defRPr>
            </a:lvl4pPr>
            <a:lvl5pPr lvl="4">
              <a:spcBef>
                <a:spcPts val="0"/>
              </a:spcBef>
              <a:spcAft>
                <a:spcPts val="0"/>
              </a:spcAft>
              <a:buClr>
                <a:srgbClr val="14A4B0"/>
              </a:buClr>
              <a:buSzPts val="4200"/>
              <a:buFont typeface="Bebas Neue"/>
              <a:buNone/>
              <a:defRPr sz="4200">
                <a:solidFill>
                  <a:srgbClr val="14A4B0"/>
                </a:solidFill>
                <a:latin typeface="Bebas Neue"/>
                <a:ea typeface="Bebas Neue"/>
                <a:cs typeface="Bebas Neue"/>
                <a:sym typeface="Bebas Neue"/>
              </a:defRPr>
            </a:lvl5pPr>
            <a:lvl6pPr lvl="5">
              <a:spcBef>
                <a:spcPts val="0"/>
              </a:spcBef>
              <a:spcAft>
                <a:spcPts val="0"/>
              </a:spcAft>
              <a:buClr>
                <a:srgbClr val="14A4B0"/>
              </a:buClr>
              <a:buSzPts val="4200"/>
              <a:buFont typeface="Bebas Neue"/>
              <a:buNone/>
              <a:defRPr sz="4200">
                <a:solidFill>
                  <a:srgbClr val="14A4B0"/>
                </a:solidFill>
                <a:latin typeface="Bebas Neue"/>
                <a:ea typeface="Bebas Neue"/>
                <a:cs typeface="Bebas Neue"/>
                <a:sym typeface="Bebas Neue"/>
              </a:defRPr>
            </a:lvl6pPr>
            <a:lvl7pPr lvl="6">
              <a:spcBef>
                <a:spcPts val="0"/>
              </a:spcBef>
              <a:spcAft>
                <a:spcPts val="0"/>
              </a:spcAft>
              <a:buClr>
                <a:srgbClr val="14A4B0"/>
              </a:buClr>
              <a:buSzPts val="4200"/>
              <a:buFont typeface="Bebas Neue"/>
              <a:buNone/>
              <a:defRPr sz="4200">
                <a:solidFill>
                  <a:srgbClr val="14A4B0"/>
                </a:solidFill>
                <a:latin typeface="Bebas Neue"/>
                <a:ea typeface="Bebas Neue"/>
                <a:cs typeface="Bebas Neue"/>
                <a:sym typeface="Bebas Neue"/>
              </a:defRPr>
            </a:lvl7pPr>
            <a:lvl8pPr lvl="7">
              <a:spcBef>
                <a:spcPts val="0"/>
              </a:spcBef>
              <a:spcAft>
                <a:spcPts val="0"/>
              </a:spcAft>
              <a:buClr>
                <a:srgbClr val="14A4B0"/>
              </a:buClr>
              <a:buSzPts val="4200"/>
              <a:buFont typeface="Bebas Neue"/>
              <a:buNone/>
              <a:defRPr sz="4200">
                <a:solidFill>
                  <a:srgbClr val="14A4B0"/>
                </a:solidFill>
                <a:latin typeface="Bebas Neue"/>
                <a:ea typeface="Bebas Neue"/>
                <a:cs typeface="Bebas Neue"/>
                <a:sym typeface="Bebas Neue"/>
              </a:defRPr>
            </a:lvl8pPr>
            <a:lvl9pPr lvl="8">
              <a:spcBef>
                <a:spcPts val="0"/>
              </a:spcBef>
              <a:spcAft>
                <a:spcPts val="0"/>
              </a:spcAft>
              <a:buClr>
                <a:srgbClr val="14A4B0"/>
              </a:buClr>
              <a:buSzPts val="4200"/>
              <a:buFont typeface="Bebas Neue"/>
              <a:buNone/>
              <a:defRPr sz="4200">
                <a:solidFill>
                  <a:srgbClr val="14A4B0"/>
                </a:solidFill>
                <a:latin typeface="Bebas Neue"/>
                <a:ea typeface="Bebas Neue"/>
                <a:cs typeface="Bebas Neue"/>
                <a:sym typeface="Bebas Neue"/>
              </a:defRPr>
            </a:lvl9pPr>
          </a:lstStyle>
          <a:p/>
        </p:txBody>
      </p:sp>
      <p:sp>
        <p:nvSpPr>
          <p:cNvPr id="200" name="Google Shape;200;p37"/>
          <p:cNvSpPr txBox="1"/>
          <p:nvPr>
            <p:ph idx="1" type="body"/>
          </p:nvPr>
        </p:nvSpPr>
        <p:spPr>
          <a:xfrm>
            <a:off x="1354500" y="1152475"/>
            <a:ext cx="74778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01506E"/>
              </a:buClr>
              <a:buSzPts val="1800"/>
              <a:buChar char="●"/>
              <a:defRPr>
                <a:solidFill>
                  <a:srgbClr val="01506E"/>
                </a:solidFill>
              </a:defRPr>
            </a:lvl1pPr>
            <a:lvl2pPr indent="-317500" lvl="1" marL="914400">
              <a:spcBef>
                <a:spcPts val="0"/>
              </a:spcBef>
              <a:spcAft>
                <a:spcPts val="0"/>
              </a:spcAft>
              <a:buClr>
                <a:srgbClr val="01506E"/>
              </a:buClr>
              <a:buSzPts val="1400"/>
              <a:buChar char="○"/>
              <a:defRPr>
                <a:solidFill>
                  <a:srgbClr val="01506E"/>
                </a:solidFill>
              </a:defRPr>
            </a:lvl2pPr>
            <a:lvl3pPr indent="-317500" lvl="2" marL="1371600">
              <a:spcBef>
                <a:spcPts val="0"/>
              </a:spcBef>
              <a:spcAft>
                <a:spcPts val="0"/>
              </a:spcAft>
              <a:buClr>
                <a:srgbClr val="01506E"/>
              </a:buClr>
              <a:buSzPts val="1400"/>
              <a:buChar char="■"/>
              <a:defRPr>
                <a:solidFill>
                  <a:srgbClr val="01506E"/>
                </a:solidFill>
              </a:defRPr>
            </a:lvl3pPr>
            <a:lvl4pPr indent="-317500" lvl="3" marL="1828800">
              <a:spcBef>
                <a:spcPts val="0"/>
              </a:spcBef>
              <a:spcAft>
                <a:spcPts val="0"/>
              </a:spcAft>
              <a:buClr>
                <a:srgbClr val="01506E"/>
              </a:buClr>
              <a:buSzPts val="1400"/>
              <a:buChar char="●"/>
              <a:defRPr>
                <a:solidFill>
                  <a:srgbClr val="01506E"/>
                </a:solidFill>
              </a:defRPr>
            </a:lvl4pPr>
            <a:lvl5pPr indent="-317500" lvl="4" marL="2286000">
              <a:spcBef>
                <a:spcPts val="0"/>
              </a:spcBef>
              <a:spcAft>
                <a:spcPts val="0"/>
              </a:spcAft>
              <a:buClr>
                <a:srgbClr val="01506E"/>
              </a:buClr>
              <a:buSzPts val="1400"/>
              <a:buChar char="○"/>
              <a:defRPr>
                <a:solidFill>
                  <a:srgbClr val="01506E"/>
                </a:solidFill>
              </a:defRPr>
            </a:lvl5pPr>
            <a:lvl6pPr indent="-317500" lvl="5" marL="2743200">
              <a:spcBef>
                <a:spcPts val="0"/>
              </a:spcBef>
              <a:spcAft>
                <a:spcPts val="0"/>
              </a:spcAft>
              <a:buClr>
                <a:srgbClr val="01506E"/>
              </a:buClr>
              <a:buSzPts val="1400"/>
              <a:buChar char="■"/>
              <a:defRPr>
                <a:solidFill>
                  <a:srgbClr val="01506E"/>
                </a:solidFill>
              </a:defRPr>
            </a:lvl6pPr>
            <a:lvl7pPr indent="-317500" lvl="6" marL="3200400">
              <a:spcBef>
                <a:spcPts val="0"/>
              </a:spcBef>
              <a:spcAft>
                <a:spcPts val="0"/>
              </a:spcAft>
              <a:buClr>
                <a:srgbClr val="01506E"/>
              </a:buClr>
              <a:buSzPts val="1400"/>
              <a:buChar char="●"/>
              <a:defRPr>
                <a:solidFill>
                  <a:srgbClr val="01506E"/>
                </a:solidFill>
              </a:defRPr>
            </a:lvl7pPr>
            <a:lvl8pPr indent="-317500" lvl="7" marL="3657600">
              <a:spcBef>
                <a:spcPts val="0"/>
              </a:spcBef>
              <a:spcAft>
                <a:spcPts val="0"/>
              </a:spcAft>
              <a:buClr>
                <a:srgbClr val="01506E"/>
              </a:buClr>
              <a:buSzPts val="1400"/>
              <a:buChar char="○"/>
              <a:defRPr>
                <a:solidFill>
                  <a:srgbClr val="01506E"/>
                </a:solidFill>
              </a:defRPr>
            </a:lvl8pPr>
            <a:lvl9pPr indent="-317500" lvl="8" marL="4114800">
              <a:spcBef>
                <a:spcPts val="0"/>
              </a:spcBef>
              <a:spcAft>
                <a:spcPts val="0"/>
              </a:spcAft>
              <a:buClr>
                <a:srgbClr val="01506E"/>
              </a:buClr>
              <a:buSzPts val="1400"/>
              <a:buChar char="■"/>
              <a:defRPr>
                <a:solidFill>
                  <a:srgbClr val="01506E"/>
                </a:solidFill>
              </a:defRPr>
            </a:lvl9pPr>
          </a:lstStyle>
          <a:p/>
        </p:txBody>
      </p:sp>
      <p:sp>
        <p:nvSpPr>
          <p:cNvPr id="201" name="Google Shape;201;p37"/>
          <p:cNvSpPr/>
          <p:nvPr/>
        </p:nvSpPr>
        <p:spPr>
          <a:xfrm>
            <a:off x="725875" y="1152475"/>
            <a:ext cx="7967700" cy="3825600"/>
          </a:xfrm>
          <a:prstGeom prst="rect">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203" name="Google Shape;203;p37"/>
          <p:cNvPicPr preferRelativeResize="0"/>
          <p:nvPr/>
        </p:nvPicPr>
        <p:blipFill>
          <a:blip r:embed="rId2">
            <a:alphaModFix/>
          </a:blip>
          <a:stretch>
            <a:fillRect/>
          </a:stretch>
        </p:blipFill>
        <p:spPr>
          <a:xfrm>
            <a:off x="180800" y="577525"/>
            <a:ext cx="1027702" cy="1027702"/>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204" name="Shape 204"/>
        <p:cNvGrpSpPr/>
        <p:nvPr/>
      </p:nvGrpSpPr>
      <p:grpSpPr>
        <a:xfrm>
          <a:off x="0" y="0"/>
          <a:ext cx="0" cy="0"/>
          <a:chOff x="0" y="0"/>
          <a:chExt cx="0" cy="0"/>
        </a:xfrm>
      </p:grpSpPr>
      <p:sp>
        <p:nvSpPr>
          <p:cNvPr id="205" name="Google Shape;205;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06" name="Google Shape;206;p38"/>
          <p:cNvSpPr/>
          <p:nvPr/>
        </p:nvSpPr>
        <p:spPr>
          <a:xfrm>
            <a:off x="0" y="12450"/>
            <a:ext cx="9144000" cy="920700"/>
          </a:xfrm>
          <a:prstGeom prst="rect">
            <a:avLst/>
          </a:prstGeom>
          <a:solidFill>
            <a:srgbClr val="00A3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 name="Google Shape;207;p38"/>
          <p:cNvSpPr txBox="1"/>
          <p:nvPr/>
        </p:nvSpPr>
        <p:spPr>
          <a:xfrm>
            <a:off x="460600" y="186463"/>
            <a:ext cx="7308300" cy="57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SzPts val="990"/>
              <a:buNone/>
            </a:pPr>
            <a:r>
              <a:t/>
            </a:r>
            <a:endParaRPr sz="3220">
              <a:solidFill>
                <a:schemeClr val="lt1"/>
              </a:solidFill>
              <a:latin typeface="Oswald"/>
              <a:ea typeface="Oswald"/>
              <a:cs typeface="Oswald"/>
              <a:sym typeface="Oswald"/>
            </a:endParaRPr>
          </a:p>
        </p:txBody>
      </p:sp>
      <p:pic>
        <p:nvPicPr>
          <p:cNvPr id="208" name="Google Shape;208;p38"/>
          <p:cNvPicPr preferRelativeResize="0"/>
          <p:nvPr/>
        </p:nvPicPr>
        <p:blipFill>
          <a:blip r:embed="rId2">
            <a:alphaModFix/>
          </a:blip>
          <a:stretch>
            <a:fillRect/>
          </a:stretch>
        </p:blipFill>
        <p:spPr>
          <a:xfrm>
            <a:off x="7998375" y="53313"/>
            <a:ext cx="838999" cy="83897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slideLayout" Target="../slideLayouts/slideLayout35.xml"/><Relationship Id="rId12" Type="http://schemas.openxmlformats.org/officeDocument/2006/relationships/slideLayout" Target="../slideLayouts/slideLayout3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5" Type="http://schemas.openxmlformats.org/officeDocument/2006/relationships/theme" Target="../theme/theme3.xml"/><Relationship Id="rId14" Type="http://schemas.openxmlformats.org/officeDocument/2006/relationships/slideLayout" Target="../slideLayouts/slideLayout3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rgbClr val="01506E"/>
        </a:solidFill>
      </p:bgPr>
    </p:bg>
    <p:spTree>
      <p:nvGrpSpPr>
        <p:cNvPr id="139" name="Shape 139"/>
        <p:cNvGrpSpPr/>
        <p:nvPr/>
      </p:nvGrpSpPr>
      <p:grpSpPr>
        <a:xfrm>
          <a:off x="0" y="0"/>
          <a:ext cx="0" cy="0"/>
          <a:chOff x="0" y="0"/>
          <a:chExt cx="0" cy="0"/>
        </a:xfrm>
      </p:grpSpPr>
      <p:sp>
        <p:nvSpPr>
          <p:cNvPr id="140" name="Google Shape;140;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141" name="Google Shape;141;p2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Proxima Nova"/>
              <a:buChar char="●"/>
              <a:defRPr sz="1800">
                <a:solidFill>
                  <a:schemeClr val="dk1"/>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dk1"/>
              </a:buClr>
              <a:buSzPts val="1400"/>
              <a:buFont typeface="Proxima Nova"/>
              <a:buChar char="■"/>
              <a:defRPr>
                <a:solidFill>
                  <a:schemeClr val="dk1"/>
                </a:solidFill>
                <a:latin typeface="Proxima Nova"/>
                <a:ea typeface="Proxima Nova"/>
                <a:cs typeface="Proxima Nova"/>
                <a:sym typeface="Proxima Nova"/>
              </a:defRPr>
            </a:lvl9pPr>
          </a:lstStyle>
          <a:p/>
        </p:txBody>
      </p:sp>
      <p:sp>
        <p:nvSpPr>
          <p:cNvPr id="142" name="Google Shape;142;p24"/>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14.png"/><Relationship Id="rId6" Type="http://schemas.openxmlformats.org/officeDocument/2006/relationships/image" Target="../media/image10.png"/><Relationship Id="rId7"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2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2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 Id="rId3" Type="http://schemas.openxmlformats.org/officeDocument/2006/relationships/image" Target="../media/image27.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9.png"/><Relationship Id="rId6"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2.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9"/>
          <p:cNvSpPr txBox="1"/>
          <p:nvPr>
            <p:ph idx="1" type="subTitle"/>
          </p:nvPr>
        </p:nvSpPr>
        <p:spPr>
          <a:xfrm>
            <a:off x="311700" y="4306550"/>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September 30, 2026</a:t>
            </a:r>
            <a:endParaRPr/>
          </a:p>
          <a:p>
            <a:pPr indent="0" lvl="0" marL="0" rtl="0" algn="ctr">
              <a:spcBef>
                <a:spcPts val="0"/>
              </a:spcBef>
              <a:spcAft>
                <a:spcPts val="0"/>
              </a:spcAft>
              <a:buNone/>
            </a:pPr>
            <a:r>
              <a:rPr lang="en"/>
              <a:t>GISD Future Ready Complex</a:t>
            </a:r>
            <a:endParaRPr/>
          </a:p>
        </p:txBody>
      </p:sp>
      <p:pic>
        <p:nvPicPr>
          <p:cNvPr id="214" name="Google Shape;214;p39" title="Screenshot 2025-09-23 at 10.57.39 AM.png"/>
          <p:cNvPicPr preferRelativeResize="0"/>
          <p:nvPr/>
        </p:nvPicPr>
        <p:blipFill>
          <a:blip r:embed="rId3">
            <a:alphaModFix/>
          </a:blip>
          <a:stretch>
            <a:fillRect/>
          </a:stretch>
        </p:blipFill>
        <p:spPr>
          <a:xfrm>
            <a:off x="9244550" y="1300600"/>
            <a:ext cx="1800225" cy="552450"/>
          </a:xfrm>
          <a:prstGeom prst="rect">
            <a:avLst/>
          </a:prstGeom>
          <a:noFill/>
          <a:ln>
            <a:noFill/>
          </a:ln>
        </p:spPr>
      </p:pic>
      <p:sp>
        <p:nvSpPr>
          <p:cNvPr id="215" name="Google Shape;215;p39"/>
          <p:cNvSpPr txBox="1"/>
          <p:nvPr/>
        </p:nvSpPr>
        <p:spPr>
          <a:xfrm>
            <a:off x="9288175" y="1960325"/>
            <a:ext cx="19137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2"/>
                </a:solidFill>
              </a:rPr>
              <a:t>Our official colors include the last 4 on this row in the color palette. I recommend not using the super dark blue - second from right - and opt for black instead to match the theme of this slide deck. </a:t>
            </a:r>
            <a:endParaRPr sz="13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 name="Shape 219"/>
        <p:cNvGrpSpPr/>
        <p:nvPr/>
      </p:nvGrpSpPr>
      <p:grpSpPr>
        <a:xfrm>
          <a:off x="0" y="0"/>
          <a:ext cx="0" cy="0"/>
          <a:chOff x="0" y="0"/>
          <a:chExt cx="0" cy="0"/>
        </a:xfrm>
      </p:grpSpPr>
      <p:sp>
        <p:nvSpPr>
          <p:cNvPr id="220" name="Google Shape;220;p40"/>
          <p:cNvSpPr txBox="1"/>
          <p:nvPr/>
        </p:nvSpPr>
        <p:spPr>
          <a:xfrm>
            <a:off x="754300" y="31800"/>
            <a:ext cx="4502400" cy="6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133">
                <a:solidFill>
                  <a:schemeClr val="dk1"/>
                </a:solidFill>
                <a:latin typeface="DM Serif Display"/>
                <a:ea typeface="DM Serif Display"/>
                <a:cs typeface="DM Serif Display"/>
                <a:sym typeface="DM Serif Display"/>
              </a:rPr>
              <a:t>GISD Strategic Direction</a:t>
            </a:r>
            <a:endParaRPr sz="2800">
              <a:solidFill>
                <a:schemeClr val="dk1"/>
              </a:solidFill>
              <a:latin typeface="DM Serif Display"/>
              <a:ea typeface="DM Serif Display"/>
              <a:cs typeface="DM Serif Display"/>
              <a:sym typeface="DM Serif Display"/>
            </a:endParaRPr>
          </a:p>
          <a:p>
            <a:pPr indent="457200" lvl="0" marL="0" rtl="0" algn="l">
              <a:spcBef>
                <a:spcPts val="0"/>
              </a:spcBef>
              <a:spcAft>
                <a:spcPts val="0"/>
              </a:spcAft>
              <a:buNone/>
            </a:pPr>
            <a:r>
              <a:rPr lang="en" sz="1844">
                <a:solidFill>
                  <a:schemeClr val="dk1"/>
                </a:solidFill>
                <a:latin typeface="DM Serif Display"/>
                <a:ea typeface="DM Serif Display"/>
                <a:cs typeface="DM Serif Display"/>
                <a:sym typeface="DM Serif Display"/>
              </a:rPr>
              <a:t>      </a:t>
            </a:r>
            <a:r>
              <a:rPr lang="en" sz="1344">
                <a:solidFill>
                  <a:schemeClr val="dk1"/>
                </a:solidFill>
                <a:latin typeface="DM Serif Display"/>
                <a:ea typeface="DM Serif Display"/>
                <a:cs typeface="DM Serif Display"/>
                <a:sym typeface="DM Serif Display"/>
              </a:rPr>
              <a:t>[Adopted August 2026]</a:t>
            </a:r>
            <a:endParaRPr sz="1344">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2400">
              <a:solidFill>
                <a:schemeClr val="dk1"/>
              </a:solidFill>
              <a:latin typeface="Helvetica Neue"/>
              <a:ea typeface="Helvetica Neue"/>
              <a:cs typeface="Helvetica Neue"/>
              <a:sym typeface="Helvetica Neue"/>
            </a:endParaRPr>
          </a:p>
        </p:txBody>
      </p:sp>
      <p:sp>
        <p:nvSpPr>
          <p:cNvPr id="221" name="Google Shape;221;p40"/>
          <p:cNvSpPr txBox="1"/>
          <p:nvPr>
            <p:ph idx="1" type="body"/>
          </p:nvPr>
        </p:nvSpPr>
        <p:spPr>
          <a:xfrm>
            <a:off x="311700" y="4329800"/>
            <a:ext cx="5998800" cy="605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t/>
            </a:r>
            <a:endParaRPr/>
          </a:p>
        </p:txBody>
      </p:sp>
      <p:sp>
        <p:nvSpPr>
          <p:cNvPr id="222" name="Google Shape;222;p40"/>
          <p:cNvSpPr/>
          <p:nvPr/>
        </p:nvSpPr>
        <p:spPr>
          <a:xfrm>
            <a:off x="6941825" y="4457150"/>
            <a:ext cx="350400" cy="350400"/>
          </a:xfrm>
          <a:prstGeom prst="ellipse">
            <a:avLst/>
          </a:prstGeom>
          <a:solidFill>
            <a:srgbClr val="95D05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 name="Google Shape;223;p40"/>
          <p:cNvSpPr/>
          <p:nvPr/>
        </p:nvSpPr>
        <p:spPr>
          <a:xfrm>
            <a:off x="7341875" y="4457150"/>
            <a:ext cx="350400" cy="350400"/>
          </a:xfrm>
          <a:prstGeom prst="ellipse">
            <a:avLst/>
          </a:prstGeom>
          <a:solidFill>
            <a:srgbClr val="00A3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24" name="Google Shape;224;p40" title="GISDArrow.png"/>
          <p:cNvPicPr preferRelativeResize="0"/>
          <p:nvPr/>
        </p:nvPicPr>
        <p:blipFill>
          <a:blip r:embed="rId3">
            <a:alphaModFix/>
          </a:blip>
          <a:stretch>
            <a:fillRect/>
          </a:stretch>
        </p:blipFill>
        <p:spPr>
          <a:xfrm>
            <a:off x="7827448" y="4457151"/>
            <a:ext cx="509832" cy="350400"/>
          </a:xfrm>
          <a:prstGeom prst="rect">
            <a:avLst/>
          </a:prstGeom>
          <a:noFill/>
          <a:ln>
            <a:noFill/>
          </a:ln>
        </p:spPr>
      </p:pic>
      <p:pic>
        <p:nvPicPr>
          <p:cNvPr id="225" name="Google Shape;225;p40" title="Priority1Square.png"/>
          <p:cNvPicPr preferRelativeResize="0"/>
          <p:nvPr/>
        </p:nvPicPr>
        <p:blipFill>
          <a:blip r:embed="rId4">
            <a:alphaModFix/>
          </a:blip>
          <a:stretch>
            <a:fillRect/>
          </a:stretch>
        </p:blipFill>
        <p:spPr>
          <a:xfrm>
            <a:off x="632950" y="1390473"/>
            <a:ext cx="1905326" cy="2042425"/>
          </a:xfrm>
          <a:prstGeom prst="rect">
            <a:avLst/>
          </a:prstGeom>
          <a:noFill/>
          <a:ln>
            <a:noFill/>
          </a:ln>
        </p:spPr>
      </p:pic>
      <p:pic>
        <p:nvPicPr>
          <p:cNvPr id="226" name="Google Shape;226;p40" title="Priority2Square.png"/>
          <p:cNvPicPr preferRelativeResize="0"/>
          <p:nvPr/>
        </p:nvPicPr>
        <p:blipFill>
          <a:blip r:embed="rId5">
            <a:alphaModFix/>
          </a:blip>
          <a:stretch>
            <a:fillRect/>
          </a:stretch>
        </p:blipFill>
        <p:spPr>
          <a:xfrm>
            <a:off x="2623875" y="1391975"/>
            <a:ext cx="1905326" cy="2039428"/>
          </a:xfrm>
          <a:prstGeom prst="rect">
            <a:avLst/>
          </a:prstGeom>
          <a:noFill/>
          <a:ln>
            <a:noFill/>
          </a:ln>
        </p:spPr>
      </p:pic>
      <p:pic>
        <p:nvPicPr>
          <p:cNvPr id="227" name="Google Shape;227;p40" title="Priority3Square.png"/>
          <p:cNvPicPr preferRelativeResize="0"/>
          <p:nvPr/>
        </p:nvPicPr>
        <p:blipFill>
          <a:blip r:embed="rId6">
            <a:alphaModFix/>
          </a:blip>
          <a:stretch>
            <a:fillRect/>
          </a:stretch>
        </p:blipFill>
        <p:spPr>
          <a:xfrm>
            <a:off x="4614800" y="1391975"/>
            <a:ext cx="1905326" cy="2039428"/>
          </a:xfrm>
          <a:prstGeom prst="rect">
            <a:avLst/>
          </a:prstGeom>
          <a:noFill/>
          <a:ln>
            <a:noFill/>
          </a:ln>
        </p:spPr>
      </p:pic>
      <p:pic>
        <p:nvPicPr>
          <p:cNvPr id="228" name="Google Shape;228;p40" title="Priority4Square.png"/>
          <p:cNvPicPr preferRelativeResize="0"/>
          <p:nvPr/>
        </p:nvPicPr>
        <p:blipFill>
          <a:blip r:embed="rId7">
            <a:alphaModFix/>
          </a:blip>
          <a:stretch>
            <a:fillRect/>
          </a:stretch>
        </p:blipFill>
        <p:spPr>
          <a:xfrm>
            <a:off x="6605725" y="1390475"/>
            <a:ext cx="1905326" cy="20424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1"/>
          <p:cNvSpPr txBox="1"/>
          <p:nvPr>
            <p:ph idx="1" type="body"/>
          </p:nvPr>
        </p:nvSpPr>
        <p:spPr>
          <a:xfrm>
            <a:off x="311700" y="4329800"/>
            <a:ext cx="5998800" cy="605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What is the GISD Ambassador Program?</a:t>
            </a:r>
            <a:endParaRPr/>
          </a:p>
        </p:txBody>
      </p:sp>
      <p:sp>
        <p:nvSpPr>
          <p:cNvPr id="234" name="Google Shape;234;p41"/>
          <p:cNvSpPr txBox="1"/>
          <p:nvPr/>
        </p:nvSpPr>
        <p:spPr>
          <a:xfrm>
            <a:off x="350175" y="381300"/>
            <a:ext cx="8372700" cy="374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300">
                <a:solidFill>
                  <a:schemeClr val="dk1"/>
                </a:solidFill>
              </a:rPr>
              <a:t>The purpose of the GISD Ambassador Program is to </a:t>
            </a:r>
            <a:r>
              <a:rPr b="1" lang="en" sz="3300">
                <a:solidFill>
                  <a:schemeClr val="dk1"/>
                </a:solidFill>
              </a:rPr>
              <a:t>inform, engage and collaborate</a:t>
            </a:r>
            <a:r>
              <a:rPr lang="en" sz="3300">
                <a:solidFill>
                  <a:schemeClr val="dk1"/>
                </a:solidFill>
              </a:rPr>
              <a:t> with a group of Georgetown ISD community members to </a:t>
            </a:r>
            <a:r>
              <a:rPr b="1" lang="en" sz="3300">
                <a:solidFill>
                  <a:schemeClr val="dk1"/>
                </a:solidFill>
              </a:rPr>
              <a:t>provide valuable district-wide information and foster a well-informed school community</a:t>
            </a:r>
            <a:r>
              <a:rPr lang="en" sz="3300">
                <a:solidFill>
                  <a:schemeClr val="dk1"/>
                </a:solidFill>
              </a:rPr>
              <a:t>.</a:t>
            </a:r>
            <a:endParaRPr sz="32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2"/>
          <p:cNvSpPr txBox="1"/>
          <p:nvPr>
            <p:ph idx="4294967295" type="body"/>
          </p:nvPr>
        </p:nvSpPr>
        <p:spPr>
          <a:xfrm>
            <a:off x="4397391" y="228074"/>
            <a:ext cx="4746600" cy="478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770"/>
              <a:buNone/>
            </a:pPr>
            <a:r>
              <a:t/>
            </a:r>
            <a:endParaRPr sz="1260">
              <a:solidFill>
                <a:schemeClr val="dk1"/>
              </a:solidFill>
            </a:endParaRPr>
          </a:p>
          <a:p>
            <a:pPr indent="0" lvl="0" marL="0" rtl="0" algn="l">
              <a:spcBef>
                <a:spcPts val="1200"/>
              </a:spcBef>
              <a:spcAft>
                <a:spcPts val="1200"/>
              </a:spcAft>
              <a:buSzPts val="770"/>
              <a:buNone/>
            </a:pPr>
            <a:r>
              <a:t/>
            </a:r>
            <a:endParaRPr b="1" sz="1460">
              <a:solidFill>
                <a:schemeClr val="dk1"/>
              </a:solidFill>
            </a:endParaRPr>
          </a:p>
        </p:txBody>
      </p:sp>
      <p:sp>
        <p:nvSpPr>
          <p:cNvPr id="240" name="Google Shape;240;p42"/>
          <p:cNvSpPr txBox="1"/>
          <p:nvPr/>
        </p:nvSpPr>
        <p:spPr>
          <a:xfrm>
            <a:off x="175900" y="3327900"/>
            <a:ext cx="4045200" cy="451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Bebas Neue"/>
                <a:ea typeface="Bebas Neue"/>
                <a:cs typeface="Bebas Neue"/>
                <a:sym typeface="Bebas Neue"/>
              </a:rPr>
              <a:t>Future Ready Complex</a:t>
            </a:r>
            <a:endParaRPr>
              <a:solidFill>
                <a:schemeClr val="dk1"/>
              </a:solidFill>
              <a:latin typeface="Bebas Neue"/>
              <a:ea typeface="Bebas Neue"/>
              <a:cs typeface="Bebas Neue"/>
              <a:sym typeface="Bebas Neue"/>
            </a:endParaRPr>
          </a:p>
        </p:txBody>
      </p:sp>
      <p:sp>
        <p:nvSpPr>
          <p:cNvPr id="241" name="Google Shape;241;p42"/>
          <p:cNvSpPr txBox="1"/>
          <p:nvPr/>
        </p:nvSpPr>
        <p:spPr>
          <a:xfrm>
            <a:off x="842950" y="4059950"/>
            <a:ext cx="27111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800">
                <a:solidFill>
                  <a:schemeClr val="dk2"/>
                </a:solidFill>
              </a:rPr>
              <a:t>September 30, </a:t>
            </a:r>
            <a:r>
              <a:rPr lang="en" sz="1800">
                <a:solidFill>
                  <a:schemeClr val="dk2"/>
                </a:solidFill>
              </a:rPr>
              <a:t>2026</a:t>
            </a:r>
            <a:endParaRPr sz="1800">
              <a:solidFill>
                <a:schemeClr val="dk2"/>
              </a:solidFill>
            </a:endParaRPr>
          </a:p>
        </p:txBody>
      </p:sp>
      <p:pic>
        <p:nvPicPr>
          <p:cNvPr id="242" name="Google Shape;242;p42" title="Screenshot 2026-09-25 at 2.09.47 PM.png"/>
          <p:cNvPicPr preferRelativeResize="0"/>
          <p:nvPr/>
        </p:nvPicPr>
        <p:blipFill>
          <a:blip r:embed="rId3">
            <a:alphaModFix/>
          </a:blip>
          <a:stretch>
            <a:fillRect/>
          </a:stretch>
        </p:blipFill>
        <p:spPr>
          <a:xfrm>
            <a:off x="5205650" y="228075"/>
            <a:ext cx="3241775" cy="4391125"/>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3"/>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4800">
                <a:latin typeface="DM Serif Text"/>
                <a:ea typeface="DM Serif Text"/>
                <a:cs typeface="DM Serif Text"/>
                <a:sym typeface="DM Serif Text"/>
              </a:rPr>
              <a:t>Housekeeping</a:t>
            </a:r>
            <a:endParaRPr sz="4800">
              <a:latin typeface="DM Serif Text"/>
              <a:ea typeface="DM Serif Text"/>
              <a:cs typeface="DM Serif Text"/>
              <a:sym typeface="DM Serif Text"/>
            </a:endParaRPr>
          </a:p>
        </p:txBody>
      </p:sp>
      <p:sp>
        <p:nvSpPr>
          <p:cNvPr id="248" name="Google Shape;248;p43"/>
          <p:cNvSpPr txBox="1"/>
          <p:nvPr>
            <p:ph idx="2" type="body"/>
          </p:nvPr>
        </p:nvSpPr>
        <p:spPr>
          <a:xfrm>
            <a:off x="4939500" y="724075"/>
            <a:ext cx="4128900" cy="3695100"/>
          </a:xfrm>
          <a:prstGeom prst="rect">
            <a:avLst/>
          </a:prstGeom>
        </p:spPr>
        <p:txBody>
          <a:bodyPr anchorCtr="0" anchor="ctr" bIns="91425" lIns="91425" spcFirstLastPara="1" rIns="91425" wrap="square" tIns="91425">
            <a:normAutofit/>
          </a:bodyPr>
          <a:lstStyle/>
          <a:p>
            <a:pPr indent="-419100" lvl="0" marL="457200" rtl="0" algn="l">
              <a:spcBef>
                <a:spcPts val="0"/>
              </a:spcBef>
              <a:spcAft>
                <a:spcPts val="0"/>
              </a:spcAft>
              <a:buSzPts val="3000"/>
              <a:buChar char="●"/>
            </a:pPr>
            <a:r>
              <a:rPr lang="en" sz="3000"/>
              <a:t>WiFi</a:t>
            </a:r>
            <a:endParaRPr sz="3000"/>
          </a:p>
          <a:p>
            <a:pPr indent="-419100" lvl="0" marL="457200" rtl="0" algn="l">
              <a:spcBef>
                <a:spcPts val="0"/>
              </a:spcBef>
              <a:spcAft>
                <a:spcPts val="0"/>
              </a:spcAft>
              <a:buSzPts val="3000"/>
              <a:buChar char="●"/>
            </a:pPr>
            <a:r>
              <a:rPr lang="en" sz="3000"/>
              <a:t>Closest Restrooms</a:t>
            </a:r>
            <a:endParaRPr sz="3000"/>
          </a:p>
          <a:p>
            <a:pPr indent="-419100" lvl="0" marL="457200" rtl="0" algn="l">
              <a:spcBef>
                <a:spcPts val="0"/>
              </a:spcBef>
              <a:spcAft>
                <a:spcPts val="0"/>
              </a:spcAft>
              <a:buSzPts val="3000"/>
              <a:buChar char="●"/>
            </a:pPr>
            <a:r>
              <a:rPr lang="en" sz="3000"/>
              <a:t>Need a quiet space?</a:t>
            </a:r>
            <a:endParaRPr sz="3000"/>
          </a:p>
          <a:p>
            <a:pPr indent="0" lvl="0" marL="45720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4"/>
          <p:cNvSpPr txBox="1"/>
          <p:nvPr>
            <p:ph type="title"/>
          </p:nvPr>
        </p:nvSpPr>
        <p:spPr>
          <a:xfrm>
            <a:off x="311700" y="2859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latin typeface="DM Serif Text"/>
                <a:ea typeface="DM Serif Text"/>
                <a:cs typeface="DM Serif Text"/>
                <a:sym typeface="DM Serif Text"/>
              </a:rPr>
              <a:t>Tell us a little about you!</a:t>
            </a:r>
            <a:endParaRPr sz="3500">
              <a:latin typeface="DM Serif Text"/>
              <a:ea typeface="DM Serif Text"/>
              <a:cs typeface="DM Serif Text"/>
              <a:sym typeface="DM Serif Text"/>
            </a:endParaRPr>
          </a:p>
        </p:txBody>
      </p:sp>
      <p:sp>
        <p:nvSpPr>
          <p:cNvPr id="254" name="Google Shape;254;p44"/>
          <p:cNvSpPr txBox="1"/>
          <p:nvPr>
            <p:ph idx="1" type="body"/>
          </p:nvPr>
        </p:nvSpPr>
        <p:spPr>
          <a:xfrm>
            <a:off x="311700" y="1065235"/>
            <a:ext cx="8046900" cy="3416400"/>
          </a:xfrm>
          <a:prstGeom prst="rect">
            <a:avLst/>
          </a:prstGeom>
        </p:spPr>
        <p:txBody>
          <a:bodyPr anchorCtr="0" anchor="t" bIns="91425" lIns="91425" spcFirstLastPara="1" rIns="91425" wrap="square" tIns="91425">
            <a:normAutofit lnSpcReduction="10000"/>
          </a:bodyPr>
          <a:lstStyle/>
          <a:p>
            <a:pPr indent="-393700" lvl="0" marL="457200" rtl="0" algn="l">
              <a:lnSpc>
                <a:spcPct val="100000"/>
              </a:lnSpc>
              <a:spcBef>
                <a:spcPts val="0"/>
              </a:spcBef>
              <a:spcAft>
                <a:spcPts val="0"/>
              </a:spcAft>
              <a:buClr>
                <a:srgbClr val="00A3AD"/>
              </a:buClr>
              <a:buSzPts val="2600"/>
              <a:buChar char="●"/>
            </a:pPr>
            <a:r>
              <a:rPr lang="en" sz="2600">
                <a:solidFill>
                  <a:schemeClr val="dk1"/>
                </a:solidFill>
              </a:rPr>
              <a:t>What’s your name?</a:t>
            </a:r>
            <a:endParaRPr sz="2600">
              <a:solidFill>
                <a:schemeClr val="dk1"/>
              </a:solidFill>
            </a:endParaRPr>
          </a:p>
          <a:p>
            <a:pPr indent="0" lvl="0" marL="457200" rtl="0" algn="l">
              <a:lnSpc>
                <a:spcPct val="100000"/>
              </a:lnSpc>
              <a:spcBef>
                <a:spcPts val="0"/>
              </a:spcBef>
              <a:spcAft>
                <a:spcPts val="0"/>
              </a:spcAft>
              <a:buNone/>
            </a:pPr>
            <a:r>
              <a:t/>
            </a:r>
            <a:endParaRPr sz="2600">
              <a:solidFill>
                <a:schemeClr val="dk1"/>
              </a:solidFill>
            </a:endParaRPr>
          </a:p>
          <a:p>
            <a:pPr indent="-393700" lvl="0" marL="457200" rtl="0" algn="l">
              <a:lnSpc>
                <a:spcPct val="100000"/>
              </a:lnSpc>
              <a:spcBef>
                <a:spcPts val="0"/>
              </a:spcBef>
              <a:spcAft>
                <a:spcPts val="0"/>
              </a:spcAft>
              <a:buClr>
                <a:srgbClr val="00A3AD"/>
              </a:buClr>
              <a:buSzPts val="2600"/>
              <a:buChar char="●"/>
            </a:pPr>
            <a:r>
              <a:rPr lang="en" sz="2600">
                <a:solidFill>
                  <a:schemeClr val="dk1"/>
                </a:solidFill>
              </a:rPr>
              <a:t>What are your connections/affiliations to Georgetown ISD, if any?</a:t>
            </a:r>
            <a:endParaRPr sz="2600">
              <a:solidFill>
                <a:schemeClr val="dk1"/>
              </a:solidFill>
            </a:endParaRPr>
          </a:p>
          <a:p>
            <a:pPr indent="0" lvl="0" marL="457200" rtl="0" algn="l">
              <a:lnSpc>
                <a:spcPct val="100000"/>
              </a:lnSpc>
              <a:spcBef>
                <a:spcPts val="0"/>
              </a:spcBef>
              <a:spcAft>
                <a:spcPts val="0"/>
              </a:spcAft>
              <a:buNone/>
            </a:pPr>
            <a:r>
              <a:t/>
            </a:r>
            <a:endParaRPr sz="2600">
              <a:solidFill>
                <a:schemeClr val="dk1"/>
              </a:solidFill>
            </a:endParaRPr>
          </a:p>
          <a:p>
            <a:pPr indent="-393700" lvl="0" marL="457200" rtl="0" algn="l">
              <a:lnSpc>
                <a:spcPct val="100000"/>
              </a:lnSpc>
              <a:spcBef>
                <a:spcPts val="0"/>
              </a:spcBef>
              <a:spcAft>
                <a:spcPts val="0"/>
              </a:spcAft>
              <a:buClr>
                <a:srgbClr val="00A3AD"/>
              </a:buClr>
              <a:buSzPts val="2600"/>
              <a:buChar char="●"/>
            </a:pPr>
            <a:r>
              <a:rPr lang="en" sz="2600">
                <a:solidFill>
                  <a:schemeClr val="dk1"/>
                </a:solidFill>
              </a:rPr>
              <a:t>You know it is Fall when …</a:t>
            </a:r>
            <a:endParaRPr sz="2600">
              <a:solidFill>
                <a:schemeClr val="dk1"/>
              </a:solidFill>
            </a:endParaRPr>
          </a:p>
          <a:p>
            <a:pPr indent="-368300" lvl="1" marL="914400" rtl="0" algn="l">
              <a:lnSpc>
                <a:spcPct val="100000"/>
              </a:lnSpc>
              <a:spcBef>
                <a:spcPts val="0"/>
              </a:spcBef>
              <a:spcAft>
                <a:spcPts val="0"/>
              </a:spcAft>
              <a:buClr>
                <a:schemeClr val="dk1"/>
              </a:buClr>
              <a:buSzPts val="2200"/>
              <a:buChar char="○"/>
            </a:pPr>
            <a:r>
              <a:rPr lang="en" sz="2200">
                <a:solidFill>
                  <a:schemeClr val="dk1"/>
                </a:solidFill>
              </a:rPr>
              <a:t>Also, thumbs/down on Pumpkin Spice?</a:t>
            </a:r>
            <a:endParaRPr sz="2200">
              <a:solidFill>
                <a:schemeClr val="dk1"/>
              </a:solidFill>
            </a:endParaRPr>
          </a:p>
          <a:p>
            <a:pPr indent="0" lvl="0" marL="0" rtl="0" algn="l">
              <a:lnSpc>
                <a:spcPct val="100000"/>
              </a:lnSpc>
              <a:spcBef>
                <a:spcPts val="0"/>
              </a:spcBef>
              <a:spcAft>
                <a:spcPts val="0"/>
              </a:spcAft>
              <a:buNone/>
            </a:pPr>
            <a:r>
              <a:t/>
            </a:r>
            <a:endParaRPr sz="2600">
              <a:solidFill>
                <a:schemeClr val="dk1"/>
              </a:solidFill>
            </a:endParaRPr>
          </a:p>
          <a:p>
            <a:pPr indent="0" lvl="0" marL="0" rtl="0" algn="l">
              <a:spcBef>
                <a:spcPts val="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8" name="Shape 258"/>
        <p:cNvGrpSpPr/>
        <p:nvPr/>
      </p:nvGrpSpPr>
      <p:grpSpPr>
        <a:xfrm>
          <a:off x="0" y="0"/>
          <a:ext cx="0" cy="0"/>
          <a:chOff x="0" y="0"/>
          <a:chExt cx="0" cy="0"/>
        </a:xfrm>
      </p:grpSpPr>
      <p:sp>
        <p:nvSpPr>
          <p:cNvPr id="259" name="Google Shape;259;p45"/>
          <p:cNvSpPr txBox="1"/>
          <p:nvPr/>
        </p:nvSpPr>
        <p:spPr>
          <a:xfrm>
            <a:off x="1018302" y="2713875"/>
            <a:ext cx="1722000" cy="1608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500">
                <a:solidFill>
                  <a:schemeClr val="dk1"/>
                </a:solidFill>
                <a:latin typeface="Bebas Neue"/>
                <a:ea typeface="Bebas Neue"/>
                <a:cs typeface="Bebas Neue"/>
                <a:sym typeface="Bebas Neue"/>
              </a:rPr>
              <a:t>1075</a:t>
            </a:r>
            <a:endParaRPr b="1" sz="4500">
              <a:solidFill>
                <a:schemeClr val="dk1"/>
              </a:solidFill>
              <a:latin typeface="Bebas Neue"/>
              <a:ea typeface="Bebas Neue"/>
              <a:cs typeface="Bebas Neue"/>
              <a:sym typeface="Bebas Neue"/>
            </a:endParaRPr>
          </a:p>
          <a:p>
            <a:pPr indent="0" lvl="0" marL="0" rtl="0" algn="ctr">
              <a:spcBef>
                <a:spcPts val="0"/>
              </a:spcBef>
              <a:spcAft>
                <a:spcPts val="0"/>
              </a:spcAft>
              <a:buNone/>
            </a:pPr>
            <a:r>
              <a:rPr lang="en" sz="2400">
                <a:solidFill>
                  <a:schemeClr val="dk1"/>
                </a:solidFill>
              </a:rPr>
              <a:t>Advanced</a:t>
            </a:r>
            <a:endParaRPr sz="2400">
              <a:solidFill>
                <a:schemeClr val="dk1"/>
              </a:solidFill>
            </a:endParaRPr>
          </a:p>
          <a:p>
            <a:pPr indent="0" lvl="0" marL="0" rtl="0" algn="ctr">
              <a:spcBef>
                <a:spcPts val="0"/>
              </a:spcBef>
              <a:spcAft>
                <a:spcPts val="0"/>
              </a:spcAft>
              <a:buNone/>
            </a:pPr>
            <a:r>
              <a:rPr lang="en" sz="2400">
                <a:solidFill>
                  <a:schemeClr val="dk1"/>
                </a:solidFill>
              </a:rPr>
              <a:t>CTE</a:t>
            </a:r>
            <a:endParaRPr sz="2400">
              <a:solidFill>
                <a:schemeClr val="dk1"/>
              </a:solidFill>
            </a:endParaRPr>
          </a:p>
        </p:txBody>
      </p:sp>
      <p:sp>
        <p:nvSpPr>
          <p:cNvPr id="260" name="Google Shape;260;p45"/>
          <p:cNvSpPr txBox="1"/>
          <p:nvPr/>
        </p:nvSpPr>
        <p:spPr>
          <a:xfrm>
            <a:off x="2740350" y="2104263"/>
            <a:ext cx="3663300" cy="523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sz="2200">
                <a:solidFill>
                  <a:schemeClr val="dk1"/>
                </a:solidFill>
              </a:rPr>
              <a:t>Serving grades 9 - 12+</a:t>
            </a:r>
            <a:endParaRPr i="1" sz="2200">
              <a:solidFill>
                <a:schemeClr val="dk1"/>
              </a:solidFill>
            </a:endParaRPr>
          </a:p>
        </p:txBody>
      </p:sp>
      <p:sp>
        <p:nvSpPr>
          <p:cNvPr id="261" name="Google Shape;261;p45"/>
          <p:cNvSpPr txBox="1"/>
          <p:nvPr/>
        </p:nvSpPr>
        <p:spPr>
          <a:xfrm>
            <a:off x="3351750" y="2713875"/>
            <a:ext cx="2440500" cy="1242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500">
                <a:solidFill>
                  <a:schemeClr val="dk1"/>
                </a:solidFill>
                <a:latin typeface="Bebas Neue"/>
                <a:ea typeface="Bebas Neue"/>
                <a:cs typeface="Bebas Neue"/>
                <a:sym typeface="Bebas Neue"/>
              </a:rPr>
              <a:t>96</a:t>
            </a:r>
            <a:endParaRPr b="1" sz="4500">
              <a:solidFill>
                <a:schemeClr val="dk1"/>
              </a:solidFill>
              <a:latin typeface="Bebas Neue"/>
              <a:ea typeface="Bebas Neue"/>
              <a:cs typeface="Bebas Neue"/>
              <a:sym typeface="Bebas Neue"/>
            </a:endParaRPr>
          </a:p>
          <a:p>
            <a:pPr indent="0" lvl="0" marL="0" rtl="0" algn="ctr">
              <a:spcBef>
                <a:spcPts val="0"/>
              </a:spcBef>
              <a:spcAft>
                <a:spcPts val="0"/>
              </a:spcAft>
              <a:buNone/>
            </a:pPr>
            <a:r>
              <a:rPr lang="en" sz="2400">
                <a:solidFill>
                  <a:schemeClr val="dk1"/>
                </a:solidFill>
              </a:rPr>
              <a:t>Richarte HS</a:t>
            </a:r>
            <a:endParaRPr sz="2400">
              <a:solidFill>
                <a:schemeClr val="dk1"/>
              </a:solidFill>
            </a:endParaRPr>
          </a:p>
        </p:txBody>
      </p:sp>
      <p:sp>
        <p:nvSpPr>
          <p:cNvPr id="262" name="Google Shape;262;p45"/>
          <p:cNvSpPr txBox="1"/>
          <p:nvPr/>
        </p:nvSpPr>
        <p:spPr>
          <a:xfrm>
            <a:off x="6551753" y="2713875"/>
            <a:ext cx="1863900" cy="1246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500">
                <a:solidFill>
                  <a:schemeClr val="dk1"/>
                </a:solidFill>
                <a:latin typeface="Bebas Neue"/>
                <a:ea typeface="Bebas Neue"/>
                <a:cs typeface="Bebas Neue"/>
                <a:sym typeface="Bebas Neue"/>
              </a:rPr>
              <a:t>42</a:t>
            </a:r>
            <a:endParaRPr b="1" sz="4500">
              <a:solidFill>
                <a:schemeClr val="dk1"/>
              </a:solidFill>
              <a:latin typeface="Bebas Neue"/>
              <a:ea typeface="Bebas Neue"/>
              <a:cs typeface="Bebas Neue"/>
              <a:sym typeface="Bebas Neue"/>
            </a:endParaRPr>
          </a:p>
          <a:p>
            <a:pPr indent="0" lvl="0" marL="0" rtl="0" algn="ctr">
              <a:spcBef>
                <a:spcPts val="0"/>
              </a:spcBef>
              <a:spcAft>
                <a:spcPts val="0"/>
              </a:spcAft>
              <a:buNone/>
            </a:pPr>
            <a:r>
              <a:rPr lang="en" sz="2400">
                <a:solidFill>
                  <a:schemeClr val="dk1"/>
                </a:solidFill>
              </a:rPr>
              <a:t>Bridges 18+</a:t>
            </a:r>
            <a:endParaRPr sz="2400">
              <a:solidFill>
                <a:schemeClr val="dk1"/>
              </a:solidFill>
            </a:endParaRPr>
          </a:p>
        </p:txBody>
      </p:sp>
      <p:sp>
        <p:nvSpPr>
          <p:cNvPr id="263" name="Google Shape;263;p45"/>
          <p:cNvSpPr txBox="1"/>
          <p:nvPr/>
        </p:nvSpPr>
        <p:spPr>
          <a:xfrm>
            <a:off x="390775" y="3700100"/>
            <a:ext cx="8487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en">
                <a:solidFill>
                  <a:schemeClr val="lt1"/>
                </a:solidFill>
              </a:rPr>
              <a:t>See your packet for the latest district-wide enrollment report</a:t>
            </a:r>
            <a:endParaRPr i="1">
              <a:solidFill>
                <a:schemeClr val="lt1"/>
              </a:solidFill>
            </a:endParaRPr>
          </a:p>
        </p:txBody>
      </p:sp>
      <p:sp>
        <p:nvSpPr>
          <p:cNvPr id="264" name="Google Shape;264;p45"/>
          <p:cNvSpPr txBox="1"/>
          <p:nvPr>
            <p:ph idx="1" type="body"/>
          </p:nvPr>
        </p:nvSpPr>
        <p:spPr>
          <a:xfrm>
            <a:off x="2740350" y="4329800"/>
            <a:ext cx="5998800" cy="6051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r>
              <a:rPr lang="en"/>
              <a:t>ESTABLISHED YEAR</a:t>
            </a:r>
            <a:endParaRPr/>
          </a:p>
        </p:txBody>
      </p:sp>
      <p:sp>
        <p:nvSpPr>
          <p:cNvPr id="265" name="Google Shape;265;p45"/>
          <p:cNvSpPr/>
          <p:nvPr/>
        </p:nvSpPr>
        <p:spPr>
          <a:xfrm>
            <a:off x="6941825" y="4457150"/>
            <a:ext cx="350400" cy="350400"/>
          </a:xfrm>
          <a:prstGeom prst="ellipse">
            <a:avLst/>
          </a:prstGeom>
          <a:solidFill>
            <a:srgbClr val="95D05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6" name="Google Shape;266;p45"/>
          <p:cNvSpPr/>
          <p:nvPr/>
        </p:nvSpPr>
        <p:spPr>
          <a:xfrm>
            <a:off x="7341875" y="4457150"/>
            <a:ext cx="350400" cy="350400"/>
          </a:xfrm>
          <a:prstGeom prst="ellipse">
            <a:avLst/>
          </a:prstGeom>
          <a:solidFill>
            <a:srgbClr val="00A3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67" name="Google Shape;267;p45" title="GISDArrow.png"/>
          <p:cNvPicPr preferRelativeResize="0"/>
          <p:nvPr/>
        </p:nvPicPr>
        <p:blipFill>
          <a:blip r:embed="rId3">
            <a:alphaModFix/>
          </a:blip>
          <a:stretch>
            <a:fillRect/>
          </a:stretch>
        </p:blipFill>
        <p:spPr>
          <a:xfrm>
            <a:off x="7827448" y="4457151"/>
            <a:ext cx="509832" cy="350400"/>
          </a:xfrm>
          <a:prstGeom prst="rect">
            <a:avLst/>
          </a:prstGeom>
          <a:noFill/>
          <a:ln>
            <a:noFill/>
          </a:ln>
        </p:spPr>
      </p:pic>
      <p:pic>
        <p:nvPicPr>
          <p:cNvPr id="268" name="Google Shape;268;p45" title="DSC01770-2 (2).jpg"/>
          <p:cNvPicPr preferRelativeResize="0"/>
          <p:nvPr/>
        </p:nvPicPr>
        <p:blipFill>
          <a:blip r:embed="rId4">
            <a:alphaModFix/>
          </a:blip>
          <a:stretch>
            <a:fillRect/>
          </a:stretch>
        </p:blipFill>
        <p:spPr>
          <a:xfrm>
            <a:off x="2938826" y="61975"/>
            <a:ext cx="3146025" cy="20968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6"/>
          <p:cNvSpPr txBox="1"/>
          <p:nvPr>
            <p:ph type="title"/>
          </p:nvPr>
        </p:nvSpPr>
        <p:spPr>
          <a:xfrm>
            <a:off x="265500" y="2186850"/>
            <a:ext cx="4045200" cy="14823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latin typeface="DM Serif Text"/>
                <a:ea typeface="DM Serif Text"/>
                <a:cs typeface="DM Serif Text"/>
                <a:sym typeface="DM Serif Text"/>
              </a:rPr>
              <a:t>Visit the </a:t>
            </a:r>
            <a:r>
              <a:rPr lang="en">
                <a:latin typeface="DM Serif Text"/>
                <a:ea typeface="DM Serif Text"/>
                <a:cs typeface="DM Serif Text"/>
                <a:sym typeface="DM Serif Text"/>
              </a:rPr>
              <a:t>Bridges</a:t>
            </a:r>
            <a:r>
              <a:rPr lang="en">
                <a:latin typeface="DM Serif Text"/>
                <a:ea typeface="DM Serif Text"/>
                <a:cs typeface="DM Serif Text"/>
                <a:sym typeface="DM Serif Text"/>
              </a:rPr>
              <a:t> Boutique!</a:t>
            </a:r>
            <a:endParaRPr>
              <a:latin typeface="DM Serif Text"/>
              <a:ea typeface="DM Serif Text"/>
              <a:cs typeface="DM Serif Text"/>
              <a:sym typeface="DM Serif Text"/>
            </a:endParaRPr>
          </a:p>
          <a:p>
            <a:pPr indent="0" lvl="0" marL="0" rtl="0" algn="ctr">
              <a:spcBef>
                <a:spcPts val="0"/>
              </a:spcBef>
              <a:spcAft>
                <a:spcPts val="0"/>
              </a:spcAft>
              <a:buNone/>
            </a:pPr>
            <a:r>
              <a:rPr i="1" lang="en" sz="2756">
                <a:latin typeface="DM Serif Text"/>
                <a:ea typeface="DM Serif Text"/>
                <a:cs typeface="DM Serif Text"/>
                <a:sym typeface="DM Serif Text"/>
              </a:rPr>
              <a:t>Daily Hours: 9:20am-10:30am</a:t>
            </a:r>
            <a:endParaRPr i="1" sz="2756">
              <a:latin typeface="DM Serif Text"/>
              <a:ea typeface="DM Serif Text"/>
              <a:cs typeface="DM Serif Text"/>
              <a:sym typeface="DM Serif Text"/>
            </a:endParaRPr>
          </a:p>
        </p:txBody>
      </p:sp>
      <p:sp>
        <p:nvSpPr>
          <p:cNvPr id="274" name="Google Shape;274;p46"/>
          <p:cNvSpPr txBox="1"/>
          <p:nvPr>
            <p:ph idx="1" type="subTitle"/>
          </p:nvPr>
        </p:nvSpPr>
        <p:spPr>
          <a:xfrm>
            <a:off x="265500" y="3782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Everything is student made and all profits support Bridges students. </a:t>
            </a:r>
            <a:endParaRPr/>
          </a:p>
        </p:txBody>
      </p:sp>
      <p:pic>
        <p:nvPicPr>
          <p:cNvPr id="275" name="Google Shape;275;p46" title="GISDBridgesLogo.png"/>
          <p:cNvPicPr preferRelativeResize="0"/>
          <p:nvPr/>
        </p:nvPicPr>
        <p:blipFill>
          <a:blip r:embed="rId3">
            <a:alphaModFix/>
          </a:blip>
          <a:stretch>
            <a:fillRect/>
          </a:stretch>
        </p:blipFill>
        <p:spPr>
          <a:xfrm>
            <a:off x="958800" y="360718"/>
            <a:ext cx="2658601" cy="1326699"/>
          </a:xfrm>
          <a:prstGeom prst="rect">
            <a:avLst/>
          </a:prstGeom>
          <a:noFill/>
          <a:ln>
            <a:noFill/>
          </a:ln>
        </p:spPr>
      </p:pic>
      <p:pic>
        <p:nvPicPr>
          <p:cNvPr id="276" name="Google Shape;276;p46" title="20250904_101037.jpg"/>
          <p:cNvPicPr preferRelativeResize="0"/>
          <p:nvPr/>
        </p:nvPicPr>
        <p:blipFill>
          <a:blip r:embed="rId4">
            <a:alphaModFix/>
          </a:blip>
          <a:stretch>
            <a:fillRect/>
          </a:stretch>
        </p:blipFill>
        <p:spPr>
          <a:xfrm>
            <a:off x="4835402" y="1185398"/>
            <a:ext cx="4045199" cy="3033880"/>
          </a:xfrm>
          <a:prstGeom prst="rect">
            <a:avLst/>
          </a:prstGeom>
          <a:noFill/>
          <a:ln cap="flat" cmpd="sng" w="19050">
            <a:solidFill>
              <a:srgbClr val="01506E"/>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300">
                <a:latin typeface="DM Serif Text"/>
                <a:ea typeface="DM Serif Text"/>
                <a:cs typeface="DM Serif Text"/>
                <a:sym typeface="DM Serif Text"/>
              </a:rPr>
              <a:t>The GISD Future Ready Complex</a:t>
            </a:r>
            <a:endParaRPr sz="4300">
              <a:latin typeface="DM Serif Text"/>
              <a:ea typeface="DM Serif Text"/>
              <a:cs typeface="DM Serif Text"/>
              <a:sym typeface="DM Serif Text"/>
            </a:endParaRPr>
          </a:p>
        </p:txBody>
      </p:sp>
      <p:sp>
        <p:nvSpPr>
          <p:cNvPr id="282" name="Google Shape;282;p47"/>
          <p:cNvSpPr txBox="1"/>
          <p:nvPr>
            <p:ph idx="2" type="body"/>
          </p:nvPr>
        </p:nvSpPr>
        <p:spPr>
          <a:xfrm>
            <a:off x="4637700" y="1019350"/>
            <a:ext cx="4474200" cy="3399900"/>
          </a:xfrm>
          <a:prstGeom prst="rect">
            <a:avLst/>
          </a:prstGeom>
        </p:spPr>
        <p:txBody>
          <a:bodyPr anchorCtr="0" anchor="ctr" bIns="91425" lIns="91425" spcFirstLastPara="1" rIns="91425" wrap="square" tIns="91425">
            <a:noAutofit/>
          </a:bodyPr>
          <a:lstStyle/>
          <a:p>
            <a:pPr indent="-384493" lvl="0" marL="457200" rtl="0" algn="l">
              <a:spcBef>
                <a:spcPts val="0"/>
              </a:spcBef>
              <a:spcAft>
                <a:spcPts val="0"/>
              </a:spcAft>
              <a:buSzPts val="2455"/>
              <a:buChar char="●"/>
            </a:pPr>
            <a:r>
              <a:rPr lang="en" sz="2455"/>
              <a:t>Reflection of our beliefs</a:t>
            </a:r>
            <a:endParaRPr sz="2455"/>
          </a:p>
          <a:p>
            <a:pPr indent="-384493" lvl="0" marL="457200" rtl="0" algn="l">
              <a:spcBef>
                <a:spcPts val="0"/>
              </a:spcBef>
              <a:spcAft>
                <a:spcPts val="0"/>
              </a:spcAft>
              <a:buSzPts val="2455"/>
              <a:buChar char="●"/>
            </a:pPr>
            <a:r>
              <a:rPr lang="en" sz="2455"/>
              <a:t>Opened in August 2024</a:t>
            </a:r>
            <a:endParaRPr sz="2455"/>
          </a:p>
          <a:p>
            <a:pPr indent="-384493" lvl="0" marL="457200" rtl="0" algn="l">
              <a:spcBef>
                <a:spcPts val="0"/>
              </a:spcBef>
              <a:spcAft>
                <a:spcPts val="0"/>
              </a:spcAft>
              <a:buSzPts val="2455"/>
              <a:buChar char="●"/>
            </a:pPr>
            <a:r>
              <a:rPr lang="en" sz="2455"/>
              <a:t>Home to:</a:t>
            </a:r>
            <a:endParaRPr sz="2455"/>
          </a:p>
          <a:p>
            <a:pPr indent="-362903" lvl="1" marL="914400" rtl="0" algn="l">
              <a:spcBef>
                <a:spcPts val="0"/>
              </a:spcBef>
              <a:spcAft>
                <a:spcPts val="0"/>
              </a:spcAft>
              <a:buSzPts val="2115"/>
              <a:buChar char="○"/>
            </a:pPr>
            <a:r>
              <a:rPr lang="en" sz="2115"/>
              <a:t>Advanced CTE Programming</a:t>
            </a:r>
            <a:endParaRPr sz="2115"/>
          </a:p>
          <a:p>
            <a:pPr indent="-362903" lvl="1" marL="914400" rtl="0" algn="l">
              <a:spcBef>
                <a:spcPts val="0"/>
              </a:spcBef>
              <a:spcAft>
                <a:spcPts val="0"/>
              </a:spcAft>
              <a:buSzPts val="2115"/>
              <a:buChar char="○"/>
            </a:pPr>
            <a:r>
              <a:rPr lang="en" sz="2115"/>
              <a:t>Richarte High School</a:t>
            </a:r>
            <a:endParaRPr sz="2115"/>
          </a:p>
          <a:p>
            <a:pPr indent="-362903" lvl="1" marL="914400" rtl="0" algn="l">
              <a:spcBef>
                <a:spcPts val="0"/>
              </a:spcBef>
              <a:spcAft>
                <a:spcPts val="0"/>
              </a:spcAft>
              <a:buSzPts val="2115"/>
              <a:buChar char="○"/>
            </a:pPr>
            <a:r>
              <a:rPr lang="en" sz="2115"/>
              <a:t>BRIDGES 18+ Program</a:t>
            </a:r>
            <a:endParaRPr sz="2115"/>
          </a:p>
          <a:p>
            <a:pPr indent="-362903" lvl="1" marL="914400" rtl="0" algn="l">
              <a:spcBef>
                <a:spcPts val="0"/>
              </a:spcBef>
              <a:spcAft>
                <a:spcPts val="0"/>
              </a:spcAft>
              <a:buSzPts val="2115"/>
              <a:buChar char="○"/>
            </a:pPr>
            <a:r>
              <a:rPr lang="en" sz="2115"/>
              <a:t>GISD Health &amp; Wellness Center (in partnership with Lone Star Circle of Care)</a:t>
            </a:r>
            <a:endParaRPr sz="2115"/>
          </a:p>
          <a:p>
            <a:pPr indent="-362903" lvl="1" marL="914400" rtl="0" algn="l">
              <a:spcBef>
                <a:spcPts val="0"/>
              </a:spcBef>
              <a:spcAft>
                <a:spcPts val="0"/>
              </a:spcAft>
              <a:buSzPts val="2115"/>
              <a:buChar char="○"/>
            </a:pPr>
            <a:r>
              <a:rPr lang="en" sz="2115"/>
              <a:t>GISD Early Learning Center</a:t>
            </a:r>
            <a:endParaRPr sz="2115"/>
          </a:p>
          <a:p>
            <a:pPr indent="0" lvl="0" marL="0" rtl="0" algn="l">
              <a:spcBef>
                <a:spcPts val="1200"/>
              </a:spcBef>
              <a:spcAft>
                <a:spcPts val="1200"/>
              </a:spcAft>
              <a:buSzPts val="935"/>
              <a:buNone/>
            </a:pPr>
            <a:r>
              <a:t/>
            </a:r>
            <a:endParaRPr sz="183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8"/>
          <p:cNvSpPr txBox="1"/>
          <p:nvPr/>
        </p:nvSpPr>
        <p:spPr>
          <a:xfrm>
            <a:off x="373950" y="560250"/>
            <a:ext cx="8396100" cy="3176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300">
                <a:solidFill>
                  <a:schemeClr val="dk1"/>
                </a:solidFill>
                <a:latin typeface="DM Serif Text"/>
                <a:ea typeface="DM Serif Text"/>
                <a:cs typeface="DM Serif Text"/>
                <a:sym typeface="DM Serif Text"/>
              </a:rPr>
              <a:t>Let’s Tour the FRC!</a:t>
            </a:r>
            <a:endParaRPr b="1" sz="6300">
              <a:solidFill>
                <a:schemeClr val="dk1"/>
              </a:solidFill>
              <a:latin typeface="DM Serif Text"/>
              <a:ea typeface="DM Serif Text"/>
              <a:cs typeface="DM Serif Text"/>
              <a:sym typeface="DM Serif Text"/>
            </a:endParaRPr>
          </a:p>
          <a:p>
            <a:pPr indent="0" lvl="0" marL="0" rtl="0" algn="ctr">
              <a:spcBef>
                <a:spcPts val="0"/>
              </a:spcBef>
              <a:spcAft>
                <a:spcPts val="0"/>
              </a:spcAft>
              <a:buNone/>
            </a:pPr>
            <a:r>
              <a:t/>
            </a:r>
            <a:endParaRPr sz="5100">
              <a:solidFill>
                <a:schemeClr val="dk1"/>
              </a:solidFill>
            </a:endParaRPr>
          </a:p>
          <a:p>
            <a:pPr indent="0" lvl="0" marL="0" rtl="0" algn="ctr">
              <a:spcBef>
                <a:spcPts val="0"/>
              </a:spcBef>
              <a:spcAft>
                <a:spcPts val="0"/>
              </a:spcAft>
              <a:buNone/>
            </a:pPr>
            <a:r>
              <a:rPr lang="en" sz="4000">
                <a:solidFill>
                  <a:schemeClr val="dk1"/>
                </a:solidFill>
              </a:rPr>
              <a:t>We need to return to this space </a:t>
            </a:r>
            <a:endParaRPr sz="4000">
              <a:solidFill>
                <a:schemeClr val="dk1"/>
              </a:solidFill>
            </a:endParaRPr>
          </a:p>
          <a:p>
            <a:pPr indent="0" lvl="0" marL="0" rtl="0" algn="ctr">
              <a:spcBef>
                <a:spcPts val="0"/>
              </a:spcBef>
              <a:spcAft>
                <a:spcPts val="0"/>
              </a:spcAft>
              <a:buNone/>
            </a:pPr>
            <a:r>
              <a:rPr lang="en" sz="4000">
                <a:solidFill>
                  <a:schemeClr val="dk1"/>
                </a:solidFill>
              </a:rPr>
              <a:t>by 12:20pm.</a:t>
            </a:r>
            <a:endParaRPr sz="40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1506E"/>
        </a:solidFill>
      </p:bgPr>
    </p:bg>
    <p:spTree>
      <p:nvGrpSpPr>
        <p:cNvPr id="291" name="Shape 291"/>
        <p:cNvGrpSpPr/>
        <p:nvPr/>
      </p:nvGrpSpPr>
      <p:grpSpPr>
        <a:xfrm>
          <a:off x="0" y="0"/>
          <a:ext cx="0" cy="0"/>
          <a:chOff x="0" y="0"/>
          <a:chExt cx="0" cy="0"/>
        </a:xfrm>
      </p:grpSpPr>
      <p:sp>
        <p:nvSpPr>
          <p:cNvPr id="292" name="Google Shape;292;p49"/>
          <p:cNvSpPr txBox="1"/>
          <p:nvPr/>
        </p:nvSpPr>
        <p:spPr>
          <a:xfrm>
            <a:off x="0" y="163400"/>
            <a:ext cx="8964300" cy="369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7533">
                <a:solidFill>
                  <a:schemeClr val="lt1"/>
                </a:solidFill>
                <a:latin typeface="DM Serif Text"/>
                <a:ea typeface="DM Serif Text"/>
                <a:cs typeface="DM Serif Text"/>
                <a:sym typeface="DM Serif Text"/>
              </a:rPr>
              <a:t>Lunch</a:t>
            </a:r>
            <a:endParaRPr b="1" sz="7533">
              <a:solidFill>
                <a:schemeClr val="lt1"/>
              </a:solidFill>
              <a:latin typeface="DM Serif Text"/>
              <a:ea typeface="DM Serif Text"/>
              <a:cs typeface="DM Serif Text"/>
              <a:sym typeface="DM Serif Text"/>
            </a:endParaRPr>
          </a:p>
          <a:p>
            <a:pPr indent="0" lvl="0" marL="0" rtl="0" algn="ctr">
              <a:spcBef>
                <a:spcPts val="0"/>
              </a:spcBef>
              <a:spcAft>
                <a:spcPts val="0"/>
              </a:spcAft>
              <a:buNone/>
            </a:pPr>
            <a:r>
              <a:rPr lang="en" sz="2500">
                <a:solidFill>
                  <a:schemeClr val="lt1"/>
                </a:solidFill>
              </a:rPr>
              <a:t>Prepared by the GISD Culinary Arts Program,</a:t>
            </a:r>
            <a:endParaRPr sz="2500">
              <a:solidFill>
                <a:schemeClr val="lt1"/>
              </a:solidFill>
            </a:endParaRPr>
          </a:p>
          <a:p>
            <a:pPr indent="0" lvl="0" marL="0" rtl="0" algn="ctr">
              <a:spcBef>
                <a:spcPts val="0"/>
              </a:spcBef>
              <a:spcAft>
                <a:spcPts val="0"/>
              </a:spcAft>
              <a:buNone/>
            </a:pPr>
            <a:r>
              <a:rPr lang="en" sz="2500">
                <a:solidFill>
                  <a:schemeClr val="lt1"/>
                </a:solidFill>
              </a:rPr>
              <a:t>Led by Chef Emily Jimenez</a:t>
            </a:r>
            <a:endParaRPr b="1" sz="6200">
              <a:solidFill>
                <a:schemeClr val="lt1"/>
              </a:solidFill>
            </a:endParaRPr>
          </a:p>
          <a:p>
            <a:pPr indent="0" lvl="0" marL="0" rtl="0" algn="ctr">
              <a:spcBef>
                <a:spcPts val="0"/>
              </a:spcBef>
              <a:spcAft>
                <a:spcPts val="0"/>
              </a:spcAft>
              <a:buNone/>
            </a:pPr>
            <a:r>
              <a:t/>
            </a:r>
            <a:endParaRPr sz="1717">
              <a:solidFill>
                <a:srgbClr val="00A3AD"/>
              </a:solidFill>
            </a:endParaRPr>
          </a:p>
          <a:p>
            <a:pPr indent="0" lvl="0" marL="0" rtl="0" algn="ctr">
              <a:spcBef>
                <a:spcPts val="0"/>
              </a:spcBef>
              <a:spcAft>
                <a:spcPts val="0"/>
              </a:spcAft>
              <a:buNone/>
            </a:pPr>
            <a:r>
              <a:rPr lang="en" sz="1717">
                <a:solidFill>
                  <a:srgbClr val="00A3AD"/>
                </a:solidFill>
              </a:rPr>
              <a:t>Garlic herb butter chicken</a:t>
            </a:r>
            <a:endParaRPr sz="1717">
              <a:solidFill>
                <a:srgbClr val="00A3AD"/>
              </a:solidFill>
            </a:endParaRPr>
          </a:p>
          <a:p>
            <a:pPr indent="0" lvl="0" marL="0" rtl="0" algn="ctr">
              <a:spcBef>
                <a:spcPts val="0"/>
              </a:spcBef>
              <a:spcAft>
                <a:spcPts val="0"/>
              </a:spcAft>
              <a:buNone/>
            </a:pPr>
            <a:r>
              <a:rPr lang="en" sz="1717">
                <a:solidFill>
                  <a:srgbClr val="00A3AD"/>
                </a:solidFill>
              </a:rPr>
              <a:t>Mashed golden potatoes</a:t>
            </a:r>
            <a:endParaRPr sz="1717">
              <a:solidFill>
                <a:srgbClr val="00A3AD"/>
              </a:solidFill>
            </a:endParaRPr>
          </a:p>
          <a:p>
            <a:pPr indent="0" lvl="0" marL="0" rtl="0" algn="ctr">
              <a:spcBef>
                <a:spcPts val="0"/>
              </a:spcBef>
              <a:spcAft>
                <a:spcPts val="0"/>
              </a:spcAft>
              <a:buNone/>
            </a:pPr>
            <a:r>
              <a:rPr lang="en" sz="1717">
                <a:solidFill>
                  <a:srgbClr val="00A3AD"/>
                </a:solidFill>
              </a:rPr>
              <a:t>Garden salad with an Italian dressing</a:t>
            </a:r>
            <a:endParaRPr sz="1717">
              <a:solidFill>
                <a:srgbClr val="00A3AD"/>
              </a:solidFill>
            </a:endParaRPr>
          </a:p>
          <a:p>
            <a:pPr indent="0" lvl="0" marL="0" rtl="0" algn="ctr">
              <a:spcBef>
                <a:spcPts val="0"/>
              </a:spcBef>
              <a:spcAft>
                <a:spcPts val="0"/>
              </a:spcAft>
              <a:buNone/>
            </a:pPr>
            <a:r>
              <a:rPr lang="en" sz="1717">
                <a:solidFill>
                  <a:srgbClr val="00A3AD"/>
                </a:solidFill>
              </a:rPr>
              <a:t>Dinner rolls </a:t>
            </a:r>
            <a:endParaRPr sz="1717">
              <a:solidFill>
                <a:srgbClr val="00A3AD"/>
              </a:solidFill>
            </a:endParaRPr>
          </a:p>
          <a:p>
            <a:pPr indent="0" lvl="0" marL="0" rtl="0" algn="ctr">
              <a:spcBef>
                <a:spcPts val="0"/>
              </a:spcBef>
              <a:spcAft>
                <a:spcPts val="0"/>
              </a:spcAft>
              <a:buNone/>
            </a:pPr>
            <a:r>
              <a:rPr lang="en" sz="1717">
                <a:solidFill>
                  <a:srgbClr val="00A3AD"/>
                </a:solidFill>
              </a:rPr>
              <a:t>Blondie platter  </a:t>
            </a:r>
            <a:endParaRPr sz="1717">
              <a:solidFill>
                <a:srgbClr val="00A3AD"/>
              </a:solidFill>
            </a:endParaRPr>
          </a:p>
        </p:txBody>
      </p:sp>
      <p:pic>
        <p:nvPicPr>
          <p:cNvPr id="293" name="Google Shape;293;p49" title="24290-WB-GeorgetownISD-Comp1-CulinaryArtsLogo-FINAL.jpg"/>
          <p:cNvPicPr preferRelativeResize="0"/>
          <p:nvPr/>
        </p:nvPicPr>
        <p:blipFill>
          <a:blip r:embed="rId3">
            <a:alphaModFix/>
          </a:blip>
          <a:stretch>
            <a:fillRect/>
          </a:stretch>
        </p:blipFill>
        <p:spPr>
          <a:xfrm>
            <a:off x="3942950" y="3955925"/>
            <a:ext cx="1053374" cy="11482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50"/>
          <p:cNvSpPr txBox="1"/>
          <p:nvPr>
            <p:ph type="title"/>
          </p:nvPr>
        </p:nvSpPr>
        <p:spPr>
          <a:xfrm>
            <a:off x="255775" y="167072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700">
                <a:latin typeface="DM Serif Text"/>
                <a:ea typeface="DM Serif Text"/>
                <a:cs typeface="DM Serif Text"/>
                <a:sym typeface="DM Serif Text"/>
              </a:rPr>
              <a:t>CTE </a:t>
            </a:r>
            <a:endParaRPr sz="4700">
              <a:latin typeface="DM Serif Text"/>
              <a:ea typeface="DM Serif Text"/>
              <a:cs typeface="DM Serif Text"/>
              <a:sym typeface="DM Serif Text"/>
            </a:endParaRPr>
          </a:p>
          <a:p>
            <a:pPr indent="0" lvl="0" marL="0" rtl="0" algn="ctr">
              <a:spcBef>
                <a:spcPts val="0"/>
              </a:spcBef>
              <a:spcAft>
                <a:spcPts val="0"/>
              </a:spcAft>
              <a:buNone/>
            </a:pPr>
            <a:r>
              <a:rPr lang="en" sz="4700">
                <a:latin typeface="DM Serif Text"/>
                <a:ea typeface="DM Serif Text"/>
                <a:cs typeface="DM Serif Text"/>
                <a:sym typeface="DM Serif Text"/>
              </a:rPr>
              <a:t>Program Spotlight</a:t>
            </a:r>
            <a:endParaRPr sz="4700">
              <a:latin typeface="DM Serif Text"/>
              <a:ea typeface="DM Serif Text"/>
              <a:cs typeface="DM Serif Text"/>
              <a:sym typeface="DM Serif Text"/>
            </a:endParaRPr>
          </a:p>
        </p:txBody>
      </p:sp>
      <p:sp>
        <p:nvSpPr>
          <p:cNvPr id="299" name="Google Shape;299;p50"/>
          <p:cNvSpPr txBox="1"/>
          <p:nvPr>
            <p:ph idx="2" type="body"/>
          </p:nvPr>
        </p:nvSpPr>
        <p:spPr>
          <a:xfrm>
            <a:off x="4720500" y="304382"/>
            <a:ext cx="4310700" cy="4215000"/>
          </a:xfrm>
          <a:prstGeom prst="rect">
            <a:avLst/>
          </a:prstGeom>
        </p:spPr>
        <p:txBody>
          <a:bodyPr anchorCtr="0" anchor="ctr" bIns="91425" lIns="91425" spcFirstLastPara="1" rIns="91425" wrap="square" tIns="91425">
            <a:normAutofit fontScale="32500" lnSpcReduction="10000"/>
          </a:bodyPr>
          <a:lstStyle/>
          <a:p>
            <a:pPr indent="0" lvl="0" marL="0" rtl="0" algn="l">
              <a:spcBef>
                <a:spcPts val="0"/>
              </a:spcBef>
              <a:spcAft>
                <a:spcPts val="0"/>
              </a:spcAft>
              <a:buClr>
                <a:schemeClr val="dk1"/>
              </a:buClr>
              <a:buSzPts val="358"/>
              <a:buFont typeface="Arial"/>
              <a:buNone/>
            </a:pPr>
            <a:r>
              <a:rPr b="1" lang="en" sz="7750"/>
              <a:t>Culinary </a:t>
            </a:r>
            <a:endParaRPr b="1" sz="7750"/>
          </a:p>
          <a:p>
            <a:pPr indent="-342106" lvl="0" marL="457200" rtl="0" algn="l">
              <a:spcBef>
                <a:spcPts val="1200"/>
              </a:spcBef>
              <a:spcAft>
                <a:spcPts val="0"/>
              </a:spcAft>
              <a:buSzPct val="100000"/>
              <a:buChar char="-"/>
            </a:pPr>
            <a:r>
              <a:rPr lang="en" sz="5500"/>
              <a:t>Teacher: Emily Jimenez</a:t>
            </a:r>
            <a:endParaRPr sz="5500"/>
          </a:p>
          <a:p>
            <a:pPr indent="0" lvl="0" marL="0" rtl="0" algn="l">
              <a:spcBef>
                <a:spcPts val="1200"/>
              </a:spcBef>
              <a:spcAft>
                <a:spcPts val="0"/>
              </a:spcAft>
              <a:buClr>
                <a:schemeClr val="dk1"/>
              </a:buClr>
              <a:buSzPts val="358"/>
              <a:buFont typeface="Arial"/>
              <a:buNone/>
            </a:pPr>
            <a:r>
              <a:rPr b="1" lang="en" sz="7750"/>
              <a:t>Engineering</a:t>
            </a:r>
            <a:endParaRPr b="1" sz="7750"/>
          </a:p>
          <a:p>
            <a:pPr indent="-342106" lvl="0" marL="457200" rtl="0" algn="l">
              <a:spcBef>
                <a:spcPts val="1200"/>
              </a:spcBef>
              <a:spcAft>
                <a:spcPts val="0"/>
              </a:spcAft>
              <a:buSzPct val="100000"/>
              <a:buChar char="-"/>
            </a:pPr>
            <a:r>
              <a:rPr lang="en" sz="5500"/>
              <a:t>Teacher: Terri Henry</a:t>
            </a:r>
            <a:endParaRPr sz="5500"/>
          </a:p>
          <a:p>
            <a:pPr indent="0" lvl="0" marL="0" rtl="0" algn="l">
              <a:spcBef>
                <a:spcPts val="1200"/>
              </a:spcBef>
              <a:spcAft>
                <a:spcPts val="0"/>
              </a:spcAft>
              <a:buClr>
                <a:schemeClr val="dk1"/>
              </a:buClr>
              <a:buSzPts val="358"/>
              <a:buFont typeface="Arial"/>
              <a:buNone/>
            </a:pPr>
            <a:r>
              <a:rPr b="1" lang="en" sz="7750"/>
              <a:t>Health Science</a:t>
            </a:r>
            <a:endParaRPr b="1" sz="7750"/>
          </a:p>
          <a:p>
            <a:pPr indent="-342106" lvl="0" marL="457200" rtl="0" algn="l">
              <a:spcBef>
                <a:spcPts val="1200"/>
              </a:spcBef>
              <a:spcAft>
                <a:spcPts val="0"/>
              </a:spcAft>
              <a:buSzPct val="100000"/>
              <a:buChar char="-"/>
            </a:pPr>
            <a:r>
              <a:rPr lang="en" sz="5500"/>
              <a:t>Teacher: Meredith Brown</a:t>
            </a:r>
            <a:endParaRPr sz="5500"/>
          </a:p>
          <a:p>
            <a:pPr indent="0" lvl="0" marL="0" rtl="0" algn="l">
              <a:spcBef>
                <a:spcPts val="1200"/>
              </a:spcBef>
              <a:spcAft>
                <a:spcPts val="0"/>
              </a:spcAft>
              <a:buClr>
                <a:schemeClr val="dk1"/>
              </a:buClr>
              <a:buSzPts val="358"/>
              <a:buFont typeface="Arial"/>
              <a:buNone/>
            </a:pPr>
            <a:r>
              <a:rPr b="1" lang="en" sz="7750"/>
              <a:t>Education &amp; Training</a:t>
            </a:r>
            <a:endParaRPr b="1" sz="7750"/>
          </a:p>
          <a:p>
            <a:pPr indent="-344082" lvl="0" marL="457200" rtl="0" algn="l">
              <a:spcBef>
                <a:spcPts val="1200"/>
              </a:spcBef>
              <a:spcAft>
                <a:spcPts val="0"/>
              </a:spcAft>
              <a:buSzPct val="100000"/>
              <a:buChar char="-"/>
            </a:pPr>
            <a:r>
              <a:rPr lang="en" sz="5596"/>
              <a:t>Teacher: Kelly Gunn</a:t>
            </a:r>
            <a:endParaRPr sz="5596"/>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1"/>
          <p:cNvSpPr txBox="1"/>
          <p:nvPr>
            <p:ph type="title"/>
          </p:nvPr>
        </p:nvSpPr>
        <p:spPr>
          <a:xfrm>
            <a:off x="566291" y="2365085"/>
            <a:ext cx="6683700" cy="12369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None/>
            </a:pPr>
            <a:r>
              <a:rPr lang="en">
                <a:latin typeface="DM Serif Text"/>
                <a:ea typeface="DM Serif Text"/>
                <a:cs typeface="DM Serif Text"/>
                <a:sym typeface="DM Serif Text"/>
              </a:rPr>
              <a:t>Break</a:t>
            </a:r>
            <a:endParaRPr>
              <a:latin typeface="DM Serif Text"/>
              <a:ea typeface="DM Serif Text"/>
              <a:cs typeface="DM Serif Text"/>
              <a:sym typeface="DM Serif Tex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52"/>
          <p:cNvSpPr txBox="1"/>
          <p:nvPr>
            <p:ph type="title"/>
          </p:nvPr>
        </p:nvSpPr>
        <p:spPr>
          <a:xfrm>
            <a:off x="178850" y="1865850"/>
            <a:ext cx="8256900" cy="1236900"/>
          </a:xfrm>
          <a:prstGeom prst="rect">
            <a:avLst/>
          </a:prstGeom>
        </p:spPr>
        <p:txBody>
          <a:bodyPr anchorCtr="0" anchor="t" bIns="91425" lIns="0" spcFirstLastPara="1" rIns="91425" wrap="square" tIns="91425">
            <a:noAutofit/>
          </a:bodyPr>
          <a:lstStyle/>
          <a:p>
            <a:pPr indent="0" lvl="0" marL="0" rtl="0" algn="l">
              <a:spcBef>
                <a:spcPts val="0"/>
              </a:spcBef>
              <a:spcAft>
                <a:spcPts val="0"/>
              </a:spcAft>
              <a:buSzPts val="990"/>
              <a:buNone/>
            </a:pPr>
            <a:r>
              <a:rPr lang="en" sz="5000"/>
              <a:t>GISD Department Focus: </a:t>
            </a:r>
            <a:endParaRPr sz="5000"/>
          </a:p>
          <a:p>
            <a:pPr indent="0" lvl="0" marL="0" rtl="0" algn="l">
              <a:spcBef>
                <a:spcPts val="0"/>
              </a:spcBef>
              <a:spcAft>
                <a:spcPts val="0"/>
              </a:spcAft>
              <a:buSzPts val="990"/>
              <a:buNone/>
            </a:pPr>
            <a:r>
              <a:rPr lang="en" sz="5000">
                <a:solidFill>
                  <a:srgbClr val="00A3AD"/>
                </a:solidFill>
              </a:rPr>
              <a:t>Finance</a:t>
            </a:r>
            <a:endParaRPr sz="5000">
              <a:solidFill>
                <a:srgbClr val="00A3AD"/>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314" name="Shape 314"/>
        <p:cNvGrpSpPr/>
        <p:nvPr/>
      </p:nvGrpSpPr>
      <p:grpSpPr>
        <a:xfrm>
          <a:off x="0" y="0"/>
          <a:ext cx="0" cy="0"/>
          <a:chOff x="0" y="0"/>
          <a:chExt cx="0" cy="0"/>
        </a:xfrm>
      </p:grpSpPr>
      <p:sp>
        <p:nvSpPr>
          <p:cNvPr id="315" name="Google Shape;315;p53"/>
          <p:cNvSpPr txBox="1"/>
          <p:nvPr/>
        </p:nvSpPr>
        <p:spPr>
          <a:xfrm>
            <a:off x="476250" y="342900"/>
            <a:ext cx="8191500" cy="809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900">
                <a:solidFill>
                  <a:srgbClr val="087B86"/>
                </a:solidFill>
                <a:latin typeface="Arial"/>
                <a:ea typeface="Arial"/>
                <a:cs typeface="Arial"/>
                <a:sym typeface="Arial"/>
              </a:rPr>
              <a:t>GEORGETOWN ISD AMBASSADORS</a:t>
            </a:r>
            <a:endParaRPr b="1" sz="900">
              <a:solidFill>
                <a:srgbClr val="087B86"/>
              </a:solidFill>
              <a:latin typeface="Arial"/>
              <a:ea typeface="Arial"/>
              <a:cs typeface="Arial"/>
              <a:sym typeface="Arial"/>
            </a:endParaRPr>
          </a:p>
          <a:p>
            <a:pPr indent="0" lvl="0" marL="0" rtl="0" algn="l">
              <a:spcBef>
                <a:spcPts val="450"/>
              </a:spcBef>
              <a:spcAft>
                <a:spcPts val="0"/>
              </a:spcAft>
              <a:buNone/>
            </a:pPr>
            <a:r>
              <a:rPr b="1" lang="en" sz="2600">
                <a:solidFill>
                  <a:srgbClr val="14345B"/>
                </a:solidFill>
                <a:latin typeface="Arial"/>
                <a:ea typeface="Arial"/>
                <a:cs typeface="Arial"/>
                <a:sym typeface="Arial"/>
              </a:rPr>
              <a:t>What Finance is responsible for</a:t>
            </a:r>
            <a:endParaRPr b="1" sz="2600">
              <a:solidFill>
                <a:srgbClr val="14345B"/>
              </a:solidFill>
              <a:latin typeface="Arial"/>
              <a:ea typeface="Arial"/>
              <a:cs typeface="Arial"/>
              <a:sym typeface="Arial"/>
            </a:endParaRPr>
          </a:p>
        </p:txBody>
      </p:sp>
      <p:grpSp>
        <p:nvGrpSpPr>
          <p:cNvPr id="316" name="Google Shape;316;p53"/>
          <p:cNvGrpSpPr/>
          <p:nvPr/>
        </p:nvGrpSpPr>
        <p:grpSpPr>
          <a:xfrm>
            <a:off x="476250" y="1381125"/>
            <a:ext cx="8182125" cy="3095700"/>
            <a:chOff x="476250" y="1381125"/>
            <a:chExt cx="8182125" cy="3095700"/>
          </a:xfrm>
        </p:grpSpPr>
        <p:grpSp>
          <p:nvGrpSpPr>
            <p:cNvPr id="317" name="Google Shape;317;p53"/>
            <p:cNvGrpSpPr/>
            <p:nvPr/>
          </p:nvGrpSpPr>
          <p:grpSpPr>
            <a:xfrm>
              <a:off x="476250" y="1381125"/>
              <a:ext cx="1924200" cy="3095700"/>
              <a:chOff x="0" y="0"/>
              <a:chExt cx="1924200" cy="3095700"/>
            </a:xfrm>
          </p:grpSpPr>
          <p:sp>
            <p:nvSpPr>
              <p:cNvPr id="318" name="Google Shape;318;p53"/>
              <p:cNvSpPr/>
              <p:nvPr/>
            </p:nvSpPr>
            <p:spPr>
              <a:xfrm>
                <a:off x="0" y="0"/>
                <a:ext cx="1924200" cy="3095700"/>
              </a:xfrm>
              <a:prstGeom prst="roundRect">
                <a:avLst>
                  <a:gd fmla="val 594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19" name="Google Shape;319;p53"/>
              <p:cNvSpPr/>
              <p:nvPr/>
            </p:nvSpPr>
            <p:spPr>
              <a:xfrm>
                <a:off x="0" y="0"/>
                <a:ext cx="1924200" cy="57300"/>
              </a:xfrm>
              <a:prstGeom prst="roundRect">
                <a:avLst>
                  <a:gd fmla="val 50000" name="adj"/>
                </a:avLst>
              </a:prstGeom>
              <a:solidFill>
                <a:srgbClr val="087B8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0" name="Google Shape;320;p53"/>
              <p:cNvSpPr/>
              <p:nvPr/>
            </p:nvSpPr>
            <p:spPr>
              <a:xfrm>
                <a:off x="209550" y="285750"/>
                <a:ext cx="419100" cy="419100"/>
              </a:xfrm>
              <a:prstGeom prst="ellipse">
                <a:avLst/>
              </a:prstGeom>
              <a:solidFill>
                <a:srgbClr val="E6F4E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1" name="Google Shape;321;p53"/>
              <p:cNvSpPr txBox="1"/>
              <p:nvPr/>
            </p:nvSpPr>
            <p:spPr>
              <a:xfrm>
                <a:off x="209550" y="314960"/>
                <a:ext cx="419100" cy="419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087B86"/>
                    </a:solidFill>
                    <a:latin typeface="Material Icons"/>
                    <a:ea typeface="Material Icons"/>
                    <a:cs typeface="Material Icons"/>
                    <a:sym typeface="Material Icons"/>
                  </a:rPr>
                  <a:t>event_note</a:t>
                </a:r>
                <a:endParaRPr sz="2000">
                  <a:solidFill>
                    <a:srgbClr val="087B86"/>
                  </a:solidFill>
                  <a:latin typeface="Material Icons"/>
                  <a:ea typeface="Material Icons"/>
                  <a:cs typeface="Material Icons"/>
                  <a:sym typeface="Material Icons"/>
                </a:endParaRPr>
              </a:p>
            </p:txBody>
          </p:sp>
          <p:sp>
            <p:nvSpPr>
              <p:cNvPr id="322" name="Google Shape;322;p53"/>
              <p:cNvSpPr txBox="1"/>
              <p:nvPr/>
            </p:nvSpPr>
            <p:spPr>
              <a:xfrm>
                <a:off x="209550" y="857250"/>
                <a:ext cx="1505100" cy="2047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14345B"/>
                    </a:solidFill>
                    <a:latin typeface="Arial"/>
                    <a:ea typeface="Arial"/>
                    <a:cs typeface="Arial"/>
                    <a:sym typeface="Arial"/>
                  </a:rPr>
                  <a:t>Plan</a:t>
                </a:r>
                <a:endParaRPr b="1" sz="1600">
                  <a:solidFill>
                    <a:srgbClr val="14345B"/>
                  </a:solidFill>
                  <a:latin typeface="Arial"/>
                  <a:ea typeface="Arial"/>
                  <a:cs typeface="Arial"/>
                  <a:sym typeface="Arial"/>
                </a:endParaRPr>
              </a:p>
              <a:p>
                <a:pPr indent="0" lvl="0" marL="0" rtl="0" algn="l">
                  <a:spcBef>
                    <a:spcPts val="900"/>
                  </a:spcBef>
                  <a:spcAft>
                    <a:spcPts val="0"/>
                  </a:spcAft>
                  <a:buNone/>
                </a:pPr>
                <a:r>
                  <a:rPr lang="en" sz="1100">
                    <a:solidFill>
                      <a:srgbClr val="475569"/>
                    </a:solidFill>
                    <a:latin typeface="Arial"/>
                    <a:ea typeface="Arial"/>
                    <a:cs typeface="Arial"/>
                    <a:sym typeface="Arial"/>
                  </a:rPr>
                  <a:t>Build and monitor the annual budgets</a:t>
                </a:r>
                <a:endParaRPr sz="1100">
                  <a:solidFill>
                    <a:srgbClr val="475569"/>
                  </a:solidFill>
                  <a:latin typeface="Arial"/>
                  <a:ea typeface="Arial"/>
                  <a:cs typeface="Arial"/>
                  <a:sym typeface="Arial"/>
                </a:endParaRPr>
              </a:p>
            </p:txBody>
          </p:sp>
        </p:grpSp>
        <p:grpSp>
          <p:nvGrpSpPr>
            <p:cNvPr id="323" name="Google Shape;323;p53"/>
            <p:cNvGrpSpPr/>
            <p:nvPr/>
          </p:nvGrpSpPr>
          <p:grpSpPr>
            <a:xfrm>
              <a:off x="2562225" y="1381125"/>
              <a:ext cx="1924200" cy="3095700"/>
              <a:chOff x="0" y="0"/>
              <a:chExt cx="1924200" cy="3095700"/>
            </a:xfrm>
          </p:grpSpPr>
          <p:sp>
            <p:nvSpPr>
              <p:cNvPr id="324" name="Google Shape;324;p53"/>
              <p:cNvSpPr/>
              <p:nvPr/>
            </p:nvSpPr>
            <p:spPr>
              <a:xfrm>
                <a:off x="0" y="0"/>
                <a:ext cx="1924200" cy="3095700"/>
              </a:xfrm>
              <a:prstGeom prst="roundRect">
                <a:avLst>
                  <a:gd fmla="val 594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5" name="Google Shape;325;p53"/>
              <p:cNvSpPr/>
              <p:nvPr/>
            </p:nvSpPr>
            <p:spPr>
              <a:xfrm>
                <a:off x="0" y="0"/>
                <a:ext cx="1924200" cy="57300"/>
              </a:xfrm>
              <a:prstGeom prst="roundRect">
                <a:avLst>
                  <a:gd fmla="val 50000" name="adj"/>
                </a:avLst>
              </a:prstGeom>
              <a:solidFill>
                <a:srgbClr val="0097A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6" name="Google Shape;326;p53"/>
              <p:cNvSpPr/>
              <p:nvPr/>
            </p:nvSpPr>
            <p:spPr>
              <a:xfrm>
                <a:off x="209550" y="285750"/>
                <a:ext cx="419100" cy="419100"/>
              </a:xfrm>
              <a:prstGeom prst="ellipse">
                <a:avLst/>
              </a:prstGeom>
              <a:solidFill>
                <a:srgbClr val="E0F2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7" name="Google Shape;327;p53"/>
              <p:cNvSpPr txBox="1"/>
              <p:nvPr/>
            </p:nvSpPr>
            <p:spPr>
              <a:xfrm>
                <a:off x="209550" y="314960"/>
                <a:ext cx="419100" cy="419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0097A7"/>
                    </a:solidFill>
                    <a:latin typeface="Material Icons"/>
                    <a:ea typeface="Material Icons"/>
                    <a:cs typeface="Material Icons"/>
                    <a:sym typeface="Material Icons"/>
                  </a:rPr>
                  <a:t>payments</a:t>
                </a:r>
                <a:endParaRPr sz="2000">
                  <a:solidFill>
                    <a:srgbClr val="0097A7"/>
                  </a:solidFill>
                  <a:latin typeface="Material Icons"/>
                  <a:ea typeface="Material Icons"/>
                  <a:cs typeface="Material Icons"/>
                  <a:sym typeface="Material Icons"/>
                </a:endParaRPr>
              </a:p>
            </p:txBody>
          </p:sp>
          <p:sp>
            <p:nvSpPr>
              <p:cNvPr id="328" name="Google Shape;328;p53"/>
              <p:cNvSpPr txBox="1"/>
              <p:nvPr/>
            </p:nvSpPr>
            <p:spPr>
              <a:xfrm>
                <a:off x="209550" y="857250"/>
                <a:ext cx="1505100" cy="2047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14345B"/>
                    </a:solidFill>
                    <a:latin typeface="Arial"/>
                    <a:ea typeface="Arial"/>
                    <a:cs typeface="Arial"/>
                    <a:sym typeface="Arial"/>
                  </a:rPr>
                  <a:t>Operate</a:t>
                </a:r>
                <a:endParaRPr b="1" sz="1600">
                  <a:solidFill>
                    <a:srgbClr val="14345B"/>
                  </a:solidFill>
                  <a:latin typeface="Arial"/>
                  <a:ea typeface="Arial"/>
                  <a:cs typeface="Arial"/>
                  <a:sym typeface="Arial"/>
                </a:endParaRPr>
              </a:p>
              <a:p>
                <a:pPr indent="0" lvl="0" marL="0" rtl="0" algn="l">
                  <a:spcBef>
                    <a:spcPts val="900"/>
                  </a:spcBef>
                  <a:spcAft>
                    <a:spcPts val="0"/>
                  </a:spcAft>
                  <a:buNone/>
                </a:pPr>
                <a:r>
                  <a:rPr lang="en" sz="1100">
                    <a:solidFill>
                      <a:srgbClr val="475569"/>
                    </a:solidFill>
                    <a:latin typeface="Arial"/>
                    <a:ea typeface="Arial"/>
                    <a:cs typeface="Arial"/>
                    <a:sym typeface="Arial"/>
                  </a:rPr>
                  <a:t>Pay employees and vendors; support campuses</a:t>
                </a:r>
                <a:endParaRPr sz="1100">
                  <a:solidFill>
                    <a:srgbClr val="475569"/>
                  </a:solidFill>
                  <a:latin typeface="Arial"/>
                  <a:ea typeface="Arial"/>
                  <a:cs typeface="Arial"/>
                  <a:sym typeface="Arial"/>
                </a:endParaRPr>
              </a:p>
            </p:txBody>
          </p:sp>
        </p:grpSp>
        <p:grpSp>
          <p:nvGrpSpPr>
            <p:cNvPr id="329" name="Google Shape;329;p53"/>
            <p:cNvGrpSpPr/>
            <p:nvPr/>
          </p:nvGrpSpPr>
          <p:grpSpPr>
            <a:xfrm>
              <a:off x="4648200" y="1381125"/>
              <a:ext cx="1924200" cy="3095700"/>
              <a:chOff x="0" y="0"/>
              <a:chExt cx="1924200" cy="3095700"/>
            </a:xfrm>
          </p:grpSpPr>
          <p:sp>
            <p:nvSpPr>
              <p:cNvPr id="330" name="Google Shape;330;p53"/>
              <p:cNvSpPr/>
              <p:nvPr/>
            </p:nvSpPr>
            <p:spPr>
              <a:xfrm>
                <a:off x="0" y="0"/>
                <a:ext cx="1924200" cy="3095700"/>
              </a:xfrm>
              <a:prstGeom prst="roundRect">
                <a:avLst>
                  <a:gd fmla="val 594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1" name="Google Shape;331;p53"/>
              <p:cNvSpPr/>
              <p:nvPr/>
            </p:nvSpPr>
            <p:spPr>
              <a:xfrm>
                <a:off x="0" y="0"/>
                <a:ext cx="1924200" cy="57300"/>
              </a:xfrm>
              <a:prstGeom prst="roundRect">
                <a:avLst>
                  <a:gd fmla="val 50000" name="adj"/>
                </a:avLst>
              </a:prstGeom>
              <a:solidFill>
                <a:srgbClr val="14345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2" name="Google Shape;332;p53"/>
              <p:cNvSpPr/>
              <p:nvPr/>
            </p:nvSpPr>
            <p:spPr>
              <a:xfrm>
                <a:off x="209550" y="285750"/>
                <a:ext cx="419100" cy="419100"/>
              </a:xfrm>
              <a:prstGeom prst="ellipse">
                <a:avLst/>
              </a:prstGeom>
              <a:solidFill>
                <a:srgbClr val="F1F5F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3" name="Google Shape;333;p53"/>
              <p:cNvSpPr txBox="1"/>
              <p:nvPr/>
            </p:nvSpPr>
            <p:spPr>
              <a:xfrm>
                <a:off x="209550" y="314960"/>
                <a:ext cx="419100" cy="419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14345B"/>
                    </a:solidFill>
                    <a:latin typeface="Material Icons"/>
                    <a:ea typeface="Material Icons"/>
                    <a:cs typeface="Material Icons"/>
                    <a:sym typeface="Material Icons"/>
                  </a:rPr>
                  <a:t>account_balance</a:t>
                </a:r>
                <a:endParaRPr sz="2000">
                  <a:solidFill>
                    <a:srgbClr val="14345B"/>
                  </a:solidFill>
                  <a:latin typeface="Material Icons"/>
                  <a:ea typeface="Material Icons"/>
                  <a:cs typeface="Material Icons"/>
                  <a:sym typeface="Material Icons"/>
                </a:endParaRPr>
              </a:p>
            </p:txBody>
          </p:sp>
          <p:sp>
            <p:nvSpPr>
              <p:cNvPr id="334" name="Google Shape;334;p53"/>
              <p:cNvSpPr txBox="1"/>
              <p:nvPr/>
            </p:nvSpPr>
            <p:spPr>
              <a:xfrm>
                <a:off x="209550" y="857250"/>
                <a:ext cx="1505100" cy="2047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14345B"/>
                    </a:solidFill>
                    <a:latin typeface="Arial"/>
                    <a:ea typeface="Arial"/>
                    <a:cs typeface="Arial"/>
                    <a:sym typeface="Arial"/>
                  </a:rPr>
                  <a:t>Account</a:t>
                </a:r>
                <a:endParaRPr b="1" sz="1600">
                  <a:solidFill>
                    <a:srgbClr val="14345B"/>
                  </a:solidFill>
                  <a:latin typeface="Arial"/>
                  <a:ea typeface="Arial"/>
                  <a:cs typeface="Arial"/>
                  <a:sym typeface="Arial"/>
                </a:endParaRPr>
              </a:p>
              <a:p>
                <a:pPr indent="0" lvl="0" marL="0" rtl="0" algn="l">
                  <a:spcBef>
                    <a:spcPts val="900"/>
                  </a:spcBef>
                  <a:spcAft>
                    <a:spcPts val="0"/>
                  </a:spcAft>
                  <a:buNone/>
                </a:pPr>
                <a:r>
                  <a:rPr lang="en" sz="1100">
                    <a:solidFill>
                      <a:srgbClr val="475569"/>
                    </a:solidFill>
                    <a:latin typeface="Arial"/>
                    <a:ea typeface="Arial"/>
                    <a:cs typeface="Arial"/>
                    <a:sym typeface="Arial"/>
                  </a:rPr>
                  <a:t>Record transactions and safeguard district funds</a:t>
                </a:r>
                <a:endParaRPr sz="1100">
                  <a:solidFill>
                    <a:srgbClr val="475569"/>
                  </a:solidFill>
                  <a:latin typeface="Arial"/>
                  <a:ea typeface="Arial"/>
                  <a:cs typeface="Arial"/>
                  <a:sym typeface="Arial"/>
                </a:endParaRPr>
              </a:p>
            </p:txBody>
          </p:sp>
        </p:grpSp>
        <p:grpSp>
          <p:nvGrpSpPr>
            <p:cNvPr id="335" name="Google Shape;335;p53"/>
            <p:cNvGrpSpPr/>
            <p:nvPr/>
          </p:nvGrpSpPr>
          <p:grpSpPr>
            <a:xfrm>
              <a:off x="6734175" y="1381125"/>
              <a:ext cx="1924200" cy="3095700"/>
              <a:chOff x="0" y="0"/>
              <a:chExt cx="1924200" cy="3095700"/>
            </a:xfrm>
          </p:grpSpPr>
          <p:sp>
            <p:nvSpPr>
              <p:cNvPr id="336" name="Google Shape;336;p53"/>
              <p:cNvSpPr/>
              <p:nvPr/>
            </p:nvSpPr>
            <p:spPr>
              <a:xfrm>
                <a:off x="0" y="0"/>
                <a:ext cx="1924200" cy="3095700"/>
              </a:xfrm>
              <a:prstGeom prst="roundRect">
                <a:avLst>
                  <a:gd fmla="val 594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7" name="Google Shape;337;p53"/>
              <p:cNvSpPr/>
              <p:nvPr/>
            </p:nvSpPr>
            <p:spPr>
              <a:xfrm>
                <a:off x="0" y="0"/>
                <a:ext cx="1924200" cy="57300"/>
              </a:xfrm>
              <a:prstGeom prst="roundRect">
                <a:avLst>
                  <a:gd fmla="val 50000" name="adj"/>
                </a:avLst>
              </a:prstGeom>
              <a:solidFill>
                <a:srgbClr val="95D05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8" name="Google Shape;338;p53"/>
              <p:cNvSpPr/>
              <p:nvPr/>
            </p:nvSpPr>
            <p:spPr>
              <a:xfrm>
                <a:off x="209550" y="285750"/>
                <a:ext cx="419100" cy="419100"/>
              </a:xfrm>
              <a:prstGeom prst="ellipse">
                <a:avLst/>
              </a:prstGeom>
              <a:solidFill>
                <a:srgbClr val="F0FDF4"/>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9" name="Google Shape;339;p53"/>
              <p:cNvSpPr txBox="1"/>
              <p:nvPr/>
            </p:nvSpPr>
            <p:spPr>
              <a:xfrm>
                <a:off x="209550" y="314960"/>
                <a:ext cx="419100" cy="419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65A30D"/>
                    </a:solidFill>
                    <a:latin typeface="Material Icons"/>
                    <a:ea typeface="Material Icons"/>
                    <a:cs typeface="Material Icons"/>
                    <a:sym typeface="Material Icons"/>
                  </a:rPr>
                  <a:t>assessment</a:t>
                </a:r>
                <a:endParaRPr sz="2000">
                  <a:solidFill>
                    <a:srgbClr val="65A30D"/>
                  </a:solidFill>
                  <a:latin typeface="Material Icons"/>
                  <a:ea typeface="Material Icons"/>
                  <a:cs typeface="Material Icons"/>
                  <a:sym typeface="Material Icons"/>
                </a:endParaRPr>
              </a:p>
            </p:txBody>
          </p:sp>
          <p:sp>
            <p:nvSpPr>
              <p:cNvPr id="340" name="Google Shape;340;p53"/>
              <p:cNvSpPr txBox="1"/>
              <p:nvPr/>
            </p:nvSpPr>
            <p:spPr>
              <a:xfrm>
                <a:off x="209550" y="857250"/>
                <a:ext cx="1505100" cy="2047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14345B"/>
                    </a:solidFill>
                    <a:latin typeface="Arial"/>
                    <a:ea typeface="Arial"/>
                    <a:cs typeface="Arial"/>
                    <a:sym typeface="Arial"/>
                  </a:rPr>
                  <a:t>Report</a:t>
                </a:r>
                <a:endParaRPr b="1" sz="1600">
                  <a:solidFill>
                    <a:srgbClr val="14345B"/>
                  </a:solidFill>
                  <a:latin typeface="Arial"/>
                  <a:ea typeface="Arial"/>
                  <a:cs typeface="Arial"/>
                  <a:sym typeface="Arial"/>
                </a:endParaRPr>
              </a:p>
              <a:p>
                <a:pPr indent="0" lvl="0" marL="0" rtl="0" algn="l">
                  <a:spcBef>
                    <a:spcPts val="900"/>
                  </a:spcBef>
                  <a:spcAft>
                    <a:spcPts val="0"/>
                  </a:spcAft>
                  <a:buNone/>
                </a:pPr>
                <a:r>
                  <a:rPr lang="en" sz="1100">
                    <a:solidFill>
                      <a:srgbClr val="475569"/>
                    </a:solidFill>
                    <a:latin typeface="Arial"/>
                    <a:ea typeface="Arial"/>
                    <a:cs typeface="Arial"/>
                    <a:sym typeface="Arial"/>
                  </a:rPr>
                  <a:t>Provide Board financial reports and coordinate the annual audit</a:t>
                </a:r>
                <a:endParaRPr sz="1100">
                  <a:solidFill>
                    <a:srgbClr val="475569"/>
                  </a:solidFill>
                  <a:latin typeface="Arial"/>
                  <a:ea typeface="Arial"/>
                  <a:cs typeface="Arial"/>
                  <a:sym typeface="Arial"/>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345" name="Shape 345"/>
        <p:cNvGrpSpPr/>
        <p:nvPr/>
      </p:nvGrpSpPr>
      <p:grpSpPr>
        <a:xfrm>
          <a:off x="0" y="0"/>
          <a:ext cx="0" cy="0"/>
          <a:chOff x="0" y="0"/>
          <a:chExt cx="0" cy="0"/>
        </a:xfrm>
      </p:grpSpPr>
      <p:sp>
        <p:nvSpPr>
          <p:cNvPr id="346" name="Google Shape;346;p54"/>
          <p:cNvSpPr/>
          <p:nvPr/>
        </p:nvSpPr>
        <p:spPr>
          <a:xfrm>
            <a:off x="500063" y="257175"/>
            <a:ext cx="7500900" cy="1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800">
                <a:solidFill>
                  <a:srgbClr val="087B86"/>
                </a:solidFill>
                <a:latin typeface="Arial"/>
                <a:ea typeface="Arial"/>
                <a:cs typeface="Arial"/>
                <a:sym typeface="Arial"/>
              </a:rPr>
              <a:t>GEORGETOWN ISD AMBASSADORS</a:t>
            </a:r>
            <a:endParaRPr sz="1100"/>
          </a:p>
        </p:txBody>
      </p:sp>
      <p:sp>
        <p:nvSpPr>
          <p:cNvPr id="347" name="Google Shape;347;p54"/>
          <p:cNvSpPr/>
          <p:nvPr/>
        </p:nvSpPr>
        <p:spPr>
          <a:xfrm>
            <a:off x="500063" y="600075"/>
            <a:ext cx="8001000" cy="6573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400">
                <a:solidFill>
                  <a:srgbClr val="14345B"/>
                </a:solidFill>
                <a:latin typeface="Arial"/>
                <a:ea typeface="Arial"/>
                <a:cs typeface="Arial"/>
                <a:sym typeface="Arial"/>
              </a:rPr>
              <a:t>Three annual budgets, three purposes</a:t>
            </a:r>
            <a:endParaRPr sz="1100"/>
          </a:p>
        </p:txBody>
      </p:sp>
      <p:grpSp>
        <p:nvGrpSpPr>
          <p:cNvPr id="348" name="Google Shape;348;p54"/>
          <p:cNvGrpSpPr/>
          <p:nvPr/>
        </p:nvGrpSpPr>
        <p:grpSpPr>
          <a:xfrm>
            <a:off x="476250" y="1381125"/>
            <a:ext cx="8191500" cy="3143400"/>
            <a:chOff x="476250" y="1381125"/>
            <a:chExt cx="8191500" cy="3143400"/>
          </a:xfrm>
        </p:grpSpPr>
        <p:grpSp>
          <p:nvGrpSpPr>
            <p:cNvPr id="349" name="Google Shape;349;p54"/>
            <p:cNvGrpSpPr/>
            <p:nvPr/>
          </p:nvGrpSpPr>
          <p:grpSpPr>
            <a:xfrm>
              <a:off x="476250" y="1381125"/>
              <a:ext cx="2552700" cy="3143400"/>
              <a:chOff x="0" y="0"/>
              <a:chExt cx="2552700" cy="3143400"/>
            </a:xfrm>
          </p:grpSpPr>
          <p:sp>
            <p:nvSpPr>
              <p:cNvPr id="350" name="Google Shape;350;p54"/>
              <p:cNvSpPr/>
              <p:nvPr/>
            </p:nvSpPr>
            <p:spPr>
              <a:xfrm>
                <a:off x="0" y="0"/>
                <a:ext cx="2552700" cy="3143400"/>
              </a:xfrm>
              <a:prstGeom prst="roundRect">
                <a:avLst>
                  <a:gd fmla="val 4477"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1" name="Google Shape;351;p54"/>
              <p:cNvSpPr/>
              <p:nvPr/>
            </p:nvSpPr>
            <p:spPr>
              <a:xfrm>
                <a:off x="0" y="0"/>
                <a:ext cx="2552700" cy="57300"/>
              </a:xfrm>
              <a:prstGeom prst="roundRect">
                <a:avLst>
                  <a:gd fmla="val 50000" name="adj"/>
                </a:avLst>
              </a:prstGeom>
              <a:solidFill>
                <a:srgbClr val="087B8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2" name="Google Shape;352;p54"/>
              <p:cNvSpPr/>
              <p:nvPr/>
            </p:nvSpPr>
            <p:spPr>
              <a:xfrm>
                <a:off x="228600" y="285750"/>
                <a:ext cx="457200" cy="457200"/>
              </a:xfrm>
              <a:prstGeom prst="ellipse">
                <a:avLst/>
              </a:prstGeom>
              <a:solidFill>
                <a:srgbClr val="E6F4E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3" name="Google Shape;353;p54"/>
              <p:cNvSpPr txBox="1"/>
              <p:nvPr/>
            </p:nvSpPr>
            <p:spPr>
              <a:xfrm>
                <a:off x="228600" y="31788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200">
                    <a:solidFill>
                      <a:srgbClr val="087B86"/>
                    </a:solidFill>
                    <a:latin typeface="Material Icons"/>
                    <a:ea typeface="Material Icons"/>
                    <a:cs typeface="Material Icons"/>
                    <a:sym typeface="Material Icons"/>
                  </a:rPr>
                  <a:t>account_balance_wallet</a:t>
                </a:r>
                <a:endParaRPr sz="2200">
                  <a:solidFill>
                    <a:srgbClr val="087B86"/>
                  </a:solidFill>
                  <a:latin typeface="Material Icons"/>
                  <a:ea typeface="Material Icons"/>
                  <a:cs typeface="Material Icons"/>
                  <a:sym typeface="Material Icons"/>
                </a:endParaRPr>
              </a:p>
            </p:txBody>
          </p:sp>
          <p:sp>
            <p:nvSpPr>
              <p:cNvPr id="354" name="Google Shape;354;p54"/>
              <p:cNvSpPr txBox="1"/>
              <p:nvPr/>
            </p:nvSpPr>
            <p:spPr>
              <a:xfrm>
                <a:off x="228600" y="914400"/>
                <a:ext cx="2095500" cy="200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14345B"/>
                    </a:solidFill>
                    <a:latin typeface="Arial"/>
                    <a:ea typeface="Arial"/>
                    <a:cs typeface="Arial"/>
                    <a:sym typeface="Arial"/>
                  </a:rPr>
                  <a:t>General Fund</a:t>
                </a:r>
                <a:endParaRPr b="1" sz="1800">
                  <a:solidFill>
                    <a:srgbClr val="14345B"/>
                  </a:solidFill>
                  <a:latin typeface="Arial"/>
                  <a:ea typeface="Arial"/>
                  <a:cs typeface="Arial"/>
                  <a:sym typeface="Arial"/>
                </a:endParaRPr>
              </a:p>
              <a:p>
                <a:pPr indent="0" lvl="0" marL="0" rtl="0" algn="l">
                  <a:spcBef>
                    <a:spcPts val="1200"/>
                  </a:spcBef>
                  <a:spcAft>
                    <a:spcPts val="0"/>
                  </a:spcAft>
                  <a:buNone/>
                </a:pPr>
                <a:r>
                  <a:rPr b="0" lang="en" sz="1200">
                    <a:solidFill>
                      <a:srgbClr val="475569"/>
                    </a:solidFill>
                    <a:latin typeface="Arial"/>
                    <a:ea typeface="Arial"/>
                    <a:cs typeface="Arial"/>
                    <a:sym typeface="Arial"/>
                  </a:rPr>
                  <a:t>Day-to-day district operations, including employee pay</a:t>
                </a:r>
                <a:endParaRPr b="0" sz="1200">
                  <a:solidFill>
                    <a:srgbClr val="475569"/>
                  </a:solidFill>
                  <a:latin typeface="Arial"/>
                  <a:ea typeface="Arial"/>
                  <a:cs typeface="Arial"/>
                  <a:sym typeface="Arial"/>
                </a:endParaRPr>
              </a:p>
            </p:txBody>
          </p:sp>
        </p:grpSp>
        <p:grpSp>
          <p:nvGrpSpPr>
            <p:cNvPr id="355" name="Google Shape;355;p54"/>
            <p:cNvGrpSpPr/>
            <p:nvPr/>
          </p:nvGrpSpPr>
          <p:grpSpPr>
            <a:xfrm>
              <a:off x="3295650" y="1381125"/>
              <a:ext cx="2552700" cy="3143400"/>
              <a:chOff x="0" y="0"/>
              <a:chExt cx="2552700" cy="3143400"/>
            </a:xfrm>
          </p:grpSpPr>
          <p:sp>
            <p:nvSpPr>
              <p:cNvPr id="356" name="Google Shape;356;p54"/>
              <p:cNvSpPr/>
              <p:nvPr/>
            </p:nvSpPr>
            <p:spPr>
              <a:xfrm>
                <a:off x="0" y="0"/>
                <a:ext cx="2552700" cy="3143400"/>
              </a:xfrm>
              <a:prstGeom prst="roundRect">
                <a:avLst>
                  <a:gd fmla="val 4477"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7" name="Google Shape;357;p54"/>
              <p:cNvSpPr/>
              <p:nvPr/>
            </p:nvSpPr>
            <p:spPr>
              <a:xfrm>
                <a:off x="0" y="0"/>
                <a:ext cx="2552700" cy="57300"/>
              </a:xfrm>
              <a:prstGeom prst="roundRect">
                <a:avLst>
                  <a:gd fmla="val 50000" name="adj"/>
                </a:avLst>
              </a:prstGeom>
              <a:solidFill>
                <a:srgbClr val="0097A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8" name="Google Shape;358;p54"/>
              <p:cNvSpPr/>
              <p:nvPr/>
            </p:nvSpPr>
            <p:spPr>
              <a:xfrm>
                <a:off x="228600" y="285750"/>
                <a:ext cx="457200" cy="457200"/>
              </a:xfrm>
              <a:prstGeom prst="ellipse">
                <a:avLst/>
              </a:prstGeom>
              <a:solidFill>
                <a:srgbClr val="E0F2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9" name="Google Shape;359;p54"/>
              <p:cNvSpPr txBox="1"/>
              <p:nvPr/>
            </p:nvSpPr>
            <p:spPr>
              <a:xfrm>
                <a:off x="228600" y="31788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200">
                    <a:solidFill>
                      <a:srgbClr val="0097A7"/>
                    </a:solidFill>
                    <a:latin typeface="Material Icons"/>
                    <a:ea typeface="Material Icons"/>
                    <a:cs typeface="Material Icons"/>
                    <a:sym typeface="Material Icons"/>
                  </a:rPr>
                  <a:t>restaurant</a:t>
                </a:r>
                <a:endParaRPr sz="2200">
                  <a:solidFill>
                    <a:srgbClr val="0097A7"/>
                  </a:solidFill>
                  <a:latin typeface="Material Icons"/>
                  <a:ea typeface="Material Icons"/>
                  <a:cs typeface="Material Icons"/>
                  <a:sym typeface="Material Icons"/>
                </a:endParaRPr>
              </a:p>
            </p:txBody>
          </p:sp>
          <p:sp>
            <p:nvSpPr>
              <p:cNvPr id="360" name="Google Shape;360;p54"/>
              <p:cNvSpPr txBox="1"/>
              <p:nvPr/>
            </p:nvSpPr>
            <p:spPr>
              <a:xfrm>
                <a:off x="228600" y="914400"/>
                <a:ext cx="2095500" cy="200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14345B"/>
                    </a:solidFill>
                    <a:latin typeface="Arial"/>
                    <a:ea typeface="Arial"/>
                    <a:cs typeface="Arial"/>
                    <a:sym typeface="Arial"/>
                  </a:rPr>
                  <a:t>Food Service</a:t>
                </a:r>
                <a:endParaRPr b="1" sz="1800">
                  <a:solidFill>
                    <a:srgbClr val="14345B"/>
                  </a:solidFill>
                  <a:latin typeface="Arial"/>
                  <a:ea typeface="Arial"/>
                  <a:cs typeface="Arial"/>
                  <a:sym typeface="Arial"/>
                </a:endParaRPr>
              </a:p>
              <a:p>
                <a:pPr indent="0" lvl="0" marL="0" rtl="0" algn="l">
                  <a:spcBef>
                    <a:spcPts val="1200"/>
                  </a:spcBef>
                  <a:spcAft>
                    <a:spcPts val="0"/>
                  </a:spcAft>
                  <a:buNone/>
                </a:pPr>
                <a:r>
                  <a:rPr b="0" lang="en" sz="1200">
                    <a:solidFill>
                      <a:srgbClr val="475569"/>
                    </a:solidFill>
                    <a:latin typeface="Arial"/>
                    <a:ea typeface="Arial"/>
                    <a:cs typeface="Arial"/>
                    <a:sym typeface="Arial"/>
                  </a:rPr>
                  <a:t>School meal program revenues and expenses</a:t>
                </a:r>
                <a:endParaRPr b="0" sz="1200">
                  <a:solidFill>
                    <a:srgbClr val="475569"/>
                  </a:solidFill>
                  <a:latin typeface="Arial"/>
                  <a:ea typeface="Arial"/>
                  <a:cs typeface="Arial"/>
                  <a:sym typeface="Arial"/>
                </a:endParaRPr>
              </a:p>
            </p:txBody>
          </p:sp>
        </p:grpSp>
        <p:grpSp>
          <p:nvGrpSpPr>
            <p:cNvPr id="361" name="Google Shape;361;p54"/>
            <p:cNvGrpSpPr/>
            <p:nvPr/>
          </p:nvGrpSpPr>
          <p:grpSpPr>
            <a:xfrm>
              <a:off x="6115050" y="1381125"/>
              <a:ext cx="2552700" cy="3143400"/>
              <a:chOff x="0" y="0"/>
              <a:chExt cx="2552700" cy="3143400"/>
            </a:xfrm>
          </p:grpSpPr>
          <p:sp>
            <p:nvSpPr>
              <p:cNvPr id="362" name="Google Shape;362;p54"/>
              <p:cNvSpPr/>
              <p:nvPr/>
            </p:nvSpPr>
            <p:spPr>
              <a:xfrm>
                <a:off x="0" y="0"/>
                <a:ext cx="2552700" cy="3143400"/>
              </a:xfrm>
              <a:prstGeom prst="roundRect">
                <a:avLst>
                  <a:gd fmla="val 4477"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63" name="Google Shape;363;p54"/>
              <p:cNvSpPr/>
              <p:nvPr/>
            </p:nvSpPr>
            <p:spPr>
              <a:xfrm>
                <a:off x="0" y="0"/>
                <a:ext cx="2552700" cy="57300"/>
              </a:xfrm>
              <a:prstGeom prst="roundRect">
                <a:avLst>
                  <a:gd fmla="val 50000" name="adj"/>
                </a:avLst>
              </a:prstGeom>
              <a:solidFill>
                <a:srgbClr val="14345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64" name="Google Shape;364;p54"/>
              <p:cNvSpPr/>
              <p:nvPr/>
            </p:nvSpPr>
            <p:spPr>
              <a:xfrm>
                <a:off x="228600" y="285750"/>
                <a:ext cx="457200" cy="457200"/>
              </a:xfrm>
              <a:prstGeom prst="ellipse">
                <a:avLst/>
              </a:prstGeom>
              <a:solidFill>
                <a:srgbClr val="F1F5F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65" name="Google Shape;365;p54"/>
              <p:cNvSpPr txBox="1"/>
              <p:nvPr/>
            </p:nvSpPr>
            <p:spPr>
              <a:xfrm>
                <a:off x="228600" y="31788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200">
                    <a:solidFill>
                      <a:srgbClr val="14345B"/>
                    </a:solidFill>
                    <a:latin typeface="Material Icons"/>
                    <a:ea typeface="Material Icons"/>
                    <a:cs typeface="Material Icons"/>
                    <a:sym typeface="Material Icons"/>
                  </a:rPr>
                  <a:t>account_balance</a:t>
                </a:r>
                <a:endParaRPr sz="2200">
                  <a:solidFill>
                    <a:srgbClr val="14345B"/>
                  </a:solidFill>
                  <a:latin typeface="Material Icons"/>
                  <a:ea typeface="Material Icons"/>
                  <a:cs typeface="Material Icons"/>
                  <a:sym typeface="Material Icons"/>
                </a:endParaRPr>
              </a:p>
            </p:txBody>
          </p:sp>
          <p:sp>
            <p:nvSpPr>
              <p:cNvPr id="366" name="Google Shape;366;p54"/>
              <p:cNvSpPr txBox="1"/>
              <p:nvPr/>
            </p:nvSpPr>
            <p:spPr>
              <a:xfrm>
                <a:off x="228600" y="914400"/>
                <a:ext cx="2095500" cy="200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14345B"/>
                    </a:solidFill>
                    <a:latin typeface="Arial"/>
                    <a:ea typeface="Arial"/>
                    <a:cs typeface="Arial"/>
                    <a:sym typeface="Arial"/>
                  </a:rPr>
                  <a:t>Debt Service</a:t>
                </a:r>
                <a:endParaRPr b="1" sz="1800">
                  <a:solidFill>
                    <a:srgbClr val="14345B"/>
                  </a:solidFill>
                  <a:latin typeface="Arial"/>
                  <a:ea typeface="Arial"/>
                  <a:cs typeface="Arial"/>
                  <a:sym typeface="Arial"/>
                </a:endParaRPr>
              </a:p>
              <a:p>
                <a:pPr indent="0" lvl="0" marL="0" rtl="0" algn="l">
                  <a:spcBef>
                    <a:spcPts val="1200"/>
                  </a:spcBef>
                  <a:spcAft>
                    <a:spcPts val="0"/>
                  </a:spcAft>
                  <a:buNone/>
                </a:pPr>
                <a:r>
                  <a:rPr b="0" lang="en" sz="1200">
                    <a:solidFill>
                      <a:srgbClr val="475569"/>
                    </a:solidFill>
                    <a:latin typeface="Arial"/>
                    <a:ea typeface="Arial"/>
                    <a:cs typeface="Arial"/>
                    <a:sym typeface="Arial"/>
                  </a:rPr>
                  <a:t>Payments on bonds issued for capital projects</a:t>
                </a:r>
                <a:endParaRPr b="0" sz="1200">
                  <a:solidFill>
                    <a:srgbClr val="475569"/>
                  </a:solidFill>
                  <a:latin typeface="Arial"/>
                  <a:ea typeface="Arial"/>
                  <a:cs typeface="Arial"/>
                  <a:sym typeface="Arial"/>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371" name="Shape 371"/>
        <p:cNvGrpSpPr/>
        <p:nvPr/>
      </p:nvGrpSpPr>
      <p:grpSpPr>
        <a:xfrm>
          <a:off x="0" y="0"/>
          <a:ext cx="0" cy="0"/>
          <a:chOff x="0" y="0"/>
          <a:chExt cx="0" cy="0"/>
        </a:xfrm>
      </p:grpSpPr>
      <p:sp>
        <p:nvSpPr>
          <p:cNvPr id="372" name="Google Shape;372;p55"/>
          <p:cNvSpPr/>
          <p:nvPr/>
        </p:nvSpPr>
        <p:spPr>
          <a:xfrm>
            <a:off x="500063" y="257175"/>
            <a:ext cx="7500900" cy="1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800">
                <a:solidFill>
                  <a:srgbClr val="087B86"/>
                </a:solidFill>
                <a:latin typeface="Arial"/>
                <a:ea typeface="Arial"/>
                <a:cs typeface="Arial"/>
                <a:sym typeface="Arial"/>
              </a:rPr>
              <a:t>GEORGETOWN ISD AMBASSADORS</a:t>
            </a:r>
            <a:endParaRPr sz="1100"/>
          </a:p>
        </p:txBody>
      </p:sp>
      <p:sp>
        <p:nvSpPr>
          <p:cNvPr id="373" name="Google Shape;373;p55"/>
          <p:cNvSpPr/>
          <p:nvPr/>
        </p:nvSpPr>
        <p:spPr>
          <a:xfrm>
            <a:off x="500063" y="600075"/>
            <a:ext cx="8001000" cy="6573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400">
                <a:solidFill>
                  <a:srgbClr val="14345B"/>
                </a:solidFill>
                <a:latin typeface="Arial"/>
                <a:ea typeface="Arial"/>
                <a:cs typeface="Arial"/>
                <a:sym typeface="Arial"/>
              </a:rPr>
              <a:t>People are the core operating cost</a:t>
            </a:r>
            <a:endParaRPr sz="1100"/>
          </a:p>
        </p:txBody>
      </p:sp>
      <p:grpSp>
        <p:nvGrpSpPr>
          <p:cNvPr id="374" name="Google Shape;374;p55"/>
          <p:cNvGrpSpPr/>
          <p:nvPr/>
        </p:nvGrpSpPr>
        <p:grpSpPr>
          <a:xfrm>
            <a:off x="476250" y="1381125"/>
            <a:ext cx="3952800" cy="3143400"/>
            <a:chOff x="0" y="0"/>
            <a:chExt cx="3952800" cy="3143400"/>
          </a:xfrm>
        </p:grpSpPr>
        <p:sp>
          <p:nvSpPr>
            <p:cNvPr id="375" name="Google Shape;375;p55"/>
            <p:cNvSpPr/>
            <p:nvPr/>
          </p:nvSpPr>
          <p:spPr>
            <a:xfrm>
              <a:off x="0" y="0"/>
              <a:ext cx="3952800" cy="3143400"/>
            </a:xfrm>
            <a:prstGeom prst="roundRect">
              <a:avLst>
                <a:gd fmla="val 3636"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76" name="Google Shape;376;p55"/>
            <p:cNvSpPr/>
            <p:nvPr/>
          </p:nvSpPr>
          <p:spPr>
            <a:xfrm>
              <a:off x="0" y="0"/>
              <a:ext cx="3952800" cy="57300"/>
            </a:xfrm>
            <a:prstGeom prst="roundRect">
              <a:avLst>
                <a:gd fmla="val 50000" name="adj"/>
              </a:avLst>
            </a:prstGeom>
            <a:solidFill>
              <a:srgbClr val="087B8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77" name="Google Shape;377;p55"/>
            <p:cNvSpPr/>
            <p:nvPr/>
          </p:nvSpPr>
          <p:spPr>
            <a:xfrm>
              <a:off x="266700" y="285750"/>
              <a:ext cx="457200" cy="457200"/>
            </a:xfrm>
            <a:prstGeom prst="ellipse">
              <a:avLst/>
            </a:prstGeom>
            <a:solidFill>
              <a:srgbClr val="E6F4E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78" name="Google Shape;378;p55"/>
            <p:cNvSpPr txBox="1"/>
            <p:nvPr/>
          </p:nvSpPr>
          <p:spPr>
            <a:xfrm>
              <a:off x="266700" y="31788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200">
                  <a:solidFill>
                    <a:srgbClr val="087B86"/>
                  </a:solidFill>
                  <a:latin typeface="Material Icons"/>
                  <a:ea typeface="Material Icons"/>
                  <a:cs typeface="Material Icons"/>
                  <a:sym typeface="Material Icons"/>
                </a:rPr>
                <a:t>published_with_changes</a:t>
              </a:r>
              <a:endParaRPr sz="2200">
                <a:solidFill>
                  <a:srgbClr val="087B86"/>
                </a:solidFill>
                <a:latin typeface="Material Icons"/>
                <a:ea typeface="Material Icons"/>
                <a:cs typeface="Material Icons"/>
                <a:sym typeface="Material Icons"/>
              </a:endParaRPr>
            </a:p>
          </p:txBody>
        </p:sp>
        <p:sp>
          <p:nvSpPr>
            <p:cNvPr id="379" name="Google Shape;379;p55"/>
            <p:cNvSpPr txBox="1"/>
            <p:nvPr/>
          </p:nvSpPr>
          <p:spPr>
            <a:xfrm>
              <a:off x="266700" y="914400"/>
              <a:ext cx="3419400" cy="190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14345B"/>
                  </a:solidFill>
                  <a:latin typeface="Arial"/>
                  <a:ea typeface="Arial"/>
                  <a:cs typeface="Arial"/>
                  <a:sym typeface="Arial"/>
                </a:rPr>
                <a:t>Every pay cycle</a:t>
              </a:r>
              <a:endParaRPr b="1" sz="1800">
                <a:solidFill>
                  <a:srgbClr val="14345B"/>
                </a:solidFill>
                <a:latin typeface="Arial"/>
                <a:ea typeface="Arial"/>
                <a:cs typeface="Arial"/>
                <a:sym typeface="Arial"/>
              </a:endParaRPr>
            </a:p>
            <a:p>
              <a:pPr indent="0" lvl="0" marL="0" rtl="0" algn="l">
                <a:spcBef>
                  <a:spcPts val="1200"/>
                </a:spcBef>
                <a:spcAft>
                  <a:spcPts val="0"/>
                </a:spcAft>
                <a:buNone/>
              </a:pPr>
              <a:r>
                <a:rPr b="0" lang="en" sz="1300">
                  <a:solidFill>
                    <a:srgbClr val="475569"/>
                  </a:solidFill>
                  <a:latin typeface="Arial"/>
                  <a:ea typeface="Arial"/>
                  <a:cs typeface="Arial"/>
                  <a:sym typeface="Arial"/>
                </a:rPr>
                <a:t>Payroll turns staffing decisions into accurate, timely pay for district employees.</a:t>
              </a:r>
              <a:endParaRPr b="0" sz="1300">
                <a:solidFill>
                  <a:srgbClr val="475569"/>
                </a:solidFill>
                <a:latin typeface="Arial"/>
                <a:ea typeface="Arial"/>
                <a:cs typeface="Arial"/>
                <a:sym typeface="Arial"/>
              </a:endParaRPr>
            </a:p>
          </p:txBody>
        </p:sp>
      </p:grpSp>
      <p:grpSp>
        <p:nvGrpSpPr>
          <p:cNvPr id="380" name="Google Shape;380;p55"/>
          <p:cNvGrpSpPr/>
          <p:nvPr/>
        </p:nvGrpSpPr>
        <p:grpSpPr>
          <a:xfrm>
            <a:off x="4714875" y="1381125"/>
            <a:ext cx="3952800" cy="3143400"/>
            <a:chOff x="0" y="0"/>
            <a:chExt cx="3952800" cy="3143400"/>
          </a:xfrm>
        </p:grpSpPr>
        <p:sp>
          <p:nvSpPr>
            <p:cNvPr id="381" name="Google Shape;381;p55"/>
            <p:cNvSpPr/>
            <p:nvPr/>
          </p:nvSpPr>
          <p:spPr>
            <a:xfrm>
              <a:off x="0" y="0"/>
              <a:ext cx="3952800" cy="3143400"/>
            </a:xfrm>
            <a:prstGeom prst="roundRect">
              <a:avLst>
                <a:gd fmla="val 3636"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82" name="Google Shape;382;p55"/>
            <p:cNvSpPr/>
            <p:nvPr/>
          </p:nvSpPr>
          <p:spPr>
            <a:xfrm>
              <a:off x="0" y="0"/>
              <a:ext cx="3952800" cy="57300"/>
            </a:xfrm>
            <a:prstGeom prst="roundRect">
              <a:avLst>
                <a:gd fmla="val 50000" name="adj"/>
              </a:avLst>
            </a:prstGeom>
            <a:solidFill>
              <a:srgbClr val="14345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83" name="Google Shape;383;p55"/>
            <p:cNvSpPr/>
            <p:nvPr/>
          </p:nvSpPr>
          <p:spPr>
            <a:xfrm>
              <a:off x="266700" y="285750"/>
              <a:ext cx="457200" cy="457200"/>
            </a:xfrm>
            <a:prstGeom prst="ellipse">
              <a:avLst/>
            </a:prstGeom>
            <a:solidFill>
              <a:srgbClr val="F1F5F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84" name="Google Shape;384;p55"/>
            <p:cNvSpPr txBox="1"/>
            <p:nvPr/>
          </p:nvSpPr>
          <p:spPr>
            <a:xfrm>
              <a:off x="266700" y="31788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200">
                  <a:solidFill>
                    <a:srgbClr val="14345B"/>
                  </a:solidFill>
                  <a:latin typeface="Material Icons"/>
                  <a:ea typeface="Material Icons"/>
                  <a:cs typeface="Material Icons"/>
                  <a:sym typeface="Material Icons"/>
                </a:rPr>
                <a:t>pie_chart</a:t>
              </a:r>
              <a:endParaRPr sz="2200">
                <a:solidFill>
                  <a:srgbClr val="14345B"/>
                </a:solidFill>
                <a:latin typeface="Material Icons"/>
                <a:ea typeface="Material Icons"/>
                <a:cs typeface="Material Icons"/>
                <a:sym typeface="Material Icons"/>
              </a:endParaRPr>
            </a:p>
          </p:txBody>
        </p:sp>
        <p:sp>
          <p:nvSpPr>
            <p:cNvPr id="385" name="Google Shape;385;p55"/>
            <p:cNvSpPr txBox="1"/>
            <p:nvPr/>
          </p:nvSpPr>
          <p:spPr>
            <a:xfrm>
              <a:off x="266700" y="914400"/>
              <a:ext cx="3419400" cy="190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14345B"/>
                  </a:solidFill>
                  <a:latin typeface="Arial"/>
                  <a:ea typeface="Arial"/>
                  <a:cs typeface="Arial"/>
                  <a:sym typeface="Arial"/>
                </a:rPr>
                <a:t>Every budget cycle</a:t>
              </a:r>
              <a:endParaRPr b="1" sz="1800">
                <a:solidFill>
                  <a:srgbClr val="14345B"/>
                </a:solidFill>
                <a:latin typeface="Arial"/>
                <a:ea typeface="Arial"/>
                <a:cs typeface="Arial"/>
                <a:sym typeface="Arial"/>
              </a:endParaRPr>
            </a:p>
            <a:p>
              <a:pPr indent="0" lvl="0" marL="0" rtl="0" algn="l">
                <a:spcBef>
                  <a:spcPts val="1200"/>
                </a:spcBef>
                <a:spcAft>
                  <a:spcPts val="0"/>
                </a:spcAft>
                <a:buNone/>
              </a:pPr>
              <a:r>
                <a:rPr b="0" lang="en" sz="1300">
                  <a:solidFill>
                    <a:srgbClr val="475569"/>
                  </a:solidFill>
                  <a:latin typeface="Arial"/>
                  <a:ea typeface="Arial"/>
                  <a:cs typeface="Arial"/>
                  <a:sym typeface="Arial"/>
                </a:rPr>
                <a:t>Finance works with campuses and departments to match available resources to student needs.</a:t>
              </a:r>
              <a:endParaRPr b="0" sz="1300">
                <a:solidFill>
                  <a:srgbClr val="475569"/>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390" name="Shape 390"/>
        <p:cNvGrpSpPr/>
        <p:nvPr/>
      </p:nvGrpSpPr>
      <p:grpSpPr>
        <a:xfrm>
          <a:off x="0" y="0"/>
          <a:ext cx="0" cy="0"/>
          <a:chOff x="0" y="0"/>
          <a:chExt cx="0" cy="0"/>
        </a:xfrm>
      </p:grpSpPr>
      <p:sp>
        <p:nvSpPr>
          <p:cNvPr id="391" name="Google Shape;391;p56"/>
          <p:cNvSpPr/>
          <p:nvPr/>
        </p:nvSpPr>
        <p:spPr>
          <a:xfrm>
            <a:off x="500063" y="257175"/>
            <a:ext cx="7500900" cy="1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800">
                <a:solidFill>
                  <a:srgbClr val="087B86"/>
                </a:solidFill>
                <a:latin typeface="Arial"/>
                <a:ea typeface="Arial"/>
                <a:cs typeface="Arial"/>
                <a:sym typeface="Arial"/>
              </a:rPr>
              <a:t>GEORGETOWN ISD AMBASSADORS</a:t>
            </a:r>
            <a:endParaRPr sz="1100"/>
          </a:p>
        </p:txBody>
      </p:sp>
      <p:sp>
        <p:nvSpPr>
          <p:cNvPr id="392" name="Google Shape;392;p56"/>
          <p:cNvSpPr/>
          <p:nvPr/>
        </p:nvSpPr>
        <p:spPr>
          <a:xfrm>
            <a:off x="500063" y="600075"/>
            <a:ext cx="8001000" cy="6573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400">
                <a:solidFill>
                  <a:srgbClr val="14345B"/>
                </a:solidFill>
                <a:latin typeface="Arial"/>
                <a:ea typeface="Arial"/>
                <a:cs typeface="Arial"/>
                <a:sym typeface="Arial"/>
              </a:rPr>
              <a:t>How Finance supports a campus</a:t>
            </a:r>
            <a:endParaRPr sz="1100"/>
          </a:p>
        </p:txBody>
      </p:sp>
      <p:grpSp>
        <p:nvGrpSpPr>
          <p:cNvPr id="393" name="Google Shape;393;p56"/>
          <p:cNvGrpSpPr/>
          <p:nvPr/>
        </p:nvGrpSpPr>
        <p:grpSpPr>
          <a:xfrm>
            <a:off x="476250" y="1285875"/>
            <a:ext cx="8191500" cy="3333900"/>
            <a:chOff x="0" y="0"/>
            <a:chExt cx="8191500" cy="3333900"/>
          </a:xfrm>
        </p:grpSpPr>
        <p:grpSp>
          <p:nvGrpSpPr>
            <p:cNvPr id="394" name="Google Shape;394;p56"/>
            <p:cNvGrpSpPr/>
            <p:nvPr/>
          </p:nvGrpSpPr>
          <p:grpSpPr>
            <a:xfrm>
              <a:off x="0" y="0"/>
              <a:ext cx="2552700" cy="3333900"/>
              <a:chOff x="0" y="0"/>
              <a:chExt cx="2552700" cy="3333900"/>
            </a:xfrm>
          </p:grpSpPr>
          <p:sp>
            <p:nvSpPr>
              <p:cNvPr id="395" name="Google Shape;395;p56"/>
              <p:cNvSpPr/>
              <p:nvPr/>
            </p:nvSpPr>
            <p:spPr>
              <a:xfrm>
                <a:off x="0" y="0"/>
                <a:ext cx="2552700" cy="3333900"/>
              </a:xfrm>
              <a:prstGeom prst="roundRect">
                <a:avLst>
                  <a:gd fmla="val 5223"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96" name="Google Shape;396;p56"/>
              <p:cNvSpPr/>
              <p:nvPr/>
            </p:nvSpPr>
            <p:spPr>
              <a:xfrm>
                <a:off x="0" y="0"/>
                <a:ext cx="2552700" cy="57300"/>
              </a:xfrm>
              <a:prstGeom prst="roundRect">
                <a:avLst>
                  <a:gd fmla="val 50000" name="adj"/>
                </a:avLst>
              </a:prstGeom>
              <a:solidFill>
                <a:srgbClr val="087B8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97" name="Google Shape;397;p56"/>
              <p:cNvSpPr/>
              <p:nvPr/>
            </p:nvSpPr>
            <p:spPr>
              <a:xfrm>
                <a:off x="247650" y="266700"/>
                <a:ext cx="457200" cy="457200"/>
              </a:xfrm>
              <a:prstGeom prst="ellipse">
                <a:avLst/>
              </a:prstGeom>
              <a:solidFill>
                <a:srgbClr val="E6F4E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98" name="Google Shape;398;p56"/>
              <p:cNvSpPr txBox="1"/>
              <p:nvPr/>
            </p:nvSpPr>
            <p:spPr>
              <a:xfrm>
                <a:off x="247650" y="29883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200">
                    <a:solidFill>
                      <a:srgbClr val="087B86"/>
                    </a:solidFill>
                    <a:latin typeface="Material Icons"/>
                    <a:ea typeface="Material Icons"/>
                    <a:cs typeface="Material Icons"/>
                    <a:sym typeface="Material Icons"/>
                  </a:rPr>
                  <a:t>assignment</a:t>
                </a:r>
                <a:endParaRPr sz="2200">
                  <a:solidFill>
                    <a:srgbClr val="087B86"/>
                  </a:solidFill>
                  <a:latin typeface="Material Icons"/>
                  <a:ea typeface="Material Icons"/>
                  <a:cs typeface="Material Icons"/>
                  <a:sym typeface="Material Icons"/>
                </a:endParaRPr>
              </a:p>
            </p:txBody>
          </p:sp>
          <p:sp>
            <p:nvSpPr>
              <p:cNvPr id="399" name="Google Shape;399;p56"/>
              <p:cNvSpPr txBox="1"/>
              <p:nvPr/>
            </p:nvSpPr>
            <p:spPr>
              <a:xfrm>
                <a:off x="1809750" y="323850"/>
                <a:ext cx="514500" cy="2859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None/>
                </a:pPr>
                <a:r>
                  <a:rPr b="1" lang="en" sz="1100">
                    <a:solidFill>
                      <a:srgbClr val="087B86"/>
                    </a:solidFill>
                    <a:latin typeface="Arial"/>
                    <a:ea typeface="Arial"/>
                    <a:cs typeface="Arial"/>
                    <a:sym typeface="Arial"/>
                  </a:rPr>
                  <a:t>01</a:t>
                </a:r>
                <a:endParaRPr b="1" sz="1100">
                  <a:solidFill>
                    <a:srgbClr val="087B86"/>
                  </a:solidFill>
                  <a:latin typeface="Arial"/>
                  <a:ea typeface="Arial"/>
                  <a:cs typeface="Arial"/>
                  <a:sym typeface="Arial"/>
                </a:endParaRPr>
              </a:p>
            </p:txBody>
          </p:sp>
          <p:sp>
            <p:nvSpPr>
              <p:cNvPr id="400" name="Google Shape;400;p56"/>
              <p:cNvSpPr txBox="1"/>
              <p:nvPr/>
            </p:nvSpPr>
            <p:spPr>
              <a:xfrm>
                <a:off x="247650" y="876300"/>
                <a:ext cx="2057400" cy="2190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14345B"/>
                    </a:solidFill>
                    <a:latin typeface="Arial"/>
                    <a:ea typeface="Arial"/>
                    <a:cs typeface="Arial"/>
                    <a:sym typeface="Arial"/>
                  </a:rPr>
                  <a:t>Planning</a:t>
                </a:r>
                <a:endParaRPr b="1" sz="1800">
                  <a:solidFill>
                    <a:srgbClr val="14345B"/>
                  </a:solidFill>
                  <a:latin typeface="Arial"/>
                  <a:ea typeface="Arial"/>
                  <a:cs typeface="Arial"/>
                  <a:sym typeface="Arial"/>
                </a:endParaRPr>
              </a:p>
              <a:p>
                <a:pPr indent="0" lvl="0" marL="0" rtl="0" algn="l">
                  <a:spcBef>
                    <a:spcPts val="750"/>
                  </a:spcBef>
                  <a:spcAft>
                    <a:spcPts val="0"/>
                  </a:spcAft>
                  <a:buNone/>
                </a:pPr>
                <a:r>
                  <a:rPr b="0" lang="en" sz="1150">
                    <a:solidFill>
                      <a:srgbClr val="475569"/>
                    </a:solidFill>
                    <a:latin typeface="Arial"/>
                    <a:ea typeface="Arial"/>
                    <a:cs typeface="Arial"/>
                    <a:sym typeface="Arial"/>
                  </a:rPr>
                  <a:t>Work with campuses and departments to build budgets and monitor spending throughout the year.</a:t>
                </a:r>
                <a:endParaRPr b="0" sz="1150">
                  <a:solidFill>
                    <a:srgbClr val="475569"/>
                  </a:solidFill>
                  <a:latin typeface="Arial"/>
                  <a:ea typeface="Arial"/>
                  <a:cs typeface="Arial"/>
                  <a:sym typeface="Arial"/>
                </a:endParaRPr>
              </a:p>
              <a:p>
                <a:pPr indent="0" lvl="0" marL="0" rtl="0" algn="l">
                  <a:spcBef>
                    <a:spcPts val="1500"/>
                  </a:spcBef>
                  <a:spcAft>
                    <a:spcPts val="0"/>
                  </a:spcAft>
                  <a:buNone/>
                </a:pPr>
                <a:r>
                  <a:rPr b="1" lang="en" sz="950">
                    <a:solidFill>
                      <a:srgbClr val="087B86"/>
                    </a:solidFill>
                    <a:latin typeface="Arial"/>
                    <a:ea typeface="Arial"/>
                    <a:cs typeface="Arial"/>
                    <a:sym typeface="Arial"/>
                  </a:rPr>
                  <a:t>BUDGETS &amp; MONITORING</a:t>
                </a:r>
                <a:endParaRPr b="1" sz="950">
                  <a:solidFill>
                    <a:srgbClr val="087B86"/>
                  </a:solidFill>
                  <a:latin typeface="Arial"/>
                  <a:ea typeface="Arial"/>
                  <a:cs typeface="Arial"/>
                  <a:sym typeface="Arial"/>
                </a:endParaRPr>
              </a:p>
            </p:txBody>
          </p:sp>
        </p:grpSp>
        <p:grpSp>
          <p:nvGrpSpPr>
            <p:cNvPr id="401" name="Google Shape;401;p56"/>
            <p:cNvGrpSpPr/>
            <p:nvPr/>
          </p:nvGrpSpPr>
          <p:grpSpPr>
            <a:xfrm>
              <a:off x="2819400" y="0"/>
              <a:ext cx="2552700" cy="3333900"/>
              <a:chOff x="0" y="0"/>
              <a:chExt cx="2552700" cy="3333900"/>
            </a:xfrm>
          </p:grpSpPr>
          <p:sp>
            <p:nvSpPr>
              <p:cNvPr id="402" name="Google Shape;402;p56"/>
              <p:cNvSpPr/>
              <p:nvPr/>
            </p:nvSpPr>
            <p:spPr>
              <a:xfrm>
                <a:off x="0" y="0"/>
                <a:ext cx="2552700" cy="3333900"/>
              </a:xfrm>
              <a:prstGeom prst="roundRect">
                <a:avLst>
                  <a:gd fmla="val 5223"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03" name="Google Shape;403;p56"/>
              <p:cNvSpPr/>
              <p:nvPr/>
            </p:nvSpPr>
            <p:spPr>
              <a:xfrm>
                <a:off x="0" y="0"/>
                <a:ext cx="2552700" cy="57300"/>
              </a:xfrm>
              <a:prstGeom prst="roundRect">
                <a:avLst>
                  <a:gd fmla="val 50000" name="adj"/>
                </a:avLst>
              </a:prstGeom>
              <a:solidFill>
                <a:srgbClr val="0097A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04" name="Google Shape;404;p56"/>
              <p:cNvSpPr/>
              <p:nvPr/>
            </p:nvSpPr>
            <p:spPr>
              <a:xfrm>
                <a:off x="247650" y="266700"/>
                <a:ext cx="457200" cy="457200"/>
              </a:xfrm>
              <a:prstGeom prst="ellipse">
                <a:avLst/>
              </a:prstGeom>
              <a:solidFill>
                <a:srgbClr val="E0F2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05" name="Google Shape;405;p56"/>
              <p:cNvSpPr txBox="1"/>
              <p:nvPr/>
            </p:nvSpPr>
            <p:spPr>
              <a:xfrm>
                <a:off x="247650" y="29883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200">
                    <a:solidFill>
                      <a:srgbClr val="0097A7"/>
                    </a:solidFill>
                    <a:latin typeface="Material Icons"/>
                    <a:ea typeface="Material Icons"/>
                    <a:cs typeface="Material Icons"/>
                    <a:sym typeface="Material Icons"/>
                  </a:rPr>
                  <a:t>shopping_cart</a:t>
                </a:r>
                <a:endParaRPr sz="2200">
                  <a:solidFill>
                    <a:srgbClr val="0097A7"/>
                  </a:solidFill>
                  <a:latin typeface="Material Icons"/>
                  <a:ea typeface="Material Icons"/>
                  <a:cs typeface="Material Icons"/>
                  <a:sym typeface="Material Icons"/>
                </a:endParaRPr>
              </a:p>
            </p:txBody>
          </p:sp>
          <p:sp>
            <p:nvSpPr>
              <p:cNvPr id="406" name="Google Shape;406;p56"/>
              <p:cNvSpPr txBox="1"/>
              <p:nvPr/>
            </p:nvSpPr>
            <p:spPr>
              <a:xfrm>
                <a:off x="1809750" y="323850"/>
                <a:ext cx="514500" cy="2859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None/>
                </a:pPr>
                <a:r>
                  <a:rPr b="1" lang="en" sz="1100">
                    <a:solidFill>
                      <a:srgbClr val="0097A7"/>
                    </a:solidFill>
                    <a:latin typeface="Arial"/>
                    <a:ea typeface="Arial"/>
                    <a:cs typeface="Arial"/>
                    <a:sym typeface="Arial"/>
                  </a:rPr>
                  <a:t>02</a:t>
                </a:r>
                <a:endParaRPr b="1" sz="1100">
                  <a:solidFill>
                    <a:srgbClr val="0097A7"/>
                  </a:solidFill>
                  <a:latin typeface="Arial"/>
                  <a:ea typeface="Arial"/>
                  <a:cs typeface="Arial"/>
                  <a:sym typeface="Arial"/>
                </a:endParaRPr>
              </a:p>
            </p:txBody>
          </p:sp>
          <p:sp>
            <p:nvSpPr>
              <p:cNvPr id="407" name="Google Shape;407;p56"/>
              <p:cNvSpPr txBox="1"/>
              <p:nvPr/>
            </p:nvSpPr>
            <p:spPr>
              <a:xfrm>
                <a:off x="247650" y="876300"/>
                <a:ext cx="2057400" cy="2190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14345B"/>
                    </a:solidFill>
                    <a:latin typeface="Arial"/>
                    <a:ea typeface="Arial"/>
                    <a:cs typeface="Arial"/>
                    <a:sym typeface="Arial"/>
                  </a:rPr>
                  <a:t>Purchasing</a:t>
                </a:r>
                <a:endParaRPr b="1" sz="1800">
                  <a:solidFill>
                    <a:srgbClr val="14345B"/>
                  </a:solidFill>
                  <a:latin typeface="Arial"/>
                  <a:ea typeface="Arial"/>
                  <a:cs typeface="Arial"/>
                  <a:sym typeface="Arial"/>
                </a:endParaRPr>
              </a:p>
              <a:p>
                <a:pPr indent="0" lvl="0" marL="0" rtl="0" algn="l">
                  <a:spcBef>
                    <a:spcPts val="750"/>
                  </a:spcBef>
                  <a:spcAft>
                    <a:spcPts val="0"/>
                  </a:spcAft>
                  <a:buNone/>
                </a:pPr>
                <a:r>
                  <a:rPr b="0" lang="en" sz="1150">
                    <a:solidFill>
                      <a:srgbClr val="475569"/>
                    </a:solidFill>
                    <a:latin typeface="Arial"/>
                    <a:ea typeface="Arial"/>
                    <a:cs typeface="Arial"/>
                    <a:sym typeface="Arial"/>
                  </a:rPr>
                  <a:t>Help staff get what they need while following purchasing rules and protecting public funds.</a:t>
                </a:r>
                <a:endParaRPr b="0" sz="1150">
                  <a:solidFill>
                    <a:srgbClr val="475569"/>
                  </a:solidFill>
                  <a:latin typeface="Arial"/>
                  <a:ea typeface="Arial"/>
                  <a:cs typeface="Arial"/>
                  <a:sym typeface="Arial"/>
                </a:endParaRPr>
              </a:p>
              <a:p>
                <a:pPr indent="0" lvl="0" marL="0" rtl="0" algn="l">
                  <a:spcBef>
                    <a:spcPts val="1500"/>
                  </a:spcBef>
                  <a:spcAft>
                    <a:spcPts val="0"/>
                  </a:spcAft>
                  <a:buNone/>
                </a:pPr>
                <a:r>
                  <a:rPr b="1" lang="en" sz="950">
                    <a:solidFill>
                      <a:srgbClr val="0097A7"/>
                    </a:solidFill>
                    <a:latin typeface="Arial"/>
                    <a:ea typeface="Arial"/>
                    <a:cs typeface="Arial"/>
                    <a:sym typeface="Arial"/>
                  </a:rPr>
                  <a:t>COMPLIANCE &amp; FUNDS</a:t>
                </a:r>
                <a:endParaRPr b="1" sz="950">
                  <a:solidFill>
                    <a:srgbClr val="0097A7"/>
                  </a:solidFill>
                  <a:latin typeface="Arial"/>
                  <a:ea typeface="Arial"/>
                  <a:cs typeface="Arial"/>
                  <a:sym typeface="Arial"/>
                </a:endParaRPr>
              </a:p>
            </p:txBody>
          </p:sp>
        </p:grpSp>
        <p:grpSp>
          <p:nvGrpSpPr>
            <p:cNvPr id="408" name="Google Shape;408;p56"/>
            <p:cNvGrpSpPr/>
            <p:nvPr/>
          </p:nvGrpSpPr>
          <p:grpSpPr>
            <a:xfrm>
              <a:off x="5638800" y="0"/>
              <a:ext cx="2552700" cy="3333900"/>
              <a:chOff x="0" y="0"/>
              <a:chExt cx="2552700" cy="3333900"/>
            </a:xfrm>
          </p:grpSpPr>
          <p:sp>
            <p:nvSpPr>
              <p:cNvPr id="409" name="Google Shape;409;p56"/>
              <p:cNvSpPr/>
              <p:nvPr/>
            </p:nvSpPr>
            <p:spPr>
              <a:xfrm>
                <a:off x="0" y="0"/>
                <a:ext cx="2552700" cy="3333900"/>
              </a:xfrm>
              <a:prstGeom prst="roundRect">
                <a:avLst>
                  <a:gd fmla="val 5223"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10" name="Google Shape;410;p56"/>
              <p:cNvSpPr/>
              <p:nvPr/>
            </p:nvSpPr>
            <p:spPr>
              <a:xfrm>
                <a:off x="0" y="0"/>
                <a:ext cx="2552700" cy="57300"/>
              </a:xfrm>
              <a:prstGeom prst="roundRect">
                <a:avLst>
                  <a:gd fmla="val 50000" name="adj"/>
                </a:avLst>
              </a:prstGeom>
              <a:solidFill>
                <a:srgbClr val="14345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11" name="Google Shape;411;p56"/>
              <p:cNvSpPr/>
              <p:nvPr/>
            </p:nvSpPr>
            <p:spPr>
              <a:xfrm>
                <a:off x="247650" y="266700"/>
                <a:ext cx="457200" cy="457200"/>
              </a:xfrm>
              <a:prstGeom prst="ellipse">
                <a:avLst/>
              </a:prstGeom>
              <a:solidFill>
                <a:srgbClr val="F1F5F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12" name="Google Shape;412;p56"/>
              <p:cNvSpPr txBox="1"/>
              <p:nvPr/>
            </p:nvSpPr>
            <p:spPr>
              <a:xfrm>
                <a:off x="247650" y="29883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200">
                    <a:solidFill>
                      <a:srgbClr val="14345B"/>
                    </a:solidFill>
                    <a:latin typeface="Material Icons"/>
                    <a:ea typeface="Material Icons"/>
                    <a:cs typeface="Material Icons"/>
                    <a:sym typeface="Material Icons"/>
                  </a:rPr>
                  <a:t>payments</a:t>
                </a:r>
                <a:endParaRPr sz="2200">
                  <a:solidFill>
                    <a:srgbClr val="14345B"/>
                  </a:solidFill>
                  <a:latin typeface="Material Icons"/>
                  <a:ea typeface="Material Icons"/>
                  <a:cs typeface="Material Icons"/>
                  <a:sym typeface="Material Icons"/>
                </a:endParaRPr>
              </a:p>
            </p:txBody>
          </p:sp>
          <p:sp>
            <p:nvSpPr>
              <p:cNvPr id="413" name="Google Shape;413;p56"/>
              <p:cNvSpPr txBox="1"/>
              <p:nvPr/>
            </p:nvSpPr>
            <p:spPr>
              <a:xfrm>
                <a:off x="1809750" y="323850"/>
                <a:ext cx="514500" cy="2859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None/>
                </a:pPr>
                <a:r>
                  <a:rPr b="1" lang="en" sz="1100">
                    <a:solidFill>
                      <a:srgbClr val="14345B"/>
                    </a:solidFill>
                    <a:latin typeface="Arial"/>
                    <a:ea typeface="Arial"/>
                    <a:cs typeface="Arial"/>
                    <a:sym typeface="Arial"/>
                  </a:rPr>
                  <a:t>03</a:t>
                </a:r>
                <a:endParaRPr b="1" sz="1100">
                  <a:solidFill>
                    <a:srgbClr val="14345B"/>
                  </a:solidFill>
                  <a:latin typeface="Arial"/>
                  <a:ea typeface="Arial"/>
                  <a:cs typeface="Arial"/>
                  <a:sym typeface="Arial"/>
                </a:endParaRPr>
              </a:p>
            </p:txBody>
          </p:sp>
          <p:sp>
            <p:nvSpPr>
              <p:cNvPr id="414" name="Google Shape;414;p56"/>
              <p:cNvSpPr txBox="1"/>
              <p:nvPr/>
            </p:nvSpPr>
            <p:spPr>
              <a:xfrm>
                <a:off x="247650" y="876300"/>
                <a:ext cx="2057400" cy="2190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14345B"/>
                    </a:solidFill>
                    <a:latin typeface="Arial"/>
                    <a:ea typeface="Arial"/>
                    <a:cs typeface="Arial"/>
                    <a:sym typeface="Arial"/>
                  </a:rPr>
                  <a:t>Payroll</a:t>
                </a:r>
                <a:endParaRPr b="1" sz="1800">
                  <a:solidFill>
                    <a:srgbClr val="14345B"/>
                  </a:solidFill>
                  <a:latin typeface="Arial"/>
                  <a:ea typeface="Arial"/>
                  <a:cs typeface="Arial"/>
                  <a:sym typeface="Arial"/>
                </a:endParaRPr>
              </a:p>
              <a:p>
                <a:pPr indent="0" lvl="0" marL="0" rtl="0" algn="l">
                  <a:spcBef>
                    <a:spcPts val="750"/>
                  </a:spcBef>
                  <a:spcAft>
                    <a:spcPts val="0"/>
                  </a:spcAft>
                  <a:buNone/>
                </a:pPr>
                <a:r>
                  <a:rPr b="0" lang="en" sz="1150">
                    <a:solidFill>
                      <a:srgbClr val="475569"/>
                    </a:solidFill>
                    <a:latin typeface="Arial"/>
                    <a:ea typeface="Arial"/>
                    <a:cs typeface="Arial"/>
                    <a:sym typeface="Arial"/>
                  </a:rPr>
                  <a:t>Make sure district employees are paid accurately and on time.</a:t>
                </a:r>
                <a:endParaRPr b="0" sz="1150">
                  <a:solidFill>
                    <a:srgbClr val="475569"/>
                  </a:solidFill>
                  <a:latin typeface="Arial"/>
                  <a:ea typeface="Arial"/>
                  <a:cs typeface="Arial"/>
                  <a:sym typeface="Arial"/>
                </a:endParaRPr>
              </a:p>
              <a:p>
                <a:pPr indent="0" lvl="0" marL="0" rtl="0" algn="l">
                  <a:spcBef>
                    <a:spcPts val="1500"/>
                  </a:spcBef>
                  <a:spcAft>
                    <a:spcPts val="0"/>
                  </a:spcAft>
                  <a:buNone/>
                </a:pPr>
                <a:r>
                  <a:rPr b="1" lang="en" sz="950">
                    <a:solidFill>
                      <a:srgbClr val="14345B"/>
                    </a:solidFill>
                    <a:latin typeface="Arial"/>
                    <a:ea typeface="Arial"/>
                    <a:cs typeface="Arial"/>
                    <a:sym typeface="Arial"/>
                  </a:rPr>
                  <a:t>ACCURATE COMPENSATION</a:t>
                </a:r>
                <a:endParaRPr b="1" sz="950">
                  <a:solidFill>
                    <a:srgbClr val="14345B"/>
                  </a:solidFill>
                  <a:latin typeface="Arial"/>
                  <a:ea typeface="Arial"/>
                  <a:cs typeface="Arial"/>
                  <a:sym typeface="Arial"/>
                </a:endParaRPr>
              </a:p>
            </p:txBody>
          </p:sp>
        </p:gr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419" name="Shape 419"/>
        <p:cNvGrpSpPr/>
        <p:nvPr/>
      </p:nvGrpSpPr>
      <p:grpSpPr>
        <a:xfrm>
          <a:off x="0" y="0"/>
          <a:ext cx="0" cy="0"/>
          <a:chOff x="0" y="0"/>
          <a:chExt cx="0" cy="0"/>
        </a:xfrm>
      </p:grpSpPr>
      <p:sp>
        <p:nvSpPr>
          <p:cNvPr id="420" name="Google Shape;420;p57"/>
          <p:cNvSpPr/>
          <p:nvPr/>
        </p:nvSpPr>
        <p:spPr>
          <a:xfrm>
            <a:off x="500063" y="257175"/>
            <a:ext cx="7500900" cy="1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800">
                <a:solidFill>
                  <a:srgbClr val="087B86"/>
                </a:solidFill>
                <a:latin typeface="Arial"/>
                <a:ea typeface="Arial"/>
                <a:cs typeface="Arial"/>
                <a:sym typeface="Arial"/>
              </a:rPr>
              <a:t>GEORGETOWN ISD AMBASSADORS</a:t>
            </a:r>
            <a:endParaRPr sz="1100"/>
          </a:p>
        </p:txBody>
      </p:sp>
      <p:sp>
        <p:nvSpPr>
          <p:cNvPr id="421" name="Google Shape;421;p57"/>
          <p:cNvSpPr/>
          <p:nvPr/>
        </p:nvSpPr>
        <p:spPr>
          <a:xfrm>
            <a:off x="500063" y="600075"/>
            <a:ext cx="8001000" cy="6573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400">
                <a:solidFill>
                  <a:srgbClr val="14345B"/>
                </a:solidFill>
                <a:latin typeface="Arial"/>
                <a:ea typeface="Arial"/>
                <a:cs typeface="Arial"/>
                <a:sym typeface="Arial"/>
              </a:rPr>
              <a:t>Stewardship continues after the purchase</a:t>
            </a:r>
            <a:endParaRPr sz="1100"/>
          </a:p>
        </p:txBody>
      </p:sp>
      <p:grpSp>
        <p:nvGrpSpPr>
          <p:cNvPr id="422" name="Google Shape;422;p57"/>
          <p:cNvGrpSpPr/>
          <p:nvPr/>
        </p:nvGrpSpPr>
        <p:grpSpPr>
          <a:xfrm>
            <a:off x="476250" y="1381125"/>
            <a:ext cx="1905000" cy="3048000"/>
            <a:chOff x="0" y="0"/>
            <a:chExt cx="1905000" cy="3048000"/>
          </a:xfrm>
        </p:grpSpPr>
        <p:sp>
          <p:nvSpPr>
            <p:cNvPr id="423" name="Google Shape;423;p57"/>
            <p:cNvSpPr/>
            <p:nvPr/>
          </p:nvSpPr>
          <p:spPr>
            <a:xfrm>
              <a:off x="0" y="0"/>
              <a:ext cx="1905000" cy="3048000"/>
            </a:xfrm>
            <a:prstGeom prst="roundRect">
              <a:avLst>
                <a:gd fmla="val 6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24" name="Google Shape;424;p57"/>
            <p:cNvSpPr/>
            <p:nvPr/>
          </p:nvSpPr>
          <p:spPr>
            <a:xfrm>
              <a:off x="0" y="0"/>
              <a:ext cx="1905000" cy="57300"/>
            </a:xfrm>
            <a:prstGeom prst="roundRect">
              <a:avLst>
                <a:gd fmla="val 50000" name="adj"/>
              </a:avLst>
            </a:prstGeom>
            <a:solidFill>
              <a:srgbClr val="087B8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25" name="Google Shape;425;p57"/>
            <p:cNvSpPr/>
            <p:nvPr/>
          </p:nvSpPr>
          <p:spPr>
            <a:xfrm>
              <a:off x="190500" y="266700"/>
              <a:ext cx="457200" cy="457200"/>
            </a:xfrm>
            <a:prstGeom prst="ellipse">
              <a:avLst/>
            </a:prstGeom>
            <a:solidFill>
              <a:srgbClr val="E6F4E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26" name="Google Shape;426;p57"/>
            <p:cNvSpPr txBox="1"/>
            <p:nvPr/>
          </p:nvSpPr>
          <p:spPr>
            <a:xfrm>
              <a:off x="190500" y="29883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2200">
                  <a:solidFill>
                    <a:srgbClr val="087B86"/>
                  </a:solidFill>
                  <a:latin typeface="Material Icons"/>
                  <a:ea typeface="Material Icons"/>
                  <a:cs typeface="Material Icons"/>
                  <a:sym typeface="Material Icons"/>
                </a:rPr>
                <a:t>account_balance</a:t>
              </a:r>
              <a:endParaRPr b="0" sz="2200">
                <a:solidFill>
                  <a:srgbClr val="087B86"/>
                </a:solidFill>
                <a:latin typeface="Material Icons"/>
                <a:ea typeface="Material Icons"/>
                <a:cs typeface="Material Icons"/>
                <a:sym typeface="Material Icons"/>
              </a:endParaRPr>
            </a:p>
          </p:txBody>
        </p:sp>
        <p:sp>
          <p:nvSpPr>
            <p:cNvPr id="427" name="Google Shape;427;p57"/>
            <p:cNvSpPr txBox="1"/>
            <p:nvPr/>
          </p:nvSpPr>
          <p:spPr>
            <a:xfrm>
              <a:off x="190500" y="876300"/>
              <a:ext cx="1524000" cy="200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14345B"/>
                  </a:solidFill>
                  <a:latin typeface="Arial"/>
                  <a:ea typeface="Arial"/>
                  <a:cs typeface="Arial"/>
                  <a:sym typeface="Arial"/>
                </a:rPr>
                <a:t>Cash &amp; investments</a:t>
              </a:r>
              <a:endParaRPr b="1" sz="1500">
                <a:solidFill>
                  <a:srgbClr val="14345B"/>
                </a:solidFill>
                <a:latin typeface="Arial"/>
                <a:ea typeface="Arial"/>
                <a:cs typeface="Arial"/>
                <a:sym typeface="Arial"/>
              </a:endParaRPr>
            </a:p>
            <a:p>
              <a:pPr indent="0" lvl="0" marL="0" rtl="0" algn="l">
                <a:spcBef>
                  <a:spcPts val="1000"/>
                </a:spcBef>
                <a:spcAft>
                  <a:spcPts val="0"/>
                </a:spcAft>
                <a:buNone/>
              </a:pPr>
              <a:r>
                <a:rPr b="0" lang="en" sz="1150">
                  <a:solidFill>
                    <a:srgbClr val="475569"/>
                  </a:solidFill>
                  <a:latin typeface="Arial"/>
                  <a:ea typeface="Arial"/>
                  <a:cs typeface="Arial"/>
                  <a:sym typeface="Arial"/>
                </a:rPr>
                <a:t>Manage district funds and cash needs</a:t>
              </a:r>
              <a:endParaRPr b="0" sz="1150">
                <a:solidFill>
                  <a:srgbClr val="475569"/>
                </a:solidFill>
                <a:latin typeface="Arial"/>
                <a:ea typeface="Arial"/>
                <a:cs typeface="Arial"/>
                <a:sym typeface="Arial"/>
              </a:endParaRPr>
            </a:p>
          </p:txBody>
        </p:sp>
      </p:grpSp>
      <p:grpSp>
        <p:nvGrpSpPr>
          <p:cNvPr id="428" name="Google Shape;428;p57"/>
          <p:cNvGrpSpPr/>
          <p:nvPr/>
        </p:nvGrpSpPr>
        <p:grpSpPr>
          <a:xfrm>
            <a:off x="2571750" y="1381125"/>
            <a:ext cx="1905000" cy="3048000"/>
            <a:chOff x="0" y="0"/>
            <a:chExt cx="1905000" cy="3048000"/>
          </a:xfrm>
        </p:grpSpPr>
        <p:sp>
          <p:nvSpPr>
            <p:cNvPr id="429" name="Google Shape;429;p57"/>
            <p:cNvSpPr/>
            <p:nvPr/>
          </p:nvSpPr>
          <p:spPr>
            <a:xfrm>
              <a:off x="0" y="0"/>
              <a:ext cx="1905000" cy="3048000"/>
            </a:xfrm>
            <a:prstGeom prst="roundRect">
              <a:avLst>
                <a:gd fmla="val 6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30" name="Google Shape;430;p57"/>
            <p:cNvSpPr/>
            <p:nvPr/>
          </p:nvSpPr>
          <p:spPr>
            <a:xfrm>
              <a:off x="0" y="0"/>
              <a:ext cx="1905000" cy="57300"/>
            </a:xfrm>
            <a:prstGeom prst="roundRect">
              <a:avLst>
                <a:gd fmla="val 50000" name="adj"/>
              </a:avLst>
            </a:prstGeom>
            <a:solidFill>
              <a:srgbClr val="0097A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31" name="Google Shape;431;p57"/>
            <p:cNvSpPr/>
            <p:nvPr/>
          </p:nvSpPr>
          <p:spPr>
            <a:xfrm>
              <a:off x="190500" y="266700"/>
              <a:ext cx="457200" cy="457200"/>
            </a:xfrm>
            <a:prstGeom prst="ellipse">
              <a:avLst/>
            </a:prstGeom>
            <a:solidFill>
              <a:srgbClr val="E0F2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32" name="Google Shape;432;p57"/>
            <p:cNvSpPr txBox="1"/>
            <p:nvPr/>
          </p:nvSpPr>
          <p:spPr>
            <a:xfrm>
              <a:off x="190500" y="29883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2200">
                  <a:solidFill>
                    <a:srgbClr val="0097A7"/>
                  </a:solidFill>
                  <a:latin typeface="Material Icons"/>
                  <a:ea typeface="Material Icons"/>
                  <a:cs typeface="Material Icons"/>
                  <a:sym typeface="Material Icons"/>
                </a:rPr>
                <a:t>receipt_long</a:t>
              </a:r>
              <a:endParaRPr b="0" sz="2200">
                <a:solidFill>
                  <a:srgbClr val="0097A7"/>
                </a:solidFill>
                <a:latin typeface="Material Icons"/>
                <a:ea typeface="Material Icons"/>
                <a:cs typeface="Material Icons"/>
                <a:sym typeface="Material Icons"/>
              </a:endParaRPr>
            </a:p>
          </p:txBody>
        </p:sp>
        <p:sp>
          <p:nvSpPr>
            <p:cNvPr id="433" name="Google Shape;433;p57"/>
            <p:cNvSpPr txBox="1"/>
            <p:nvPr/>
          </p:nvSpPr>
          <p:spPr>
            <a:xfrm>
              <a:off x="190500" y="876300"/>
              <a:ext cx="1524000" cy="200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14345B"/>
                  </a:solidFill>
                  <a:latin typeface="Arial"/>
                  <a:ea typeface="Arial"/>
                  <a:cs typeface="Arial"/>
                  <a:sym typeface="Arial"/>
                </a:rPr>
                <a:t>Bonds &amp; debt</a:t>
              </a:r>
              <a:endParaRPr b="1" sz="1500">
                <a:solidFill>
                  <a:srgbClr val="14345B"/>
                </a:solidFill>
                <a:latin typeface="Arial"/>
                <a:ea typeface="Arial"/>
                <a:cs typeface="Arial"/>
                <a:sym typeface="Arial"/>
              </a:endParaRPr>
            </a:p>
            <a:p>
              <a:pPr indent="0" lvl="0" marL="0" rtl="0" algn="l">
                <a:spcBef>
                  <a:spcPts val="1000"/>
                </a:spcBef>
                <a:spcAft>
                  <a:spcPts val="0"/>
                </a:spcAft>
                <a:buNone/>
              </a:pPr>
              <a:r>
                <a:rPr b="0" lang="en" sz="1150">
                  <a:solidFill>
                    <a:srgbClr val="475569"/>
                  </a:solidFill>
                  <a:latin typeface="Arial"/>
                  <a:ea typeface="Arial"/>
                  <a:cs typeface="Arial"/>
                  <a:sym typeface="Arial"/>
                </a:rPr>
                <a:t>Issue or refund bonds and schedule repayment</a:t>
              </a:r>
              <a:endParaRPr b="0" sz="1150">
                <a:solidFill>
                  <a:srgbClr val="475569"/>
                </a:solidFill>
                <a:latin typeface="Arial"/>
                <a:ea typeface="Arial"/>
                <a:cs typeface="Arial"/>
                <a:sym typeface="Arial"/>
              </a:endParaRPr>
            </a:p>
          </p:txBody>
        </p:sp>
      </p:grpSp>
      <p:grpSp>
        <p:nvGrpSpPr>
          <p:cNvPr id="434" name="Google Shape;434;p57"/>
          <p:cNvGrpSpPr/>
          <p:nvPr/>
        </p:nvGrpSpPr>
        <p:grpSpPr>
          <a:xfrm>
            <a:off x="4667250" y="1381125"/>
            <a:ext cx="1905000" cy="3048000"/>
            <a:chOff x="0" y="0"/>
            <a:chExt cx="1905000" cy="3048000"/>
          </a:xfrm>
        </p:grpSpPr>
        <p:sp>
          <p:nvSpPr>
            <p:cNvPr id="435" name="Google Shape;435;p57"/>
            <p:cNvSpPr/>
            <p:nvPr/>
          </p:nvSpPr>
          <p:spPr>
            <a:xfrm>
              <a:off x="0" y="0"/>
              <a:ext cx="1905000" cy="3048000"/>
            </a:xfrm>
            <a:prstGeom prst="roundRect">
              <a:avLst>
                <a:gd fmla="val 6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36" name="Google Shape;436;p57"/>
            <p:cNvSpPr/>
            <p:nvPr/>
          </p:nvSpPr>
          <p:spPr>
            <a:xfrm>
              <a:off x="0" y="0"/>
              <a:ext cx="1905000" cy="57300"/>
            </a:xfrm>
            <a:prstGeom prst="roundRect">
              <a:avLst>
                <a:gd fmla="val 50000" name="adj"/>
              </a:avLst>
            </a:prstGeom>
            <a:solidFill>
              <a:srgbClr val="14345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37" name="Google Shape;437;p57"/>
            <p:cNvSpPr/>
            <p:nvPr/>
          </p:nvSpPr>
          <p:spPr>
            <a:xfrm>
              <a:off x="190500" y="266700"/>
              <a:ext cx="457200" cy="457200"/>
            </a:xfrm>
            <a:prstGeom prst="ellipse">
              <a:avLst/>
            </a:prstGeom>
            <a:solidFill>
              <a:srgbClr val="F1F5F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38" name="Google Shape;438;p57"/>
            <p:cNvSpPr txBox="1"/>
            <p:nvPr/>
          </p:nvSpPr>
          <p:spPr>
            <a:xfrm>
              <a:off x="190500" y="29883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2200">
                  <a:solidFill>
                    <a:srgbClr val="14345B"/>
                  </a:solidFill>
                  <a:latin typeface="Material Icons"/>
                  <a:ea typeface="Material Icons"/>
                  <a:cs typeface="Material Icons"/>
                  <a:sym typeface="Material Icons"/>
                </a:rPr>
                <a:t>analytics</a:t>
              </a:r>
              <a:endParaRPr b="0" sz="2200">
                <a:solidFill>
                  <a:srgbClr val="14345B"/>
                </a:solidFill>
                <a:latin typeface="Material Icons"/>
                <a:ea typeface="Material Icons"/>
                <a:cs typeface="Material Icons"/>
                <a:sym typeface="Material Icons"/>
              </a:endParaRPr>
            </a:p>
          </p:txBody>
        </p:sp>
        <p:sp>
          <p:nvSpPr>
            <p:cNvPr id="439" name="Google Shape;439;p57"/>
            <p:cNvSpPr txBox="1"/>
            <p:nvPr/>
          </p:nvSpPr>
          <p:spPr>
            <a:xfrm>
              <a:off x="190500" y="876300"/>
              <a:ext cx="1524000" cy="200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14345B"/>
                  </a:solidFill>
                  <a:latin typeface="Arial"/>
                  <a:ea typeface="Arial"/>
                  <a:cs typeface="Arial"/>
                  <a:sym typeface="Arial"/>
                </a:rPr>
                <a:t>Board reporting</a:t>
              </a:r>
              <a:endParaRPr b="1" sz="1500">
                <a:solidFill>
                  <a:srgbClr val="14345B"/>
                </a:solidFill>
                <a:latin typeface="Arial"/>
                <a:ea typeface="Arial"/>
                <a:cs typeface="Arial"/>
                <a:sym typeface="Arial"/>
              </a:endParaRPr>
            </a:p>
            <a:p>
              <a:pPr indent="0" lvl="0" marL="0" rtl="0" algn="l">
                <a:spcBef>
                  <a:spcPts val="1000"/>
                </a:spcBef>
                <a:spcAft>
                  <a:spcPts val="0"/>
                </a:spcAft>
                <a:buNone/>
              </a:pPr>
              <a:r>
                <a:rPr b="0" lang="en" sz="1150">
                  <a:solidFill>
                    <a:srgbClr val="475569"/>
                  </a:solidFill>
                  <a:latin typeface="Arial"/>
                  <a:ea typeface="Arial"/>
                  <a:cs typeface="Arial"/>
                  <a:sym typeface="Arial"/>
                </a:rPr>
                <a:t>Prepare monthly financial information</a:t>
              </a:r>
              <a:endParaRPr b="0" sz="1150">
                <a:solidFill>
                  <a:srgbClr val="475569"/>
                </a:solidFill>
                <a:latin typeface="Arial"/>
                <a:ea typeface="Arial"/>
                <a:cs typeface="Arial"/>
                <a:sym typeface="Arial"/>
              </a:endParaRPr>
            </a:p>
          </p:txBody>
        </p:sp>
      </p:grpSp>
      <p:grpSp>
        <p:nvGrpSpPr>
          <p:cNvPr id="440" name="Google Shape;440;p57"/>
          <p:cNvGrpSpPr/>
          <p:nvPr/>
        </p:nvGrpSpPr>
        <p:grpSpPr>
          <a:xfrm>
            <a:off x="6762750" y="1381125"/>
            <a:ext cx="1905000" cy="3048000"/>
            <a:chOff x="0" y="0"/>
            <a:chExt cx="1905000" cy="3048000"/>
          </a:xfrm>
        </p:grpSpPr>
        <p:sp>
          <p:nvSpPr>
            <p:cNvPr id="441" name="Google Shape;441;p57"/>
            <p:cNvSpPr/>
            <p:nvPr/>
          </p:nvSpPr>
          <p:spPr>
            <a:xfrm>
              <a:off x="0" y="0"/>
              <a:ext cx="1905000" cy="3048000"/>
            </a:xfrm>
            <a:prstGeom prst="roundRect">
              <a:avLst>
                <a:gd fmla="val 6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42" name="Google Shape;442;p57"/>
            <p:cNvSpPr/>
            <p:nvPr/>
          </p:nvSpPr>
          <p:spPr>
            <a:xfrm>
              <a:off x="0" y="0"/>
              <a:ext cx="1905000" cy="57300"/>
            </a:xfrm>
            <a:prstGeom prst="roundRect">
              <a:avLst>
                <a:gd fmla="val 50000" name="adj"/>
              </a:avLst>
            </a:prstGeom>
            <a:solidFill>
              <a:srgbClr val="0284C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43" name="Google Shape;443;p57"/>
            <p:cNvSpPr/>
            <p:nvPr/>
          </p:nvSpPr>
          <p:spPr>
            <a:xfrm>
              <a:off x="190500" y="266700"/>
              <a:ext cx="457200" cy="457200"/>
            </a:xfrm>
            <a:prstGeom prst="ellipse">
              <a:avLst/>
            </a:prstGeom>
            <a:solidFill>
              <a:srgbClr val="E0F2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44" name="Google Shape;444;p57"/>
            <p:cNvSpPr txBox="1"/>
            <p:nvPr/>
          </p:nvSpPr>
          <p:spPr>
            <a:xfrm>
              <a:off x="190500" y="29883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2200">
                  <a:solidFill>
                    <a:srgbClr val="0284C7"/>
                  </a:solidFill>
                  <a:latin typeface="Material Icons"/>
                  <a:ea typeface="Material Icons"/>
                  <a:cs typeface="Material Icons"/>
                  <a:sym typeface="Material Icons"/>
                </a:rPr>
                <a:t>verified_user</a:t>
              </a:r>
              <a:endParaRPr b="0" sz="2200">
                <a:solidFill>
                  <a:srgbClr val="0284C7"/>
                </a:solidFill>
                <a:latin typeface="Material Icons"/>
                <a:ea typeface="Material Icons"/>
                <a:cs typeface="Material Icons"/>
                <a:sym typeface="Material Icons"/>
              </a:endParaRPr>
            </a:p>
          </p:txBody>
        </p:sp>
        <p:sp>
          <p:nvSpPr>
            <p:cNvPr id="445" name="Google Shape;445;p57"/>
            <p:cNvSpPr txBox="1"/>
            <p:nvPr/>
          </p:nvSpPr>
          <p:spPr>
            <a:xfrm>
              <a:off x="190500" y="876300"/>
              <a:ext cx="1524000" cy="2000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14345B"/>
                  </a:solidFill>
                  <a:latin typeface="Arial"/>
                  <a:ea typeface="Arial"/>
                  <a:cs typeface="Arial"/>
                  <a:sym typeface="Arial"/>
                </a:rPr>
                <a:t>Independent review</a:t>
              </a:r>
              <a:endParaRPr b="1" sz="1500">
                <a:solidFill>
                  <a:srgbClr val="14345B"/>
                </a:solidFill>
                <a:latin typeface="Arial"/>
                <a:ea typeface="Arial"/>
                <a:cs typeface="Arial"/>
                <a:sym typeface="Arial"/>
              </a:endParaRPr>
            </a:p>
            <a:p>
              <a:pPr indent="0" lvl="0" marL="0" rtl="0" algn="l">
                <a:spcBef>
                  <a:spcPts val="1000"/>
                </a:spcBef>
                <a:spcAft>
                  <a:spcPts val="0"/>
                </a:spcAft>
                <a:buNone/>
              </a:pPr>
              <a:r>
                <a:rPr b="0" lang="en" sz="1150">
                  <a:solidFill>
                    <a:srgbClr val="475569"/>
                  </a:solidFill>
                  <a:latin typeface="Arial"/>
                  <a:ea typeface="Arial"/>
                  <a:cs typeface="Arial"/>
                  <a:sym typeface="Arial"/>
                </a:rPr>
                <a:t>Coordinate the annual financial audit</a:t>
              </a:r>
              <a:endParaRPr b="0" sz="1150">
                <a:solidFill>
                  <a:srgbClr val="475569"/>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450" name="Shape 450"/>
        <p:cNvGrpSpPr/>
        <p:nvPr/>
      </p:nvGrpSpPr>
      <p:grpSpPr>
        <a:xfrm>
          <a:off x="0" y="0"/>
          <a:ext cx="0" cy="0"/>
          <a:chOff x="0" y="0"/>
          <a:chExt cx="0" cy="0"/>
        </a:xfrm>
      </p:grpSpPr>
      <p:sp>
        <p:nvSpPr>
          <p:cNvPr id="451" name="Google Shape;451;p58"/>
          <p:cNvSpPr/>
          <p:nvPr/>
        </p:nvSpPr>
        <p:spPr>
          <a:xfrm>
            <a:off x="500063" y="257175"/>
            <a:ext cx="7500900" cy="1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800">
                <a:solidFill>
                  <a:srgbClr val="087B86"/>
                </a:solidFill>
                <a:latin typeface="Arial"/>
                <a:ea typeface="Arial"/>
                <a:cs typeface="Arial"/>
                <a:sym typeface="Arial"/>
              </a:rPr>
              <a:t>GEORGETOWN ISD AMBASSADORS</a:t>
            </a:r>
            <a:endParaRPr sz="1100"/>
          </a:p>
        </p:txBody>
      </p:sp>
      <p:sp>
        <p:nvSpPr>
          <p:cNvPr id="452" name="Google Shape;452;p58"/>
          <p:cNvSpPr/>
          <p:nvPr/>
        </p:nvSpPr>
        <p:spPr>
          <a:xfrm>
            <a:off x="500063" y="600075"/>
            <a:ext cx="8001000" cy="6573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400">
                <a:solidFill>
                  <a:srgbClr val="14345B"/>
                </a:solidFill>
                <a:latin typeface="Arial"/>
                <a:ea typeface="Arial"/>
                <a:cs typeface="Arial"/>
                <a:sym typeface="Arial"/>
              </a:rPr>
              <a:t>The 2026–27 budget context</a:t>
            </a:r>
            <a:endParaRPr sz="1100"/>
          </a:p>
        </p:txBody>
      </p:sp>
      <p:grpSp>
        <p:nvGrpSpPr>
          <p:cNvPr id="453" name="Google Shape;453;p58"/>
          <p:cNvGrpSpPr/>
          <p:nvPr/>
        </p:nvGrpSpPr>
        <p:grpSpPr>
          <a:xfrm>
            <a:off x="476250" y="1428750"/>
            <a:ext cx="8191500" cy="3048000"/>
            <a:chOff x="476250" y="1428750"/>
            <a:chExt cx="8191500" cy="3048000"/>
          </a:xfrm>
        </p:grpSpPr>
        <p:grpSp>
          <p:nvGrpSpPr>
            <p:cNvPr id="454" name="Google Shape;454;p58"/>
            <p:cNvGrpSpPr/>
            <p:nvPr/>
          </p:nvGrpSpPr>
          <p:grpSpPr>
            <a:xfrm>
              <a:off x="476250" y="1428750"/>
              <a:ext cx="3905400" cy="3048000"/>
              <a:chOff x="0" y="0"/>
              <a:chExt cx="3905400" cy="3048000"/>
            </a:xfrm>
          </p:grpSpPr>
          <p:sp>
            <p:nvSpPr>
              <p:cNvPr id="455" name="Google Shape;455;p58"/>
              <p:cNvSpPr/>
              <p:nvPr/>
            </p:nvSpPr>
            <p:spPr>
              <a:xfrm>
                <a:off x="0" y="0"/>
                <a:ext cx="3905400" cy="3048000"/>
              </a:xfrm>
              <a:prstGeom prst="roundRect">
                <a:avLst>
                  <a:gd fmla="val 375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56" name="Google Shape;456;p58"/>
              <p:cNvSpPr/>
              <p:nvPr/>
            </p:nvSpPr>
            <p:spPr>
              <a:xfrm>
                <a:off x="0" y="0"/>
                <a:ext cx="3905400" cy="57300"/>
              </a:xfrm>
              <a:prstGeom prst="roundRect">
                <a:avLst>
                  <a:gd fmla="val 50000" name="adj"/>
                </a:avLst>
              </a:prstGeom>
              <a:solidFill>
                <a:srgbClr val="087B8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57" name="Google Shape;457;p58"/>
              <p:cNvSpPr/>
              <p:nvPr/>
            </p:nvSpPr>
            <p:spPr>
              <a:xfrm>
                <a:off x="228600" y="266700"/>
                <a:ext cx="457200" cy="457200"/>
              </a:xfrm>
              <a:prstGeom prst="ellipse">
                <a:avLst/>
              </a:prstGeom>
              <a:solidFill>
                <a:srgbClr val="E6F4E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58" name="Google Shape;458;p58"/>
              <p:cNvSpPr txBox="1"/>
              <p:nvPr/>
            </p:nvSpPr>
            <p:spPr>
              <a:xfrm>
                <a:off x="228600" y="29883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200">
                    <a:solidFill>
                      <a:srgbClr val="087B86"/>
                    </a:solidFill>
                    <a:latin typeface="Material Icons"/>
                    <a:ea typeface="Material Icons"/>
                    <a:cs typeface="Material Icons"/>
                    <a:sym typeface="Material Icons"/>
                  </a:rPr>
                  <a:t>account_balance</a:t>
                </a:r>
                <a:endParaRPr sz="2200">
                  <a:solidFill>
                    <a:srgbClr val="087B86"/>
                  </a:solidFill>
                  <a:latin typeface="Material Icons"/>
                  <a:ea typeface="Material Icons"/>
                  <a:cs typeface="Material Icons"/>
                  <a:sym typeface="Material Icons"/>
                </a:endParaRPr>
              </a:p>
            </p:txBody>
          </p:sp>
          <p:sp>
            <p:nvSpPr>
              <p:cNvPr id="459" name="Google Shape;459;p58"/>
              <p:cNvSpPr txBox="1"/>
              <p:nvPr/>
            </p:nvSpPr>
            <p:spPr>
              <a:xfrm>
                <a:off x="266700" y="914400"/>
                <a:ext cx="3372000" cy="190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14345B"/>
                    </a:solidFill>
                    <a:latin typeface="Arial"/>
                    <a:ea typeface="Arial"/>
                    <a:cs typeface="Arial"/>
                    <a:sym typeface="Arial"/>
                  </a:rPr>
                  <a:t>Balanced budget</a:t>
                </a:r>
                <a:endParaRPr b="1" sz="1800">
                  <a:solidFill>
                    <a:srgbClr val="14345B"/>
                  </a:solidFill>
                  <a:latin typeface="Arial"/>
                  <a:ea typeface="Arial"/>
                  <a:cs typeface="Arial"/>
                  <a:sym typeface="Arial"/>
                </a:endParaRPr>
              </a:p>
              <a:p>
                <a:pPr indent="0" lvl="0" marL="0" rtl="0" algn="l">
                  <a:spcBef>
                    <a:spcPts val="1200"/>
                  </a:spcBef>
                  <a:spcAft>
                    <a:spcPts val="0"/>
                  </a:spcAft>
                  <a:buNone/>
                </a:pPr>
                <a:r>
                  <a:rPr lang="en" sz="1300">
                    <a:solidFill>
                      <a:srgbClr val="475569"/>
                    </a:solidFill>
                    <a:latin typeface="Arial"/>
                    <a:ea typeface="Arial"/>
                    <a:cs typeface="Arial"/>
                    <a:sym typeface="Arial"/>
                  </a:rPr>
                  <a:t>The Board adopted a balanced budget in June.</a:t>
                </a:r>
                <a:endParaRPr sz="1300">
                  <a:solidFill>
                    <a:srgbClr val="475569"/>
                  </a:solidFill>
                  <a:latin typeface="Arial"/>
                  <a:ea typeface="Arial"/>
                  <a:cs typeface="Arial"/>
                  <a:sym typeface="Arial"/>
                </a:endParaRPr>
              </a:p>
              <a:p>
                <a:pPr indent="0" lvl="0" marL="0" rtl="0" algn="l">
                  <a:spcBef>
                    <a:spcPts val="2000"/>
                  </a:spcBef>
                  <a:spcAft>
                    <a:spcPts val="0"/>
                  </a:spcAft>
                  <a:buNone/>
                </a:pPr>
                <a:r>
                  <a:rPr b="1" lang="en" sz="1100">
                    <a:solidFill>
                      <a:srgbClr val="087B86"/>
                    </a:solidFill>
                    <a:highlight>
                      <a:srgbClr val="F1F5F9"/>
                    </a:highlight>
                    <a:latin typeface="Arial"/>
                    <a:ea typeface="Arial"/>
                    <a:cs typeface="Arial"/>
                    <a:sym typeface="Arial"/>
                  </a:rPr>
                  <a:t>ADOPTED STATUS</a:t>
                </a:r>
                <a:endParaRPr b="1" sz="1100">
                  <a:solidFill>
                    <a:srgbClr val="087B86"/>
                  </a:solidFill>
                  <a:highlight>
                    <a:srgbClr val="F1F5F9"/>
                  </a:highlight>
                  <a:latin typeface="Arial"/>
                  <a:ea typeface="Arial"/>
                  <a:cs typeface="Arial"/>
                  <a:sym typeface="Arial"/>
                </a:endParaRPr>
              </a:p>
              <a:p>
                <a:pPr indent="0" lvl="0" marL="0" rtl="0" algn="l">
                  <a:spcBef>
                    <a:spcPts val="300"/>
                  </a:spcBef>
                  <a:spcAft>
                    <a:spcPts val="0"/>
                  </a:spcAft>
                  <a:buNone/>
                </a:pPr>
                <a:r>
                  <a:rPr b="1" lang="en" sz="1200">
                    <a:solidFill>
                      <a:srgbClr val="14345B"/>
                    </a:solidFill>
                    <a:highlight>
                      <a:srgbClr val="F1F5F9"/>
                    </a:highlight>
                    <a:latin typeface="Arial"/>
                    <a:ea typeface="Arial"/>
                    <a:cs typeface="Arial"/>
                    <a:sym typeface="Arial"/>
                  </a:rPr>
                  <a:t>Approved in June 2026</a:t>
                </a:r>
                <a:endParaRPr b="1" sz="1200">
                  <a:solidFill>
                    <a:srgbClr val="14345B"/>
                  </a:solidFill>
                  <a:highlight>
                    <a:srgbClr val="F1F5F9"/>
                  </a:highlight>
                  <a:latin typeface="Arial"/>
                  <a:ea typeface="Arial"/>
                  <a:cs typeface="Arial"/>
                  <a:sym typeface="Arial"/>
                </a:endParaRPr>
              </a:p>
            </p:txBody>
          </p:sp>
        </p:grpSp>
        <p:grpSp>
          <p:nvGrpSpPr>
            <p:cNvPr id="460" name="Google Shape;460;p58"/>
            <p:cNvGrpSpPr/>
            <p:nvPr/>
          </p:nvGrpSpPr>
          <p:grpSpPr>
            <a:xfrm>
              <a:off x="4667250" y="1428750"/>
              <a:ext cx="4000500" cy="3048000"/>
              <a:chOff x="0" y="0"/>
              <a:chExt cx="4000500" cy="3048000"/>
            </a:xfrm>
          </p:grpSpPr>
          <p:sp>
            <p:nvSpPr>
              <p:cNvPr id="461" name="Google Shape;461;p58"/>
              <p:cNvSpPr/>
              <p:nvPr/>
            </p:nvSpPr>
            <p:spPr>
              <a:xfrm>
                <a:off x="0" y="0"/>
                <a:ext cx="4000500" cy="3048000"/>
              </a:xfrm>
              <a:prstGeom prst="roundRect">
                <a:avLst>
                  <a:gd fmla="val 375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62" name="Google Shape;462;p58"/>
              <p:cNvSpPr/>
              <p:nvPr/>
            </p:nvSpPr>
            <p:spPr>
              <a:xfrm>
                <a:off x="0" y="0"/>
                <a:ext cx="4000500" cy="57300"/>
              </a:xfrm>
              <a:prstGeom prst="roundRect">
                <a:avLst>
                  <a:gd fmla="val 50000" name="adj"/>
                </a:avLst>
              </a:prstGeom>
              <a:solidFill>
                <a:srgbClr val="0097A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63" name="Google Shape;463;p58"/>
              <p:cNvSpPr/>
              <p:nvPr/>
            </p:nvSpPr>
            <p:spPr>
              <a:xfrm>
                <a:off x="228600" y="266700"/>
                <a:ext cx="457200" cy="457200"/>
              </a:xfrm>
              <a:prstGeom prst="ellipse">
                <a:avLst/>
              </a:prstGeom>
              <a:solidFill>
                <a:srgbClr val="E0F2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64" name="Google Shape;464;p58"/>
              <p:cNvSpPr txBox="1"/>
              <p:nvPr/>
            </p:nvSpPr>
            <p:spPr>
              <a:xfrm>
                <a:off x="228600" y="298831"/>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200">
                    <a:solidFill>
                      <a:srgbClr val="0097A7"/>
                    </a:solidFill>
                    <a:latin typeface="Material Icons"/>
                    <a:ea typeface="Material Icons"/>
                    <a:cs typeface="Material Icons"/>
                    <a:sym typeface="Material Icons"/>
                  </a:rPr>
                  <a:t>payments</a:t>
                </a:r>
                <a:endParaRPr sz="2200">
                  <a:solidFill>
                    <a:srgbClr val="0097A7"/>
                  </a:solidFill>
                  <a:latin typeface="Material Icons"/>
                  <a:ea typeface="Material Icons"/>
                  <a:cs typeface="Material Icons"/>
                  <a:sym typeface="Material Icons"/>
                </a:endParaRPr>
              </a:p>
            </p:txBody>
          </p:sp>
          <p:sp>
            <p:nvSpPr>
              <p:cNvPr id="465" name="Google Shape;465;p58"/>
              <p:cNvSpPr txBox="1"/>
              <p:nvPr/>
            </p:nvSpPr>
            <p:spPr>
              <a:xfrm>
                <a:off x="266700" y="914400"/>
                <a:ext cx="3467100" cy="1905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14345B"/>
                    </a:solidFill>
                    <a:latin typeface="Arial"/>
                    <a:ea typeface="Arial"/>
                    <a:cs typeface="Arial"/>
                    <a:sym typeface="Arial"/>
                  </a:rPr>
                  <a:t>Compensation &amp; benefits</a:t>
                </a:r>
                <a:endParaRPr b="1" sz="1800">
                  <a:solidFill>
                    <a:srgbClr val="14345B"/>
                  </a:solidFill>
                  <a:latin typeface="Arial"/>
                  <a:ea typeface="Arial"/>
                  <a:cs typeface="Arial"/>
                  <a:sym typeface="Arial"/>
                </a:endParaRPr>
              </a:p>
              <a:p>
                <a:pPr indent="0" lvl="0" marL="0" rtl="0" algn="l">
                  <a:lnSpc>
                    <a:spcPct val="115000"/>
                  </a:lnSpc>
                  <a:spcBef>
                    <a:spcPts val="1200"/>
                  </a:spcBef>
                  <a:spcAft>
                    <a:spcPts val="0"/>
                  </a:spcAft>
                  <a:buNone/>
                </a:pPr>
                <a:r>
                  <a:rPr lang="en" sz="1200">
                    <a:solidFill>
                      <a:srgbClr val="475569"/>
                    </a:solidFill>
                  </a:rPr>
                  <a:t>The District was unable to fund a general pay raise for 2026–27. Rising employee health costs were a significant factor.</a:t>
                </a:r>
                <a:endParaRPr sz="1050">
                  <a:solidFill>
                    <a:srgbClr val="64748B"/>
                  </a:solidFill>
                  <a:highlight>
                    <a:srgbClr val="F8FAFC"/>
                  </a:highlight>
                  <a:latin typeface="Arial"/>
                  <a:ea typeface="Arial"/>
                  <a:cs typeface="Arial"/>
                  <a:sym typeface="Arial"/>
                </a:endParaRPr>
              </a:p>
              <a:p>
                <a:pPr indent="0" lvl="0" marL="0" rtl="0" algn="l">
                  <a:spcBef>
                    <a:spcPts val="1200"/>
                  </a:spcBef>
                  <a:spcAft>
                    <a:spcPts val="0"/>
                  </a:spcAft>
                  <a:buNone/>
                </a:pPr>
                <a:r>
                  <a:rPr b="1" lang="en" sz="1300">
                    <a:solidFill>
                      <a:srgbClr val="14345B"/>
                    </a:solidFill>
                    <a:highlight>
                      <a:srgbClr val="F8FAFC"/>
                    </a:highlight>
                    <a:latin typeface="Arial"/>
                    <a:ea typeface="Arial"/>
                    <a:cs typeface="Arial"/>
                    <a:sym typeface="Arial"/>
                  </a:rPr>
                  <a:t>~$2.0 Million</a:t>
                </a:r>
                <a:endParaRPr b="1" sz="1300">
                  <a:solidFill>
                    <a:srgbClr val="14345B"/>
                  </a:solidFill>
                  <a:highlight>
                    <a:srgbClr val="F8FAFC"/>
                  </a:highlight>
                  <a:latin typeface="Arial"/>
                  <a:ea typeface="Arial"/>
                  <a:cs typeface="Arial"/>
                  <a:sym typeface="Arial"/>
                </a:endParaRPr>
              </a:p>
              <a:p>
                <a:pPr indent="0" lvl="0" marL="0" rtl="0" algn="l">
                  <a:spcBef>
                    <a:spcPts val="0"/>
                  </a:spcBef>
                  <a:spcAft>
                    <a:spcPts val="0"/>
                  </a:spcAft>
                  <a:buNone/>
                </a:pPr>
                <a:r>
                  <a:rPr lang="en" sz="1050">
                    <a:solidFill>
                      <a:srgbClr val="64748B"/>
                    </a:solidFill>
                    <a:highlight>
                      <a:srgbClr val="F8FAFC"/>
                    </a:highlight>
                    <a:latin typeface="Arial"/>
                    <a:ea typeface="Arial"/>
                    <a:cs typeface="Arial"/>
                    <a:sym typeface="Arial"/>
                  </a:rPr>
                  <a:t>Dedicated to absorbing rising employee health costs</a:t>
                </a:r>
                <a:endParaRPr sz="1050">
                  <a:solidFill>
                    <a:srgbClr val="64748B"/>
                  </a:solidFill>
                  <a:highlight>
                    <a:srgbClr val="F8FAFC"/>
                  </a:highlight>
                  <a:latin typeface="Arial"/>
                  <a:ea typeface="Arial"/>
                  <a:cs typeface="Arial"/>
                  <a:sym typeface="Arial"/>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470" name="Shape 470"/>
        <p:cNvGrpSpPr/>
        <p:nvPr/>
      </p:nvGrpSpPr>
      <p:grpSpPr>
        <a:xfrm>
          <a:off x="0" y="0"/>
          <a:ext cx="0" cy="0"/>
          <a:chOff x="0" y="0"/>
          <a:chExt cx="0" cy="0"/>
        </a:xfrm>
      </p:grpSpPr>
      <p:sp>
        <p:nvSpPr>
          <p:cNvPr id="471" name="Google Shape;471;p59"/>
          <p:cNvSpPr/>
          <p:nvPr/>
        </p:nvSpPr>
        <p:spPr>
          <a:xfrm>
            <a:off x="500063" y="257175"/>
            <a:ext cx="7500900" cy="1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800">
                <a:solidFill>
                  <a:srgbClr val="087B86"/>
                </a:solidFill>
                <a:latin typeface="Arial"/>
                <a:ea typeface="Arial"/>
                <a:cs typeface="Arial"/>
                <a:sym typeface="Arial"/>
              </a:rPr>
              <a:t>GEORGETOWN ISD AMBASSADORS</a:t>
            </a:r>
            <a:endParaRPr sz="1100"/>
          </a:p>
        </p:txBody>
      </p:sp>
      <p:sp>
        <p:nvSpPr>
          <p:cNvPr id="472" name="Google Shape;472;p59"/>
          <p:cNvSpPr/>
          <p:nvPr/>
        </p:nvSpPr>
        <p:spPr>
          <a:xfrm>
            <a:off x="500063" y="600075"/>
            <a:ext cx="8001000" cy="6573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400">
                <a:solidFill>
                  <a:srgbClr val="14345B"/>
                </a:solidFill>
                <a:latin typeface="Arial"/>
                <a:ea typeface="Arial"/>
                <a:cs typeface="Arial"/>
                <a:sym typeface="Arial"/>
              </a:rPr>
              <a:t>Two parts of the school tax rate</a:t>
            </a:r>
            <a:endParaRPr sz="1100"/>
          </a:p>
        </p:txBody>
      </p:sp>
      <p:grpSp>
        <p:nvGrpSpPr>
          <p:cNvPr id="473" name="Google Shape;473;p59"/>
          <p:cNvGrpSpPr/>
          <p:nvPr/>
        </p:nvGrpSpPr>
        <p:grpSpPr>
          <a:xfrm>
            <a:off x="476250" y="1381125"/>
            <a:ext cx="3905400" cy="3219107"/>
            <a:chOff x="0" y="0"/>
            <a:chExt cx="3905400" cy="2095500"/>
          </a:xfrm>
        </p:grpSpPr>
        <p:sp>
          <p:nvSpPr>
            <p:cNvPr id="474" name="Google Shape;474;p59"/>
            <p:cNvSpPr/>
            <p:nvPr/>
          </p:nvSpPr>
          <p:spPr>
            <a:xfrm>
              <a:off x="0" y="0"/>
              <a:ext cx="3905400" cy="2095500"/>
            </a:xfrm>
            <a:prstGeom prst="roundRect">
              <a:avLst>
                <a:gd fmla="val 5454"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75" name="Google Shape;475;p59"/>
            <p:cNvSpPr/>
            <p:nvPr/>
          </p:nvSpPr>
          <p:spPr>
            <a:xfrm>
              <a:off x="0" y="0"/>
              <a:ext cx="3905400" cy="57300"/>
            </a:xfrm>
            <a:prstGeom prst="roundRect">
              <a:avLst>
                <a:gd fmla="val 50000" name="adj"/>
              </a:avLst>
            </a:prstGeom>
            <a:solidFill>
              <a:srgbClr val="087B8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76" name="Google Shape;476;p59"/>
            <p:cNvSpPr/>
            <p:nvPr/>
          </p:nvSpPr>
          <p:spPr>
            <a:xfrm>
              <a:off x="228600" y="228600"/>
              <a:ext cx="457200" cy="457200"/>
            </a:xfrm>
            <a:prstGeom prst="ellipse">
              <a:avLst/>
            </a:prstGeom>
            <a:solidFill>
              <a:srgbClr val="E6F4E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77" name="Google Shape;477;p59"/>
            <p:cNvSpPr txBox="1"/>
            <p:nvPr/>
          </p:nvSpPr>
          <p:spPr>
            <a:xfrm>
              <a:off x="228600" y="257810"/>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087B86"/>
                  </a:solidFill>
                  <a:latin typeface="Material Icons"/>
                  <a:ea typeface="Material Icons"/>
                  <a:cs typeface="Material Icons"/>
                  <a:sym typeface="Material Icons"/>
                </a:rPr>
                <a:t>settings</a:t>
              </a:r>
              <a:endParaRPr sz="2000">
                <a:solidFill>
                  <a:srgbClr val="087B86"/>
                </a:solidFill>
                <a:latin typeface="Material Icons"/>
                <a:ea typeface="Material Icons"/>
                <a:cs typeface="Material Icons"/>
                <a:sym typeface="Material Icons"/>
              </a:endParaRPr>
            </a:p>
          </p:txBody>
        </p:sp>
        <p:sp>
          <p:nvSpPr>
            <p:cNvPr id="478" name="Google Shape;478;p59"/>
            <p:cNvSpPr txBox="1"/>
            <p:nvPr/>
          </p:nvSpPr>
          <p:spPr>
            <a:xfrm>
              <a:off x="800100" y="247650"/>
              <a:ext cx="2857500" cy="419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2200">
                  <a:solidFill>
                    <a:srgbClr val="14345B"/>
                  </a:solidFill>
                  <a:latin typeface="Arial"/>
                  <a:ea typeface="Arial"/>
                  <a:cs typeface="Arial"/>
                  <a:sym typeface="Arial"/>
                </a:rPr>
                <a:t>M&amp;O</a:t>
              </a:r>
              <a:endParaRPr b="1" sz="2200">
                <a:solidFill>
                  <a:srgbClr val="14345B"/>
                </a:solidFill>
                <a:latin typeface="Arial"/>
                <a:ea typeface="Arial"/>
                <a:cs typeface="Arial"/>
                <a:sym typeface="Arial"/>
              </a:endParaRPr>
            </a:p>
          </p:txBody>
        </p:sp>
        <p:sp>
          <p:nvSpPr>
            <p:cNvPr id="479" name="Google Shape;479;p59"/>
            <p:cNvSpPr txBox="1"/>
            <p:nvPr/>
          </p:nvSpPr>
          <p:spPr>
            <a:xfrm>
              <a:off x="228600" y="819150"/>
              <a:ext cx="3448200" cy="1086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087B86"/>
                  </a:solidFill>
                  <a:latin typeface="Arial"/>
                  <a:ea typeface="Arial"/>
                  <a:cs typeface="Arial"/>
                  <a:sym typeface="Arial"/>
                </a:rPr>
                <a:t>MAINTENANCE &amp; OPERATIONS</a:t>
              </a:r>
              <a:endParaRPr b="1" sz="1200">
                <a:solidFill>
                  <a:srgbClr val="087B86"/>
                </a:solidFill>
                <a:latin typeface="Arial"/>
                <a:ea typeface="Arial"/>
                <a:cs typeface="Arial"/>
                <a:sym typeface="Arial"/>
              </a:endParaRPr>
            </a:p>
            <a:p>
              <a:pPr indent="0" lvl="0" marL="0" rtl="0" algn="l">
                <a:spcBef>
                  <a:spcPts val="800"/>
                </a:spcBef>
                <a:spcAft>
                  <a:spcPts val="0"/>
                </a:spcAft>
                <a:buNone/>
              </a:pPr>
              <a:r>
                <a:rPr b="0" lang="en" sz="1300">
                  <a:solidFill>
                    <a:srgbClr val="475569"/>
                  </a:solidFill>
                  <a:latin typeface="Arial"/>
                  <a:ea typeface="Arial"/>
                  <a:cs typeface="Arial"/>
                  <a:sym typeface="Arial"/>
                </a:rPr>
                <a:t>Maintenance and operations: recurring school expenses.</a:t>
              </a:r>
              <a:endParaRPr sz="1300">
                <a:solidFill>
                  <a:srgbClr val="475569"/>
                </a:solidFill>
              </a:endParaRPr>
            </a:p>
            <a:p>
              <a:pPr indent="0" lvl="0" marL="0" rtl="0" algn="l">
                <a:spcBef>
                  <a:spcPts val="0"/>
                </a:spcBef>
                <a:spcAft>
                  <a:spcPts val="0"/>
                </a:spcAft>
                <a:buNone/>
              </a:pPr>
              <a:r>
                <a:t/>
              </a:r>
              <a:endParaRPr sz="1300">
                <a:solidFill>
                  <a:srgbClr val="475569"/>
                </a:solidFill>
              </a:endParaRPr>
            </a:p>
            <a:p>
              <a:pPr indent="0" lvl="0" marL="0" rtl="0" algn="l">
                <a:spcBef>
                  <a:spcPts val="0"/>
                </a:spcBef>
                <a:spcAft>
                  <a:spcPts val="0"/>
                </a:spcAft>
                <a:buNone/>
              </a:pPr>
              <a:r>
                <a:rPr lang="en" sz="1300">
                  <a:solidFill>
                    <a:srgbClr val="475569"/>
                  </a:solidFill>
                </a:rPr>
                <a:t>Examples: Salaries, Utilities, Bus Fuel</a:t>
              </a:r>
              <a:endParaRPr sz="1300">
                <a:solidFill>
                  <a:srgbClr val="475569"/>
                </a:solidFill>
              </a:endParaRPr>
            </a:p>
          </p:txBody>
        </p:sp>
      </p:grpSp>
      <p:grpSp>
        <p:nvGrpSpPr>
          <p:cNvPr id="480" name="Google Shape;480;p59"/>
          <p:cNvGrpSpPr/>
          <p:nvPr/>
        </p:nvGrpSpPr>
        <p:grpSpPr>
          <a:xfrm>
            <a:off x="4667250" y="1381125"/>
            <a:ext cx="3905400" cy="3219107"/>
            <a:chOff x="0" y="0"/>
            <a:chExt cx="3905400" cy="2095500"/>
          </a:xfrm>
        </p:grpSpPr>
        <p:sp>
          <p:nvSpPr>
            <p:cNvPr id="481" name="Google Shape;481;p59"/>
            <p:cNvSpPr/>
            <p:nvPr/>
          </p:nvSpPr>
          <p:spPr>
            <a:xfrm>
              <a:off x="0" y="0"/>
              <a:ext cx="3905400" cy="2095500"/>
            </a:xfrm>
            <a:prstGeom prst="roundRect">
              <a:avLst>
                <a:gd fmla="val 5454"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82" name="Google Shape;482;p59"/>
            <p:cNvSpPr/>
            <p:nvPr/>
          </p:nvSpPr>
          <p:spPr>
            <a:xfrm>
              <a:off x="0" y="0"/>
              <a:ext cx="3905400" cy="57300"/>
            </a:xfrm>
            <a:prstGeom prst="roundRect">
              <a:avLst>
                <a:gd fmla="val 50000" name="adj"/>
              </a:avLst>
            </a:prstGeom>
            <a:solidFill>
              <a:srgbClr val="0097A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83" name="Google Shape;483;p59"/>
            <p:cNvSpPr/>
            <p:nvPr/>
          </p:nvSpPr>
          <p:spPr>
            <a:xfrm>
              <a:off x="228600" y="228600"/>
              <a:ext cx="457200" cy="457200"/>
            </a:xfrm>
            <a:prstGeom prst="ellipse">
              <a:avLst/>
            </a:prstGeom>
            <a:solidFill>
              <a:srgbClr val="E0F2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84" name="Google Shape;484;p59"/>
            <p:cNvSpPr txBox="1"/>
            <p:nvPr/>
          </p:nvSpPr>
          <p:spPr>
            <a:xfrm>
              <a:off x="228600" y="257810"/>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0097A7"/>
                  </a:solidFill>
                  <a:latin typeface="Material Icons"/>
                  <a:ea typeface="Material Icons"/>
                  <a:cs typeface="Material Icons"/>
                  <a:sym typeface="Material Icons"/>
                </a:rPr>
                <a:t>account_balance</a:t>
              </a:r>
              <a:endParaRPr sz="2000">
                <a:solidFill>
                  <a:srgbClr val="0097A7"/>
                </a:solidFill>
                <a:latin typeface="Material Icons"/>
                <a:ea typeface="Material Icons"/>
                <a:cs typeface="Material Icons"/>
                <a:sym typeface="Material Icons"/>
              </a:endParaRPr>
            </a:p>
          </p:txBody>
        </p:sp>
        <p:sp>
          <p:nvSpPr>
            <p:cNvPr id="485" name="Google Shape;485;p59"/>
            <p:cNvSpPr txBox="1"/>
            <p:nvPr/>
          </p:nvSpPr>
          <p:spPr>
            <a:xfrm>
              <a:off x="800100" y="247650"/>
              <a:ext cx="2857500" cy="419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2200">
                  <a:solidFill>
                    <a:srgbClr val="14345B"/>
                  </a:solidFill>
                  <a:latin typeface="Arial"/>
                  <a:ea typeface="Arial"/>
                  <a:cs typeface="Arial"/>
                  <a:sym typeface="Arial"/>
                </a:rPr>
                <a:t>I&amp;S</a:t>
              </a:r>
              <a:endParaRPr b="1" sz="2200">
                <a:solidFill>
                  <a:srgbClr val="14345B"/>
                </a:solidFill>
                <a:latin typeface="Arial"/>
                <a:ea typeface="Arial"/>
                <a:cs typeface="Arial"/>
                <a:sym typeface="Arial"/>
              </a:endParaRPr>
            </a:p>
          </p:txBody>
        </p:sp>
        <p:sp>
          <p:nvSpPr>
            <p:cNvPr id="486" name="Google Shape;486;p59"/>
            <p:cNvSpPr txBox="1"/>
            <p:nvPr/>
          </p:nvSpPr>
          <p:spPr>
            <a:xfrm>
              <a:off x="228600" y="819150"/>
              <a:ext cx="3448200" cy="1086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0097A7"/>
                  </a:solidFill>
                  <a:latin typeface="Arial"/>
                  <a:ea typeface="Arial"/>
                  <a:cs typeface="Arial"/>
                  <a:sym typeface="Arial"/>
                </a:rPr>
                <a:t>INTEREST &amp; SINKING</a:t>
              </a:r>
              <a:endParaRPr b="1" sz="1200">
                <a:solidFill>
                  <a:srgbClr val="0097A7"/>
                </a:solidFill>
                <a:latin typeface="Arial"/>
                <a:ea typeface="Arial"/>
                <a:cs typeface="Arial"/>
                <a:sym typeface="Arial"/>
              </a:endParaRPr>
            </a:p>
            <a:p>
              <a:pPr indent="0" lvl="0" marL="0" rtl="0" algn="l">
                <a:spcBef>
                  <a:spcPts val="800"/>
                </a:spcBef>
                <a:spcAft>
                  <a:spcPts val="0"/>
                </a:spcAft>
                <a:buNone/>
              </a:pPr>
              <a:r>
                <a:rPr b="0" lang="en" sz="1300">
                  <a:solidFill>
                    <a:srgbClr val="475569"/>
                  </a:solidFill>
                  <a:latin typeface="Arial"/>
                  <a:ea typeface="Arial"/>
                  <a:cs typeface="Arial"/>
                  <a:sym typeface="Arial"/>
                </a:rPr>
                <a:t>Interest and sinking: repayment of voter-authorized debt</a:t>
              </a:r>
              <a:r>
                <a:rPr lang="en" sz="1300">
                  <a:solidFill>
                    <a:srgbClr val="475569"/>
                  </a:solidFill>
                </a:rPr>
                <a:t>. (Bonds)</a:t>
              </a:r>
              <a:endParaRPr sz="1300">
                <a:solidFill>
                  <a:srgbClr val="475569"/>
                </a:solidFill>
              </a:endParaRPr>
            </a:p>
            <a:p>
              <a:pPr indent="0" lvl="0" marL="0" rtl="0" algn="l">
                <a:spcBef>
                  <a:spcPts val="0"/>
                </a:spcBef>
                <a:spcAft>
                  <a:spcPts val="0"/>
                </a:spcAft>
                <a:buNone/>
              </a:pPr>
              <a:r>
                <a:t/>
              </a:r>
              <a:endParaRPr sz="1300">
                <a:solidFill>
                  <a:srgbClr val="475569"/>
                </a:solidFill>
              </a:endParaRPr>
            </a:p>
            <a:p>
              <a:pPr indent="0" lvl="0" marL="0" rtl="0" algn="l">
                <a:spcBef>
                  <a:spcPts val="0"/>
                </a:spcBef>
                <a:spcAft>
                  <a:spcPts val="0"/>
                </a:spcAft>
                <a:buNone/>
              </a:pPr>
              <a:r>
                <a:rPr lang="en" sz="1300">
                  <a:solidFill>
                    <a:srgbClr val="475569"/>
                  </a:solidFill>
                </a:rPr>
                <a:t>Bonds are used to fund capital projects.</a:t>
              </a:r>
              <a:endParaRPr sz="1300">
                <a:solidFill>
                  <a:srgbClr val="475569"/>
                </a:solidFill>
              </a:endParaRPr>
            </a:p>
            <a:p>
              <a:pPr indent="0" lvl="0" marL="0" rtl="0" algn="l">
                <a:spcBef>
                  <a:spcPts val="0"/>
                </a:spcBef>
                <a:spcAft>
                  <a:spcPts val="0"/>
                </a:spcAft>
                <a:buNone/>
              </a:pPr>
              <a:r>
                <a:t/>
              </a:r>
              <a:endParaRPr sz="1300">
                <a:solidFill>
                  <a:srgbClr val="475569"/>
                </a:solidFill>
              </a:endParaRPr>
            </a:p>
            <a:p>
              <a:pPr indent="0" lvl="0" marL="0" rtl="0" algn="l">
                <a:spcBef>
                  <a:spcPts val="0"/>
                </a:spcBef>
                <a:spcAft>
                  <a:spcPts val="0"/>
                </a:spcAft>
                <a:buNone/>
              </a:pPr>
              <a:r>
                <a:rPr lang="en" sz="1300">
                  <a:solidFill>
                    <a:srgbClr val="475569"/>
                  </a:solidFill>
                </a:rPr>
                <a:t>Examples: Buildings, Land, Technology, Buses</a:t>
              </a:r>
              <a:endParaRPr sz="1300">
                <a:solidFill>
                  <a:srgbClr val="475569"/>
                </a:solidFil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1" name="Shape 491"/>
        <p:cNvGrpSpPr/>
        <p:nvPr/>
      </p:nvGrpSpPr>
      <p:grpSpPr>
        <a:xfrm>
          <a:off x="0" y="0"/>
          <a:ext cx="0" cy="0"/>
          <a:chOff x="0" y="0"/>
          <a:chExt cx="0" cy="0"/>
        </a:xfrm>
      </p:grpSpPr>
      <p:sp>
        <p:nvSpPr>
          <p:cNvPr id="492" name="Google Shape;492;p60"/>
          <p:cNvSpPr txBox="1"/>
          <p:nvPr/>
        </p:nvSpPr>
        <p:spPr>
          <a:xfrm>
            <a:off x="476250" y="266700"/>
            <a:ext cx="8191500" cy="190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800">
                <a:solidFill>
                  <a:srgbClr val="087B86"/>
                </a:solidFill>
                <a:latin typeface="Arial"/>
                <a:ea typeface="Arial"/>
                <a:cs typeface="Arial"/>
                <a:sym typeface="Arial"/>
              </a:rPr>
              <a:t>GEORGETOWN ISD AMBASSADORS</a:t>
            </a:r>
            <a:endParaRPr b="1" sz="800">
              <a:solidFill>
                <a:srgbClr val="087B86"/>
              </a:solidFill>
              <a:latin typeface="Arial"/>
              <a:ea typeface="Arial"/>
              <a:cs typeface="Arial"/>
              <a:sym typeface="Arial"/>
            </a:endParaRPr>
          </a:p>
        </p:txBody>
      </p:sp>
      <p:sp>
        <p:nvSpPr>
          <p:cNvPr id="493" name="Google Shape;493;p60"/>
          <p:cNvSpPr txBox="1"/>
          <p:nvPr/>
        </p:nvSpPr>
        <p:spPr>
          <a:xfrm>
            <a:off x="476250" y="495300"/>
            <a:ext cx="81915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14345B"/>
                </a:solidFill>
                <a:latin typeface="Arial"/>
                <a:ea typeface="Arial"/>
                <a:cs typeface="Arial"/>
                <a:sym typeface="Arial"/>
              </a:rPr>
              <a:t>How school operating funding works</a:t>
            </a:r>
            <a:endParaRPr b="1" sz="2400">
              <a:solidFill>
                <a:srgbClr val="14345B"/>
              </a:solidFill>
              <a:latin typeface="Arial"/>
              <a:ea typeface="Arial"/>
              <a:cs typeface="Arial"/>
              <a:sym typeface="Arial"/>
            </a:endParaRPr>
          </a:p>
          <a:p>
            <a:pPr indent="0" lvl="0" marL="0" rtl="0" algn="l">
              <a:spcBef>
                <a:spcPts val="450"/>
              </a:spcBef>
              <a:spcAft>
                <a:spcPts val="0"/>
              </a:spcAft>
              <a:buNone/>
            </a:pPr>
            <a:r>
              <a:rPr b="0" lang="en" sz="1300">
                <a:solidFill>
                  <a:srgbClr val="475569"/>
                </a:solidFill>
                <a:latin typeface="Arial"/>
                <a:ea typeface="Arial"/>
                <a:cs typeface="Arial"/>
                <a:sym typeface="Arial"/>
              </a:rPr>
              <a:t>Local taxes and state funding work together under the school finance formula.</a:t>
            </a:r>
            <a:endParaRPr b="0" sz="1300">
              <a:solidFill>
                <a:srgbClr val="475569"/>
              </a:solidFill>
              <a:latin typeface="Arial"/>
              <a:ea typeface="Arial"/>
              <a:cs typeface="Arial"/>
              <a:sym typeface="Arial"/>
            </a:endParaRPr>
          </a:p>
        </p:txBody>
      </p:sp>
      <p:grpSp>
        <p:nvGrpSpPr>
          <p:cNvPr id="494" name="Google Shape;494;p60"/>
          <p:cNvGrpSpPr/>
          <p:nvPr/>
        </p:nvGrpSpPr>
        <p:grpSpPr>
          <a:xfrm>
            <a:off x="476250" y="1428750"/>
            <a:ext cx="2476500" cy="3048000"/>
            <a:chOff x="0" y="0"/>
            <a:chExt cx="2476500" cy="3048000"/>
          </a:xfrm>
        </p:grpSpPr>
        <p:sp>
          <p:nvSpPr>
            <p:cNvPr id="495" name="Google Shape;495;p60"/>
            <p:cNvSpPr/>
            <p:nvPr/>
          </p:nvSpPr>
          <p:spPr>
            <a:xfrm>
              <a:off x="0" y="0"/>
              <a:ext cx="2476500" cy="3048000"/>
            </a:xfrm>
            <a:prstGeom prst="roundRect">
              <a:avLst>
                <a:gd fmla="val 461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96" name="Google Shape;496;p60"/>
            <p:cNvSpPr/>
            <p:nvPr/>
          </p:nvSpPr>
          <p:spPr>
            <a:xfrm>
              <a:off x="0" y="0"/>
              <a:ext cx="2476500" cy="57300"/>
            </a:xfrm>
            <a:prstGeom prst="roundRect">
              <a:avLst>
                <a:gd fmla="val 50000" name="adj"/>
              </a:avLst>
            </a:prstGeom>
            <a:solidFill>
              <a:srgbClr val="087B8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97" name="Google Shape;497;p60"/>
            <p:cNvSpPr/>
            <p:nvPr/>
          </p:nvSpPr>
          <p:spPr>
            <a:xfrm>
              <a:off x="190500" y="228600"/>
              <a:ext cx="457200" cy="457200"/>
            </a:xfrm>
            <a:prstGeom prst="ellipse">
              <a:avLst/>
            </a:prstGeom>
            <a:solidFill>
              <a:srgbClr val="E6F4E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498" name="Google Shape;498;p60"/>
            <p:cNvSpPr txBox="1"/>
            <p:nvPr/>
          </p:nvSpPr>
          <p:spPr>
            <a:xfrm>
              <a:off x="190500" y="257810"/>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087B86"/>
                  </a:solidFill>
                  <a:latin typeface="Material Icons"/>
                  <a:ea typeface="Material Icons"/>
                  <a:cs typeface="Material Icons"/>
                  <a:sym typeface="Material Icons"/>
                </a:rPr>
                <a:t>home_work</a:t>
              </a:r>
              <a:endParaRPr sz="2000">
                <a:solidFill>
                  <a:srgbClr val="087B86"/>
                </a:solidFill>
                <a:latin typeface="Material Icons"/>
                <a:ea typeface="Material Icons"/>
                <a:cs typeface="Material Icons"/>
                <a:sym typeface="Material Icons"/>
              </a:endParaRPr>
            </a:p>
          </p:txBody>
        </p:sp>
        <p:sp>
          <p:nvSpPr>
            <p:cNvPr id="499" name="Google Shape;499;p60"/>
            <p:cNvSpPr txBox="1"/>
            <p:nvPr/>
          </p:nvSpPr>
          <p:spPr>
            <a:xfrm>
              <a:off x="190500" y="819150"/>
              <a:ext cx="2095500" cy="2038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1" sz="1000">
                <a:solidFill>
                  <a:srgbClr val="087B86"/>
                </a:solidFill>
                <a:latin typeface="Arial"/>
                <a:ea typeface="Arial"/>
                <a:cs typeface="Arial"/>
                <a:sym typeface="Arial"/>
              </a:endParaRPr>
            </a:p>
            <a:p>
              <a:pPr indent="0" lvl="0" marL="0" rtl="0" algn="l">
                <a:spcBef>
                  <a:spcPts val="450"/>
                </a:spcBef>
                <a:spcAft>
                  <a:spcPts val="0"/>
                </a:spcAft>
                <a:buNone/>
              </a:pPr>
              <a:r>
                <a:rPr b="1" lang="en" sz="1600">
                  <a:solidFill>
                    <a:srgbClr val="14345B"/>
                  </a:solidFill>
                  <a:latin typeface="Arial"/>
                  <a:ea typeface="Arial"/>
                  <a:cs typeface="Arial"/>
                  <a:sym typeface="Arial"/>
                </a:rPr>
                <a:t>Local property taxes</a:t>
              </a:r>
              <a:endParaRPr b="1" sz="1600">
                <a:solidFill>
                  <a:srgbClr val="14345B"/>
                </a:solidFill>
                <a:latin typeface="Arial"/>
                <a:ea typeface="Arial"/>
                <a:cs typeface="Arial"/>
                <a:sym typeface="Arial"/>
              </a:endParaRPr>
            </a:p>
            <a:p>
              <a:pPr indent="0" lvl="0" marL="0" rtl="0" algn="l">
                <a:spcBef>
                  <a:spcPts val="900"/>
                </a:spcBef>
                <a:spcAft>
                  <a:spcPts val="0"/>
                </a:spcAft>
                <a:buNone/>
              </a:pPr>
              <a:r>
                <a:rPr b="0" lang="en" sz="1150">
                  <a:solidFill>
                    <a:srgbClr val="475569"/>
                  </a:solidFill>
                  <a:latin typeface="Arial"/>
                  <a:ea typeface="Arial"/>
                  <a:cs typeface="Arial"/>
                  <a:sym typeface="Arial"/>
                </a:rPr>
                <a:t>GISD collects property taxes for maintenance and operations (M&amp;O).</a:t>
              </a:r>
              <a:endParaRPr b="0" sz="1150">
                <a:solidFill>
                  <a:srgbClr val="475569"/>
                </a:solidFill>
                <a:latin typeface="Arial"/>
                <a:ea typeface="Arial"/>
                <a:cs typeface="Arial"/>
                <a:sym typeface="Arial"/>
              </a:endParaRPr>
            </a:p>
          </p:txBody>
        </p:sp>
      </p:grpSp>
      <p:grpSp>
        <p:nvGrpSpPr>
          <p:cNvPr id="500" name="Google Shape;500;p60"/>
          <p:cNvGrpSpPr/>
          <p:nvPr/>
        </p:nvGrpSpPr>
        <p:grpSpPr>
          <a:xfrm>
            <a:off x="3333750" y="1428750"/>
            <a:ext cx="2476500" cy="3048000"/>
            <a:chOff x="0" y="0"/>
            <a:chExt cx="2476500" cy="3048000"/>
          </a:xfrm>
        </p:grpSpPr>
        <p:sp>
          <p:nvSpPr>
            <p:cNvPr id="501" name="Google Shape;501;p60"/>
            <p:cNvSpPr/>
            <p:nvPr/>
          </p:nvSpPr>
          <p:spPr>
            <a:xfrm>
              <a:off x="0" y="0"/>
              <a:ext cx="2476500" cy="3048000"/>
            </a:xfrm>
            <a:prstGeom prst="roundRect">
              <a:avLst>
                <a:gd fmla="val 461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02" name="Google Shape;502;p60"/>
            <p:cNvSpPr/>
            <p:nvPr/>
          </p:nvSpPr>
          <p:spPr>
            <a:xfrm>
              <a:off x="0" y="0"/>
              <a:ext cx="2476500" cy="57300"/>
            </a:xfrm>
            <a:prstGeom prst="roundRect">
              <a:avLst>
                <a:gd fmla="val 50000" name="adj"/>
              </a:avLst>
            </a:prstGeom>
            <a:solidFill>
              <a:srgbClr val="0097A7"/>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03" name="Google Shape;503;p60"/>
            <p:cNvSpPr/>
            <p:nvPr/>
          </p:nvSpPr>
          <p:spPr>
            <a:xfrm>
              <a:off x="190500" y="228600"/>
              <a:ext cx="457200" cy="457200"/>
            </a:xfrm>
            <a:prstGeom prst="ellipse">
              <a:avLst/>
            </a:prstGeom>
            <a:solidFill>
              <a:srgbClr val="E0F2F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04" name="Google Shape;504;p60"/>
            <p:cNvSpPr txBox="1"/>
            <p:nvPr/>
          </p:nvSpPr>
          <p:spPr>
            <a:xfrm>
              <a:off x="190500" y="257810"/>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0097A7"/>
                  </a:solidFill>
                  <a:latin typeface="Material Icons"/>
                  <a:ea typeface="Material Icons"/>
                  <a:cs typeface="Material Icons"/>
                  <a:sym typeface="Material Icons"/>
                </a:rPr>
                <a:t>calculate</a:t>
              </a:r>
              <a:endParaRPr sz="2000">
                <a:solidFill>
                  <a:srgbClr val="0097A7"/>
                </a:solidFill>
                <a:latin typeface="Material Icons"/>
                <a:ea typeface="Material Icons"/>
                <a:cs typeface="Material Icons"/>
                <a:sym typeface="Material Icons"/>
              </a:endParaRPr>
            </a:p>
          </p:txBody>
        </p:sp>
        <p:sp>
          <p:nvSpPr>
            <p:cNvPr id="505" name="Google Shape;505;p60"/>
            <p:cNvSpPr txBox="1"/>
            <p:nvPr/>
          </p:nvSpPr>
          <p:spPr>
            <a:xfrm>
              <a:off x="190500" y="819150"/>
              <a:ext cx="2095500" cy="2038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1" sz="1000">
                <a:solidFill>
                  <a:srgbClr val="0097A7"/>
                </a:solidFill>
                <a:latin typeface="Arial"/>
                <a:ea typeface="Arial"/>
                <a:cs typeface="Arial"/>
                <a:sym typeface="Arial"/>
              </a:endParaRPr>
            </a:p>
            <a:p>
              <a:pPr indent="0" lvl="0" marL="0" rtl="0" algn="l">
                <a:spcBef>
                  <a:spcPts val="450"/>
                </a:spcBef>
                <a:spcAft>
                  <a:spcPts val="0"/>
                </a:spcAft>
                <a:buNone/>
              </a:pPr>
              <a:r>
                <a:rPr b="1" lang="en" sz="1600">
                  <a:solidFill>
                    <a:srgbClr val="14345B"/>
                  </a:solidFill>
                  <a:latin typeface="Arial"/>
                  <a:ea typeface="Arial"/>
                  <a:cs typeface="Arial"/>
                  <a:sym typeface="Arial"/>
                </a:rPr>
                <a:t>State funding</a:t>
              </a:r>
              <a:endParaRPr b="1" sz="1600">
                <a:solidFill>
                  <a:srgbClr val="14345B"/>
                </a:solidFill>
                <a:latin typeface="Arial"/>
                <a:ea typeface="Arial"/>
                <a:cs typeface="Arial"/>
                <a:sym typeface="Arial"/>
              </a:endParaRPr>
            </a:p>
            <a:p>
              <a:pPr indent="0" lvl="0" marL="0" rtl="0" algn="l">
                <a:spcBef>
                  <a:spcPts val="900"/>
                </a:spcBef>
                <a:spcAft>
                  <a:spcPts val="0"/>
                </a:spcAft>
                <a:buNone/>
              </a:pPr>
              <a:r>
                <a:rPr b="0" lang="en" sz="1150">
                  <a:solidFill>
                    <a:srgbClr val="475569"/>
                  </a:solidFill>
                  <a:latin typeface="Arial"/>
                  <a:ea typeface="Arial"/>
                  <a:cs typeface="Arial"/>
                  <a:sym typeface="Arial"/>
                </a:rPr>
                <a:t>The state calculates the district’s funding entitlement and provides aid when local revenue falls short.</a:t>
              </a:r>
              <a:endParaRPr b="0" sz="1150">
                <a:solidFill>
                  <a:srgbClr val="475569"/>
                </a:solidFill>
                <a:latin typeface="Arial"/>
                <a:ea typeface="Arial"/>
                <a:cs typeface="Arial"/>
                <a:sym typeface="Arial"/>
              </a:endParaRPr>
            </a:p>
            <a:p>
              <a:pPr indent="0" lvl="0" marL="0" rtl="0" algn="l">
                <a:spcBef>
                  <a:spcPts val="0"/>
                </a:spcBef>
                <a:spcAft>
                  <a:spcPts val="0"/>
                </a:spcAft>
                <a:buNone/>
              </a:pPr>
              <a:r>
                <a:t/>
              </a:r>
              <a:endParaRPr sz="1150">
                <a:solidFill>
                  <a:srgbClr val="475569"/>
                </a:solidFill>
              </a:endParaRPr>
            </a:p>
            <a:p>
              <a:pPr indent="0" lvl="0" marL="0" rtl="0" algn="l">
                <a:spcBef>
                  <a:spcPts val="0"/>
                </a:spcBef>
                <a:spcAft>
                  <a:spcPts val="0"/>
                </a:spcAft>
                <a:buNone/>
              </a:pPr>
              <a:r>
                <a:rPr lang="en" sz="1150">
                  <a:solidFill>
                    <a:srgbClr val="475569"/>
                  </a:solidFill>
                </a:rPr>
                <a:t>Georgetown ISD receives $0 state funding.</a:t>
              </a:r>
              <a:endParaRPr sz="1150">
                <a:solidFill>
                  <a:srgbClr val="475569"/>
                </a:solidFill>
              </a:endParaRPr>
            </a:p>
          </p:txBody>
        </p:sp>
      </p:grpSp>
      <p:grpSp>
        <p:nvGrpSpPr>
          <p:cNvPr id="506" name="Google Shape;506;p60"/>
          <p:cNvGrpSpPr/>
          <p:nvPr/>
        </p:nvGrpSpPr>
        <p:grpSpPr>
          <a:xfrm>
            <a:off x="6191250" y="1428750"/>
            <a:ext cx="2476500" cy="3048000"/>
            <a:chOff x="0" y="0"/>
            <a:chExt cx="2476500" cy="3048000"/>
          </a:xfrm>
        </p:grpSpPr>
        <p:sp>
          <p:nvSpPr>
            <p:cNvPr id="507" name="Google Shape;507;p60"/>
            <p:cNvSpPr/>
            <p:nvPr/>
          </p:nvSpPr>
          <p:spPr>
            <a:xfrm>
              <a:off x="0" y="0"/>
              <a:ext cx="2476500" cy="3048000"/>
            </a:xfrm>
            <a:prstGeom prst="roundRect">
              <a:avLst>
                <a:gd fmla="val 4615"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08" name="Google Shape;508;p60"/>
            <p:cNvSpPr/>
            <p:nvPr/>
          </p:nvSpPr>
          <p:spPr>
            <a:xfrm>
              <a:off x="0" y="0"/>
              <a:ext cx="2476500" cy="57300"/>
            </a:xfrm>
            <a:prstGeom prst="roundRect">
              <a:avLst>
                <a:gd fmla="val 50000" name="adj"/>
              </a:avLst>
            </a:prstGeom>
            <a:solidFill>
              <a:srgbClr val="14345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09" name="Google Shape;509;p60"/>
            <p:cNvSpPr/>
            <p:nvPr/>
          </p:nvSpPr>
          <p:spPr>
            <a:xfrm>
              <a:off x="190500" y="228600"/>
              <a:ext cx="457200" cy="457200"/>
            </a:xfrm>
            <a:prstGeom prst="ellipse">
              <a:avLst/>
            </a:prstGeom>
            <a:solidFill>
              <a:srgbClr val="F1F5F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10" name="Google Shape;510;p60"/>
            <p:cNvSpPr txBox="1"/>
            <p:nvPr/>
          </p:nvSpPr>
          <p:spPr>
            <a:xfrm>
              <a:off x="190500" y="257810"/>
              <a:ext cx="457200" cy="45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14345B"/>
                  </a:solidFill>
                  <a:latin typeface="Material Icons"/>
                  <a:ea typeface="Material Icons"/>
                  <a:cs typeface="Material Icons"/>
                  <a:sym typeface="Material Icons"/>
                </a:rPr>
                <a:t>published_with_changes</a:t>
              </a:r>
              <a:endParaRPr sz="2000">
                <a:solidFill>
                  <a:srgbClr val="14345B"/>
                </a:solidFill>
                <a:latin typeface="Material Icons"/>
                <a:ea typeface="Material Icons"/>
                <a:cs typeface="Material Icons"/>
                <a:sym typeface="Material Icons"/>
              </a:endParaRPr>
            </a:p>
          </p:txBody>
        </p:sp>
        <p:sp>
          <p:nvSpPr>
            <p:cNvPr id="511" name="Google Shape;511;p60"/>
            <p:cNvSpPr txBox="1"/>
            <p:nvPr/>
          </p:nvSpPr>
          <p:spPr>
            <a:xfrm>
              <a:off x="190500" y="819150"/>
              <a:ext cx="2095500" cy="2038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1" sz="1000">
                <a:solidFill>
                  <a:srgbClr val="14345B"/>
                </a:solidFill>
                <a:latin typeface="Arial"/>
                <a:ea typeface="Arial"/>
                <a:cs typeface="Arial"/>
                <a:sym typeface="Arial"/>
              </a:endParaRPr>
            </a:p>
            <a:p>
              <a:pPr indent="0" lvl="0" marL="0" rtl="0" algn="l">
                <a:spcBef>
                  <a:spcPts val="450"/>
                </a:spcBef>
                <a:spcAft>
                  <a:spcPts val="0"/>
                </a:spcAft>
                <a:buNone/>
              </a:pPr>
              <a:r>
                <a:rPr b="1" lang="en" sz="1600">
                  <a:solidFill>
                    <a:srgbClr val="14345B"/>
                  </a:solidFill>
                  <a:latin typeface="Arial"/>
                  <a:ea typeface="Arial"/>
                  <a:cs typeface="Arial"/>
                  <a:sym typeface="Arial"/>
                </a:rPr>
                <a:t>Recapture</a:t>
              </a:r>
              <a:endParaRPr b="1" sz="1600">
                <a:solidFill>
                  <a:srgbClr val="14345B"/>
                </a:solidFill>
                <a:latin typeface="Arial"/>
                <a:ea typeface="Arial"/>
                <a:cs typeface="Arial"/>
                <a:sym typeface="Arial"/>
              </a:endParaRPr>
            </a:p>
            <a:p>
              <a:pPr indent="0" lvl="0" marL="0" rtl="0" algn="l">
                <a:spcBef>
                  <a:spcPts val="900"/>
                </a:spcBef>
                <a:spcAft>
                  <a:spcPts val="0"/>
                </a:spcAft>
                <a:buNone/>
              </a:pPr>
              <a:r>
                <a:rPr b="0" lang="en" sz="1150">
                  <a:solidFill>
                    <a:srgbClr val="475569"/>
                  </a:solidFill>
                  <a:latin typeface="Arial"/>
                  <a:ea typeface="Arial"/>
                  <a:cs typeface="Arial"/>
                  <a:sym typeface="Arial"/>
                </a:rPr>
                <a:t>When eligible local revenue exceeds that entitlement, the district pays the excess into the state system.</a:t>
              </a:r>
              <a:endParaRPr b="0" sz="1150">
                <a:solidFill>
                  <a:srgbClr val="475569"/>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61"/>
          <p:cNvSpPr txBox="1"/>
          <p:nvPr>
            <p:ph type="title"/>
          </p:nvPr>
        </p:nvSpPr>
        <p:spPr>
          <a:xfrm>
            <a:off x="194000" y="2365085"/>
            <a:ext cx="6683700" cy="1236900"/>
          </a:xfrm>
          <a:prstGeom prst="rect">
            <a:avLst/>
          </a:prstGeom>
        </p:spPr>
        <p:txBody>
          <a:bodyPr anchorCtr="0" anchor="t" bIns="91425" lIns="0" spcFirstLastPara="1" rIns="91425" wrap="square" tIns="91425">
            <a:normAutofit fontScale="90000"/>
          </a:bodyPr>
          <a:lstStyle/>
          <a:p>
            <a:pPr indent="0" lvl="0" marL="0" rtl="0" algn="l">
              <a:spcBef>
                <a:spcPts val="0"/>
              </a:spcBef>
              <a:spcAft>
                <a:spcPts val="0"/>
              </a:spcAft>
              <a:buNone/>
            </a:pPr>
            <a:r>
              <a:rPr lang="en"/>
              <a:t>Hot Topics/Q+A with Dr. Padavil</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0" name="Shape 520"/>
        <p:cNvGrpSpPr/>
        <p:nvPr/>
      </p:nvGrpSpPr>
      <p:grpSpPr>
        <a:xfrm>
          <a:off x="0" y="0"/>
          <a:ext cx="0" cy="0"/>
          <a:chOff x="0" y="0"/>
          <a:chExt cx="0" cy="0"/>
        </a:xfrm>
      </p:grpSpPr>
      <p:sp>
        <p:nvSpPr>
          <p:cNvPr id="521" name="Google Shape;521;p62"/>
          <p:cNvSpPr txBox="1"/>
          <p:nvPr>
            <p:ph idx="4294967295" type="title"/>
          </p:nvPr>
        </p:nvSpPr>
        <p:spPr>
          <a:xfrm>
            <a:off x="451350" y="317250"/>
            <a:ext cx="5320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0" lang="en" sz="2700">
                <a:solidFill>
                  <a:srgbClr val="14A4B0"/>
                </a:solidFill>
                <a:latin typeface="Oswald Medium"/>
                <a:ea typeface="Oswald Medium"/>
                <a:cs typeface="Oswald Medium"/>
                <a:sym typeface="Oswald Medium"/>
              </a:rPr>
              <a:t>2 YEARS OF ACADEMIC PROGRESS WITHIN A BALANCED BUDGET</a:t>
            </a:r>
            <a:endParaRPr sz="1100"/>
          </a:p>
        </p:txBody>
      </p:sp>
      <p:pic>
        <p:nvPicPr>
          <p:cNvPr id="522" name="Google Shape;522;p62" title="Academic Progress Chart.png"/>
          <p:cNvPicPr preferRelativeResize="0"/>
          <p:nvPr/>
        </p:nvPicPr>
        <p:blipFill rotWithShape="1">
          <a:blip r:embed="rId3">
            <a:alphaModFix/>
          </a:blip>
          <a:srcRect b="-747" l="0" r="0" t="12881"/>
          <a:stretch/>
        </p:blipFill>
        <p:spPr>
          <a:xfrm>
            <a:off x="284850" y="1133494"/>
            <a:ext cx="4939575" cy="3984301"/>
          </a:xfrm>
          <a:prstGeom prst="rect">
            <a:avLst/>
          </a:prstGeom>
          <a:noFill/>
          <a:ln>
            <a:noFill/>
          </a:ln>
        </p:spPr>
      </p:pic>
      <p:pic>
        <p:nvPicPr>
          <p:cNvPr id="523" name="Google Shape;523;p62"/>
          <p:cNvPicPr preferRelativeResize="0"/>
          <p:nvPr/>
        </p:nvPicPr>
        <p:blipFill>
          <a:blip r:embed="rId4">
            <a:alphaModFix/>
          </a:blip>
          <a:stretch>
            <a:fillRect/>
          </a:stretch>
        </p:blipFill>
        <p:spPr>
          <a:xfrm>
            <a:off x="7366200" y="0"/>
            <a:ext cx="1777801" cy="5143499"/>
          </a:xfrm>
          <a:prstGeom prst="rect">
            <a:avLst/>
          </a:prstGeom>
          <a:noFill/>
          <a:ln>
            <a:noFill/>
          </a:ln>
        </p:spPr>
      </p:pic>
      <p:sp>
        <p:nvSpPr>
          <p:cNvPr id="524" name="Google Shape;524;p62"/>
          <p:cNvSpPr/>
          <p:nvPr/>
        </p:nvSpPr>
        <p:spPr>
          <a:xfrm>
            <a:off x="5660550" y="0"/>
            <a:ext cx="1738200" cy="5143500"/>
          </a:xfrm>
          <a:prstGeom prst="rect">
            <a:avLst/>
          </a:prstGeom>
          <a:solidFill>
            <a:srgbClr val="01506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525" name="Google Shape;525;p62"/>
          <p:cNvSpPr/>
          <p:nvPr/>
        </p:nvSpPr>
        <p:spPr>
          <a:xfrm>
            <a:off x="5952150" y="601392"/>
            <a:ext cx="1154700" cy="1154700"/>
          </a:xfrm>
          <a:prstGeom prst="ellipse">
            <a:avLst/>
          </a:prstGeom>
          <a:solidFill>
            <a:schemeClr val="accent2"/>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526" name="Google Shape;526;p62"/>
          <p:cNvSpPr txBox="1"/>
          <p:nvPr/>
        </p:nvSpPr>
        <p:spPr>
          <a:xfrm>
            <a:off x="6188400" y="601392"/>
            <a:ext cx="682200" cy="81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7200">
                <a:solidFill>
                  <a:srgbClr val="01506E"/>
                </a:solidFill>
                <a:latin typeface="Oswald SemiBold"/>
                <a:ea typeface="Oswald SemiBold"/>
                <a:cs typeface="Oswald SemiBold"/>
                <a:sym typeface="Oswald SemiBold"/>
              </a:rPr>
              <a:t>B</a:t>
            </a:r>
            <a:endParaRPr sz="7200">
              <a:solidFill>
                <a:srgbClr val="01506E"/>
              </a:solidFill>
              <a:latin typeface="Oswald SemiBold"/>
              <a:ea typeface="Oswald SemiBold"/>
              <a:cs typeface="Oswald SemiBold"/>
              <a:sym typeface="Oswald SemiBold"/>
            </a:endParaRPr>
          </a:p>
        </p:txBody>
      </p:sp>
      <p:sp>
        <p:nvSpPr>
          <p:cNvPr id="527" name="Google Shape;527;p62"/>
          <p:cNvSpPr txBox="1"/>
          <p:nvPr/>
        </p:nvSpPr>
        <p:spPr>
          <a:xfrm>
            <a:off x="5771550" y="1853792"/>
            <a:ext cx="1515900" cy="170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000">
                <a:solidFill>
                  <a:srgbClr val="FFFFFF"/>
                </a:solidFill>
                <a:latin typeface="Bebas Neue"/>
                <a:ea typeface="Bebas Neue"/>
                <a:cs typeface="Bebas Neue"/>
                <a:sym typeface="Bebas Neue"/>
              </a:rPr>
              <a:t>2026</a:t>
            </a:r>
            <a:endParaRPr sz="2000">
              <a:solidFill>
                <a:srgbClr val="FFFFFF"/>
              </a:solidFill>
              <a:latin typeface="Bebas Neue"/>
              <a:ea typeface="Bebas Neue"/>
              <a:cs typeface="Bebas Neue"/>
              <a:sym typeface="Bebas Neue"/>
            </a:endParaRPr>
          </a:p>
          <a:p>
            <a:pPr indent="0" lvl="0" marL="0" rtl="0" algn="ctr">
              <a:spcBef>
                <a:spcPts val="0"/>
              </a:spcBef>
              <a:spcAft>
                <a:spcPts val="0"/>
              </a:spcAft>
              <a:buNone/>
            </a:pPr>
            <a:r>
              <a:rPr lang="en" sz="2000">
                <a:solidFill>
                  <a:srgbClr val="FFFFFF"/>
                </a:solidFill>
                <a:latin typeface="Bebas Neue"/>
                <a:ea typeface="Bebas Neue"/>
                <a:cs typeface="Bebas Neue"/>
                <a:sym typeface="Bebas Neue"/>
              </a:rPr>
              <a:t>District Accountability Rating</a:t>
            </a:r>
            <a:endParaRPr sz="2000">
              <a:solidFill>
                <a:srgbClr val="FFFFFF"/>
              </a:solidFill>
              <a:latin typeface="Bebas Neue"/>
              <a:ea typeface="Bebas Neue"/>
              <a:cs typeface="Bebas Neue"/>
              <a:sym typeface="Bebas Neue"/>
            </a:endParaRPr>
          </a:p>
        </p:txBody>
      </p:sp>
      <p:sp>
        <p:nvSpPr>
          <p:cNvPr id="528" name="Google Shape;528;p62"/>
          <p:cNvSpPr txBox="1"/>
          <p:nvPr/>
        </p:nvSpPr>
        <p:spPr>
          <a:xfrm>
            <a:off x="5830575" y="3473542"/>
            <a:ext cx="1456800" cy="1400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1"/>
                </a:solidFill>
                <a:latin typeface="Bebas Neue"/>
                <a:ea typeface="Bebas Neue"/>
                <a:cs typeface="Bebas Neue"/>
                <a:sym typeface="Bebas Neue"/>
              </a:rPr>
              <a:t>Top 25% designations from the Texas Education Agency :</a:t>
            </a:r>
            <a:br>
              <a:rPr lang="en" sz="1000">
                <a:solidFill>
                  <a:schemeClr val="dk1"/>
                </a:solidFill>
                <a:latin typeface="Bebas Neue"/>
                <a:ea typeface="Bebas Neue"/>
                <a:cs typeface="Bebas Neue"/>
                <a:sym typeface="Bebas Neue"/>
              </a:rPr>
            </a:br>
            <a:r>
              <a:rPr lang="en" sz="1000">
                <a:solidFill>
                  <a:schemeClr val="dk1"/>
                </a:solidFill>
                <a:latin typeface="Helvetica Neue"/>
                <a:ea typeface="Helvetica Neue"/>
                <a:cs typeface="Helvetica Neue"/>
                <a:sym typeface="Helvetica Neue"/>
              </a:rPr>
              <a:t>Academic Growth</a:t>
            </a:r>
            <a:endParaRPr sz="1000">
              <a:solidFill>
                <a:schemeClr val="dk1"/>
              </a:solidFill>
              <a:latin typeface="Helvetica Neue"/>
              <a:ea typeface="Helvetica Neue"/>
              <a:cs typeface="Helvetica Neue"/>
              <a:sym typeface="Helvetica Neue"/>
            </a:endParaRPr>
          </a:p>
          <a:p>
            <a:pPr indent="0" lvl="0" marL="0" rtl="0" algn="ctr">
              <a:spcBef>
                <a:spcPts val="0"/>
              </a:spcBef>
              <a:spcAft>
                <a:spcPts val="0"/>
              </a:spcAft>
              <a:buNone/>
            </a:pPr>
            <a:r>
              <a:rPr lang="en" sz="1000">
                <a:solidFill>
                  <a:schemeClr val="dk1"/>
                </a:solidFill>
                <a:latin typeface="Helvetica Neue"/>
                <a:ea typeface="Helvetica Neue"/>
                <a:cs typeface="Helvetica Neue"/>
                <a:sym typeface="Helvetica Neue"/>
              </a:rPr>
              <a:t>English Language Arts</a:t>
            </a:r>
            <a:endParaRPr sz="1000">
              <a:solidFill>
                <a:schemeClr val="dk1"/>
              </a:solidFill>
              <a:latin typeface="Helvetica Neue"/>
              <a:ea typeface="Helvetica Neue"/>
              <a:cs typeface="Helvetica Neue"/>
              <a:sym typeface="Helvetica Neue"/>
            </a:endParaRPr>
          </a:p>
          <a:p>
            <a:pPr indent="0" lvl="0" marL="0" rtl="0" algn="ctr">
              <a:spcBef>
                <a:spcPts val="0"/>
              </a:spcBef>
              <a:spcAft>
                <a:spcPts val="0"/>
              </a:spcAft>
              <a:buNone/>
            </a:pPr>
            <a:r>
              <a:rPr lang="en" sz="1000">
                <a:solidFill>
                  <a:schemeClr val="dk1"/>
                </a:solidFill>
                <a:latin typeface="Helvetica Neue"/>
                <a:ea typeface="Helvetica Neue"/>
                <a:cs typeface="Helvetica Neue"/>
                <a:sym typeface="Helvetica Neue"/>
              </a:rPr>
              <a:t>Post-Secondary Readiness</a:t>
            </a:r>
            <a:endParaRPr sz="1000">
              <a:solidFill>
                <a:schemeClr val="dk1"/>
              </a:solidFill>
              <a:latin typeface="Helvetica Neue"/>
              <a:ea typeface="Helvetica Neue"/>
              <a:cs typeface="Helvetica Neue"/>
              <a:sym typeface="Helvetica Neue"/>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63"/>
          <p:cNvSpPr txBox="1"/>
          <p:nvPr/>
        </p:nvSpPr>
        <p:spPr>
          <a:xfrm>
            <a:off x="257725" y="2702050"/>
            <a:ext cx="1848000" cy="260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1506E"/>
                </a:solidFill>
                <a:latin typeface="Bebas Neue"/>
                <a:ea typeface="Bebas Neue"/>
                <a:cs typeface="Bebas Neue"/>
                <a:sym typeface="Bebas Neue"/>
              </a:rPr>
              <a:t>Top 25% </a:t>
            </a:r>
            <a:br>
              <a:rPr lang="en" sz="2000">
                <a:solidFill>
                  <a:srgbClr val="01506E"/>
                </a:solidFill>
                <a:latin typeface="Bebas Neue"/>
                <a:ea typeface="Bebas Neue"/>
                <a:cs typeface="Bebas Neue"/>
                <a:sym typeface="Bebas Neue"/>
              </a:rPr>
            </a:br>
            <a:r>
              <a:rPr lang="en" sz="2000">
                <a:solidFill>
                  <a:srgbClr val="01506E"/>
                </a:solidFill>
                <a:latin typeface="Bebas Neue"/>
                <a:ea typeface="Bebas Neue"/>
                <a:cs typeface="Bebas Neue"/>
                <a:sym typeface="Bebas Neue"/>
              </a:rPr>
              <a:t>Academic Growth:</a:t>
            </a:r>
            <a:endParaRPr sz="2000">
              <a:solidFill>
                <a:srgbClr val="01506E"/>
              </a:solidFill>
              <a:latin typeface="Bebas Neue"/>
              <a:ea typeface="Bebas Neue"/>
              <a:cs typeface="Bebas Neue"/>
              <a:sym typeface="Bebas Neue"/>
            </a:endParaRPr>
          </a:p>
          <a:p>
            <a:pPr indent="0" lvl="0" marL="0" rtl="0" algn="ctr">
              <a:spcBef>
                <a:spcPts val="0"/>
              </a:spcBef>
              <a:spcAft>
                <a:spcPts val="0"/>
              </a:spcAft>
              <a:buNone/>
            </a:pPr>
            <a:br>
              <a:rPr lang="en" sz="1300">
                <a:latin typeface="Proxima Nova"/>
                <a:ea typeface="Proxima Nova"/>
                <a:cs typeface="Proxima Nova"/>
                <a:sym typeface="Proxima Nova"/>
              </a:rPr>
            </a:br>
            <a:r>
              <a:rPr lang="en" sz="1300">
                <a:latin typeface="Proxima Nova"/>
                <a:ea typeface="Proxima Nova"/>
                <a:cs typeface="Proxima Nova"/>
                <a:sym typeface="Proxima Nova"/>
              </a:rPr>
              <a:t>Georgetown HS </a:t>
            </a:r>
            <a:endParaRPr sz="1300">
              <a:latin typeface="Proxima Nova"/>
              <a:ea typeface="Proxima Nova"/>
              <a:cs typeface="Proxima Nova"/>
              <a:sym typeface="Proxima Nova"/>
            </a:endParaRPr>
          </a:p>
          <a:p>
            <a:pPr indent="0" lvl="0" marL="0" rtl="0" algn="ctr">
              <a:spcBef>
                <a:spcPts val="0"/>
              </a:spcBef>
              <a:spcAft>
                <a:spcPts val="0"/>
              </a:spcAft>
              <a:buNone/>
            </a:pPr>
            <a:r>
              <a:rPr lang="en" sz="1300">
                <a:latin typeface="Proxima Nova"/>
                <a:ea typeface="Proxima Nova"/>
                <a:cs typeface="Proxima Nova"/>
                <a:sym typeface="Proxima Nova"/>
              </a:rPr>
              <a:t>Benold MS </a:t>
            </a:r>
            <a:endParaRPr sz="1300">
              <a:latin typeface="Proxima Nova"/>
              <a:ea typeface="Proxima Nova"/>
              <a:cs typeface="Proxima Nova"/>
              <a:sym typeface="Proxima Nova"/>
            </a:endParaRPr>
          </a:p>
          <a:p>
            <a:pPr indent="0" lvl="0" marL="0" rtl="0" algn="ctr">
              <a:spcBef>
                <a:spcPts val="0"/>
              </a:spcBef>
              <a:spcAft>
                <a:spcPts val="0"/>
              </a:spcAft>
              <a:buNone/>
            </a:pPr>
            <a:r>
              <a:rPr lang="en" sz="1300">
                <a:latin typeface="Proxima Nova"/>
                <a:ea typeface="Proxima Nova"/>
                <a:cs typeface="Proxima Nova"/>
                <a:sym typeface="Proxima Nova"/>
              </a:rPr>
              <a:t>Tippit MS</a:t>
            </a:r>
            <a:endParaRPr sz="1300">
              <a:latin typeface="Proxima Nova"/>
              <a:ea typeface="Proxima Nova"/>
              <a:cs typeface="Proxima Nova"/>
              <a:sym typeface="Proxima Nova"/>
            </a:endParaRPr>
          </a:p>
          <a:p>
            <a:pPr indent="0" lvl="0" marL="0" rtl="0" algn="ctr">
              <a:spcBef>
                <a:spcPts val="0"/>
              </a:spcBef>
              <a:spcAft>
                <a:spcPts val="0"/>
              </a:spcAft>
              <a:buNone/>
            </a:pPr>
            <a:r>
              <a:rPr lang="en" sz="1300">
                <a:latin typeface="Proxima Nova"/>
                <a:ea typeface="Proxima Nova"/>
                <a:cs typeface="Proxima Nova"/>
                <a:sym typeface="Proxima Nova"/>
              </a:rPr>
              <a:t>Carver ES </a:t>
            </a:r>
            <a:endParaRPr sz="1300">
              <a:latin typeface="Proxima Nova"/>
              <a:ea typeface="Proxima Nova"/>
              <a:cs typeface="Proxima Nova"/>
              <a:sym typeface="Proxima Nova"/>
            </a:endParaRPr>
          </a:p>
          <a:p>
            <a:pPr indent="0" lvl="0" marL="0" rtl="0" algn="ctr">
              <a:spcBef>
                <a:spcPts val="0"/>
              </a:spcBef>
              <a:spcAft>
                <a:spcPts val="0"/>
              </a:spcAft>
              <a:buNone/>
            </a:pPr>
            <a:r>
              <a:rPr lang="en" sz="1300">
                <a:latin typeface="Proxima Nova"/>
                <a:ea typeface="Proxima Nova"/>
                <a:cs typeface="Proxima Nova"/>
                <a:sym typeface="Proxima Nova"/>
              </a:rPr>
              <a:t>Frost ES            </a:t>
            </a:r>
            <a:endParaRPr sz="1300">
              <a:latin typeface="Proxima Nova"/>
              <a:ea typeface="Proxima Nova"/>
              <a:cs typeface="Proxima Nova"/>
              <a:sym typeface="Proxima Nova"/>
            </a:endParaRPr>
          </a:p>
          <a:p>
            <a:pPr indent="0" lvl="0" marL="0" rtl="0" algn="ctr">
              <a:spcBef>
                <a:spcPts val="0"/>
              </a:spcBef>
              <a:spcAft>
                <a:spcPts val="0"/>
              </a:spcAft>
              <a:buNone/>
            </a:pPr>
            <a:r>
              <a:rPr lang="en" sz="1300">
                <a:latin typeface="Proxima Nova"/>
                <a:ea typeface="Proxima Nova"/>
                <a:cs typeface="Proxima Nova"/>
                <a:sym typeface="Proxima Nova"/>
              </a:rPr>
              <a:t>San Gabriel ES</a:t>
            </a:r>
            <a:endParaRPr sz="1300">
              <a:latin typeface="Proxima Nova"/>
              <a:ea typeface="Proxima Nova"/>
              <a:cs typeface="Proxima Nova"/>
              <a:sym typeface="Proxima Nova"/>
            </a:endParaRPr>
          </a:p>
          <a:p>
            <a:pPr indent="0" lvl="0" marL="0" rtl="0" algn="ctr">
              <a:spcBef>
                <a:spcPts val="0"/>
              </a:spcBef>
              <a:spcAft>
                <a:spcPts val="0"/>
              </a:spcAft>
              <a:buNone/>
            </a:pPr>
            <a:r>
              <a:t/>
            </a:r>
            <a:endParaRPr sz="1300">
              <a:latin typeface="Proxima Nova"/>
              <a:ea typeface="Proxima Nova"/>
              <a:cs typeface="Proxima Nova"/>
              <a:sym typeface="Proxima Nova"/>
            </a:endParaRPr>
          </a:p>
          <a:p>
            <a:pPr indent="0" lvl="0" marL="0" rtl="0" algn="ctr">
              <a:spcBef>
                <a:spcPts val="0"/>
              </a:spcBef>
              <a:spcAft>
                <a:spcPts val="0"/>
              </a:spcAft>
              <a:buNone/>
            </a:pPr>
            <a:r>
              <a:t/>
            </a:r>
            <a:endParaRPr sz="1300">
              <a:latin typeface="Proxima Nova"/>
              <a:ea typeface="Proxima Nova"/>
              <a:cs typeface="Proxima Nova"/>
              <a:sym typeface="Proxima Nova"/>
            </a:endParaRPr>
          </a:p>
        </p:txBody>
      </p:sp>
      <p:sp>
        <p:nvSpPr>
          <p:cNvPr id="534" name="Google Shape;534;p63"/>
          <p:cNvSpPr txBox="1"/>
          <p:nvPr/>
        </p:nvSpPr>
        <p:spPr>
          <a:xfrm>
            <a:off x="4810975" y="2702050"/>
            <a:ext cx="2123100" cy="2232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1506E"/>
                </a:solidFill>
                <a:latin typeface="Bebas Neue"/>
                <a:ea typeface="Bebas Neue"/>
                <a:cs typeface="Bebas Neue"/>
                <a:sym typeface="Bebas Neue"/>
              </a:rPr>
              <a:t>Post secondary </a:t>
            </a:r>
            <a:endParaRPr sz="2000">
              <a:solidFill>
                <a:srgbClr val="01506E"/>
              </a:solidFill>
              <a:latin typeface="Bebas Neue"/>
              <a:ea typeface="Bebas Neue"/>
              <a:cs typeface="Bebas Neue"/>
              <a:sym typeface="Bebas Neue"/>
            </a:endParaRPr>
          </a:p>
          <a:p>
            <a:pPr indent="0" lvl="0" marL="0" rtl="0" algn="ctr">
              <a:spcBef>
                <a:spcPts val="0"/>
              </a:spcBef>
              <a:spcAft>
                <a:spcPts val="0"/>
              </a:spcAft>
              <a:buNone/>
            </a:pPr>
            <a:r>
              <a:rPr lang="en" sz="2000">
                <a:solidFill>
                  <a:srgbClr val="01506E"/>
                </a:solidFill>
                <a:latin typeface="Bebas Neue"/>
                <a:ea typeface="Bebas Neue"/>
                <a:cs typeface="Bebas Neue"/>
                <a:sym typeface="Bebas Neue"/>
              </a:rPr>
              <a:t>Readiness:</a:t>
            </a:r>
            <a:endParaRPr b="1" sz="1800">
              <a:solidFill>
                <a:srgbClr val="01506E"/>
              </a:solidFill>
              <a:latin typeface="Instrument Serif"/>
              <a:ea typeface="Instrument Serif"/>
              <a:cs typeface="Instrument Serif"/>
              <a:sym typeface="Instrument Serif"/>
            </a:endParaRPr>
          </a:p>
          <a:p>
            <a:pPr indent="0" lvl="0" marL="0" rtl="0" algn="ctr">
              <a:spcBef>
                <a:spcPts val="0"/>
              </a:spcBef>
              <a:spcAft>
                <a:spcPts val="0"/>
              </a:spcAft>
              <a:buNone/>
            </a:pPr>
            <a:br>
              <a:rPr lang="en" sz="1300">
                <a:latin typeface="Proxima Nova"/>
                <a:ea typeface="Proxima Nova"/>
                <a:cs typeface="Proxima Nova"/>
                <a:sym typeface="Proxima Nova"/>
              </a:rPr>
            </a:br>
            <a:r>
              <a:rPr lang="en" sz="1300">
                <a:latin typeface="Proxima Nova"/>
                <a:ea typeface="Proxima Nova"/>
                <a:cs typeface="Proxima Nova"/>
                <a:sym typeface="Proxima Nova"/>
              </a:rPr>
              <a:t>Tippit MS </a:t>
            </a:r>
            <a:endParaRPr sz="1300">
              <a:latin typeface="Proxima Nova"/>
              <a:ea typeface="Proxima Nova"/>
              <a:cs typeface="Proxima Nova"/>
              <a:sym typeface="Proxima Nova"/>
            </a:endParaRPr>
          </a:p>
          <a:p>
            <a:pPr indent="0" lvl="0" marL="0" rtl="0" algn="ctr">
              <a:spcBef>
                <a:spcPts val="0"/>
              </a:spcBef>
              <a:spcAft>
                <a:spcPts val="0"/>
              </a:spcAft>
              <a:buNone/>
            </a:pPr>
            <a:r>
              <a:rPr lang="en" sz="1300">
                <a:latin typeface="Proxima Nova"/>
                <a:ea typeface="Proxima Nova"/>
                <a:cs typeface="Proxima Nova"/>
                <a:sym typeface="Proxima Nova"/>
              </a:rPr>
              <a:t>Ford ES</a:t>
            </a:r>
            <a:endParaRPr sz="1300">
              <a:latin typeface="Proxima Nova"/>
              <a:ea typeface="Proxima Nova"/>
              <a:cs typeface="Proxima Nova"/>
              <a:sym typeface="Proxima Nova"/>
            </a:endParaRPr>
          </a:p>
          <a:p>
            <a:pPr indent="0" lvl="0" marL="0" rtl="0" algn="ctr">
              <a:spcBef>
                <a:spcPts val="0"/>
              </a:spcBef>
              <a:spcAft>
                <a:spcPts val="0"/>
              </a:spcAft>
              <a:buNone/>
            </a:pPr>
            <a:r>
              <a:t/>
            </a:r>
            <a:endParaRPr sz="1800">
              <a:latin typeface="Instrument Serif"/>
              <a:ea typeface="Instrument Serif"/>
              <a:cs typeface="Instrument Serif"/>
              <a:sym typeface="Instrument Serif"/>
            </a:endParaRPr>
          </a:p>
          <a:p>
            <a:pPr indent="0" lvl="0" marL="0" rtl="0" algn="ctr">
              <a:spcBef>
                <a:spcPts val="0"/>
              </a:spcBef>
              <a:spcAft>
                <a:spcPts val="0"/>
              </a:spcAft>
              <a:buNone/>
            </a:pPr>
            <a:r>
              <a:t/>
            </a:r>
            <a:endParaRPr sz="1800">
              <a:latin typeface="Instrument Serif"/>
              <a:ea typeface="Instrument Serif"/>
              <a:cs typeface="Instrument Serif"/>
              <a:sym typeface="Instrument Serif"/>
            </a:endParaRPr>
          </a:p>
          <a:p>
            <a:pPr indent="0" lvl="0" marL="0" rtl="0" algn="ctr">
              <a:spcBef>
                <a:spcPts val="0"/>
              </a:spcBef>
              <a:spcAft>
                <a:spcPts val="0"/>
              </a:spcAft>
              <a:buNone/>
            </a:pPr>
            <a:r>
              <a:t/>
            </a:r>
            <a:endParaRPr sz="1800">
              <a:latin typeface="Instrument Serif"/>
              <a:ea typeface="Instrument Serif"/>
              <a:cs typeface="Instrument Serif"/>
              <a:sym typeface="Instrument Serif"/>
            </a:endParaRPr>
          </a:p>
        </p:txBody>
      </p:sp>
      <p:pic>
        <p:nvPicPr>
          <p:cNvPr id="535" name="Google Shape;535;p63"/>
          <p:cNvPicPr preferRelativeResize="0"/>
          <p:nvPr/>
        </p:nvPicPr>
        <p:blipFill>
          <a:blip r:embed="rId3">
            <a:alphaModFix/>
          </a:blip>
          <a:stretch>
            <a:fillRect/>
          </a:stretch>
        </p:blipFill>
        <p:spPr>
          <a:xfrm>
            <a:off x="563225" y="1067602"/>
            <a:ext cx="1237000" cy="1428525"/>
          </a:xfrm>
          <a:prstGeom prst="rect">
            <a:avLst/>
          </a:prstGeom>
          <a:noFill/>
          <a:ln>
            <a:noFill/>
          </a:ln>
        </p:spPr>
      </p:pic>
      <p:pic>
        <p:nvPicPr>
          <p:cNvPr id="536" name="Google Shape;536;p63"/>
          <p:cNvPicPr preferRelativeResize="0"/>
          <p:nvPr/>
        </p:nvPicPr>
        <p:blipFill>
          <a:blip r:embed="rId4">
            <a:alphaModFix/>
          </a:blip>
          <a:stretch>
            <a:fillRect/>
          </a:stretch>
        </p:blipFill>
        <p:spPr>
          <a:xfrm>
            <a:off x="5162501" y="1080573"/>
            <a:ext cx="1237000" cy="1402588"/>
          </a:xfrm>
          <a:prstGeom prst="rect">
            <a:avLst/>
          </a:prstGeom>
          <a:noFill/>
          <a:ln>
            <a:noFill/>
          </a:ln>
        </p:spPr>
      </p:pic>
      <p:pic>
        <p:nvPicPr>
          <p:cNvPr id="537" name="Google Shape;537;p63"/>
          <p:cNvPicPr preferRelativeResize="0"/>
          <p:nvPr/>
        </p:nvPicPr>
        <p:blipFill>
          <a:blip r:embed="rId5">
            <a:alphaModFix/>
          </a:blip>
          <a:stretch>
            <a:fillRect/>
          </a:stretch>
        </p:blipFill>
        <p:spPr>
          <a:xfrm>
            <a:off x="2839850" y="1067600"/>
            <a:ext cx="1237000" cy="1399731"/>
          </a:xfrm>
          <a:prstGeom prst="rect">
            <a:avLst/>
          </a:prstGeom>
          <a:noFill/>
          <a:ln>
            <a:noFill/>
          </a:ln>
        </p:spPr>
      </p:pic>
      <p:pic>
        <p:nvPicPr>
          <p:cNvPr id="538" name="Google Shape;538;p63"/>
          <p:cNvPicPr preferRelativeResize="0"/>
          <p:nvPr/>
        </p:nvPicPr>
        <p:blipFill>
          <a:blip r:embed="rId6">
            <a:alphaModFix/>
          </a:blip>
          <a:stretch>
            <a:fillRect/>
          </a:stretch>
        </p:blipFill>
        <p:spPr>
          <a:xfrm>
            <a:off x="7294597" y="1065075"/>
            <a:ext cx="1237000" cy="1433564"/>
          </a:xfrm>
          <a:prstGeom prst="rect">
            <a:avLst/>
          </a:prstGeom>
          <a:noFill/>
          <a:ln>
            <a:noFill/>
          </a:ln>
        </p:spPr>
      </p:pic>
      <p:sp>
        <p:nvSpPr>
          <p:cNvPr id="539" name="Google Shape;539;p63"/>
          <p:cNvSpPr txBox="1"/>
          <p:nvPr>
            <p:ph idx="4294967295" type="title"/>
          </p:nvPr>
        </p:nvSpPr>
        <p:spPr>
          <a:xfrm>
            <a:off x="0" y="317250"/>
            <a:ext cx="91440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2700">
                <a:solidFill>
                  <a:srgbClr val="14A4B0"/>
                </a:solidFill>
                <a:latin typeface="Oswald Medium"/>
                <a:ea typeface="Oswald Medium"/>
                <a:cs typeface="Oswald Medium"/>
                <a:sym typeface="Oswald Medium"/>
              </a:rPr>
              <a:t>ACADEMIC ACHIEVEMENT DISTINCTIONS EARNED FROM TEA in 2026</a:t>
            </a:r>
            <a:endParaRPr sz="1100"/>
          </a:p>
        </p:txBody>
      </p:sp>
      <p:sp>
        <p:nvSpPr>
          <p:cNvPr id="540" name="Google Shape;540;p63"/>
          <p:cNvSpPr txBox="1"/>
          <p:nvPr/>
        </p:nvSpPr>
        <p:spPr>
          <a:xfrm>
            <a:off x="2430700" y="2702050"/>
            <a:ext cx="2055300" cy="1600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01506E"/>
                </a:solidFill>
                <a:latin typeface="Bebas Neue"/>
                <a:ea typeface="Bebas Neue"/>
                <a:cs typeface="Bebas Neue"/>
                <a:sym typeface="Bebas Neue"/>
              </a:rPr>
              <a:t>Top 25% </a:t>
            </a:r>
            <a:br>
              <a:rPr lang="en" sz="2000">
                <a:solidFill>
                  <a:srgbClr val="01506E"/>
                </a:solidFill>
                <a:latin typeface="Bebas Neue"/>
                <a:ea typeface="Bebas Neue"/>
                <a:cs typeface="Bebas Neue"/>
                <a:sym typeface="Bebas Neue"/>
              </a:rPr>
            </a:br>
            <a:r>
              <a:rPr lang="en" sz="2000">
                <a:solidFill>
                  <a:srgbClr val="01506E"/>
                </a:solidFill>
                <a:latin typeface="Bebas Neue"/>
                <a:ea typeface="Bebas Neue"/>
                <a:cs typeface="Bebas Neue"/>
                <a:sym typeface="Bebas Neue"/>
              </a:rPr>
              <a:t>Closing Gaps:</a:t>
            </a:r>
            <a:endParaRPr sz="2000">
              <a:solidFill>
                <a:srgbClr val="01506E"/>
              </a:solidFill>
              <a:latin typeface="Bebas Neue"/>
              <a:ea typeface="Bebas Neue"/>
              <a:cs typeface="Bebas Neue"/>
              <a:sym typeface="Bebas Neue"/>
            </a:endParaRPr>
          </a:p>
          <a:p>
            <a:pPr indent="0" lvl="0" marL="0" rtl="0" algn="ctr">
              <a:spcBef>
                <a:spcPts val="0"/>
              </a:spcBef>
              <a:spcAft>
                <a:spcPts val="0"/>
              </a:spcAft>
              <a:buNone/>
            </a:pPr>
            <a:r>
              <a:t/>
            </a:r>
            <a:endParaRPr sz="1300">
              <a:solidFill>
                <a:schemeClr val="lt1"/>
              </a:solidFill>
              <a:latin typeface="Proxima Nova"/>
              <a:ea typeface="Proxima Nova"/>
              <a:cs typeface="Proxima Nova"/>
              <a:sym typeface="Proxima Nova"/>
            </a:endParaRPr>
          </a:p>
          <a:p>
            <a:pPr indent="0" lvl="0" marL="0" rtl="0" algn="ctr">
              <a:spcBef>
                <a:spcPts val="0"/>
              </a:spcBef>
              <a:spcAft>
                <a:spcPts val="0"/>
              </a:spcAft>
              <a:buNone/>
            </a:pPr>
            <a:r>
              <a:rPr lang="en" sz="1300">
                <a:solidFill>
                  <a:schemeClr val="lt1"/>
                </a:solidFill>
                <a:latin typeface="Proxima Nova"/>
                <a:ea typeface="Proxima Nova"/>
                <a:cs typeface="Proxima Nova"/>
                <a:sym typeface="Proxima Nova"/>
              </a:rPr>
              <a:t>Tippit MS</a:t>
            </a:r>
            <a:endParaRPr sz="1300">
              <a:solidFill>
                <a:schemeClr val="lt1"/>
              </a:solidFill>
              <a:latin typeface="Proxima Nova"/>
              <a:ea typeface="Proxima Nova"/>
              <a:cs typeface="Proxima Nova"/>
              <a:sym typeface="Proxima Nova"/>
            </a:endParaRPr>
          </a:p>
          <a:p>
            <a:pPr indent="0" lvl="0" marL="0" rtl="0" algn="ctr">
              <a:spcBef>
                <a:spcPts val="0"/>
              </a:spcBef>
              <a:spcAft>
                <a:spcPts val="0"/>
              </a:spcAft>
              <a:buNone/>
            </a:pPr>
            <a:r>
              <a:rPr lang="en" sz="1300">
                <a:solidFill>
                  <a:schemeClr val="lt1"/>
                </a:solidFill>
                <a:latin typeface="Proxima Nova"/>
                <a:ea typeface="Proxima Nova"/>
                <a:cs typeface="Proxima Nova"/>
                <a:sym typeface="Proxima Nova"/>
              </a:rPr>
              <a:t>Carver MS</a:t>
            </a:r>
            <a:endParaRPr sz="1300">
              <a:solidFill>
                <a:schemeClr val="lt1"/>
              </a:solidFill>
              <a:latin typeface="Proxima Nova"/>
              <a:ea typeface="Proxima Nova"/>
              <a:cs typeface="Proxima Nova"/>
              <a:sym typeface="Proxima Nova"/>
            </a:endParaRPr>
          </a:p>
          <a:p>
            <a:pPr indent="0" lvl="0" marL="0" rtl="0" algn="ctr">
              <a:spcBef>
                <a:spcPts val="0"/>
              </a:spcBef>
              <a:spcAft>
                <a:spcPts val="0"/>
              </a:spcAft>
              <a:buNone/>
            </a:pPr>
            <a:r>
              <a:rPr lang="en" sz="1300">
                <a:solidFill>
                  <a:schemeClr val="lt1"/>
                </a:solidFill>
                <a:latin typeface="Proxima Nova"/>
                <a:ea typeface="Proxima Nova"/>
                <a:cs typeface="Proxima Nova"/>
                <a:sym typeface="Proxima Nova"/>
              </a:rPr>
              <a:t>Frost ES</a:t>
            </a:r>
            <a:endParaRPr sz="1300">
              <a:solidFill>
                <a:schemeClr val="lt1"/>
              </a:solidFill>
              <a:latin typeface="Proxima Nova"/>
              <a:ea typeface="Proxima Nova"/>
              <a:cs typeface="Proxima Nova"/>
              <a:sym typeface="Proxima Nova"/>
            </a:endParaRPr>
          </a:p>
        </p:txBody>
      </p:sp>
      <p:sp>
        <p:nvSpPr>
          <p:cNvPr id="541" name="Google Shape;541;p63"/>
          <p:cNvSpPr txBox="1"/>
          <p:nvPr/>
        </p:nvSpPr>
        <p:spPr>
          <a:xfrm>
            <a:off x="6324600" y="2702050"/>
            <a:ext cx="3000000" cy="1462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rgbClr val="01506E"/>
                </a:solidFill>
                <a:latin typeface="Bebas Neue"/>
                <a:ea typeface="Bebas Neue"/>
                <a:cs typeface="Bebas Neue"/>
                <a:sym typeface="Bebas Neue"/>
              </a:rPr>
              <a:t>Reading/</a:t>
            </a:r>
            <a:br>
              <a:rPr lang="en" sz="1900">
                <a:solidFill>
                  <a:srgbClr val="01506E"/>
                </a:solidFill>
                <a:latin typeface="Bebas Neue"/>
                <a:ea typeface="Bebas Neue"/>
                <a:cs typeface="Bebas Neue"/>
                <a:sym typeface="Bebas Neue"/>
              </a:rPr>
            </a:br>
            <a:r>
              <a:rPr lang="en" sz="1900">
                <a:solidFill>
                  <a:srgbClr val="01506E"/>
                </a:solidFill>
                <a:latin typeface="Bebas Neue"/>
                <a:ea typeface="Bebas Neue"/>
                <a:cs typeface="Bebas Neue"/>
                <a:sym typeface="Bebas Neue"/>
              </a:rPr>
              <a:t>Language Arts:</a:t>
            </a:r>
            <a:br>
              <a:rPr lang="en" sz="1900">
                <a:solidFill>
                  <a:schemeClr val="lt1"/>
                </a:solidFill>
                <a:latin typeface="Bebas Neue"/>
                <a:ea typeface="Bebas Neue"/>
                <a:cs typeface="Bebas Neue"/>
                <a:sym typeface="Bebas Neue"/>
              </a:rPr>
            </a:br>
            <a:br>
              <a:rPr lang="en" sz="1900">
                <a:solidFill>
                  <a:schemeClr val="lt1"/>
                </a:solidFill>
                <a:latin typeface="Bebas Neue"/>
                <a:ea typeface="Bebas Neue"/>
                <a:cs typeface="Bebas Neue"/>
                <a:sym typeface="Bebas Neue"/>
              </a:rPr>
            </a:br>
            <a:r>
              <a:rPr lang="en" sz="1300">
                <a:solidFill>
                  <a:schemeClr val="lt1"/>
                </a:solidFill>
                <a:latin typeface="Proxima Nova"/>
                <a:ea typeface="Proxima Nova"/>
                <a:cs typeface="Proxima Nova"/>
                <a:sym typeface="Proxima Nova"/>
              </a:rPr>
              <a:t>Benold MS</a:t>
            </a:r>
            <a:endParaRPr sz="1300">
              <a:solidFill>
                <a:schemeClr val="lt1"/>
              </a:solidFill>
              <a:latin typeface="Proxima Nova"/>
              <a:ea typeface="Proxima Nova"/>
              <a:cs typeface="Proxima Nova"/>
              <a:sym typeface="Proxima Nova"/>
            </a:endParaRPr>
          </a:p>
          <a:p>
            <a:pPr indent="0" lvl="0" marL="0" rtl="0" algn="ctr">
              <a:spcBef>
                <a:spcPts val="0"/>
              </a:spcBef>
              <a:spcAft>
                <a:spcPts val="0"/>
              </a:spcAft>
              <a:buNone/>
            </a:pPr>
            <a:r>
              <a:rPr lang="en" sz="1300">
                <a:solidFill>
                  <a:schemeClr val="lt1"/>
                </a:solidFill>
                <a:latin typeface="Proxima Nova"/>
                <a:ea typeface="Proxima Nova"/>
                <a:cs typeface="Proxima Nova"/>
                <a:sym typeface="Proxima Nova"/>
              </a:rPr>
              <a:t>Frost ES</a:t>
            </a:r>
            <a:endParaRPr sz="1300">
              <a:solidFill>
                <a:schemeClr val="lt1"/>
              </a:solidFill>
              <a:latin typeface="Proxima Nova"/>
              <a:ea typeface="Proxima Nova"/>
              <a:cs typeface="Proxima Nova"/>
              <a:sym typeface="Proxima Nov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pic>
        <p:nvPicPr>
          <p:cNvPr id="546" name="Google Shape;546;p64" title="Georgetown ISD MapA.png"/>
          <p:cNvPicPr preferRelativeResize="0"/>
          <p:nvPr/>
        </p:nvPicPr>
        <p:blipFill rotWithShape="1">
          <a:blip r:embed="rId3">
            <a:alphaModFix/>
          </a:blip>
          <a:srcRect b="0" l="0" r="0" t="0"/>
          <a:stretch/>
        </p:blipFill>
        <p:spPr>
          <a:xfrm>
            <a:off x="2537850" y="1094881"/>
            <a:ext cx="4503675" cy="3854227"/>
          </a:xfrm>
          <a:prstGeom prst="rect">
            <a:avLst/>
          </a:prstGeom>
          <a:noFill/>
          <a:ln>
            <a:noFill/>
          </a:ln>
        </p:spPr>
      </p:pic>
      <p:sp>
        <p:nvSpPr>
          <p:cNvPr id="547" name="Google Shape;547;p64"/>
          <p:cNvSpPr txBox="1"/>
          <p:nvPr/>
        </p:nvSpPr>
        <p:spPr>
          <a:xfrm>
            <a:off x="6849275" y="2410969"/>
            <a:ext cx="1366500" cy="353400"/>
          </a:xfrm>
          <a:prstGeom prst="rect">
            <a:avLst/>
          </a:prstGeom>
          <a:solidFill>
            <a:srgbClr val="E6EDF1"/>
          </a:solidFill>
          <a:ln cap="flat" cmpd="sng" w="9525">
            <a:solidFill>
              <a:srgbClr val="004F6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2"/>
                </a:solidFill>
                <a:latin typeface="Proxima Nova"/>
                <a:ea typeface="Proxima Nova"/>
                <a:cs typeface="Proxima Nova"/>
                <a:sym typeface="Proxima Nova"/>
              </a:rPr>
              <a:t>$67,700</a:t>
            </a:r>
            <a:endParaRPr b="1" sz="1800">
              <a:solidFill>
                <a:schemeClr val="dk2"/>
              </a:solidFill>
              <a:latin typeface="Proxima Nova"/>
              <a:ea typeface="Proxima Nova"/>
              <a:cs typeface="Proxima Nova"/>
              <a:sym typeface="Proxima Nova"/>
            </a:endParaRPr>
          </a:p>
        </p:txBody>
      </p:sp>
      <p:sp>
        <p:nvSpPr>
          <p:cNvPr id="548" name="Google Shape;548;p64"/>
          <p:cNvSpPr txBox="1"/>
          <p:nvPr/>
        </p:nvSpPr>
        <p:spPr>
          <a:xfrm>
            <a:off x="6509871" y="4229794"/>
            <a:ext cx="1366500" cy="353400"/>
          </a:xfrm>
          <a:prstGeom prst="rect">
            <a:avLst/>
          </a:prstGeom>
          <a:solidFill>
            <a:srgbClr val="E6EDF1"/>
          </a:solidFill>
          <a:ln cap="flat" cmpd="sng" w="9525">
            <a:solidFill>
              <a:srgbClr val="004F6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2"/>
                </a:solidFill>
                <a:latin typeface="Proxima Nova"/>
                <a:ea typeface="Proxima Nova"/>
                <a:cs typeface="Proxima Nova"/>
                <a:sym typeface="Proxima Nova"/>
              </a:rPr>
              <a:t>$67,400</a:t>
            </a:r>
            <a:endParaRPr b="1" sz="1800">
              <a:solidFill>
                <a:schemeClr val="dk2"/>
              </a:solidFill>
              <a:latin typeface="Proxima Nova"/>
              <a:ea typeface="Proxima Nova"/>
              <a:cs typeface="Proxima Nova"/>
              <a:sym typeface="Proxima Nova"/>
            </a:endParaRPr>
          </a:p>
        </p:txBody>
      </p:sp>
      <p:sp>
        <p:nvSpPr>
          <p:cNvPr id="549" name="Google Shape;549;p64"/>
          <p:cNvSpPr txBox="1"/>
          <p:nvPr/>
        </p:nvSpPr>
        <p:spPr>
          <a:xfrm flipH="1">
            <a:off x="1457696" y="1501556"/>
            <a:ext cx="1366500" cy="353400"/>
          </a:xfrm>
          <a:prstGeom prst="rect">
            <a:avLst/>
          </a:prstGeom>
          <a:solidFill>
            <a:srgbClr val="2A5976"/>
          </a:solidFill>
          <a:ln cap="flat" cmpd="sng" w="9525">
            <a:solidFill>
              <a:srgbClr val="004F6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lt1"/>
                </a:solidFill>
                <a:latin typeface="Proxima Nova"/>
                <a:ea typeface="Proxima Nova"/>
                <a:cs typeface="Proxima Nova"/>
                <a:sym typeface="Proxima Nova"/>
              </a:rPr>
              <a:t>$66,450</a:t>
            </a:r>
            <a:endParaRPr b="1" sz="1800">
              <a:solidFill>
                <a:schemeClr val="lt1"/>
              </a:solidFill>
              <a:latin typeface="Proxima Nova"/>
              <a:ea typeface="Proxima Nova"/>
              <a:cs typeface="Proxima Nova"/>
              <a:sym typeface="Proxima Nova"/>
            </a:endParaRPr>
          </a:p>
        </p:txBody>
      </p:sp>
      <p:sp>
        <p:nvSpPr>
          <p:cNvPr id="550" name="Google Shape;550;p64"/>
          <p:cNvSpPr txBox="1"/>
          <p:nvPr/>
        </p:nvSpPr>
        <p:spPr>
          <a:xfrm flipH="1">
            <a:off x="1243925" y="2410969"/>
            <a:ext cx="1366500" cy="353400"/>
          </a:xfrm>
          <a:prstGeom prst="rect">
            <a:avLst/>
          </a:prstGeom>
          <a:solidFill>
            <a:srgbClr val="E6EDF1"/>
          </a:solidFill>
          <a:ln cap="flat" cmpd="sng" w="9525">
            <a:solidFill>
              <a:srgbClr val="004F6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2"/>
                </a:solidFill>
                <a:latin typeface="Proxima Nova"/>
                <a:ea typeface="Proxima Nova"/>
                <a:cs typeface="Proxima Nova"/>
                <a:sym typeface="Proxima Nova"/>
              </a:rPr>
              <a:t>$67,100</a:t>
            </a:r>
            <a:endParaRPr b="1" sz="1800">
              <a:solidFill>
                <a:schemeClr val="dk2"/>
              </a:solidFill>
              <a:latin typeface="Proxima Nova"/>
              <a:ea typeface="Proxima Nova"/>
              <a:cs typeface="Proxima Nova"/>
              <a:sym typeface="Proxima Nova"/>
            </a:endParaRPr>
          </a:p>
        </p:txBody>
      </p:sp>
      <p:sp>
        <p:nvSpPr>
          <p:cNvPr id="551" name="Google Shape;551;p64"/>
          <p:cNvSpPr txBox="1"/>
          <p:nvPr/>
        </p:nvSpPr>
        <p:spPr>
          <a:xfrm flipH="1">
            <a:off x="1243925" y="3320381"/>
            <a:ext cx="1366500" cy="353400"/>
          </a:xfrm>
          <a:prstGeom prst="rect">
            <a:avLst/>
          </a:prstGeom>
          <a:solidFill>
            <a:srgbClr val="E6EDF1"/>
          </a:solidFill>
          <a:ln cap="flat" cmpd="sng" w="9525">
            <a:solidFill>
              <a:srgbClr val="004F6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2"/>
                </a:solidFill>
                <a:latin typeface="Proxima Nova"/>
                <a:ea typeface="Proxima Nova"/>
                <a:cs typeface="Proxima Nova"/>
                <a:sym typeface="Proxima Nova"/>
              </a:rPr>
              <a:t>$67,567</a:t>
            </a:r>
            <a:endParaRPr b="1" sz="1800">
              <a:solidFill>
                <a:schemeClr val="dk2"/>
              </a:solidFill>
              <a:latin typeface="Proxima Nova"/>
              <a:ea typeface="Proxima Nova"/>
              <a:cs typeface="Proxima Nova"/>
              <a:sym typeface="Proxima Nova"/>
            </a:endParaRPr>
          </a:p>
        </p:txBody>
      </p:sp>
      <p:sp>
        <p:nvSpPr>
          <p:cNvPr id="552" name="Google Shape;552;p64"/>
          <p:cNvSpPr txBox="1"/>
          <p:nvPr/>
        </p:nvSpPr>
        <p:spPr>
          <a:xfrm flipH="1">
            <a:off x="1457696" y="4229794"/>
            <a:ext cx="1366500" cy="353400"/>
          </a:xfrm>
          <a:prstGeom prst="rect">
            <a:avLst/>
          </a:prstGeom>
          <a:solidFill>
            <a:srgbClr val="E6EDF1"/>
          </a:solidFill>
          <a:ln cap="flat" cmpd="sng" w="9525">
            <a:solidFill>
              <a:srgbClr val="004F6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2"/>
                </a:solidFill>
                <a:latin typeface="Proxima Nova"/>
                <a:ea typeface="Proxima Nova"/>
                <a:cs typeface="Proxima Nova"/>
                <a:sym typeface="Proxima Nova"/>
              </a:rPr>
              <a:t>$67,250</a:t>
            </a:r>
            <a:endParaRPr b="1" sz="1800">
              <a:solidFill>
                <a:schemeClr val="dk2"/>
              </a:solidFill>
              <a:latin typeface="Proxima Nova"/>
              <a:ea typeface="Proxima Nova"/>
              <a:cs typeface="Proxima Nova"/>
              <a:sym typeface="Proxima Nova"/>
            </a:endParaRPr>
          </a:p>
        </p:txBody>
      </p:sp>
      <p:cxnSp>
        <p:nvCxnSpPr>
          <p:cNvPr id="553" name="Google Shape;553;p64"/>
          <p:cNvCxnSpPr/>
          <p:nvPr/>
        </p:nvCxnSpPr>
        <p:spPr>
          <a:xfrm>
            <a:off x="2824196" y="1678256"/>
            <a:ext cx="1290600" cy="365100"/>
          </a:xfrm>
          <a:prstGeom prst="straightConnector1">
            <a:avLst/>
          </a:prstGeom>
          <a:noFill/>
          <a:ln cap="flat" cmpd="sng" w="28575">
            <a:solidFill>
              <a:srgbClr val="2A5976"/>
            </a:solidFill>
            <a:prstDash val="solid"/>
            <a:round/>
            <a:headEnd len="med" w="med" type="none"/>
            <a:tailEnd len="med" w="med" type="none"/>
          </a:ln>
        </p:spPr>
      </p:cxnSp>
      <p:cxnSp>
        <p:nvCxnSpPr>
          <p:cNvPr id="554" name="Google Shape;554;p64"/>
          <p:cNvCxnSpPr>
            <a:stCxn id="550" idx="1"/>
          </p:cNvCxnSpPr>
          <p:nvPr/>
        </p:nvCxnSpPr>
        <p:spPr>
          <a:xfrm>
            <a:off x="2610425" y="2587669"/>
            <a:ext cx="400500" cy="1200"/>
          </a:xfrm>
          <a:prstGeom prst="straightConnector1">
            <a:avLst/>
          </a:prstGeom>
          <a:noFill/>
          <a:ln cap="flat" cmpd="sng" w="19050">
            <a:solidFill>
              <a:srgbClr val="2A5976"/>
            </a:solidFill>
            <a:prstDash val="solid"/>
            <a:round/>
            <a:headEnd len="med" w="med" type="none"/>
            <a:tailEnd len="med" w="med" type="none"/>
          </a:ln>
        </p:spPr>
      </p:cxnSp>
      <p:cxnSp>
        <p:nvCxnSpPr>
          <p:cNvPr id="555" name="Google Shape;555;p64"/>
          <p:cNvCxnSpPr>
            <a:stCxn id="551" idx="1"/>
          </p:cNvCxnSpPr>
          <p:nvPr/>
        </p:nvCxnSpPr>
        <p:spPr>
          <a:xfrm>
            <a:off x="2610425" y="3497081"/>
            <a:ext cx="567600" cy="3300"/>
          </a:xfrm>
          <a:prstGeom prst="straightConnector1">
            <a:avLst/>
          </a:prstGeom>
          <a:noFill/>
          <a:ln cap="flat" cmpd="sng" w="19050">
            <a:solidFill>
              <a:srgbClr val="2A5976"/>
            </a:solidFill>
            <a:prstDash val="solid"/>
            <a:round/>
            <a:headEnd len="med" w="med" type="none"/>
            <a:tailEnd len="med" w="med" type="none"/>
          </a:ln>
        </p:spPr>
      </p:cxnSp>
      <p:cxnSp>
        <p:nvCxnSpPr>
          <p:cNvPr id="556" name="Google Shape;556;p64"/>
          <p:cNvCxnSpPr>
            <a:stCxn id="552" idx="1"/>
          </p:cNvCxnSpPr>
          <p:nvPr/>
        </p:nvCxnSpPr>
        <p:spPr>
          <a:xfrm flipH="1" rot="10800000">
            <a:off x="2824196" y="3982894"/>
            <a:ext cx="1604700" cy="423600"/>
          </a:xfrm>
          <a:prstGeom prst="straightConnector1">
            <a:avLst/>
          </a:prstGeom>
          <a:noFill/>
          <a:ln cap="flat" cmpd="sng" w="19050">
            <a:solidFill>
              <a:srgbClr val="2A5976"/>
            </a:solidFill>
            <a:prstDash val="solid"/>
            <a:round/>
            <a:headEnd len="med" w="med" type="none"/>
            <a:tailEnd len="med" w="med" type="none"/>
          </a:ln>
        </p:spPr>
      </p:cxnSp>
      <p:cxnSp>
        <p:nvCxnSpPr>
          <p:cNvPr id="557" name="Google Shape;557;p64"/>
          <p:cNvCxnSpPr>
            <a:stCxn id="547" idx="1"/>
          </p:cNvCxnSpPr>
          <p:nvPr/>
        </p:nvCxnSpPr>
        <p:spPr>
          <a:xfrm flipH="1">
            <a:off x="5834675" y="2587669"/>
            <a:ext cx="1014600" cy="429600"/>
          </a:xfrm>
          <a:prstGeom prst="straightConnector1">
            <a:avLst/>
          </a:prstGeom>
          <a:noFill/>
          <a:ln cap="flat" cmpd="sng" w="19050">
            <a:solidFill>
              <a:srgbClr val="2A5976"/>
            </a:solidFill>
            <a:prstDash val="solid"/>
            <a:round/>
            <a:headEnd len="med" w="med" type="none"/>
            <a:tailEnd len="med" w="med" type="none"/>
          </a:ln>
        </p:spPr>
      </p:cxnSp>
      <p:cxnSp>
        <p:nvCxnSpPr>
          <p:cNvPr id="558" name="Google Shape;558;p64"/>
          <p:cNvCxnSpPr>
            <a:stCxn id="548" idx="1"/>
          </p:cNvCxnSpPr>
          <p:nvPr/>
        </p:nvCxnSpPr>
        <p:spPr>
          <a:xfrm rot="10800000">
            <a:off x="5954871" y="4320094"/>
            <a:ext cx="555000" cy="86400"/>
          </a:xfrm>
          <a:prstGeom prst="straightConnector1">
            <a:avLst/>
          </a:prstGeom>
          <a:noFill/>
          <a:ln cap="flat" cmpd="sng" w="19050">
            <a:solidFill>
              <a:srgbClr val="2A5976"/>
            </a:solidFill>
            <a:prstDash val="solid"/>
            <a:round/>
            <a:headEnd len="med" w="med" type="none"/>
            <a:tailEnd len="med" w="med" type="none"/>
          </a:ln>
        </p:spPr>
      </p:cxnSp>
      <p:sp>
        <p:nvSpPr>
          <p:cNvPr id="559" name="Google Shape;559;p64"/>
          <p:cNvSpPr txBox="1"/>
          <p:nvPr>
            <p:ph type="title"/>
          </p:nvPr>
        </p:nvSpPr>
        <p:spPr>
          <a:xfrm>
            <a:off x="1388250" y="174516"/>
            <a:ext cx="7546800" cy="12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lang="en" sz="4000">
                <a:latin typeface="Oswald SemiBold"/>
                <a:ea typeface="Oswald SemiBold"/>
                <a:cs typeface="Oswald SemiBold"/>
                <a:sym typeface="Oswald SemiBold"/>
              </a:rPr>
              <a:t>SALARIES FOR 15-YEAR TEACHERS</a:t>
            </a:r>
            <a:endParaRPr sz="4000">
              <a:latin typeface="Oswald SemiBold"/>
              <a:ea typeface="Oswald SemiBold"/>
              <a:cs typeface="Oswald SemiBold"/>
              <a:sym typeface="Oswald SemiBold"/>
            </a:endParaRPr>
          </a:p>
        </p:txBody>
      </p:sp>
      <p:sp>
        <p:nvSpPr>
          <p:cNvPr id="560" name="Google Shape;560;p64"/>
          <p:cNvSpPr txBox="1"/>
          <p:nvPr/>
        </p:nvSpPr>
        <p:spPr>
          <a:xfrm>
            <a:off x="6509871" y="1501556"/>
            <a:ext cx="1366500" cy="353400"/>
          </a:xfrm>
          <a:prstGeom prst="rect">
            <a:avLst/>
          </a:prstGeom>
          <a:solidFill>
            <a:srgbClr val="E6EDF1"/>
          </a:solidFill>
          <a:ln cap="flat" cmpd="sng" w="9525">
            <a:solidFill>
              <a:srgbClr val="004F6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2"/>
                </a:solidFill>
                <a:latin typeface="Proxima Nova"/>
                <a:ea typeface="Proxima Nova"/>
                <a:cs typeface="Proxima Nova"/>
                <a:sym typeface="Proxima Nova"/>
              </a:rPr>
              <a:t>$69,939</a:t>
            </a:r>
            <a:endParaRPr b="1" sz="1800">
              <a:solidFill>
                <a:schemeClr val="dk2"/>
              </a:solidFill>
              <a:latin typeface="Proxima Nova"/>
              <a:ea typeface="Proxima Nova"/>
              <a:cs typeface="Proxima Nova"/>
              <a:sym typeface="Proxima Nova"/>
            </a:endParaRPr>
          </a:p>
        </p:txBody>
      </p:sp>
      <p:cxnSp>
        <p:nvCxnSpPr>
          <p:cNvPr id="561" name="Google Shape;561;p64"/>
          <p:cNvCxnSpPr>
            <a:stCxn id="560" idx="1"/>
          </p:cNvCxnSpPr>
          <p:nvPr/>
        </p:nvCxnSpPr>
        <p:spPr>
          <a:xfrm rot="10800000">
            <a:off x="5628471" y="1677356"/>
            <a:ext cx="881400" cy="900"/>
          </a:xfrm>
          <a:prstGeom prst="straightConnector1">
            <a:avLst/>
          </a:prstGeom>
          <a:noFill/>
          <a:ln cap="flat" cmpd="sng" w="19050">
            <a:solidFill>
              <a:srgbClr val="2A5976"/>
            </a:solidFill>
            <a:prstDash val="solid"/>
            <a:round/>
            <a:headEnd len="med" w="med" type="none"/>
            <a:tailEnd len="med" w="med" type="none"/>
          </a:ln>
        </p:spPr>
      </p:cxnSp>
      <p:sp>
        <p:nvSpPr>
          <p:cNvPr id="562" name="Google Shape;562;p64"/>
          <p:cNvSpPr txBox="1"/>
          <p:nvPr/>
        </p:nvSpPr>
        <p:spPr>
          <a:xfrm>
            <a:off x="6969125" y="3320394"/>
            <a:ext cx="1366500" cy="353400"/>
          </a:xfrm>
          <a:prstGeom prst="rect">
            <a:avLst/>
          </a:prstGeom>
          <a:solidFill>
            <a:srgbClr val="E6EDF1"/>
          </a:solidFill>
          <a:ln cap="flat" cmpd="sng" w="9525">
            <a:solidFill>
              <a:srgbClr val="004F6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dk2"/>
                </a:solidFill>
                <a:latin typeface="Proxima Nova"/>
                <a:ea typeface="Proxima Nova"/>
                <a:cs typeface="Proxima Nova"/>
                <a:sym typeface="Proxima Nova"/>
              </a:rPr>
              <a:t>$71,236</a:t>
            </a:r>
            <a:endParaRPr b="1" sz="1800">
              <a:solidFill>
                <a:schemeClr val="dk2"/>
              </a:solidFill>
              <a:latin typeface="Proxima Nova"/>
              <a:ea typeface="Proxima Nova"/>
              <a:cs typeface="Proxima Nova"/>
              <a:sym typeface="Proxima Nova"/>
            </a:endParaRPr>
          </a:p>
        </p:txBody>
      </p:sp>
      <p:cxnSp>
        <p:nvCxnSpPr>
          <p:cNvPr id="563" name="Google Shape;563;p64"/>
          <p:cNvCxnSpPr/>
          <p:nvPr/>
        </p:nvCxnSpPr>
        <p:spPr>
          <a:xfrm flipH="1">
            <a:off x="6674025" y="3413469"/>
            <a:ext cx="345300" cy="3300"/>
          </a:xfrm>
          <a:prstGeom prst="straightConnector1">
            <a:avLst/>
          </a:prstGeom>
          <a:noFill/>
          <a:ln cap="flat" cmpd="sng" w="19050">
            <a:solidFill>
              <a:srgbClr val="2A5976"/>
            </a:solidFill>
            <a:prstDash val="solid"/>
            <a:round/>
            <a:headEnd len="med" w="med" type="none"/>
            <a:tailEnd len="med" w="med" type="none"/>
          </a:ln>
        </p:spPr>
      </p:cxnSp>
      <p:sp>
        <p:nvSpPr>
          <p:cNvPr id="564" name="Google Shape;564;p64"/>
          <p:cNvSpPr txBox="1"/>
          <p:nvPr/>
        </p:nvSpPr>
        <p:spPr>
          <a:xfrm>
            <a:off x="5896208" y="4774200"/>
            <a:ext cx="3247800" cy="369300"/>
          </a:xfrm>
          <a:prstGeom prst="rect">
            <a:avLst/>
          </a:prstGeom>
          <a:noFill/>
          <a:ln>
            <a:noFill/>
          </a:ln>
        </p:spPr>
        <p:txBody>
          <a:bodyPr anchorCtr="0" anchor="t" bIns="91425" lIns="91425" spcFirstLastPara="1" rIns="91425" wrap="square" tIns="91425">
            <a:spAutoFit/>
          </a:bodyPr>
          <a:lstStyle/>
          <a:p>
            <a:pPr indent="0" lvl="0" marL="0" marR="91440" rtl="0" algn="r">
              <a:spcBef>
                <a:spcPts val="0"/>
              </a:spcBef>
              <a:spcAft>
                <a:spcPts val="0"/>
              </a:spcAft>
              <a:buNone/>
            </a:pPr>
            <a:r>
              <a:rPr i="1" lang="en" sz="1200">
                <a:solidFill>
                  <a:srgbClr val="342A2A"/>
                </a:solidFill>
                <a:latin typeface="Proxima Nova"/>
                <a:ea typeface="Proxima Nova"/>
                <a:cs typeface="Proxima Nova"/>
                <a:sym typeface="Proxima Nova"/>
              </a:rPr>
              <a:t>*2026-2027 pay scale</a:t>
            </a:r>
            <a:endParaRPr i="1" sz="1200">
              <a:solidFill>
                <a:srgbClr val="342A2A"/>
              </a:solidFill>
              <a:latin typeface="Proxima Nova"/>
              <a:ea typeface="Proxima Nova"/>
              <a:cs typeface="Proxima Nova"/>
              <a:sym typeface="Proxima Nov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65"/>
          <p:cNvSpPr txBox="1"/>
          <p:nvPr>
            <p:ph type="title"/>
          </p:nvPr>
        </p:nvSpPr>
        <p:spPr>
          <a:xfrm>
            <a:off x="163525" y="840300"/>
            <a:ext cx="2860200" cy="22389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533"/>
              <a:t>ACTUAL COST FOR THE MEDIAN HOME VALUE</a:t>
            </a:r>
            <a:endParaRPr sz="4533"/>
          </a:p>
        </p:txBody>
      </p:sp>
      <p:sp>
        <p:nvSpPr>
          <p:cNvPr id="570" name="Google Shape;570;p65"/>
          <p:cNvSpPr txBox="1"/>
          <p:nvPr>
            <p:ph idx="2" type="subTitle"/>
          </p:nvPr>
        </p:nvSpPr>
        <p:spPr>
          <a:xfrm>
            <a:off x="163525" y="3394900"/>
            <a:ext cx="2860200" cy="829800"/>
          </a:xfrm>
          <a:prstGeom prst="rect">
            <a:avLst/>
          </a:prstGeom>
        </p:spPr>
        <p:txBody>
          <a:bodyPr anchorCtr="0" anchor="t" bIns="91425" lIns="91425" spcFirstLastPara="1" rIns="91425" wrap="square" tIns="91425">
            <a:noAutofit/>
          </a:bodyPr>
          <a:lstStyle/>
          <a:p>
            <a:pPr indent="0" lvl="0" marL="0" rtl="0" algn="ctr">
              <a:lnSpc>
                <a:spcPct val="90000"/>
              </a:lnSpc>
              <a:spcBef>
                <a:spcPts val="0"/>
              </a:spcBef>
              <a:spcAft>
                <a:spcPts val="0"/>
              </a:spcAft>
              <a:buSzPts val="605"/>
              <a:buNone/>
            </a:pPr>
            <a:r>
              <a:rPr lang="en" sz="1400">
                <a:latin typeface="Proxima Nova"/>
                <a:ea typeface="Proxima Nova"/>
                <a:cs typeface="Proxima Nova"/>
                <a:sym typeface="Proxima Nova"/>
              </a:rPr>
              <a:t>Calculations include median appraised values and taxable values after applicable Homestead Exemption as provided by the Williamson Central Appraisal District.</a:t>
            </a:r>
            <a:endParaRPr sz="1400">
              <a:latin typeface="Proxima Nova"/>
              <a:ea typeface="Proxima Nova"/>
              <a:cs typeface="Proxima Nova"/>
              <a:sym typeface="Proxima Nova"/>
            </a:endParaRPr>
          </a:p>
        </p:txBody>
      </p:sp>
      <p:sp>
        <p:nvSpPr>
          <p:cNvPr id="571" name="Google Shape;571;p65"/>
          <p:cNvSpPr/>
          <p:nvPr/>
        </p:nvSpPr>
        <p:spPr>
          <a:xfrm>
            <a:off x="3796150" y="3595000"/>
            <a:ext cx="4809900" cy="1161600"/>
          </a:xfrm>
          <a:prstGeom prst="roundRect">
            <a:avLst>
              <a:gd fmla="val 16667" name="adj"/>
            </a:avLst>
          </a:prstGeom>
          <a:solidFill>
            <a:srgbClr val="2A5976"/>
          </a:solidFill>
          <a:ln>
            <a:noFill/>
          </a:ln>
        </p:spPr>
        <p:txBody>
          <a:bodyPr anchorCtr="0" anchor="ctr" bIns="92825" lIns="92825" spcFirstLastPara="1" rIns="92825" wrap="square" tIns="92825">
            <a:noAutofit/>
          </a:bodyPr>
          <a:lstStyle/>
          <a:p>
            <a:pPr indent="0" lvl="0" marL="0" rtl="0" algn="ctr">
              <a:spcBef>
                <a:spcPts val="0"/>
              </a:spcBef>
              <a:spcAft>
                <a:spcPts val="0"/>
              </a:spcAft>
              <a:buNone/>
            </a:pPr>
            <a:r>
              <a:t/>
            </a:r>
            <a:endParaRPr sz="1421"/>
          </a:p>
        </p:txBody>
      </p:sp>
      <p:sp>
        <p:nvSpPr>
          <p:cNvPr id="572" name="Google Shape;572;p65"/>
          <p:cNvSpPr/>
          <p:nvPr/>
        </p:nvSpPr>
        <p:spPr>
          <a:xfrm>
            <a:off x="3796150" y="3061125"/>
            <a:ext cx="4809900" cy="230400"/>
          </a:xfrm>
          <a:prstGeom prst="roundRect">
            <a:avLst>
              <a:gd fmla="val 16667" name="adj"/>
            </a:avLst>
          </a:prstGeom>
          <a:solidFill>
            <a:srgbClr val="A4D65E"/>
          </a:solidFill>
          <a:ln>
            <a:noFill/>
          </a:ln>
        </p:spPr>
        <p:txBody>
          <a:bodyPr anchorCtr="0" anchor="ctr" bIns="92825" lIns="92825" spcFirstLastPara="1" rIns="92825" wrap="square" tIns="92825">
            <a:noAutofit/>
          </a:bodyPr>
          <a:lstStyle/>
          <a:p>
            <a:pPr indent="0" lvl="0" marL="0" rtl="0" algn="ctr">
              <a:spcBef>
                <a:spcPts val="0"/>
              </a:spcBef>
              <a:spcAft>
                <a:spcPts val="0"/>
              </a:spcAft>
              <a:buNone/>
            </a:pPr>
            <a:r>
              <a:t/>
            </a:r>
            <a:endParaRPr sz="1421"/>
          </a:p>
        </p:txBody>
      </p:sp>
      <p:sp>
        <p:nvSpPr>
          <p:cNvPr id="573" name="Google Shape;573;p65"/>
          <p:cNvSpPr/>
          <p:nvPr/>
        </p:nvSpPr>
        <p:spPr>
          <a:xfrm>
            <a:off x="3796150" y="2796525"/>
            <a:ext cx="4809900" cy="230400"/>
          </a:xfrm>
          <a:prstGeom prst="roundRect">
            <a:avLst>
              <a:gd fmla="val 16667" name="adj"/>
            </a:avLst>
          </a:prstGeom>
          <a:solidFill>
            <a:srgbClr val="14A4B0"/>
          </a:solidFill>
          <a:ln>
            <a:noFill/>
          </a:ln>
        </p:spPr>
        <p:txBody>
          <a:bodyPr anchorCtr="0" anchor="ctr" bIns="92825" lIns="92825" spcFirstLastPara="1" rIns="92825" wrap="square" tIns="92825">
            <a:noAutofit/>
          </a:bodyPr>
          <a:lstStyle/>
          <a:p>
            <a:pPr indent="0" lvl="0" marL="0" rtl="0" algn="ctr">
              <a:spcBef>
                <a:spcPts val="0"/>
              </a:spcBef>
              <a:spcAft>
                <a:spcPts val="0"/>
              </a:spcAft>
              <a:buNone/>
            </a:pPr>
            <a:r>
              <a:t/>
            </a:r>
            <a:endParaRPr sz="1421"/>
          </a:p>
        </p:txBody>
      </p:sp>
      <p:sp>
        <p:nvSpPr>
          <p:cNvPr id="574" name="Google Shape;574;p65"/>
          <p:cNvSpPr txBox="1"/>
          <p:nvPr/>
        </p:nvSpPr>
        <p:spPr>
          <a:xfrm>
            <a:off x="4137825" y="3595000"/>
            <a:ext cx="4119600" cy="869700"/>
          </a:xfrm>
          <a:prstGeom prst="rect">
            <a:avLst/>
          </a:prstGeom>
          <a:noFill/>
          <a:ln>
            <a:noFill/>
          </a:ln>
        </p:spPr>
        <p:txBody>
          <a:bodyPr anchorCtr="0" anchor="t" bIns="92825" lIns="92825" spcFirstLastPara="1" rIns="92825" wrap="square" tIns="92825">
            <a:noAutofit/>
          </a:bodyPr>
          <a:lstStyle/>
          <a:p>
            <a:pPr indent="0" lvl="0" marL="0" rtl="0" algn="ctr">
              <a:spcBef>
                <a:spcPts val="0"/>
              </a:spcBef>
              <a:spcAft>
                <a:spcPts val="0"/>
              </a:spcAft>
              <a:buNone/>
            </a:pPr>
            <a:r>
              <a:rPr b="1" lang="en" sz="1726">
                <a:solidFill>
                  <a:schemeClr val="dk1"/>
                </a:solidFill>
                <a:latin typeface="Proxima Nova"/>
                <a:ea typeface="Proxima Nova"/>
                <a:cs typeface="Proxima Nova"/>
                <a:sym typeface="Proxima Nova"/>
              </a:rPr>
              <a:t>Cost increase for typical homeowner with reduced appraised value</a:t>
            </a:r>
            <a:endParaRPr b="1" sz="1726">
              <a:solidFill>
                <a:schemeClr val="dk1"/>
              </a:solidFill>
              <a:latin typeface="Proxima Nova"/>
              <a:ea typeface="Proxima Nova"/>
              <a:cs typeface="Proxima Nova"/>
              <a:sym typeface="Proxima Nova"/>
            </a:endParaRPr>
          </a:p>
          <a:p>
            <a:pPr indent="0" lvl="0" marL="0" rtl="0" algn="ctr">
              <a:spcBef>
                <a:spcPts val="0"/>
              </a:spcBef>
              <a:spcAft>
                <a:spcPts val="0"/>
              </a:spcAft>
              <a:buNone/>
            </a:pPr>
            <a:r>
              <a:rPr b="1" lang="en" sz="3000">
                <a:solidFill>
                  <a:schemeClr val="dk1"/>
                </a:solidFill>
                <a:latin typeface="Proxima Nova"/>
                <a:ea typeface="Proxima Nova"/>
                <a:cs typeface="Proxima Nova"/>
                <a:sym typeface="Proxima Nova"/>
              </a:rPr>
              <a:t>$7.97</a:t>
            </a:r>
            <a:r>
              <a:rPr b="1" lang="en" sz="3000">
                <a:solidFill>
                  <a:schemeClr val="dk1"/>
                </a:solidFill>
                <a:latin typeface="Proxima Nova"/>
                <a:ea typeface="Proxima Nova"/>
                <a:cs typeface="Proxima Nova"/>
                <a:sym typeface="Proxima Nova"/>
              </a:rPr>
              <a:t>/</a:t>
            </a:r>
            <a:r>
              <a:rPr b="1" lang="en" sz="3000">
                <a:solidFill>
                  <a:schemeClr val="dk1"/>
                </a:solidFill>
                <a:latin typeface="Proxima Nova"/>
                <a:ea typeface="Proxima Nova"/>
                <a:cs typeface="Proxima Nova"/>
                <a:sym typeface="Proxima Nova"/>
              </a:rPr>
              <a:t>year</a:t>
            </a:r>
            <a:endParaRPr b="1" sz="3000">
              <a:solidFill>
                <a:schemeClr val="dk1"/>
              </a:solidFill>
              <a:latin typeface="Proxima Nova"/>
              <a:ea typeface="Proxima Nova"/>
              <a:cs typeface="Proxima Nova"/>
              <a:sym typeface="Proxima Nova"/>
            </a:endParaRPr>
          </a:p>
        </p:txBody>
      </p:sp>
      <p:pic>
        <p:nvPicPr>
          <p:cNvPr id="575" name="Google Shape;575;p65" title="Supporting Icons_House.png"/>
          <p:cNvPicPr preferRelativeResize="0"/>
          <p:nvPr/>
        </p:nvPicPr>
        <p:blipFill>
          <a:blip r:embed="rId3">
            <a:alphaModFix/>
          </a:blip>
          <a:stretch>
            <a:fillRect/>
          </a:stretch>
        </p:blipFill>
        <p:spPr>
          <a:xfrm>
            <a:off x="3804466" y="830799"/>
            <a:ext cx="1396422" cy="1323495"/>
          </a:xfrm>
          <a:prstGeom prst="rect">
            <a:avLst/>
          </a:prstGeom>
          <a:noFill/>
          <a:ln>
            <a:noFill/>
          </a:ln>
        </p:spPr>
      </p:pic>
      <p:pic>
        <p:nvPicPr>
          <p:cNvPr id="576" name="Google Shape;576;p65" title="Supporting Icons_House.png"/>
          <p:cNvPicPr preferRelativeResize="0"/>
          <p:nvPr/>
        </p:nvPicPr>
        <p:blipFill>
          <a:blip r:embed="rId3">
            <a:alphaModFix/>
          </a:blip>
          <a:stretch>
            <a:fillRect/>
          </a:stretch>
        </p:blipFill>
        <p:spPr>
          <a:xfrm>
            <a:off x="7304190" y="988624"/>
            <a:ext cx="1123276" cy="1064624"/>
          </a:xfrm>
          <a:prstGeom prst="rect">
            <a:avLst/>
          </a:prstGeom>
          <a:noFill/>
          <a:ln>
            <a:noFill/>
          </a:ln>
        </p:spPr>
      </p:pic>
      <p:sp>
        <p:nvSpPr>
          <p:cNvPr id="577" name="Google Shape;577;p65"/>
          <p:cNvSpPr txBox="1"/>
          <p:nvPr/>
        </p:nvSpPr>
        <p:spPr>
          <a:xfrm>
            <a:off x="4035267" y="359956"/>
            <a:ext cx="934800" cy="425400"/>
          </a:xfrm>
          <a:prstGeom prst="rect">
            <a:avLst/>
          </a:prstGeom>
          <a:noFill/>
          <a:ln>
            <a:noFill/>
          </a:ln>
        </p:spPr>
        <p:txBody>
          <a:bodyPr anchorCtr="0" anchor="t" bIns="92825" lIns="92825" spcFirstLastPara="1" rIns="92825" wrap="square" tIns="92825">
            <a:noAutofit/>
          </a:bodyPr>
          <a:lstStyle/>
          <a:p>
            <a:pPr indent="0" lvl="0" marL="0" rtl="0" algn="ctr">
              <a:lnSpc>
                <a:spcPct val="115000"/>
              </a:lnSpc>
              <a:spcBef>
                <a:spcPts val="0"/>
              </a:spcBef>
              <a:spcAft>
                <a:spcPts val="1625"/>
              </a:spcAft>
              <a:buNone/>
            </a:pPr>
            <a:r>
              <a:rPr lang="en" sz="2437">
                <a:solidFill>
                  <a:srgbClr val="01506D"/>
                </a:solidFill>
                <a:latin typeface="Oswald SemiBold"/>
                <a:ea typeface="Oswald SemiBold"/>
                <a:cs typeface="Oswald SemiBold"/>
                <a:sym typeface="Oswald SemiBold"/>
              </a:rPr>
              <a:t>2025</a:t>
            </a:r>
            <a:endParaRPr sz="2437">
              <a:solidFill>
                <a:srgbClr val="01506D"/>
              </a:solidFill>
              <a:latin typeface="Oswald SemiBold"/>
              <a:ea typeface="Oswald SemiBold"/>
              <a:cs typeface="Oswald SemiBold"/>
              <a:sym typeface="Oswald SemiBold"/>
            </a:endParaRPr>
          </a:p>
        </p:txBody>
      </p:sp>
      <p:sp>
        <p:nvSpPr>
          <p:cNvPr id="578" name="Google Shape;578;p65"/>
          <p:cNvSpPr txBox="1"/>
          <p:nvPr/>
        </p:nvSpPr>
        <p:spPr>
          <a:xfrm>
            <a:off x="7398415" y="348050"/>
            <a:ext cx="934800" cy="425400"/>
          </a:xfrm>
          <a:prstGeom prst="rect">
            <a:avLst/>
          </a:prstGeom>
          <a:noFill/>
          <a:ln>
            <a:noFill/>
          </a:ln>
        </p:spPr>
        <p:txBody>
          <a:bodyPr anchorCtr="0" anchor="t" bIns="92825" lIns="92825" spcFirstLastPara="1" rIns="92825" wrap="square" tIns="92825">
            <a:noAutofit/>
          </a:bodyPr>
          <a:lstStyle/>
          <a:p>
            <a:pPr indent="0" lvl="0" marL="0" rtl="0" algn="ctr">
              <a:lnSpc>
                <a:spcPct val="115000"/>
              </a:lnSpc>
              <a:spcBef>
                <a:spcPts val="0"/>
              </a:spcBef>
              <a:spcAft>
                <a:spcPts val="1625"/>
              </a:spcAft>
              <a:buNone/>
            </a:pPr>
            <a:r>
              <a:rPr lang="en" sz="2437">
                <a:solidFill>
                  <a:srgbClr val="01506D"/>
                </a:solidFill>
                <a:latin typeface="Oswald SemiBold"/>
                <a:ea typeface="Oswald SemiBold"/>
                <a:cs typeface="Oswald SemiBold"/>
                <a:sym typeface="Oswald SemiBold"/>
              </a:rPr>
              <a:t>2026</a:t>
            </a:r>
            <a:endParaRPr sz="2437">
              <a:solidFill>
                <a:srgbClr val="01506D"/>
              </a:solidFill>
              <a:latin typeface="Oswald SemiBold"/>
              <a:ea typeface="Oswald SemiBold"/>
              <a:cs typeface="Oswald SemiBold"/>
              <a:sym typeface="Oswald SemiBold"/>
            </a:endParaRPr>
          </a:p>
        </p:txBody>
      </p:sp>
      <p:sp>
        <p:nvSpPr>
          <p:cNvPr id="579" name="Google Shape;579;p65"/>
          <p:cNvSpPr txBox="1"/>
          <p:nvPr/>
        </p:nvSpPr>
        <p:spPr>
          <a:xfrm>
            <a:off x="3804022" y="2203125"/>
            <a:ext cx="1430100" cy="1147500"/>
          </a:xfrm>
          <a:prstGeom prst="rect">
            <a:avLst/>
          </a:prstGeom>
          <a:noFill/>
          <a:ln>
            <a:noFill/>
          </a:ln>
        </p:spPr>
        <p:txBody>
          <a:bodyPr anchorCtr="0" anchor="t" bIns="92825" lIns="92825" spcFirstLastPara="1" rIns="92825" wrap="square" tIns="92825">
            <a:noAutofit/>
          </a:bodyPr>
          <a:lstStyle/>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$4</a:t>
            </a:r>
            <a:r>
              <a:rPr b="1" lang="en" sz="1628">
                <a:solidFill>
                  <a:srgbClr val="595959"/>
                </a:solidFill>
                <a:latin typeface="Proxima Nova"/>
                <a:ea typeface="Proxima Nova"/>
                <a:cs typeface="Proxima Nova"/>
                <a:sym typeface="Proxima Nova"/>
              </a:rPr>
              <a:t>61,094</a:t>
            </a:r>
            <a:endParaRPr b="1" sz="1628">
              <a:solidFill>
                <a:srgbClr val="595959"/>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$321,094</a:t>
            </a:r>
            <a:endParaRPr b="1" sz="1628">
              <a:solidFill>
                <a:srgbClr val="595959"/>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FFFFFF"/>
                </a:solidFill>
                <a:latin typeface="Proxima Nova"/>
                <a:ea typeface="Proxima Nova"/>
                <a:cs typeface="Proxima Nova"/>
                <a:sym typeface="Proxima Nova"/>
              </a:rPr>
              <a:t>1.0506</a:t>
            </a:r>
            <a:endParaRPr b="1" sz="1628">
              <a:solidFill>
                <a:srgbClr val="FFFFFF"/>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$3,373</a:t>
            </a:r>
            <a:endParaRPr b="1" sz="1628">
              <a:solidFill>
                <a:srgbClr val="595959"/>
              </a:solidFill>
              <a:latin typeface="Proxima Nova"/>
              <a:ea typeface="Proxima Nova"/>
              <a:cs typeface="Proxima Nova"/>
              <a:sym typeface="Proxima Nova"/>
            </a:endParaRPr>
          </a:p>
        </p:txBody>
      </p:sp>
      <p:sp>
        <p:nvSpPr>
          <p:cNvPr id="580" name="Google Shape;580;p65"/>
          <p:cNvSpPr txBox="1"/>
          <p:nvPr/>
        </p:nvSpPr>
        <p:spPr>
          <a:xfrm>
            <a:off x="7167609" y="2202975"/>
            <a:ext cx="1430100" cy="1147500"/>
          </a:xfrm>
          <a:prstGeom prst="rect">
            <a:avLst/>
          </a:prstGeom>
          <a:noFill/>
          <a:ln>
            <a:noFill/>
          </a:ln>
        </p:spPr>
        <p:txBody>
          <a:bodyPr anchorCtr="0" anchor="t" bIns="92825" lIns="92825" spcFirstLastPara="1" rIns="92825" wrap="square" tIns="92825">
            <a:noAutofit/>
          </a:bodyPr>
          <a:lstStyle/>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$444,465</a:t>
            </a:r>
            <a:endParaRPr b="1" sz="1628">
              <a:solidFill>
                <a:srgbClr val="595959"/>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$304,465</a:t>
            </a:r>
            <a:endParaRPr b="1" sz="1628">
              <a:solidFill>
                <a:srgbClr val="595959"/>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FFFFFF"/>
                </a:solidFill>
                <a:latin typeface="Proxima Nova"/>
                <a:ea typeface="Proxima Nova"/>
                <a:cs typeface="Proxima Nova"/>
                <a:sym typeface="Proxima Nova"/>
              </a:rPr>
              <a:t>1.1106</a:t>
            </a:r>
            <a:endParaRPr b="1" sz="1628">
              <a:solidFill>
                <a:srgbClr val="FFFFFF"/>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$3,381</a:t>
            </a:r>
            <a:endParaRPr b="1" sz="1628">
              <a:solidFill>
                <a:srgbClr val="595959"/>
              </a:solidFill>
              <a:latin typeface="Proxima Nova"/>
              <a:ea typeface="Proxima Nova"/>
              <a:cs typeface="Proxima Nova"/>
              <a:sym typeface="Proxima Nova"/>
            </a:endParaRPr>
          </a:p>
        </p:txBody>
      </p:sp>
      <p:sp>
        <p:nvSpPr>
          <p:cNvPr id="581" name="Google Shape;581;p65"/>
          <p:cNvSpPr txBox="1"/>
          <p:nvPr/>
        </p:nvSpPr>
        <p:spPr>
          <a:xfrm>
            <a:off x="4976800" y="2252175"/>
            <a:ext cx="2448600" cy="1143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326">
                <a:solidFill>
                  <a:srgbClr val="595959"/>
                </a:solidFill>
                <a:latin typeface="Oswald"/>
                <a:ea typeface="Oswald"/>
                <a:cs typeface="Oswald"/>
                <a:sym typeface="Oswald"/>
              </a:rPr>
              <a:t>Decreased Median Appraised Value</a:t>
            </a:r>
            <a:endParaRPr sz="1326">
              <a:solidFill>
                <a:srgbClr val="595959"/>
              </a:solidFill>
              <a:latin typeface="Oswald"/>
              <a:ea typeface="Oswald"/>
              <a:cs typeface="Oswald"/>
              <a:sym typeface="Oswald"/>
            </a:endParaRPr>
          </a:p>
          <a:p>
            <a:pPr indent="0" lvl="0" marL="0" rtl="0" algn="ctr">
              <a:lnSpc>
                <a:spcPct val="115000"/>
              </a:lnSpc>
              <a:spcBef>
                <a:spcPts val="0"/>
              </a:spcBef>
              <a:spcAft>
                <a:spcPts val="0"/>
              </a:spcAft>
              <a:buNone/>
            </a:pPr>
            <a:r>
              <a:rPr lang="en" sz="1426">
                <a:solidFill>
                  <a:srgbClr val="595959"/>
                </a:solidFill>
                <a:latin typeface="Oswald"/>
                <a:ea typeface="Oswald"/>
                <a:cs typeface="Oswald"/>
                <a:sym typeface="Oswald"/>
              </a:rPr>
              <a:t>Taxable Value</a:t>
            </a:r>
            <a:endParaRPr sz="1426">
              <a:solidFill>
                <a:srgbClr val="595959"/>
              </a:solidFill>
              <a:latin typeface="Oswald"/>
              <a:ea typeface="Oswald"/>
              <a:cs typeface="Oswald"/>
              <a:sym typeface="Oswald"/>
            </a:endParaRPr>
          </a:p>
          <a:p>
            <a:pPr indent="0" lvl="0" marL="0" rtl="0" algn="ctr">
              <a:lnSpc>
                <a:spcPct val="115000"/>
              </a:lnSpc>
              <a:spcBef>
                <a:spcPts val="0"/>
              </a:spcBef>
              <a:spcAft>
                <a:spcPts val="0"/>
              </a:spcAft>
              <a:buNone/>
            </a:pPr>
            <a:r>
              <a:rPr lang="en" sz="1426">
                <a:solidFill>
                  <a:schemeClr val="dk1"/>
                </a:solidFill>
                <a:latin typeface="Oswald"/>
                <a:ea typeface="Oswald"/>
                <a:cs typeface="Oswald"/>
                <a:sym typeface="Oswald"/>
              </a:rPr>
              <a:t>Tax Rate</a:t>
            </a:r>
            <a:endParaRPr sz="1426">
              <a:solidFill>
                <a:schemeClr val="dk1"/>
              </a:solidFill>
              <a:latin typeface="Oswald"/>
              <a:ea typeface="Oswald"/>
              <a:cs typeface="Oswald"/>
              <a:sym typeface="Oswald"/>
            </a:endParaRPr>
          </a:p>
          <a:p>
            <a:pPr indent="0" lvl="0" marL="0" rtl="0" algn="ctr">
              <a:lnSpc>
                <a:spcPct val="115000"/>
              </a:lnSpc>
              <a:spcBef>
                <a:spcPts val="0"/>
              </a:spcBef>
              <a:spcAft>
                <a:spcPts val="0"/>
              </a:spcAft>
              <a:buNone/>
            </a:pPr>
            <a:r>
              <a:rPr lang="en" sz="1426">
                <a:solidFill>
                  <a:srgbClr val="595959"/>
                </a:solidFill>
                <a:latin typeface="Oswald"/>
                <a:ea typeface="Oswald"/>
                <a:cs typeface="Oswald"/>
                <a:sym typeface="Oswald"/>
              </a:rPr>
              <a:t>Tax Bill</a:t>
            </a:r>
            <a:endParaRPr sz="1426">
              <a:solidFill>
                <a:srgbClr val="595959"/>
              </a:solidFill>
              <a:latin typeface="Oswald"/>
              <a:ea typeface="Oswald"/>
              <a:cs typeface="Oswald"/>
              <a:sym typeface="Oswa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66"/>
          <p:cNvSpPr txBox="1"/>
          <p:nvPr/>
        </p:nvSpPr>
        <p:spPr>
          <a:xfrm>
            <a:off x="0" y="840300"/>
            <a:ext cx="3204600" cy="2238900"/>
          </a:xfrm>
          <a:prstGeom prst="rect">
            <a:avLst/>
          </a:prstGeom>
          <a:noFill/>
          <a:ln>
            <a:noFill/>
          </a:ln>
        </p:spPr>
        <p:txBody>
          <a:bodyPr anchorCtr="0" anchor="b" bIns="91425" lIns="91425" spcFirstLastPara="1" rIns="91425" wrap="square" tIns="91425">
            <a:normAutofit/>
          </a:bodyPr>
          <a:lstStyle/>
          <a:p>
            <a:pPr indent="0" lvl="0" marL="0" rtl="0" algn="ctr">
              <a:lnSpc>
                <a:spcPct val="85000"/>
              </a:lnSpc>
              <a:spcBef>
                <a:spcPts val="0"/>
              </a:spcBef>
              <a:spcAft>
                <a:spcPts val="0"/>
              </a:spcAft>
              <a:buNone/>
            </a:pPr>
            <a:r>
              <a:rPr lang="en" sz="4533">
                <a:solidFill>
                  <a:srgbClr val="004F6E"/>
                </a:solidFill>
                <a:latin typeface="Oswald SemiBold"/>
                <a:ea typeface="Oswald SemiBold"/>
                <a:cs typeface="Oswald SemiBold"/>
                <a:sym typeface="Oswald SemiBold"/>
              </a:rPr>
              <a:t>COST FOR THE TYPICAL HOMEOWNER</a:t>
            </a:r>
            <a:endParaRPr sz="4533">
              <a:solidFill>
                <a:srgbClr val="004F6E"/>
              </a:solidFill>
              <a:latin typeface="Oswald SemiBold"/>
              <a:ea typeface="Oswald SemiBold"/>
              <a:cs typeface="Oswald SemiBold"/>
              <a:sym typeface="Oswald SemiBold"/>
            </a:endParaRPr>
          </a:p>
        </p:txBody>
      </p:sp>
      <p:sp>
        <p:nvSpPr>
          <p:cNvPr id="587" name="Google Shape;587;p66"/>
          <p:cNvSpPr/>
          <p:nvPr/>
        </p:nvSpPr>
        <p:spPr>
          <a:xfrm>
            <a:off x="3796150" y="3595000"/>
            <a:ext cx="4809900" cy="1161600"/>
          </a:xfrm>
          <a:prstGeom prst="roundRect">
            <a:avLst>
              <a:gd fmla="val 16667" name="adj"/>
            </a:avLst>
          </a:prstGeom>
          <a:solidFill>
            <a:srgbClr val="2A5976"/>
          </a:solidFill>
          <a:ln>
            <a:noFill/>
          </a:ln>
        </p:spPr>
        <p:txBody>
          <a:bodyPr anchorCtr="0" anchor="ctr" bIns="92825" lIns="92825" spcFirstLastPara="1" rIns="92825" wrap="square" tIns="92825">
            <a:noAutofit/>
          </a:bodyPr>
          <a:lstStyle/>
          <a:p>
            <a:pPr indent="0" lvl="0" marL="0" rtl="0" algn="ctr">
              <a:spcBef>
                <a:spcPts val="0"/>
              </a:spcBef>
              <a:spcAft>
                <a:spcPts val="0"/>
              </a:spcAft>
              <a:buNone/>
            </a:pPr>
            <a:r>
              <a:t/>
            </a:r>
            <a:endParaRPr sz="1421"/>
          </a:p>
        </p:txBody>
      </p:sp>
      <p:sp>
        <p:nvSpPr>
          <p:cNvPr id="588" name="Google Shape;588;p66"/>
          <p:cNvSpPr/>
          <p:nvPr/>
        </p:nvSpPr>
        <p:spPr>
          <a:xfrm>
            <a:off x="3796150" y="3061125"/>
            <a:ext cx="4809900" cy="230400"/>
          </a:xfrm>
          <a:prstGeom prst="roundRect">
            <a:avLst>
              <a:gd fmla="val 16667" name="adj"/>
            </a:avLst>
          </a:prstGeom>
          <a:solidFill>
            <a:srgbClr val="A4D65E"/>
          </a:solidFill>
          <a:ln>
            <a:noFill/>
          </a:ln>
        </p:spPr>
        <p:txBody>
          <a:bodyPr anchorCtr="0" anchor="ctr" bIns="92825" lIns="92825" spcFirstLastPara="1" rIns="92825" wrap="square" tIns="92825">
            <a:noAutofit/>
          </a:bodyPr>
          <a:lstStyle/>
          <a:p>
            <a:pPr indent="0" lvl="0" marL="0" rtl="0" algn="ctr">
              <a:spcBef>
                <a:spcPts val="0"/>
              </a:spcBef>
              <a:spcAft>
                <a:spcPts val="0"/>
              </a:spcAft>
              <a:buNone/>
            </a:pPr>
            <a:r>
              <a:t/>
            </a:r>
            <a:endParaRPr sz="1421"/>
          </a:p>
        </p:txBody>
      </p:sp>
      <p:sp>
        <p:nvSpPr>
          <p:cNvPr id="589" name="Google Shape;589;p66"/>
          <p:cNvSpPr/>
          <p:nvPr/>
        </p:nvSpPr>
        <p:spPr>
          <a:xfrm>
            <a:off x="3796150" y="2796525"/>
            <a:ext cx="4809900" cy="230400"/>
          </a:xfrm>
          <a:prstGeom prst="roundRect">
            <a:avLst>
              <a:gd fmla="val 16667" name="adj"/>
            </a:avLst>
          </a:prstGeom>
          <a:solidFill>
            <a:srgbClr val="14A4B0"/>
          </a:solidFill>
          <a:ln>
            <a:noFill/>
          </a:ln>
        </p:spPr>
        <p:txBody>
          <a:bodyPr anchorCtr="0" anchor="ctr" bIns="92825" lIns="92825" spcFirstLastPara="1" rIns="92825" wrap="square" tIns="92825">
            <a:noAutofit/>
          </a:bodyPr>
          <a:lstStyle/>
          <a:p>
            <a:pPr indent="0" lvl="0" marL="0" rtl="0" algn="ctr">
              <a:spcBef>
                <a:spcPts val="0"/>
              </a:spcBef>
              <a:spcAft>
                <a:spcPts val="0"/>
              </a:spcAft>
              <a:buNone/>
            </a:pPr>
            <a:r>
              <a:t/>
            </a:r>
            <a:endParaRPr sz="1421"/>
          </a:p>
        </p:txBody>
      </p:sp>
      <p:sp>
        <p:nvSpPr>
          <p:cNvPr id="590" name="Google Shape;590;p66"/>
          <p:cNvSpPr txBox="1"/>
          <p:nvPr/>
        </p:nvSpPr>
        <p:spPr>
          <a:xfrm>
            <a:off x="4137825" y="3595000"/>
            <a:ext cx="4119600" cy="869700"/>
          </a:xfrm>
          <a:prstGeom prst="rect">
            <a:avLst/>
          </a:prstGeom>
          <a:noFill/>
          <a:ln>
            <a:noFill/>
          </a:ln>
        </p:spPr>
        <p:txBody>
          <a:bodyPr anchorCtr="0" anchor="t" bIns="92825" lIns="92825" spcFirstLastPara="1" rIns="92825" wrap="square" tIns="92825">
            <a:noAutofit/>
          </a:bodyPr>
          <a:lstStyle/>
          <a:p>
            <a:pPr indent="0" lvl="0" marL="0" rtl="0" algn="ctr">
              <a:spcBef>
                <a:spcPts val="0"/>
              </a:spcBef>
              <a:spcAft>
                <a:spcPts val="0"/>
              </a:spcAft>
              <a:buNone/>
            </a:pPr>
            <a:r>
              <a:rPr b="1" lang="en" sz="1726">
                <a:solidFill>
                  <a:srgbClr val="FFFFFF"/>
                </a:solidFill>
                <a:latin typeface="Proxima Nova"/>
                <a:ea typeface="Proxima Nova"/>
                <a:cs typeface="Proxima Nova"/>
                <a:sym typeface="Proxima Nova"/>
              </a:rPr>
              <a:t>Cost increase for typical homeowner with steady appraised value</a:t>
            </a:r>
            <a:endParaRPr b="1" sz="1726">
              <a:solidFill>
                <a:srgbClr val="FFFFFF"/>
              </a:solidFill>
              <a:latin typeface="Proxima Nova"/>
              <a:ea typeface="Proxima Nova"/>
              <a:cs typeface="Proxima Nova"/>
              <a:sym typeface="Proxima Nova"/>
            </a:endParaRPr>
          </a:p>
          <a:p>
            <a:pPr indent="0" lvl="0" marL="0" rtl="0" algn="ctr">
              <a:spcBef>
                <a:spcPts val="0"/>
              </a:spcBef>
              <a:spcAft>
                <a:spcPts val="0"/>
              </a:spcAft>
              <a:buNone/>
            </a:pPr>
            <a:r>
              <a:rPr b="1" lang="en" sz="3000">
                <a:solidFill>
                  <a:srgbClr val="FFFFFF"/>
                </a:solidFill>
                <a:latin typeface="Proxima Nova"/>
                <a:ea typeface="Proxima Nova"/>
                <a:cs typeface="Proxima Nova"/>
                <a:sym typeface="Proxima Nova"/>
              </a:rPr>
              <a:t>$</a:t>
            </a:r>
            <a:r>
              <a:rPr b="1" lang="en" sz="3000">
                <a:solidFill>
                  <a:srgbClr val="FFFFFF"/>
                </a:solidFill>
                <a:latin typeface="Proxima Nova"/>
                <a:ea typeface="Proxima Nova"/>
                <a:cs typeface="Proxima Nova"/>
                <a:sym typeface="Proxima Nova"/>
              </a:rPr>
              <a:t>15.20/month</a:t>
            </a:r>
            <a:endParaRPr b="1" sz="3000">
              <a:solidFill>
                <a:srgbClr val="FFFFFF"/>
              </a:solidFill>
              <a:latin typeface="Proxima Nova"/>
              <a:ea typeface="Proxima Nova"/>
              <a:cs typeface="Proxima Nova"/>
              <a:sym typeface="Proxima Nova"/>
            </a:endParaRPr>
          </a:p>
        </p:txBody>
      </p:sp>
      <p:pic>
        <p:nvPicPr>
          <p:cNvPr id="591" name="Google Shape;591;p66" title="Supporting Icons_House.png"/>
          <p:cNvPicPr preferRelativeResize="0"/>
          <p:nvPr/>
        </p:nvPicPr>
        <p:blipFill>
          <a:blip r:embed="rId3">
            <a:alphaModFix/>
          </a:blip>
          <a:stretch>
            <a:fillRect/>
          </a:stretch>
        </p:blipFill>
        <p:spPr>
          <a:xfrm>
            <a:off x="3804466" y="830799"/>
            <a:ext cx="1396422" cy="1323495"/>
          </a:xfrm>
          <a:prstGeom prst="rect">
            <a:avLst/>
          </a:prstGeom>
          <a:noFill/>
          <a:ln>
            <a:noFill/>
          </a:ln>
        </p:spPr>
      </p:pic>
      <p:pic>
        <p:nvPicPr>
          <p:cNvPr id="592" name="Google Shape;592;p66" title="Supporting Icons_House.png"/>
          <p:cNvPicPr preferRelativeResize="0"/>
          <p:nvPr/>
        </p:nvPicPr>
        <p:blipFill>
          <a:blip r:embed="rId3">
            <a:alphaModFix/>
          </a:blip>
          <a:stretch>
            <a:fillRect/>
          </a:stretch>
        </p:blipFill>
        <p:spPr>
          <a:xfrm>
            <a:off x="7167613" y="830799"/>
            <a:ext cx="1396422" cy="1323495"/>
          </a:xfrm>
          <a:prstGeom prst="rect">
            <a:avLst/>
          </a:prstGeom>
          <a:noFill/>
          <a:ln>
            <a:noFill/>
          </a:ln>
        </p:spPr>
      </p:pic>
      <p:sp>
        <p:nvSpPr>
          <p:cNvPr id="593" name="Google Shape;593;p66"/>
          <p:cNvSpPr txBox="1"/>
          <p:nvPr/>
        </p:nvSpPr>
        <p:spPr>
          <a:xfrm>
            <a:off x="4035267" y="359956"/>
            <a:ext cx="934800" cy="425400"/>
          </a:xfrm>
          <a:prstGeom prst="rect">
            <a:avLst/>
          </a:prstGeom>
          <a:noFill/>
          <a:ln>
            <a:noFill/>
          </a:ln>
        </p:spPr>
        <p:txBody>
          <a:bodyPr anchorCtr="0" anchor="t" bIns="92825" lIns="92825" spcFirstLastPara="1" rIns="92825" wrap="square" tIns="92825">
            <a:noAutofit/>
          </a:bodyPr>
          <a:lstStyle/>
          <a:p>
            <a:pPr indent="0" lvl="0" marL="0" rtl="0" algn="ctr">
              <a:lnSpc>
                <a:spcPct val="115000"/>
              </a:lnSpc>
              <a:spcBef>
                <a:spcPts val="0"/>
              </a:spcBef>
              <a:spcAft>
                <a:spcPts val="1625"/>
              </a:spcAft>
              <a:buNone/>
            </a:pPr>
            <a:r>
              <a:rPr lang="en" sz="2437">
                <a:solidFill>
                  <a:srgbClr val="01506D"/>
                </a:solidFill>
                <a:latin typeface="Oswald SemiBold"/>
                <a:ea typeface="Oswald SemiBold"/>
                <a:cs typeface="Oswald SemiBold"/>
                <a:sym typeface="Oswald SemiBold"/>
              </a:rPr>
              <a:t>2025</a:t>
            </a:r>
            <a:endParaRPr sz="2437">
              <a:solidFill>
                <a:srgbClr val="01506D"/>
              </a:solidFill>
              <a:latin typeface="Oswald SemiBold"/>
              <a:ea typeface="Oswald SemiBold"/>
              <a:cs typeface="Oswald SemiBold"/>
              <a:sym typeface="Oswald SemiBold"/>
            </a:endParaRPr>
          </a:p>
        </p:txBody>
      </p:sp>
      <p:sp>
        <p:nvSpPr>
          <p:cNvPr id="594" name="Google Shape;594;p66"/>
          <p:cNvSpPr txBox="1"/>
          <p:nvPr/>
        </p:nvSpPr>
        <p:spPr>
          <a:xfrm>
            <a:off x="7398415" y="348050"/>
            <a:ext cx="934800" cy="425400"/>
          </a:xfrm>
          <a:prstGeom prst="rect">
            <a:avLst/>
          </a:prstGeom>
          <a:noFill/>
          <a:ln>
            <a:noFill/>
          </a:ln>
        </p:spPr>
        <p:txBody>
          <a:bodyPr anchorCtr="0" anchor="t" bIns="92825" lIns="92825" spcFirstLastPara="1" rIns="92825" wrap="square" tIns="92825">
            <a:noAutofit/>
          </a:bodyPr>
          <a:lstStyle/>
          <a:p>
            <a:pPr indent="0" lvl="0" marL="0" rtl="0" algn="ctr">
              <a:lnSpc>
                <a:spcPct val="115000"/>
              </a:lnSpc>
              <a:spcBef>
                <a:spcPts val="0"/>
              </a:spcBef>
              <a:spcAft>
                <a:spcPts val="1625"/>
              </a:spcAft>
              <a:buNone/>
            </a:pPr>
            <a:r>
              <a:rPr lang="en" sz="2437">
                <a:solidFill>
                  <a:srgbClr val="01506D"/>
                </a:solidFill>
                <a:latin typeface="Oswald SemiBold"/>
                <a:ea typeface="Oswald SemiBold"/>
                <a:cs typeface="Oswald SemiBold"/>
                <a:sym typeface="Oswald SemiBold"/>
              </a:rPr>
              <a:t>2026</a:t>
            </a:r>
            <a:endParaRPr sz="2437">
              <a:solidFill>
                <a:srgbClr val="01506D"/>
              </a:solidFill>
              <a:latin typeface="Oswald SemiBold"/>
              <a:ea typeface="Oswald SemiBold"/>
              <a:cs typeface="Oswald SemiBold"/>
              <a:sym typeface="Oswald SemiBold"/>
            </a:endParaRPr>
          </a:p>
        </p:txBody>
      </p:sp>
      <p:sp>
        <p:nvSpPr>
          <p:cNvPr id="595" name="Google Shape;595;p66"/>
          <p:cNvSpPr txBox="1"/>
          <p:nvPr/>
        </p:nvSpPr>
        <p:spPr>
          <a:xfrm>
            <a:off x="3804022" y="2203125"/>
            <a:ext cx="1430100" cy="1147500"/>
          </a:xfrm>
          <a:prstGeom prst="rect">
            <a:avLst/>
          </a:prstGeom>
          <a:noFill/>
          <a:ln>
            <a:noFill/>
          </a:ln>
        </p:spPr>
        <p:txBody>
          <a:bodyPr anchorCtr="0" anchor="t" bIns="92825" lIns="92825" spcFirstLastPara="1" rIns="92825" wrap="square" tIns="92825">
            <a:noAutofit/>
          </a:bodyPr>
          <a:lstStyle/>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a:t>
            </a:r>
            <a:r>
              <a:rPr b="1" lang="en" sz="1628">
                <a:solidFill>
                  <a:srgbClr val="595959"/>
                </a:solidFill>
                <a:latin typeface="Proxima Nova"/>
                <a:ea typeface="Proxima Nova"/>
                <a:cs typeface="Proxima Nova"/>
                <a:sym typeface="Proxima Nova"/>
              </a:rPr>
              <a:t>444,000</a:t>
            </a:r>
            <a:endParaRPr b="1" sz="1628">
              <a:solidFill>
                <a:srgbClr val="595959"/>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$304,000</a:t>
            </a:r>
            <a:endParaRPr b="1" sz="1628">
              <a:solidFill>
                <a:srgbClr val="595959"/>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FFFFFF"/>
                </a:solidFill>
                <a:latin typeface="Proxima Nova"/>
                <a:ea typeface="Proxima Nova"/>
                <a:cs typeface="Proxima Nova"/>
                <a:sym typeface="Proxima Nova"/>
              </a:rPr>
              <a:t>1.0506</a:t>
            </a:r>
            <a:endParaRPr b="1" sz="1628">
              <a:solidFill>
                <a:srgbClr val="FFFFFF"/>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$3,193.82</a:t>
            </a:r>
            <a:endParaRPr b="1" sz="1628">
              <a:solidFill>
                <a:srgbClr val="595959"/>
              </a:solidFill>
              <a:latin typeface="Proxima Nova"/>
              <a:ea typeface="Proxima Nova"/>
              <a:cs typeface="Proxima Nova"/>
              <a:sym typeface="Proxima Nova"/>
            </a:endParaRPr>
          </a:p>
        </p:txBody>
      </p:sp>
      <p:sp>
        <p:nvSpPr>
          <p:cNvPr id="596" name="Google Shape;596;p66"/>
          <p:cNvSpPr txBox="1"/>
          <p:nvPr/>
        </p:nvSpPr>
        <p:spPr>
          <a:xfrm>
            <a:off x="7167609" y="2202975"/>
            <a:ext cx="1430100" cy="1147500"/>
          </a:xfrm>
          <a:prstGeom prst="rect">
            <a:avLst/>
          </a:prstGeom>
          <a:noFill/>
          <a:ln>
            <a:noFill/>
          </a:ln>
        </p:spPr>
        <p:txBody>
          <a:bodyPr anchorCtr="0" anchor="t" bIns="92825" lIns="92825" spcFirstLastPara="1" rIns="92825" wrap="square" tIns="92825">
            <a:noAutofit/>
          </a:bodyPr>
          <a:lstStyle/>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$444,000</a:t>
            </a:r>
            <a:endParaRPr b="1" sz="1628">
              <a:solidFill>
                <a:srgbClr val="595959"/>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$304,000</a:t>
            </a:r>
            <a:endParaRPr b="1" sz="1628">
              <a:solidFill>
                <a:srgbClr val="595959"/>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FFFFFF"/>
                </a:solidFill>
                <a:latin typeface="Proxima Nova"/>
                <a:ea typeface="Proxima Nova"/>
                <a:cs typeface="Proxima Nova"/>
                <a:sym typeface="Proxima Nova"/>
              </a:rPr>
              <a:t>1.1106</a:t>
            </a:r>
            <a:endParaRPr b="1" sz="1628">
              <a:solidFill>
                <a:srgbClr val="FFFFFF"/>
              </a:solidFill>
              <a:latin typeface="Proxima Nova"/>
              <a:ea typeface="Proxima Nova"/>
              <a:cs typeface="Proxima Nova"/>
              <a:sym typeface="Proxima Nova"/>
            </a:endParaRPr>
          </a:p>
          <a:p>
            <a:pPr indent="0" lvl="0" marL="0" rtl="0" algn="ctr">
              <a:spcBef>
                <a:spcPts val="0"/>
              </a:spcBef>
              <a:spcAft>
                <a:spcPts val="0"/>
              </a:spcAft>
              <a:buNone/>
            </a:pPr>
            <a:r>
              <a:rPr b="1" lang="en" sz="1628">
                <a:solidFill>
                  <a:srgbClr val="595959"/>
                </a:solidFill>
                <a:latin typeface="Proxima Nova"/>
                <a:ea typeface="Proxima Nova"/>
                <a:cs typeface="Proxima Nova"/>
                <a:sym typeface="Proxima Nova"/>
              </a:rPr>
              <a:t>$3,376.22</a:t>
            </a:r>
            <a:endParaRPr b="1" sz="1628">
              <a:solidFill>
                <a:srgbClr val="595959"/>
              </a:solidFill>
              <a:latin typeface="Proxima Nova"/>
              <a:ea typeface="Proxima Nova"/>
              <a:cs typeface="Proxima Nova"/>
              <a:sym typeface="Proxima Nova"/>
            </a:endParaRPr>
          </a:p>
        </p:txBody>
      </p:sp>
      <p:sp>
        <p:nvSpPr>
          <p:cNvPr id="597" name="Google Shape;597;p66"/>
          <p:cNvSpPr txBox="1"/>
          <p:nvPr/>
        </p:nvSpPr>
        <p:spPr>
          <a:xfrm>
            <a:off x="5095300" y="2233288"/>
            <a:ext cx="2211600" cy="1161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426">
                <a:solidFill>
                  <a:srgbClr val="595959"/>
                </a:solidFill>
                <a:latin typeface="Oswald"/>
                <a:ea typeface="Oswald"/>
                <a:cs typeface="Oswald"/>
                <a:sym typeface="Oswald"/>
              </a:rPr>
              <a:t>Typical Appraised Value</a:t>
            </a:r>
            <a:endParaRPr sz="1426">
              <a:solidFill>
                <a:srgbClr val="595959"/>
              </a:solidFill>
              <a:latin typeface="Oswald"/>
              <a:ea typeface="Oswald"/>
              <a:cs typeface="Oswald"/>
              <a:sym typeface="Oswald"/>
            </a:endParaRPr>
          </a:p>
          <a:p>
            <a:pPr indent="0" lvl="0" marL="0" rtl="0" algn="ctr">
              <a:lnSpc>
                <a:spcPct val="115000"/>
              </a:lnSpc>
              <a:spcBef>
                <a:spcPts val="0"/>
              </a:spcBef>
              <a:spcAft>
                <a:spcPts val="0"/>
              </a:spcAft>
              <a:buNone/>
            </a:pPr>
            <a:r>
              <a:rPr lang="en" sz="1426">
                <a:solidFill>
                  <a:srgbClr val="595959"/>
                </a:solidFill>
                <a:latin typeface="Oswald"/>
                <a:ea typeface="Oswald"/>
                <a:cs typeface="Oswald"/>
                <a:sym typeface="Oswald"/>
              </a:rPr>
              <a:t>Taxable Value</a:t>
            </a:r>
            <a:endParaRPr sz="1426">
              <a:solidFill>
                <a:srgbClr val="595959"/>
              </a:solidFill>
              <a:latin typeface="Oswald"/>
              <a:ea typeface="Oswald"/>
              <a:cs typeface="Oswald"/>
              <a:sym typeface="Oswald"/>
            </a:endParaRPr>
          </a:p>
          <a:p>
            <a:pPr indent="0" lvl="0" marL="0" rtl="0" algn="ctr">
              <a:lnSpc>
                <a:spcPct val="115000"/>
              </a:lnSpc>
              <a:spcBef>
                <a:spcPts val="0"/>
              </a:spcBef>
              <a:spcAft>
                <a:spcPts val="0"/>
              </a:spcAft>
              <a:buNone/>
            </a:pPr>
            <a:r>
              <a:rPr lang="en" sz="1426">
                <a:solidFill>
                  <a:srgbClr val="FFFFFF"/>
                </a:solidFill>
                <a:latin typeface="Oswald"/>
                <a:ea typeface="Oswald"/>
                <a:cs typeface="Oswald"/>
                <a:sym typeface="Oswald"/>
              </a:rPr>
              <a:t>Tax Rate</a:t>
            </a:r>
            <a:endParaRPr sz="1426">
              <a:solidFill>
                <a:srgbClr val="FFFFFF"/>
              </a:solidFill>
              <a:latin typeface="Oswald"/>
              <a:ea typeface="Oswald"/>
              <a:cs typeface="Oswald"/>
              <a:sym typeface="Oswald"/>
            </a:endParaRPr>
          </a:p>
          <a:p>
            <a:pPr indent="0" lvl="0" marL="0" rtl="0" algn="ctr">
              <a:lnSpc>
                <a:spcPct val="115000"/>
              </a:lnSpc>
              <a:spcBef>
                <a:spcPts val="0"/>
              </a:spcBef>
              <a:spcAft>
                <a:spcPts val="0"/>
              </a:spcAft>
              <a:buNone/>
            </a:pPr>
            <a:r>
              <a:rPr lang="en" sz="1426">
                <a:solidFill>
                  <a:srgbClr val="595959"/>
                </a:solidFill>
                <a:latin typeface="Oswald"/>
                <a:ea typeface="Oswald"/>
                <a:cs typeface="Oswald"/>
                <a:sym typeface="Oswald"/>
              </a:rPr>
              <a:t>Tax Bill</a:t>
            </a:r>
            <a:endParaRPr sz="1426">
              <a:solidFill>
                <a:srgbClr val="595959"/>
              </a:solidFill>
              <a:latin typeface="Oswald"/>
              <a:ea typeface="Oswald"/>
              <a:cs typeface="Oswald"/>
              <a:sym typeface="Oswa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67"/>
          <p:cNvSpPr txBox="1"/>
          <p:nvPr/>
        </p:nvSpPr>
        <p:spPr>
          <a:xfrm>
            <a:off x="327300" y="949325"/>
            <a:ext cx="8489400" cy="2539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5100">
                <a:solidFill>
                  <a:schemeClr val="dk1"/>
                </a:solidFill>
              </a:rPr>
              <a:t>What’s</a:t>
            </a:r>
            <a:r>
              <a:rPr b="1" lang="en" sz="5100">
                <a:solidFill>
                  <a:schemeClr val="dk1"/>
                </a:solidFill>
              </a:rPr>
              <a:t> </a:t>
            </a:r>
            <a:r>
              <a:rPr b="1" lang="en" sz="5100" u="sng">
                <a:solidFill>
                  <a:schemeClr val="dk1"/>
                </a:solidFill>
              </a:rPr>
              <a:t>one thing</a:t>
            </a:r>
            <a:r>
              <a:rPr b="1" lang="en" sz="5100">
                <a:solidFill>
                  <a:schemeClr val="dk1"/>
                </a:solidFill>
              </a:rPr>
              <a:t> </a:t>
            </a:r>
            <a:r>
              <a:rPr lang="en" sz="5100">
                <a:solidFill>
                  <a:schemeClr val="dk1"/>
                </a:solidFill>
              </a:rPr>
              <a:t>that you’ll remember from today’s experience or learning?</a:t>
            </a:r>
            <a:endParaRPr sz="51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68"/>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sz="6200"/>
              <a:t>Next Session</a:t>
            </a:r>
            <a:endParaRPr sz="6200"/>
          </a:p>
        </p:txBody>
      </p:sp>
      <p:sp>
        <p:nvSpPr>
          <p:cNvPr id="608" name="Google Shape;608;p68"/>
          <p:cNvSpPr txBox="1"/>
          <p:nvPr>
            <p:ph idx="2" type="body"/>
          </p:nvPr>
        </p:nvSpPr>
        <p:spPr>
          <a:xfrm>
            <a:off x="4731300" y="594882"/>
            <a:ext cx="4310700" cy="4215000"/>
          </a:xfrm>
          <a:prstGeom prst="rect">
            <a:avLst/>
          </a:prstGeom>
        </p:spPr>
        <p:txBody>
          <a:bodyPr anchorCtr="0" anchor="ctr" bIns="91425" lIns="91425" spcFirstLastPara="1" rIns="91425" wrap="square" tIns="91425">
            <a:normAutofit fontScale="25000"/>
          </a:bodyPr>
          <a:lstStyle/>
          <a:p>
            <a:pPr indent="0" lvl="0" marL="0" rtl="0" algn="ctr">
              <a:spcBef>
                <a:spcPts val="0"/>
              </a:spcBef>
              <a:spcAft>
                <a:spcPts val="0"/>
              </a:spcAft>
              <a:buClr>
                <a:schemeClr val="dk1"/>
              </a:buClr>
              <a:buSzPts val="275"/>
              <a:buFont typeface="Arial"/>
              <a:buNone/>
            </a:pPr>
            <a:r>
              <a:rPr lang="en" sz="7750"/>
              <a:t>We’ll post agendas + slides online</a:t>
            </a:r>
            <a:endParaRPr sz="7750"/>
          </a:p>
          <a:p>
            <a:pPr indent="0" lvl="0" marL="0" rtl="0" algn="ctr">
              <a:spcBef>
                <a:spcPts val="1200"/>
              </a:spcBef>
              <a:spcAft>
                <a:spcPts val="0"/>
              </a:spcAft>
              <a:buClr>
                <a:schemeClr val="dk1"/>
              </a:buClr>
              <a:buSzPts val="275"/>
              <a:buFont typeface="Arial"/>
              <a:buNone/>
            </a:pPr>
            <a:r>
              <a:rPr lang="en" sz="5225" u="sng"/>
              <a:t>www.georgetownisd.org/community/gisd-ambassadors</a:t>
            </a:r>
            <a:br>
              <a:rPr lang="en" sz="5111"/>
            </a:br>
            <a:endParaRPr sz="5111"/>
          </a:p>
          <a:p>
            <a:pPr indent="0" lvl="0" marL="0" rtl="0" algn="l">
              <a:spcBef>
                <a:spcPts val="1200"/>
              </a:spcBef>
              <a:spcAft>
                <a:spcPts val="0"/>
              </a:spcAft>
              <a:buClr>
                <a:schemeClr val="dk1"/>
              </a:buClr>
              <a:buSzPct val="31334"/>
              <a:buFont typeface="Arial"/>
              <a:buNone/>
            </a:pPr>
            <a:r>
              <a:rPr lang="en" sz="3511"/>
              <a:t>          </a:t>
            </a:r>
            <a:endParaRPr sz="3511"/>
          </a:p>
          <a:p>
            <a:pPr indent="0" lvl="0" marL="0" rtl="0" algn="l">
              <a:spcBef>
                <a:spcPts val="1200"/>
              </a:spcBef>
              <a:spcAft>
                <a:spcPts val="0"/>
              </a:spcAft>
              <a:buClr>
                <a:schemeClr val="dk1"/>
              </a:buClr>
              <a:buSzPct val="31334"/>
              <a:buFont typeface="Arial"/>
              <a:buNone/>
            </a:pPr>
            <a:r>
              <a:t/>
            </a:r>
            <a:endParaRPr sz="3511"/>
          </a:p>
          <a:p>
            <a:pPr indent="0" lvl="0" marL="0" rtl="0" algn="ctr">
              <a:spcBef>
                <a:spcPts val="1200"/>
              </a:spcBef>
              <a:spcAft>
                <a:spcPts val="0"/>
              </a:spcAft>
              <a:buClr>
                <a:schemeClr val="dk1"/>
              </a:buClr>
              <a:buSzPct val="31334"/>
              <a:buFont typeface="Arial"/>
              <a:buNone/>
            </a:pPr>
            <a:r>
              <a:t/>
            </a:r>
            <a:endParaRPr sz="3511"/>
          </a:p>
          <a:p>
            <a:pPr indent="0" lvl="0" marL="0" rtl="0" algn="ctr">
              <a:spcBef>
                <a:spcPts val="1200"/>
              </a:spcBef>
              <a:spcAft>
                <a:spcPts val="0"/>
              </a:spcAft>
              <a:buClr>
                <a:schemeClr val="dk1"/>
              </a:buClr>
              <a:buSzPct val="31334"/>
              <a:buFont typeface="Arial"/>
              <a:buNone/>
            </a:pPr>
            <a:r>
              <a:t/>
            </a:r>
            <a:endParaRPr sz="3511"/>
          </a:p>
          <a:p>
            <a:pPr indent="0" lvl="0" marL="0" rtl="0" algn="ctr">
              <a:spcBef>
                <a:spcPts val="1200"/>
              </a:spcBef>
              <a:spcAft>
                <a:spcPts val="0"/>
              </a:spcAft>
              <a:buClr>
                <a:schemeClr val="dk1"/>
              </a:buClr>
              <a:buSzPct val="31334"/>
              <a:buFont typeface="Arial"/>
              <a:buNone/>
            </a:pPr>
            <a:r>
              <a:t/>
            </a:r>
            <a:endParaRPr sz="3511"/>
          </a:p>
          <a:p>
            <a:pPr indent="0" lvl="0" marL="0" rtl="0" algn="ctr">
              <a:spcBef>
                <a:spcPts val="1200"/>
              </a:spcBef>
              <a:spcAft>
                <a:spcPts val="0"/>
              </a:spcAft>
              <a:buClr>
                <a:schemeClr val="dk1"/>
              </a:buClr>
              <a:buSzPts val="275"/>
              <a:buFont typeface="Arial"/>
              <a:buNone/>
            </a:pPr>
            <a:r>
              <a:rPr lang="en" sz="5234"/>
              <a:t>Our next meeting: </a:t>
            </a:r>
            <a:br>
              <a:rPr lang="en" sz="5234"/>
            </a:br>
            <a:r>
              <a:rPr b="1" lang="en" sz="5234"/>
              <a:t>November 5 11am-2pm</a:t>
            </a:r>
            <a:br>
              <a:rPr b="1" lang="en" sz="5234"/>
            </a:br>
            <a:r>
              <a:rPr b="1" lang="en" sz="5234"/>
              <a:t>San Gabriel Elementary School</a:t>
            </a:r>
            <a:br>
              <a:rPr b="1" lang="en" sz="5234"/>
            </a:br>
            <a:r>
              <a:rPr b="1" lang="en" sz="4400"/>
              <a:t>880 Tierra Rosa Blvd, Liberty Hill, TX 78642</a:t>
            </a:r>
            <a:endParaRPr b="1" sz="5200"/>
          </a:p>
          <a:p>
            <a:pPr indent="0" lvl="0" marL="0" rtl="0" algn="l">
              <a:spcBef>
                <a:spcPts val="1200"/>
              </a:spcBef>
              <a:spcAft>
                <a:spcPts val="1200"/>
              </a:spcAft>
              <a:buNone/>
            </a:pPr>
            <a:r>
              <a:t/>
            </a:r>
            <a:endParaRPr/>
          </a:p>
        </p:txBody>
      </p:sp>
      <p:sp>
        <p:nvSpPr>
          <p:cNvPr id="609" name="Google Shape;609;p68"/>
          <p:cNvSpPr/>
          <p:nvPr/>
        </p:nvSpPr>
        <p:spPr>
          <a:xfrm>
            <a:off x="1633138" y="3971125"/>
            <a:ext cx="350400" cy="350400"/>
          </a:xfrm>
          <a:prstGeom prst="ellipse">
            <a:avLst/>
          </a:prstGeom>
          <a:solidFill>
            <a:srgbClr val="95D05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0" name="Google Shape;610;p68"/>
          <p:cNvSpPr/>
          <p:nvPr/>
        </p:nvSpPr>
        <p:spPr>
          <a:xfrm>
            <a:off x="2033188" y="3971125"/>
            <a:ext cx="350400" cy="350400"/>
          </a:xfrm>
          <a:prstGeom prst="ellipse">
            <a:avLst/>
          </a:prstGeom>
          <a:solidFill>
            <a:srgbClr val="00A3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11" name="Google Shape;611;p68" title="GISDArrow.png"/>
          <p:cNvPicPr preferRelativeResize="0"/>
          <p:nvPr/>
        </p:nvPicPr>
        <p:blipFill>
          <a:blip r:embed="rId3">
            <a:alphaModFix/>
          </a:blip>
          <a:stretch>
            <a:fillRect/>
          </a:stretch>
        </p:blipFill>
        <p:spPr>
          <a:xfrm>
            <a:off x="2433236" y="3971126"/>
            <a:ext cx="509832" cy="350400"/>
          </a:xfrm>
          <a:prstGeom prst="rect">
            <a:avLst/>
          </a:prstGeom>
          <a:noFill/>
          <a:ln>
            <a:noFill/>
          </a:ln>
        </p:spPr>
      </p:pic>
      <p:pic>
        <p:nvPicPr>
          <p:cNvPr id="612" name="Google Shape;612;p68"/>
          <p:cNvPicPr preferRelativeResize="0"/>
          <p:nvPr/>
        </p:nvPicPr>
        <p:blipFill>
          <a:blip r:embed="rId4">
            <a:alphaModFix/>
          </a:blip>
          <a:stretch>
            <a:fillRect/>
          </a:stretch>
        </p:blipFill>
        <p:spPr>
          <a:xfrm>
            <a:off x="6287621" y="1887501"/>
            <a:ext cx="1198184" cy="1198184"/>
          </a:xfrm>
          <a:prstGeom prst="rect">
            <a:avLst/>
          </a:prstGeom>
          <a:noFill/>
          <a:ln>
            <a:noFill/>
          </a:ln>
        </p:spPr>
      </p:pic>
      <p:sp>
        <p:nvSpPr>
          <p:cNvPr id="613" name="Google Shape;613;p68"/>
          <p:cNvSpPr txBox="1"/>
          <p:nvPr/>
        </p:nvSpPr>
        <p:spPr>
          <a:xfrm>
            <a:off x="6235350" y="2230181"/>
            <a:ext cx="1302600" cy="757800"/>
          </a:xfrm>
          <a:prstGeom prst="rect">
            <a:avLst/>
          </a:prstGeom>
          <a:noFill/>
          <a:ln>
            <a:noFill/>
          </a:ln>
        </p:spPr>
        <p:txBody>
          <a:bodyPr anchorCtr="0" anchor="t" bIns="114800" lIns="114800" spcFirstLastPara="1" rIns="114800" wrap="square" tIns="114800">
            <a:spAutoFit/>
          </a:bodyPr>
          <a:lstStyle/>
          <a:p>
            <a:pPr indent="0" lvl="0" marL="0" rtl="0" algn="ctr">
              <a:spcBef>
                <a:spcPts val="0"/>
              </a:spcBef>
              <a:spcAft>
                <a:spcPts val="0"/>
              </a:spcAft>
              <a:buNone/>
            </a:pPr>
            <a:r>
              <a:rPr b="1" lang="en" sz="1758">
                <a:solidFill>
                  <a:srgbClr val="00313C"/>
                </a:solidFill>
              </a:rPr>
              <a:t>Nov. 5 </a:t>
            </a:r>
            <a:r>
              <a:rPr b="1" lang="en" sz="1658">
                <a:solidFill>
                  <a:srgbClr val="00313C"/>
                </a:solidFill>
              </a:rPr>
              <a:t>11am-2pm</a:t>
            </a:r>
            <a:endParaRPr b="1" sz="1658">
              <a:solidFill>
                <a:srgbClr val="00313C"/>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