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5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3.xml" ContentType="application/vnd.openxmlformats-officedocument.presentationml.tags+xml"/>
  <Override PartName="/ppt/notesSlides/notesSlide11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2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3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4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5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6.xml" ContentType="application/vnd.openxmlformats-officedocument.presentationml.notesSlide+xml"/>
  <Override PartName="/ppt/tags/tag44.xml" ContentType="application/vnd.openxmlformats-officedocument.presentationml.tags+xml"/>
  <Override PartName="/ppt/notesSlides/notesSlide17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97" r:id="rId2"/>
    <p:sldId id="283" r:id="rId3"/>
    <p:sldId id="766" r:id="rId4"/>
    <p:sldId id="958" r:id="rId5"/>
    <p:sldId id="534" r:id="rId6"/>
    <p:sldId id="959" r:id="rId7"/>
    <p:sldId id="961" r:id="rId8"/>
    <p:sldId id="960" r:id="rId9"/>
    <p:sldId id="962" r:id="rId10"/>
    <p:sldId id="963" r:id="rId11"/>
    <p:sldId id="964" r:id="rId12"/>
    <p:sldId id="965" r:id="rId13"/>
    <p:sldId id="966" r:id="rId14"/>
    <p:sldId id="967" r:id="rId15"/>
    <p:sldId id="968" r:id="rId16"/>
    <p:sldId id="969" r:id="rId17"/>
    <p:sldId id="271" r:id="rId18"/>
    <p:sldId id="970" r:id="rId19"/>
    <p:sldId id="972" r:id="rId20"/>
    <p:sldId id="973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3D2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3DB571-CC71-44B3-B9B2-580D08A6CAF8}" v="17" dt="2024-05-26T12:26:31.536"/>
    <p1510:client id="{B6AF849C-0D21-4689-ABE1-70E4277421A9}" v="108" dt="2024-05-26T12:29:34.8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0966" autoAdjust="0"/>
  </p:normalViewPr>
  <p:slideViewPr>
    <p:cSldViewPr snapToGrid="0">
      <p:cViewPr varScale="1">
        <p:scale>
          <a:sx n="42" d="100"/>
          <a:sy n="42" d="100"/>
        </p:scale>
        <p:origin x="13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C6C4D8-5661-D5E7-79DB-55CA08108A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A82067-54F3-53FC-51CA-CF83B46F37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B5102-784F-45F2-A251-5C28FCD86522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3E8C47-4306-FCFC-8EA8-E2E2F64127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492F9-C00C-34C8-5C43-68DC24A7FB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1A1923-5808-42E6-8821-688C22FA42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459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7E54F-0CA4-40F8-8A85-F5D2F9B18491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7C3CA-8B4A-42B3-905E-A1DF0CE9EA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00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7C3CA-8B4A-42B3-905E-A1DF0CE9EA4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42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often share some details on what a histology technician does with my students so that they can better understand what histology actually is.</a:t>
            </a:r>
          </a:p>
          <a:p>
            <a:endParaRPr lang="en-US" dirty="0"/>
          </a:p>
          <a:p>
            <a:r>
              <a:rPr lang="en-US" dirty="0"/>
              <a:t>Here’s a link to a job description: https://college.mayo.edu/academics/explore-health-care-careers/careers-a-z/histology-technician/#:~:text=Histology%20technicians%20(HTs)%2C%20also,of%20microscopic%20structures%20of%20tissues.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7C3CA-8B4A-42B3-905E-A1DF0CE9EA4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61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You can give your students an individual dry erase board or allow them to raise hands or call out answers.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 always start with asking, “ Which is the smallest?” and then just keep asking “What comes next?”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correct order is cell – tissue – organ – organ system – organism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main one students goof up is tissue (which is why we are going to be spending a lot of time talking about tissues this unit)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Tissues</a:t>
            </a:r>
            <a:r>
              <a:rPr lang="en-US" dirty="0"/>
              <a:t> are a group of cells of a similar type that work together to perform a similar function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7C3CA-8B4A-42B3-905E-A1DF0CE9EA4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79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Make sure to instruct your students to LABEL this graphic in the doodle notes while on this slide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7C3CA-8B4A-42B3-905E-A1DF0CE9EA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023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To apply the levels of organization, use different colors of dry-erase markers to circle all the different levels of organization in different colors.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You can start with organism and work your way down to cells.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For example, ask students which bullets on this list represent organisms. As they call out cat, human, and sloth, circle those in blue.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Then ask them which bullets represent organ systems. As they call them out, circle the organ systems in green.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Continue with organs (red), tissues (orange or yellow), and cells (black)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7C3CA-8B4A-42B3-905E-A1DF0CE9EA4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44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7C3CA-8B4A-42B3-905E-A1DF0CE9EA4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88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Students do not need to write this down, but I think it is helpful for them to see a general list of tissues moving forward.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0CF09-86B8-4604-9476-D6FAC042983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40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7C3CA-8B4A-42B3-905E-A1DF0CE9EA4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459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use the analogy of scissors, a cell phone, and a paper clip here. I hold the three items up in class and simply ask, “Which one has the </a:t>
            </a:r>
            <a:r>
              <a:rPr lang="en-US" b="1" dirty="0"/>
              <a:t>anatomy</a:t>
            </a:r>
            <a:r>
              <a:rPr lang="en-US" b="0" dirty="0"/>
              <a:t> that makes it best suited for </a:t>
            </a:r>
            <a:r>
              <a:rPr lang="en-US" b="1" u="sng" dirty="0"/>
              <a:t>cutting?</a:t>
            </a:r>
            <a:r>
              <a:rPr lang="en-US" b="0" u="none" dirty="0"/>
              <a:t>” I then ask, “</a:t>
            </a:r>
            <a:r>
              <a:rPr lang="en-US" dirty="0"/>
              <a:t>Which one has the </a:t>
            </a:r>
            <a:r>
              <a:rPr lang="en-US" b="1" dirty="0"/>
              <a:t>anatomy</a:t>
            </a:r>
            <a:r>
              <a:rPr lang="en-US" b="0" dirty="0"/>
              <a:t> that makes it best suited for </a:t>
            </a:r>
            <a:r>
              <a:rPr lang="en-US" b="1" u="sng" dirty="0"/>
              <a:t>holding things together?</a:t>
            </a:r>
            <a:r>
              <a:rPr lang="en-US" b="0" u="none" dirty="0"/>
              <a:t>” Lastly I ask, “</a:t>
            </a:r>
            <a:r>
              <a:rPr lang="en-US" dirty="0"/>
              <a:t>Which one has the </a:t>
            </a:r>
            <a:r>
              <a:rPr lang="en-US" b="1" dirty="0"/>
              <a:t>anatomy</a:t>
            </a:r>
            <a:r>
              <a:rPr lang="en-US" b="0" dirty="0"/>
              <a:t> that makes it best suited for </a:t>
            </a:r>
            <a:r>
              <a:rPr lang="en-US" b="1" u="sng" dirty="0"/>
              <a:t>contacting someone outside of the school?</a:t>
            </a:r>
            <a:r>
              <a:rPr lang="en-US" b="0" u="none" dirty="0"/>
              <a:t>”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7C3CA-8B4A-42B3-905E-A1DF0CE9EA4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373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0CF09-86B8-4604-9476-D6FAC042983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43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0CF09-86B8-4604-9476-D6FAC042983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139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Being long and skinny suits this physiology (job). If it was a more rounded cell, it wouldn’t be very effective at contracting and relaxing. The anatomy matches the physiology!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0CF09-86B8-4604-9476-D6FAC042983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720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0CF09-86B8-4604-9476-D6FAC042983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01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Branching suits this physiology (job). Having branches enables it to both receive and pass electrical impulses. The anatomy matches the physiology!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0CF09-86B8-4604-9476-D6FAC042983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895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0CF09-86B8-4604-9476-D6FAC042983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46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Red blood cells are filled with hemoglobin. This allows them to carry bind oxygen in the blood and carry it. The anatomy matches the physiology!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F0CF09-86B8-4604-9476-D6FAC042983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17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were to dissect a cadaver, we would run into four types of tissue. </a:t>
            </a:r>
          </a:p>
          <a:p>
            <a:endParaRPr lang="en-US" dirty="0"/>
          </a:p>
          <a:p>
            <a:r>
              <a:rPr lang="en-US" dirty="0"/>
              <a:t>There are 3 types of muscle tissue. They all contract and relax to cause movements in our body.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7C3CA-8B4A-42B3-905E-A1DF0CE9EA4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0194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Nervous tissue composes the brain, spinal cord, and nerves.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7C3CA-8B4A-42B3-905E-A1DF0CE9EA4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0663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Epithelial tissue lines and covers our organs. When you look at the top layer of your skin, you are looking at epithelial tissue.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7C3CA-8B4A-42B3-905E-A1DF0CE9EA4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631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Connective tissue ends up being the “junk drawer” where the remaining types of tissue fall. Don’t be mistaken though – these types of tissue do ALL have things in common that cause them to be grouped together, but that is a conversation for another day.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17C3CA-8B4A-42B3-905E-A1DF0CE9EA4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673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708F-6CB4-4A4D-99E6-CF8BCF2D7BA9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879C0-7D47-45EB-9DD8-BA2C6A645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310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708F-6CB4-4A4D-99E6-CF8BCF2D7BA9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879C0-7D47-45EB-9DD8-BA2C6A645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467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708F-6CB4-4A4D-99E6-CF8BCF2D7BA9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879C0-7D47-45EB-9DD8-BA2C6A645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803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708F-6CB4-4A4D-99E6-CF8BCF2D7BA9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879C0-7D47-45EB-9DD8-BA2C6A645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732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708F-6CB4-4A4D-99E6-CF8BCF2D7BA9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879C0-7D47-45EB-9DD8-BA2C6A645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77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708F-6CB4-4A4D-99E6-CF8BCF2D7BA9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879C0-7D47-45EB-9DD8-BA2C6A645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294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708F-6CB4-4A4D-99E6-CF8BCF2D7BA9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879C0-7D47-45EB-9DD8-BA2C6A645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05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708F-6CB4-4A4D-99E6-CF8BCF2D7BA9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879C0-7D47-45EB-9DD8-BA2C6A645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37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708F-6CB4-4A4D-99E6-CF8BCF2D7BA9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879C0-7D47-45EB-9DD8-BA2C6A645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670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708F-6CB4-4A4D-99E6-CF8BCF2D7BA9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879C0-7D47-45EB-9DD8-BA2C6A645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485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708F-6CB4-4A4D-99E6-CF8BCF2D7BA9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879C0-7D47-45EB-9DD8-BA2C6A645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872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28650" y="365126"/>
            <a:ext cx="7886700" cy="10295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28650" y="1524000"/>
            <a:ext cx="7886700" cy="4968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3708F-6CB4-4A4D-99E6-CF8BCF2D7BA9}" type="datetimeFigureOut">
              <a:rPr lang="en-US" smtClean="0"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879C0-7D47-45EB-9DD8-BA2C6A645B2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A38853-0A85-A071-94CD-76FF1F95D5E6}"/>
              </a:ext>
            </a:extLst>
          </p:cNvPr>
          <p:cNvSpPr/>
          <p:nvPr userDrawn="1"/>
        </p:nvSpPr>
        <p:spPr>
          <a:xfrm>
            <a:off x="-5498" y="6613754"/>
            <a:ext cx="1268296" cy="21544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" b="0" cap="none" spc="0" dirty="0">
                <a:ln w="0"/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 Science from Scratch</a:t>
            </a:r>
          </a:p>
        </p:txBody>
      </p:sp>
    </p:spTree>
    <p:extLst>
      <p:ext uri="{BB962C8B-B14F-4D97-AF65-F5344CB8AC3E}">
        <p14:creationId xmlns:p14="http://schemas.microsoft.com/office/powerpoint/2010/main" val="3683964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800" b="1" kern="1200">
          <a:solidFill>
            <a:srgbClr val="6F73D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4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7.JP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8.JP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8.JP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tags" Target="../tags/tag35.xml"/><Relationship Id="rId7" Type="http://schemas.openxmlformats.org/officeDocument/2006/relationships/notesSlide" Target="../notesSlides/notesSlide1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7.xml"/><Relationship Id="rId4" Type="http://schemas.openxmlformats.org/officeDocument/2006/relationships/tags" Target="../tags/tag3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3" Type="http://schemas.openxmlformats.org/officeDocument/2006/relationships/tags" Target="../tags/tag40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9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4.xml"/><Relationship Id="rId4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918FD-D399-2DC0-3213-D15BE6CEC9BF}"/>
              </a:ext>
            </a:extLst>
          </p:cNvPr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22471" y="45260"/>
            <a:ext cx="5881505" cy="1789764"/>
          </a:xfrm>
        </p:spPr>
        <p:txBody>
          <a:bodyPr>
            <a:noAutofit/>
          </a:bodyPr>
          <a:lstStyle/>
          <a:p>
            <a:r>
              <a:rPr lang="en-US" sz="10300" dirty="0">
                <a:cs typeface="Arial" panose="020B0604020202020204" pitchFamily="34" charset="0"/>
              </a:rPr>
              <a:t>Tissues</a:t>
            </a:r>
          </a:p>
        </p:txBody>
      </p:sp>
    </p:spTree>
    <p:extLst>
      <p:ext uri="{BB962C8B-B14F-4D97-AF65-F5344CB8AC3E}">
        <p14:creationId xmlns:p14="http://schemas.microsoft.com/office/powerpoint/2010/main" val="2415862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D581A-FBEA-7040-8E49-DC47AB825B0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Tissues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5102D-EF21-8473-D340-C0751D52785B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8650" y="1524000"/>
            <a:ext cx="7886700" cy="4968874"/>
          </a:xfrm>
        </p:spPr>
        <p:txBody>
          <a:bodyPr>
            <a:normAutofit/>
          </a:bodyPr>
          <a:lstStyle/>
          <a:p>
            <a:r>
              <a:rPr lang="en-US" u="sng" dirty="0"/>
              <a:t>Histology</a:t>
            </a:r>
            <a:r>
              <a:rPr lang="en-US" dirty="0"/>
              <a:t>: </a:t>
            </a:r>
            <a:r>
              <a:rPr lang="en-US" b="1" u="sng" dirty="0"/>
              <a:t>the study of the tissues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55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263E1-F2B8-4246-8BB9-4B815D07A8B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365126"/>
            <a:ext cx="8503920" cy="1029565"/>
          </a:xfrm>
        </p:spPr>
        <p:txBody>
          <a:bodyPr>
            <a:normAutofit fontScale="90000"/>
          </a:bodyPr>
          <a:lstStyle/>
          <a:p>
            <a:r>
              <a:rPr lang="en-US" dirty="0"/>
              <a:t>Challenge: put these terms in order from smallest to largest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B8FE2-0C3A-4560-B695-BA41C7101E52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8650" y="1569720"/>
            <a:ext cx="7886700" cy="4923153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3200" dirty="0"/>
              <a:t>Organ</a:t>
            </a:r>
          </a:p>
          <a:p>
            <a:pPr>
              <a:spcAft>
                <a:spcPts val="1200"/>
              </a:spcAft>
            </a:pPr>
            <a:r>
              <a:rPr lang="en-US" sz="3200" dirty="0"/>
              <a:t>Organism</a:t>
            </a:r>
          </a:p>
          <a:p>
            <a:pPr>
              <a:spcAft>
                <a:spcPts val="1200"/>
              </a:spcAft>
            </a:pPr>
            <a:r>
              <a:rPr lang="en-US" sz="3200" dirty="0"/>
              <a:t>Cell</a:t>
            </a:r>
          </a:p>
          <a:p>
            <a:pPr>
              <a:spcAft>
                <a:spcPts val="1200"/>
              </a:spcAft>
            </a:pPr>
            <a:r>
              <a:rPr lang="en-US" sz="3200" dirty="0"/>
              <a:t>Organ system</a:t>
            </a:r>
          </a:p>
          <a:p>
            <a:pPr>
              <a:spcAft>
                <a:spcPts val="1200"/>
              </a:spcAft>
            </a:pPr>
            <a:r>
              <a:rPr lang="en-US" sz="3200" dirty="0"/>
              <a:t>Tissue</a:t>
            </a:r>
          </a:p>
        </p:txBody>
      </p:sp>
    </p:spTree>
    <p:extLst>
      <p:ext uri="{BB962C8B-B14F-4D97-AF65-F5344CB8AC3E}">
        <p14:creationId xmlns:p14="http://schemas.microsoft.com/office/powerpoint/2010/main" val="2241574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263E1-F2B8-4246-8BB9-4B815D07A8B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35280" y="365126"/>
            <a:ext cx="8488680" cy="1029565"/>
          </a:xfrm>
        </p:spPr>
        <p:txBody>
          <a:bodyPr>
            <a:normAutofit fontScale="90000"/>
          </a:bodyPr>
          <a:lstStyle/>
          <a:p>
            <a:r>
              <a:rPr lang="en-US" dirty="0"/>
              <a:t>Challenge: put these terms in order from largest to smallest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B8FE2-0C3A-4560-B695-BA41C7101E52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8650" y="1657984"/>
            <a:ext cx="7886700" cy="48037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b="1" u="sng" dirty="0"/>
              <a:t>Cell</a:t>
            </a:r>
          </a:p>
          <a:p>
            <a:pPr>
              <a:lnSpc>
                <a:spcPct val="150000"/>
              </a:lnSpc>
            </a:pPr>
            <a:r>
              <a:rPr lang="en-US" sz="3200" b="1" u="sng" dirty="0"/>
              <a:t>Tissue</a:t>
            </a:r>
          </a:p>
          <a:p>
            <a:pPr>
              <a:lnSpc>
                <a:spcPct val="150000"/>
              </a:lnSpc>
            </a:pPr>
            <a:r>
              <a:rPr lang="en-US" sz="3200" b="1" u="sng" dirty="0"/>
              <a:t>Organ</a:t>
            </a:r>
          </a:p>
          <a:p>
            <a:pPr>
              <a:lnSpc>
                <a:spcPct val="150000"/>
              </a:lnSpc>
            </a:pPr>
            <a:r>
              <a:rPr lang="en-US" sz="3200" b="1" u="sng" dirty="0"/>
              <a:t>Organ System</a:t>
            </a:r>
          </a:p>
          <a:p>
            <a:pPr>
              <a:lnSpc>
                <a:spcPct val="150000"/>
              </a:lnSpc>
            </a:pPr>
            <a:r>
              <a:rPr lang="en-US" sz="3200" b="1" u="sng" dirty="0"/>
              <a:t>Organism</a:t>
            </a:r>
          </a:p>
        </p:txBody>
      </p:sp>
    </p:spTree>
    <p:extLst>
      <p:ext uri="{BB962C8B-B14F-4D97-AF65-F5344CB8AC3E}">
        <p14:creationId xmlns:p14="http://schemas.microsoft.com/office/powerpoint/2010/main" val="1933701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376238"/>
            <a:ext cx="7886700" cy="1029565"/>
          </a:xfrm>
        </p:spPr>
        <p:txBody>
          <a:bodyPr/>
          <a:lstStyle/>
          <a:p>
            <a:r>
              <a:rPr lang="en-US"/>
              <a:t>Which level of organization?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394691"/>
            <a:ext cx="8336280" cy="5087071"/>
          </a:xfrm>
        </p:spPr>
        <p:txBody>
          <a:bodyPr numCol="2"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Digestive system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Human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Erythrocyte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Brain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Muscle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Skeletal system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Osteocyte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Cat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Stomach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Bone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Myocyte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Muscular system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Cardiovascular system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Skin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Sloth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Fat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Tendon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Biceps brachii</a:t>
            </a:r>
          </a:p>
        </p:txBody>
      </p:sp>
    </p:spTree>
    <p:extLst>
      <p:ext uri="{BB962C8B-B14F-4D97-AF65-F5344CB8AC3E}">
        <p14:creationId xmlns:p14="http://schemas.microsoft.com/office/powerpoint/2010/main" val="216050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Which level of organization?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394691"/>
            <a:ext cx="8336280" cy="5087071"/>
          </a:xfrm>
        </p:spPr>
        <p:txBody>
          <a:bodyPr numCol="2"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00B050"/>
                </a:solidFill>
                <a:cs typeface="Arial" panose="020B0604020202020204" pitchFamily="34" charset="0"/>
              </a:rPr>
              <a:t>Digestive system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  <a:cs typeface="Arial" panose="020B0604020202020204" pitchFamily="34" charset="0"/>
              </a:rPr>
              <a:t>Human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Erythrocyte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FF0000"/>
                </a:solidFill>
                <a:cs typeface="Arial" panose="020B0604020202020204" pitchFamily="34" charset="0"/>
              </a:rPr>
              <a:t>Brain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FFC000"/>
                </a:solidFill>
                <a:cs typeface="Arial" panose="020B0604020202020204" pitchFamily="34" charset="0"/>
              </a:rPr>
              <a:t>Muscle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00B050"/>
                </a:solidFill>
                <a:cs typeface="Arial" panose="020B0604020202020204" pitchFamily="34" charset="0"/>
              </a:rPr>
              <a:t>Skeletal system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Osteocyte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  <a:cs typeface="Arial" panose="020B0604020202020204" pitchFamily="34" charset="0"/>
              </a:rPr>
              <a:t>Cat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FF0000"/>
                </a:solidFill>
                <a:cs typeface="Arial" panose="020B0604020202020204" pitchFamily="34" charset="0"/>
              </a:rPr>
              <a:t>Stomach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FFC000"/>
                </a:solidFill>
                <a:cs typeface="Arial" panose="020B0604020202020204" pitchFamily="34" charset="0"/>
              </a:rPr>
              <a:t>Bone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cs typeface="Arial" panose="020B0604020202020204" pitchFamily="34" charset="0"/>
              </a:rPr>
              <a:t>Myocyte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00B050"/>
                </a:solidFill>
                <a:cs typeface="Arial" panose="020B0604020202020204" pitchFamily="34" charset="0"/>
              </a:rPr>
              <a:t>Muscular system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00B050"/>
                </a:solidFill>
                <a:cs typeface="Arial" panose="020B0604020202020204" pitchFamily="34" charset="0"/>
              </a:rPr>
              <a:t>Cardiovascular system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FF0000"/>
                </a:solidFill>
                <a:cs typeface="Arial" panose="020B0604020202020204" pitchFamily="34" charset="0"/>
              </a:rPr>
              <a:t>Skin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0070C0"/>
                </a:solidFill>
                <a:cs typeface="Arial" panose="020B0604020202020204" pitchFamily="34" charset="0"/>
              </a:rPr>
              <a:t>Sloth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FFC000"/>
                </a:solidFill>
                <a:cs typeface="Arial" panose="020B0604020202020204" pitchFamily="34" charset="0"/>
              </a:rPr>
              <a:t>Fat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FFC000"/>
                </a:solidFill>
                <a:cs typeface="Arial" panose="020B0604020202020204" pitchFamily="34" charset="0"/>
              </a:rPr>
              <a:t>Tendon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solidFill>
                  <a:srgbClr val="FF0000"/>
                </a:solidFill>
                <a:cs typeface="Arial" panose="020B0604020202020204" pitchFamily="34" charset="0"/>
              </a:rPr>
              <a:t>Biceps brachii</a:t>
            </a:r>
          </a:p>
        </p:txBody>
      </p:sp>
    </p:spTree>
    <p:extLst>
      <p:ext uri="{BB962C8B-B14F-4D97-AF65-F5344CB8AC3E}">
        <p14:creationId xmlns:p14="http://schemas.microsoft.com/office/powerpoint/2010/main" val="1604596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4433C-4E31-483D-B2E0-EACFC46E52F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Examples of Tissues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542A2-3FF7-4954-97DE-850D201239E5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8650" y="1394691"/>
            <a:ext cx="7886700" cy="3863110"/>
          </a:xfrm>
        </p:spPr>
        <p:txBody>
          <a:bodyPr numCol="2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3600" dirty="0"/>
              <a:t>Muscle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Bone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Tendon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Fat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Blood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Nervous tissue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Cartilage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Ligament</a:t>
            </a:r>
          </a:p>
          <a:p>
            <a:pPr>
              <a:lnSpc>
                <a:spcPct val="110000"/>
              </a:lnSpc>
            </a:pPr>
            <a:r>
              <a:rPr lang="en-US" sz="3600" dirty="0"/>
              <a:t>Epithelial tissue </a:t>
            </a:r>
          </a:p>
          <a:p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04994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D581A-FBEA-7040-8E49-DC47AB825B0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Tissues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5102D-EF21-8473-D340-C0751D52785B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8650" y="1524000"/>
            <a:ext cx="7886700" cy="4968874"/>
          </a:xfrm>
        </p:spPr>
        <p:txBody>
          <a:bodyPr>
            <a:normAutofit/>
          </a:bodyPr>
          <a:lstStyle/>
          <a:p>
            <a:r>
              <a:rPr lang="en-US" u="sng" dirty="0"/>
              <a:t>Tissue</a:t>
            </a:r>
            <a:r>
              <a:rPr lang="en-US" dirty="0"/>
              <a:t>: a group of </a:t>
            </a:r>
            <a:r>
              <a:rPr lang="en-US" b="1" u="sng" dirty="0"/>
              <a:t>cells</a:t>
            </a:r>
            <a:r>
              <a:rPr lang="en-US" dirty="0"/>
              <a:t> with similar </a:t>
            </a:r>
            <a:r>
              <a:rPr lang="en-US" b="1" u="sng" dirty="0"/>
              <a:t>structure</a:t>
            </a:r>
            <a:r>
              <a:rPr lang="en-US" dirty="0"/>
              <a:t> working together to perform a similar </a:t>
            </a:r>
            <a:r>
              <a:rPr lang="en-US" b="1" u="sng" dirty="0"/>
              <a:t>job</a:t>
            </a:r>
            <a:endParaRPr lang="en-US" sz="3200" dirty="0"/>
          </a:p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1086F7-D794-BE3F-579C-84588DFAEFE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81764" y="5334000"/>
            <a:ext cx="209865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tx1"/>
                </a:solidFill>
              </a:rPr>
              <a:t>Look similar!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F0E1A8-87C2-ACC8-5C5A-5F98E57E1CD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263586" y="5334000"/>
            <a:ext cx="188224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tx1"/>
                </a:solidFill>
              </a:rPr>
              <a:t>Act similar!</a:t>
            </a:r>
          </a:p>
        </p:txBody>
      </p:sp>
    </p:spTree>
    <p:extLst>
      <p:ext uri="{BB962C8B-B14F-4D97-AF65-F5344CB8AC3E}">
        <p14:creationId xmlns:p14="http://schemas.microsoft.com/office/powerpoint/2010/main" val="1367252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D581A-FBEA-7040-8E49-DC47AB825B0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Tissues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5102D-EF21-8473-D340-C0751D52785B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28650" y="1524000"/>
            <a:ext cx="7886700" cy="4968874"/>
          </a:xfrm>
        </p:spPr>
        <p:txBody>
          <a:bodyPr>
            <a:normAutofit/>
          </a:bodyPr>
          <a:lstStyle/>
          <a:p>
            <a:r>
              <a:rPr lang="en-US" sz="3200" dirty="0"/>
              <a:t>The </a:t>
            </a:r>
            <a:r>
              <a:rPr lang="en-US" sz="3200" b="1" u="sng" dirty="0"/>
              <a:t>anatomy</a:t>
            </a:r>
            <a:r>
              <a:rPr lang="en-US" sz="3200" dirty="0"/>
              <a:t> of a cell matches its </a:t>
            </a:r>
            <a:r>
              <a:rPr lang="en-US" sz="3200" b="1" u="sng" dirty="0"/>
              <a:t>physiology</a:t>
            </a:r>
            <a:endParaRPr lang="en-US" sz="3200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42D5C4-CE95-B087-57F0-5DC7250CB6A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28650" y="2715775"/>
            <a:ext cx="7614527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other words, how a cell </a:t>
            </a:r>
            <a:r>
              <a:rPr lang="en-US" sz="5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 </a:t>
            </a:r>
            <a:r>
              <a:rPr lang="en-US" sz="5400" b="1" i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structured</a:t>
            </a:r>
            <a:r>
              <a:rPr lang="en-US" sz="5400" i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determines what it </a:t>
            </a:r>
            <a:r>
              <a:rPr lang="en-US" sz="5400" b="1" i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 do</a:t>
            </a:r>
            <a:endParaRPr lang="en-US" sz="54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3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3430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F6D6E82-BEB6-F3B8-0B51-35168974D0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55374" y="1321415"/>
            <a:ext cx="193542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Muscle cell</a:t>
            </a:r>
          </a:p>
        </p:txBody>
      </p:sp>
    </p:spTree>
    <p:extLst>
      <p:ext uri="{BB962C8B-B14F-4D97-AF65-F5344CB8AC3E}">
        <p14:creationId xmlns:p14="http://schemas.microsoft.com/office/powerpoint/2010/main" val="3715010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F6D6E82-BEB6-F3B8-0B51-35168974D0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55374" y="1321415"/>
            <a:ext cx="193542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Muscle cell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65CEF5-04A3-53DA-020D-F845C8E0ACD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33106" y="1321414"/>
            <a:ext cx="225275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Contract &amp; relax</a:t>
            </a:r>
          </a:p>
        </p:txBody>
      </p:sp>
    </p:spTree>
    <p:extLst>
      <p:ext uri="{BB962C8B-B14F-4D97-AF65-F5344CB8AC3E}">
        <p14:creationId xmlns:p14="http://schemas.microsoft.com/office/powerpoint/2010/main" val="1945029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F6D6E82-BEB6-F3B8-0B51-35168974D0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55374" y="1321415"/>
            <a:ext cx="193542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Muscle cell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65CEF5-04A3-53DA-020D-F845C8E0ACD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33106" y="1321414"/>
            <a:ext cx="225275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Contract &amp; relax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FB0FB6-1ABE-D96F-9C6A-6E98FF7AA67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55374" y="3447362"/>
            <a:ext cx="193542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Neuron</a:t>
            </a:r>
          </a:p>
        </p:txBody>
      </p:sp>
    </p:spTree>
    <p:extLst>
      <p:ext uri="{BB962C8B-B14F-4D97-AF65-F5344CB8AC3E}">
        <p14:creationId xmlns:p14="http://schemas.microsoft.com/office/powerpoint/2010/main" val="347901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F6D6E82-BEB6-F3B8-0B51-35168974D0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55374" y="1321415"/>
            <a:ext cx="193542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Muscle cell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65CEF5-04A3-53DA-020D-F845C8E0ACD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33106" y="1321414"/>
            <a:ext cx="225275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Contract &amp; relax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FB0FB6-1ABE-D96F-9C6A-6E98FF7AA67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55374" y="3447362"/>
            <a:ext cx="193542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Neuron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70DAD6-917E-13BE-24B2-130873362D1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958840" y="2852100"/>
            <a:ext cx="286235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Receive &amp; pass impulses</a:t>
            </a:r>
          </a:p>
        </p:txBody>
      </p:sp>
    </p:spTree>
    <p:extLst>
      <p:ext uri="{BB962C8B-B14F-4D97-AF65-F5344CB8AC3E}">
        <p14:creationId xmlns:p14="http://schemas.microsoft.com/office/powerpoint/2010/main" val="1658287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F6D6E82-BEB6-F3B8-0B51-35168974D0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55374" y="1321415"/>
            <a:ext cx="193542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Muscle cell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65CEF5-04A3-53DA-020D-F845C8E0ACD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33106" y="1321414"/>
            <a:ext cx="225275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Contract &amp; relax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FB0FB6-1ABE-D96F-9C6A-6E98FF7AA67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55374" y="3447362"/>
            <a:ext cx="193542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Neuron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70DAD6-917E-13BE-24B2-130873362D1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958840" y="2852100"/>
            <a:ext cx="286235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Receive &amp; pass impulses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FDFF7C-BD0F-91A6-39AE-81E9273CFF0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38048" y="4999776"/>
            <a:ext cx="261851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Red blood cell</a:t>
            </a:r>
          </a:p>
        </p:txBody>
      </p:sp>
    </p:spTree>
    <p:extLst>
      <p:ext uri="{BB962C8B-B14F-4D97-AF65-F5344CB8AC3E}">
        <p14:creationId xmlns:p14="http://schemas.microsoft.com/office/powerpoint/2010/main" val="1837955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F6D6E82-BEB6-F3B8-0B51-35168974D01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55374" y="1321415"/>
            <a:ext cx="193542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Muscle cell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65CEF5-04A3-53DA-020D-F845C8E0ACD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233106" y="1321414"/>
            <a:ext cx="225275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Contract &amp; relax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FB0FB6-1ABE-D96F-9C6A-6E98FF7AA67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55374" y="3447362"/>
            <a:ext cx="193542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Neuron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70DAD6-917E-13BE-24B2-130873362D1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958840" y="2852100"/>
            <a:ext cx="2862352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Receive &amp; pass impulses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FDFF7C-BD0F-91A6-39AE-81E9273CFF0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38048" y="4999776"/>
            <a:ext cx="261851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</a:rPr>
              <a:t>Red blood cell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1886D1-63C1-49F9-214D-717EF686785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943600" y="4876665"/>
            <a:ext cx="2862352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tx1"/>
                </a:solidFill>
              </a:rPr>
              <a:t>Carries oxygen through the bloodstream</a:t>
            </a:r>
          </a:p>
        </p:txBody>
      </p:sp>
    </p:spTree>
    <p:extLst>
      <p:ext uri="{BB962C8B-B14F-4D97-AF65-F5344CB8AC3E}">
        <p14:creationId xmlns:p14="http://schemas.microsoft.com/office/powerpoint/2010/main" val="554931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8604F7-DA19-40AB-8B11-874070E9638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87244" y="890341"/>
            <a:ext cx="285847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Muscle Tissue</a:t>
            </a:r>
          </a:p>
        </p:txBody>
      </p:sp>
    </p:spTree>
    <p:extLst>
      <p:ext uri="{BB962C8B-B14F-4D97-AF65-F5344CB8AC3E}">
        <p14:creationId xmlns:p14="http://schemas.microsoft.com/office/powerpoint/2010/main" val="1702454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8604F7-DA19-40AB-8B11-874070E9638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87244" y="890341"/>
            <a:ext cx="285847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Muscle Tissue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28DE74-F2AB-DCCD-587D-7FB5774E5BB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287003" y="918253"/>
            <a:ext cx="308103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ea typeface="+mn-ea"/>
                <a:cs typeface="+mn-cs"/>
              </a:rPr>
              <a:t>Nervous Tissue</a:t>
            </a:r>
          </a:p>
        </p:txBody>
      </p:sp>
    </p:spTree>
    <p:extLst>
      <p:ext uri="{BB962C8B-B14F-4D97-AF65-F5344CB8AC3E}">
        <p14:creationId xmlns:p14="http://schemas.microsoft.com/office/powerpoint/2010/main" val="549483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4300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24971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LATTEN" val="tru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3634</TotalTime>
  <Words>864</Words>
  <Application>Microsoft Office PowerPoint</Application>
  <PresentationFormat>On-screen Show (4:3)</PresentationFormat>
  <Paragraphs>139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Tissues</vt:lpstr>
      <vt:lpstr>Tissues</vt:lpstr>
      <vt:lpstr>Challenge: put these terms in order from smallest to largest</vt:lpstr>
      <vt:lpstr>Challenge: put these terms in order from largest to smallest</vt:lpstr>
      <vt:lpstr>Which level of organization? </vt:lpstr>
      <vt:lpstr>Which level of organization? </vt:lpstr>
      <vt:lpstr>Examples of Tissues</vt:lpstr>
      <vt:lpstr>Tissues</vt:lpstr>
      <vt:lpstr>Tissues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White Blood Cells</dc:title>
  <dc:creator>rachel</dc:creator>
  <cp:lastModifiedBy>Marielle Sirk SAS</cp:lastModifiedBy>
  <cp:revision>9</cp:revision>
  <dcterms:created xsi:type="dcterms:W3CDTF">2023-01-01T14:32:28Z</dcterms:created>
  <dcterms:modified xsi:type="dcterms:W3CDTF">2024-10-07T18:55:37Z</dcterms:modified>
</cp:coreProperties>
</file>