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1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16.xml" ContentType="application/vnd.openxmlformats-officedocument.presentationml.notesSlide+xml"/>
  <Override PartName="/ppt/tags/tag31.xml" ContentType="application/vnd.openxmlformats-officedocument.presentationml.tags+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notesSlides/notesSlide18.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notesSlides/notesSlide19.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20.xml" ContentType="application/vnd.openxmlformats-officedocument.presentationml.notesSlid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21.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notesSlides/notesSlide22.xml" ContentType="application/vnd.openxmlformats-officedocument.presentationml.notesSlide+xml"/>
  <Override PartName="/ppt/tags/tag47.xml" ContentType="application/vnd.openxmlformats-officedocument.presentationml.tags+xml"/>
  <Override PartName="/ppt/tags/tag48.xml" ContentType="application/vnd.openxmlformats-officedocument.presentationml.tags+xml"/>
  <Override PartName="/ppt/notesSlides/notesSlide23.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notesSlides/notesSlide24.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notesSlides/notesSlide25.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notesSlides/notesSlide26.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notesSlides/notesSlide27.xml" ContentType="application/vnd.openxmlformats-officedocument.presentationml.notesSlide+xml"/>
  <Override PartName="/ppt/tags/tag57.xml" ContentType="application/vnd.openxmlformats-officedocument.presentationml.tags+xml"/>
  <Override PartName="/ppt/tags/tag58.xml" ContentType="application/vnd.openxmlformats-officedocument.presentationml.tags+xml"/>
  <Override PartName="/ppt/notesSlides/notesSlide28.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notesSlides/notesSlide29.xml" ContentType="application/vnd.openxmlformats-officedocument.presentationml.notesSlide+xml"/>
  <Override PartName="/ppt/tags/tag61.xml" ContentType="application/vnd.openxmlformats-officedocument.presentationml.tags+xml"/>
  <Override PartName="/ppt/tags/tag62.xml" ContentType="application/vnd.openxmlformats-officedocument.presentationml.tags+xml"/>
  <Override PartName="/ppt/notesSlides/notesSlide3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
  </p:notesMasterIdLst>
  <p:handoutMasterIdLst>
    <p:handoutMasterId r:id="rId33"/>
  </p:handoutMasterIdLst>
  <p:sldIdLst>
    <p:sldId id="297" r:id="rId2"/>
    <p:sldId id="1577" r:id="rId3"/>
    <p:sldId id="1579" r:id="rId4"/>
    <p:sldId id="1580" r:id="rId5"/>
    <p:sldId id="1583" r:id="rId6"/>
    <p:sldId id="1597" r:id="rId7"/>
    <p:sldId id="1585" r:id="rId8"/>
    <p:sldId id="1586" r:id="rId9"/>
    <p:sldId id="1587" r:id="rId10"/>
    <p:sldId id="1588" r:id="rId11"/>
    <p:sldId id="1589" r:id="rId12"/>
    <p:sldId id="1599" r:id="rId13"/>
    <p:sldId id="1600" r:id="rId14"/>
    <p:sldId id="1601" r:id="rId15"/>
    <p:sldId id="1602" r:id="rId16"/>
    <p:sldId id="1603" r:id="rId17"/>
    <p:sldId id="1604" r:id="rId18"/>
    <p:sldId id="1605" r:id="rId19"/>
    <p:sldId id="1607" r:id="rId20"/>
    <p:sldId id="1608" r:id="rId21"/>
    <p:sldId id="1609" r:id="rId22"/>
    <p:sldId id="1610" r:id="rId23"/>
    <p:sldId id="1611" r:id="rId24"/>
    <p:sldId id="1612" r:id="rId25"/>
    <p:sldId id="1613" r:id="rId26"/>
    <p:sldId id="1614" r:id="rId27"/>
    <p:sldId id="1615" r:id="rId28"/>
    <p:sldId id="1616" r:id="rId29"/>
    <p:sldId id="1617" r:id="rId30"/>
    <p:sldId id="1618" r:id="rId3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F73D2"/>
    <a:srgbClr val="CC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768AF4-9070-46D7-A20D-9C9AA3B98B66}" v="24" dt="2024-05-27T10:32:38.563"/>
    <p1510:client id="{D40BC8F0-448C-476A-A341-79352138B432}" v="167" dt="2024-05-27T10:35:39.33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0966" autoAdjust="0"/>
  </p:normalViewPr>
  <p:slideViewPr>
    <p:cSldViewPr snapToGrid="0">
      <p:cViewPr varScale="1">
        <p:scale>
          <a:sx n="42" d="100"/>
          <a:sy n="42" d="100"/>
        </p:scale>
        <p:origin x="1344" y="54"/>
      </p:cViewPr>
      <p:guideLst/>
    </p:cSldViewPr>
  </p:slideViewPr>
  <p:notesTextViewPr>
    <p:cViewPr>
      <p:scale>
        <a:sx n="1" d="1"/>
        <a:sy n="1" d="1"/>
      </p:scale>
      <p:origin x="0" y="0"/>
    </p:cViewPr>
  </p:notesTextViewPr>
  <p:notesViewPr>
    <p:cSldViewPr snapToGrid="0">
      <p:cViewPr varScale="1">
        <p:scale>
          <a:sx n="62" d="100"/>
          <a:sy n="62" d="100"/>
        </p:scale>
        <p:origin x="3226" y="77"/>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C6C4D8-5661-D5E7-79DB-55CA08108A7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3A82067-54F3-53FC-51CA-CF83B46F37B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DAB5102-784F-45F2-A251-5C28FCD86522}" type="datetimeFigureOut">
              <a:rPr lang="en-US" smtClean="0"/>
              <a:t>10/7/2024</a:t>
            </a:fld>
            <a:endParaRPr lang="en-US"/>
          </a:p>
        </p:txBody>
      </p:sp>
      <p:sp>
        <p:nvSpPr>
          <p:cNvPr id="4" name="Footer Placeholder 3">
            <a:extLst>
              <a:ext uri="{FF2B5EF4-FFF2-40B4-BE49-F238E27FC236}">
                <a16:creationId xmlns:a16="http://schemas.microsoft.com/office/drawing/2014/main" id="{763E8C47-4306-FCFC-8EA8-E2E2F64127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1C492F9-C00C-34C8-5C43-68DC24A7FB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51A1923-5808-42E6-8821-688C22FA4242}" type="slidenum">
              <a:rPr lang="en-US" smtClean="0"/>
              <a:t>‹#›</a:t>
            </a:fld>
            <a:endParaRPr lang="en-US"/>
          </a:p>
        </p:txBody>
      </p:sp>
    </p:spTree>
    <p:extLst>
      <p:ext uri="{BB962C8B-B14F-4D97-AF65-F5344CB8AC3E}">
        <p14:creationId xmlns:p14="http://schemas.microsoft.com/office/powerpoint/2010/main" val="378845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E7E54F-0CA4-40F8-8A85-F5D2F9B18491}" type="datetimeFigureOut">
              <a:rPr lang="en-US" smtClean="0"/>
              <a:t>10/7/2024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17C3CA-8B4A-42B3-905E-A1DF0CE9EA4A}" type="slidenum">
              <a:rPr lang="en-US" smtClean="0"/>
              <a:t>‹#›</a:t>
            </a:fld>
            <a:endParaRPr lang="en-US"/>
          </a:p>
        </p:txBody>
      </p:sp>
    </p:spTree>
    <p:extLst>
      <p:ext uri="{BB962C8B-B14F-4D97-AF65-F5344CB8AC3E}">
        <p14:creationId xmlns:p14="http://schemas.microsoft.com/office/powerpoint/2010/main" val="18277002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17C3CA-8B4A-42B3-905E-A1DF0CE9EA4A}" type="slidenum">
              <a:rPr lang="en-US" smtClean="0"/>
              <a:t>1</a:t>
            </a:fld>
            <a:endParaRPr lang="en-US"/>
          </a:p>
        </p:txBody>
      </p:sp>
    </p:spTree>
    <p:extLst>
      <p:ext uri="{BB962C8B-B14F-4D97-AF65-F5344CB8AC3E}">
        <p14:creationId xmlns:p14="http://schemas.microsoft.com/office/powerpoint/2010/main" val="276942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mj-lt"/>
              <a:buNone/>
            </a:pPr>
            <a:r>
              <a:rPr lang="en-US" dirty="0"/>
              <a:t>Prior to epithelial tissues, my students have already learned some basics behind tissues, such as the definition of a tissue and what the four major types of tissues are. If you haven’t taught this information yet, feel free to delete slides #2 </a:t>
            </a:r>
            <a:r>
              <a:rPr lang="en-US" dirty="0">
                <a:sym typeface="Wingdings" panose="05000000000000000000" pitchFamily="2" charset="2"/>
              </a:rPr>
              <a:t> #11 OR you can add my </a:t>
            </a:r>
            <a:r>
              <a:rPr lang="en-US" b="1" dirty="0">
                <a:sym typeface="Wingdings" panose="05000000000000000000" pitchFamily="2" charset="2"/>
              </a:rPr>
              <a:t>Histology Introduction Doodle Notes</a:t>
            </a:r>
            <a:r>
              <a:rPr lang="en-US" b="0" dirty="0">
                <a:sym typeface="Wingdings" panose="05000000000000000000" pitchFamily="2" charset="2"/>
              </a:rPr>
              <a:t> prior to completing these notes. You can find the link here: https://www.teacherspayteachers.com/Product/Histology-Tissues-Introduction-Doodle-Notes-Anatomy-8122512?st=4f57f6e00f685537e0e79b7f8105f83d </a:t>
            </a:r>
          </a:p>
          <a:p>
            <a:pPr marL="0" indent="0">
              <a:buFont typeface="+mj-lt"/>
              <a:buNone/>
            </a:pPr>
            <a:endParaRPr lang="en-US" b="0" dirty="0">
              <a:sym typeface="Wingdings" panose="05000000000000000000" pitchFamily="2" charset="2"/>
            </a:endParaRPr>
          </a:p>
          <a:p>
            <a:pPr marL="0" indent="0">
              <a:buFont typeface="+mj-lt"/>
              <a:buNone/>
            </a:pPr>
            <a:r>
              <a:rPr lang="en-US" b="1" dirty="0">
                <a:sym typeface="Wingdings" panose="05000000000000000000" pitchFamily="2" charset="2"/>
              </a:rPr>
              <a:t>Answers:</a:t>
            </a:r>
          </a:p>
          <a:p>
            <a:pPr marL="228600" indent="-228600">
              <a:buFont typeface="+mj-lt"/>
              <a:buAutoNum type="arabicPeriod"/>
            </a:pPr>
            <a:r>
              <a:rPr lang="en-US" b="0" dirty="0">
                <a:sym typeface="Wingdings" panose="05000000000000000000" pitchFamily="2" charset="2"/>
              </a:rPr>
              <a:t>Cell – Tissue – Organ – Organ System – Organism</a:t>
            </a:r>
          </a:p>
          <a:p>
            <a:pPr marL="228600" indent="-228600">
              <a:buFont typeface="+mj-lt"/>
              <a:buAutoNum type="arabicPeriod"/>
            </a:pPr>
            <a:r>
              <a:rPr lang="en-US" b="0" dirty="0">
                <a:sym typeface="Wingdings" panose="05000000000000000000" pitchFamily="2" charset="2"/>
              </a:rPr>
              <a:t>Histology</a:t>
            </a:r>
          </a:p>
          <a:p>
            <a:pPr marL="228600" indent="-228600">
              <a:buFont typeface="+mj-lt"/>
              <a:buAutoNum type="arabicPeriod"/>
            </a:pPr>
            <a:r>
              <a:rPr lang="en-US" b="0" dirty="0">
                <a:sym typeface="Wingdings" panose="05000000000000000000" pitchFamily="2" charset="2"/>
              </a:rPr>
              <a:t>True!</a:t>
            </a:r>
            <a:endParaRPr lang="en-US" b="0" dirty="0"/>
          </a:p>
        </p:txBody>
      </p:sp>
      <p:sp>
        <p:nvSpPr>
          <p:cNvPr id="4" name="Slide Number Placeholder 3"/>
          <p:cNvSpPr>
            <a:spLocks noGrp="1"/>
          </p:cNvSpPr>
          <p:nvPr>
            <p:ph type="sldNum" sz="quarter" idx="5"/>
          </p:nvPr>
        </p:nvSpPr>
        <p:spPr/>
        <p:txBody>
          <a:bodyPr/>
          <a:lstStyle/>
          <a:p>
            <a:fld id="{6A17C3CA-8B4A-42B3-905E-A1DF0CE9EA4A}" type="slidenum">
              <a:rPr lang="en-US" smtClean="0"/>
              <a:t>2</a:t>
            </a:fld>
            <a:endParaRPr lang="en-US"/>
          </a:p>
        </p:txBody>
      </p:sp>
    </p:spTree>
    <p:extLst>
      <p:ext uri="{BB962C8B-B14F-4D97-AF65-F5344CB8AC3E}">
        <p14:creationId xmlns:p14="http://schemas.microsoft.com/office/powerpoint/2010/main" val="4101126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continue review by focusing on the definition of a tissue: a group of cells that LOOK similar and perform a similar function. </a:t>
            </a:r>
          </a:p>
          <a:p>
            <a:pPr marL="171450" indent="-171450">
              <a:buFont typeface="Arial" panose="020B0604020202020204" pitchFamily="34" charset="0"/>
              <a:buChar char="•"/>
            </a:pPr>
            <a:r>
              <a:rPr lang="en-US" dirty="0"/>
              <a:t>YES – it is a group of cells that look and act similar </a:t>
            </a:r>
          </a:p>
          <a:p>
            <a:pPr marL="171450" indent="-171450">
              <a:buFont typeface="Arial" panose="020B0604020202020204" pitchFamily="34" charset="0"/>
              <a:buChar char="•"/>
            </a:pPr>
            <a:r>
              <a:rPr lang="en-US" dirty="0"/>
              <a:t>Specifically this is simple columnar epithelial tissue, a type of epithelial tissue that we will learn about today</a:t>
            </a:r>
          </a:p>
        </p:txBody>
      </p:sp>
      <p:sp>
        <p:nvSpPr>
          <p:cNvPr id="4" name="Slide Number Placeholder 3"/>
          <p:cNvSpPr>
            <a:spLocks noGrp="1"/>
          </p:cNvSpPr>
          <p:nvPr>
            <p:ph type="sldNum" sz="quarter" idx="5"/>
          </p:nvPr>
        </p:nvSpPr>
        <p:spPr/>
        <p:txBody>
          <a:bodyPr/>
          <a:lstStyle/>
          <a:p>
            <a:fld id="{6A17C3CA-8B4A-42B3-905E-A1DF0CE9EA4A}" type="slidenum">
              <a:rPr lang="en-US" smtClean="0"/>
              <a:t>3</a:t>
            </a:fld>
            <a:endParaRPr lang="en-US"/>
          </a:p>
        </p:txBody>
      </p:sp>
    </p:spTree>
    <p:extLst>
      <p:ext uri="{BB962C8B-B14F-4D97-AF65-F5344CB8AC3E}">
        <p14:creationId xmlns:p14="http://schemas.microsoft.com/office/powerpoint/2010/main" val="32378857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Tissue: </a:t>
            </a:r>
            <a:r>
              <a:rPr lang="en-US" dirty="0"/>
              <a:t>a group of cells that LOOK similar and perform a similar function. </a:t>
            </a:r>
          </a:p>
          <a:p>
            <a:pPr marL="171450" indent="-171450">
              <a:buFont typeface="Arial" panose="020B0604020202020204" pitchFamily="34" charset="0"/>
              <a:buChar char="•"/>
            </a:pPr>
            <a:r>
              <a:rPr lang="en-US" dirty="0"/>
              <a:t>No – this is an individual cell – tissues are made of cells</a:t>
            </a:r>
          </a:p>
          <a:p>
            <a:pPr marL="171450" indent="-171450">
              <a:buFont typeface="Arial" panose="020B0604020202020204" pitchFamily="34" charset="0"/>
              <a:buChar char="•"/>
            </a:pPr>
            <a:r>
              <a:rPr lang="en-US" dirty="0"/>
              <a:t>Specifically this is a neuron, or nerve cell, the dominant type of cells in nervous tissue. </a:t>
            </a:r>
          </a:p>
        </p:txBody>
      </p:sp>
      <p:sp>
        <p:nvSpPr>
          <p:cNvPr id="4" name="Slide Number Placeholder 3"/>
          <p:cNvSpPr>
            <a:spLocks noGrp="1"/>
          </p:cNvSpPr>
          <p:nvPr>
            <p:ph type="sldNum" sz="quarter" idx="5"/>
          </p:nvPr>
        </p:nvSpPr>
        <p:spPr/>
        <p:txBody>
          <a:bodyPr/>
          <a:lstStyle/>
          <a:p>
            <a:fld id="{6A17C3CA-8B4A-42B3-905E-A1DF0CE9EA4A}" type="slidenum">
              <a:rPr lang="en-US" smtClean="0"/>
              <a:t>4</a:t>
            </a:fld>
            <a:endParaRPr lang="en-US"/>
          </a:p>
        </p:txBody>
      </p:sp>
    </p:spTree>
    <p:extLst>
      <p:ext uri="{BB962C8B-B14F-4D97-AF65-F5344CB8AC3E}">
        <p14:creationId xmlns:p14="http://schemas.microsoft.com/office/powerpoint/2010/main" val="39619805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Tissue: </a:t>
            </a:r>
            <a:r>
              <a:rPr lang="en-US" dirty="0"/>
              <a:t>a group of cells that LOOK similar and perform a similar function. </a:t>
            </a:r>
          </a:p>
          <a:p>
            <a:pPr marL="171450" indent="-171450">
              <a:buFont typeface="Arial" panose="020B0604020202020204" pitchFamily="34" charset="0"/>
              <a:buChar char="•"/>
            </a:pPr>
            <a:r>
              <a:rPr lang="en-US" dirty="0"/>
              <a:t>No – this is an organ (or a compilation of many tissues together) </a:t>
            </a:r>
          </a:p>
          <a:p>
            <a:pPr marL="171450" indent="-171450">
              <a:buFont typeface="Arial" panose="020B0604020202020204" pitchFamily="34" charset="0"/>
              <a:buChar char="•"/>
            </a:pPr>
            <a:r>
              <a:rPr lang="en-US" dirty="0"/>
              <a:t>If it were a tissue, the cells would look and act alike, but many of these cells look different (ex. Fat cells vs. cells at the surface of the skin) and many of these cells have different functions. </a:t>
            </a:r>
          </a:p>
        </p:txBody>
      </p:sp>
      <p:sp>
        <p:nvSpPr>
          <p:cNvPr id="4" name="Slide Number Placeholder 3"/>
          <p:cNvSpPr>
            <a:spLocks noGrp="1"/>
          </p:cNvSpPr>
          <p:nvPr>
            <p:ph type="sldNum" sz="quarter" idx="5"/>
          </p:nvPr>
        </p:nvSpPr>
        <p:spPr/>
        <p:txBody>
          <a:bodyPr/>
          <a:lstStyle/>
          <a:p>
            <a:fld id="{6A17C3CA-8B4A-42B3-905E-A1DF0CE9EA4A}" type="slidenum">
              <a:rPr lang="en-US" smtClean="0"/>
              <a:t>5</a:t>
            </a:fld>
            <a:endParaRPr lang="en-US"/>
          </a:p>
        </p:txBody>
      </p:sp>
    </p:spTree>
    <p:extLst>
      <p:ext uri="{BB962C8B-B14F-4D97-AF65-F5344CB8AC3E}">
        <p14:creationId xmlns:p14="http://schemas.microsoft.com/office/powerpoint/2010/main" val="997431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1" dirty="0"/>
              <a:t>Tissue: </a:t>
            </a:r>
            <a:r>
              <a:rPr lang="en-US" dirty="0"/>
              <a:t>a group of cells that LOOK similar and perform a similar function. </a:t>
            </a:r>
          </a:p>
          <a:p>
            <a:pPr marL="171450" indent="-171450">
              <a:buFont typeface="Arial" panose="020B0604020202020204" pitchFamily="34" charset="0"/>
              <a:buChar char="•"/>
            </a:pPr>
            <a:r>
              <a:rPr lang="en-US" dirty="0"/>
              <a:t>YES – it is a group of cells that look and act similar </a:t>
            </a:r>
          </a:p>
          <a:p>
            <a:pPr marL="171450" indent="-171450">
              <a:buFont typeface="Arial" panose="020B0604020202020204" pitchFamily="34" charset="0"/>
              <a:buChar char="•"/>
            </a:pPr>
            <a:r>
              <a:rPr lang="en-US" dirty="0"/>
              <a:t>Specifically this is skeletal muscle tissue </a:t>
            </a:r>
          </a:p>
        </p:txBody>
      </p:sp>
      <p:sp>
        <p:nvSpPr>
          <p:cNvPr id="4" name="Slide Number Placeholder 3"/>
          <p:cNvSpPr>
            <a:spLocks noGrp="1"/>
          </p:cNvSpPr>
          <p:nvPr>
            <p:ph type="sldNum" sz="quarter" idx="5"/>
          </p:nvPr>
        </p:nvSpPr>
        <p:spPr/>
        <p:txBody>
          <a:bodyPr/>
          <a:lstStyle/>
          <a:p>
            <a:fld id="{6A17C3CA-8B4A-42B3-905E-A1DF0CE9EA4A}" type="slidenum">
              <a:rPr lang="en-US" smtClean="0"/>
              <a:t>6</a:t>
            </a:fld>
            <a:endParaRPr lang="en-US"/>
          </a:p>
        </p:txBody>
      </p:sp>
    </p:spTree>
    <p:extLst>
      <p:ext uri="{BB962C8B-B14F-4D97-AF65-F5344CB8AC3E}">
        <p14:creationId xmlns:p14="http://schemas.microsoft.com/office/powerpoint/2010/main" val="1139576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On this slide, students only need to answer questions #4 (they already answered #1 - #3) </a:t>
            </a:r>
          </a:p>
          <a:p>
            <a:pPr marL="171450" indent="-171450">
              <a:buFont typeface="Arial" panose="020B0604020202020204" pitchFamily="34" charset="0"/>
              <a:buChar char="•"/>
            </a:pPr>
            <a:r>
              <a:rPr lang="en-US" dirty="0"/>
              <a:t>The four types of tissue are: muscle, nervous, epithelial, and connective</a:t>
            </a:r>
          </a:p>
        </p:txBody>
      </p:sp>
      <p:sp>
        <p:nvSpPr>
          <p:cNvPr id="4" name="Slide Number Placeholder 3"/>
          <p:cNvSpPr>
            <a:spLocks noGrp="1"/>
          </p:cNvSpPr>
          <p:nvPr>
            <p:ph type="sldNum" sz="quarter" idx="5"/>
          </p:nvPr>
        </p:nvSpPr>
        <p:spPr/>
        <p:txBody>
          <a:bodyPr/>
          <a:lstStyle/>
          <a:p>
            <a:fld id="{6A17C3CA-8B4A-42B3-905E-A1DF0CE9EA4A}" type="slidenum">
              <a:rPr lang="en-US" smtClean="0"/>
              <a:t>7</a:t>
            </a:fld>
            <a:endParaRPr lang="en-US"/>
          </a:p>
        </p:txBody>
      </p:sp>
    </p:spTree>
    <p:extLst>
      <p:ext uri="{BB962C8B-B14F-4D97-AF65-F5344CB8AC3E}">
        <p14:creationId xmlns:p14="http://schemas.microsoft.com/office/powerpoint/2010/main" val="27172701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Includes skeletal muscle attached to our bones, cardiac muscle of our heart, and smooth muscle that slowly contracts within our intestines, esophagus, stomach, blood vessels, and more!</a:t>
            </a:r>
          </a:p>
        </p:txBody>
      </p:sp>
      <p:sp>
        <p:nvSpPr>
          <p:cNvPr id="4" name="Slide Number Placeholder 3"/>
          <p:cNvSpPr>
            <a:spLocks noGrp="1"/>
          </p:cNvSpPr>
          <p:nvPr>
            <p:ph type="sldNum" sz="quarter" idx="5"/>
          </p:nvPr>
        </p:nvSpPr>
        <p:spPr/>
        <p:txBody>
          <a:bodyPr/>
          <a:lstStyle/>
          <a:p>
            <a:fld id="{6A17C3CA-8B4A-42B3-905E-A1DF0CE9EA4A}" type="slidenum">
              <a:rPr lang="en-US" smtClean="0"/>
              <a:t>8</a:t>
            </a:fld>
            <a:endParaRPr lang="en-US"/>
          </a:p>
        </p:txBody>
      </p:sp>
    </p:spTree>
    <p:extLst>
      <p:ext uri="{BB962C8B-B14F-4D97-AF65-F5344CB8AC3E}">
        <p14:creationId xmlns:p14="http://schemas.microsoft.com/office/powerpoint/2010/main" val="3063127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Nervous tissue makes up our brain, spinal cord, and nerves</a:t>
            </a:r>
          </a:p>
        </p:txBody>
      </p:sp>
      <p:sp>
        <p:nvSpPr>
          <p:cNvPr id="4" name="Slide Number Placeholder 3"/>
          <p:cNvSpPr>
            <a:spLocks noGrp="1"/>
          </p:cNvSpPr>
          <p:nvPr>
            <p:ph type="sldNum" sz="quarter" idx="5"/>
          </p:nvPr>
        </p:nvSpPr>
        <p:spPr/>
        <p:txBody>
          <a:bodyPr/>
          <a:lstStyle/>
          <a:p>
            <a:fld id="{6A17C3CA-8B4A-42B3-905E-A1DF0CE9EA4A}" type="slidenum">
              <a:rPr lang="en-US" smtClean="0"/>
              <a:t>9</a:t>
            </a:fld>
            <a:endParaRPr lang="en-US"/>
          </a:p>
        </p:txBody>
      </p:sp>
    </p:spTree>
    <p:extLst>
      <p:ext uri="{BB962C8B-B14F-4D97-AF65-F5344CB8AC3E}">
        <p14:creationId xmlns:p14="http://schemas.microsoft.com/office/powerpoint/2010/main" val="24487949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Epithelial tissue is the covering and lining tissue which covers and lines our internal organs</a:t>
            </a:r>
          </a:p>
        </p:txBody>
      </p:sp>
      <p:sp>
        <p:nvSpPr>
          <p:cNvPr id="4" name="Slide Number Placeholder 3"/>
          <p:cNvSpPr>
            <a:spLocks noGrp="1"/>
          </p:cNvSpPr>
          <p:nvPr>
            <p:ph type="sldNum" sz="quarter" idx="5"/>
          </p:nvPr>
        </p:nvSpPr>
        <p:spPr/>
        <p:txBody>
          <a:bodyPr/>
          <a:lstStyle/>
          <a:p>
            <a:fld id="{6A17C3CA-8B4A-42B3-905E-A1DF0CE9EA4A}" type="slidenum">
              <a:rPr lang="en-US" smtClean="0"/>
              <a:t>10</a:t>
            </a:fld>
            <a:endParaRPr lang="en-US"/>
          </a:p>
        </p:txBody>
      </p:sp>
    </p:spTree>
    <p:extLst>
      <p:ext uri="{BB962C8B-B14F-4D97-AF65-F5344CB8AC3E}">
        <p14:creationId xmlns:p14="http://schemas.microsoft.com/office/powerpoint/2010/main" val="42653493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Connective tissues seem very different, but they are grouped together for a number of reasons that we will cover in the connective tissue notes.</a:t>
            </a:r>
          </a:p>
        </p:txBody>
      </p:sp>
      <p:sp>
        <p:nvSpPr>
          <p:cNvPr id="4" name="Slide Number Placeholder 3"/>
          <p:cNvSpPr>
            <a:spLocks noGrp="1"/>
          </p:cNvSpPr>
          <p:nvPr>
            <p:ph type="sldNum" sz="quarter" idx="5"/>
          </p:nvPr>
        </p:nvSpPr>
        <p:spPr/>
        <p:txBody>
          <a:bodyPr/>
          <a:lstStyle/>
          <a:p>
            <a:fld id="{6A17C3CA-8B4A-42B3-905E-A1DF0CE9EA4A}" type="slidenum">
              <a:rPr lang="en-US" smtClean="0"/>
              <a:t>11</a:t>
            </a:fld>
            <a:endParaRPr lang="en-US"/>
          </a:p>
        </p:txBody>
      </p:sp>
    </p:spTree>
    <p:extLst>
      <p:ext uri="{BB962C8B-B14F-4D97-AF65-F5344CB8AC3E}">
        <p14:creationId xmlns:p14="http://schemas.microsoft.com/office/powerpoint/2010/main" val="18023461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 like to think of epithelial tissue like the walls of a house.</a:t>
            </a:r>
          </a:p>
          <a:p>
            <a:pPr marL="171450" indent="-171450">
              <a:buFont typeface="Arial" panose="020B0604020202020204" pitchFamily="34" charset="0"/>
              <a:buChar char="•"/>
            </a:pPr>
            <a:r>
              <a:rPr lang="en-US" dirty="0"/>
              <a:t>You have external walls (ex. Skin) and internal walls separating rooms (ex. Lining of stomach, lining of uterus).</a:t>
            </a:r>
          </a:p>
          <a:p>
            <a:pPr marL="171450" indent="-171450">
              <a:buFont typeface="Arial" panose="020B0604020202020204" pitchFamily="34" charset="0"/>
              <a:buChar char="•"/>
            </a:pPr>
            <a:r>
              <a:rPr lang="en-US" dirty="0"/>
              <a:t>Epithelial tissue is a sheet of cells covering both the inside and outside body surfaces, such as the skin or lining the body cavities.</a:t>
            </a:r>
          </a:p>
          <a:p>
            <a:pPr marL="171450" indent="-171450">
              <a:buFont typeface="Arial" panose="020B0604020202020204" pitchFamily="34" charset="0"/>
              <a:buChar char="•"/>
            </a:pPr>
            <a:r>
              <a:rPr lang="en-US" dirty="0"/>
              <a:t>It is boundary forming tissue.</a:t>
            </a:r>
          </a:p>
        </p:txBody>
      </p:sp>
      <p:sp>
        <p:nvSpPr>
          <p:cNvPr id="4" name="Slide Number Placeholder 3"/>
          <p:cNvSpPr>
            <a:spLocks noGrp="1"/>
          </p:cNvSpPr>
          <p:nvPr>
            <p:ph type="sldNum" sz="quarter" idx="5"/>
          </p:nvPr>
        </p:nvSpPr>
        <p:spPr/>
        <p:txBody>
          <a:bodyPr/>
          <a:lstStyle/>
          <a:p>
            <a:fld id="{6A17C3CA-8B4A-42B3-905E-A1DF0CE9EA4A}" type="slidenum">
              <a:rPr lang="en-US" smtClean="0"/>
              <a:t>12</a:t>
            </a:fld>
            <a:endParaRPr lang="en-US"/>
          </a:p>
        </p:txBody>
      </p:sp>
    </p:spTree>
    <p:extLst>
      <p:ext uri="{BB962C8B-B14F-4D97-AF65-F5344CB8AC3E}">
        <p14:creationId xmlns:p14="http://schemas.microsoft.com/office/powerpoint/2010/main" val="19120524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Epithelial tissue lines SO much – our kidneys, reproductive organs, body cavities, lungs. </a:t>
            </a:r>
          </a:p>
          <a:p>
            <a:pPr marL="171450" indent="-171450">
              <a:buFont typeface="Arial" panose="020B0604020202020204" pitchFamily="34" charset="0"/>
              <a:buChar char="•"/>
            </a:pPr>
            <a:r>
              <a:rPr lang="en-US" dirty="0"/>
              <a:t>Epithelial tissue lines all hollow organs (ex. esophagus, uterus, intestines)</a:t>
            </a:r>
          </a:p>
          <a:p>
            <a:pPr marL="171450" indent="-171450">
              <a:buFont typeface="Arial" panose="020B0604020202020204" pitchFamily="34" charset="0"/>
              <a:buChar char="•"/>
            </a:pPr>
            <a:r>
              <a:rPr lang="en-US" dirty="0"/>
              <a:t>It performs many functions in its various locations, such as protection, absorption, filtration, excretion, secretion, sensory reception, and more! </a:t>
            </a:r>
          </a:p>
        </p:txBody>
      </p:sp>
      <p:sp>
        <p:nvSpPr>
          <p:cNvPr id="4" name="Slide Number Placeholder 3"/>
          <p:cNvSpPr>
            <a:spLocks noGrp="1"/>
          </p:cNvSpPr>
          <p:nvPr>
            <p:ph type="sldNum" sz="quarter" idx="5"/>
          </p:nvPr>
        </p:nvSpPr>
        <p:spPr/>
        <p:txBody>
          <a:bodyPr/>
          <a:lstStyle/>
          <a:p>
            <a:fld id="{6A17C3CA-8B4A-42B3-905E-A1DF0CE9EA4A}" type="slidenum">
              <a:rPr lang="en-US" smtClean="0"/>
              <a:t>13</a:t>
            </a:fld>
            <a:endParaRPr lang="en-US"/>
          </a:p>
        </p:txBody>
      </p:sp>
    </p:spTree>
    <p:extLst>
      <p:ext uri="{BB962C8B-B14F-4D97-AF65-F5344CB8AC3E}">
        <p14:creationId xmlns:p14="http://schemas.microsoft.com/office/powerpoint/2010/main" val="2405065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For our lesson today, we are going to focus only on covering and lining epithelium.</a:t>
            </a:r>
          </a:p>
          <a:p>
            <a:pPr marL="171450" indent="-171450">
              <a:buFont typeface="Arial" panose="020B0604020202020204" pitchFamily="34" charset="0"/>
              <a:buChar char="•"/>
            </a:pPr>
            <a:r>
              <a:rPr lang="en-US" dirty="0"/>
              <a:t>Covering and lining epithelium forms the outer layer of skin, lines the body cavities (ex. Abdominal cavity), and lines the urinary tract, digestive tract, respiratory tract, and reproductive tracts. </a:t>
            </a:r>
          </a:p>
          <a:p>
            <a:pPr marL="171450" indent="-171450">
              <a:buFont typeface="Arial" panose="020B0604020202020204" pitchFamily="34" charset="0"/>
              <a:buChar char="•"/>
            </a:pPr>
            <a:r>
              <a:rPr lang="en-US" dirty="0"/>
              <a:t>Glandular epithelium makes up glands, such as sweat glands, salivary glands, and mammary glands.</a:t>
            </a:r>
          </a:p>
          <a:p>
            <a:pPr marL="171450" indent="-171450">
              <a:buFont typeface="Arial" panose="020B0604020202020204" pitchFamily="34" charset="0"/>
              <a:buChar char="•"/>
            </a:pPr>
            <a:r>
              <a:rPr lang="en-US" dirty="0"/>
              <a:t>Glandular epithelium is involved in the production and release of many different products, such as sweat, saliva, breast milk, digestive enzymes, and hormones, among many other substances. It lines the organs that these products are produced in.</a:t>
            </a:r>
          </a:p>
        </p:txBody>
      </p:sp>
      <p:sp>
        <p:nvSpPr>
          <p:cNvPr id="4" name="Slide Number Placeholder 3"/>
          <p:cNvSpPr>
            <a:spLocks noGrp="1"/>
          </p:cNvSpPr>
          <p:nvPr>
            <p:ph type="sldNum" sz="quarter" idx="5"/>
          </p:nvPr>
        </p:nvSpPr>
        <p:spPr/>
        <p:txBody>
          <a:bodyPr/>
          <a:lstStyle/>
          <a:p>
            <a:fld id="{6A17C3CA-8B4A-42B3-905E-A1DF0CE9EA4A}" type="slidenum">
              <a:rPr lang="en-US" smtClean="0"/>
              <a:t>14</a:t>
            </a:fld>
            <a:endParaRPr lang="en-US"/>
          </a:p>
        </p:txBody>
      </p:sp>
    </p:spTree>
    <p:extLst>
      <p:ext uri="{BB962C8B-B14F-4D97-AF65-F5344CB8AC3E}">
        <p14:creationId xmlns:p14="http://schemas.microsoft.com/office/powerpoint/2010/main" val="1367311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Epithelial tissue is said to have apical-basal polarity (two surfaces that differ in structure and function) </a:t>
            </a:r>
          </a:p>
          <a:p>
            <a:pPr marL="171450" indent="-171450">
              <a:buFont typeface="Arial" panose="020B0604020202020204" pitchFamily="34" charset="0"/>
              <a:buChar char="•"/>
            </a:pPr>
            <a:r>
              <a:rPr lang="en-US" dirty="0"/>
              <a:t>Some apical surface are smooth, while others have microvilli along them (increasing their surface area) </a:t>
            </a:r>
          </a:p>
        </p:txBody>
      </p:sp>
      <p:sp>
        <p:nvSpPr>
          <p:cNvPr id="4" name="Slide Number Placeholder 3"/>
          <p:cNvSpPr>
            <a:spLocks noGrp="1"/>
          </p:cNvSpPr>
          <p:nvPr>
            <p:ph type="sldNum" sz="quarter" idx="5"/>
          </p:nvPr>
        </p:nvSpPr>
        <p:spPr/>
        <p:txBody>
          <a:bodyPr/>
          <a:lstStyle/>
          <a:p>
            <a:fld id="{6A17C3CA-8B4A-42B3-905E-A1DF0CE9EA4A}" type="slidenum">
              <a:rPr lang="en-US" smtClean="0"/>
              <a:t>15</a:t>
            </a:fld>
            <a:endParaRPr lang="en-US"/>
          </a:p>
        </p:txBody>
      </p:sp>
    </p:spTree>
    <p:extLst>
      <p:ext uri="{BB962C8B-B14F-4D97-AF65-F5344CB8AC3E}">
        <p14:creationId xmlns:p14="http://schemas.microsoft.com/office/powerpoint/2010/main" val="5650181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A17C3CA-8B4A-42B3-905E-A1DF0CE9EA4A}" type="slidenum">
              <a:rPr lang="en-US" smtClean="0"/>
              <a:t>16</a:t>
            </a:fld>
            <a:endParaRPr lang="en-US"/>
          </a:p>
        </p:txBody>
      </p:sp>
    </p:spTree>
    <p:extLst>
      <p:ext uri="{BB962C8B-B14F-4D97-AF65-F5344CB8AC3E}">
        <p14:creationId xmlns:p14="http://schemas.microsoft.com/office/powerpoint/2010/main" val="25000835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 blood vessels, but has nerves present in many situations.</a:t>
            </a:r>
          </a:p>
          <a:p>
            <a:pPr marL="171450" indent="-171450">
              <a:buFont typeface="Arial" panose="020B0604020202020204" pitchFamily="34" charset="0"/>
              <a:buChar char="•"/>
            </a:pPr>
            <a:r>
              <a:rPr lang="en-US" dirty="0"/>
              <a:t>When you get a paper cut and it doesn’t bleed, you have penetrated epithelial tissue! It hurts, but there is no blood.</a:t>
            </a:r>
          </a:p>
          <a:p>
            <a:pPr marL="171450" indent="-171450">
              <a:buFont typeface="Arial" panose="020B0604020202020204" pitchFamily="34" charset="0"/>
              <a:buChar char="•"/>
            </a:pPr>
            <a:r>
              <a:rPr lang="en-US" dirty="0"/>
              <a:t>When you get a paper cut and it does bleed, you have gone deeper than epithelial tissue.  </a:t>
            </a:r>
          </a:p>
          <a:p>
            <a:pPr marL="171450" indent="-171450">
              <a:buFont typeface="Arial" panose="020B0604020202020204" pitchFamily="34" charset="0"/>
              <a:buChar char="•"/>
            </a:pPr>
            <a:r>
              <a:rPr lang="en-US" dirty="0"/>
              <a:t>A blister is when the layer of epithelial tissue separates and rises from the skin beneath it. Typically blisters do not have blood and you can see the pure epithelial tissue holding the pus in.</a:t>
            </a:r>
          </a:p>
        </p:txBody>
      </p:sp>
      <p:sp>
        <p:nvSpPr>
          <p:cNvPr id="4" name="Slide Number Placeholder 3"/>
          <p:cNvSpPr>
            <a:spLocks noGrp="1"/>
          </p:cNvSpPr>
          <p:nvPr>
            <p:ph type="sldNum" sz="quarter" idx="5"/>
          </p:nvPr>
        </p:nvSpPr>
        <p:spPr/>
        <p:txBody>
          <a:bodyPr/>
          <a:lstStyle/>
          <a:p>
            <a:fld id="{6A17C3CA-8B4A-42B3-905E-A1DF0CE9EA4A}" type="slidenum">
              <a:rPr lang="en-US" smtClean="0"/>
              <a:t>17</a:t>
            </a:fld>
            <a:endParaRPr lang="en-US"/>
          </a:p>
        </p:txBody>
      </p:sp>
    </p:spTree>
    <p:extLst>
      <p:ext uri="{BB962C8B-B14F-4D97-AF65-F5344CB8AC3E}">
        <p14:creationId xmlns:p14="http://schemas.microsoft.com/office/powerpoint/2010/main" val="38493914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Teachers – you will definitely want to preview this video. My students learn a lot from it, but are also humbled and inspired by it; however, it can be hard to watch. </a:t>
            </a:r>
          </a:p>
          <a:p>
            <a:pPr marL="171450" indent="-171450">
              <a:buFont typeface="Arial" panose="020B0604020202020204" pitchFamily="34" charset="0"/>
              <a:buChar char="•"/>
            </a:pPr>
            <a:r>
              <a:rPr lang="en-US" dirty="0"/>
              <a:t>If you are following the full year curriculum, I recommend saving this video for another day or fully skipping it for timing reasons. If we have free time on day 3 after finishing the epithelial tissue modeling activity, I show this video. You can feel free to replace this link with a picture of a person with epidermolysis bullosa to discuss the condition.</a:t>
            </a:r>
          </a:p>
          <a:p>
            <a:pPr marL="171450" indent="-171450">
              <a:buFont typeface="Arial" panose="020B0604020202020204" pitchFamily="34" charset="0"/>
              <a:buChar char="•"/>
            </a:pPr>
            <a:r>
              <a:rPr lang="en-US" dirty="0"/>
              <a:t>In EB, a genetic condition, the proteins that make up the basement membrane in the skin are very fragile due to the mutations. This causes the cells to easily rupture, breaking the connection between the epidermis and dermis, allowing the epidermis to slough off forming blisters.</a:t>
            </a:r>
          </a:p>
          <a:p>
            <a:pPr marL="171450" indent="-171450">
              <a:buFont typeface="Arial" panose="020B0604020202020204" pitchFamily="34" charset="0"/>
              <a:buChar char="•"/>
            </a:pPr>
            <a:r>
              <a:rPr lang="en-US" dirty="0"/>
              <a:t>These blisters can appear on the skin and in some cases can appear in the mouth, esophagus, stomach, intestines, airway, bladder, and genitals (all places where epithelial tissue is found).</a:t>
            </a:r>
          </a:p>
          <a:p>
            <a:pPr marL="171450" indent="-171450">
              <a:buFont typeface="Arial" panose="020B0604020202020204" pitchFamily="34" charset="0"/>
              <a:buChar char="•"/>
            </a:pPr>
            <a:r>
              <a:rPr lang="en-US" dirty="0"/>
              <a:t>It is highly fatal and there is no cure.</a:t>
            </a:r>
          </a:p>
          <a:p>
            <a:pPr marL="171450" indent="-171450">
              <a:buFont typeface="Arial" panose="020B0604020202020204" pitchFamily="34" charset="0"/>
              <a:buChar char="•"/>
            </a:pPr>
            <a:r>
              <a:rPr lang="en-US" dirty="0"/>
              <a:t>Most individuals die of infection due to a loss of the protective nature of epithelial tissue. Pathogens, such as bacteria, can easily enter the skin and gain a stronghold in the body.</a:t>
            </a:r>
          </a:p>
        </p:txBody>
      </p:sp>
      <p:sp>
        <p:nvSpPr>
          <p:cNvPr id="4" name="Slide Number Placeholder 3"/>
          <p:cNvSpPr>
            <a:spLocks noGrp="1"/>
          </p:cNvSpPr>
          <p:nvPr>
            <p:ph type="sldNum" sz="quarter" idx="5"/>
          </p:nvPr>
        </p:nvSpPr>
        <p:spPr/>
        <p:txBody>
          <a:bodyPr/>
          <a:lstStyle/>
          <a:p>
            <a:fld id="{6A17C3CA-8B4A-42B3-905E-A1DF0CE9EA4A}" type="slidenum">
              <a:rPr lang="en-US" smtClean="0"/>
              <a:t>18</a:t>
            </a:fld>
            <a:endParaRPr lang="en-US"/>
          </a:p>
        </p:txBody>
      </p:sp>
    </p:spTree>
    <p:extLst>
      <p:ext uri="{BB962C8B-B14F-4D97-AF65-F5344CB8AC3E}">
        <p14:creationId xmlns:p14="http://schemas.microsoft.com/office/powerpoint/2010/main" val="25092531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name of each epithelial tissue has two parts, like a first and last name.</a:t>
            </a:r>
          </a:p>
          <a:p>
            <a:pPr marL="171450" indent="-171450">
              <a:buFont typeface="Arial" panose="020B0604020202020204" pitchFamily="34" charset="0"/>
              <a:buChar char="•"/>
            </a:pPr>
            <a:r>
              <a:rPr lang="en-US" dirty="0"/>
              <a:t>First name: layers</a:t>
            </a:r>
          </a:p>
          <a:p>
            <a:pPr marL="171450" indent="-171450">
              <a:buFont typeface="Arial" panose="020B0604020202020204" pitchFamily="34" charset="0"/>
              <a:buChar char="•"/>
            </a:pPr>
            <a:r>
              <a:rPr lang="en-US" dirty="0"/>
              <a:t>Last name: shape of cells </a:t>
            </a:r>
          </a:p>
        </p:txBody>
      </p:sp>
      <p:sp>
        <p:nvSpPr>
          <p:cNvPr id="4" name="Slide Number Placeholder 3"/>
          <p:cNvSpPr>
            <a:spLocks noGrp="1"/>
          </p:cNvSpPr>
          <p:nvPr>
            <p:ph type="sldNum" sz="quarter" idx="5"/>
          </p:nvPr>
        </p:nvSpPr>
        <p:spPr/>
        <p:txBody>
          <a:bodyPr/>
          <a:lstStyle/>
          <a:p>
            <a:fld id="{6A17C3CA-8B4A-42B3-905E-A1DF0CE9EA4A}" type="slidenum">
              <a:rPr lang="en-US" smtClean="0"/>
              <a:t>19</a:t>
            </a:fld>
            <a:endParaRPr lang="en-US"/>
          </a:p>
        </p:txBody>
      </p:sp>
    </p:spTree>
    <p:extLst>
      <p:ext uri="{BB962C8B-B14F-4D97-AF65-F5344CB8AC3E}">
        <p14:creationId xmlns:p14="http://schemas.microsoft.com/office/powerpoint/2010/main" val="29559197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Squamous: For some reason, when I say that these cells are “squatting” down as low as they can, it works for my students to remember squamous. These cells are like roof shingles or floor tiles. They are flat and wide.</a:t>
            </a:r>
          </a:p>
          <a:p>
            <a:pPr marL="171450" indent="-171450">
              <a:buFont typeface="Arial" panose="020B0604020202020204" pitchFamily="34" charset="0"/>
              <a:buChar char="•"/>
            </a:pPr>
            <a:r>
              <a:rPr lang="en-US" dirty="0"/>
              <a:t>Cuboidal: pretty self-explanatory; these cells are as tall as they are wide (like when our students would draw ice cubes on their notebooks!)</a:t>
            </a:r>
          </a:p>
          <a:p>
            <a:pPr marL="171450" indent="-171450">
              <a:buFont typeface="Arial" panose="020B0604020202020204" pitchFamily="34" charset="0"/>
              <a:buChar char="•"/>
            </a:pPr>
            <a:r>
              <a:rPr lang="en-US" dirty="0"/>
              <a:t>Columnar: tall and column shaped; also self-explanatory; these remind me of the lockers in our school. </a:t>
            </a:r>
          </a:p>
          <a:p>
            <a:pPr marL="171450" indent="-171450">
              <a:buFont typeface="Arial" panose="020B0604020202020204" pitchFamily="34" charset="0"/>
              <a:buChar char="•"/>
            </a:pPr>
            <a:r>
              <a:rPr lang="en-US" dirty="0"/>
              <a:t>Note: It is a great time to remind students that these are CELLS. The purple dot in the middle of each cell is a…. NUCLEUS! </a:t>
            </a:r>
          </a:p>
        </p:txBody>
      </p:sp>
      <p:sp>
        <p:nvSpPr>
          <p:cNvPr id="4" name="Slide Number Placeholder 3"/>
          <p:cNvSpPr>
            <a:spLocks noGrp="1"/>
          </p:cNvSpPr>
          <p:nvPr>
            <p:ph type="sldNum" sz="quarter" idx="5"/>
          </p:nvPr>
        </p:nvSpPr>
        <p:spPr/>
        <p:txBody>
          <a:bodyPr/>
          <a:lstStyle/>
          <a:p>
            <a:fld id="{6A17C3CA-8B4A-42B3-905E-A1DF0CE9EA4A}" type="slidenum">
              <a:rPr lang="en-US" smtClean="0"/>
              <a:t>20</a:t>
            </a:fld>
            <a:endParaRPr lang="en-US"/>
          </a:p>
        </p:txBody>
      </p:sp>
    </p:spTree>
    <p:extLst>
      <p:ext uri="{BB962C8B-B14F-4D97-AF65-F5344CB8AC3E}">
        <p14:creationId xmlns:p14="http://schemas.microsoft.com/office/powerpoint/2010/main" val="4160606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Simple: it’s simple! Just one layer! These epithelial tissues are very thin and often involved in secretion and absorption (it is easy for substances to pass through them)</a:t>
            </a:r>
          </a:p>
          <a:p>
            <a:pPr marL="171450" indent="-171450">
              <a:buFont typeface="Arial" panose="020B0604020202020204" pitchFamily="34" charset="0"/>
              <a:buChar char="•"/>
            </a:pPr>
            <a:r>
              <a:rPr lang="en-US" dirty="0"/>
              <a:t>Stratified: We recall other words that have </a:t>
            </a:r>
            <a:r>
              <a:rPr lang="en-US" dirty="0" err="1"/>
              <a:t>strat</a:t>
            </a:r>
            <a:r>
              <a:rPr lang="en-US" dirty="0"/>
              <a:t>- as a root word in them (stratosphere, strata (the breakfast casserole), substrate); all of these things are layered</a:t>
            </a:r>
          </a:p>
          <a:p>
            <a:pPr marL="171450" indent="-171450">
              <a:buFont typeface="Arial" panose="020B0604020202020204" pitchFamily="34" charset="0"/>
              <a:buChar char="•"/>
            </a:pPr>
            <a:r>
              <a:rPr lang="en-US" dirty="0"/>
              <a:t>Pseudostratified: “fake-stratified;” You can remind your students that a pseudonym is a fake name that somebody takes. The reason pseudostratified epithelium appears pseudostratified is due to the location of the nuclei. The cells are columnar, but not perfectly uniform. Some of them have wider tops; some have wider bottoms; some are uniform. The nuclei are in the largest position of the cell and create a layered appearance. Pseudostratified epithelium is ALWAYS columnar. </a:t>
            </a:r>
          </a:p>
        </p:txBody>
      </p:sp>
      <p:sp>
        <p:nvSpPr>
          <p:cNvPr id="4" name="Slide Number Placeholder 3"/>
          <p:cNvSpPr>
            <a:spLocks noGrp="1"/>
          </p:cNvSpPr>
          <p:nvPr>
            <p:ph type="sldNum" sz="quarter" idx="5"/>
          </p:nvPr>
        </p:nvSpPr>
        <p:spPr/>
        <p:txBody>
          <a:bodyPr/>
          <a:lstStyle/>
          <a:p>
            <a:fld id="{6A17C3CA-8B4A-42B3-905E-A1DF0CE9EA4A}" type="slidenum">
              <a:rPr lang="en-US" smtClean="0"/>
              <a:t>21</a:t>
            </a:fld>
            <a:endParaRPr lang="en-US"/>
          </a:p>
        </p:txBody>
      </p:sp>
    </p:spTree>
    <p:extLst>
      <p:ext uri="{BB962C8B-B14F-4D97-AF65-F5344CB8AC3E}">
        <p14:creationId xmlns:p14="http://schemas.microsoft.com/office/powerpoint/2010/main" val="40218229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Make sure your students turn to the next page of notes, Classifications of Epithelial Tissue.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A17C3CA-8B4A-42B3-905E-A1DF0CE9EA4A}" type="slidenum">
              <a:rPr lang="en-US" smtClean="0"/>
              <a:t>22</a:t>
            </a:fld>
            <a:endParaRPr lang="en-US"/>
          </a:p>
        </p:txBody>
      </p:sp>
    </p:spTree>
    <p:extLst>
      <p:ext uri="{BB962C8B-B14F-4D97-AF65-F5344CB8AC3E}">
        <p14:creationId xmlns:p14="http://schemas.microsoft.com/office/powerpoint/2010/main" val="36610466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Cells are flattened with little cytoplasm</a:t>
            </a:r>
          </a:p>
          <a:p>
            <a:pPr marL="171450" indent="-171450">
              <a:buFont typeface="Arial" panose="020B0604020202020204" pitchFamily="34" charset="0"/>
              <a:buChar char="•"/>
            </a:pPr>
            <a:r>
              <a:rPr lang="en-US" dirty="0"/>
              <a:t>The cells look a bit like fried eggs!</a:t>
            </a:r>
          </a:p>
          <a:p>
            <a:pPr marL="171450" indent="-171450">
              <a:buFont typeface="Arial" panose="020B0604020202020204" pitchFamily="34" charset="0"/>
              <a:buChar char="•"/>
            </a:pPr>
            <a:r>
              <a:rPr lang="en-US" dirty="0"/>
              <a:t>They are thin and permeable, so they are found places where substances need to pass. </a:t>
            </a:r>
          </a:p>
          <a:p>
            <a:pPr marL="171450" indent="-171450">
              <a:buFont typeface="Arial" panose="020B0604020202020204" pitchFamily="34" charset="0"/>
              <a:buChar char="•"/>
            </a:pPr>
            <a:r>
              <a:rPr lang="en-US" dirty="0"/>
              <a:t>For example, oxygen and carbon dioxide must diffuse between the lungs and blood vessels in the lungs (gas exchange). If the lungs had stratified epithelium, these gases couldn’t pass. Simple squamous is perfect for the lungs!</a:t>
            </a:r>
          </a:p>
          <a:p>
            <a:pPr marL="171450" indent="-171450">
              <a:buFont typeface="Arial" panose="020B0604020202020204" pitchFamily="34" charset="0"/>
              <a:buChar char="•"/>
            </a:pPr>
            <a:r>
              <a:rPr lang="en-US" dirty="0"/>
              <a:t>When our blood carries oxygen to our tissues, it must be able to pass the oxygen through its wall and into the tissues.</a:t>
            </a:r>
          </a:p>
        </p:txBody>
      </p:sp>
      <p:sp>
        <p:nvSpPr>
          <p:cNvPr id="4" name="Slide Number Placeholder 3"/>
          <p:cNvSpPr>
            <a:spLocks noGrp="1"/>
          </p:cNvSpPr>
          <p:nvPr>
            <p:ph type="sldNum" sz="quarter" idx="5"/>
          </p:nvPr>
        </p:nvSpPr>
        <p:spPr/>
        <p:txBody>
          <a:bodyPr/>
          <a:lstStyle/>
          <a:p>
            <a:fld id="{6A17C3CA-8B4A-42B3-905E-A1DF0CE9EA4A}" type="slidenum">
              <a:rPr lang="en-US" smtClean="0"/>
              <a:t>23</a:t>
            </a:fld>
            <a:endParaRPr lang="en-US"/>
          </a:p>
        </p:txBody>
      </p:sp>
    </p:spTree>
    <p:extLst>
      <p:ext uri="{BB962C8B-B14F-4D97-AF65-F5344CB8AC3E}">
        <p14:creationId xmlns:p14="http://schemas.microsoft.com/office/powerpoint/2010/main" val="18573348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Glandular epithelium (which we discussed previously) is made of cuboidal and columnar cells. Glandular epithelium is found in salivary glands, oil glands, etc. It is important that these glands are lined with simple epithelium because it allows the substances produced in those glands to pass through.</a:t>
            </a:r>
          </a:p>
          <a:p>
            <a:pPr marL="171450" indent="-171450">
              <a:buFont typeface="Arial" panose="020B0604020202020204" pitchFamily="34" charset="0"/>
              <a:buChar char="•"/>
            </a:pPr>
            <a:r>
              <a:rPr lang="en-US" dirty="0"/>
              <a:t>In the kidney tubules, water and other substances are absorbed into the kidney tissue or secreted into the tubules to create urine. It is important for this epithelium to be simple so that absorption and secretion can occur.</a:t>
            </a:r>
          </a:p>
          <a:p>
            <a:pPr marL="171450" indent="-171450">
              <a:buFont typeface="Arial" panose="020B0604020202020204" pitchFamily="34" charset="0"/>
              <a:buChar char="•"/>
            </a:pPr>
            <a:r>
              <a:rPr lang="en-US" dirty="0"/>
              <a:t>Cuboidal epithelium provides added protection that squamous does not have.</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A17C3CA-8B4A-42B3-905E-A1DF0CE9EA4A}" type="slidenum">
              <a:rPr lang="en-US" smtClean="0"/>
              <a:t>24</a:t>
            </a:fld>
            <a:endParaRPr lang="en-US"/>
          </a:p>
        </p:txBody>
      </p:sp>
    </p:spTree>
    <p:extLst>
      <p:ext uri="{BB962C8B-B14F-4D97-AF65-F5344CB8AC3E}">
        <p14:creationId xmlns:p14="http://schemas.microsoft.com/office/powerpoint/2010/main" val="5798347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Each day, your intestines create nearly a liter of mucus (which allows digested food to pass through the intestines smoothly).</a:t>
            </a:r>
          </a:p>
          <a:p>
            <a:pPr marL="171450" indent="-171450">
              <a:buFont typeface="Arial" panose="020B0604020202020204" pitchFamily="34" charset="0"/>
              <a:buChar char="•"/>
            </a:pPr>
            <a:r>
              <a:rPr lang="en-US" dirty="0"/>
              <a:t>The intestines are also responsible for the absorption of nutrients and water.</a:t>
            </a:r>
          </a:p>
          <a:p>
            <a:pPr marL="171450" indent="-171450">
              <a:buFont typeface="Arial" panose="020B0604020202020204" pitchFamily="34" charset="0"/>
              <a:buChar char="•"/>
            </a:pPr>
            <a:r>
              <a:rPr lang="en-US" dirty="0"/>
              <a:t>As a reminder, simple epithelium is excellent for secretion and absorption because it is only one layer! </a:t>
            </a:r>
          </a:p>
        </p:txBody>
      </p:sp>
      <p:sp>
        <p:nvSpPr>
          <p:cNvPr id="4" name="Slide Number Placeholder 3"/>
          <p:cNvSpPr>
            <a:spLocks noGrp="1"/>
          </p:cNvSpPr>
          <p:nvPr>
            <p:ph type="sldNum" sz="quarter" idx="5"/>
          </p:nvPr>
        </p:nvSpPr>
        <p:spPr/>
        <p:txBody>
          <a:bodyPr/>
          <a:lstStyle/>
          <a:p>
            <a:fld id="{6A17C3CA-8B4A-42B3-905E-A1DF0CE9EA4A}" type="slidenum">
              <a:rPr lang="en-US" smtClean="0"/>
              <a:t>25</a:t>
            </a:fld>
            <a:endParaRPr lang="en-US"/>
          </a:p>
        </p:txBody>
      </p:sp>
    </p:spTree>
    <p:extLst>
      <p:ext uri="{BB962C8B-B14F-4D97-AF65-F5344CB8AC3E}">
        <p14:creationId xmlns:p14="http://schemas.microsoft.com/office/powerpoint/2010/main" val="3782262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Now that we add layers, we are adding protection! This type of epithelium reminds me of piles and layers of sandbags, protecting the precious and sensitive areas that undergo a lot of trauma.</a:t>
            </a:r>
          </a:p>
          <a:p>
            <a:pPr marL="171450" indent="-171450">
              <a:buFont typeface="Arial" panose="020B0604020202020204" pitchFamily="34" charset="0"/>
              <a:buChar char="•"/>
            </a:pPr>
            <a:r>
              <a:rPr lang="en-US" dirty="0"/>
              <a:t>If there were only one layer of cells in these areas, it would be terrible!</a:t>
            </a:r>
          </a:p>
          <a:p>
            <a:pPr marL="171450" indent="-171450">
              <a:buFont typeface="Arial" panose="020B0604020202020204" pitchFamily="34" charset="0"/>
              <a:buChar char="•"/>
            </a:pPr>
            <a:r>
              <a:rPr lang="en-US" dirty="0"/>
              <a:t>For example, imagine eating a triangular shaped tortilla chip. As the sharp edges hit against the walls of your mouth, if they were one layer of cells they would rupture immediately. What if you didn’t chew that tortilla chip fully and a large piece went down your esophagus (we’ve ALL experienced this before!). It would tear your entire esophagus! </a:t>
            </a:r>
          </a:p>
          <a:p>
            <a:pPr marL="171450" indent="-171450">
              <a:buFont typeface="Arial" panose="020B0604020202020204" pitchFamily="34" charset="0"/>
              <a:buChar char="•"/>
            </a:pPr>
            <a:r>
              <a:rPr lang="en-US" dirty="0"/>
              <a:t>The skin undergoes a battle every day, even just with the friction of our clothes!</a:t>
            </a:r>
          </a:p>
          <a:p>
            <a:pPr marL="171450" indent="-171450">
              <a:buFont typeface="Arial" panose="020B0604020202020204" pitchFamily="34" charset="0"/>
              <a:buChar char="•"/>
            </a:pPr>
            <a:r>
              <a:rPr lang="en-US" dirty="0"/>
              <a:t>The vagina must have layers for both intercourse (there is a lot of friction) and birth. </a:t>
            </a:r>
          </a:p>
        </p:txBody>
      </p:sp>
      <p:sp>
        <p:nvSpPr>
          <p:cNvPr id="4" name="Slide Number Placeholder 3"/>
          <p:cNvSpPr>
            <a:spLocks noGrp="1"/>
          </p:cNvSpPr>
          <p:nvPr>
            <p:ph type="sldNum" sz="quarter" idx="5"/>
          </p:nvPr>
        </p:nvSpPr>
        <p:spPr/>
        <p:txBody>
          <a:bodyPr/>
          <a:lstStyle/>
          <a:p>
            <a:fld id="{6A17C3CA-8B4A-42B3-905E-A1DF0CE9EA4A}" type="slidenum">
              <a:rPr lang="en-US" smtClean="0"/>
              <a:t>26</a:t>
            </a:fld>
            <a:endParaRPr lang="en-US"/>
          </a:p>
        </p:txBody>
      </p:sp>
    </p:spTree>
    <p:extLst>
      <p:ext uri="{BB962C8B-B14F-4D97-AF65-F5344CB8AC3E}">
        <p14:creationId xmlns:p14="http://schemas.microsoft.com/office/powerpoint/2010/main" val="12742365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Typically only has 2 layers of cells </a:t>
            </a:r>
          </a:p>
          <a:p>
            <a:pPr marL="171450" indent="-171450">
              <a:buFont typeface="Arial" panose="020B0604020202020204" pitchFamily="34" charset="0"/>
              <a:buChar char="•"/>
            </a:pPr>
            <a:r>
              <a:rPr lang="en-US" dirty="0"/>
              <a:t>Sweat glands and mammary glands are larger glands compared to others. Stratified cuboidal is typically only found in larger glands. </a:t>
            </a:r>
          </a:p>
          <a:p>
            <a:pPr marL="171450" indent="-171450">
              <a:buFont typeface="Arial" panose="020B0604020202020204" pitchFamily="34" charset="0"/>
              <a:buChar char="•"/>
            </a:pPr>
            <a:r>
              <a:rPr lang="en-US" dirty="0"/>
              <a:t>Layers protect the ducts of these glands. </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6A17C3CA-8B4A-42B3-905E-A1DF0CE9EA4A}" type="slidenum">
              <a:rPr lang="en-US" smtClean="0"/>
              <a:t>27</a:t>
            </a:fld>
            <a:endParaRPr lang="en-US"/>
          </a:p>
        </p:txBody>
      </p:sp>
    </p:spTree>
    <p:extLst>
      <p:ext uri="{BB962C8B-B14F-4D97-AF65-F5344CB8AC3E}">
        <p14:creationId xmlns:p14="http://schemas.microsoft.com/office/powerpoint/2010/main" val="27471284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Layers protect the male urethra from physical or microbial damage. </a:t>
            </a:r>
          </a:p>
          <a:p>
            <a:pPr marL="171450" indent="-171450">
              <a:buFont typeface="Arial" panose="020B0604020202020204" pitchFamily="34" charset="0"/>
              <a:buChar char="•"/>
            </a:pPr>
            <a:r>
              <a:rPr lang="en-US" dirty="0"/>
              <a:t>Pharynx = throat; having layers protects the pharynx from damaged caused by food moving through </a:t>
            </a:r>
          </a:p>
        </p:txBody>
      </p:sp>
      <p:sp>
        <p:nvSpPr>
          <p:cNvPr id="4" name="Slide Number Placeholder 3"/>
          <p:cNvSpPr>
            <a:spLocks noGrp="1"/>
          </p:cNvSpPr>
          <p:nvPr>
            <p:ph type="sldNum" sz="quarter" idx="5"/>
          </p:nvPr>
        </p:nvSpPr>
        <p:spPr/>
        <p:txBody>
          <a:bodyPr/>
          <a:lstStyle/>
          <a:p>
            <a:fld id="{6A17C3CA-8B4A-42B3-905E-A1DF0CE9EA4A}" type="slidenum">
              <a:rPr lang="en-US" smtClean="0"/>
              <a:t>28</a:t>
            </a:fld>
            <a:endParaRPr lang="en-US"/>
          </a:p>
        </p:txBody>
      </p:sp>
    </p:spTree>
    <p:extLst>
      <p:ext uri="{BB962C8B-B14F-4D97-AF65-F5344CB8AC3E}">
        <p14:creationId xmlns:p14="http://schemas.microsoft.com/office/powerpoint/2010/main" val="25556675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Single layer of cells with varying sizes and heights, as well as the position of the nuclei.</a:t>
            </a:r>
          </a:p>
          <a:p>
            <a:pPr marL="171450" indent="-171450">
              <a:buFont typeface="Arial" panose="020B0604020202020204" pitchFamily="34" charset="0"/>
              <a:buChar char="•"/>
            </a:pPr>
            <a:r>
              <a:rPr lang="en-US" dirty="0"/>
              <a:t>Not actually stratified! Fake stratified! </a:t>
            </a:r>
          </a:p>
          <a:p>
            <a:pPr marL="171450" indent="-171450">
              <a:buFont typeface="Arial" panose="020B0604020202020204" pitchFamily="34" charset="0"/>
              <a:buChar char="•"/>
            </a:pPr>
            <a:r>
              <a:rPr lang="en-US" dirty="0"/>
              <a:t>This type of epithelium is good at moving things. </a:t>
            </a:r>
          </a:p>
          <a:p>
            <a:pPr marL="171450" indent="-171450">
              <a:buFont typeface="Arial" panose="020B0604020202020204" pitchFamily="34" charset="0"/>
              <a:buChar char="•"/>
            </a:pPr>
            <a:r>
              <a:rPr lang="en-US" dirty="0"/>
              <a:t>In the trachea, dust and debris are captured by the cilia and mucus and coughed up. </a:t>
            </a:r>
          </a:p>
          <a:p>
            <a:pPr marL="171450" indent="-171450">
              <a:buFont typeface="Arial" panose="020B0604020202020204" pitchFamily="34" charset="0"/>
              <a:buChar char="•"/>
            </a:pPr>
            <a:r>
              <a:rPr lang="en-US" dirty="0"/>
              <a:t>In the fallopian tubes, egg cells are passed from the ovary to the uterus, where a fertilized egg cell can implant and develop into an embryo and fetus. </a:t>
            </a:r>
          </a:p>
        </p:txBody>
      </p:sp>
      <p:sp>
        <p:nvSpPr>
          <p:cNvPr id="4" name="Slide Number Placeholder 3"/>
          <p:cNvSpPr>
            <a:spLocks noGrp="1"/>
          </p:cNvSpPr>
          <p:nvPr>
            <p:ph type="sldNum" sz="quarter" idx="5"/>
          </p:nvPr>
        </p:nvSpPr>
        <p:spPr/>
        <p:txBody>
          <a:bodyPr/>
          <a:lstStyle/>
          <a:p>
            <a:fld id="{6A17C3CA-8B4A-42B3-905E-A1DF0CE9EA4A}" type="slidenum">
              <a:rPr lang="en-US" smtClean="0"/>
              <a:t>29</a:t>
            </a:fld>
            <a:endParaRPr lang="en-US"/>
          </a:p>
        </p:txBody>
      </p:sp>
    </p:spTree>
    <p:extLst>
      <p:ext uri="{BB962C8B-B14F-4D97-AF65-F5344CB8AC3E}">
        <p14:creationId xmlns:p14="http://schemas.microsoft.com/office/powerpoint/2010/main" val="139973402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It changes shape in response to stretching, like when a balloon blows up and the walls get thinner and thinner. </a:t>
            </a:r>
          </a:p>
          <a:p>
            <a:pPr marL="171450" indent="-171450">
              <a:buFont typeface="Arial" panose="020B0604020202020204" pitchFamily="34" charset="0"/>
              <a:buChar char="•"/>
            </a:pPr>
            <a:r>
              <a:rPr lang="en-US" dirty="0"/>
              <a:t>The urinary bladder is not always stretched out! If they dissect fetal pigs, rats, or cats, they will see this later in the year. When the bladder is empty, it is shrunken down and almost feels muscular. When it is full, it feels like a water balloon. </a:t>
            </a:r>
          </a:p>
          <a:p>
            <a:pPr marL="171450" indent="-171450">
              <a:buFont typeface="Arial" panose="020B0604020202020204" pitchFamily="34" charset="0"/>
              <a:buChar char="•"/>
            </a:pPr>
            <a:r>
              <a:rPr lang="en-US" dirty="0"/>
              <a:t>The bladder can hold up to 500 ml of urine and women and 700 ml of urine in men.</a:t>
            </a:r>
          </a:p>
        </p:txBody>
      </p:sp>
      <p:sp>
        <p:nvSpPr>
          <p:cNvPr id="4" name="Slide Number Placeholder 3"/>
          <p:cNvSpPr>
            <a:spLocks noGrp="1"/>
          </p:cNvSpPr>
          <p:nvPr>
            <p:ph type="sldNum" sz="quarter" idx="5"/>
          </p:nvPr>
        </p:nvSpPr>
        <p:spPr/>
        <p:txBody>
          <a:bodyPr/>
          <a:lstStyle/>
          <a:p>
            <a:fld id="{6A17C3CA-8B4A-42B3-905E-A1DF0CE9EA4A}" type="slidenum">
              <a:rPr lang="en-US" smtClean="0"/>
              <a:t>30</a:t>
            </a:fld>
            <a:endParaRPr lang="en-US"/>
          </a:p>
        </p:txBody>
      </p:sp>
    </p:spTree>
    <p:extLst>
      <p:ext uri="{BB962C8B-B14F-4D97-AF65-F5344CB8AC3E}">
        <p14:creationId xmlns:p14="http://schemas.microsoft.com/office/powerpoint/2010/main" val="19845091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CB3708F-6CB4-4A4D-99E6-CF8BCF2D7BA9}"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605310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B3708F-6CB4-4A4D-99E6-CF8BCF2D7BA9}"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834467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CB3708F-6CB4-4A4D-99E6-CF8BCF2D7BA9}"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41728037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CB3708F-6CB4-4A4D-99E6-CF8BCF2D7BA9}"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591732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CB3708F-6CB4-4A4D-99E6-CF8BCF2D7BA9}" type="datetimeFigureOut">
              <a:rPr lang="en-US" smtClean="0"/>
              <a:t>10/7/2024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1710477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CB3708F-6CB4-4A4D-99E6-CF8BCF2D7BA9}" type="datetimeFigureOut">
              <a:rPr lang="en-US" smtClean="0"/>
              <a:t>10/7/2024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36512947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B3708F-6CB4-4A4D-99E6-CF8BCF2D7BA9}" type="datetimeFigureOut">
              <a:rPr lang="en-US" smtClean="0"/>
              <a:t>10/7/2024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732205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B3708F-6CB4-4A4D-99E6-CF8BCF2D7BA9}"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37633723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CB3708F-6CB4-4A4D-99E6-CF8BCF2D7BA9}" type="datetimeFigureOut">
              <a:rPr lang="en-US" smtClean="0"/>
              <a:t>10/7/2024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4070670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B3708F-6CB4-4A4D-99E6-CF8BCF2D7BA9}"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19774851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CB3708F-6CB4-4A4D-99E6-CF8BCF2D7BA9}" type="datetimeFigureOut">
              <a:rPr lang="en-US" smtClean="0"/>
              <a:t>10/7/2024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3879C0-7D47-45EB-9DD8-BA2C6A645B2C}" type="slidenum">
              <a:rPr lang="en-US" smtClean="0"/>
              <a:t>‹#›</a:t>
            </a:fld>
            <a:endParaRPr lang="en-US"/>
          </a:p>
        </p:txBody>
      </p:sp>
    </p:spTree>
    <p:extLst>
      <p:ext uri="{BB962C8B-B14F-4D97-AF65-F5344CB8AC3E}">
        <p14:creationId xmlns:p14="http://schemas.microsoft.com/office/powerpoint/2010/main" val="1787872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custDataLst>
              <p:tags r:id="rId13"/>
            </p:custDataLst>
          </p:nvPr>
        </p:nvSpPr>
        <p:spPr>
          <a:xfrm>
            <a:off x="628650" y="365126"/>
            <a:ext cx="7886700" cy="102956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custDataLst>
              <p:tags r:id="rId14"/>
            </p:custDataLst>
          </p:nvPr>
        </p:nvSpPr>
        <p:spPr>
          <a:xfrm>
            <a:off x="628650" y="1524000"/>
            <a:ext cx="7886700" cy="496887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B3708F-6CB4-4A4D-99E6-CF8BCF2D7BA9}" type="datetimeFigureOut">
              <a:rPr lang="en-US" smtClean="0"/>
              <a:t>10/7/2024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879C0-7D47-45EB-9DD8-BA2C6A645B2C}" type="slidenum">
              <a:rPr lang="en-US" smtClean="0"/>
              <a:t>‹#›</a:t>
            </a:fld>
            <a:endParaRPr lang="en-US"/>
          </a:p>
        </p:txBody>
      </p:sp>
      <p:sp>
        <p:nvSpPr>
          <p:cNvPr id="8" name="Rectangle 7">
            <a:extLst>
              <a:ext uri="{FF2B5EF4-FFF2-40B4-BE49-F238E27FC236}">
                <a16:creationId xmlns:a16="http://schemas.microsoft.com/office/drawing/2014/main" id="{3FA38853-0A85-A071-94CD-76FF1F95D5E6}"/>
              </a:ext>
            </a:extLst>
          </p:cNvPr>
          <p:cNvSpPr/>
          <p:nvPr userDrawn="1"/>
        </p:nvSpPr>
        <p:spPr>
          <a:xfrm>
            <a:off x="-5498" y="6613754"/>
            <a:ext cx="1268296" cy="215444"/>
          </a:xfrm>
          <a:prstGeom prst="rect">
            <a:avLst/>
          </a:prstGeom>
          <a:noFill/>
        </p:spPr>
        <p:txBody>
          <a:bodyPr wrap="none" lIns="91440" tIns="45720" rIns="91440" bIns="45720">
            <a:spAutoFit/>
          </a:bodyPr>
          <a:lstStyle/>
          <a:p>
            <a:pPr algn="ctr"/>
            <a:r>
              <a:rPr lang="en-US" sz="800" b="0" cap="none" spc="0" dirty="0">
                <a:ln w="0"/>
                <a:solidFill>
                  <a:schemeClr val="tx1"/>
                </a:solidFill>
                <a:effectLst/>
                <a:latin typeface="Arial" panose="020B0604020202020204" pitchFamily="34" charset="0"/>
                <a:cs typeface="Arial" panose="020B0604020202020204" pitchFamily="34" charset="0"/>
              </a:rPr>
              <a:t>© Science from Scratch</a:t>
            </a:r>
          </a:p>
        </p:txBody>
      </p:sp>
    </p:spTree>
    <p:extLst>
      <p:ext uri="{BB962C8B-B14F-4D97-AF65-F5344CB8AC3E}">
        <p14:creationId xmlns:p14="http://schemas.microsoft.com/office/powerpoint/2010/main" val="36839640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lnSpc>
          <a:spcPct val="90000"/>
        </a:lnSpc>
        <a:spcBef>
          <a:spcPct val="0"/>
        </a:spcBef>
        <a:buNone/>
        <a:defRPr sz="4800" b="1" kern="1200">
          <a:solidFill>
            <a:srgbClr val="6F73D2"/>
          </a:solidFill>
          <a:latin typeface="+mn-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320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2.JP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tags" Target="../tags/tag10.xml"/><Relationship Id="rId5" Type="http://schemas.openxmlformats.org/officeDocument/2006/relationships/image" Target="../media/image2.JP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1.jpe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2.JPG"/><Relationship Id="rId5" Type="http://schemas.openxmlformats.org/officeDocument/2006/relationships/notesSlide" Target="../notesSlides/notesSlide12.xml"/><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2.JP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image" Target="../media/image13.JP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tags" Target="../tags/tag21.xml"/><Relationship Id="rId7" Type="http://schemas.openxmlformats.org/officeDocument/2006/relationships/image" Target="../media/image14.JPG"/><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tags" Target="../tags/tag22.xml"/></Relationships>
</file>

<file path=ppt/slides/_rels/slide16.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image" Target="../media/image15.JPG"/><Relationship Id="rId5" Type="http://schemas.openxmlformats.org/officeDocument/2006/relationships/tags" Target="../tags/tag27.xml"/><Relationship Id="rId10" Type="http://schemas.openxmlformats.org/officeDocument/2006/relationships/notesSlide" Target="../notesSlides/notesSlide16.xml"/><Relationship Id="rId4" Type="http://schemas.openxmlformats.org/officeDocument/2006/relationships/tags" Target="../tags/tag26.xml"/><Relationship Id="rId9"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xml"/><Relationship Id="rId1" Type="http://schemas.openxmlformats.org/officeDocument/2006/relationships/tags" Target="../tags/tag31.xml"/><Relationship Id="rId5" Type="http://schemas.openxmlformats.org/officeDocument/2006/relationships/image" Target="../media/image16.JP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hyperlink" Target="https://www.youtube.com/watch?v=iuYxGtuBSgk&amp;t=1s" TargetMode="External"/><Relationship Id="rId5" Type="http://schemas.openxmlformats.org/officeDocument/2006/relationships/image" Target="../media/image2.JP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6.xml"/><Relationship Id="rId1" Type="http://schemas.openxmlformats.org/officeDocument/2006/relationships/tags" Target="../tags/tag35.xml"/><Relationship Id="rId5" Type="http://schemas.openxmlformats.org/officeDocument/2006/relationships/image" Target="../media/image17.JP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tags" Target="../tags/tag39.xml"/><Relationship Id="rId7" Type="http://schemas.openxmlformats.org/officeDocument/2006/relationships/image" Target="../media/image18.JPG"/><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tags" Target="../tags/tag40.xml"/></Relationships>
</file>

<file path=ppt/slides/_rels/slide21.xml.rels><?xml version="1.0" encoding="UTF-8" standalone="yes"?>
<Relationships xmlns="http://schemas.openxmlformats.org/package/2006/relationships"><Relationship Id="rId3" Type="http://schemas.openxmlformats.org/officeDocument/2006/relationships/tags" Target="../tags/tag43.xml"/><Relationship Id="rId7" Type="http://schemas.openxmlformats.org/officeDocument/2006/relationships/image" Target="../media/image19.JPG"/><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44.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6.xml"/><Relationship Id="rId1" Type="http://schemas.openxmlformats.org/officeDocument/2006/relationships/tags" Target="../tags/tag45.xml"/><Relationship Id="rId5" Type="http://schemas.openxmlformats.org/officeDocument/2006/relationships/image" Target="../media/image20.JP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8.xml"/><Relationship Id="rId1" Type="http://schemas.openxmlformats.org/officeDocument/2006/relationships/tags" Target="../tags/tag47.xml"/><Relationship Id="rId5" Type="http://schemas.openxmlformats.org/officeDocument/2006/relationships/image" Target="../media/image21.JP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0.xml"/><Relationship Id="rId1" Type="http://schemas.openxmlformats.org/officeDocument/2006/relationships/tags" Target="../tags/tag49.xml"/><Relationship Id="rId5" Type="http://schemas.openxmlformats.org/officeDocument/2006/relationships/image" Target="../media/image22.JP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2.xml"/><Relationship Id="rId1" Type="http://schemas.openxmlformats.org/officeDocument/2006/relationships/tags" Target="../tags/tag51.xml"/><Relationship Id="rId5" Type="http://schemas.openxmlformats.org/officeDocument/2006/relationships/image" Target="../media/image23.JP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image" Target="../media/image24.JP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6.xml"/><Relationship Id="rId1" Type="http://schemas.openxmlformats.org/officeDocument/2006/relationships/tags" Target="../tags/tag55.xml"/><Relationship Id="rId5" Type="http://schemas.openxmlformats.org/officeDocument/2006/relationships/image" Target="../media/image25.JP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8.xml"/><Relationship Id="rId1" Type="http://schemas.openxmlformats.org/officeDocument/2006/relationships/tags" Target="../tags/tag57.xml"/><Relationship Id="rId5" Type="http://schemas.openxmlformats.org/officeDocument/2006/relationships/image" Target="../media/image26.JP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image" Target="../media/image27.JP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 Id="rId5" Type="http://schemas.openxmlformats.org/officeDocument/2006/relationships/image" Target="../media/image28.JPG"/><Relationship Id="rId4"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a:blip r:embed="rId4"/>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918FD-D399-2DC0-3213-D15BE6CEC9BF}"/>
              </a:ext>
            </a:extLst>
          </p:cNvPr>
          <p:cNvSpPr>
            <a:spLocks noGrp="1"/>
          </p:cNvSpPr>
          <p:nvPr>
            <p:ph type="ctrTitle"/>
            <p:custDataLst>
              <p:tags r:id="rId1"/>
            </p:custDataLst>
          </p:nvPr>
        </p:nvSpPr>
        <p:spPr>
          <a:xfrm>
            <a:off x="1252039" y="1081580"/>
            <a:ext cx="6622369" cy="1789764"/>
          </a:xfrm>
        </p:spPr>
        <p:txBody>
          <a:bodyPr>
            <a:noAutofit/>
          </a:bodyPr>
          <a:lstStyle/>
          <a:p>
            <a:r>
              <a:rPr lang="en-US" sz="8800" dirty="0">
                <a:cs typeface="Arial" panose="020B0604020202020204" pitchFamily="34" charset="0"/>
              </a:rPr>
              <a:t>Epithelial Tissues</a:t>
            </a:r>
          </a:p>
        </p:txBody>
      </p:sp>
    </p:spTree>
    <p:extLst>
      <p:ext uri="{BB962C8B-B14F-4D97-AF65-F5344CB8AC3E}">
        <p14:creationId xmlns:p14="http://schemas.microsoft.com/office/powerpoint/2010/main" val="24158626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Review Questions</a:t>
            </a:r>
          </a:p>
        </p:txBody>
      </p:sp>
      <p:sp>
        <p:nvSpPr>
          <p:cNvPr id="3" name="Content Placeholder 2"/>
          <p:cNvSpPr>
            <a:spLocks noGrp="1"/>
          </p:cNvSpPr>
          <p:nvPr>
            <p:ph idx="1"/>
            <p:custDataLst>
              <p:tags r:id="rId2"/>
            </p:custDataLst>
          </p:nvPr>
        </p:nvSpPr>
        <p:spPr/>
        <p:txBody>
          <a:bodyPr>
            <a:normAutofit/>
          </a:bodyPr>
          <a:lstStyle/>
          <a:p>
            <a:pPr marL="514350" indent="-514350">
              <a:spcAft>
                <a:spcPts val="600"/>
              </a:spcAft>
              <a:buAutoNum type="arabicPeriod"/>
            </a:pPr>
            <a:r>
              <a:rPr lang="en-US" sz="3200" dirty="0"/>
              <a:t>Put the following in order from largest to smallest: </a:t>
            </a:r>
            <a:r>
              <a:rPr lang="en-US" sz="3200" b="1" dirty="0"/>
              <a:t>organ, cell, organism, organ system, tissue</a:t>
            </a:r>
          </a:p>
          <a:p>
            <a:pPr marL="514350" indent="-514350">
              <a:spcAft>
                <a:spcPts val="600"/>
              </a:spcAft>
              <a:buAutoNum type="arabicPeriod"/>
            </a:pPr>
            <a:r>
              <a:rPr lang="en-US" sz="3200" dirty="0"/>
              <a:t>The study of tissues is known as ________.</a:t>
            </a:r>
          </a:p>
          <a:p>
            <a:pPr marL="514350" indent="-514350">
              <a:spcAft>
                <a:spcPts val="600"/>
              </a:spcAft>
              <a:buAutoNum type="arabicPeriod"/>
            </a:pPr>
            <a:r>
              <a:rPr lang="en-US" sz="3200" u="sng" dirty="0"/>
              <a:t>True or False</a:t>
            </a:r>
            <a:r>
              <a:rPr lang="en-US" sz="3200" dirty="0"/>
              <a:t>: A tissue is a group of cells that look and act similar. </a:t>
            </a:r>
          </a:p>
          <a:p>
            <a:pPr marL="0" indent="0">
              <a:spcAft>
                <a:spcPts val="600"/>
              </a:spcAft>
              <a:buNone/>
            </a:pP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11335450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a:blip r:embed="rId4"/>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Review: is this a tissue? </a:t>
            </a:r>
          </a:p>
        </p:txBody>
      </p:sp>
    </p:spTree>
    <p:extLst>
      <p:ext uri="{BB962C8B-B14F-4D97-AF65-F5344CB8AC3E}">
        <p14:creationId xmlns:p14="http://schemas.microsoft.com/office/powerpoint/2010/main" val="3825705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a:blip r:embed="rId4"/>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Review: is this a tissue? </a:t>
            </a:r>
          </a:p>
        </p:txBody>
      </p:sp>
    </p:spTree>
    <p:extLst>
      <p:ext uri="{BB962C8B-B14F-4D97-AF65-F5344CB8AC3E}">
        <p14:creationId xmlns:p14="http://schemas.microsoft.com/office/powerpoint/2010/main" val="10393733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a:blip r:embed="rId4"/>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Review: is this a tissue? </a:t>
            </a:r>
          </a:p>
        </p:txBody>
      </p:sp>
    </p:spTree>
    <p:extLst>
      <p:ext uri="{BB962C8B-B14F-4D97-AF65-F5344CB8AC3E}">
        <p14:creationId xmlns:p14="http://schemas.microsoft.com/office/powerpoint/2010/main" val="4130100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4"/>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Review: is this a tissue? </a:t>
            </a:r>
          </a:p>
        </p:txBody>
      </p:sp>
    </p:spTree>
    <p:extLst>
      <p:ext uri="{BB962C8B-B14F-4D97-AF65-F5344CB8AC3E}">
        <p14:creationId xmlns:p14="http://schemas.microsoft.com/office/powerpoint/2010/main" val="3900825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a:t>Review Questions</a:t>
            </a:r>
          </a:p>
        </p:txBody>
      </p:sp>
      <p:sp>
        <p:nvSpPr>
          <p:cNvPr id="3" name="Content Placeholder 2"/>
          <p:cNvSpPr>
            <a:spLocks noGrp="1"/>
          </p:cNvSpPr>
          <p:nvPr>
            <p:ph idx="1"/>
            <p:custDataLst>
              <p:tags r:id="rId2"/>
            </p:custDataLst>
          </p:nvPr>
        </p:nvSpPr>
        <p:spPr/>
        <p:txBody>
          <a:bodyPr>
            <a:normAutofit/>
          </a:bodyPr>
          <a:lstStyle/>
          <a:p>
            <a:pPr marL="514350" indent="-514350">
              <a:spcAft>
                <a:spcPts val="600"/>
              </a:spcAft>
              <a:buAutoNum type="arabicPeriod"/>
            </a:pPr>
            <a:r>
              <a:rPr lang="en-US" sz="3200" dirty="0"/>
              <a:t>Put the following in order from largest to smallest: </a:t>
            </a:r>
            <a:r>
              <a:rPr lang="en-US" sz="3200" b="1" dirty="0"/>
              <a:t>organ, cell, organism, organ system, tissue</a:t>
            </a:r>
          </a:p>
          <a:p>
            <a:pPr marL="514350" indent="-514350">
              <a:spcAft>
                <a:spcPts val="600"/>
              </a:spcAft>
              <a:buAutoNum type="arabicPeriod"/>
            </a:pPr>
            <a:r>
              <a:rPr lang="en-US" sz="3200" dirty="0"/>
              <a:t>The study of tissues is known as ________.</a:t>
            </a:r>
          </a:p>
          <a:p>
            <a:pPr marL="514350" indent="-514350">
              <a:spcAft>
                <a:spcPts val="600"/>
              </a:spcAft>
              <a:buAutoNum type="arabicPeriod"/>
            </a:pPr>
            <a:r>
              <a:rPr lang="en-US" sz="3200" u="sng" dirty="0"/>
              <a:t>True or False</a:t>
            </a:r>
            <a:r>
              <a:rPr lang="en-US" sz="3200" dirty="0"/>
              <a:t>: A tissue is a group of cells that look and act similar. </a:t>
            </a:r>
          </a:p>
          <a:p>
            <a:pPr marL="514350" indent="-514350">
              <a:spcAft>
                <a:spcPts val="600"/>
              </a:spcAft>
              <a:buAutoNum type="arabicPeriod"/>
            </a:pPr>
            <a:r>
              <a:rPr lang="en-US" sz="3200" b="1" dirty="0"/>
              <a:t>What are four types of tissues? </a:t>
            </a:r>
          </a:p>
          <a:p>
            <a:pPr marL="514350" indent="-514350">
              <a:spcAft>
                <a:spcPts val="600"/>
              </a:spcAft>
              <a:buAutoNum type="arabicPeriod"/>
            </a:pP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2106595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12570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30887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20372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a:blip r:embed="rId3"/>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981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a:blip r:embed="rId6"/>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What is epithelial tissue?</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dirty="0"/>
              <a:t>Definition: type of tissue that </a:t>
            </a:r>
            <a:r>
              <a:rPr lang="en-US" sz="3200" b="1" u="sng" dirty="0"/>
              <a:t>covers</a:t>
            </a:r>
            <a:r>
              <a:rPr lang="en-US" sz="3200" dirty="0"/>
              <a:t> all </a:t>
            </a:r>
            <a:r>
              <a:rPr lang="en-US" b="1" u="sng" dirty="0"/>
              <a:t>internal</a:t>
            </a:r>
            <a:r>
              <a:rPr lang="en-US" dirty="0"/>
              <a:t> and external body </a:t>
            </a:r>
            <a:r>
              <a:rPr lang="en-US" b="1" u="sng" dirty="0"/>
              <a:t>surfaces</a:t>
            </a:r>
            <a:r>
              <a:rPr lang="en-US" dirty="0"/>
              <a:t>, </a:t>
            </a:r>
            <a:r>
              <a:rPr lang="en-US" b="1" u="sng" dirty="0"/>
              <a:t>lines</a:t>
            </a:r>
            <a:r>
              <a:rPr lang="en-US" dirty="0"/>
              <a:t> body cavities, and makes up </a:t>
            </a:r>
            <a:r>
              <a:rPr lang="en-US" b="1" u="sng" dirty="0"/>
              <a:t>glands</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pic>
        <p:nvPicPr>
          <p:cNvPr id="1028" name="Picture 4" descr="Free House Architecture photo and picture">
            <a:extLst>
              <a:ext uri="{FF2B5EF4-FFF2-40B4-BE49-F238E27FC236}">
                <a16:creationId xmlns:a16="http://schemas.microsoft.com/office/drawing/2014/main" id="{F21F02A2-FDFD-3D27-2B77-926DDE43498A}"/>
              </a:ext>
            </a:extLst>
          </p:cNvPr>
          <p:cNvPicPr>
            <a:picLocks noChangeAspect="1" noChangeArrowheads="1"/>
          </p:cNvPicPr>
          <p:nvPr>
            <p:custDataLst>
              <p:tags r:id="rId3"/>
            </p:custDataLst>
          </p:nvPr>
        </p:nvPicPr>
        <p:blipFill rotWithShape="1">
          <a:blip r:embed="rId7">
            <a:extLst>
              <a:ext uri="{28A0092B-C50C-407E-A947-70E740481C1C}">
                <a14:useLocalDpi xmlns:a14="http://schemas.microsoft.com/office/drawing/2010/main" val="0"/>
              </a:ext>
            </a:extLst>
          </a:blip>
          <a:srcRect t="18750"/>
          <a:stretch/>
        </p:blipFill>
        <p:spPr bwMode="auto">
          <a:xfrm>
            <a:off x="1468331" y="3140074"/>
            <a:ext cx="6189785" cy="3352800"/>
          </a:xfrm>
          <a:prstGeom prst="rect">
            <a:avLst/>
          </a:prstGeom>
          <a:noFill/>
          <a:ln>
            <a:solidFill>
              <a:schemeClr val="tx1"/>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69054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What is epithelial tissue?</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dirty="0"/>
              <a:t>Examples of epithelial tissue: </a:t>
            </a:r>
          </a:p>
          <a:p>
            <a:pPr lvl="1">
              <a:spcAft>
                <a:spcPts val="600"/>
              </a:spcAft>
            </a:pPr>
            <a:r>
              <a:rPr lang="en-US" sz="3200" dirty="0"/>
              <a:t>Outer layer of </a:t>
            </a:r>
            <a:r>
              <a:rPr lang="en-US" sz="3200" b="1" u="sng" dirty="0"/>
              <a:t>skin</a:t>
            </a:r>
            <a:endParaRPr lang="en-US" sz="3200" dirty="0"/>
          </a:p>
          <a:p>
            <a:pPr lvl="1">
              <a:spcAft>
                <a:spcPts val="600"/>
              </a:spcAft>
            </a:pPr>
            <a:r>
              <a:rPr lang="en-US" sz="3200" dirty="0"/>
              <a:t>Lining of the </a:t>
            </a:r>
            <a:r>
              <a:rPr lang="en-US" sz="3200" b="1" u="sng" dirty="0"/>
              <a:t>stomach</a:t>
            </a:r>
            <a:endParaRPr lang="en-US" sz="3200" dirty="0"/>
          </a:p>
          <a:p>
            <a:pPr lvl="1">
              <a:spcAft>
                <a:spcPts val="600"/>
              </a:spcAft>
            </a:pPr>
            <a:r>
              <a:rPr lang="en-US" sz="3200" dirty="0"/>
              <a:t>Lining of the </a:t>
            </a:r>
            <a:r>
              <a:rPr lang="en-US" sz="3200" b="1" u="sng" dirty="0"/>
              <a:t>urinary bladder</a:t>
            </a:r>
          </a:p>
          <a:p>
            <a:pPr>
              <a:spcAft>
                <a:spcPts val="600"/>
              </a:spcAft>
            </a:pPr>
            <a:r>
              <a:rPr lang="en-US" dirty="0"/>
              <a:t>Forms </a:t>
            </a:r>
            <a:r>
              <a:rPr lang="en-US" b="1" u="sng" dirty="0"/>
              <a:t>boundaries</a:t>
            </a:r>
            <a:r>
              <a:rPr lang="en-US" dirty="0"/>
              <a:t> in the body</a:t>
            </a:r>
          </a:p>
          <a:p>
            <a:pPr lvl="1">
              <a:spcAft>
                <a:spcPts val="600"/>
              </a:spcAft>
            </a:pP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24264606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What is epithelial tissue?</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b="1" u="sng" dirty="0"/>
              <a:t>Two</a:t>
            </a:r>
            <a:r>
              <a:rPr lang="en-US" sz="3200" dirty="0"/>
              <a:t> forms of epithelial tissue:</a:t>
            </a:r>
          </a:p>
          <a:p>
            <a:pPr lvl="1">
              <a:spcAft>
                <a:spcPts val="600"/>
              </a:spcAft>
            </a:pPr>
            <a:r>
              <a:rPr lang="en-US" sz="3200" b="1" u="sng" dirty="0"/>
              <a:t>Covering</a:t>
            </a:r>
            <a:r>
              <a:rPr lang="en-US" sz="3200" dirty="0"/>
              <a:t> and </a:t>
            </a:r>
            <a:r>
              <a:rPr lang="en-US" sz="3200" b="1" u="sng" dirty="0"/>
              <a:t>lining</a:t>
            </a:r>
            <a:r>
              <a:rPr lang="en-US" sz="3200" dirty="0"/>
              <a:t> epithelium (ex. Skin, stomach)</a:t>
            </a:r>
          </a:p>
          <a:p>
            <a:pPr lvl="1">
              <a:spcAft>
                <a:spcPts val="600"/>
              </a:spcAft>
            </a:pPr>
            <a:r>
              <a:rPr lang="en-US" sz="3200" b="1" u="sng" dirty="0"/>
              <a:t>Glandular</a:t>
            </a:r>
            <a:r>
              <a:rPr lang="en-US" sz="3200" dirty="0"/>
              <a:t> epithelium</a:t>
            </a:r>
            <a:endParaRPr lang="en-US" sz="3200" b="1" u="sng"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3315653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Structure</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dirty="0"/>
              <a:t>Has two surfaces:</a:t>
            </a:r>
          </a:p>
          <a:p>
            <a:pPr lvl="1">
              <a:spcAft>
                <a:spcPts val="600"/>
              </a:spcAft>
            </a:pPr>
            <a:r>
              <a:rPr lang="en-US" sz="3200" b="1" u="sng" dirty="0"/>
              <a:t>Apical</a:t>
            </a:r>
            <a:r>
              <a:rPr lang="en-US" sz="3200" dirty="0"/>
              <a:t> surface: not </a:t>
            </a:r>
            <a:r>
              <a:rPr lang="en-US" sz="3200" b="1" u="sng" dirty="0"/>
              <a:t>attached</a:t>
            </a:r>
            <a:r>
              <a:rPr lang="en-US" sz="3200" dirty="0"/>
              <a:t> to surrounding tissue and </a:t>
            </a:r>
            <a:r>
              <a:rPr lang="en-US" sz="3200" b="1" u="sng" dirty="0"/>
              <a:t>exposed</a:t>
            </a:r>
            <a:r>
              <a:rPr lang="en-US" sz="3200" dirty="0"/>
              <a:t> to either the outside of the body or the lining of an organ</a:t>
            </a:r>
            <a:endParaRPr lang="en-US" sz="3200" b="1" u="sng"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
        <p:nvSpPr>
          <p:cNvPr id="7" name="Rectangle 6">
            <a:extLst>
              <a:ext uri="{FF2B5EF4-FFF2-40B4-BE49-F238E27FC236}">
                <a16:creationId xmlns:a16="http://schemas.microsoft.com/office/drawing/2014/main" id="{93FEA1EF-E521-95E8-654B-1905367780A8}"/>
              </a:ext>
            </a:extLst>
          </p:cNvPr>
          <p:cNvSpPr/>
          <p:nvPr>
            <p:custDataLst>
              <p:tags r:id="rId3"/>
            </p:custDataLst>
          </p:nvPr>
        </p:nvSpPr>
        <p:spPr>
          <a:xfrm>
            <a:off x="5619399" y="4008437"/>
            <a:ext cx="2504788" cy="584775"/>
          </a:xfrm>
          <a:prstGeom prst="rect">
            <a:avLst/>
          </a:prstGeom>
          <a:noFill/>
        </p:spPr>
        <p:txBody>
          <a:bodyPr wrap="none" lIns="91440" tIns="45720" rIns="91440" bIns="45720">
            <a:spAutoFit/>
          </a:bodyPr>
          <a:lstStyle/>
          <a:p>
            <a:pPr algn="ctr"/>
            <a:r>
              <a:rPr lang="en-US" sz="3200" b="1" dirty="0">
                <a:ln w="0"/>
              </a:rPr>
              <a:t>a</a:t>
            </a:r>
            <a:r>
              <a:rPr lang="en-US" sz="3200" b="1" cap="none" spc="0" dirty="0">
                <a:ln w="0"/>
                <a:solidFill>
                  <a:schemeClr val="tx1"/>
                </a:solidFill>
              </a:rPr>
              <a:t>pical surface</a:t>
            </a:r>
          </a:p>
        </p:txBody>
      </p:sp>
      <p:cxnSp>
        <p:nvCxnSpPr>
          <p:cNvPr id="10" name="Straight Arrow Connector 9">
            <a:extLst>
              <a:ext uri="{FF2B5EF4-FFF2-40B4-BE49-F238E27FC236}">
                <a16:creationId xmlns:a16="http://schemas.microsoft.com/office/drawing/2014/main" id="{1687688D-3E66-E7C8-18ED-02A99FE9A2CC}"/>
              </a:ext>
            </a:extLst>
          </p:cNvPr>
          <p:cNvCxnSpPr>
            <a:cxnSpLocks/>
          </p:cNvCxnSpPr>
          <p:nvPr>
            <p:custDataLst>
              <p:tags r:id="rId4"/>
            </p:custDataLst>
          </p:nvPr>
        </p:nvCxnSpPr>
        <p:spPr>
          <a:xfrm flipH="1">
            <a:off x="6492240" y="4550391"/>
            <a:ext cx="213360" cy="448329"/>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75822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a:blip r:embed="rId11"/>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Structure</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b="1" u="sng" dirty="0"/>
              <a:t>Basal</a:t>
            </a:r>
            <a:r>
              <a:rPr lang="en-US" dirty="0"/>
              <a:t> surface: </a:t>
            </a:r>
            <a:r>
              <a:rPr lang="en-US" b="1" u="sng" dirty="0"/>
              <a:t>attached</a:t>
            </a:r>
            <a:r>
              <a:rPr lang="en-US" dirty="0"/>
              <a:t> to underlying </a:t>
            </a:r>
            <a:r>
              <a:rPr lang="en-US" b="1" u="sng" dirty="0"/>
              <a:t>connective</a:t>
            </a:r>
            <a:r>
              <a:rPr lang="en-US" dirty="0"/>
              <a:t> tissue</a:t>
            </a:r>
          </a:p>
          <a:p>
            <a:pPr lvl="1">
              <a:spcAft>
                <a:spcPts val="600"/>
              </a:spcAft>
            </a:pPr>
            <a:r>
              <a:rPr lang="en-US" sz="3200" b="1" u="sng" dirty="0"/>
              <a:t>Basement</a:t>
            </a:r>
            <a:r>
              <a:rPr lang="en-US" sz="3200" dirty="0"/>
              <a:t> membrane: in between the epithelial tissue and connective tissue</a:t>
            </a:r>
            <a:endParaRPr lang="en-US" sz="3200" b="1" u="sng"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
        <p:nvSpPr>
          <p:cNvPr id="7" name="Rectangle 6">
            <a:extLst>
              <a:ext uri="{FF2B5EF4-FFF2-40B4-BE49-F238E27FC236}">
                <a16:creationId xmlns:a16="http://schemas.microsoft.com/office/drawing/2014/main" id="{93FEA1EF-E521-95E8-654B-1905367780A8}"/>
              </a:ext>
            </a:extLst>
          </p:cNvPr>
          <p:cNvSpPr/>
          <p:nvPr>
            <p:custDataLst>
              <p:tags r:id="rId3"/>
            </p:custDataLst>
          </p:nvPr>
        </p:nvSpPr>
        <p:spPr>
          <a:xfrm>
            <a:off x="5619399" y="3688397"/>
            <a:ext cx="2504788" cy="584775"/>
          </a:xfrm>
          <a:prstGeom prst="rect">
            <a:avLst/>
          </a:prstGeom>
          <a:noFill/>
        </p:spPr>
        <p:txBody>
          <a:bodyPr wrap="none" lIns="91440" tIns="45720" rIns="91440" bIns="45720">
            <a:spAutoFit/>
          </a:bodyPr>
          <a:lstStyle/>
          <a:p>
            <a:pPr algn="ctr"/>
            <a:r>
              <a:rPr lang="en-US" sz="3200" b="1" dirty="0">
                <a:ln w="0"/>
              </a:rPr>
              <a:t>a</a:t>
            </a:r>
            <a:r>
              <a:rPr lang="en-US" sz="3200" b="1" cap="none" spc="0" dirty="0">
                <a:ln w="0"/>
                <a:solidFill>
                  <a:schemeClr val="tx1"/>
                </a:solidFill>
              </a:rPr>
              <a:t>pical surface</a:t>
            </a:r>
          </a:p>
        </p:txBody>
      </p:sp>
      <p:cxnSp>
        <p:nvCxnSpPr>
          <p:cNvPr id="10" name="Straight Arrow Connector 9">
            <a:extLst>
              <a:ext uri="{FF2B5EF4-FFF2-40B4-BE49-F238E27FC236}">
                <a16:creationId xmlns:a16="http://schemas.microsoft.com/office/drawing/2014/main" id="{1687688D-3E66-E7C8-18ED-02A99FE9A2CC}"/>
              </a:ext>
            </a:extLst>
          </p:cNvPr>
          <p:cNvCxnSpPr>
            <a:cxnSpLocks/>
          </p:cNvCxnSpPr>
          <p:nvPr>
            <p:custDataLst>
              <p:tags r:id="rId4"/>
            </p:custDataLst>
          </p:nvPr>
        </p:nvCxnSpPr>
        <p:spPr>
          <a:xfrm flipH="1">
            <a:off x="6492240" y="4230351"/>
            <a:ext cx="213360" cy="448329"/>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5" name="Rectangle 4">
            <a:extLst>
              <a:ext uri="{FF2B5EF4-FFF2-40B4-BE49-F238E27FC236}">
                <a16:creationId xmlns:a16="http://schemas.microsoft.com/office/drawing/2014/main" id="{2EBA2021-E8CE-97E7-1927-499CA32C6C15}"/>
              </a:ext>
            </a:extLst>
          </p:cNvPr>
          <p:cNvSpPr/>
          <p:nvPr>
            <p:custDataLst>
              <p:tags r:id="rId5"/>
            </p:custDataLst>
          </p:nvPr>
        </p:nvSpPr>
        <p:spPr>
          <a:xfrm>
            <a:off x="719682" y="5013960"/>
            <a:ext cx="2398222" cy="584775"/>
          </a:xfrm>
          <a:prstGeom prst="rect">
            <a:avLst/>
          </a:prstGeom>
          <a:noFill/>
        </p:spPr>
        <p:txBody>
          <a:bodyPr wrap="none" lIns="91440" tIns="45720" rIns="91440" bIns="45720">
            <a:spAutoFit/>
          </a:bodyPr>
          <a:lstStyle/>
          <a:p>
            <a:pPr algn="ctr"/>
            <a:r>
              <a:rPr lang="en-US" sz="3200" b="1" dirty="0">
                <a:ln w="0"/>
              </a:rPr>
              <a:t>basal</a:t>
            </a:r>
            <a:r>
              <a:rPr lang="en-US" sz="3200" b="1" cap="none" spc="0" dirty="0">
                <a:ln w="0"/>
                <a:solidFill>
                  <a:schemeClr val="tx1"/>
                </a:solidFill>
              </a:rPr>
              <a:t> surface</a:t>
            </a:r>
          </a:p>
        </p:txBody>
      </p:sp>
      <p:cxnSp>
        <p:nvCxnSpPr>
          <p:cNvPr id="8" name="Straight Arrow Connector 7">
            <a:extLst>
              <a:ext uri="{FF2B5EF4-FFF2-40B4-BE49-F238E27FC236}">
                <a16:creationId xmlns:a16="http://schemas.microsoft.com/office/drawing/2014/main" id="{6D2C5C94-036F-2571-6575-EF2220EC5D83}"/>
              </a:ext>
            </a:extLst>
          </p:cNvPr>
          <p:cNvCxnSpPr>
            <a:cxnSpLocks/>
          </p:cNvCxnSpPr>
          <p:nvPr>
            <p:custDataLst>
              <p:tags r:id="rId6"/>
            </p:custDataLst>
          </p:nvPr>
        </p:nvCxnSpPr>
        <p:spPr>
          <a:xfrm>
            <a:off x="3084615" y="5406975"/>
            <a:ext cx="771105" cy="16128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12" name="Rectangle 11">
            <a:extLst>
              <a:ext uri="{FF2B5EF4-FFF2-40B4-BE49-F238E27FC236}">
                <a16:creationId xmlns:a16="http://schemas.microsoft.com/office/drawing/2014/main" id="{9983C322-A725-B527-3EAD-C54E9C8B935C}"/>
              </a:ext>
            </a:extLst>
          </p:cNvPr>
          <p:cNvSpPr/>
          <p:nvPr>
            <p:custDataLst>
              <p:tags r:id="rId7"/>
            </p:custDataLst>
          </p:nvPr>
        </p:nvSpPr>
        <p:spPr>
          <a:xfrm>
            <a:off x="4572000" y="6125531"/>
            <a:ext cx="3826690" cy="584775"/>
          </a:xfrm>
          <a:prstGeom prst="rect">
            <a:avLst/>
          </a:prstGeom>
          <a:noFill/>
        </p:spPr>
        <p:txBody>
          <a:bodyPr wrap="none" lIns="91440" tIns="45720" rIns="91440" bIns="45720">
            <a:spAutoFit/>
          </a:bodyPr>
          <a:lstStyle/>
          <a:p>
            <a:pPr algn="ctr"/>
            <a:r>
              <a:rPr lang="en-US" sz="3200" b="1" dirty="0">
                <a:ln w="0"/>
              </a:rPr>
              <a:t>basement membrane</a:t>
            </a:r>
            <a:endParaRPr lang="en-US" sz="3200" b="1" cap="none" spc="0" dirty="0">
              <a:ln w="0"/>
              <a:solidFill>
                <a:schemeClr val="tx1"/>
              </a:solidFill>
            </a:endParaRPr>
          </a:p>
        </p:txBody>
      </p:sp>
      <p:cxnSp>
        <p:nvCxnSpPr>
          <p:cNvPr id="13" name="Straight Arrow Connector 12">
            <a:extLst>
              <a:ext uri="{FF2B5EF4-FFF2-40B4-BE49-F238E27FC236}">
                <a16:creationId xmlns:a16="http://schemas.microsoft.com/office/drawing/2014/main" id="{4422BCCF-4B0A-2E0A-2E7B-540E0E60EC2F}"/>
              </a:ext>
            </a:extLst>
          </p:cNvPr>
          <p:cNvCxnSpPr>
            <a:cxnSpLocks/>
          </p:cNvCxnSpPr>
          <p:nvPr>
            <p:custDataLst>
              <p:tags r:id="rId8"/>
            </p:custDataLst>
          </p:nvPr>
        </p:nvCxnSpPr>
        <p:spPr>
          <a:xfrm flipV="1">
            <a:off x="6492240" y="5862379"/>
            <a:ext cx="213360" cy="371212"/>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26274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Structure</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b="1" u="sng" dirty="0"/>
              <a:t>Avascular</a:t>
            </a:r>
            <a:r>
              <a:rPr lang="en-US" dirty="0"/>
              <a:t> but </a:t>
            </a:r>
            <a:r>
              <a:rPr lang="en-US" b="1" u="sng" dirty="0"/>
              <a:t>innervated</a:t>
            </a:r>
            <a:endParaRPr lang="en-US" sz="3200" b="1" u="sng"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39256828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Extension video</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dirty="0"/>
              <a:t>Why is epithelial tissue important? What happens if it falls apart? </a:t>
            </a:r>
          </a:p>
          <a:p>
            <a:pPr>
              <a:spcAft>
                <a:spcPts val="600"/>
              </a:spcAft>
            </a:pPr>
            <a:r>
              <a:rPr lang="en-US" dirty="0"/>
              <a:t>Epidermolysis bullosa is a medical condition that causes epithelial tissue in the skin and mucus membranes to fall off easily.</a:t>
            </a:r>
          </a:p>
          <a:p>
            <a:pPr>
              <a:spcAft>
                <a:spcPts val="600"/>
              </a:spcAft>
            </a:pPr>
            <a:r>
              <a:rPr lang="en-US" sz="3200" dirty="0">
                <a:hlinkClick r:id="rId6"/>
              </a:rPr>
              <a:t>https://www.youtube.com/watch?v=iuYxGtuBSgk&amp;t=1s</a:t>
            </a:r>
            <a:r>
              <a:rPr lang="en-US" sz="3200" dirty="0"/>
              <a:t> </a:t>
            </a:r>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438633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Classifications</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dirty="0"/>
              <a:t>Epithelial cells are classified based upon their </a:t>
            </a:r>
            <a:r>
              <a:rPr lang="en-US" sz="3200" b="1" u="sng" dirty="0"/>
              <a:t>shape</a:t>
            </a:r>
            <a:r>
              <a:rPr lang="en-US" sz="3200" dirty="0"/>
              <a:t> and </a:t>
            </a:r>
            <a:r>
              <a:rPr lang="en-US" sz="3200" b="1" u="sng" dirty="0"/>
              <a:t>layers</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3955942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Classifications</a:t>
            </a:r>
          </a:p>
        </p:txBody>
      </p:sp>
      <p:sp>
        <p:nvSpPr>
          <p:cNvPr id="13" name="Rectangle 12">
            <a:extLst>
              <a:ext uri="{FF2B5EF4-FFF2-40B4-BE49-F238E27FC236}">
                <a16:creationId xmlns:a16="http://schemas.microsoft.com/office/drawing/2014/main" id="{689A7265-764B-98B5-23CB-FF8235F196B8}"/>
              </a:ext>
            </a:extLst>
          </p:cNvPr>
          <p:cNvSpPr/>
          <p:nvPr>
            <p:custDataLst>
              <p:tags r:id="rId2"/>
            </p:custDataLst>
          </p:nvPr>
        </p:nvSpPr>
        <p:spPr>
          <a:xfrm>
            <a:off x="863947" y="3090827"/>
            <a:ext cx="1652440" cy="584775"/>
          </a:xfrm>
          <a:prstGeom prst="rect">
            <a:avLst/>
          </a:prstGeom>
          <a:noFill/>
        </p:spPr>
        <p:txBody>
          <a:bodyPr wrap="none" lIns="91440" tIns="45720" rIns="91440" bIns="45720">
            <a:spAutoFit/>
          </a:bodyPr>
          <a:lstStyle/>
          <a:p>
            <a:pPr algn="ctr"/>
            <a:r>
              <a:rPr lang="en-US" sz="3200" b="1" dirty="0">
                <a:ln w="0"/>
              </a:rPr>
              <a:t>Flat cells</a:t>
            </a:r>
            <a:endParaRPr lang="en-US" sz="3200" b="1" cap="none" spc="0" dirty="0">
              <a:ln w="0"/>
              <a:solidFill>
                <a:schemeClr val="tx1"/>
              </a:solidFill>
            </a:endParaRPr>
          </a:p>
        </p:txBody>
      </p:sp>
      <p:sp>
        <p:nvSpPr>
          <p:cNvPr id="14" name="Rectangle 13">
            <a:extLst>
              <a:ext uri="{FF2B5EF4-FFF2-40B4-BE49-F238E27FC236}">
                <a16:creationId xmlns:a16="http://schemas.microsoft.com/office/drawing/2014/main" id="{33350187-DA3D-CDF3-296C-6091A8B36E4E}"/>
              </a:ext>
            </a:extLst>
          </p:cNvPr>
          <p:cNvSpPr/>
          <p:nvPr>
            <p:custDataLst>
              <p:tags r:id="rId3"/>
            </p:custDataLst>
          </p:nvPr>
        </p:nvSpPr>
        <p:spPr>
          <a:xfrm>
            <a:off x="3321244" y="3087469"/>
            <a:ext cx="2374176" cy="584775"/>
          </a:xfrm>
          <a:prstGeom prst="rect">
            <a:avLst/>
          </a:prstGeom>
          <a:noFill/>
        </p:spPr>
        <p:txBody>
          <a:bodyPr wrap="none" lIns="91440" tIns="45720" rIns="91440" bIns="45720">
            <a:spAutoFit/>
          </a:bodyPr>
          <a:lstStyle/>
          <a:p>
            <a:pPr algn="ctr"/>
            <a:r>
              <a:rPr lang="en-US" sz="3200" b="1" dirty="0">
                <a:ln w="0"/>
              </a:rPr>
              <a:t>Box-like cells</a:t>
            </a:r>
            <a:endParaRPr lang="en-US" sz="3200" b="1" cap="none" spc="0" dirty="0">
              <a:ln w="0"/>
              <a:solidFill>
                <a:schemeClr val="tx1"/>
              </a:solidFill>
            </a:endParaRPr>
          </a:p>
        </p:txBody>
      </p:sp>
      <p:sp>
        <p:nvSpPr>
          <p:cNvPr id="15" name="Rectangle 14">
            <a:extLst>
              <a:ext uri="{FF2B5EF4-FFF2-40B4-BE49-F238E27FC236}">
                <a16:creationId xmlns:a16="http://schemas.microsoft.com/office/drawing/2014/main" id="{F873B29E-2E95-915B-7053-846DE7095FBC}"/>
              </a:ext>
            </a:extLst>
          </p:cNvPr>
          <p:cNvSpPr/>
          <p:nvPr>
            <p:custDataLst>
              <p:tags r:id="rId4"/>
            </p:custDataLst>
          </p:nvPr>
        </p:nvSpPr>
        <p:spPr>
          <a:xfrm>
            <a:off x="5918603" y="2982333"/>
            <a:ext cx="2731037" cy="1077218"/>
          </a:xfrm>
          <a:prstGeom prst="rect">
            <a:avLst/>
          </a:prstGeom>
          <a:noFill/>
        </p:spPr>
        <p:txBody>
          <a:bodyPr wrap="square" lIns="91440" tIns="45720" rIns="91440" bIns="45720">
            <a:spAutoFit/>
          </a:bodyPr>
          <a:lstStyle/>
          <a:p>
            <a:pPr algn="ctr"/>
            <a:r>
              <a:rPr lang="en-US" sz="3200" b="1" dirty="0">
                <a:ln w="0"/>
              </a:rPr>
              <a:t>Tall &amp; skinny cells</a:t>
            </a:r>
            <a:endParaRPr lang="en-US" sz="3200" b="1" cap="none" spc="0" dirty="0">
              <a:ln w="0"/>
              <a:solidFill>
                <a:schemeClr val="tx1"/>
              </a:solidFill>
            </a:endParaRPr>
          </a:p>
        </p:txBody>
      </p:sp>
    </p:spTree>
    <p:extLst>
      <p:ext uri="{BB962C8B-B14F-4D97-AF65-F5344CB8AC3E}">
        <p14:creationId xmlns:p14="http://schemas.microsoft.com/office/powerpoint/2010/main" val="2852283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bg>
      <p:bgPr>
        <a:blipFill>
          <a:blip r:embed="rId7"/>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dirty="0"/>
              <a:t>Classifications</a:t>
            </a:r>
          </a:p>
        </p:txBody>
      </p:sp>
      <p:sp>
        <p:nvSpPr>
          <p:cNvPr id="13" name="Rectangle 12">
            <a:extLst>
              <a:ext uri="{FF2B5EF4-FFF2-40B4-BE49-F238E27FC236}">
                <a16:creationId xmlns:a16="http://schemas.microsoft.com/office/drawing/2014/main" id="{689A7265-764B-98B5-23CB-FF8235F196B8}"/>
              </a:ext>
            </a:extLst>
          </p:cNvPr>
          <p:cNvSpPr/>
          <p:nvPr>
            <p:custDataLst>
              <p:tags r:id="rId2"/>
            </p:custDataLst>
          </p:nvPr>
        </p:nvSpPr>
        <p:spPr>
          <a:xfrm>
            <a:off x="441959" y="3090827"/>
            <a:ext cx="2491822" cy="1077218"/>
          </a:xfrm>
          <a:prstGeom prst="rect">
            <a:avLst/>
          </a:prstGeom>
          <a:noFill/>
        </p:spPr>
        <p:txBody>
          <a:bodyPr wrap="square" lIns="91440" tIns="45720" rIns="91440" bIns="45720">
            <a:spAutoFit/>
          </a:bodyPr>
          <a:lstStyle/>
          <a:p>
            <a:pPr algn="ctr"/>
            <a:r>
              <a:rPr lang="en-US" sz="3200" b="1" dirty="0">
                <a:ln w="0"/>
              </a:rPr>
              <a:t>One layer of cells</a:t>
            </a:r>
            <a:endParaRPr lang="en-US" sz="3200" b="1" cap="none" spc="0" dirty="0">
              <a:ln w="0"/>
              <a:solidFill>
                <a:schemeClr val="tx1"/>
              </a:solidFill>
            </a:endParaRPr>
          </a:p>
        </p:txBody>
      </p:sp>
      <p:sp>
        <p:nvSpPr>
          <p:cNvPr id="14" name="Rectangle 13">
            <a:extLst>
              <a:ext uri="{FF2B5EF4-FFF2-40B4-BE49-F238E27FC236}">
                <a16:creationId xmlns:a16="http://schemas.microsoft.com/office/drawing/2014/main" id="{33350187-DA3D-CDF3-296C-6091A8B36E4E}"/>
              </a:ext>
            </a:extLst>
          </p:cNvPr>
          <p:cNvSpPr/>
          <p:nvPr>
            <p:custDataLst>
              <p:tags r:id="rId3"/>
            </p:custDataLst>
          </p:nvPr>
        </p:nvSpPr>
        <p:spPr>
          <a:xfrm>
            <a:off x="3225398" y="3087469"/>
            <a:ext cx="2483339" cy="1077218"/>
          </a:xfrm>
          <a:prstGeom prst="rect">
            <a:avLst/>
          </a:prstGeom>
          <a:noFill/>
        </p:spPr>
        <p:txBody>
          <a:bodyPr wrap="square" lIns="91440" tIns="45720" rIns="91440" bIns="45720">
            <a:spAutoFit/>
          </a:bodyPr>
          <a:lstStyle/>
          <a:p>
            <a:pPr algn="ctr"/>
            <a:r>
              <a:rPr lang="en-US" sz="3200" b="1" dirty="0">
                <a:ln w="0"/>
              </a:rPr>
              <a:t>Two or more layers of cells</a:t>
            </a:r>
            <a:endParaRPr lang="en-US" sz="3200" b="1" cap="none" spc="0" dirty="0">
              <a:ln w="0"/>
              <a:solidFill>
                <a:schemeClr val="tx1"/>
              </a:solidFill>
            </a:endParaRPr>
          </a:p>
        </p:txBody>
      </p:sp>
      <p:sp>
        <p:nvSpPr>
          <p:cNvPr id="15" name="Rectangle 14">
            <a:extLst>
              <a:ext uri="{FF2B5EF4-FFF2-40B4-BE49-F238E27FC236}">
                <a16:creationId xmlns:a16="http://schemas.microsoft.com/office/drawing/2014/main" id="{F873B29E-2E95-915B-7053-846DE7095FBC}"/>
              </a:ext>
            </a:extLst>
          </p:cNvPr>
          <p:cNvSpPr/>
          <p:nvPr>
            <p:custDataLst>
              <p:tags r:id="rId4"/>
            </p:custDataLst>
          </p:nvPr>
        </p:nvSpPr>
        <p:spPr>
          <a:xfrm>
            <a:off x="5918603" y="2982333"/>
            <a:ext cx="2731037" cy="1569660"/>
          </a:xfrm>
          <a:prstGeom prst="rect">
            <a:avLst/>
          </a:prstGeom>
          <a:noFill/>
        </p:spPr>
        <p:txBody>
          <a:bodyPr wrap="square" lIns="91440" tIns="45720" rIns="91440" bIns="45720">
            <a:spAutoFit/>
          </a:bodyPr>
          <a:lstStyle/>
          <a:p>
            <a:pPr algn="ctr"/>
            <a:r>
              <a:rPr lang="en-US" sz="3200" b="1" dirty="0">
                <a:ln w="0"/>
              </a:rPr>
              <a:t>Appears layered, but is only one layer</a:t>
            </a:r>
            <a:endParaRPr lang="en-US" sz="3200" b="1" cap="none" spc="0" dirty="0">
              <a:ln w="0"/>
              <a:solidFill>
                <a:schemeClr val="tx1"/>
              </a:solidFill>
            </a:endParaRPr>
          </a:p>
        </p:txBody>
      </p:sp>
    </p:spTree>
    <p:extLst>
      <p:ext uri="{BB962C8B-B14F-4D97-AF65-F5344CB8AC3E}">
        <p14:creationId xmlns:p14="http://schemas.microsoft.com/office/powerpoint/2010/main" val="4127982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fontScale="90000"/>
          </a:bodyPr>
          <a:lstStyle/>
          <a:p>
            <a:r>
              <a:rPr lang="en-US" dirty="0"/>
              <a:t>Classifications of Epithelial Tissue</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dirty="0"/>
              <a:t>Simple: </a:t>
            </a:r>
            <a:r>
              <a:rPr lang="en-US" b="1" u="sng" dirty="0"/>
              <a:t>one</a:t>
            </a:r>
            <a:r>
              <a:rPr lang="en-US" dirty="0"/>
              <a:t> layer of cells</a:t>
            </a:r>
          </a:p>
          <a:p>
            <a:pPr>
              <a:spcAft>
                <a:spcPts val="600"/>
              </a:spcAft>
            </a:pPr>
            <a:r>
              <a:rPr lang="en-US" sz="3200" dirty="0"/>
              <a:t>Stratified: </a:t>
            </a:r>
            <a:r>
              <a:rPr lang="en-US" sz="3200" b="1" u="sng" dirty="0"/>
              <a:t>2</a:t>
            </a:r>
            <a:r>
              <a:rPr lang="en-US" sz="3200" dirty="0"/>
              <a:t> or </a:t>
            </a:r>
            <a:r>
              <a:rPr lang="en-US" sz="3200" b="1" u="sng" dirty="0"/>
              <a:t>more</a:t>
            </a:r>
            <a:r>
              <a:rPr lang="en-US" sz="3200" dirty="0"/>
              <a:t> layers of cells</a:t>
            </a:r>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34143332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Simple Squamous</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dirty="0"/>
              <a:t>Resembles a </a:t>
            </a:r>
            <a:r>
              <a:rPr lang="en-US" sz="3200" b="1" u="sng" dirty="0"/>
              <a:t>tiled floor</a:t>
            </a:r>
            <a:endParaRPr lang="en-US" sz="3200" dirty="0"/>
          </a:p>
          <a:p>
            <a:pPr>
              <a:spcAft>
                <a:spcPts val="600"/>
              </a:spcAft>
            </a:pPr>
            <a:r>
              <a:rPr lang="en-US" sz="3200" dirty="0"/>
              <a:t>Function: </a:t>
            </a:r>
            <a:r>
              <a:rPr lang="en-US" sz="3200" b="1" u="sng" dirty="0"/>
              <a:t>thin</a:t>
            </a:r>
            <a:r>
              <a:rPr lang="en-US" sz="3200" dirty="0"/>
              <a:t> to allow for </a:t>
            </a:r>
            <a:r>
              <a:rPr lang="en-US" b="1" u="sng" dirty="0"/>
              <a:t>diffusion</a:t>
            </a:r>
            <a:endParaRPr lang="en-US" dirty="0"/>
          </a:p>
          <a:p>
            <a:pPr>
              <a:spcAft>
                <a:spcPts val="600"/>
              </a:spcAft>
            </a:pPr>
            <a:r>
              <a:rPr lang="en-US" sz="3200" dirty="0"/>
              <a:t>Found in the </a:t>
            </a:r>
            <a:r>
              <a:rPr lang="en-US" sz="3200" b="1" u="sng" dirty="0"/>
              <a:t>lungs</a:t>
            </a:r>
            <a:r>
              <a:rPr lang="en-US" sz="3200" dirty="0"/>
              <a:t> and </a:t>
            </a:r>
            <a:r>
              <a:rPr lang="en-US" sz="3200" b="1" u="sng" dirty="0"/>
              <a:t>blood vess</a:t>
            </a:r>
            <a:r>
              <a:rPr lang="en-US" b="1" u="sng" dirty="0"/>
              <a:t>els</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3203290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Simple Cuboidal</a:t>
            </a:r>
          </a:p>
        </p:txBody>
      </p:sp>
      <p:sp>
        <p:nvSpPr>
          <p:cNvPr id="3" name="Content Placeholder 2"/>
          <p:cNvSpPr>
            <a:spLocks noGrp="1"/>
          </p:cNvSpPr>
          <p:nvPr>
            <p:ph idx="1"/>
            <p:custDataLst>
              <p:tags r:id="rId2"/>
            </p:custDataLst>
          </p:nvPr>
        </p:nvSpPr>
        <p:spPr>
          <a:xfrm>
            <a:off x="628650" y="1524000"/>
            <a:ext cx="4729366" cy="4968874"/>
          </a:xfrm>
        </p:spPr>
        <p:txBody>
          <a:bodyPr>
            <a:normAutofit/>
          </a:bodyPr>
          <a:lstStyle/>
          <a:p>
            <a:pPr>
              <a:spcAft>
                <a:spcPts val="600"/>
              </a:spcAft>
            </a:pPr>
            <a:r>
              <a:rPr lang="en-US" sz="3200" dirty="0"/>
              <a:t>Functions: </a:t>
            </a:r>
            <a:r>
              <a:rPr lang="en-US" sz="3200" b="1" u="sng" dirty="0"/>
              <a:t>secretion</a:t>
            </a:r>
            <a:r>
              <a:rPr lang="en-US" sz="3200" dirty="0"/>
              <a:t> and </a:t>
            </a:r>
            <a:r>
              <a:rPr lang="en-US" sz="3200" b="1" u="sng" dirty="0"/>
              <a:t>absorption</a:t>
            </a:r>
            <a:endParaRPr lang="en-US" sz="3200" dirty="0"/>
          </a:p>
          <a:p>
            <a:pPr>
              <a:spcAft>
                <a:spcPts val="600"/>
              </a:spcAft>
            </a:pPr>
            <a:r>
              <a:rPr lang="en-US" dirty="0"/>
              <a:t>Found in the walls of </a:t>
            </a:r>
            <a:r>
              <a:rPr lang="en-US" b="1" u="sng" dirty="0"/>
              <a:t>glands</a:t>
            </a:r>
            <a:r>
              <a:rPr lang="en-US" dirty="0"/>
              <a:t> and </a:t>
            </a:r>
            <a:r>
              <a:rPr lang="en-US" b="1" u="sng" dirty="0"/>
              <a:t>kidney</a:t>
            </a:r>
            <a:r>
              <a:rPr lang="en-US" dirty="0"/>
              <a:t> tubules</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6262159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Simple Columnar</a:t>
            </a:r>
          </a:p>
        </p:txBody>
      </p:sp>
      <p:sp>
        <p:nvSpPr>
          <p:cNvPr id="3" name="Content Placeholder 2"/>
          <p:cNvSpPr>
            <a:spLocks noGrp="1"/>
          </p:cNvSpPr>
          <p:nvPr>
            <p:ph idx="1"/>
            <p:custDataLst>
              <p:tags r:id="rId2"/>
            </p:custDataLst>
          </p:nvPr>
        </p:nvSpPr>
        <p:spPr>
          <a:xfrm>
            <a:off x="628650" y="1524000"/>
            <a:ext cx="5711190" cy="4968874"/>
          </a:xfrm>
        </p:spPr>
        <p:txBody>
          <a:bodyPr>
            <a:normAutofit/>
          </a:bodyPr>
          <a:lstStyle/>
          <a:p>
            <a:pPr>
              <a:spcAft>
                <a:spcPts val="600"/>
              </a:spcAft>
            </a:pPr>
            <a:r>
              <a:rPr lang="en-US" sz="3200" b="1" u="sng" dirty="0"/>
              <a:t>Tall</a:t>
            </a:r>
            <a:r>
              <a:rPr lang="en-US" sz="3200" dirty="0"/>
              <a:t>, closely </a:t>
            </a:r>
            <a:r>
              <a:rPr lang="en-US" sz="3200" b="1" u="sng" dirty="0"/>
              <a:t>packed</a:t>
            </a:r>
            <a:r>
              <a:rPr lang="en-US" sz="3200" dirty="0"/>
              <a:t> cells</a:t>
            </a:r>
          </a:p>
          <a:p>
            <a:pPr>
              <a:spcAft>
                <a:spcPts val="600"/>
              </a:spcAft>
            </a:pPr>
            <a:r>
              <a:rPr lang="en-US" sz="3200" dirty="0"/>
              <a:t>Lines the </a:t>
            </a:r>
            <a:r>
              <a:rPr lang="en-US" sz="3200" b="1" u="sng" dirty="0"/>
              <a:t>digestive tract</a:t>
            </a:r>
            <a:endParaRPr lang="en-US" sz="3200" dirty="0"/>
          </a:p>
          <a:p>
            <a:pPr>
              <a:spcAft>
                <a:spcPts val="600"/>
              </a:spcAft>
            </a:pPr>
            <a:r>
              <a:rPr lang="en-US" dirty="0"/>
              <a:t>Functions: </a:t>
            </a:r>
            <a:r>
              <a:rPr lang="en-US" b="1" u="sng" dirty="0"/>
              <a:t>absorption</a:t>
            </a:r>
            <a:r>
              <a:rPr lang="en-US" dirty="0"/>
              <a:t> &amp; secretion of </a:t>
            </a:r>
            <a:r>
              <a:rPr lang="en-US" b="1" u="sng" dirty="0"/>
              <a:t>mucus</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8787008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Stratified Squamous</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b="1" u="sng" dirty="0"/>
              <a:t>Many</a:t>
            </a:r>
            <a:r>
              <a:rPr lang="en-US" sz="3200" dirty="0"/>
              <a:t> layers of </a:t>
            </a:r>
            <a:r>
              <a:rPr lang="en-US" sz="3200" b="1" u="sng" dirty="0"/>
              <a:t>flat</a:t>
            </a:r>
            <a:r>
              <a:rPr lang="en-US" dirty="0"/>
              <a:t> cells</a:t>
            </a:r>
          </a:p>
          <a:p>
            <a:pPr>
              <a:spcAft>
                <a:spcPts val="600"/>
              </a:spcAft>
            </a:pPr>
            <a:r>
              <a:rPr lang="en-US" sz="3200" dirty="0"/>
              <a:t>Function: </a:t>
            </a:r>
            <a:r>
              <a:rPr lang="en-US" sz="3200" b="1" u="sng" dirty="0"/>
              <a:t>protection</a:t>
            </a:r>
            <a:r>
              <a:rPr lang="en-US" sz="3200" dirty="0"/>
              <a:t> from </a:t>
            </a:r>
            <a:r>
              <a:rPr lang="en-US" sz="3200" b="1" u="sng" dirty="0"/>
              <a:t>abrasion</a:t>
            </a:r>
          </a:p>
          <a:p>
            <a:pPr>
              <a:spcAft>
                <a:spcPts val="600"/>
              </a:spcAft>
            </a:pPr>
            <a:r>
              <a:rPr lang="en-US" dirty="0"/>
              <a:t>Locations: </a:t>
            </a:r>
            <a:r>
              <a:rPr lang="en-US" b="1" u="sng" dirty="0"/>
              <a:t>skin, mouth, esophagus, vagina</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3265084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Stratified Cuboidal</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dirty="0"/>
              <a:t>Very </a:t>
            </a:r>
            <a:r>
              <a:rPr lang="en-US" sz="3200" b="1" u="sng" dirty="0"/>
              <a:t>rare</a:t>
            </a:r>
            <a:endParaRPr lang="en-US" sz="3200" dirty="0"/>
          </a:p>
          <a:p>
            <a:pPr>
              <a:spcAft>
                <a:spcPts val="600"/>
              </a:spcAft>
            </a:pPr>
            <a:r>
              <a:rPr lang="en-US" dirty="0"/>
              <a:t>Found in the ducts of </a:t>
            </a:r>
            <a:r>
              <a:rPr lang="en-US" b="1" u="sng" dirty="0"/>
              <a:t>sweat</a:t>
            </a:r>
            <a:r>
              <a:rPr lang="en-US" dirty="0"/>
              <a:t> glands &amp; </a:t>
            </a:r>
            <a:r>
              <a:rPr lang="en-US" b="1" u="sng" dirty="0"/>
              <a:t>mammary</a:t>
            </a:r>
            <a:r>
              <a:rPr lang="en-US" dirty="0"/>
              <a:t> glands</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39262421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Stratified Columnar</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b="1" u="sng" dirty="0"/>
              <a:t>Rare</a:t>
            </a:r>
            <a:endParaRPr lang="en-US" sz="3200" dirty="0"/>
          </a:p>
          <a:p>
            <a:pPr>
              <a:spcAft>
                <a:spcPts val="600"/>
              </a:spcAft>
            </a:pPr>
            <a:r>
              <a:rPr lang="en-US" sz="3200" dirty="0"/>
              <a:t>Found in </a:t>
            </a:r>
            <a:r>
              <a:rPr lang="en-US" sz="3200" b="1" u="sng" dirty="0"/>
              <a:t>pharynx</a:t>
            </a:r>
            <a:r>
              <a:rPr lang="en-US" sz="3200" dirty="0"/>
              <a:t> &amp; male </a:t>
            </a:r>
            <a:r>
              <a:rPr lang="en-US" sz="3200" b="1" u="sng" dirty="0"/>
              <a:t>urethra</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2152188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Pseudostratified Columnar</a:t>
            </a:r>
          </a:p>
        </p:txBody>
      </p:sp>
      <p:sp>
        <p:nvSpPr>
          <p:cNvPr id="3" name="Content Placeholder 2"/>
          <p:cNvSpPr>
            <a:spLocks noGrp="1"/>
          </p:cNvSpPr>
          <p:nvPr>
            <p:ph idx="1"/>
            <p:custDataLst>
              <p:tags r:id="rId2"/>
            </p:custDataLst>
          </p:nvPr>
        </p:nvSpPr>
        <p:spPr/>
        <p:txBody>
          <a:bodyPr>
            <a:normAutofit/>
          </a:bodyPr>
          <a:lstStyle/>
          <a:p>
            <a:pPr>
              <a:spcAft>
                <a:spcPts val="600"/>
              </a:spcAft>
            </a:pPr>
            <a:r>
              <a:rPr lang="en-US" sz="3200" b="1" u="sng" dirty="0"/>
              <a:t>Secretes</a:t>
            </a:r>
            <a:r>
              <a:rPr lang="en-US" dirty="0"/>
              <a:t> substances, such as </a:t>
            </a:r>
            <a:r>
              <a:rPr lang="en-US" b="1" u="sng" dirty="0"/>
              <a:t>mucus</a:t>
            </a:r>
            <a:endParaRPr lang="en-US" dirty="0"/>
          </a:p>
          <a:p>
            <a:pPr>
              <a:spcAft>
                <a:spcPts val="600"/>
              </a:spcAft>
            </a:pPr>
            <a:r>
              <a:rPr lang="en-US" sz="3200" b="1" u="sng" dirty="0"/>
              <a:t>Propels</a:t>
            </a:r>
            <a:r>
              <a:rPr lang="en-US" sz="3200" dirty="0"/>
              <a:t> particles forward using </a:t>
            </a:r>
            <a:r>
              <a:rPr lang="en-US" sz="3200" b="1" u="sng" dirty="0"/>
              <a:t>cilia</a:t>
            </a:r>
            <a:endParaRPr lang="en-US" sz="3200" dirty="0"/>
          </a:p>
          <a:p>
            <a:pPr>
              <a:spcAft>
                <a:spcPts val="600"/>
              </a:spcAft>
            </a:pPr>
            <a:r>
              <a:rPr lang="en-US" sz="3200" dirty="0"/>
              <a:t>Found in the </a:t>
            </a:r>
            <a:r>
              <a:rPr lang="en-US" sz="3200" b="1" u="sng" dirty="0"/>
              <a:t>trachea</a:t>
            </a:r>
            <a:r>
              <a:rPr lang="en-US" sz="3200" dirty="0"/>
              <a:t> and </a:t>
            </a:r>
            <a:r>
              <a:rPr lang="en-US" sz="3200" b="1" u="sng" dirty="0"/>
              <a:t>fallopian tubes</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4019076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blipFill>
          <a:blip r:embed="rId5"/>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normAutofit/>
          </a:bodyPr>
          <a:lstStyle/>
          <a:p>
            <a:r>
              <a:rPr lang="en-US" dirty="0"/>
              <a:t>Transitional</a:t>
            </a:r>
          </a:p>
        </p:txBody>
      </p:sp>
      <p:sp>
        <p:nvSpPr>
          <p:cNvPr id="3" name="Content Placeholder 2"/>
          <p:cNvSpPr>
            <a:spLocks noGrp="1"/>
          </p:cNvSpPr>
          <p:nvPr>
            <p:ph idx="1"/>
            <p:custDataLst>
              <p:tags r:id="rId2"/>
            </p:custDataLst>
          </p:nvPr>
        </p:nvSpPr>
        <p:spPr>
          <a:xfrm>
            <a:off x="628650" y="1524000"/>
            <a:ext cx="4248150" cy="4968874"/>
          </a:xfrm>
        </p:spPr>
        <p:txBody>
          <a:bodyPr>
            <a:normAutofit/>
          </a:bodyPr>
          <a:lstStyle/>
          <a:p>
            <a:pPr>
              <a:spcAft>
                <a:spcPts val="600"/>
              </a:spcAft>
            </a:pPr>
            <a:r>
              <a:rPr lang="en-US" sz="3200" dirty="0"/>
              <a:t>Forms the lining of </a:t>
            </a:r>
            <a:r>
              <a:rPr lang="en-US" sz="3200" b="1" u="sng" dirty="0"/>
              <a:t>urinary</a:t>
            </a:r>
            <a:r>
              <a:rPr lang="en-US" sz="3200" dirty="0"/>
              <a:t> organs – </a:t>
            </a:r>
            <a:r>
              <a:rPr lang="en-US" b="1" u="sng" dirty="0"/>
              <a:t>ureters</a:t>
            </a:r>
            <a:r>
              <a:rPr lang="en-US" dirty="0"/>
              <a:t>, urinary </a:t>
            </a:r>
            <a:r>
              <a:rPr lang="en-US" b="1" u="sng" dirty="0"/>
              <a:t>bladder</a:t>
            </a:r>
            <a:r>
              <a:rPr lang="en-US" dirty="0"/>
              <a:t>, &amp; part of the </a:t>
            </a:r>
            <a:r>
              <a:rPr lang="en-US" b="1" u="sng" dirty="0"/>
              <a:t>urethra</a:t>
            </a:r>
            <a:endParaRPr lang="en-US" dirty="0"/>
          </a:p>
          <a:p>
            <a:pPr>
              <a:spcAft>
                <a:spcPts val="600"/>
              </a:spcAft>
            </a:pPr>
            <a:r>
              <a:rPr lang="en-US" sz="3200" dirty="0"/>
              <a:t>Functions: </a:t>
            </a:r>
            <a:r>
              <a:rPr lang="en-US" sz="3200" b="1" u="sng" dirty="0"/>
              <a:t>s</a:t>
            </a:r>
            <a:r>
              <a:rPr lang="en-US" b="1" u="sng" dirty="0"/>
              <a:t>tretches</a:t>
            </a:r>
            <a:r>
              <a:rPr lang="en-US" dirty="0"/>
              <a:t> easily (to allow </a:t>
            </a:r>
            <a:r>
              <a:rPr lang="en-US" b="1" u="sng" dirty="0"/>
              <a:t>urine</a:t>
            </a:r>
            <a:r>
              <a:rPr lang="en-US" dirty="0"/>
              <a:t> to stretch the bladder) </a:t>
            </a:r>
            <a:endParaRPr lang="en-US" sz="3200" dirty="0"/>
          </a:p>
          <a:p>
            <a:pPr marL="514350" indent="-514350">
              <a:spcAft>
                <a:spcPts val="600"/>
              </a:spcAft>
              <a:buAutoNum type="arabicPeriod"/>
            </a:pPr>
            <a:endParaRPr lang="en-US" sz="3200" dirty="0"/>
          </a:p>
          <a:p>
            <a:pPr marL="514350" indent="-514350">
              <a:spcAft>
                <a:spcPts val="600"/>
              </a:spcAft>
              <a:buAutoNum type="arabicPeriod"/>
            </a:pPr>
            <a:endParaRPr lang="en-US" sz="3200" dirty="0"/>
          </a:p>
        </p:txBody>
      </p:sp>
    </p:spTree>
    <p:extLst>
      <p:ext uri="{BB962C8B-B14F-4D97-AF65-F5344CB8AC3E}">
        <p14:creationId xmlns:p14="http://schemas.microsoft.com/office/powerpoint/2010/main" val="300384760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FLATTEN" val="true"/>
</p:tagLst>
</file>

<file path=ppt/tags/tag2.xml><?xml version="1.0" encoding="utf-8"?>
<p:tagLst xmlns:a="http://schemas.openxmlformats.org/drawingml/2006/main" xmlns:r="http://schemas.openxmlformats.org/officeDocument/2006/relationships" xmlns:p="http://schemas.openxmlformats.org/presentationml/2006/main">
  <p:tag name="FLATTEN" val="true"/>
</p:tagLst>
</file>

<file path=ppt/tags/tag3.xml><?xml version="1.0" encoding="utf-8"?>
<p:tagLst xmlns:a="http://schemas.openxmlformats.org/drawingml/2006/main" xmlns:r="http://schemas.openxmlformats.org/officeDocument/2006/relationships" xmlns:p="http://schemas.openxmlformats.org/presentationml/2006/main">
  <p:tag name="FLATTEN" val="true"/>
</p:tagLst>
</file>

<file path=ppt/tags/tag4.xml><?xml version="1.0" encoding="utf-8"?>
<p:tagLst xmlns:a="http://schemas.openxmlformats.org/drawingml/2006/main" xmlns:r="http://schemas.openxmlformats.org/officeDocument/2006/relationships" xmlns:p="http://schemas.openxmlformats.org/presentationml/2006/main">
  <p:tag name="FLATTEN" val="true"/>
</p:tagLst>
</file>

<file path=ppt/tags/tag5.xml><?xml version="1.0" encoding="utf-8"?>
<p:tagLst xmlns:a="http://schemas.openxmlformats.org/drawingml/2006/main" xmlns:r="http://schemas.openxmlformats.org/officeDocument/2006/relationships" xmlns:p="http://schemas.openxmlformats.org/presentationml/2006/main">
  <p:tag name="FLATTEN" val="true"/>
</p:tagLst>
</file>

<file path=ppt/tags/tag6.xml><?xml version="1.0" encoding="utf-8"?>
<p:tagLst xmlns:a="http://schemas.openxmlformats.org/drawingml/2006/main" xmlns:r="http://schemas.openxmlformats.org/officeDocument/2006/relationships" xmlns:p="http://schemas.openxmlformats.org/presentationml/2006/main">
  <p:tag name="FLATTEN" val="true"/>
</p:tagLst>
</file>

<file path=ppt/tags/tag7.xml><?xml version="1.0" encoding="utf-8"?>
<p:tagLst xmlns:a="http://schemas.openxmlformats.org/drawingml/2006/main" xmlns:r="http://schemas.openxmlformats.org/officeDocument/2006/relationships" xmlns:p="http://schemas.openxmlformats.org/presentationml/2006/main">
  <p:tag name="FLATTEN" val="true"/>
</p:tagLst>
</file>

<file path=ppt/tags/tag8.xml><?xml version="1.0" encoding="utf-8"?>
<p:tagLst xmlns:a="http://schemas.openxmlformats.org/drawingml/2006/main" xmlns:r="http://schemas.openxmlformats.org/officeDocument/2006/relationships" xmlns:p="http://schemas.openxmlformats.org/presentationml/2006/main">
  <p:tag name="FLATTEN" val="true"/>
</p:tagLst>
</file>

<file path=ppt/tags/tag9.xml><?xml version="1.0" encoding="utf-8"?>
<p:tagLst xmlns:a="http://schemas.openxmlformats.org/drawingml/2006/main" xmlns:r="http://schemas.openxmlformats.org/officeDocument/2006/relationships" xmlns:p="http://schemas.openxmlformats.org/presentationml/2006/main">
  <p:tag name="FLATTEN" val="true"/>
</p:tagLst>
</file>

<file path=ppt/tags/tag10.xml><?xml version="1.0" encoding="utf-8"?>
<p:tagLst xmlns:a="http://schemas.openxmlformats.org/drawingml/2006/main" xmlns:r="http://schemas.openxmlformats.org/officeDocument/2006/relationships" xmlns:p="http://schemas.openxmlformats.org/presentationml/2006/main">
  <p:tag name="FLATTEN" val="true"/>
</p:tagLst>
</file>

<file path=ppt/tags/tag11.xml><?xml version="1.0" encoding="utf-8"?>
<p:tagLst xmlns:a="http://schemas.openxmlformats.org/drawingml/2006/main" xmlns:r="http://schemas.openxmlformats.org/officeDocument/2006/relationships" xmlns:p="http://schemas.openxmlformats.org/presentationml/2006/main">
  <p:tag name="FLATTEN" val="true"/>
</p:tagLst>
</file>

<file path=ppt/tags/tag12.xml><?xml version="1.0" encoding="utf-8"?>
<p:tagLst xmlns:a="http://schemas.openxmlformats.org/drawingml/2006/main" xmlns:r="http://schemas.openxmlformats.org/officeDocument/2006/relationships" xmlns:p="http://schemas.openxmlformats.org/presentationml/2006/main">
  <p:tag name="FLATTEN" val="true"/>
</p:tagLst>
</file>

<file path=ppt/tags/tag13.xml><?xml version="1.0" encoding="utf-8"?>
<p:tagLst xmlns:a="http://schemas.openxmlformats.org/drawingml/2006/main" xmlns:r="http://schemas.openxmlformats.org/officeDocument/2006/relationships" xmlns:p="http://schemas.openxmlformats.org/presentationml/2006/main">
  <p:tag name="FLATTEN" val="true"/>
</p:tagLst>
</file>

<file path=ppt/tags/tag14.xml><?xml version="1.0" encoding="utf-8"?>
<p:tagLst xmlns:a="http://schemas.openxmlformats.org/drawingml/2006/main" xmlns:r="http://schemas.openxmlformats.org/officeDocument/2006/relationships" xmlns:p="http://schemas.openxmlformats.org/presentationml/2006/main">
  <p:tag name="FLATTEN" val="true"/>
</p:tagLst>
</file>

<file path=ppt/tags/tag15.xml><?xml version="1.0" encoding="utf-8"?>
<p:tagLst xmlns:a="http://schemas.openxmlformats.org/drawingml/2006/main" xmlns:r="http://schemas.openxmlformats.org/officeDocument/2006/relationships" xmlns:p="http://schemas.openxmlformats.org/presentationml/2006/main">
  <p:tag name="FLATTEN" val="true"/>
</p:tagLst>
</file>

<file path=ppt/tags/tag16.xml><?xml version="1.0" encoding="utf-8"?>
<p:tagLst xmlns:a="http://schemas.openxmlformats.org/drawingml/2006/main" xmlns:r="http://schemas.openxmlformats.org/officeDocument/2006/relationships" xmlns:p="http://schemas.openxmlformats.org/presentationml/2006/main">
  <p:tag name="FLATTEN" val="true"/>
</p:tagLst>
</file>

<file path=ppt/tags/tag17.xml><?xml version="1.0" encoding="utf-8"?>
<p:tagLst xmlns:a="http://schemas.openxmlformats.org/drawingml/2006/main" xmlns:r="http://schemas.openxmlformats.org/officeDocument/2006/relationships" xmlns:p="http://schemas.openxmlformats.org/presentationml/2006/main">
  <p:tag name="FLATTEN" val="true"/>
</p:tagLst>
</file>

<file path=ppt/tags/tag18.xml><?xml version="1.0" encoding="utf-8"?>
<p:tagLst xmlns:a="http://schemas.openxmlformats.org/drawingml/2006/main" xmlns:r="http://schemas.openxmlformats.org/officeDocument/2006/relationships" xmlns:p="http://schemas.openxmlformats.org/presentationml/2006/main">
  <p:tag name="FLATTEN" val="true"/>
</p:tagLst>
</file>

<file path=ppt/tags/tag19.xml><?xml version="1.0" encoding="utf-8"?>
<p:tagLst xmlns:a="http://schemas.openxmlformats.org/drawingml/2006/main" xmlns:r="http://schemas.openxmlformats.org/officeDocument/2006/relationships" xmlns:p="http://schemas.openxmlformats.org/presentationml/2006/main">
  <p:tag name="FLATTEN" val="true"/>
</p:tagLst>
</file>

<file path=ppt/tags/tag20.xml><?xml version="1.0" encoding="utf-8"?>
<p:tagLst xmlns:a="http://schemas.openxmlformats.org/drawingml/2006/main" xmlns:r="http://schemas.openxmlformats.org/officeDocument/2006/relationships" xmlns:p="http://schemas.openxmlformats.org/presentationml/2006/main">
  <p:tag name="FLATTEN" val="true"/>
</p:tagLst>
</file>

<file path=ppt/tags/tag21.xml><?xml version="1.0" encoding="utf-8"?>
<p:tagLst xmlns:a="http://schemas.openxmlformats.org/drawingml/2006/main" xmlns:r="http://schemas.openxmlformats.org/officeDocument/2006/relationships" xmlns:p="http://schemas.openxmlformats.org/presentationml/2006/main">
  <p:tag name="FLATTEN" val="true"/>
</p:tagLst>
</file>

<file path=ppt/tags/tag22.xml><?xml version="1.0" encoding="utf-8"?>
<p:tagLst xmlns:a="http://schemas.openxmlformats.org/drawingml/2006/main" xmlns:r="http://schemas.openxmlformats.org/officeDocument/2006/relationships" xmlns:p="http://schemas.openxmlformats.org/presentationml/2006/main">
  <p:tag name="FLATTEN" val="true"/>
</p:tagLst>
</file>

<file path=ppt/tags/tag23.xml><?xml version="1.0" encoding="utf-8"?>
<p:tagLst xmlns:a="http://schemas.openxmlformats.org/drawingml/2006/main" xmlns:r="http://schemas.openxmlformats.org/officeDocument/2006/relationships" xmlns:p="http://schemas.openxmlformats.org/presentationml/2006/main">
  <p:tag name="FLATTEN" val="true"/>
</p:tagLst>
</file>

<file path=ppt/tags/tag24.xml><?xml version="1.0" encoding="utf-8"?>
<p:tagLst xmlns:a="http://schemas.openxmlformats.org/drawingml/2006/main" xmlns:r="http://schemas.openxmlformats.org/officeDocument/2006/relationships" xmlns:p="http://schemas.openxmlformats.org/presentationml/2006/main">
  <p:tag name="FLATTEN" val="true"/>
</p:tagLst>
</file>

<file path=ppt/tags/tag25.xml><?xml version="1.0" encoding="utf-8"?>
<p:tagLst xmlns:a="http://schemas.openxmlformats.org/drawingml/2006/main" xmlns:r="http://schemas.openxmlformats.org/officeDocument/2006/relationships" xmlns:p="http://schemas.openxmlformats.org/presentationml/2006/main">
  <p:tag name="FLATTEN" val="true"/>
</p:tagLst>
</file>

<file path=ppt/tags/tag26.xml><?xml version="1.0" encoding="utf-8"?>
<p:tagLst xmlns:a="http://schemas.openxmlformats.org/drawingml/2006/main" xmlns:r="http://schemas.openxmlformats.org/officeDocument/2006/relationships" xmlns:p="http://schemas.openxmlformats.org/presentationml/2006/main">
  <p:tag name="FLATTEN" val="true"/>
</p:tagLst>
</file>

<file path=ppt/tags/tag27.xml><?xml version="1.0" encoding="utf-8"?>
<p:tagLst xmlns:a="http://schemas.openxmlformats.org/drawingml/2006/main" xmlns:r="http://schemas.openxmlformats.org/officeDocument/2006/relationships" xmlns:p="http://schemas.openxmlformats.org/presentationml/2006/main">
  <p:tag name="FLATTEN" val="true"/>
</p:tagLst>
</file>

<file path=ppt/tags/tag28.xml><?xml version="1.0" encoding="utf-8"?>
<p:tagLst xmlns:a="http://schemas.openxmlformats.org/drawingml/2006/main" xmlns:r="http://schemas.openxmlformats.org/officeDocument/2006/relationships" xmlns:p="http://schemas.openxmlformats.org/presentationml/2006/main">
  <p:tag name="FLATTEN" val="true"/>
</p:tagLst>
</file>

<file path=ppt/tags/tag29.xml><?xml version="1.0" encoding="utf-8"?>
<p:tagLst xmlns:a="http://schemas.openxmlformats.org/drawingml/2006/main" xmlns:r="http://schemas.openxmlformats.org/officeDocument/2006/relationships" xmlns:p="http://schemas.openxmlformats.org/presentationml/2006/main">
  <p:tag name="FLATTEN" val="true"/>
</p:tagLst>
</file>

<file path=ppt/tags/tag30.xml><?xml version="1.0" encoding="utf-8"?>
<p:tagLst xmlns:a="http://schemas.openxmlformats.org/drawingml/2006/main" xmlns:r="http://schemas.openxmlformats.org/officeDocument/2006/relationships" xmlns:p="http://schemas.openxmlformats.org/presentationml/2006/main">
  <p:tag name="FLATTEN" val="true"/>
</p:tagLst>
</file>

<file path=ppt/tags/tag31.xml><?xml version="1.0" encoding="utf-8"?>
<p:tagLst xmlns:a="http://schemas.openxmlformats.org/drawingml/2006/main" xmlns:r="http://schemas.openxmlformats.org/officeDocument/2006/relationships" xmlns:p="http://schemas.openxmlformats.org/presentationml/2006/main">
  <p:tag name="FLATTEN" val="true"/>
</p:tagLst>
</file>

<file path=ppt/tags/tag32.xml><?xml version="1.0" encoding="utf-8"?>
<p:tagLst xmlns:a="http://schemas.openxmlformats.org/drawingml/2006/main" xmlns:r="http://schemas.openxmlformats.org/officeDocument/2006/relationships" xmlns:p="http://schemas.openxmlformats.org/presentationml/2006/main">
  <p:tag name="FLATTEN" val="true"/>
</p:tagLst>
</file>

<file path=ppt/tags/tag33.xml><?xml version="1.0" encoding="utf-8"?>
<p:tagLst xmlns:a="http://schemas.openxmlformats.org/drawingml/2006/main" xmlns:r="http://schemas.openxmlformats.org/officeDocument/2006/relationships" xmlns:p="http://schemas.openxmlformats.org/presentationml/2006/main">
  <p:tag name="FLATTEN" val="true"/>
</p:tagLst>
</file>

<file path=ppt/tags/tag34.xml><?xml version="1.0" encoding="utf-8"?>
<p:tagLst xmlns:a="http://schemas.openxmlformats.org/drawingml/2006/main" xmlns:r="http://schemas.openxmlformats.org/officeDocument/2006/relationships" xmlns:p="http://schemas.openxmlformats.org/presentationml/2006/main">
  <p:tag name="FLATTEN" val="true"/>
</p:tagLst>
</file>

<file path=ppt/tags/tag35.xml><?xml version="1.0" encoding="utf-8"?>
<p:tagLst xmlns:a="http://schemas.openxmlformats.org/drawingml/2006/main" xmlns:r="http://schemas.openxmlformats.org/officeDocument/2006/relationships" xmlns:p="http://schemas.openxmlformats.org/presentationml/2006/main">
  <p:tag name="FLATTEN" val="true"/>
</p:tagLst>
</file>

<file path=ppt/tags/tag36.xml><?xml version="1.0" encoding="utf-8"?>
<p:tagLst xmlns:a="http://schemas.openxmlformats.org/drawingml/2006/main" xmlns:r="http://schemas.openxmlformats.org/officeDocument/2006/relationships" xmlns:p="http://schemas.openxmlformats.org/presentationml/2006/main">
  <p:tag name="FLATTEN" val="true"/>
</p:tagLst>
</file>

<file path=ppt/tags/tag37.xml><?xml version="1.0" encoding="utf-8"?>
<p:tagLst xmlns:a="http://schemas.openxmlformats.org/drawingml/2006/main" xmlns:r="http://schemas.openxmlformats.org/officeDocument/2006/relationships" xmlns:p="http://schemas.openxmlformats.org/presentationml/2006/main">
  <p:tag name="FLATTEN" val="true"/>
</p:tagLst>
</file>

<file path=ppt/tags/tag38.xml><?xml version="1.0" encoding="utf-8"?>
<p:tagLst xmlns:a="http://schemas.openxmlformats.org/drawingml/2006/main" xmlns:r="http://schemas.openxmlformats.org/officeDocument/2006/relationships" xmlns:p="http://schemas.openxmlformats.org/presentationml/2006/main">
  <p:tag name="FLATTEN" val="true"/>
</p:tagLst>
</file>

<file path=ppt/tags/tag39.xml><?xml version="1.0" encoding="utf-8"?>
<p:tagLst xmlns:a="http://schemas.openxmlformats.org/drawingml/2006/main" xmlns:r="http://schemas.openxmlformats.org/officeDocument/2006/relationships" xmlns:p="http://schemas.openxmlformats.org/presentationml/2006/main">
  <p:tag name="FLATTEN" val="true"/>
</p:tagLst>
</file>

<file path=ppt/tags/tag40.xml><?xml version="1.0" encoding="utf-8"?>
<p:tagLst xmlns:a="http://schemas.openxmlformats.org/drawingml/2006/main" xmlns:r="http://schemas.openxmlformats.org/officeDocument/2006/relationships" xmlns:p="http://schemas.openxmlformats.org/presentationml/2006/main">
  <p:tag name="FLATTEN" val="true"/>
</p:tagLst>
</file>

<file path=ppt/tags/tag41.xml><?xml version="1.0" encoding="utf-8"?>
<p:tagLst xmlns:a="http://schemas.openxmlformats.org/drawingml/2006/main" xmlns:r="http://schemas.openxmlformats.org/officeDocument/2006/relationships" xmlns:p="http://schemas.openxmlformats.org/presentationml/2006/main">
  <p:tag name="FLATTEN" val="true"/>
</p:tagLst>
</file>

<file path=ppt/tags/tag42.xml><?xml version="1.0" encoding="utf-8"?>
<p:tagLst xmlns:a="http://schemas.openxmlformats.org/drawingml/2006/main" xmlns:r="http://schemas.openxmlformats.org/officeDocument/2006/relationships" xmlns:p="http://schemas.openxmlformats.org/presentationml/2006/main">
  <p:tag name="FLATTEN" val="true"/>
</p:tagLst>
</file>

<file path=ppt/tags/tag43.xml><?xml version="1.0" encoding="utf-8"?>
<p:tagLst xmlns:a="http://schemas.openxmlformats.org/drawingml/2006/main" xmlns:r="http://schemas.openxmlformats.org/officeDocument/2006/relationships" xmlns:p="http://schemas.openxmlformats.org/presentationml/2006/main">
  <p:tag name="FLATTEN" val="true"/>
</p:tagLst>
</file>

<file path=ppt/tags/tag44.xml><?xml version="1.0" encoding="utf-8"?>
<p:tagLst xmlns:a="http://schemas.openxmlformats.org/drawingml/2006/main" xmlns:r="http://schemas.openxmlformats.org/officeDocument/2006/relationships" xmlns:p="http://schemas.openxmlformats.org/presentationml/2006/main">
  <p:tag name="FLATTEN" val="true"/>
</p:tagLst>
</file>

<file path=ppt/tags/tag45.xml><?xml version="1.0" encoding="utf-8"?>
<p:tagLst xmlns:a="http://schemas.openxmlformats.org/drawingml/2006/main" xmlns:r="http://schemas.openxmlformats.org/officeDocument/2006/relationships" xmlns:p="http://schemas.openxmlformats.org/presentationml/2006/main">
  <p:tag name="FLATTEN" val="true"/>
</p:tagLst>
</file>

<file path=ppt/tags/tag46.xml><?xml version="1.0" encoding="utf-8"?>
<p:tagLst xmlns:a="http://schemas.openxmlformats.org/drawingml/2006/main" xmlns:r="http://schemas.openxmlformats.org/officeDocument/2006/relationships" xmlns:p="http://schemas.openxmlformats.org/presentationml/2006/main">
  <p:tag name="FLATTEN" val="true"/>
</p:tagLst>
</file>

<file path=ppt/tags/tag47.xml><?xml version="1.0" encoding="utf-8"?>
<p:tagLst xmlns:a="http://schemas.openxmlformats.org/drawingml/2006/main" xmlns:r="http://schemas.openxmlformats.org/officeDocument/2006/relationships" xmlns:p="http://schemas.openxmlformats.org/presentationml/2006/main">
  <p:tag name="FLATTEN" val="true"/>
</p:tagLst>
</file>

<file path=ppt/tags/tag48.xml><?xml version="1.0" encoding="utf-8"?>
<p:tagLst xmlns:a="http://schemas.openxmlformats.org/drawingml/2006/main" xmlns:r="http://schemas.openxmlformats.org/officeDocument/2006/relationships" xmlns:p="http://schemas.openxmlformats.org/presentationml/2006/main">
  <p:tag name="FLATTEN" val="true"/>
</p:tagLst>
</file>

<file path=ppt/tags/tag49.xml><?xml version="1.0" encoding="utf-8"?>
<p:tagLst xmlns:a="http://schemas.openxmlformats.org/drawingml/2006/main" xmlns:r="http://schemas.openxmlformats.org/officeDocument/2006/relationships" xmlns:p="http://schemas.openxmlformats.org/presentationml/2006/main">
  <p:tag name="FLATTEN" val="true"/>
</p:tagLst>
</file>

<file path=ppt/tags/tag50.xml><?xml version="1.0" encoding="utf-8"?>
<p:tagLst xmlns:a="http://schemas.openxmlformats.org/drawingml/2006/main" xmlns:r="http://schemas.openxmlformats.org/officeDocument/2006/relationships" xmlns:p="http://schemas.openxmlformats.org/presentationml/2006/main">
  <p:tag name="FLATTEN" val="true"/>
</p:tagLst>
</file>

<file path=ppt/tags/tag51.xml><?xml version="1.0" encoding="utf-8"?>
<p:tagLst xmlns:a="http://schemas.openxmlformats.org/drawingml/2006/main" xmlns:r="http://schemas.openxmlformats.org/officeDocument/2006/relationships" xmlns:p="http://schemas.openxmlformats.org/presentationml/2006/main">
  <p:tag name="FLATTEN" val="true"/>
</p:tagLst>
</file>

<file path=ppt/tags/tag52.xml><?xml version="1.0" encoding="utf-8"?>
<p:tagLst xmlns:a="http://schemas.openxmlformats.org/drawingml/2006/main" xmlns:r="http://schemas.openxmlformats.org/officeDocument/2006/relationships" xmlns:p="http://schemas.openxmlformats.org/presentationml/2006/main">
  <p:tag name="FLATTEN" val="true"/>
</p:tagLst>
</file>

<file path=ppt/tags/tag53.xml><?xml version="1.0" encoding="utf-8"?>
<p:tagLst xmlns:a="http://schemas.openxmlformats.org/drawingml/2006/main" xmlns:r="http://schemas.openxmlformats.org/officeDocument/2006/relationships" xmlns:p="http://schemas.openxmlformats.org/presentationml/2006/main">
  <p:tag name="FLATTEN" val="true"/>
</p:tagLst>
</file>

<file path=ppt/tags/tag54.xml><?xml version="1.0" encoding="utf-8"?>
<p:tagLst xmlns:a="http://schemas.openxmlformats.org/drawingml/2006/main" xmlns:r="http://schemas.openxmlformats.org/officeDocument/2006/relationships" xmlns:p="http://schemas.openxmlformats.org/presentationml/2006/main">
  <p:tag name="FLATTEN" val="true"/>
</p:tagLst>
</file>

<file path=ppt/tags/tag55.xml><?xml version="1.0" encoding="utf-8"?>
<p:tagLst xmlns:a="http://schemas.openxmlformats.org/drawingml/2006/main" xmlns:r="http://schemas.openxmlformats.org/officeDocument/2006/relationships" xmlns:p="http://schemas.openxmlformats.org/presentationml/2006/main">
  <p:tag name="FLATTEN" val="true"/>
</p:tagLst>
</file>

<file path=ppt/tags/tag56.xml><?xml version="1.0" encoding="utf-8"?>
<p:tagLst xmlns:a="http://schemas.openxmlformats.org/drawingml/2006/main" xmlns:r="http://schemas.openxmlformats.org/officeDocument/2006/relationships" xmlns:p="http://schemas.openxmlformats.org/presentationml/2006/main">
  <p:tag name="FLATTEN" val="true"/>
</p:tagLst>
</file>

<file path=ppt/tags/tag57.xml><?xml version="1.0" encoding="utf-8"?>
<p:tagLst xmlns:a="http://schemas.openxmlformats.org/drawingml/2006/main" xmlns:r="http://schemas.openxmlformats.org/officeDocument/2006/relationships" xmlns:p="http://schemas.openxmlformats.org/presentationml/2006/main">
  <p:tag name="FLATTEN" val="true"/>
</p:tagLst>
</file>

<file path=ppt/tags/tag58.xml><?xml version="1.0" encoding="utf-8"?>
<p:tagLst xmlns:a="http://schemas.openxmlformats.org/drawingml/2006/main" xmlns:r="http://schemas.openxmlformats.org/officeDocument/2006/relationships" xmlns:p="http://schemas.openxmlformats.org/presentationml/2006/main">
  <p:tag name="FLATTEN" val="true"/>
</p:tagLst>
</file>

<file path=ppt/tags/tag59.xml><?xml version="1.0" encoding="utf-8"?>
<p:tagLst xmlns:a="http://schemas.openxmlformats.org/drawingml/2006/main" xmlns:r="http://schemas.openxmlformats.org/officeDocument/2006/relationships" xmlns:p="http://schemas.openxmlformats.org/presentationml/2006/main">
  <p:tag name="FLATTEN" val="true"/>
</p:tagLst>
</file>

<file path=ppt/tags/tag60.xml><?xml version="1.0" encoding="utf-8"?>
<p:tagLst xmlns:a="http://schemas.openxmlformats.org/drawingml/2006/main" xmlns:r="http://schemas.openxmlformats.org/officeDocument/2006/relationships" xmlns:p="http://schemas.openxmlformats.org/presentationml/2006/main">
  <p:tag name="FLATTEN" val="true"/>
</p:tagLst>
</file>

<file path=ppt/tags/tag61.xml><?xml version="1.0" encoding="utf-8"?>
<p:tagLst xmlns:a="http://schemas.openxmlformats.org/drawingml/2006/main" xmlns:r="http://schemas.openxmlformats.org/officeDocument/2006/relationships" xmlns:p="http://schemas.openxmlformats.org/presentationml/2006/main">
  <p:tag name="FLATTEN" val="true"/>
</p:tagLst>
</file>

<file path=ppt/tags/tag62.xml><?xml version="1.0" encoding="utf-8"?>
<p:tagLst xmlns:a="http://schemas.openxmlformats.org/drawingml/2006/main" xmlns:r="http://schemas.openxmlformats.org/officeDocument/2006/relationships" xmlns:p="http://schemas.openxmlformats.org/presentationml/2006/main">
  <p:tag name="FLATTEN" val="tru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5167</TotalTime>
  <Words>2595</Words>
  <Application>Microsoft Office PowerPoint</Application>
  <PresentationFormat>On-screen Show (4:3)</PresentationFormat>
  <Paragraphs>204</Paragraphs>
  <Slides>30</Slides>
  <Notes>30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Wingdings</vt:lpstr>
      <vt:lpstr>Office Theme</vt:lpstr>
      <vt:lpstr>Epithelial Tissues</vt:lpstr>
      <vt:lpstr>Review Questions</vt:lpstr>
      <vt:lpstr>Review: is this a tissue? </vt:lpstr>
      <vt:lpstr>Review: is this a tissue? </vt:lpstr>
      <vt:lpstr>Review: is this a tissue? </vt:lpstr>
      <vt:lpstr>Review: is this a tissue? </vt:lpstr>
      <vt:lpstr>Review Questions</vt:lpstr>
      <vt:lpstr>PowerPoint Presentation</vt:lpstr>
      <vt:lpstr>PowerPoint Presentation</vt:lpstr>
      <vt:lpstr>PowerPoint Presentation</vt:lpstr>
      <vt:lpstr>PowerPoint Presentation</vt:lpstr>
      <vt:lpstr>What is epithelial tissue?</vt:lpstr>
      <vt:lpstr>What is epithelial tissue?</vt:lpstr>
      <vt:lpstr>What is epithelial tissue?</vt:lpstr>
      <vt:lpstr>Structure</vt:lpstr>
      <vt:lpstr>Structure</vt:lpstr>
      <vt:lpstr>Structure</vt:lpstr>
      <vt:lpstr>Extension video</vt:lpstr>
      <vt:lpstr>Classifications</vt:lpstr>
      <vt:lpstr>Classifications</vt:lpstr>
      <vt:lpstr>Classifications</vt:lpstr>
      <vt:lpstr>Classifications of Epithelial Tissue</vt:lpstr>
      <vt:lpstr>Simple Squamous</vt:lpstr>
      <vt:lpstr>Simple Cuboidal</vt:lpstr>
      <vt:lpstr>Simple Columnar</vt:lpstr>
      <vt:lpstr>Stratified Squamous</vt:lpstr>
      <vt:lpstr>Stratified Cuboidal</vt:lpstr>
      <vt:lpstr>Stratified Columnar</vt:lpstr>
      <vt:lpstr>Pseudostratified Columnar</vt:lpstr>
      <vt:lpstr>Transitional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Types of White Blood Cells</dc:title>
  <dc:creator>rachel</dc:creator>
  <cp:lastModifiedBy>Marielle Sirk SAS</cp:lastModifiedBy>
  <cp:revision>9</cp:revision>
  <dcterms:created xsi:type="dcterms:W3CDTF">2023-01-01T14:32:28Z</dcterms:created>
  <dcterms:modified xsi:type="dcterms:W3CDTF">2024-10-07T18:58:01Z</dcterms:modified>
</cp:coreProperties>
</file>