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6858000" cx="12192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0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0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1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5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5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6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7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8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19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20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0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2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2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2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69F"/>
              </a:buClr>
              <a:buSzPts val="2400"/>
              <a:buNone/>
              <a:defRPr sz="2400">
                <a:solidFill>
                  <a:srgbClr val="82869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2000"/>
              <a:buNone/>
              <a:defRPr sz="2000">
                <a:solidFill>
                  <a:srgbClr val="82869F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800"/>
              <a:buNone/>
              <a:defRPr sz="1800">
                <a:solidFill>
                  <a:srgbClr val="82869F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42B4A"/>
            </a:gs>
            <a:gs pos="50000">
              <a:srgbClr val="353F6C">
                <a:alpha val="85098"/>
              </a:srgbClr>
            </a:gs>
            <a:gs pos="100000">
              <a:srgbClr val="404C82">
                <a:alpha val="0"/>
              </a:srgbClr>
            </a:gs>
          </a:gsLst>
          <a:lin ang="0" scaled="0"/>
        </a:gra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rsh with stream running into the ocean. " id="88" name="Google Shape;88;p13"/>
          <p:cNvPicPr preferRelativeResize="0"/>
          <p:nvPr/>
        </p:nvPicPr>
        <p:blipFill rotWithShape="1">
          <a:blip r:embed="rId3">
            <a:alphaModFix/>
          </a:blip>
          <a:srcRect b="17111" l="0" r="20255" t="15604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rgbClr val="242B4A"/>
              </a:gs>
              <a:gs pos="50000">
                <a:srgbClr val="353F6C">
                  <a:alpha val="80000"/>
                </a:srgbClr>
              </a:gs>
              <a:gs pos="100000">
                <a:srgbClr val="404C82">
                  <a:alpha val="50196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" name="Google Shape;90;p13"/>
          <p:cNvCxnSpPr/>
          <p:nvPr/>
        </p:nvCxnSpPr>
        <p:spPr>
          <a:xfrm flipH="1" rot="10800000">
            <a:off x="723388" y="4437366"/>
            <a:ext cx="1503666" cy="1988"/>
          </a:xfrm>
          <a:prstGeom prst="straightConnector1">
            <a:avLst/>
          </a:prstGeom>
          <a:noFill/>
          <a:ln cap="flat" cmpd="sng" w="5715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1" name="Google Shape;91;p13"/>
          <p:cNvSpPr txBox="1"/>
          <p:nvPr>
            <p:ph type="ctrTitle"/>
          </p:nvPr>
        </p:nvSpPr>
        <p:spPr>
          <a:xfrm>
            <a:off x="684363" y="2132860"/>
            <a:ext cx="6642126" cy="20287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s-E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Beaufort County </a:t>
            </a:r>
            <a:br>
              <a:rPr lang="es-E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School District</a:t>
            </a:r>
            <a:endParaRPr/>
          </a:p>
        </p:txBody>
      </p:sp>
      <p:sp>
        <p:nvSpPr>
          <p:cNvPr id="92" name="Google Shape;92;p13"/>
          <p:cNvSpPr txBox="1"/>
          <p:nvPr>
            <p:ph idx="1" type="subTitle"/>
          </p:nvPr>
        </p:nvSpPr>
        <p:spPr>
          <a:xfrm>
            <a:off x="684362" y="4719116"/>
            <a:ext cx="7307073" cy="767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s-E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Beaufort, South Carolina</a:t>
            </a:r>
            <a:endParaRPr/>
          </a:p>
        </p:txBody>
      </p:sp>
      <p:pic>
        <p:nvPicPr>
          <p:cNvPr descr="bcsd logo.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2888" y="2132860"/>
            <a:ext cx="2512263" cy="2581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42B4A"/>
            </a:gs>
            <a:gs pos="50000">
              <a:srgbClr val="353F6C">
                <a:alpha val="85098"/>
              </a:srgbClr>
            </a:gs>
            <a:gs pos="100000">
              <a:srgbClr val="404C82">
                <a:alpha val="70196"/>
              </a:srgbClr>
            </a:gs>
          </a:gsLst>
          <a:lin ang="0" scaled="0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rsh with stream running into the ocean. " id="98" name="Google Shape;98;p14"/>
          <p:cNvPicPr preferRelativeResize="0"/>
          <p:nvPr/>
        </p:nvPicPr>
        <p:blipFill rotWithShape="1">
          <a:blip r:embed="rId3">
            <a:alphaModFix/>
          </a:blip>
          <a:srcRect b="17111" l="0" r="20255" t="15604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rgbClr val="242B4A"/>
              </a:gs>
              <a:gs pos="50000">
                <a:srgbClr val="353F6C">
                  <a:alpha val="74902"/>
                </a:srgbClr>
              </a:gs>
              <a:gs pos="100000">
                <a:srgbClr val="404C82">
                  <a:alpha val="50196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" name="Google Shape;100;p14"/>
          <p:cNvCxnSpPr/>
          <p:nvPr/>
        </p:nvCxnSpPr>
        <p:spPr>
          <a:xfrm flipH="1" rot="10800000">
            <a:off x="782334" y="4361719"/>
            <a:ext cx="1503666" cy="1988"/>
          </a:xfrm>
          <a:prstGeom prst="straightConnector1">
            <a:avLst/>
          </a:prstGeom>
          <a:noFill/>
          <a:ln cap="flat" cmpd="sng" w="5715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1" name="Google Shape;101;p14"/>
          <p:cNvSpPr txBox="1"/>
          <p:nvPr>
            <p:ph type="ctrTitle"/>
          </p:nvPr>
        </p:nvSpPr>
        <p:spPr>
          <a:xfrm>
            <a:off x="684362" y="2851687"/>
            <a:ext cx="7307073" cy="11546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Arial"/>
              <a:buNone/>
            </a:pPr>
            <a:r>
              <a:rPr b="1" lang="es-ES" sz="5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Reunion Annual de Padres Titulo I</a:t>
            </a:r>
            <a:br>
              <a:rPr b="1" lang="es-ES" sz="4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s-ES" sz="4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b="1" lang="es-ES" sz="4000">
                <a:solidFill>
                  <a:schemeClr val="lt2"/>
                </a:solidFill>
              </a:rPr>
              <a:t>6</a:t>
            </a:r>
            <a:r>
              <a:rPr b="1" lang="es-ES" sz="4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-202</a:t>
            </a:r>
            <a:r>
              <a:rPr b="1" lang="es-ES" sz="4000">
                <a:solidFill>
                  <a:schemeClr val="lt2"/>
                </a:solidFill>
              </a:rPr>
              <a:t>7</a:t>
            </a:r>
            <a:endParaRPr b="1" sz="4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684362" y="4719116"/>
            <a:ext cx="7307073" cy="767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Escuela Hilton Head Island para las Artes Creativas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" id="103" name="Google Shape;1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77328" y="5515016"/>
            <a:ext cx="1213370" cy="1246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es-ES"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pic>
        <p:nvPicPr>
          <p:cNvPr descr="bcsd logo. " id="111" name="Google Shape;11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1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3" name="Google Shape;113;p15"/>
          <p:cNvSpPr txBox="1"/>
          <p:nvPr/>
        </p:nvSpPr>
        <p:spPr>
          <a:xfrm>
            <a:off x="2401823" y="1271752"/>
            <a:ext cx="9705507" cy="443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¿Qué es Título I?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Escuelas Título I del Distrito Escolar de Beaufort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¿Como se asignan los fondos?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Metas de la escuela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¿Como se utilizan nuestros fondos de Título I?/Evaluación del Programa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Desempeño de la escuela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Curriculum de la escuela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Políticas y compromisos de los padres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Notificación de los </a:t>
            </a:r>
            <a:r>
              <a:rPr b="0" i="0" lang="es-ES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derechos de los padres a estar informados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Comentarios de los padres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es-ES"/>
              <a:t>¿Qué es Título I?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21" name="Google Shape;12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16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3" name="Google Shape;123;p16"/>
          <p:cNvSpPr txBox="1"/>
          <p:nvPr/>
        </p:nvSpPr>
        <p:spPr>
          <a:xfrm>
            <a:off x="2328672" y="1460129"/>
            <a:ext cx="9485376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I es el programa de asistencia federal más grande para las escuelas de nuestra nación.</a:t>
            </a:r>
            <a:b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Título I está diseñado para brindar a todos los niños oportunidades significativas de recibir una educación justa, equitativa y de alta calidad, y para cerrar las brechas de rendimiento educativo.  (ESEA sección 1001)</a:t>
            </a:r>
            <a:b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programa atiende a millones de niños en escuelas primarias y secundarias cada año. </a:t>
            </a:r>
            <a:b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Actualmente hay </a:t>
            </a:r>
            <a:r>
              <a:rPr b="1"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 Escuelas  Título I </a:t>
            </a: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el Distrito Escolar del Condado de Beaufort.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>
            <p:ph type="title"/>
          </p:nvPr>
        </p:nvSpPr>
        <p:spPr>
          <a:xfrm>
            <a:off x="2459110" y="365125"/>
            <a:ext cx="9784441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Escuelas Título I del Condado de Beaufort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31" name="Google Shape;13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7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3" name="Google Shape;133;p17"/>
          <p:cNvSpPr txBox="1"/>
          <p:nvPr/>
        </p:nvSpPr>
        <p:spPr>
          <a:xfrm>
            <a:off x="1848612" y="1347208"/>
            <a:ext cx="5279136" cy="51090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Middle School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Broad River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Early Childhood Center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School for the Creative Arts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Lady’s Island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Lady’s Island Middle School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 Riley Elementary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6964415" y="1271752"/>
            <a:ext cx="5279136" cy="51090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Mossy Oaks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 Royal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 Cedar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Robert Smalls International Academy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Shanklin Elementary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St. Helena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Early College High School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Middle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¿Cómo funciona el Título I?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42" name="Google Shape;14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18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4" name="Google Shape;144;p18"/>
          <p:cNvSpPr txBox="1"/>
          <p:nvPr/>
        </p:nvSpPr>
        <p:spPr>
          <a:xfrm>
            <a:off x="2852928" y="1755648"/>
            <a:ext cx="8007768" cy="4678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gobierno federal proporciona cada año para el Título I fondos a los estados basados en datos del censo y los niveles de pobreza.</a:t>
            </a:r>
            <a:b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Departamento de Educación de Carolina del Sur envía el dinero a los distritos escolares locales.</a:t>
            </a:r>
            <a:b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 distrito escolar identifica las escuelas elegibles en función de su porcentaje de alumnos en situación de pobreza y proporciona una asignación del Título I.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Programa Escolar de Título I 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52" name="Google Shape;15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19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54" name="Google Shape;154;p19"/>
          <p:cNvSpPr txBox="1"/>
          <p:nvPr/>
        </p:nvSpPr>
        <p:spPr>
          <a:xfrm>
            <a:off x="1776295" y="1278948"/>
            <a:ext cx="9156719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Todas las escuelas de Título I en el Distrito Escolar del Condado de Beaufort implementan un programa escolar.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un programa escolar, una escuela puede usar los fondos del Título 1 para implementar reformas que ayudan a mejorar todo el programa educativo de la escuela.</a:t>
            </a:r>
            <a:b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Hay tres requisitos de un programa escolar de Título I y en donde la escuela debe:</a:t>
            </a:r>
            <a:endParaRPr/>
          </a:p>
          <a:p>
            <a:pPr indent="-285750" lvl="4" marL="21145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Llevar a cabo una evaluación integral de las necesidades a través de una amplia gama de partes interesadas.</a:t>
            </a:r>
            <a:b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Crear un Plan de Renovación Escolar integral que describa cómo la escuela mejorará el rendimiento académico.</a:t>
            </a:r>
            <a:b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Anualmente, evaluar el plan de toda la escuela para determinar si el programa escolar ha sido efectivo para abordar las principales áreas problemáticas y, a su vez, aumentar el rendimiento de los estudiantes, particularmente para los estudiantes de menor rendimiento. Las escuelas deben revisar el plan según sea necesario.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>
            <p:ph type="title"/>
          </p:nvPr>
        </p:nvSpPr>
        <p:spPr>
          <a:xfrm>
            <a:off x="2575032" y="365125"/>
            <a:ext cx="974424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Decidir cómo utilizar los fondos del Título I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62" name="Google Shape;16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20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4" name="Google Shape;164;p20"/>
          <p:cNvSpPr txBox="1"/>
          <p:nvPr/>
        </p:nvSpPr>
        <p:spPr>
          <a:xfrm>
            <a:off x="1969505" y="1452365"/>
            <a:ext cx="9989820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 escuela tiene un comité asesor escolar compuesto por padres, maestros, otro personal que trabaja en la escuela, representantes de la comunidad y el director.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el Distrito Escolar del Condado de Beaufort, el Consejo de Mejoramiento Escolar (SIC) generalmente sirve como el comité asesor escolar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 año se completa una evaluación integral de las necesidades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desarrollan metas para el año escolar y se escribe un Plan de Renovación Escolar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SIC aprueba el presupuesto del Título I para la escuela, que es una fuente de financiamiento para apoyar el Plan de Renovación Escolar.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1"/>
          <p:cNvSpPr txBox="1"/>
          <p:nvPr>
            <p:ph type="title"/>
          </p:nvPr>
        </p:nvSpPr>
        <p:spPr>
          <a:xfrm>
            <a:off x="2364017" y="236033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s-ES" sz="3600"/>
              <a:t>Objetivos escolares desarrollados a partir de la evaluación de necesidades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72" name="Google Shape;17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3" name="Google Shape;173;p21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74" name="Google Shape;174;p21"/>
          <p:cNvSpPr txBox="1"/>
          <p:nvPr/>
        </p:nvSpPr>
        <p:spPr>
          <a:xfrm>
            <a:off x="2081929" y="1755648"/>
            <a:ext cx="8778767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Rendimiento del alumnado en lectura: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mayo de 2027, los estudiantes de 3º, 4º y 5º de primaria mostrarán un aumento promedio del 10% en la competencia académica (por nivel de curso) en los tres niveles de curso, al comparar las puntuaciones diagnósticas de Reading i-Ready de la primavera de 2025-26 a la primavera de 2026-27. (esto implica un aumento medio del 49% en los tres niveles de curso al 59%). </a:t>
            </a:r>
            <a:b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Rendimiento estudiantil en matemáticas: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mayo de 2027, los estudiantes de 3º, 4º y 5º grado demostrarán un aumento promedio del 12% en la competencia académica (por nivel de curso) en los tres niveles de curso al comparar las puntuaciones diagnósticas de Math i-Ready de la primavera 2025-26 a la primavera 2026-27. (esto implica un aumento medio del 40% en los tres niveles educativos al 52%).  </a:t>
            </a:r>
            <a:b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Clima escolar: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la primavera de 2026-27, el segmento de percepción del profesorado sobre las condiciones laborales de la Encuesta sobre el Clima Escolar aumentará al menos un punto, de 7 (en primavera de 2026) a 8 (en primavera de 2027).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2"/>
          <p:cNvSpPr txBox="1"/>
          <p:nvPr>
            <p:ph type="title"/>
          </p:nvPr>
        </p:nvSpPr>
        <p:spPr>
          <a:xfrm>
            <a:off x="2382422" y="236033"/>
            <a:ext cx="9424416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s-ES" sz="3600"/>
              <a:t>Actividades del Título I de nuestra escuela – Evaluación del programa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82" name="Google Shape;18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22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84" name="Google Shape;184;p22"/>
          <p:cNvSpPr txBox="1"/>
          <p:nvPr/>
        </p:nvSpPr>
        <p:spPr>
          <a:xfrm>
            <a:off x="2575031" y="1601118"/>
            <a:ext cx="7865205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House/Reunión Titulo I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Noches de Alfabetización Familiar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Noches de Matemáticas en Familia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Celebración de la Herencia Hispana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Almuerzo de Acción de Gracias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Noches de cine en familia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Noches de Aprendizaje MLP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Programas de Nivel de Curso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Noche STEAM/Artes para 2º y 4º grado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Arte de Teatro GT y Postres 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Musical de primavera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/>
          <p:nvPr>
            <p:ph type="title"/>
          </p:nvPr>
        </p:nvSpPr>
        <p:spPr>
          <a:xfrm>
            <a:off x="2382422" y="333569"/>
            <a:ext cx="9424416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Desempeño de la Escuela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92" name="Google Shape;19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23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4" name="Google Shape;194;p23"/>
          <p:cNvSpPr txBox="1"/>
          <p:nvPr/>
        </p:nvSpPr>
        <p:spPr>
          <a:xfrm>
            <a:off x="2382422" y="1360032"/>
            <a:ext cx="6094324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el último boletín estatal nuestra valoración general fue Promedio.  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Rendimiento Académico y Progreso Estudiantil obtuvimos una valoración media. 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Preparación para el Éxito, Progreso Multilingüe del Alumno y Clima Escolar obtuvimos una calificación por debajo de la media. 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Somos una escuela de CSI para el área de Estudiantes con Discapacidades.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06303" y="1991998"/>
            <a:ext cx="3522339" cy="1569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4"/>
          <p:cNvSpPr txBox="1"/>
          <p:nvPr>
            <p:ph type="title"/>
          </p:nvPr>
        </p:nvSpPr>
        <p:spPr>
          <a:xfrm>
            <a:off x="2382422" y="333569"/>
            <a:ext cx="9424416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Curriculum de la Escuela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03" name="Google Shape;20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4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05" name="Google Shape;205;p24"/>
          <p:cNvPicPr preferRelativeResize="0"/>
          <p:nvPr/>
        </p:nvPicPr>
        <p:blipFill rotWithShape="1">
          <a:blip r:embed="rId5">
            <a:alphaModFix/>
          </a:blip>
          <a:srcRect b="0" l="59956" r="0" t="0"/>
          <a:stretch/>
        </p:blipFill>
        <p:spPr>
          <a:xfrm>
            <a:off x="8330080" y="1376624"/>
            <a:ext cx="2812151" cy="4480512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 txBox="1"/>
          <p:nvPr/>
        </p:nvSpPr>
        <p:spPr>
          <a:xfrm>
            <a:off x="2042184" y="2084944"/>
            <a:ext cx="6094324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School uses the following curricula for instructions in the core content áreas: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Inglés/Artes del Lenguaje - Houghton Miffling Harcourrt (HMH)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Matemáticas - Matemáticas Preparadas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Ciencia - Lanzamiento de Projecto Lead the Way (PLTW) 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Estudios Sociales - SAVVAS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Salud – The Great Body Shop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5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Participación</a:t>
            </a:r>
            <a:r>
              <a:rPr lang="es-ES" sz="3600"/>
              <a:t> de los padres y la familia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14" name="Google Shape;21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Google Shape;215;p2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16" name="Google Shape;216;p25"/>
          <p:cNvSpPr txBox="1"/>
          <p:nvPr/>
        </p:nvSpPr>
        <p:spPr>
          <a:xfrm>
            <a:off x="2014463" y="1271752"/>
            <a:ext cx="9899904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ley del Título I requiere que todas las escuelas y familias del Título I trabajen juntas.  </a:t>
            </a:r>
            <a:b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Estos son los dos documentos en que nuestra escuela trabaja con nuestras familias: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Compromiso entre padres y escuelas</a:t>
            </a:r>
            <a:br>
              <a:rPr b="0" i="0" lang="es-E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E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Política de participación de los padres y la familia</a:t>
            </a:r>
            <a:endParaRPr/>
          </a:p>
          <a:p>
            <a:pPr indent="-1651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 uno de estos documentos se distribuye a los padres cada año y sus comentarios sobre estos documentos son muy apreciados porque se revisan cada primavera y se actualizan si es necesario.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6"/>
          <p:cNvSpPr txBox="1"/>
          <p:nvPr>
            <p:ph type="title"/>
          </p:nvPr>
        </p:nvSpPr>
        <p:spPr>
          <a:xfrm>
            <a:off x="2575032" y="236033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s-ES" sz="3600"/>
              <a:t>Participación de los padres y la familia: Compromiso escolar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24" name="Google Shape;22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5" name="Google Shape;225;p26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26" name="Google Shape;226;p26"/>
          <p:cNvPicPr preferRelativeResize="0"/>
          <p:nvPr/>
        </p:nvPicPr>
        <p:blipFill rotWithShape="1">
          <a:blip r:embed="rId5">
            <a:alphaModFix/>
          </a:blip>
          <a:srcRect b="0" l="0" r="48814" t="0"/>
          <a:stretch/>
        </p:blipFill>
        <p:spPr>
          <a:xfrm>
            <a:off x="2666521" y="1247470"/>
            <a:ext cx="4256793" cy="5033586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6"/>
          <p:cNvSpPr/>
          <p:nvPr/>
        </p:nvSpPr>
        <p:spPr>
          <a:xfrm>
            <a:off x="7356653" y="1142660"/>
            <a:ext cx="3684036" cy="131637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1270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Detalla las responsabilidades compartidas entre el centro, los padres y los estudiantes para apoyar el alto rendimiento estudiantil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6"/>
          <p:cNvSpPr/>
          <p:nvPr/>
        </p:nvSpPr>
        <p:spPr>
          <a:xfrm>
            <a:off x="7396846" y="2707472"/>
            <a:ext cx="3684036" cy="131637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1270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Distribuido y firmado por los padres cada año: hay una copia en los libros de agenda de los estudiantes, además de enviarse a casa en formato papel para que la firmen los padres o tutores.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6"/>
          <p:cNvSpPr/>
          <p:nvPr/>
        </p:nvSpPr>
        <p:spPr>
          <a:xfrm>
            <a:off x="7356653" y="4272284"/>
            <a:ext cx="3684036" cy="131637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1270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 revisa anualmente durante el proceso de planificación de primavera con aportaciones de los padres dentro del foro del Consejo de Mejora Escolar.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7"/>
          <p:cNvSpPr txBox="1"/>
          <p:nvPr>
            <p:ph type="title"/>
          </p:nvPr>
        </p:nvSpPr>
        <p:spPr>
          <a:xfrm>
            <a:off x="2575032" y="236033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s-ES" sz="3600"/>
              <a:t>Política de Participación de los Padres y la Familia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37" name="Google Shape;23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8" name="Google Shape;238;p27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39" name="Google Shape;239;p27"/>
          <p:cNvSpPr txBox="1"/>
          <p:nvPr/>
        </p:nvSpPr>
        <p:spPr>
          <a:xfrm>
            <a:off x="1970532" y="1271752"/>
            <a:ext cx="9782556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609600" lvl="0" marL="609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Incluye actividades destinadas a involucrar a los padres, de manera significativa en el desarrollo, implementación y revisión del programa de participación de los padres. 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desarrollo permite a los padres dar su opinión sobre cuestiones importantes relacionadas con la escuela y la comunidad. 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colaboran con el personal escolar para escribir las Política de Participación de Padres y Familia.</a:t>
            </a:r>
            <a:endParaRPr/>
          </a:p>
          <a:p>
            <a:pPr indent="-609600" lvl="0" marL="609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Distribuido y publicado en el sitio web. </a:t>
            </a:r>
            <a:b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Evaluado en la primavera y cualquier corrección se hace con el consejo de mejoramiento escolar.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8"/>
          <p:cNvSpPr txBox="1"/>
          <p:nvPr>
            <p:ph type="title"/>
          </p:nvPr>
        </p:nvSpPr>
        <p:spPr>
          <a:xfrm>
            <a:off x="2081930" y="365125"/>
            <a:ext cx="9829654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s-ES" sz="3600"/>
              <a:t>Actividades</a:t>
            </a:r>
            <a:r>
              <a:rPr lang="es-ES" sz="3600"/>
              <a:t> </a:t>
            </a:r>
            <a:r>
              <a:rPr b="1" lang="es-ES" sz="3600"/>
              <a:t>planificadas de participación de los padres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47" name="Google Shape;24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8" name="Google Shape;248;p28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49" name="Google Shape;249;p28"/>
          <p:cNvPicPr preferRelativeResize="0"/>
          <p:nvPr/>
        </p:nvPicPr>
        <p:blipFill rotWithShape="1">
          <a:blip r:embed="rId5">
            <a:alphaModFix/>
          </a:blip>
          <a:srcRect b="0" l="65217" r="0" t="0"/>
          <a:stretch/>
        </p:blipFill>
        <p:spPr>
          <a:xfrm>
            <a:off x="9018742" y="1503702"/>
            <a:ext cx="2465271" cy="3629532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8"/>
          <p:cNvSpPr txBox="1"/>
          <p:nvPr/>
        </p:nvSpPr>
        <p:spPr>
          <a:xfrm>
            <a:off x="1919235" y="1758461"/>
            <a:ext cx="727843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Reuniones mensuales de PTO y SIC 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Regreso a la Escuela Encuentro y Saludo 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Orientación para padres de otoño / Presentación del Título I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Noche de Padres de Otoño para Estudiantes Multilingüe 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Actuaciones o festivales de nivel escolar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Programa de Coro de Invierno y Primavera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Eventos de Matemáticas y Alfabetización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Evento de Celebración de las Artes de BRAVO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9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Reserva Parental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58" name="Google Shape;25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9" name="Google Shape;259;p29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60" name="Google Shape;260;p29"/>
          <p:cNvSpPr/>
          <p:nvPr/>
        </p:nvSpPr>
        <p:spPr>
          <a:xfrm>
            <a:off x="2664949" y="1685271"/>
            <a:ext cx="4781755" cy="1316370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2700">
            <a:solidFill>
              <a:srgbClr val="888888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cada escuela se le asignan 11 dólares por cada alumno elegible que se utiliza para apoyar el programa de compromiso de padres.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9"/>
          <p:cNvSpPr/>
          <p:nvPr/>
        </p:nvSpPr>
        <p:spPr>
          <a:xfrm>
            <a:off x="2664948" y="3234289"/>
            <a:ext cx="6880985" cy="1528629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2700">
            <a:solidFill>
              <a:srgbClr val="888888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 financiación de Parentalidad Reservada en HHIESCA y Daufuskie se utiliza para facilitar la compra de actividades y suministros asociados para eventos de crianza que se celebran a lo largo del colegio, incluyendo el salario del enlace de padres.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0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Derechos de los padres bajo el Título I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69" name="Google Shape;26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0" name="Google Shape;270;p30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1" name="Google Shape;271;p30"/>
          <p:cNvSpPr txBox="1"/>
          <p:nvPr/>
        </p:nvSpPr>
        <p:spPr>
          <a:xfrm>
            <a:off x="2130199" y="1221673"/>
            <a:ext cx="9353814" cy="544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Cada año, las escuelas de Título I deben proporcionar ciertas notificaciones a los padres.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pueden solicitar reuniones regulares para expresar opiniones e inquietudes - Se requieren conferencias anuales de padres en las escuelas primarias del Título I</a:t>
            </a:r>
            <a:b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los padres se les debe proporcionar información sobre el nivel de logro de sus hijos en las evaluaciones locales y estatales.</a:t>
            </a:r>
            <a:b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deben recibir información sobre el nivel de logro de sus hijos en Lectura/ Artes del Lenguaje, Matemáticas, Estudios Sociales y Ciencias; </a:t>
            </a:r>
            <a:b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pueden solicitar y recibir información sobre las calificaciones del maestro de su hijo; y</a:t>
            </a:r>
            <a:b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padres deben ser informados si su hijo es enseñado por un maestro no certificado durante cuatro o más semanas consecutivas.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1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Participación de los padres y la familia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79" name="Google Shape;27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0" name="Google Shape;280;p31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1" name="Google Shape;281;p31"/>
          <p:cNvSpPr txBox="1"/>
          <p:nvPr/>
        </p:nvSpPr>
        <p:spPr>
          <a:xfrm>
            <a:off x="2243328" y="1426464"/>
            <a:ext cx="8950536" cy="5293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 compromiso es CLAVE para el éxito de su hijo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Usted es el primer maestro de su hijo.</a:t>
            </a:r>
            <a:b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Usted puede influir en la educación de su hijo más que cualquier maestro o escuela.</a:t>
            </a:r>
            <a:b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Elija ser voluntario en el aula de su hijo o participar de otra manera como siendo miembro del comité. (Consulte al director de su escuela)</a:t>
            </a:r>
            <a:b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Usted conoce mejor a su hijo: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Comparta información sobre los intereses y habilidades de su hijo con los maestros; y</a:t>
            </a:r>
            <a:b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Pida ver los informes de progreso de su hijo y de la escuela.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2"/>
          <p:cNvSpPr txBox="1"/>
          <p:nvPr>
            <p:ph type="title"/>
          </p:nvPr>
        </p:nvSpPr>
        <p:spPr>
          <a:xfrm>
            <a:off x="2494403" y="191077"/>
            <a:ext cx="9497568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s-ES" sz="3600"/>
              <a:t>Maneras sencillas de apoyar la educación de su hijo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89" name="Google Shape;28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0" name="Google Shape;290;p32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91" name="Google Shape;291;p32"/>
          <p:cNvSpPr txBox="1"/>
          <p:nvPr/>
        </p:nvSpPr>
        <p:spPr>
          <a:xfrm>
            <a:off x="2023872" y="1332712"/>
            <a:ext cx="5486400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Compartir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Comparta el amor por el aprendizaje;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Léale a su hijo;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Preguntar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Pídale a su hijo que le lea;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Límite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Limite el tiempo de TV y computadora;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Tomar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Aproveche la biblioteca pública y el centro de medios (biblioteca) de la escuela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2"/>
          <p:cNvSpPr txBox="1"/>
          <p:nvPr/>
        </p:nvSpPr>
        <p:spPr>
          <a:xfrm>
            <a:off x="6954687" y="1500558"/>
            <a:ext cx="5152644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Preguntar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Haga preguntas y muestre interés sobre el día escolar de su hijo;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Revisión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Revise la tarea;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Alabar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Elogie sus esfuerzos; 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Animar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Fomentar buenos hábitos de estudio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3"/>
          <p:cNvSpPr txBox="1"/>
          <p:nvPr>
            <p:ph type="title"/>
          </p:nvPr>
        </p:nvSpPr>
        <p:spPr>
          <a:xfrm>
            <a:off x="2401824" y="236033"/>
            <a:ext cx="10048084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Formas sencillas de conocer su escuela y comunicarse con los maestros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300" name="Google Shape;30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1" name="Google Shape;301;p33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02" name="Google Shape;302;p33"/>
          <p:cNvSpPr txBox="1"/>
          <p:nvPr/>
        </p:nvSpPr>
        <p:spPr>
          <a:xfrm>
            <a:off x="1991788" y="1455964"/>
            <a:ext cx="4930815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Asistir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Asista a conferencias de padres y maestros, eventos escolares, capacitaciones especiales para padres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Visitar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Visite el aula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Voluntario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 voluntario en la escuela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Únase a las organizaciones de padres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3"/>
          <p:cNvSpPr txBox="1"/>
          <p:nvPr/>
        </p:nvSpPr>
        <p:spPr>
          <a:xfrm>
            <a:off x="6746748" y="1423879"/>
            <a:ext cx="5152644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Mantener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Mantenga informado a los maestros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Comprometer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Participe en una discusión sobre el trabajo escolar y el comportamiento de su hijo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Reflexionar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Reflexione sobre las responsabilidades establecidas en el pacto entre padres y la escuela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4"/>
          <p:cNvSpPr txBox="1"/>
          <p:nvPr>
            <p:ph type="title"/>
          </p:nvPr>
        </p:nvSpPr>
        <p:spPr>
          <a:xfrm>
            <a:off x="2414016" y="321377"/>
            <a:ext cx="9497568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Retroalimentación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311" name="Google Shape;31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4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313" name="Google Shape;313;p34"/>
          <p:cNvPicPr preferRelativeResize="0"/>
          <p:nvPr/>
        </p:nvPicPr>
        <p:blipFill rotWithShape="1">
          <a:blip r:embed="rId5">
            <a:alphaModFix/>
          </a:blip>
          <a:srcRect b="0" l="56396" r="-1" t="0"/>
          <a:stretch/>
        </p:blipFill>
        <p:spPr>
          <a:xfrm>
            <a:off x="8219843" y="1637336"/>
            <a:ext cx="3506431" cy="333659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4"/>
          <p:cNvSpPr txBox="1"/>
          <p:nvPr/>
        </p:nvSpPr>
        <p:spPr>
          <a:xfrm>
            <a:off x="2307881" y="1538626"/>
            <a:ext cx="6094324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anima a los padres a proporcionar comentarios y sugerencias a la ejecución de su colegio, utilizando los siguientes métodos: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Correo electrónico directo o carta a la administración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Utiliza el enlace para compartir una preocupación en la web del colegio 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Buzón de comentarios para padres ubicada en la oficina principal.</a:t>
            </a:r>
            <a:b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Participación en las reuniones mensuales del consejo de mejora escolar.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5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s-ES" sz="3600"/>
              <a:t>¿Preguntas?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322" name="Google Shape;32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3" name="Google Shape;323;p3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24" name="Google Shape;324;p35"/>
          <p:cNvSpPr txBox="1"/>
          <p:nvPr/>
        </p:nvSpPr>
        <p:spPr>
          <a:xfrm>
            <a:off x="2438400" y="2487168"/>
            <a:ext cx="8778766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¡Tengamos un año escolar increíble!</a:t>
            </a:r>
            <a:br>
              <a:rPr lang="es-ES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6"/>
          <p:cNvSpPr txBox="1"/>
          <p:nvPr>
            <p:ph idx="4294967295" type="title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s-ES"/>
              <a:t>Last slide - BCSD Logo.</a:t>
            </a:r>
            <a:endParaRPr/>
          </a:p>
        </p:txBody>
      </p:sp>
      <p:pic>
        <p:nvPicPr>
          <p:cNvPr descr="bcsd logo." id="330" name="Google Shape;33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5600" y="2500884"/>
            <a:ext cx="6400800" cy="1856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2">
      <a:dk1>
        <a:srgbClr val="454F7E"/>
      </a:dk1>
      <a:lt1>
        <a:srgbClr val="FFFFFF"/>
      </a:lt1>
      <a:dk2>
        <a:srgbClr val="7D9BC1"/>
      </a:dk2>
      <a:lt2>
        <a:srgbClr val="ECAF3B"/>
      </a:lt2>
      <a:accent1>
        <a:srgbClr val="DDDDDD"/>
      </a:accent1>
      <a:accent2>
        <a:srgbClr val="F3D03E"/>
      </a:accent2>
      <a:accent3>
        <a:srgbClr val="95A9CB"/>
      </a:accent3>
      <a:accent4>
        <a:srgbClr val="FFFFFF"/>
      </a:accent4>
      <a:accent5>
        <a:srgbClr val="000000"/>
      </a:accent5>
      <a:accent6>
        <a:srgbClr val="3A3A3A"/>
      </a:accent6>
      <a:hlink>
        <a:srgbClr val="747474"/>
      </a:hlink>
      <a:folHlink>
        <a:srgbClr val="95A9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