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</p:sldIdLst>
  <p:sldSz cy="6858000" cx="12192000"/>
  <p:notesSz cx="7010400" cy="9296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0938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3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p4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4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p5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5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p6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6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" name="Google Shape;147;p7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7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8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" name="Google Shape;157;p8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8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9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9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9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0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p10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0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1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7" name="Google Shape;187;p11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1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2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8" name="Google Shape;198;p12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2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3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8" name="Google Shape;208;p13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3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4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p14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4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5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p15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5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6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8" name="Google Shape;238;p16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6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7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8" name="Google Shape;248;p17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17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8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8" name="Google Shape;258;p18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18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9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8" name="Google Shape;268;p19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19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0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8" name="Google Shape;278;p20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20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1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9" name="Google Shape;289;p21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21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2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0" name="Google Shape;300;p22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22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3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0" name="Google Shape;310;p23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23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4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24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2869F"/>
              </a:buClr>
              <a:buSzPts val="2400"/>
              <a:buNone/>
              <a:defRPr sz="2400">
                <a:solidFill>
                  <a:srgbClr val="82869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2869F"/>
              </a:buClr>
              <a:buSzPts val="2000"/>
              <a:buNone/>
              <a:defRPr sz="2000">
                <a:solidFill>
                  <a:srgbClr val="82869F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2869F"/>
              </a:buClr>
              <a:buSzPts val="1800"/>
              <a:buNone/>
              <a:defRPr sz="1800">
                <a:solidFill>
                  <a:srgbClr val="82869F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2869F"/>
              </a:buClr>
              <a:buSzPts val="1600"/>
              <a:buNone/>
              <a:defRPr sz="1600">
                <a:solidFill>
                  <a:srgbClr val="82869F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2869F"/>
              </a:buClr>
              <a:buSzPts val="1600"/>
              <a:buNone/>
              <a:defRPr sz="1600">
                <a:solidFill>
                  <a:srgbClr val="82869F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2869F"/>
              </a:buClr>
              <a:buSzPts val="1600"/>
              <a:buNone/>
              <a:defRPr sz="1600">
                <a:solidFill>
                  <a:srgbClr val="82869F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2869F"/>
              </a:buClr>
              <a:buSzPts val="1600"/>
              <a:buNone/>
              <a:defRPr sz="1600">
                <a:solidFill>
                  <a:srgbClr val="82869F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2869F"/>
              </a:buClr>
              <a:buSzPts val="1600"/>
              <a:buNone/>
              <a:defRPr sz="1600">
                <a:solidFill>
                  <a:srgbClr val="82869F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2869F"/>
              </a:buClr>
              <a:buSzPts val="1600"/>
              <a:buNone/>
              <a:defRPr sz="1600">
                <a:solidFill>
                  <a:srgbClr val="82869F"/>
                </a:solidFill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2869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2869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2869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2869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2869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2869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2869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2869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2869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2869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2869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1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242B4A"/>
            </a:gs>
            <a:gs pos="50000">
              <a:srgbClr val="353F6C">
                <a:alpha val="85098"/>
              </a:srgbClr>
            </a:gs>
            <a:gs pos="100000">
              <a:srgbClr val="404C82">
                <a:alpha val="0"/>
              </a:srgbClr>
            </a:gs>
          </a:gsLst>
          <a:lin ang="0" scaled="0"/>
        </a:gra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arsh with stream running into the ocean. " id="88" name="Google Shape;88;p13"/>
          <p:cNvPicPr preferRelativeResize="0"/>
          <p:nvPr/>
        </p:nvPicPr>
        <p:blipFill rotWithShape="1">
          <a:blip r:embed="rId3">
            <a:alphaModFix/>
          </a:blip>
          <a:srcRect b="17111" l="0" r="20255" t="15604"/>
          <a:stretch/>
        </p:blipFill>
        <p:spPr>
          <a:xfrm>
            <a:off x="0" y="-1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0">
                <a:srgbClr val="242B4A"/>
              </a:gs>
              <a:gs pos="50000">
                <a:srgbClr val="353F6C">
                  <a:alpha val="80000"/>
                </a:srgbClr>
              </a:gs>
              <a:gs pos="100000">
                <a:srgbClr val="404C82">
                  <a:alpha val="50196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0" name="Google Shape;90;p13"/>
          <p:cNvCxnSpPr/>
          <p:nvPr/>
        </p:nvCxnSpPr>
        <p:spPr>
          <a:xfrm flipH="1" rot="10800000">
            <a:off x="723388" y="4437366"/>
            <a:ext cx="1503666" cy="1988"/>
          </a:xfrm>
          <a:prstGeom prst="straightConnector1">
            <a:avLst/>
          </a:prstGeom>
          <a:noFill/>
          <a:ln cap="flat" cmpd="sng" w="5715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91" name="Google Shape;91;p13"/>
          <p:cNvSpPr txBox="1"/>
          <p:nvPr>
            <p:ph type="ctrTitle"/>
          </p:nvPr>
        </p:nvSpPr>
        <p:spPr>
          <a:xfrm>
            <a:off x="684363" y="2132860"/>
            <a:ext cx="6642126" cy="202872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Beaufort County </a:t>
            </a:r>
            <a:br>
              <a:rPr lang="en-US"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School District</a:t>
            </a:r>
            <a:endParaRPr/>
          </a:p>
        </p:txBody>
      </p:sp>
      <p:sp>
        <p:nvSpPr>
          <p:cNvPr id="92" name="Google Shape;92;p13"/>
          <p:cNvSpPr txBox="1"/>
          <p:nvPr>
            <p:ph idx="1" type="subTitle"/>
          </p:nvPr>
        </p:nvSpPr>
        <p:spPr>
          <a:xfrm>
            <a:off x="684362" y="4719116"/>
            <a:ext cx="7307073" cy="7672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en-US"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Beaufort, South Carolina</a:t>
            </a:r>
            <a:endParaRPr/>
          </a:p>
        </p:txBody>
      </p:sp>
      <p:pic>
        <p:nvPicPr>
          <p:cNvPr descr="bcsd logo." id="93" name="Google Shape;9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32888" y="2132860"/>
            <a:ext cx="2512263" cy="25811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242B4A"/>
            </a:gs>
            <a:gs pos="50000">
              <a:srgbClr val="353F6C">
                <a:alpha val="85098"/>
              </a:srgbClr>
            </a:gs>
            <a:gs pos="100000">
              <a:srgbClr val="404C82">
                <a:alpha val="70196"/>
              </a:srgbClr>
            </a:gs>
          </a:gsLst>
          <a:lin ang="0" scaled="0"/>
        </a:gra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arsh with stream running into the ocean. " id="98" name="Google Shape;98;p14"/>
          <p:cNvPicPr preferRelativeResize="0"/>
          <p:nvPr/>
        </p:nvPicPr>
        <p:blipFill rotWithShape="1">
          <a:blip r:embed="rId3">
            <a:alphaModFix/>
          </a:blip>
          <a:srcRect b="17111" l="0" r="20255" t="15604"/>
          <a:stretch/>
        </p:blipFill>
        <p:spPr>
          <a:xfrm>
            <a:off x="0" y="-1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4"/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0">
                <a:srgbClr val="242B4A"/>
              </a:gs>
              <a:gs pos="50000">
                <a:srgbClr val="353F6C">
                  <a:alpha val="74902"/>
                </a:srgbClr>
              </a:gs>
              <a:gs pos="100000">
                <a:srgbClr val="404C82">
                  <a:alpha val="50196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0" name="Google Shape;100;p14"/>
          <p:cNvCxnSpPr/>
          <p:nvPr/>
        </p:nvCxnSpPr>
        <p:spPr>
          <a:xfrm flipH="1" rot="10800000">
            <a:off x="782334" y="4361719"/>
            <a:ext cx="1503666" cy="1988"/>
          </a:xfrm>
          <a:prstGeom prst="straightConnector1">
            <a:avLst/>
          </a:prstGeom>
          <a:noFill/>
          <a:ln cap="flat" cmpd="sng" w="5715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01" name="Google Shape;101;p14"/>
          <p:cNvSpPr txBox="1"/>
          <p:nvPr>
            <p:ph type="ctrTitle"/>
          </p:nvPr>
        </p:nvSpPr>
        <p:spPr>
          <a:xfrm>
            <a:off x="684362" y="2851687"/>
            <a:ext cx="7307073" cy="115462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Arial"/>
              <a:buNone/>
            </a:pPr>
            <a:r>
              <a:rPr b="1" lang="en-US" sz="5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TITLE I ANNUAL PARENT MEETING</a:t>
            </a:r>
            <a:br>
              <a:rPr b="1" lang="en-US" sz="48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40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202</a:t>
            </a:r>
            <a:r>
              <a:rPr b="1" lang="en-US" sz="4000">
                <a:solidFill>
                  <a:schemeClr val="lt2"/>
                </a:solidFill>
              </a:rPr>
              <a:t>6</a:t>
            </a:r>
            <a:r>
              <a:rPr b="1" lang="en-US" sz="40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-202</a:t>
            </a:r>
            <a:r>
              <a:rPr b="1" lang="en-US" sz="4000">
                <a:solidFill>
                  <a:schemeClr val="lt2"/>
                </a:solidFill>
              </a:rPr>
              <a:t>7</a:t>
            </a:r>
            <a:endParaRPr b="1" sz="4800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4"/>
          <p:cNvSpPr txBox="1"/>
          <p:nvPr/>
        </p:nvSpPr>
        <p:spPr>
          <a:xfrm>
            <a:off x="684362" y="4719116"/>
            <a:ext cx="7307073" cy="7672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en-US" sz="2400">
                <a:solidFill>
                  <a:schemeClr val="lt1"/>
                </a:solidFill>
              </a:rPr>
              <a:t>Hilton Head Island Elementary School for the Creative Arts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71429"/>
              <a:buFont typeface="Arial"/>
              <a:buNone/>
            </a:pPr>
            <a:r>
              <a:rPr lang="en-US"/>
              <a:t>Sss</a:t>
            </a:r>
            <a:endParaRPr/>
          </a:p>
        </p:txBody>
      </p:sp>
      <p:pic>
        <p:nvPicPr>
          <p:cNvPr descr="bcsd logo." id="103" name="Google Shape;103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77328" y="5515016"/>
            <a:ext cx="1213370" cy="1246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5"/>
          <p:cNvSpPr txBox="1"/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Agenda</a:t>
            </a:r>
            <a:endParaRPr/>
          </a:p>
        </p:txBody>
      </p:sp>
      <p:pic>
        <p:nvPicPr>
          <p:cNvPr descr="bcsd logo. " id="111" name="Google Shape;111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2" name="Google Shape;112;p15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13" name="Google Shape;113;p15"/>
          <p:cNvSpPr txBox="1"/>
          <p:nvPr/>
        </p:nvSpPr>
        <p:spPr>
          <a:xfrm>
            <a:off x="2401824" y="1271752"/>
            <a:ext cx="8458872" cy="46782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is Title I?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Beaufort County Title I Schools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are funds are determined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School Goals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our Title I Funds are Used/Program Evaluation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School Performance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School Curriculum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Parent Policy and Compact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Notification of </a:t>
            </a:r>
            <a:r>
              <a:rPr b="0" i="0" lang="en-US" sz="2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Parent’s Right to Know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Parent Comments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6"/>
          <p:cNvSpPr txBox="1"/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en-US"/>
              <a:t>What is Title I?</a:t>
            </a:r>
            <a:endParaRPr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121" name="Google Shape;121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2" name="Google Shape;122;p16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23" name="Google Shape;123;p16"/>
          <p:cNvSpPr txBox="1"/>
          <p:nvPr/>
        </p:nvSpPr>
        <p:spPr>
          <a:xfrm>
            <a:off x="2401823" y="1271752"/>
            <a:ext cx="9705507" cy="42473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Title I is the largest federal assistance program for our nation’s schools.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Title I is designed to provide all children significant opportunity to receive a fair, equitable, and high-quality education, and to close educational achievement gaps.  (ESEA section 1001)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program serves millions of children in elementary and secondary schools each year. 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There are currently </a:t>
            </a:r>
            <a:r>
              <a:rPr b="1"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 Title I Schools </a:t>
            </a: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the Beaufort County School District.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7"/>
          <p:cNvSpPr txBox="1"/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en-US" sz="3600"/>
              <a:t>Beaufort County Title I Schools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131" name="Google Shape;131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17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33" name="Google Shape;133;p17"/>
          <p:cNvSpPr txBox="1"/>
          <p:nvPr/>
        </p:nvSpPr>
        <p:spPr>
          <a:xfrm>
            <a:off x="1848601" y="1347200"/>
            <a:ext cx="5115900" cy="44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Beaufort Elementary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Beaufort Middle School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Broad River Elementary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Hilton Head Island Early Childhood Center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Hilton Head Island School for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Creative Arts/Daufuskie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Hilton Head Island Elementary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Lady’s Island Elementary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Lady’s Island Middle School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MC Riley Elementary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7"/>
          <p:cNvSpPr txBox="1"/>
          <p:nvPr/>
        </p:nvSpPr>
        <p:spPr>
          <a:xfrm>
            <a:off x="6964415" y="1271752"/>
            <a:ext cx="5279136" cy="4431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Mossy Oaks Elementary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Port Royal Elementary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Red Cedar Elementary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Robert Smalls International Academy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Shanklin Elementary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St. Helena Elementary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Whale Branch Early College High School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Whale Branch Elementary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Whale Branch Middle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8"/>
          <p:cNvSpPr txBox="1"/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en-US" sz="3600"/>
              <a:t>How does Title I Work?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142" name="Google Shape;142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3" name="Google Shape;143;p18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4" name="Google Shape;144;p18"/>
          <p:cNvSpPr txBox="1"/>
          <p:nvPr/>
        </p:nvSpPr>
        <p:spPr>
          <a:xfrm>
            <a:off x="2170176" y="1755648"/>
            <a:ext cx="9412224" cy="33855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federal government provides funding to states based on census and poverty data each year for Title I.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The South Carolina Department of Education sends the money to the local school districts.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The school district identifies eligible schools based off of their percentage of Pupils in Poverty and provides a Title I allocation.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9"/>
          <p:cNvSpPr txBox="1"/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en-US" sz="3600"/>
              <a:t>A Title I Schoolwide Program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152" name="Google Shape;152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3" name="Google Shape;153;p19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54" name="Google Shape;154;p19"/>
          <p:cNvSpPr txBox="1"/>
          <p:nvPr/>
        </p:nvSpPr>
        <p:spPr>
          <a:xfrm>
            <a:off x="2295143" y="1421588"/>
            <a:ext cx="9058656" cy="40934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All Title I schools in the BCSD implement a </a:t>
            </a:r>
            <a:r>
              <a:rPr lang="en-US" sz="20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schoolwide</a:t>
            </a: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program.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a schoolwide program, a school may use Title I funds to implement reforms to upgrade the entire educational program of the school.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There are three requirements of a Title I Schoolwide program and the school must: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Conduct a comprehensive needs assessment through a broad range of stakeholders.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Create a comprehensive School Renewal Plan that describes how the school will improve academic achievement throughout the school</a:t>
            </a:r>
            <a:endParaRPr/>
          </a:p>
          <a:p>
            <a:pPr indent="-285750" lvl="2" marL="12001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Annually, evaluate the schoolwide plan to determine if the schoolwide program has been effective in addressing the major problem areas and, in turn, increasing student achievement, particularly for the lowest-achieving students. Schools must revise the plan as necessary.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0"/>
          <p:cNvSpPr txBox="1"/>
          <p:nvPr>
            <p:ph type="title"/>
          </p:nvPr>
        </p:nvSpPr>
        <p:spPr>
          <a:xfrm>
            <a:off x="2575025" y="144050"/>
            <a:ext cx="8778900" cy="8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1" lang="en-US" sz="3600"/>
              <a:t>Determining How Title I Funds Are Used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162" name="Google Shape;162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3" name="Google Shape;163;p20"/>
          <p:cNvCxnSpPr/>
          <p:nvPr/>
        </p:nvCxnSpPr>
        <p:spPr>
          <a:xfrm>
            <a:off x="2575032" y="823235"/>
            <a:ext cx="3809100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64" name="Google Shape;164;p20"/>
          <p:cNvSpPr txBox="1"/>
          <p:nvPr/>
        </p:nvSpPr>
        <p:spPr>
          <a:xfrm>
            <a:off x="2688050" y="1139875"/>
            <a:ext cx="9117600" cy="509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381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Each school has a school advisory committee composed of parents, teachers, other staff that work at the school, community representatives and the principal.</a:t>
            </a:r>
            <a:endParaRPr sz="2500"/>
          </a:p>
          <a:p>
            <a:pPr indent="-4381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Beaufort County School District, the School Improvement Council (SIC) usually serves as the school advisory committee</a:t>
            </a:r>
            <a:endParaRPr sz="2500"/>
          </a:p>
          <a:p>
            <a:pPr indent="-4381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comprehensive needs assessment is completed each year</a:t>
            </a:r>
            <a:endParaRPr sz="2500"/>
          </a:p>
          <a:p>
            <a:pPr indent="-4381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Goals are developed for the school year and a School Renewal Plan is written</a:t>
            </a:r>
            <a:endParaRPr sz="2500"/>
          </a:p>
          <a:p>
            <a:pPr indent="-4381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SIC approves the Title I budget for the school which is a funding source to support the School Renewal Plan.</a:t>
            </a:r>
            <a:endParaRPr sz="25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1"/>
          <p:cNvSpPr txBox="1"/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1" lang="en-US" sz="3600"/>
              <a:t>School Goals Developed from Needs Assessment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172" name="Google Shape;172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3" name="Google Shape;173;p21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74" name="Google Shape;174;p21"/>
          <p:cNvSpPr txBox="1"/>
          <p:nvPr/>
        </p:nvSpPr>
        <p:spPr>
          <a:xfrm>
            <a:off x="2307400" y="1459275"/>
            <a:ext cx="8778900" cy="52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98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 Achievement in Reading: </a:t>
            </a: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 May of 2027, students in grades 3, 4, and 5 will demonstrate an increase by a measure of 10% on average across the three grade levels in academic proficiency (on grade level) when comparing Reading i-Ready diagnostic scores from Spring 2025-26 to Spring 2026-27. (this entails an average increase from 49% across the three grade levels to 59%).</a:t>
            </a:r>
            <a:endParaRPr sz="2000"/>
          </a:p>
          <a:p>
            <a:pPr indent="-298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 Achievement in Math: </a:t>
            </a: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 May of 2027, students in grades 3, 4, and 5 will demonstrate an increase by a measure of 12% on average across the three grade levels in academic proficiency (on grade level) when comparing Math i-Ready diagnostic scores from Spring 2025-26 to Spring 2026-27. (this entails an average increase from 40% across the three grade levels to 52%). </a:t>
            </a:r>
            <a:endParaRPr sz="2000"/>
          </a:p>
          <a:p>
            <a:pPr indent="-298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School Climate: </a:t>
            </a: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 Spring of 2026-27, the Teacher Perception of Working Conditions segment of the School Climate Survey will increase by at least one point, from 7 (in Spring 2026) to 8 (in Spring of 2027).</a:t>
            </a:r>
            <a:endParaRPr sz="20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2"/>
          <p:cNvSpPr txBox="1"/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1" lang="en-US" sz="3600"/>
              <a:t>Our School’s Title I Activities – Program Evaluation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182" name="Google Shape;182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3" name="Google Shape;183;p22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84" name="Google Shape;184;p22"/>
          <p:cNvSpPr txBox="1"/>
          <p:nvPr/>
        </p:nvSpPr>
        <p:spPr>
          <a:xfrm>
            <a:off x="2575032" y="1599505"/>
            <a:ext cx="4886924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Open House/Title I Meeting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Family Literacy Nights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Family Math Nights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Hispanic Heritage Celebration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Thanksgiving Lunch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Family Movie Nights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MLP Learning Nights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Grade Level Shows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STEAM/Arts Night for Grades 2 and 4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GT Arts Dessert Theater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Spring Musical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3"/>
          <p:cNvSpPr txBox="1"/>
          <p:nvPr>
            <p:ph type="title"/>
          </p:nvPr>
        </p:nvSpPr>
        <p:spPr>
          <a:xfrm>
            <a:off x="2382422" y="333569"/>
            <a:ext cx="9424416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en-US" sz="3600"/>
              <a:t>School Performance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192" name="Google Shape;192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3" name="Google Shape;193;p23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94" name="Google Shape;194;p23"/>
          <p:cNvSpPr txBox="1"/>
          <p:nvPr/>
        </p:nvSpPr>
        <p:spPr>
          <a:xfrm>
            <a:off x="2382422" y="1240196"/>
            <a:ext cx="5215000" cy="4475139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 the last state report card our overall rating was Average. 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Academic Achievement and Student Progress we earned an average rating.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Preparing for Success, Multilingual Learner Progress and School Climate we earned a below average rating.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 are a CSI school for the area of Students with Disabilities.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5" name="Google Shape;195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63209" y="2062336"/>
            <a:ext cx="3522339" cy="1569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4"/>
          <p:cNvSpPr txBox="1"/>
          <p:nvPr>
            <p:ph type="title"/>
          </p:nvPr>
        </p:nvSpPr>
        <p:spPr>
          <a:xfrm>
            <a:off x="2382422" y="333569"/>
            <a:ext cx="9424416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en-US" sz="3600"/>
              <a:t>School</a:t>
            </a:r>
            <a:r>
              <a:rPr lang="en-US" sz="3600"/>
              <a:t> </a:t>
            </a:r>
            <a:r>
              <a:rPr b="1" lang="en-US" sz="3600"/>
              <a:t>Curriculum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203" name="Google Shape;203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24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id="205" name="Google Shape;205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82422" y="1318405"/>
            <a:ext cx="7642422" cy="43435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5"/>
          <p:cNvSpPr txBox="1"/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en-US" sz="3600"/>
              <a:t>Parent and Family Engagement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213" name="Google Shape;213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4" name="Google Shape;214;p25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15" name="Google Shape;215;p25"/>
          <p:cNvSpPr txBox="1"/>
          <p:nvPr/>
        </p:nvSpPr>
        <p:spPr>
          <a:xfrm>
            <a:off x="1987296" y="1383784"/>
            <a:ext cx="9899904" cy="51090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Title I law requires that all Title I schools and families work together. 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our school works with our families is listed in the following documents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Parent-School Compact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Parental and Family Engagement Policy</a:t>
            </a:r>
            <a:endParaRPr/>
          </a:p>
          <a:p>
            <a:pPr indent="-2794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1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Each of these documents are distributed to parents each year and your feedback on these documents is very much appreciated because they are reviewed each Spring and updated if necessary.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6"/>
          <p:cNvSpPr txBox="1"/>
          <p:nvPr>
            <p:ph type="title"/>
          </p:nvPr>
        </p:nvSpPr>
        <p:spPr>
          <a:xfrm>
            <a:off x="2575032" y="236033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1" lang="en-US" sz="3600"/>
              <a:t>Parent and Family Engagement: </a:t>
            </a:r>
            <a:br>
              <a:rPr b="1" lang="en-US" sz="3600"/>
            </a:br>
            <a:r>
              <a:rPr b="1" lang="en-US" sz="3600"/>
              <a:t>School Compact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223" name="Google Shape;223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4" name="Google Shape;224;p26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id="225" name="Google Shape;225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75032" y="1291907"/>
            <a:ext cx="7986707" cy="50311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7"/>
          <p:cNvSpPr txBox="1"/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en-US" sz="3600"/>
              <a:t>Parent and Family Engagement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233" name="Google Shape;233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4" name="Google Shape;234;p27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35" name="Google Shape;235;p27"/>
          <p:cNvSpPr txBox="1"/>
          <p:nvPr/>
        </p:nvSpPr>
        <p:spPr>
          <a:xfrm>
            <a:off x="2020969" y="1468023"/>
            <a:ext cx="9695543" cy="42473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609600" lvl="0" marL="609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Includes activities intended to engage parents, in a meaningful way in the development, implementation, and review of the parental involvement program. </a:t>
            </a:r>
            <a:endParaRPr/>
          </a:p>
          <a:p>
            <a:pPr indent="-609600" lvl="0" marL="609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Development allows for parents to give input on important issues pertaining to school and community. </a:t>
            </a:r>
            <a:endParaRPr/>
          </a:p>
          <a:p>
            <a:pPr indent="-609600" lvl="0" marL="609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Parents work with school staff to write the Parent and Family Engagement Policy</a:t>
            </a:r>
            <a:endParaRPr/>
          </a:p>
          <a:p>
            <a:pPr indent="-609600" lvl="0" marL="609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Distributed and posted to school’s website each year</a:t>
            </a:r>
            <a:endParaRPr/>
          </a:p>
          <a:p>
            <a:pPr indent="-609600" lvl="0" marL="609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Evaluated in the spring and any revisions are made with SIC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8"/>
          <p:cNvSpPr txBox="1"/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en-US" sz="3600"/>
              <a:t>Planned Parent Engagement Activities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243" name="Google Shape;243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4" name="Google Shape;244;p28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id="245" name="Google Shape;245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60028" y="1602298"/>
            <a:ext cx="9523909" cy="42699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9"/>
          <p:cNvSpPr txBox="1"/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en-US" sz="3600"/>
              <a:t>Parenting Set Aside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253" name="Google Shape;253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4" name="Google Shape;254;p29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id="255" name="Google Shape;255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98562" y="1920196"/>
            <a:ext cx="8722728" cy="34657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30"/>
          <p:cNvSpPr txBox="1"/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en-US" sz="3600"/>
              <a:t>Parents’ Rights Under Title I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263" name="Google Shape;263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4" name="Google Shape;264;p30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65" name="Google Shape;265;p30"/>
          <p:cNvSpPr txBox="1"/>
          <p:nvPr/>
        </p:nvSpPr>
        <p:spPr>
          <a:xfrm>
            <a:off x="1951713" y="1271752"/>
            <a:ext cx="9996447" cy="44935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Each year Title I schools are required to provide certain notifications to parents.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Parents may request regular meetings to express opinions and concerns – Annual Parent Conferences are required in Title I elementary schools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Parents must be provided information on their child’s level of achievement on local and state assessments.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Parents must be provided information on their child’s level of achievement in Reading/Language Arts, Mathematics, Social Studies, and Science;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Parents may request and receive information on the qualifications of their child’s teacher; and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Parents must be informed if their child is taught by a non-certified teacher for four or more consecutive weeks</a:t>
            </a: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31"/>
          <p:cNvSpPr txBox="1"/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en-US" sz="3600"/>
              <a:t>Parent and Family Engagement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273" name="Google Shape;273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4" name="Google Shape;274;p31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75" name="Google Shape;275;p31"/>
          <p:cNvSpPr txBox="1"/>
          <p:nvPr/>
        </p:nvSpPr>
        <p:spPr>
          <a:xfrm>
            <a:off x="2218092" y="1383784"/>
            <a:ext cx="9498419" cy="51090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Your engagement is KEY to your child’s success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are your child’s first teacher.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can influence your child’s education more than any teacher or school.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Choose to volunteer in your child’s classroom or participate in other ways such as committee members. (See your school’s principal)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know your child best: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Share information about your child’s interests and abilities with teachers; and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Ask to see progress reports on your child and the school.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2"/>
          <p:cNvSpPr txBox="1"/>
          <p:nvPr>
            <p:ph type="title"/>
          </p:nvPr>
        </p:nvSpPr>
        <p:spPr>
          <a:xfrm>
            <a:off x="2575032" y="365125"/>
            <a:ext cx="9214632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1" lang="en-US" sz="3600"/>
              <a:t>Simple Ways to Support Your Child’s Education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283" name="Google Shape;283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4" name="Google Shape;284;p32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85" name="Google Shape;285;p32"/>
          <p:cNvSpPr txBox="1"/>
          <p:nvPr/>
        </p:nvSpPr>
        <p:spPr>
          <a:xfrm>
            <a:off x="2023872" y="1475232"/>
            <a:ext cx="4637532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Share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Share a love of learning;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Read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Read to your child;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Ask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Ask your child to read to you;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Limit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Limit TV and computer time;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Take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Take advantage of the public library and the school media center;</a:t>
            </a:r>
            <a:endParaRPr/>
          </a:p>
        </p:txBody>
      </p:sp>
      <p:sp>
        <p:nvSpPr>
          <p:cNvPr id="286" name="Google Shape;286;p32"/>
          <p:cNvSpPr txBox="1"/>
          <p:nvPr/>
        </p:nvSpPr>
        <p:spPr>
          <a:xfrm>
            <a:off x="6758940" y="1475232"/>
            <a:ext cx="488442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Ask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Ask questions and show interest in your child’s school day;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Review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Review homework;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Praise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Praise their efforts; and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Encourage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Encourage good study habits. 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3"/>
          <p:cNvSpPr txBox="1"/>
          <p:nvPr>
            <p:ph type="title"/>
          </p:nvPr>
        </p:nvSpPr>
        <p:spPr>
          <a:xfrm>
            <a:off x="2401824" y="236033"/>
            <a:ext cx="9497568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en-US" sz="3600"/>
              <a:t>Simple Ways Know Your School and </a:t>
            </a:r>
            <a:br>
              <a:rPr b="1" lang="en-US" sz="3600"/>
            </a:br>
            <a:r>
              <a:rPr b="1" lang="en-US" sz="3600"/>
              <a:t>Communicate With Teachers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294" name="Google Shape;294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5" name="Google Shape;295;p33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96" name="Google Shape;296;p33"/>
          <p:cNvSpPr txBox="1"/>
          <p:nvPr/>
        </p:nvSpPr>
        <p:spPr>
          <a:xfrm>
            <a:off x="2023872" y="1536174"/>
            <a:ext cx="4930815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Attend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Attend parent teacher conferences, school events, special parent trainings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Visit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Visit the classroom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Volunteer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Volunteer at the school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Join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Join parents’ organizations</a:t>
            </a:r>
            <a:endParaRPr/>
          </a:p>
        </p:txBody>
      </p:sp>
      <p:sp>
        <p:nvSpPr>
          <p:cNvPr id="297" name="Google Shape;297;p33"/>
          <p:cNvSpPr txBox="1"/>
          <p:nvPr/>
        </p:nvSpPr>
        <p:spPr>
          <a:xfrm>
            <a:off x="6746748" y="1536173"/>
            <a:ext cx="5152644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Keep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Keep teachers informed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Engage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Engage in discussion about your child’s school work and behavior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Reflect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Reflect on the responsibilities as stated in the parent-school compact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34"/>
          <p:cNvSpPr txBox="1"/>
          <p:nvPr>
            <p:ph type="title"/>
          </p:nvPr>
        </p:nvSpPr>
        <p:spPr>
          <a:xfrm>
            <a:off x="2414016" y="321377"/>
            <a:ext cx="9497568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en-US" sz="3600"/>
              <a:t>Feedback</a:t>
            </a:r>
            <a:endParaRPr b="1"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305" name="Google Shape;305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6" name="Google Shape;306;p34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id="307" name="Google Shape;307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13805" y="1847574"/>
            <a:ext cx="8794252" cy="3582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48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35"/>
          <p:cNvSpPr txBox="1"/>
          <p:nvPr>
            <p:ph type="title"/>
          </p:nvPr>
        </p:nvSpPr>
        <p:spPr>
          <a:xfrm>
            <a:off x="2575032" y="365125"/>
            <a:ext cx="8778767" cy="90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/>
              <a:t>Questions?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csd logo. " id="315" name="Google Shape;315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60696" y="5515016"/>
            <a:ext cx="1246635" cy="12466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6" name="Google Shape;316;p35"/>
          <p:cNvCxnSpPr/>
          <p:nvPr/>
        </p:nvCxnSpPr>
        <p:spPr>
          <a:xfrm>
            <a:off x="2575032" y="1142660"/>
            <a:ext cx="3809105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317" name="Google Shape;317;p35"/>
          <p:cNvSpPr txBox="1"/>
          <p:nvPr/>
        </p:nvSpPr>
        <p:spPr>
          <a:xfrm>
            <a:off x="2438400" y="2487168"/>
            <a:ext cx="8778766" cy="1046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Let’s have an amazing school year!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6"/>
          <p:cNvSpPr txBox="1"/>
          <p:nvPr>
            <p:ph idx="4294967295" type="title"/>
          </p:nvPr>
        </p:nvSpPr>
        <p:spPr>
          <a:xfrm>
            <a:off x="838200" y="-132556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/>
              <a:t>Last slide - BCSD Logo.</a:t>
            </a:r>
            <a:endParaRPr/>
          </a:p>
        </p:txBody>
      </p:sp>
      <p:pic>
        <p:nvPicPr>
          <p:cNvPr descr="bcsd logo." id="323" name="Google Shape;323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95600" y="2500884"/>
            <a:ext cx="6400800" cy="1856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2">
      <a:dk1>
        <a:srgbClr val="454F7E"/>
      </a:dk1>
      <a:lt1>
        <a:srgbClr val="FFFFFF"/>
      </a:lt1>
      <a:dk2>
        <a:srgbClr val="7D9BC1"/>
      </a:dk2>
      <a:lt2>
        <a:srgbClr val="ECAF3B"/>
      </a:lt2>
      <a:accent1>
        <a:srgbClr val="DDDDDD"/>
      </a:accent1>
      <a:accent2>
        <a:srgbClr val="F3D03E"/>
      </a:accent2>
      <a:accent3>
        <a:srgbClr val="95A9CB"/>
      </a:accent3>
      <a:accent4>
        <a:srgbClr val="FFFFFF"/>
      </a:accent4>
      <a:accent5>
        <a:srgbClr val="000000"/>
      </a:accent5>
      <a:accent6>
        <a:srgbClr val="3A3A3A"/>
      </a:accent6>
      <a:hlink>
        <a:srgbClr val="747474"/>
      </a:hlink>
      <a:folHlink>
        <a:srgbClr val="95A9C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