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267" r:id="rId6"/>
    <p:sldId id="293" r:id="rId7"/>
    <p:sldId id="305" r:id="rId8"/>
    <p:sldId id="289" r:id="rId9"/>
    <p:sldId id="290" r:id="rId10"/>
    <p:sldId id="292" r:id="rId11"/>
    <p:sldId id="300" r:id="rId12"/>
    <p:sldId id="298" r:id="rId13"/>
    <p:sldId id="332" r:id="rId14"/>
    <p:sldId id="304" r:id="rId15"/>
    <p:sldId id="259" r:id="rId16"/>
    <p:sldId id="260" r:id="rId17"/>
    <p:sldId id="262" r:id="rId18"/>
    <p:sldId id="263" r:id="rId19"/>
    <p:sldId id="333" r:id="rId20"/>
    <p:sldId id="307" r:id="rId21"/>
    <p:sldId id="303" r:id="rId22"/>
    <p:sldId id="301" r:id="rId23"/>
    <p:sldId id="314" r:id="rId24"/>
    <p:sldId id="316" r:id="rId25"/>
    <p:sldId id="320" r:id="rId26"/>
    <p:sldId id="324" r:id="rId27"/>
    <p:sldId id="322" r:id="rId28"/>
    <p:sldId id="328" r:id="rId29"/>
    <p:sldId id="330" r:id="rId30"/>
    <p:sldId id="326" r:id="rId31"/>
    <p:sldId id="276" r:id="rId32"/>
  </p:sldIdLst>
  <p:sldSz cx="12192000" cy="6858000"/>
  <p:notesSz cx="7010400" cy="9296400"/>
  <p:defaultTextStyle>
    <a:defPPr>
      <a:defRPr lang="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4F7E"/>
    <a:srgbClr val="000000"/>
    <a:srgbClr val="AF7A11"/>
    <a:srgbClr val="7D9BC1"/>
    <a:srgbClr val="DDDDDD"/>
    <a:srgbClr val="ECAF3B"/>
    <a:srgbClr val="E49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2" autoAdjust="0"/>
    <p:restoredTop sz="86441" autoAdjust="0"/>
  </p:normalViewPr>
  <p:slideViewPr>
    <p:cSldViewPr snapToGrid="0">
      <p:cViewPr varScale="1">
        <p:scale>
          <a:sx n="137" d="100"/>
          <a:sy n="137" d="100"/>
        </p:scale>
        <p:origin x="3468" y="126"/>
      </p:cViewPr>
      <p:guideLst/>
    </p:cSldViewPr>
  </p:slideViewPr>
  <p:outlineViewPr>
    <p:cViewPr>
      <p:scale>
        <a:sx n="33" d="100"/>
        <a:sy n="33" d="100"/>
      </p:scale>
      <p:origin x="0" y="-311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790992-42E2-423B-831E-6AA5E0021CB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E475AF-F145-44DD-BC99-A3E29994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53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E0E38-8F6D-FFD5-C27F-64323B51D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02FD68-B30E-C587-1747-D60B7308A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AE94D8-4357-6243-1F03-993E58BE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EED5F-DBD0-A8CF-DBA7-2966E6CC4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7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64613-BDE3-2326-47B6-85C0C7B53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79EC3-DAA0-013F-1BF0-B996A64F4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774AF-14E4-9F85-C2F7-DF82A4D85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E01E0-8E6B-9CAA-EA4F-808C1BC58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61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E86DC-67CE-CF82-7F55-1DDFAA735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4F77D-A98D-1D8B-222C-D17062F29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94BB9-E132-AF24-5067-2B650A292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EE675-423F-2E98-7459-5BBB3F74F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77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67C46-17CB-A440-70BB-00437973F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04C07-BFE8-9DC5-BD6F-016259DDF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E8941E-FC21-447D-E5F9-04563D490A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5E4B8-4E38-5095-CF8C-156E722DBD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97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D374-3441-4F68-24A0-7B62893D3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159DF0-C342-B198-94B3-E20A52A58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B2EEA6-A10B-A8EA-14CC-5836FFC84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20AC0-0D6E-7AE4-A8A0-91DAB1168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23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D924B-4E07-9D36-6090-441EC76AA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4C1482-66B3-2366-CD74-8922951BE7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0EB8E0-D367-C907-DF86-53CACB14F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CCF39-E2D7-2506-0382-772EE21F8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67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6BAC2-359F-14A0-04F0-E2B4ACB6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90580-D35D-4147-AA70-291BCBEFE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D5F081-3E2D-B0CF-138B-7EA423DD5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63A27-2179-E13B-498E-3D37DC605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99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19ABA-57C4-0F1E-D197-F9A7780B9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40602-3442-2F6A-CD9A-6569916ACC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A7579C-5716-06C1-6A9E-3E80AA9DD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C204B-6634-E2DE-3207-EBE643B952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0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4E06D-6F35-B97F-D87F-73FCAD4C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02413-A96E-4B90-5D0F-186ACE004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7F48B-953F-0F38-7D40-83F9455E5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ABE7BE-D7A6-AC69-FEF9-D520D33DB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79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4388E-83F0-3C4D-2B5B-21ED8B11B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2C8D36-8ADA-91BD-2160-D364742C3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23F203-1D2D-E75B-71A3-987F27C8D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E911D-819C-9C14-3E0D-C12562726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21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A74B-19CC-6F97-C701-500D5E490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BB5A23-A5A7-7F4D-B22D-97EA37A3B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7BFE6-00FA-E9EC-386E-ABCE1B72D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A6776-44AF-7C57-ADBD-52C7DFAB3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47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4B17A-217F-A8B0-FCA6-3FE51ADE0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87D82-CAC2-E384-E271-E7FCC5B0B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626FC2-020E-2293-E256-4625F3BD6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05FE6-E08F-8B29-A944-A802792EC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80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6AC2-E3B5-C1C1-A144-852A5CA40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8B2901-B768-73DD-82E4-20F2E3AA0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835D9A-B78C-AD8A-4BF5-B0461EAC5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90841-1AF6-93F3-F839-50AE4EC5F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13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A30CF-10E1-C84F-4A5A-6FE8ECE9E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776AA2-9581-6EC4-F889-15FC6A737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8C8B6A-6CE8-B4B8-30C3-3F4689090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8AB98-97F1-D19B-AB3D-52CE03243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44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13B18-0E73-CD02-2687-EBC41F388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F0815-ED86-5D5D-489D-84C42FC8C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E1BA43-8D46-8DCE-2F47-647157183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FDB1E-9D45-C058-121B-68D34953F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329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6F0D-8234-3302-7D4B-9189250D9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DA8D33-B6BA-14BF-EB45-6C16D873A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5D9014-2E4D-03B3-A290-BA6F59ABB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30674-0EA9-3F91-A2D9-1F5EF352A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76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D315-0651-4B91-6A93-E40EF3875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B3444-FF33-BAFF-EB24-452C770EE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6C0859-B26A-72B7-9A9E-9AEDF5FC8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7C1B2-1DBD-7490-B15D-763424E48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14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167DA-0BA0-C65B-6728-D4439DA29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584CC2-4AE3-023E-ECD1-DAE6DD362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869C8E-64C6-83FA-1BEC-F7744871F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1207E-64C0-285B-615E-9AB49D360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54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D592F-A503-8E55-A22B-951146D49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4AF96-4798-6086-AC37-3DE585AE0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7C01C-3198-78F0-455A-CC1E66CDA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6F4A9-3FF4-1340-2F9D-B8ED55C18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117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7096A-89B2-AE97-1B26-C79D44813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AF243-725F-CA5E-5F0A-8CA9A11D4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84F035-C470-C36D-E510-334AD8C75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A3FCE-7B81-407D-933D-FCF6902EE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71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A3DF-BD0F-282A-7950-42C44B8BB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34368-6ABC-1B7D-C890-6EDC1A1A1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0345C-2200-DFD7-49BA-48F65844A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94756-4F29-017B-8695-5EAC2AFD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63C19-EA00-DCE2-8562-1EBC84BB6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8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1D5B-BB6F-0305-7575-8816A9089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586F7-4551-4E53-2BB9-555E679D7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DA81-F67B-359D-34E8-ACFA3924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4A091-08FA-19E8-DB71-831A0127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8672E-A946-161D-030F-7FA75228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7081-BC0D-0F9F-14C9-9816A5F44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00C82-9E41-51E7-E606-C7745E793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5A9F7-EC60-FCA8-75B3-4738D6AAB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DBC7B-BD65-3792-3571-91F57E6C3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EFE79-64CE-A8F2-106F-339A0D95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7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8249B-A7B8-85FB-1D30-6BB7C59D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2E8C6-9B6B-22EC-C706-15C0BCE131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86986-C191-70FD-4233-82634039E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AA86D-616D-3B51-AADE-61C5BD09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2853C-EB2A-A97B-BAEB-977829AE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DCBF9-4104-DD37-DF0F-DBB016CA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8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B18C-7A61-EFB8-ED62-600E7C241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0CC35-4165-CC75-740C-BE63ABB78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4305A-46BF-7701-7933-25C9A190B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910196-BBEC-CE5D-2DE4-38AC18FFC8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D196EF-CFE1-AAE0-3EAB-EA1BE63C30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CB5F21-50EF-323C-F3B7-BAC3E8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1E784-F5D9-6D9C-3E88-059C3960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3DB4C8-FAA8-E75A-EB27-1003FA7A9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57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63C5A-EEC6-4D0E-1337-313F329CE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0150FD-2006-9D48-3A83-DBFC9667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54C3A-D33F-7FC1-5EAD-E40AA1526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1178DD-4AA5-F8C2-A683-AEA506965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5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008191-45D6-DCBB-A3A2-816E0B47C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EFF7DC-2C5F-FAEA-ADB7-33D14A328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F5E43-44AF-B60A-7482-AC00305BD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4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09951-8DA5-6CEE-3AAB-2EAA9794A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87789-1C76-29C0-9B62-41ADB2BB9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83867-5D27-4A7A-822E-8C92D5CCD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5EA15-8C74-2E44-8C76-B6021058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695660-C001-5CF2-4078-93FF786DF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321B6-3DCF-644B-4F05-E2A58623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714F-8C10-66FD-BD40-E491A3C7F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E4B7FE-8C1A-C579-B7DF-AC8073146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ABEB2-A8F3-219B-5A33-B77A1D01E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3A2DD-C564-FE83-E44A-E6EE92081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DE49E-93A1-F134-A70B-8C574D00B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38ECA-F4BF-5579-E439-CFB0F95C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4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93553-1A43-B11F-910D-4D5123BB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989D87-3214-DB72-ABD9-57378D8C5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87BEB-A6C9-C7EC-859C-43320C3FD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BDC89-C81C-6B44-C3F9-946634D3B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D6070-A14A-15A9-016D-4E7C9072F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93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F14D15-07DA-B831-7ED1-231C55995A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1DE59F-E9A6-7272-C591-A8506B52A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6E313-1475-A73E-EA14-3A82B71B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78184-DC0D-D427-16DE-3EC59E13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6AF7F-AB17-BB9C-040C-076255D86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0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C31D19-C017-8894-638D-F3C4456A4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583B8-D13B-F7D3-110A-61176EC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ADC7A-1A47-8A9D-2E44-6251E75C7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8C2496-008B-4C80-9B9F-5365BAE441E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34B0F-2734-C0DA-F569-58D3EFDB2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52161-208A-AA3F-BDAE-08B21E821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3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54F7E">
                <a:shade val="30000"/>
                <a:satMod val="115000"/>
              </a:srgbClr>
            </a:gs>
            <a:gs pos="50000">
              <a:srgbClr val="454F7E">
                <a:shade val="67500"/>
                <a:satMod val="115000"/>
                <a:alpha val="85000"/>
              </a:srgbClr>
            </a:gs>
            <a:gs pos="100000">
              <a:srgbClr val="454F7E">
                <a:shade val="100000"/>
                <a:satMod val="115000"/>
                <a:alpha val="0"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ackground picture" descr="Marsh with stream running into the ocean. ">
            <a:extLst>
              <a:ext uri="{FF2B5EF4-FFF2-40B4-BE49-F238E27FC236}">
                <a16:creationId xmlns:a16="http://schemas.microsoft.com/office/drawing/2014/main" id="{4BAB1DE6-A7C3-3374-D7D2-144AD4FF2F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4" r="20255" b="17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blue gradient">
            <a:extLst>
              <a:ext uri="{FF2B5EF4-FFF2-40B4-BE49-F238E27FC236}">
                <a16:creationId xmlns:a16="http://schemas.microsoft.com/office/drawing/2014/main" id="{724E2E84-BD69-9051-FBB4-1934B1A83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54F7E">
                  <a:shade val="30000"/>
                  <a:satMod val="115000"/>
                </a:srgbClr>
              </a:gs>
              <a:gs pos="50000">
                <a:srgbClr val="454F7E">
                  <a:shade val="67500"/>
                  <a:satMod val="115000"/>
                  <a:alpha val="80000"/>
                </a:srgbClr>
              </a:gs>
              <a:gs pos="100000">
                <a:srgbClr val="454F7E">
                  <a:shade val="100000"/>
                  <a:satMod val="115000"/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5ACE79-4023-A88A-3895-B22A782F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723388" y="4437366"/>
            <a:ext cx="1503666" cy="1988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3AFD8F-1B9A-F5BC-C963-AF2309ADC5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684363" y="2132860"/>
            <a:ext cx="6642126" cy="2028721"/>
          </a:xfrm>
        </p:spPr>
        <p:txBody>
          <a:bodyPr anchor="b">
            <a:normAutofit/>
          </a:bodyPr>
          <a:lstStyle/>
          <a:p>
            <a:pPr algn="l"/>
            <a:r>
              <a:rPr lang="es" sz="4400" dirty="0">
                <a:solidFill>
                  <a:schemeClr val="bg1"/>
                </a:solidFill>
                <a:latin typeface="Museo 900" panose="02000000000000000000" pitchFamily="50" charset="0"/>
              </a:rPr>
              <a:t>Distrito Escolar del Condado de Beaufort</a:t>
            </a:r>
            <a:br>
              <a:rPr lang="en-US" sz="4400" dirty="0">
                <a:solidFill>
                  <a:schemeClr val="bg1"/>
                </a:solidFill>
                <a:latin typeface="Museo 900" panose="02000000000000000000" pitchFamily="50" charset="0"/>
              </a:rPr>
            </a:br>
            <a:endParaRPr lang="en-US" sz="4400" dirty="0">
              <a:solidFill>
                <a:schemeClr val="bg1"/>
              </a:solidFill>
              <a:latin typeface="Museo 900" panose="02000000000000000000" pitchFamily="50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2BE03-D803-8E88-3076-93D44E4337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684362" y="4719116"/>
            <a:ext cx="7307073" cy="767284"/>
          </a:xfrm>
        </p:spPr>
        <p:txBody>
          <a:bodyPr>
            <a:normAutofit/>
          </a:bodyPr>
          <a:lstStyle/>
          <a:p>
            <a:pPr algn="l"/>
            <a:r>
              <a:rPr lang="es" sz="2200" dirty="0">
                <a:solidFill>
                  <a:schemeClr val="bg1"/>
                </a:solidFill>
                <a:latin typeface="Museo 700" panose="02000000000000000000" pitchFamily="50" charset="0"/>
              </a:rPr>
              <a:t>Beaufort, Carolina del Sur</a:t>
            </a:r>
          </a:p>
        </p:txBody>
      </p:sp>
      <p:pic>
        <p:nvPicPr>
          <p:cNvPr id="22" name="logo" descr="bcsd logo.">
            <a:extLst>
              <a:ext uri="{FF2B5EF4-FFF2-40B4-BE49-F238E27FC236}">
                <a16:creationId xmlns:a16="http://schemas.microsoft.com/office/drawing/2014/main" id="{37CA0582-1FDA-AD8E-E499-273C37C6B68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2888" y="2132860"/>
            <a:ext cx="2512263" cy="258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47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54F7E">
                <a:shade val="30000"/>
                <a:satMod val="115000"/>
              </a:srgbClr>
            </a:gs>
            <a:gs pos="50000">
              <a:srgbClr val="454F7E">
                <a:shade val="67500"/>
                <a:satMod val="115000"/>
                <a:alpha val="85000"/>
              </a:srgbClr>
            </a:gs>
            <a:gs pos="100000">
              <a:srgbClr val="454F7E">
                <a:shade val="100000"/>
                <a:satMod val="115000"/>
                <a:alpha val="70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ackground picture" descr="Marsh with stream running into the ocean. ">
            <a:extLst>
              <a:ext uri="{FF2B5EF4-FFF2-40B4-BE49-F238E27FC236}">
                <a16:creationId xmlns:a16="http://schemas.microsoft.com/office/drawing/2014/main" id="{02048090-DCD8-F37B-B0C0-06570C0532D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4" r="20255" b="17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blue gradient">
            <a:extLst>
              <a:ext uri="{FF2B5EF4-FFF2-40B4-BE49-F238E27FC236}">
                <a16:creationId xmlns:a16="http://schemas.microsoft.com/office/drawing/2014/main" id="{724E2E84-BD69-9051-FBB4-1934B1A83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54F7E">
                  <a:shade val="30000"/>
                  <a:satMod val="115000"/>
                </a:srgbClr>
              </a:gs>
              <a:gs pos="50000">
                <a:srgbClr val="454F7E">
                  <a:shade val="67500"/>
                  <a:satMod val="115000"/>
                  <a:alpha val="75000"/>
                </a:srgbClr>
              </a:gs>
              <a:gs pos="100000">
                <a:srgbClr val="454F7E">
                  <a:shade val="100000"/>
                  <a:satMod val="115000"/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35A3D3-0B04-457A-2C14-0DAAA8F5C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782334" y="4361719"/>
            <a:ext cx="1503666" cy="1988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3AFD8F-1B9A-F5BC-C963-AF2309ADC5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684362" y="2851687"/>
            <a:ext cx="7307073" cy="1154624"/>
          </a:xfrm>
        </p:spPr>
        <p:txBody>
          <a:bodyPr anchor="b">
            <a:noAutofit/>
          </a:bodyPr>
          <a:lstStyle/>
          <a:p>
            <a:r>
              <a:rPr lang="es" sz="5400" b="1" dirty="0">
                <a:solidFill>
                  <a:schemeClr val="bg2"/>
                </a:solidFill>
                <a:latin typeface="Cera Pro" panose="00000500000000000000" pitchFamily="50" charset="0"/>
              </a:rPr>
              <a:t>REUNIÓN ANUAL DE PADRES DEL PROGRAMA TÍTULO I </a:t>
            </a:r>
            <a:br>
              <a:rPr lang="en-US" sz="4800" b="1" dirty="0">
                <a:solidFill>
                  <a:schemeClr val="bg2"/>
                </a:solidFill>
                <a:latin typeface="Cera Pro" panose="00000500000000000000" pitchFamily="50" charset="0"/>
              </a:rPr>
            </a:br>
            <a:r>
              <a:rPr lang="es" sz="4000" b="1" dirty="0">
                <a:solidFill>
                  <a:schemeClr val="bg2"/>
                </a:solidFill>
                <a:latin typeface="Cera Pro" panose="00000500000000000000" pitchFamily="50" charset="0"/>
              </a:rPr>
              <a:t>2026-27</a:t>
            </a:r>
            <a:endParaRPr lang="en-US" sz="4800" b="1" dirty="0">
              <a:solidFill>
                <a:schemeClr val="bg2"/>
              </a:solidFill>
              <a:latin typeface="Cera Pro" panose="00000500000000000000" pitchFamily="50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FFA9D0F-67E6-38A7-A10F-7CB18BA030A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4362" y="4719116"/>
            <a:ext cx="7307073" cy="7672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" dirty="0">
                <a:solidFill>
                  <a:schemeClr val="bg1"/>
                </a:solidFill>
                <a:latin typeface="Cera Pro" panose="00000500000000000000" pitchFamily="50" charset="0"/>
              </a:rPr>
              <a:t>Escuela preparatoria de educación superior temprana Whale Branch</a:t>
            </a:r>
          </a:p>
          <a:p>
            <a:pPr algn="l"/>
            <a:r>
              <a:rPr lang="es" dirty="0">
                <a:solidFill>
                  <a:schemeClr val="bg1"/>
                </a:solidFill>
                <a:latin typeface="Cera Pro" panose="00000500000000000000" pitchFamily="50" charset="0"/>
              </a:rPr>
              <a:t>3 de septiembre de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84FF9-63D4-89C7-F19B-93CD05B5F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137" y="2507028"/>
            <a:ext cx="3575724" cy="354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09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D3BA6-25A4-A4F0-325B-C5B00AF1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E6A85B6-9E81-EC70-76F5-07926CD23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7EEDF8-6E08-69BD-414A-048B601CD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s" b="1" dirty="0">
                <a:latin typeface="Cera Pro" panose="00000500000000000000" pitchFamily="50" charset="0"/>
              </a:rPr>
              <a:t>Orden del día</a:t>
            </a: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DD966399-72AB-857C-4724-D863E6F5BA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9379896-CD45-502E-CE8D-93CA7E42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7D4BF25-CB96-CE63-9086-0177C2A9C857}"/>
              </a:ext>
            </a:extLst>
          </p:cNvPr>
          <p:cNvSpPr txBox="1"/>
          <p:nvPr/>
        </p:nvSpPr>
        <p:spPr>
          <a:xfrm>
            <a:off x="2401824" y="1271752"/>
            <a:ext cx="845887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¿Qué es el Título I?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800" dirty="0"/>
              <a:t>Escuelas del Título I del Condado de Beaufort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800" dirty="0"/>
              <a:t>¿Cómo se determinan los fondos?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Objetivos escolares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Cómo se utilizan nuestros fondos del Título I/Evaluación del programa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Rendimiento escolar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Plan de estudios escolar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Política y Pacto para Padres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Notificación del </a:t>
            </a:r>
            <a:r>
              <a:rPr lang="es" sz="2800" u="sng" dirty="0"/>
              <a:t>derecho de los padres a saber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Comentarios de los padres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98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9B82A-AA1A-4EDE-E98E-CAA832C98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E6160A8F-BF86-12FF-EBAD-23458638E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CD2B72-CD39-5283-8631-119C7ABBE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s" b="1" dirty="0"/>
              <a:t>¿Qué es el Título I?</a:t>
            </a:r>
            <a:endParaRPr lang="en-US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21D6E36C-8FB2-6C6A-98C5-6054AB84FC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E71EA5-F6FA-FF24-137B-5550668E6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9060C3F-BEAB-841D-6C2F-04ACE32206A8}"/>
              </a:ext>
            </a:extLst>
          </p:cNvPr>
          <p:cNvSpPr txBox="1"/>
          <p:nvPr/>
        </p:nvSpPr>
        <p:spPr>
          <a:xfrm>
            <a:off x="2401823" y="1271752"/>
            <a:ext cx="97055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El Título I es el programa de asistencia federal más grande para las escuelas de nuestra nación.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El Título I está diseñado para brindar a todos los niños oportunidades significativas de recibir una educación justa, equitativa y de alta calidad, y para cerrar las brechas en el rendimiento educativo. (Sección 1001 de la ESEA)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El programa beneficia a millones de niños en escuelas primarias y secundarias cada año.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" sz="2800" dirty="0"/>
              <a:t>Actualmente hay </a:t>
            </a:r>
            <a:r>
              <a:rPr lang="es" sz="2800" b="1" dirty="0"/>
              <a:t>18 escuelas que reciben fondos del Título I </a:t>
            </a:r>
            <a:r>
              <a:rPr lang="es" sz="2800" dirty="0"/>
              <a:t>en el distrito escolar del condado de Beaufort.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0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806DB-7F76-4881-197D-D3336264F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AB18242A-8A32-8E4A-4217-8D860DDF7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67D7B6-713C-50BB-176B-6255EAD9E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Autofit/>
          </a:bodyPr>
          <a:lstStyle/>
          <a:p>
            <a:r>
              <a:rPr lang="es" sz="3200" b="1" dirty="0"/>
              <a:t>Escuelas del Título I del Condado de Beaufort</a:t>
            </a:r>
            <a:endParaRPr lang="en-US" sz="32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5CF5E1EF-6C6A-5BA4-F0BE-1220B01253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1ED5C4-2523-CB92-B006-D470B9109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1150A02-40F8-7B5C-9943-2FE03305573F}"/>
              </a:ext>
            </a:extLst>
          </p:cNvPr>
          <p:cNvSpPr txBox="1"/>
          <p:nvPr/>
        </p:nvSpPr>
        <p:spPr>
          <a:xfrm>
            <a:off x="1848612" y="1347208"/>
            <a:ext cx="527913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400" dirty="0"/>
              <a:t>Escuela primaria Beaufort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400" dirty="0"/>
              <a:t>Escuela Secundaria Beaufort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400" dirty="0"/>
              <a:t>Escuela primaria Broad River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400" dirty="0"/>
              <a:t>Centro de Educación Infantil de Hilton Head Island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400" dirty="0"/>
              <a:t>Escuela de Artes Creativas de Hilton Head Island/Escuela Primaria de Daufuskie Island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400" dirty="0"/>
              <a:t>Escuela primaria de Hilton Head Island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400" dirty="0"/>
              <a:t>Escuela primaria Lady's Island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400" dirty="0"/>
              <a:t>Escuela Secundaria Lady's Island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400" dirty="0"/>
              <a:t>Escuela Primaria Michael C. Riley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F954EF-617C-A36F-B7C9-68EB29BB7396}"/>
              </a:ext>
            </a:extLst>
          </p:cNvPr>
          <p:cNvSpPr txBox="1"/>
          <p:nvPr/>
        </p:nvSpPr>
        <p:spPr>
          <a:xfrm>
            <a:off x="6964415" y="1271752"/>
            <a:ext cx="5279136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Escuela Primaria Mossy Oaks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Escuela Primaria Port Royal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Escuela primaria Red Cedar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Academia de Liderazgo Robert Smalls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Escuela Primaria Joseph S. Shanklin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Escuela Primaria Santa Elena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Escuela preparatoria de educación superior temprana Whale Branch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Escuela primaria Whale Branch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Rama de ballena media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30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E64B6-71F9-C99D-AAB2-D5AA9B3EB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E23D6FD-72DE-E46A-FE58-9FFDDC706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3F0DBD-0AF7-588F-13A6-2D7D4F75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s" sz="3600" b="1" dirty="0"/>
              <a:t>¿Cómo funciona el Título I?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B7CB367-64AA-EB1F-0EAF-27DA75384E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BD34A-29FB-4703-DDF6-F709DE288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1A26C5B-3619-B1D2-AD17-B14D97122EE0}"/>
              </a:ext>
            </a:extLst>
          </p:cNvPr>
          <p:cNvSpPr txBox="1"/>
          <p:nvPr/>
        </p:nvSpPr>
        <p:spPr>
          <a:xfrm>
            <a:off x="2170176" y="1755648"/>
            <a:ext cx="941222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900" dirty="0"/>
              <a:t>El gobierno federal proporciona fondos a los estados cada año para el Título I, basándose en datos censales y de pobreza.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900" dirty="0"/>
              <a:t>El Departamento de Educación de Carolina del Sur envía el dinero a los distritos escolares locales.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900" dirty="0"/>
              <a:t>El distrito escolar identifica las escuelas que cumplen los requisitos en función de su porcentaje de alumnos en situación de pobreza y les proporciona una asignación del Título 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62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37C3F-D693-5013-7E92-1F603E5BB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52962B0-AEDF-AC27-0C2E-7D9242B94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BD50DA-AB50-D4A2-0AD7-DB59AE12D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s" sz="3600" b="1" dirty="0"/>
              <a:t>Un programa escolar integral del Título I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A1344CC-2095-D78C-1D7C-0E8D078AB2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76658-01CC-0620-783C-C13AAD2BD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953FED2-E682-BEC4-D66E-D3D595304F20}"/>
              </a:ext>
            </a:extLst>
          </p:cNvPr>
          <p:cNvSpPr txBox="1"/>
          <p:nvPr/>
        </p:nvSpPr>
        <p:spPr>
          <a:xfrm>
            <a:off x="2295143" y="1421588"/>
            <a:ext cx="90586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" dirty="0"/>
              <a:t>Todas las escuelas del Distrito Escolar del Condado de Bexar (BCSD) que reciben fondos del Título I implementan un programa </a:t>
            </a:r>
            <a:r>
              <a:rPr lang="es" u="sng" dirty="0"/>
              <a:t>para toda la escuela 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dirty="0"/>
              <a:t>En un programa que abarque a toda la escuela, un centro educativo puede utilizar los fondos del Título I para implementar reformas que mejoren todo el programa educativo de la escuela.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dirty="0"/>
              <a:t>Existen tres requisitos para un programa escolar integral del Título I y la escuela debe: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" dirty="0"/>
              <a:t>Realizar una evaluación integral de las necesidades a través de una amplia gama de partes interesadas.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" dirty="0"/>
              <a:t>Elabore un plan integral de renovación escolar que describa cómo la escuela mejorará el rendimiento académico en todos sus niveles.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" dirty="0"/>
              <a:t>Anualmente, se debe evaluar el plan general de la escuela para determinar si el programa ha sido eficaz para abordar las principales áreas problemáticas y, a su vez, mejorar el rendimiento estudiantil, especialmente el de los alumnos con menor rendimiento. Las escuelas deben revisar el plan según sea necesario.</a:t>
            </a:r>
          </a:p>
        </p:txBody>
      </p:sp>
    </p:spTree>
    <p:extLst>
      <p:ext uri="{BB962C8B-B14F-4D97-AF65-F5344CB8AC3E}">
        <p14:creationId xmlns:p14="http://schemas.microsoft.com/office/powerpoint/2010/main" val="245391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2BA29-3C57-9BD2-2D94-3702E881D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A4864B12-C3F8-E1C6-5DC2-37EB8E882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9B9368-0964-2211-0E9D-4D57AFFFC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6"/>
            <a:ext cx="8778767" cy="519130"/>
          </a:xfrm>
        </p:spPr>
        <p:txBody>
          <a:bodyPr>
            <a:normAutofit fontScale="90000"/>
          </a:bodyPr>
          <a:lstStyle/>
          <a:p>
            <a:r>
              <a:rPr lang="es" sz="3600" b="1" dirty="0"/>
              <a:t>Determinación de cómo se utilizan los fondos del Título I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110A37B-483A-B560-54B9-8978411A89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3CBB10-8B1D-2445-07B6-95B306C3F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A57BC5B-BA14-226D-FF00-7D015A3849F4}"/>
              </a:ext>
            </a:extLst>
          </p:cNvPr>
          <p:cNvSpPr txBox="1"/>
          <p:nvPr/>
        </p:nvSpPr>
        <p:spPr>
          <a:xfrm>
            <a:off x="2203849" y="1318022"/>
            <a:ext cx="877876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Cada escuela cuenta con un comité asesor escolar compuesto por padres, profesores, otro personal que trabaja en la escuela, representantes de la comunidad y el director.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En el distrito escolar del condado de Beaufort, el Consejo de Mejora Escolar (SIC, por sus siglas en inglés) suele funcionar como comité asesor escolar.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Cada año se realiza una evaluación exhaustiva de las necesidades.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Se establecen objetivos para el año escolar y se redacta un Plan de Renovación Escolar.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El SIC aprueba el presupuesto del Título I para la escuela, que es una fuente de financiación para apoyar el Plan de Renovación Escolar.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B3D3B-54CF-E841-DBA7-5BF98E563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FF9D485-C5ED-8D2B-47C4-5586DD705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6C643B-04F2-4436-8FB8-73D70859A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040" y="291406"/>
            <a:ext cx="9344967" cy="763672"/>
          </a:xfrm>
        </p:spPr>
        <p:txBody>
          <a:bodyPr>
            <a:normAutofit fontScale="90000"/>
          </a:bodyPr>
          <a:lstStyle/>
          <a:p>
            <a:r>
              <a:rPr lang="es" sz="3600" b="1" dirty="0"/>
              <a:t>Objetivos escolares desarrollados a partir de la evaluación de necesidades.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4046F092-BEC7-A66A-F8EC-A95FBFB704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BCBD1F-941B-2494-0719-C8162AD55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300792-E1B9-B3EC-3E61-26B9070C1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323688"/>
              </p:ext>
            </p:extLst>
          </p:nvPr>
        </p:nvGraphicFramePr>
        <p:xfrm>
          <a:off x="2094535" y="1374638"/>
          <a:ext cx="9494490" cy="502242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494490">
                  <a:extLst>
                    <a:ext uri="{9D8B030D-6E8A-4147-A177-3AD203B41FA5}">
                      <a16:colId xmlns:a16="http://schemas.microsoft.com/office/drawing/2014/main" val="3026153021"/>
                    </a:ext>
                  </a:extLst>
                </a:gridCol>
              </a:tblGrid>
              <a:tr h="1186462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" sz="2400" dirty="0">
                          <a:effectLst/>
                        </a:rPr>
                        <a:t>Para finales del curso escolar 2026-2027, el porcentaje de alumnos que obtengan una calificación de C o superior en la prueba EOCEP de Inglés II mejorará del 56,1% al 60,1%.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4168137796"/>
                  </a:ext>
                </a:extLst>
              </a:tr>
              <a:tr h="1186462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" sz="2400" dirty="0">
                          <a:effectLst/>
                        </a:rPr>
                        <a:t>Para finales del curso escolar 2026-2027, el porcentaje de alumnos que obtengan una calificación de C o superior en la prueba EOCEP de Álgebra 1 mejorará del 41,3% al 51,3%.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3336409344"/>
                  </a:ext>
                </a:extLst>
              </a:tr>
              <a:tr h="1186462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" sz="2400" dirty="0">
                          <a:effectLst/>
                        </a:rPr>
                        <a:t>Para finales del curso escolar 2026-2027, el porcentaje de alumnos que obtengan una calificación de C o superior en el examen EOCEP de Biología mejorará del 58,8% al 62,8%.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1193250720"/>
                  </a:ext>
                </a:extLst>
              </a:tr>
              <a:tr h="1297806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" sz="2400" dirty="0">
                          <a:effectLst/>
                        </a:rPr>
                        <a:t>Para finales del curso escolar 2026-2027, el porcentaje de alumnos que obtengan una calificación de C o superior en el examen EOCEP de Historia de Estados Unidos mejorará del 20% al 30%.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443253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61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7058-6F8E-75D0-6FCB-A4BAD1D89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F5232C34-8723-CD12-9EDB-4222D67A6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D69030-A1F5-3061-C423-84C4A90C1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040" y="291406"/>
            <a:ext cx="9344967" cy="763672"/>
          </a:xfrm>
        </p:spPr>
        <p:txBody>
          <a:bodyPr>
            <a:normAutofit fontScale="90000"/>
          </a:bodyPr>
          <a:lstStyle/>
          <a:p>
            <a:r>
              <a:rPr lang="es" sz="3600" b="1" dirty="0"/>
              <a:t>Objetivos escolares desarrollados a partir de la evaluación de necesidades.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BA26343-720D-342E-5E88-9B43DFB7D9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C911B6-3733-2380-7DCA-F669690E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9F15B5-7FF1-2B4C-D1D1-B192B8427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623323"/>
              </p:ext>
            </p:extLst>
          </p:nvPr>
        </p:nvGraphicFramePr>
        <p:xfrm>
          <a:off x="1848612" y="1230243"/>
          <a:ext cx="9941752" cy="43891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941752">
                  <a:extLst>
                    <a:ext uri="{9D8B030D-6E8A-4147-A177-3AD203B41FA5}">
                      <a16:colId xmlns:a16="http://schemas.microsoft.com/office/drawing/2014/main" val="3026153021"/>
                    </a:ext>
                  </a:extLst>
                </a:gridCol>
              </a:tblGrid>
              <a:tr h="1069371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" sz="2400" dirty="0">
                          <a:effectLst/>
                        </a:rPr>
                        <a:t>Para finales del año escolar 2026-2027, el porcentaje de estudiantes que se gradúan preparados para la universidad o el mundo laboral mejorará del 80,8% al 81,8%, los preparados para la universidad y el mundo laboral mejorarán del 23,1% al 26,5%, los preparados para el mundo laboral mejorarán del 79,8% al 80,3%, y los preparados para la universidad mejorarán del 24% al 25,3%.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2103109574"/>
                  </a:ext>
                </a:extLst>
              </a:tr>
              <a:tr h="611069">
                <a:tc>
                  <a:txBody>
                    <a:bodyPr/>
                    <a:lstStyle/>
                    <a:p>
                      <a:pPr marL="171450" marR="0" indent="-171450">
                        <a:buFont typeface="Arial" panose="020B0604020202020204" pitchFamily="34" charset="0"/>
                        <a:buChar char="•"/>
                      </a:pPr>
                      <a:r>
                        <a:rPr lang="es" sz="2400" dirty="0">
                          <a:effectLst/>
                        </a:rPr>
                        <a:t>Para finales del año escolar 2026-2027, el progreso del alumno multilingüe, según lo medido por el Informe Escolar de Carolina del Sur, mejorará del 40% al 42%.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433511511"/>
                  </a:ext>
                </a:extLst>
              </a:tr>
              <a:tr h="611069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" sz="2400" dirty="0">
                          <a:effectLst/>
                        </a:rPr>
                        <a:t>Para finales del año escolar 2026-2027, el índice de puntualidad estudiantil, medido según el Informe Escolar de Carolina del Sur, mejorará del 82,4% al 84%.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3586167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25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FF32E-C961-AD3F-88EE-4FDBE86BA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B29648F-1CCF-FB87-8A9C-85200644A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4B2CFA-3484-AA24-2C84-6E81E4315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211015"/>
            <a:ext cx="8778767" cy="931645"/>
          </a:xfrm>
        </p:spPr>
        <p:txBody>
          <a:bodyPr>
            <a:normAutofit fontScale="90000"/>
          </a:bodyPr>
          <a:lstStyle/>
          <a:p>
            <a:r>
              <a:rPr lang="es" sz="3600" b="1" dirty="0"/>
              <a:t>Evaluación del programa de actividades del Título I de nuestra escuela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05A4360-4881-FB4C-8B17-7114A7F7ED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267292-86D6-39E8-8978-64C997A49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585A2A5-D780-8C2E-EB27-F35090D69D66}"/>
              </a:ext>
            </a:extLst>
          </p:cNvPr>
          <p:cNvSpPr txBox="1"/>
          <p:nvPr/>
        </p:nvSpPr>
        <p:spPr>
          <a:xfrm>
            <a:off x="2451652" y="-1268266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" dirty="0"/>
              <a:t>Fecha del área de enfoque del evento</a:t>
            </a:r>
          </a:p>
          <a:p>
            <a:r>
              <a:rPr lang="es" dirty="0"/>
              <a:t>(Algunas fechas están sujetas a cambios)</a:t>
            </a:r>
          </a:p>
          <a:p>
            <a:r>
              <a:rPr lang="es" dirty="0"/>
              <a:t>Resumen de la reunión anual del SIC/Título 1 sobre el Título 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1E8F89-FB8A-5E15-EA89-7A566A442E7D}"/>
              </a:ext>
            </a:extLst>
          </p:cNvPr>
          <p:cNvSpPr txBox="1"/>
          <p:nvPr/>
        </p:nvSpPr>
        <p:spPr>
          <a:xfrm>
            <a:off x="2575032" y="1520687"/>
            <a:ext cx="6689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3600" dirty="0"/>
              <a:t>Ver archivo adjunto</a:t>
            </a:r>
          </a:p>
        </p:txBody>
      </p:sp>
    </p:spTree>
    <p:extLst>
      <p:ext uri="{BB962C8B-B14F-4D97-AF65-F5344CB8AC3E}">
        <p14:creationId xmlns:p14="http://schemas.microsoft.com/office/powerpoint/2010/main" val="4063100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4F2683"/>
                </a:solidFill>
                <a:latin typeface="Georgia"/>
              </a:defRPr>
            </a:pPr>
            <a:r>
              <a:t>Un cuerpo estudiantil diverso atiende a 355 estudiantes con un 81 % de apoyo del programa PIP.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F2C1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28416" cy="438912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6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INSCRIPCIÓN POR GRADO</a:t>
            </a:r>
          </a:p>
          <a:p>
            <a:pPr>
              <a:defRPr sz="4800" b="1">
                <a:solidFill>
                  <a:srgbClr val="4F2683"/>
                </a:solidFill>
                <a:latin typeface="Georgia"/>
              </a:defRPr>
            </a:pPr>
            <a:r>
              <a:t>355</a:t>
            </a:r>
          </a:p>
          <a:p>
            <a:pPr>
              <a:spcAft>
                <a:spcPts val="1600"/>
              </a:spcAft>
              <a:defRPr sz="1200">
                <a:solidFill>
                  <a:srgbClr val="6E6E73"/>
                </a:solidFill>
                <a:latin typeface="Arial"/>
              </a:defRPr>
            </a:pPr>
            <a:r>
              <a:t>Total de académicos activos</a:t>
            </a:r>
          </a:p>
          <a:p>
            <a:pPr>
              <a:spcAft>
                <a:spcPts val="400"/>
              </a:spcAft>
              <a:defRPr sz="1350" b="1">
                <a:solidFill>
                  <a:srgbClr val="1E1E1E"/>
                </a:solidFill>
              </a:defRPr>
            </a:pPr>
            <a:r>
              <a:t>• Noveno grado: </a:t>
            </a:r>
            <a:r>
              <a:rPr b="0">
                <a:solidFill>
                  <a:srgbClr val="4F2683"/>
                </a:solidFill>
              </a:rPr>
              <a:t>89 estudiantes</a:t>
            </a:r>
          </a:p>
          <a:p>
            <a:pPr>
              <a:spcAft>
                <a:spcPts val="400"/>
              </a:spcAft>
              <a:defRPr sz="1350" b="1">
                <a:solidFill>
                  <a:srgbClr val="1E1E1E"/>
                </a:solidFill>
              </a:defRPr>
            </a:pPr>
            <a:r>
              <a:t>• 10.º grado: </a:t>
            </a:r>
            <a:r>
              <a:rPr b="0">
                <a:solidFill>
                  <a:srgbClr val="4F2683"/>
                </a:solidFill>
              </a:rPr>
              <a:t>101 estudiantes</a:t>
            </a:r>
          </a:p>
          <a:p>
            <a:pPr>
              <a:spcAft>
                <a:spcPts val="400"/>
              </a:spcAft>
              <a:defRPr sz="1350" b="1">
                <a:solidFill>
                  <a:srgbClr val="1E1E1E"/>
                </a:solidFill>
              </a:defRPr>
            </a:pPr>
            <a:r>
              <a:t>• 11.º grado: </a:t>
            </a:r>
            <a:r>
              <a:rPr b="0">
                <a:solidFill>
                  <a:srgbClr val="4F2683"/>
                </a:solidFill>
              </a:rPr>
              <a:t>80 estudiantes</a:t>
            </a:r>
          </a:p>
          <a:p>
            <a:pPr>
              <a:spcAft>
                <a:spcPts val="400"/>
              </a:spcAft>
              <a:defRPr sz="1350" b="1">
                <a:solidFill>
                  <a:srgbClr val="1E1E1E"/>
                </a:solidFill>
              </a:defRPr>
            </a:pPr>
            <a:r>
              <a:t>• 12.º grado: </a:t>
            </a:r>
            <a:r>
              <a:rPr b="0">
                <a:solidFill>
                  <a:srgbClr val="4F2683"/>
                </a:solidFill>
              </a:rPr>
              <a:t>85 estudiantes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645920"/>
            <a:ext cx="3328416" cy="438912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6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DEMOGRAFÍA Y DIVERSIDAD</a:t>
            </a:r>
          </a:p>
          <a:p>
            <a:pPr>
              <a:spcAft>
                <a:spcPts val="600"/>
              </a:spcAft>
              <a:defRPr sz="1200" b="1">
                <a:solidFill>
                  <a:srgbClr val="1E1E1E"/>
                </a:solidFill>
              </a:defRPr>
            </a:pPr>
            <a:r>
              <a:t>• Negro/afroamericano</a:t>
            </a:r>
            <a:br/>
            <a:r>
              <a:t>  </a:t>
            </a:r>
            <a:r>
              <a:rPr b="0">
                <a:solidFill>
                  <a:srgbClr val="4F2683"/>
                </a:solidFill>
              </a:rPr>
              <a:t>283 académicos</a:t>
            </a:r>
          </a:p>
          <a:p>
            <a:pPr>
              <a:spcAft>
                <a:spcPts val="600"/>
              </a:spcAft>
              <a:defRPr sz="1200" b="1">
                <a:solidFill>
                  <a:srgbClr val="1E1E1E"/>
                </a:solidFill>
              </a:defRPr>
            </a:pPr>
            <a:r>
              <a:t>• Hispano/Latino</a:t>
            </a:r>
            <a:br/>
            <a:r>
              <a:t>  </a:t>
            </a:r>
            <a:r>
              <a:rPr b="0">
                <a:solidFill>
                  <a:srgbClr val="4F2683"/>
                </a:solidFill>
              </a:rPr>
              <a:t>58 académicos</a:t>
            </a:r>
          </a:p>
          <a:p>
            <a:pPr>
              <a:spcAft>
                <a:spcPts val="600"/>
              </a:spcAft>
              <a:defRPr sz="1200" b="1">
                <a:solidFill>
                  <a:srgbClr val="1E1E1E"/>
                </a:solidFill>
              </a:defRPr>
            </a:pPr>
            <a:r>
              <a:t>• Blanco</a:t>
            </a:r>
            <a:br/>
            <a:r>
              <a:t>  </a:t>
            </a:r>
            <a:r>
              <a:rPr b="0">
                <a:solidFill>
                  <a:srgbClr val="4F2683"/>
                </a:solidFill>
              </a:rPr>
              <a:t>13 académicos</a:t>
            </a:r>
          </a:p>
          <a:p>
            <a:pPr>
              <a:spcAft>
                <a:spcPts val="600"/>
              </a:spcAft>
              <a:defRPr sz="1200" b="1">
                <a:solidFill>
                  <a:srgbClr val="1E1E1E"/>
                </a:solidFill>
              </a:defRPr>
            </a:pPr>
            <a:r>
              <a:t>• Nativo americano</a:t>
            </a:r>
            <a:br/>
            <a:r>
              <a:t>  </a:t>
            </a:r>
            <a:r>
              <a:rPr b="0">
                <a:solidFill>
                  <a:srgbClr val="4F2683"/>
                </a:solidFill>
              </a:rPr>
              <a:t>1 erudito</a:t>
            </a:r>
          </a:p>
          <a:p>
            <a:pPr>
              <a:spcBef>
                <a:spcPts val="1000"/>
              </a:spcBef>
              <a:spcAft>
                <a:spcPts val="400"/>
              </a:spcAft>
              <a:defRPr sz="1250" b="1">
                <a:solidFill>
                  <a:srgbClr val="4F2683"/>
                </a:solidFill>
              </a:defRPr>
            </a:pPr>
            <a:r>
              <a:t>EQUILIBRIO DE GÉNERO:</a:t>
            </a:r>
          </a:p>
          <a:p>
            <a:pPr>
              <a:defRPr sz="1300" b="1">
                <a:solidFill>
                  <a:srgbClr val="1E1E1E"/>
                </a:solidFill>
              </a:defRPr>
            </a:pPr>
            <a:r>
              <a:t>180 mujeres | 175 hombres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645920"/>
            <a:ext cx="3328416" cy="4389120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F2C12E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6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rPr dirty="0"/>
              <a:t>SERVICIOS Y APOYO ESTUDIANTIL</a:t>
            </a:r>
          </a:p>
          <a:p>
            <a:pPr>
              <a:defRPr sz="4000" b="1">
                <a:solidFill>
                  <a:srgbClr val="4F2683"/>
                </a:solidFill>
                <a:latin typeface="Georgia"/>
              </a:defRPr>
            </a:pPr>
            <a:r>
              <a:rPr dirty="0"/>
              <a:t>80,8%</a:t>
            </a:r>
          </a:p>
          <a:p>
            <a:pPr>
              <a:spcAft>
                <a:spcPts val="1600"/>
              </a:spcAft>
              <a:defRPr sz="1100">
                <a:solidFill>
                  <a:srgbClr val="6E6E73"/>
                </a:solidFill>
                <a:latin typeface="Arial"/>
              </a:defRPr>
            </a:pPr>
            <a:r>
              <a:rPr dirty="0"/>
              <a:t>Alumnos en situación de pobreza matriculados </a:t>
            </a:r>
            <a:br>
              <a:rPr dirty="0"/>
            </a:br>
            <a:r>
              <a:rPr dirty="0"/>
              <a:t>(287 alumnos becados frente a 68 alumnos que no pertenecen a este grupo)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rPr dirty="0"/>
              <a:t>• </a:t>
            </a:r>
            <a:r>
              <a:rPr lang="es" dirty="0"/>
              <a:t>Alumnos con necesidades especiales </a:t>
            </a:r>
            <a:r>
              <a:rPr dirty="0"/>
              <a:t>: </a:t>
            </a:r>
            <a:r>
              <a:rPr b="0" dirty="0">
                <a:solidFill>
                  <a:srgbClr val="4F2683"/>
                </a:solidFill>
              </a:rPr>
              <a:t>65 estudiantes destacados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rPr dirty="0"/>
              <a:t>• Estudiantes de inglés como segunda lengua / Estudiantes multilingües: </a:t>
            </a:r>
            <a:r>
              <a:rPr b="0" dirty="0">
                <a:solidFill>
                  <a:srgbClr val="4F2683"/>
                </a:solidFill>
              </a:rPr>
              <a:t>28 estudiantes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rPr dirty="0"/>
              <a:t>• Planes de alojamiento 504: </a:t>
            </a:r>
            <a:r>
              <a:rPr b="0" dirty="0">
                <a:solidFill>
                  <a:srgbClr val="4F2683"/>
                </a:solidFill>
              </a:rPr>
              <a:t>1 estudiante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4F2683"/>
                </a:solidFill>
                <a:latin typeface="Georgia"/>
              </a:defRPr>
            </a:pPr>
            <a:r>
              <a:t>La certificación en ciencia, tecnología, ingeniería y matemáticas (STEM) y el personal veterano impulsan las fortalezas principales de la escuela.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F2C1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4F2683"/>
                </a:solidFill>
                <a:latin typeface="Arial"/>
              </a:defRPr>
            </a:pPr>
            <a:r>
              <a:t>FORTALEZAS INTERNAS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Plan de estudios certificado en STEM: </a:t>
            </a:r>
            <a:r>
              <a:rPr b="0">
                <a:solidFill>
                  <a:srgbClr val="4F2683"/>
                </a:solidFill>
              </a:rPr>
              <a:t>Enfoque riguroso y especializado en ciencia e ingeniería.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Disciplina y sistemas bajos: </a:t>
            </a:r>
            <a:r>
              <a:rPr b="0">
                <a:solidFill>
                  <a:srgbClr val="4F2683"/>
                </a:solidFill>
              </a:rPr>
              <a:t>Presenta los números de disciplina más bajos con soporte estructural implementado.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MTSS y Período Guerrero: </a:t>
            </a:r>
            <a:r>
              <a:rPr b="0">
                <a:solidFill>
                  <a:srgbClr val="4F2683"/>
                </a:solidFill>
              </a:rPr>
              <a:t>El sistema MTSS integrado garantiza un apoyo académico y social específico.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Personal veterano y alta retención: </a:t>
            </a:r>
            <a:r>
              <a:rPr b="0">
                <a:solidFill>
                  <a:srgbClr val="4F2683"/>
                </a:solidFill>
              </a:rPr>
              <a:t>Educadores experimentados dedicados a la cultura y la estabilidad escolar.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Artes y Atletismo Destacados: </a:t>
            </a:r>
            <a:r>
              <a:rPr b="0">
                <a:solidFill>
                  <a:srgbClr val="4F2683"/>
                </a:solidFill>
              </a:rPr>
              <a:t>Fuerte presencia en la comunidad y programas de bellas artes de alto rendimiento.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Cualificaciones diversas: </a:t>
            </a:r>
            <a:r>
              <a:rPr b="0">
                <a:solidFill>
                  <a:srgbClr val="4F2683"/>
                </a:solidFill>
              </a:rPr>
              <a:t>Centro Nacional de Pruebas, apoyo del Título I, CIS y estatus de Escuela Saludable.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9360" y="1645920"/>
            <a:ext cx="5150815" cy="4389120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F2C12E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4F2683"/>
                </a:solidFill>
                <a:latin typeface="Arial"/>
              </a:defRPr>
            </a:pPr>
            <a:r>
              <a:t>OPORTUNIDADES DE CRECIMIENTO</a:t>
            </a:r>
          </a:p>
          <a:p>
            <a:pPr>
              <a:spcAft>
                <a:spcPts val="600"/>
              </a:spcAft>
              <a:defRPr sz="1250" b="1">
                <a:solidFill>
                  <a:srgbClr val="1E1E1E"/>
                </a:solidFill>
              </a:defRPr>
            </a:pPr>
            <a:r>
              <a:t>★ Crecimiento de la reputación y cambio de imagen: </a:t>
            </a:r>
            <a:r>
              <a:rPr b="0">
                <a:solidFill>
                  <a:srgbClr val="4F2683"/>
                </a:solidFill>
              </a:rPr>
              <a:t>Aproveche el reconocimiento regional y los casos de éxito para remodelar la identidad.</a:t>
            </a:r>
          </a:p>
          <a:p>
            <a:pPr>
              <a:spcAft>
                <a:spcPts val="600"/>
              </a:spcAft>
              <a:defRPr sz="1250" b="1">
                <a:solidFill>
                  <a:srgbClr val="1E1E1E"/>
                </a:solidFill>
              </a:defRPr>
            </a:pPr>
            <a:r>
              <a:t>★ La formación profesional y técnica está vinculada a las necesidades del mercado laboral: </a:t>
            </a:r>
            <a:r>
              <a:rPr b="0">
                <a:solidFill>
                  <a:srgbClr val="4F2683"/>
                </a:solidFill>
              </a:rPr>
              <a:t>Colaborar con la industria local para ampliar las vías de formación profesional y técnica pertinentes.</a:t>
            </a:r>
          </a:p>
          <a:p>
            <a:pPr>
              <a:spcAft>
                <a:spcPts val="600"/>
              </a:spcAft>
              <a:defRPr sz="1250" b="1">
                <a:solidFill>
                  <a:srgbClr val="1E1E1E"/>
                </a:solidFill>
              </a:defRPr>
            </a:pPr>
            <a:r>
              <a:t>★ Programas de apoyo comunitario: </a:t>
            </a:r>
            <a:r>
              <a:rPr b="0">
                <a:solidFill>
                  <a:srgbClr val="4F2683"/>
                </a:solidFill>
              </a:rPr>
              <a:t>Establecer un centro de recursos para padres y una academia para padres para fomentar la participación.</a:t>
            </a:r>
          </a:p>
          <a:p>
            <a:pPr>
              <a:spcAft>
                <a:spcPts val="600"/>
              </a:spcAft>
              <a:defRPr sz="1250" b="1">
                <a:solidFill>
                  <a:srgbClr val="1E1E1E"/>
                </a:solidFill>
              </a:defRPr>
            </a:pPr>
            <a:r>
              <a:t>★ Recuperación académica: </a:t>
            </a:r>
            <a:r>
              <a:rPr b="0">
                <a:solidFill>
                  <a:srgbClr val="4F2683"/>
                </a:solidFill>
              </a:rPr>
              <a:t>Ampliar los sistemas de tutoría extraescolar aprovechando los recursos del CDF y del Título 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4F2683"/>
                </a:solidFill>
                <a:latin typeface="Georgia"/>
              </a:defRPr>
            </a:pPr>
            <a:r>
              <a:t>Los indicadores de referencia de EOC destacan tasas de aprobación de hasta el 75 % en inglés 2.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F2C1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201168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tlCol="0" anchor="ctr"/>
          <a:lstStyle/>
          <a:p>
            <a:pPr algn="ctr">
              <a:spcAft>
                <a:spcPts val="10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INGLÉS 2</a:t>
            </a:r>
          </a:p>
          <a:p>
            <a:pPr>
              <a:defRPr sz="1200" b="1">
                <a:solidFill>
                  <a:srgbClr val="1E1E1E"/>
                </a:solidFill>
              </a:defRPr>
            </a:pPr>
            <a:r>
              <a:t>Calificación A - C: </a:t>
            </a:r>
            <a:r>
              <a:rPr sz="1800" b="1">
                <a:solidFill>
                  <a:srgbClr val="4F2683"/>
                </a:solidFill>
              </a:rPr>
              <a:t>57,8% </a:t>
            </a:r>
            <a:r>
              <a:rPr sz="1050" b="0">
                <a:solidFill>
                  <a:srgbClr val="6E6E73"/>
                </a:solidFill>
              </a:rPr>
              <a:t>(59 de 102 estudiantes aprobaron (AC))</a:t>
            </a:r>
          </a:p>
          <a:p>
            <a:pPr>
              <a:spcBef>
                <a:spcPts val="400"/>
              </a:spcBef>
              <a:defRPr sz="1200" b="1">
                <a:solidFill>
                  <a:srgbClr val="1E1E1E"/>
                </a:solidFill>
              </a:defRPr>
            </a:pPr>
            <a:r>
              <a:t>Calificación A - D: </a:t>
            </a:r>
            <a:r>
              <a:rPr sz="1800" b="1">
                <a:solidFill>
                  <a:srgbClr val="4F2683"/>
                </a:solidFill>
              </a:rPr>
              <a:t>75,4% </a:t>
            </a:r>
            <a:r>
              <a:rPr sz="1050" b="0">
                <a:solidFill>
                  <a:srgbClr val="6E6E73"/>
                </a:solidFill>
              </a:rPr>
              <a:t>(77 de 102 estudiantes aprobaron (AD))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39535" y="1645920"/>
            <a:ext cx="5120640" cy="201168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tlCol="0" anchor="ctr"/>
          <a:lstStyle/>
          <a:p>
            <a:pPr algn="ctr">
              <a:spcAft>
                <a:spcPts val="10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ÁLGEBRA 1</a:t>
            </a:r>
          </a:p>
          <a:p>
            <a:pPr>
              <a:defRPr sz="1200" b="1">
                <a:solidFill>
                  <a:srgbClr val="1E1E1E"/>
                </a:solidFill>
              </a:defRPr>
            </a:pPr>
            <a:r>
              <a:t>Calificación A - C: </a:t>
            </a:r>
            <a:r>
              <a:rPr sz="1800" b="1">
                <a:solidFill>
                  <a:srgbClr val="4F2683"/>
                </a:solidFill>
              </a:rPr>
              <a:t>51,4% </a:t>
            </a:r>
            <a:r>
              <a:rPr sz="1050" b="0">
                <a:solidFill>
                  <a:srgbClr val="6E6E73"/>
                </a:solidFill>
              </a:rPr>
              <a:t>(18 de 35 estudiantes aprobaron (AC))</a:t>
            </a:r>
          </a:p>
          <a:p>
            <a:pPr>
              <a:spcBef>
                <a:spcPts val="400"/>
              </a:spcBef>
              <a:defRPr sz="1200" b="1">
                <a:solidFill>
                  <a:srgbClr val="1E1E1E"/>
                </a:solidFill>
              </a:defRPr>
            </a:pPr>
            <a:r>
              <a:t>Calificación A - D: </a:t>
            </a:r>
            <a:r>
              <a:rPr sz="1800" b="1">
                <a:solidFill>
                  <a:srgbClr val="4F2683"/>
                </a:solidFill>
              </a:rPr>
              <a:t>68,5% </a:t>
            </a:r>
            <a:r>
              <a:rPr sz="1050" b="0">
                <a:solidFill>
                  <a:srgbClr val="6E6E73"/>
                </a:solidFill>
              </a:rPr>
              <a:t>(24 de 35 estudiantes aprobaron (AD))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023360"/>
            <a:ext cx="5120640" cy="201168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tlCol="0" anchor="ctr"/>
          <a:lstStyle/>
          <a:p>
            <a:pPr algn="ctr">
              <a:spcAft>
                <a:spcPts val="10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BIOLOGÍA 1</a:t>
            </a:r>
          </a:p>
          <a:p>
            <a:pPr>
              <a:defRPr sz="1200" b="1">
                <a:solidFill>
                  <a:srgbClr val="1E1E1E"/>
                </a:solidFill>
              </a:defRPr>
            </a:pPr>
            <a:r>
              <a:t>Calificación A - C: </a:t>
            </a:r>
            <a:r>
              <a:rPr sz="1800" b="1">
                <a:solidFill>
                  <a:srgbClr val="4F2683"/>
                </a:solidFill>
              </a:rPr>
              <a:t>40,0% </a:t>
            </a:r>
            <a:r>
              <a:rPr sz="1050" b="0">
                <a:solidFill>
                  <a:srgbClr val="6E6E73"/>
                </a:solidFill>
              </a:rPr>
              <a:t>(42 de 105 estudiantes aprobaron (AC))</a:t>
            </a:r>
          </a:p>
          <a:p>
            <a:pPr>
              <a:spcBef>
                <a:spcPts val="400"/>
              </a:spcBef>
              <a:defRPr sz="1200" b="1">
                <a:solidFill>
                  <a:srgbClr val="1E1E1E"/>
                </a:solidFill>
              </a:defRPr>
            </a:pPr>
            <a:r>
              <a:t>Calificación A - D: </a:t>
            </a:r>
            <a:r>
              <a:rPr sz="1800" b="1">
                <a:solidFill>
                  <a:srgbClr val="4F2683"/>
                </a:solidFill>
              </a:rPr>
              <a:t>59,0% </a:t>
            </a:r>
            <a:r>
              <a:rPr sz="1050" b="0">
                <a:solidFill>
                  <a:srgbClr val="6E6E73"/>
                </a:solidFill>
              </a:rPr>
              <a:t>(62 de 105 estudiantes aprobaron (AD))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39535" y="4023360"/>
            <a:ext cx="5120640" cy="2011680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C83232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tlCol="0" anchor="ctr"/>
          <a:lstStyle/>
          <a:p>
            <a:pPr algn="ctr">
              <a:spcAft>
                <a:spcPts val="1000"/>
              </a:spcAft>
              <a:defRPr sz="1500" b="1">
                <a:solidFill>
                  <a:srgbClr val="C83232"/>
                </a:solidFill>
                <a:latin typeface="Arial"/>
              </a:defRPr>
            </a:pPr>
            <a:r>
              <a:t>HISTORIA DE ESTADOS UNIDOS</a:t>
            </a:r>
          </a:p>
          <a:p>
            <a:pPr>
              <a:defRPr sz="1200" b="1">
                <a:solidFill>
                  <a:srgbClr val="1E1E1E"/>
                </a:solidFill>
              </a:defRPr>
            </a:pPr>
            <a:r>
              <a:t>Calificación A - C: </a:t>
            </a:r>
            <a:r>
              <a:rPr sz="1800" b="1">
                <a:solidFill>
                  <a:srgbClr val="4F2683"/>
                </a:solidFill>
              </a:rPr>
              <a:t>9,7% </a:t>
            </a:r>
            <a:r>
              <a:rPr sz="1050" b="0">
                <a:solidFill>
                  <a:srgbClr val="6E6E73"/>
                </a:solidFill>
              </a:rPr>
              <a:t>(9 de 93 estudiantes aprobaron (AC))</a:t>
            </a:r>
          </a:p>
          <a:p>
            <a:pPr>
              <a:spcBef>
                <a:spcPts val="400"/>
              </a:spcBef>
              <a:defRPr sz="1200" b="1">
                <a:solidFill>
                  <a:srgbClr val="1E1E1E"/>
                </a:solidFill>
              </a:defRPr>
            </a:pPr>
            <a:r>
              <a:t>Calificación A - D: </a:t>
            </a:r>
            <a:r>
              <a:rPr sz="1800" b="1">
                <a:solidFill>
                  <a:srgbClr val="4F2683"/>
                </a:solidFill>
              </a:rPr>
              <a:t>16,1% </a:t>
            </a:r>
            <a:r>
              <a:rPr sz="1050" b="0">
                <a:solidFill>
                  <a:srgbClr val="6E6E73"/>
                </a:solidFill>
              </a:rPr>
              <a:t>(15 de 93 estudiantes aprobaron (AD))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4F2683"/>
                </a:solidFill>
                <a:latin typeface="Georgia"/>
              </a:defRPr>
            </a:pPr>
            <a:r>
              <a:t>La tasa de graduación alcanza un récord del 91,1%, junto con un 81,3% de éxito en el CCR.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F2C1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706018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4F2683"/>
                </a:solidFill>
                <a:latin typeface="Arial"/>
              </a:defRPr>
            </a:pPr>
            <a:r>
              <a:t>TASA DE GRADUACIÓN DE LA COHORTE DE CUATRO AÑOS</a:t>
            </a:r>
          </a:p>
          <a:p>
            <a:pPr>
              <a:defRPr sz="5400" b="1">
                <a:solidFill>
                  <a:srgbClr val="4F2683"/>
                </a:solidFill>
                <a:latin typeface="Georgia"/>
              </a:defRPr>
            </a:pPr>
            <a:r>
              <a:t>91,1%</a:t>
            </a:r>
          </a:p>
          <a:p>
            <a:pPr>
              <a:spcAft>
                <a:spcPts val="2000"/>
              </a:spcAft>
              <a:defRPr sz="1200">
                <a:solidFill>
                  <a:srgbClr val="6E6E73"/>
                </a:solidFill>
                <a:latin typeface="Arial"/>
              </a:defRPr>
            </a:pPr>
            <a:r>
              <a:t>102 de los 112 estudiantes de la promoción se graduaron en 2026.</a:t>
            </a:r>
          </a:p>
          <a:p>
            <a:pPr>
              <a:spcAft>
                <a:spcPts val="600"/>
              </a:spcAft>
              <a:defRPr sz="1300" b="1">
                <a:solidFill>
                  <a:srgbClr val="4F2683"/>
                </a:solidFill>
              </a:defRPr>
            </a:pPr>
            <a:r>
              <a:t>PROGRESO HISTÓRICO DE LOS ÚLTIMOS 4 AÑOS: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Generación de 2023: </a:t>
            </a:r>
            <a:r>
              <a:rPr b="1">
                <a:solidFill>
                  <a:srgbClr val="4F2683"/>
                </a:solidFill>
              </a:rPr>
              <a:t>83,2%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Generación de 2024: </a:t>
            </a:r>
            <a:r>
              <a:rPr b="1">
                <a:solidFill>
                  <a:srgbClr val="4F2683"/>
                </a:solidFill>
              </a:rPr>
              <a:t>88,7%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Generación de 2025: </a:t>
            </a:r>
            <a:r>
              <a:rPr b="1">
                <a:solidFill>
                  <a:srgbClr val="4F2683"/>
                </a:solidFill>
              </a:rPr>
              <a:t>89,4%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Generación de 2026: </a:t>
            </a:r>
            <a:r>
              <a:rPr b="1">
                <a:solidFill>
                  <a:srgbClr val="F2C12E"/>
                </a:solidFill>
              </a:rPr>
              <a:t>91,1%</a:t>
            </a:r>
          </a:p>
          <a:p>
            <a:pPr>
              <a:spcBef>
                <a:spcPts val="1400"/>
              </a:spcBef>
              <a:defRPr sz="1150">
                <a:solidFill>
                  <a:srgbClr val="6E6E73"/>
                </a:solidFill>
              </a:defRPr>
            </a:pPr>
            <a:r>
              <a:t>Referencia: Iguala el promedio del distrito BCSD (91,1%) y supera sustancialmente al estado de Carolina del Sur (87,3%).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9360" y="1645919"/>
            <a:ext cx="5150815" cy="4706019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F2C12E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4F2683"/>
                </a:solidFill>
                <a:latin typeface="Arial"/>
              </a:defRPr>
            </a:pPr>
            <a:r>
              <a:t>PREPARACIÓN PARA LA UNIVERSIDAD Y LA CARRERA PROFESIONAL (CCR)</a:t>
            </a:r>
          </a:p>
          <a:p>
            <a:pPr>
              <a:defRPr sz="5400" b="1">
                <a:solidFill>
                  <a:srgbClr val="4F2683"/>
                </a:solidFill>
                <a:latin typeface="Georgia"/>
              </a:defRPr>
            </a:pPr>
            <a:r>
              <a:t>81,3%</a:t>
            </a:r>
          </a:p>
          <a:p>
            <a:pPr>
              <a:spcAft>
                <a:spcPts val="2000"/>
              </a:spcAft>
              <a:defRPr sz="1200">
                <a:solidFill>
                  <a:srgbClr val="6E6E73"/>
                </a:solidFill>
                <a:latin typeface="Arial"/>
              </a:defRPr>
            </a:pPr>
            <a:r>
              <a:t>91 de los 112 estudiantes de la cohorte cumplieron con los estándares CCR en 2026.</a:t>
            </a:r>
          </a:p>
          <a:p>
            <a:pPr>
              <a:spcAft>
                <a:spcPts val="600"/>
              </a:spcAft>
              <a:defRPr sz="1300" b="1">
                <a:solidFill>
                  <a:srgbClr val="4F2683"/>
                </a:solidFill>
              </a:defRPr>
            </a:pPr>
            <a:r>
              <a:t>DESGLOSE DETALLADO DE LA VÍA CCR (2026):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Solo estudiantes preparados para el mundo laboral: </a:t>
            </a:r>
            <a:r>
              <a:rPr b="0">
                <a:solidFill>
                  <a:srgbClr val="4F2683"/>
                </a:solidFill>
              </a:rPr>
              <a:t>76,8% de los estudiantes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Solo estudiantes preparados para la universidad: </a:t>
            </a:r>
            <a:r>
              <a:rPr b="0">
                <a:solidFill>
                  <a:srgbClr val="4F2683"/>
                </a:solidFill>
              </a:rPr>
              <a:t>17,9% de los estudiantes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Preparados para la universidad y el mundo laboral: </a:t>
            </a:r>
            <a:r>
              <a:rPr b="0">
                <a:solidFill>
                  <a:srgbClr val="4F2683"/>
                </a:solidFill>
              </a:rPr>
              <a:t>13,4% de los estudiantes</a:t>
            </a:r>
          </a:p>
          <a:p>
            <a:pPr>
              <a:spcBef>
                <a:spcPts val="1400"/>
              </a:spcBef>
              <a:defRPr sz="1150">
                <a:solidFill>
                  <a:srgbClr val="6E6E73"/>
                </a:solidFill>
              </a:defRPr>
            </a:pPr>
            <a:r>
              <a:t>Referencia: Supera el rendimiento del CCR estatal (78,7%). Crecimiento constante desde 2024 (79,1%) y 2025 (80,8%) hasta el 81,3% en 2026.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DBB598-6373-3C43-E382-516F85607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921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57471-2CD6-8F67-9B8F-F7B5E3216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46C4F93E-B3EB-7419-753F-4FD236414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656FCF-FE4F-9BEE-D6C4-AB3F7EE79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s" sz="3600" b="1" dirty="0"/>
              <a:t>Participación de los padres y la familia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638FD4A8-1F7E-F3AF-ECEB-0BF57D985A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71CB9B-BD4C-BF5E-D2CC-7D67C56FD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630242-0FA1-EE81-641A-C7AD1E81B850}"/>
              </a:ext>
            </a:extLst>
          </p:cNvPr>
          <p:cNvSpPr txBox="1"/>
          <p:nvPr/>
        </p:nvSpPr>
        <p:spPr>
          <a:xfrm>
            <a:off x="1987296" y="1383784"/>
            <a:ext cx="9899904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La ley del Título I exige que todas las escuelas y familias que participan en el Título I trabajen juntas.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500" dirty="0"/>
              <a:t>La forma en que nuestra escuela colabora con las familias se detalla en los siguientes documentos: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" sz="2200" dirty="0"/>
              <a:t>Pacto entre padres y escuela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" sz="2200" dirty="0"/>
              <a:t>Política de participación de padres y familias</a:t>
            </a:r>
          </a:p>
          <a:p>
            <a:pPr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s" sz="2500" dirty="0"/>
              <a:t>Cada uno de estos documentos se distribuye a los padres anualmente y agradecemos enormemente sus comentarios. El Pacto entre Padres y Escuela y la Política de Participación Familiar se revisan cada primavera y se actualizan si es necesario.</a:t>
            </a:r>
          </a:p>
          <a:p>
            <a:pPr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26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0934D-CEFA-C517-7785-EF80B3FC4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E28FA27-FE3F-7892-97D7-5E8489D97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F1E13C-20C3-CA1C-96D6-7FEBD300D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236033"/>
            <a:ext cx="8778767" cy="906627"/>
          </a:xfrm>
        </p:spPr>
        <p:txBody>
          <a:bodyPr>
            <a:normAutofit fontScale="90000"/>
          </a:bodyPr>
          <a:lstStyle/>
          <a:p>
            <a:r>
              <a:rPr lang="es" sz="3600" b="1" dirty="0"/>
              <a:t>Participación de padres y familias: </a:t>
            </a:r>
            <a:br>
              <a:rPr lang="en-US" sz="3600" b="1" dirty="0"/>
            </a:br>
            <a:r>
              <a:rPr lang="es" sz="3600" b="1" u="sng" dirty="0"/>
              <a:t>Pacto escolar</a:t>
            </a:r>
            <a:endParaRPr lang="en-US" sz="3600" b="1" u="sng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2DA21F77-4923-0FE9-6F2F-5B72720742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183D26-1E56-0179-CE36-75F682DB3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6108D9-DEE3-29C5-11EB-8D38687D8097}"/>
              </a:ext>
            </a:extLst>
          </p:cNvPr>
          <p:cNvSpPr txBox="1"/>
          <p:nvPr/>
        </p:nvSpPr>
        <p:spPr>
          <a:xfrm>
            <a:off x="2081929" y="1755648"/>
            <a:ext cx="915909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2625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" sz="2600" dirty="0"/>
              <a:t>Describe las responsabilidades compartidas de la escuela, los padres y los estudiantes para apoyar el alto rendimiento estudiantil.</a:t>
            </a:r>
          </a:p>
          <a:p>
            <a:pPr marL="682625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" sz="2600" dirty="0"/>
              <a:t>Se distribuye y firma por los padres cada año. En nuestra escuela, distribuimos la información de la siguiente manera:</a:t>
            </a:r>
          </a:p>
          <a:p>
            <a:pPr marL="1139825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" dirty="0"/>
              <a:t>Vía Parent Square</a:t>
            </a:r>
          </a:p>
          <a:p>
            <a:pPr marL="1139825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" dirty="0"/>
              <a:t>Para todos los alumnos de la clase tutora</a:t>
            </a:r>
          </a:p>
          <a:p>
            <a:pPr marL="682625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" sz="2600" dirty="0"/>
              <a:t>Se revisa anualmente durante el proceso de planificación de primavera con la participación de los padres.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5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28846-389B-8082-F8D6-002DCED6D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0E87D5C2-2AC6-52F3-6FC1-7402887AA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542212-8FBB-ACAE-78EC-3523C87C6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s" sz="3600" b="1" u="sng" dirty="0"/>
              <a:t>Política de participación de padres y familias</a:t>
            </a:r>
            <a:endParaRPr lang="en-US" sz="3600" b="1" u="sng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37109D14-8CA5-B10C-84B0-3A10CB9B5E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7168FD-43CF-3307-792E-9AE83216C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87C7EC6-CE3C-3BDA-350E-520E2D32FB2B}"/>
              </a:ext>
            </a:extLst>
          </p:cNvPr>
          <p:cNvSpPr txBox="1"/>
          <p:nvPr/>
        </p:nvSpPr>
        <p:spPr>
          <a:xfrm>
            <a:off x="2020969" y="1468023"/>
            <a:ext cx="9695543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" sz="2500" dirty="0"/>
              <a:t>Esto incluye actividades destinadas a involucrar a los padres, de manera significativa, en el desarrollo, la implementación y la revisión del programa de participación parental.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" sz="2500" dirty="0"/>
              <a:t>El desarrollo de esta política permite que los padres aporten su opinión sobre cuestiones importantes relacionadas con la escuela y la comunidad.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" sz="2500" dirty="0"/>
              <a:t>Los padres colaboran con el personal escolar para redactar la Política de Participación de Padres y Familias.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" sz="2500" dirty="0"/>
              <a:t>Se distribuye y se publica en el sitio web de la escuela cada año.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" sz="2500" dirty="0"/>
              <a:t>La Política de Participación de Padres y Familias se evalúa en primavera y cualquier revisión se realiza con el SIC.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327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50A66-4A76-3FC5-DAEC-BD602E870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2E4187FB-DEFC-4112-0A15-787775D9A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61D1B-6463-5102-CBA9-40049321C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s" sz="3600" b="1" dirty="0"/>
              <a:t>Actividades planificadas de participación de los padres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4CE1CF19-430D-A81B-419D-7CD8EEFC2E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A930CD-7D2E-C4ED-22A1-AA2C4BA9E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3339EC1-0D61-AD55-520C-2EBBEB5BCAFA}"/>
              </a:ext>
            </a:extLst>
          </p:cNvPr>
          <p:cNvSpPr txBox="1"/>
          <p:nvPr/>
        </p:nvSpPr>
        <p:spPr>
          <a:xfrm>
            <a:off x="2081929" y="1755648"/>
            <a:ext cx="942731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800" dirty="0"/>
              <a:t>Ver archivo adjunto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942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50AED-2736-C39B-F10A-D13922755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E545AC5-5B55-8C25-3681-03A62D961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46D620-1618-88BB-3572-3E3164BB3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s" sz="3600" b="1" dirty="0"/>
              <a:t>Ahorro para la crianza de los hijos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0C8DA63-9E9B-0048-3AF9-AF050F6B6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6656C5-66DB-A747-B2CD-8B11969C9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3953B9-BD41-C011-975A-9CF4FD088657}"/>
              </a:ext>
            </a:extLst>
          </p:cNvPr>
          <p:cNvSpPr txBox="1"/>
          <p:nvPr/>
        </p:nvSpPr>
        <p:spPr>
          <a:xfrm>
            <a:off x="2218944" y="1755648"/>
            <a:ext cx="864175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800" dirty="0"/>
              <a:t>Cada escuela recibe una asignación de 11 dólares por alumno elegible, que se utilizan para apoyar el programa de participación de los padres.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s" sz="2800" dirty="0"/>
              <a:t>Gastos adicionales (Ver archivo adjunto)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905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B12FE-0102-9B7A-C1BD-81F946772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85890767-A32B-2877-5783-F09EF153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B0ECEC-3133-CE92-1F06-9B0F6676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714" y="365125"/>
            <a:ext cx="9402086" cy="906627"/>
          </a:xfrm>
        </p:spPr>
        <p:txBody>
          <a:bodyPr>
            <a:normAutofit/>
          </a:bodyPr>
          <a:lstStyle/>
          <a:p>
            <a:r>
              <a:rPr lang="es" sz="3600" b="1" dirty="0"/>
              <a:t>Derechos de los padres según el Título I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2686F74-BFBC-3BF3-B0F4-DDF3829CFE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14BC6C-44BA-7EC3-72E0-90A03D327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28FCCD9-7789-E2B9-05E7-E54ABB24260F}"/>
              </a:ext>
            </a:extLst>
          </p:cNvPr>
          <p:cNvSpPr txBox="1"/>
          <p:nvPr/>
        </p:nvSpPr>
        <p:spPr>
          <a:xfrm>
            <a:off x="1951713" y="1271752"/>
            <a:ext cx="9996447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2200" dirty="0"/>
              <a:t>Cada año, las escuelas que reciben fondos del Título I están obligadas a proporcionar ciertas notificaciones a los padres. Los derechos de los padres bajo el Título I incluyen: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200" dirty="0"/>
              <a:t>Los padres pueden solicitar reuniones periódicas para expresar sus opiniones e inquietudes.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s" sz="2000" i="1" dirty="0"/>
              <a:t>Las reuniones anuales con los padres son obligatorias en las escuelas primarias que participan en el Título 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200" dirty="0"/>
              <a:t>Los padres deben recibir información sobre el nivel de rendimiento de sus hijos en las evaluaciones locales y estatales.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200" dirty="0"/>
              <a:t>Se debe proporcionar a los padres información sobre el nivel de rendimiento de sus hijos en Lectura/Lengua y Literatura, Matemáticas, Estudios Sociales y Ciencias.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200" dirty="0"/>
              <a:t>Los padres pueden solicitar y recibir información sobre las cualificaciones del profesor de su hijo.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" sz="2200" dirty="0"/>
              <a:t>Se debe informar a los padres si su hijo recibe clases de un maestro no certificado durante cuatro semanas consecutivas o más.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52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01F90-F861-5F40-E013-F6C87AF1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5E91D33E-341D-A976-128D-39258A1D6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739045-C295-4484-D9E3-D31D90E4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092" y="365125"/>
            <a:ext cx="9135707" cy="906627"/>
          </a:xfrm>
        </p:spPr>
        <p:txBody>
          <a:bodyPr>
            <a:normAutofit/>
          </a:bodyPr>
          <a:lstStyle/>
          <a:p>
            <a:r>
              <a:rPr lang="es" sz="3600" b="1" dirty="0"/>
              <a:t>Participación de los padres y la familia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938CA5A-A0C6-C0AD-A40C-3DEFD57F4C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438523-47BA-E878-C7A0-D91D371F2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108DC7E-0D09-631C-2D0C-538401ADDD84}"/>
              </a:ext>
            </a:extLst>
          </p:cNvPr>
          <p:cNvSpPr txBox="1"/>
          <p:nvPr/>
        </p:nvSpPr>
        <p:spPr>
          <a:xfrm>
            <a:off x="2218092" y="1383784"/>
            <a:ext cx="949841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2600" dirty="0"/>
              <a:t>¡Tu implicación es CLAVE para el éxito de tu hijo!</a:t>
            </a:r>
          </a:p>
          <a:p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2600" dirty="0"/>
              <a:t>Usted es el primer maestro de su hijo.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2600" dirty="0"/>
              <a:t>Tú puedes influir en la educación de tu hijo más que cualquier profesor o escuela.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2600" dirty="0"/>
              <a:t>Puedes ofrecerte como voluntario en el aula de tu hijo o participar de otras maneras, como por ejemplo, como miembro de un comité. (Consulta con el director de tu escuela).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2600" dirty="0"/>
              <a:t>Tú conoces mejor a tu hijo: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200" dirty="0"/>
              <a:t>Comparta información sobre los intereses y habilidades de su hijo con los maestros; 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200" dirty="0"/>
              <a:t>Solicita ver los informes de progreso de tu hijo y de la escuela.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20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1A7F1-F0E7-20BB-939A-3C157A2B3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B72EE496-9A21-4250-5951-9F76D649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197BF-6005-E271-9CE6-582BF91EA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1749" y="365125"/>
            <a:ext cx="9347915" cy="523403"/>
          </a:xfrm>
        </p:spPr>
        <p:txBody>
          <a:bodyPr>
            <a:normAutofit fontScale="90000"/>
          </a:bodyPr>
          <a:lstStyle/>
          <a:p>
            <a:r>
              <a:rPr lang="es" sz="3600" b="1" dirty="0"/>
              <a:t>Formas sencillas de apoyar la educación de su hijo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10B917A2-1F07-879F-FB9A-A3248D9E19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B039C3-1985-DEDB-5F58-B24A74B3F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F8F64D0-B4D8-DA9A-56B5-7E4E1CC8AF60}"/>
              </a:ext>
            </a:extLst>
          </p:cNvPr>
          <p:cNvSpPr txBox="1"/>
          <p:nvPr/>
        </p:nvSpPr>
        <p:spPr>
          <a:xfrm>
            <a:off x="2023872" y="1475232"/>
            <a:ext cx="463753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000" dirty="0"/>
              <a:t>Compartir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000" dirty="0"/>
              <a:t>Comparte el amor por el aprendizaje;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000" dirty="0"/>
              <a:t>Leer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000" dirty="0"/>
              <a:t>Léale esto a tu hijo/a;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000" dirty="0"/>
              <a:t>Preguntar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000" dirty="0"/>
              <a:t>Pídele a tu hijo que te lea un cuento;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000" dirty="0"/>
              <a:t>Límite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000" dirty="0"/>
              <a:t>Limitar el tiempo frente al televisor y la computadora; 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2000" dirty="0"/>
              <a:t>Llevar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000" dirty="0"/>
              <a:t>Aprovecha la biblioteca pública y el centro de recursos multimedia de la escuela.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4511B8-4A2F-25F4-4C67-F88356C11105}"/>
              </a:ext>
            </a:extLst>
          </p:cNvPr>
          <p:cNvSpPr txBox="1"/>
          <p:nvPr/>
        </p:nvSpPr>
        <p:spPr>
          <a:xfrm>
            <a:off x="6758940" y="1475232"/>
            <a:ext cx="48844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000" dirty="0"/>
              <a:t>Preguntar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000" dirty="0"/>
              <a:t>Haz preguntas y muestra interés por la jornada escolar de tu hijo/a;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000" dirty="0"/>
              <a:t>Revisar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000" dirty="0"/>
              <a:t>Repasar la tarea;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000" dirty="0"/>
              <a:t>Elogio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000" dirty="0"/>
              <a:t>Alaba sus esfuerzos; 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000" dirty="0"/>
              <a:t>Alentar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000" dirty="0"/>
              <a:t>Fomentar buenos hábitos de estudio.</a:t>
            </a:r>
          </a:p>
        </p:txBody>
      </p:sp>
    </p:spTree>
    <p:extLst>
      <p:ext uri="{BB962C8B-B14F-4D97-AF65-F5344CB8AC3E}">
        <p14:creationId xmlns:p14="http://schemas.microsoft.com/office/powerpoint/2010/main" val="4199865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D7BC-E5B9-3492-454B-236FF46C9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8E5BE2CA-E20D-CAB3-5DA5-CC2338831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6EECC3-3774-C454-E319-2998CD5F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4" y="236033"/>
            <a:ext cx="9497568" cy="906627"/>
          </a:xfrm>
        </p:spPr>
        <p:txBody>
          <a:bodyPr>
            <a:noAutofit/>
          </a:bodyPr>
          <a:lstStyle/>
          <a:p>
            <a:r>
              <a:rPr lang="es" sz="3200" b="1" spc="200" dirty="0"/>
              <a:t>Formas sencillas de conocer tu escuela y </a:t>
            </a:r>
            <a:br>
              <a:rPr lang="en-US" sz="3200" b="1" spc="200" dirty="0"/>
            </a:br>
            <a:r>
              <a:rPr lang="es" sz="3200" b="1" spc="200" dirty="0"/>
              <a:t>comunicarte con los profesores.</a:t>
            </a:r>
            <a:endParaRPr lang="en-US" sz="32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97782B53-4C25-0BAF-0597-8806EF1DD9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53DF63-1D47-3754-D74F-8D6104C87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330F41F-D44E-CE93-9DCD-7EBD084B5542}"/>
              </a:ext>
            </a:extLst>
          </p:cNvPr>
          <p:cNvSpPr txBox="1"/>
          <p:nvPr/>
        </p:nvSpPr>
        <p:spPr>
          <a:xfrm>
            <a:off x="2023872" y="1536174"/>
            <a:ext cx="49308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400" dirty="0"/>
              <a:t>Asistir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400" dirty="0"/>
              <a:t>Asistir a reuniones de padres y maestros, eventos escolares y capacitaciones especiales para padres;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400" dirty="0"/>
              <a:t>Visita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400" dirty="0"/>
              <a:t>Visita el aula;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400" dirty="0"/>
              <a:t>Voluntario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400" dirty="0"/>
              <a:t>Ser voluntario en la escuela; 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400" dirty="0"/>
              <a:t>Unirse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400" dirty="0"/>
              <a:t>Únete a organizaciones de padres.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8A47B3-82BA-1DC5-87FF-05D1E982137C}"/>
              </a:ext>
            </a:extLst>
          </p:cNvPr>
          <p:cNvSpPr txBox="1"/>
          <p:nvPr/>
        </p:nvSpPr>
        <p:spPr>
          <a:xfrm>
            <a:off x="7244862" y="1536173"/>
            <a:ext cx="46545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400" dirty="0"/>
              <a:t>Mantener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400" dirty="0"/>
              <a:t>Mantener informados a los profesores;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400" dirty="0"/>
              <a:t>Comprometer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400" dirty="0"/>
              <a:t>Entablar conversaciones sobre el trabajo escolar y el comportamiento de tu hijo; 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" sz="2400" dirty="0"/>
              <a:t>Reflejar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" sz="2400" dirty="0"/>
              <a:t>Reflexione sobre las responsabilidades establecidas en el acuerdo entre padres y escuela.</a:t>
            </a:r>
          </a:p>
        </p:txBody>
      </p:sp>
    </p:spTree>
    <p:extLst>
      <p:ext uri="{BB962C8B-B14F-4D97-AF65-F5344CB8AC3E}">
        <p14:creationId xmlns:p14="http://schemas.microsoft.com/office/powerpoint/2010/main" val="3322776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0AC3A-3853-346C-BBF4-2D836C5D1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13F42B2F-1B9F-E1F1-13E5-09095FC93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8CD8DC-6FEE-245E-3329-4F1B8F9C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016" y="321377"/>
            <a:ext cx="9497568" cy="906627"/>
          </a:xfrm>
        </p:spPr>
        <p:txBody>
          <a:bodyPr>
            <a:noAutofit/>
          </a:bodyPr>
          <a:lstStyle/>
          <a:p>
            <a:r>
              <a:rPr lang="es" sz="3600" b="1" dirty="0"/>
              <a:t>Comentario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7C6E1CF1-DBBD-7D08-44F5-32EF6EB08A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5BBE468-13F5-2DE1-24CF-C7BA83C8E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764403B-FB29-F560-9176-17D47BE7679C}"/>
              </a:ext>
            </a:extLst>
          </p:cNvPr>
          <p:cNvSpPr txBox="1"/>
          <p:nvPr/>
        </p:nvSpPr>
        <p:spPr>
          <a:xfrm>
            <a:off x="2023872" y="1536174"/>
            <a:ext cx="9497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 anima a los padres a que aporten comentarios y sugerencias a la dirección de su escuela.</a:t>
            </a:r>
          </a:p>
          <a:p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50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51BB6-EF57-95AD-6053-ADA400E93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C7353FD-A91C-1008-EAD7-62C20E0A5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EAAC7D-B6D4-80B3-E8B7-1B69512C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s" sz="3600" dirty="0"/>
              <a:t>¿Preguntas?</a:t>
            </a:r>
            <a:endParaRPr lang="en-US" sz="3600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AFD79C95-DAA7-C243-4B51-91609A3DC3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C50E46-B6FE-E59E-92FF-833BE56F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01F56B3-BC37-AD0B-FB28-31730DB00C92}"/>
              </a:ext>
            </a:extLst>
          </p:cNvPr>
          <p:cNvSpPr txBox="1"/>
          <p:nvPr/>
        </p:nvSpPr>
        <p:spPr>
          <a:xfrm>
            <a:off x="2438400" y="2487168"/>
            <a:ext cx="87787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" sz="4400" dirty="0"/>
              <a:t>¡Que tengamos un año escolar increíble!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02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F7A74-4317-19BB-D060-183B75CA71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" dirty="0"/>
              <a:t>Última </a:t>
            </a:r>
            <a:r>
              <a:rPr lang="es" baseline="0" dirty="0"/>
              <a:t>diapositiva: logotipo de BCSD.</a:t>
            </a:r>
            <a:endParaRPr lang="en-US" dirty="0"/>
          </a:p>
        </p:txBody>
      </p:sp>
      <p:pic>
        <p:nvPicPr>
          <p:cNvPr id="3" name="large logo" descr="bcsd logo.">
            <a:extLst>
              <a:ext uri="{FF2B5EF4-FFF2-40B4-BE49-F238E27FC236}">
                <a16:creationId xmlns:a16="http://schemas.microsoft.com/office/drawing/2014/main" id="{81C9113B-5627-7300-AE48-6C935B9252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500884"/>
            <a:ext cx="6400800" cy="185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14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454F7E"/>
      </a:dk1>
      <a:lt1>
        <a:sysClr val="window" lastClr="FFFFFF"/>
      </a:lt1>
      <a:dk2>
        <a:srgbClr val="7D9BC1"/>
      </a:dk2>
      <a:lt2>
        <a:srgbClr val="ECAF3B"/>
      </a:lt2>
      <a:accent1>
        <a:srgbClr val="DDDDDD"/>
      </a:accent1>
      <a:accent2>
        <a:srgbClr val="F3D03E"/>
      </a:accent2>
      <a:accent3>
        <a:srgbClr val="95A9CB"/>
      </a:accent3>
      <a:accent4>
        <a:srgbClr val="FFFFFF"/>
      </a:accent4>
      <a:accent5>
        <a:srgbClr val="000000"/>
      </a:accent5>
      <a:accent6>
        <a:srgbClr val="3A3A3A"/>
      </a:accent6>
      <a:hlink>
        <a:srgbClr val="747474"/>
      </a:hlink>
      <a:folHlink>
        <a:srgbClr val="95A9CB"/>
      </a:folHlink>
    </a:clrScheme>
    <a:fontScheme name="BCSD PowerPoint">
      <a:majorFont>
        <a:latin typeface="Cera Pro"/>
        <a:ea typeface=""/>
        <a:cs typeface=""/>
      </a:majorFont>
      <a:minorFont>
        <a:latin typeface="Cer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1183160BBF534D8F1C4F144F12ECAF" ma:contentTypeVersion="10" ma:contentTypeDescription="Create a new document." ma:contentTypeScope="" ma:versionID="f3769cc0da427010ee8b2de252f75783">
  <xsd:schema xmlns:xsd="http://www.w3.org/2001/XMLSchema" xmlns:xs="http://www.w3.org/2001/XMLSchema" xmlns:p="http://schemas.microsoft.com/office/2006/metadata/properties" xmlns:ns3="a245862f-6fcf-48c1-878d-1b7f5639f3b8" xmlns:ns4="0b431547-bec8-4314-b11d-f1ed5bd5c4aa" targetNamespace="http://schemas.microsoft.com/office/2006/metadata/properties" ma:root="true" ma:fieldsID="c5cdc0edd086d417a11ec98265e951a7" ns3:_="" ns4:_="">
    <xsd:import namespace="a245862f-6fcf-48c1-878d-1b7f5639f3b8"/>
    <xsd:import namespace="0b431547-bec8-4314-b11d-f1ed5bd5c4a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ObjectDetectorVersions" minOccurs="0"/>
                <xsd:element ref="ns4:MediaServiceSearchProperties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5862f-6fcf-48c1-878d-1b7f5639f3b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431547-bec8-4314-b11d-f1ed5bd5c4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7655E6-8D97-47E7-8FCA-871B043650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4E3C33-BD3D-468F-8B53-CED697518F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45862f-6fcf-48c1-878d-1b7f5639f3b8"/>
    <ds:schemaRef ds:uri="0b431547-bec8-4314-b11d-f1ed5bd5c4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EE654F-54D5-4B02-8992-5F12EE755BD9}">
  <ds:schemaRefs>
    <ds:schemaRef ds:uri="http://schemas.microsoft.com/office/2006/documentManagement/types"/>
    <ds:schemaRef ds:uri="a245862f-6fcf-48c1-878d-1b7f5639f3b8"/>
    <ds:schemaRef ds:uri="0b431547-bec8-4314-b11d-f1ed5bd5c4aa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5320</TotalTime>
  <Words>2628</Words>
  <Application>Microsoft Office PowerPoint</Application>
  <PresentationFormat>Widescreen</PresentationFormat>
  <Paragraphs>238</Paragraphs>
  <Slides>28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Arial</vt:lpstr>
      <vt:lpstr>Cera Pro</vt:lpstr>
      <vt:lpstr>Museo 700</vt:lpstr>
      <vt:lpstr>Museo 900</vt:lpstr>
      <vt:lpstr>Office Theme</vt:lpstr>
      <vt:lpstr>Distrito Escolar del Condado de Beaufort </vt:lpstr>
      <vt:lpstr>REUNIÓN ANUAL DE PADRES DEL PROGRAMA TÍTULO I  2026-27</vt:lpstr>
      <vt:lpstr>Orden del día</vt:lpstr>
      <vt:lpstr>¿Qué es el Título I?</vt:lpstr>
      <vt:lpstr>Escuelas del Título I del Condado de Beaufort</vt:lpstr>
      <vt:lpstr>¿Cómo funciona el Título I?</vt:lpstr>
      <vt:lpstr>Un programa escolar integral del Título I</vt:lpstr>
      <vt:lpstr>Determinación de cómo se utilizan los fondos del Título I</vt:lpstr>
      <vt:lpstr>Objetivos escolares desarrollados a partir de la evaluación de necesidades.</vt:lpstr>
      <vt:lpstr>Objetivos escolares desarrollados a partir de la evaluación de necesidades.</vt:lpstr>
      <vt:lpstr>Evaluación del programa de actividades del Título I de nuestra escuela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Participación de los padres y la familia</vt:lpstr>
      <vt:lpstr>Participación de padres y familias:  Pacto escolar</vt:lpstr>
      <vt:lpstr>Política de participación de padres y familias</vt:lpstr>
      <vt:lpstr>Actividades planificadas de participación de los padres</vt:lpstr>
      <vt:lpstr>Ahorro para la crianza de los hijos</vt:lpstr>
      <vt:lpstr>Derechos de los padres según el Título I</vt:lpstr>
      <vt:lpstr>Participación de los padres y la familia</vt:lpstr>
      <vt:lpstr>Formas sencillas de apoyar la educación de su hijo</vt:lpstr>
      <vt:lpstr>Formas sencillas de conocer tu escuela y  comunicarte con los profesores.</vt:lpstr>
      <vt:lpstr>Comentario</vt:lpstr>
      <vt:lpstr>¿Preguntas?</vt:lpstr>
      <vt:lpstr>Última diapositiva: logotipo de BCSD.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Mercado, Amelia B</dc:creator>
  <cp:lastModifiedBy>AndersonMiles, Yolanda Y</cp:lastModifiedBy>
  <cp:revision>31</cp:revision>
  <cp:lastPrinted>2024-10-16T14:37:41Z</cp:lastPrinted>
  <dcterms:created xsi:type="dcterms:W3CDTF">2024-09-30T18:17:53Z</dcterms:created>
  <dcterms:modified xsi:type="dcterms:W3CDTF">2026-10-07T14:09:59Z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0x010100E71183160BBF534D8F1C4F144F12ECAF</vt:lpwstr>
  </property>
</Properties>
</file>