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theme/theme6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4"/>
    <p:sldMasterId id="2147483709" r:id="rId5"/>
    <p:sldMasterId id="2147483764" r:id="rId6"/>
    <p:sldMasterId id="2147483755" r:id="rId7"/>
    <p:sldMasterId id="2147483775" r:id="rId8"/>
    <p:sldMasterId id="2147483778" r:id="rId9"/>
    <p:sldMasterId id="2147483780" r:id="rId10"/>
  </p:sldMasterIdLst>
  <p:notesMasterIdLst>
    <p:notesMasterId r:id="rId22"/>
  </p:notesMasterIdLst>
  <p:handoutMasterIdLst>
    <p:handoutMasterId r:id="rId23"/>
  </p:handoutMasterIdLst>
  <p:sldIdLst>
    <p:sldId id="397" r:id="rId11"/>
    <p:sldId id="351" r:id="rId12"/>
    <p:sldId id="352" r:id="rId13"/>
    <p:sldId id="322" r:id="rId14"/>
    <p:sldId id="354" r:id="rId15"/>
    <p:sldId id="360" r:id="rId16"/>
    <p:sldId id="399" r:id="rId17"/>
    <p:sldId id="387" r:id="rId18"/>
    <p:sldId id="363" r:id="rId19"/>
    <p:sldId id="368" r:id="rId20"/>
    <p:sldId id="398" r:id="rId2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2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1E1E"/>
    <a:srgbClr val="1A89D3"/>
    <a:srgbClr val="8432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6" autoAdjust="0"/>
    <p:restoredTop sz="94422" autoAdjust="0"/>
  </p:normalViewPr>
  <p:slideViewPr>
    <p:cSldViewPr snapToGrid="0" snapToObjects="1">
      <p:cViewPr varScale="1">
        <p:scale>
          <a:sx n="121" d="100"/>
          <a:sy n="121" d="100"/>
        </p:scale>
        <p:origin x="600" y="168"/>
      </p:cViewPr>
      <p:guideLst>
        <p:guide orient="horz" pos="4032"/>
        <p:guide pos="2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69" d="100"/>
          <a:sy n="169" d="100"/>
        </p:scale>
        <p:origin x="656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61FF226-DC6E-CF46-9887-DE4AB70041F7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431DA3F-A467-A24A-8BE9-586F00979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15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F9C8764C-90B5-DB43-8086-8AB00EB0C2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F3EC56D-A4BA-4A41-B0DB-BC0A1EBC2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682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EC56D-A4BA-4A41-B0DB-BC0A1EBC2E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00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EC56D-A4BA-4A41-B0DB-BC0A1EBC2E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911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EC56D-A4BA-4A41-B0DB-BC0A1EBC2E6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020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 — 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3059" y="617802"/>
            <a:ext cx="4471173" cy="1301895"/>
          </a:xfrm>
        </p:spPr>
        <p:txBody>
          <a:bodyPr wrap="square" lIns="0" tIns="137160" rIns="0" bIns="0" anchor="t" anchorCtr="0">
            <a:sp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 dirty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453286" y="1924842"/>
            <a:ext cx="4471173" cy="784830"/>
          </a:xfrm>
        </p:spPr>
        <p:txBody>
          <a:bodyPr wrap="square" lIns="0" tIns="22860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 b="1" normalizeH="0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9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464773" y="5047792"/>
            <a:ext cx="4579530" cy="166199"/>
          </a:xfrm>
        </p:spPr>
        <p:txBody>
          <a:bodyPr wrap="square" lIns="0" tIns="0" rIns="0" bIns="0" anchor="b" anchorCtr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Date</a:t>
            </a:r>
          </a:p>
        </p:txBody>
      </p:sp>
      <p:pic>
        <p:nvPicPr>
          <p:cNvPr id="10" name="Picture 9" descr="CB16029_PPTTemplates_TitleAndDividers_AP-04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28"/>
          <a:stretch/>
        </p:blipFill>
        <p:spPr>
          <a:xfrm>
            <a:off x="5660570" y="0"/>
            <a:ext cx="6531429" cy="68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54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with Image — 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3059" y="617802"/>
            <a:ext cx="4471173" cy="1301895"/>
          </a:xfrm>
        </p:spPr>
        <p:txBody>
          <a:bodyPr wrap="square" lIns="0" tIns="137160" rIns="0" bIns="0" anchor="t" anchorCtr="0">
            <a:sp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 dirty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453286" y="1924842"/>
            <a:ext cx="4471173" cy="784830"/>
          </a:xfrm>
        </p:spPr>
        <p:txBody>
          <a:bodyPr wrap="square" lIns="0" tIns="22860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 b="1" normalizeH="0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9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464773" y="5047792"/>
            <a:ext cx="4579530" cy="166199"/>
          </a:xfrm>
        </p:spPr>
        <p:txBody>
          <a:bodyPr wrap="square" lIns="0" tIns="0" rIns="0" bIns="0" anchor="b" anchorCtr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Date</a:t>
            </a:r>
          </a:p>
        </p:txBody>
      </p:sp>
      <p:pic>
        <p:nvPicPr>
          <p:cNvPr id="10" name="Picture 9" descr="CB16029_PPTTemplates_TitleAndDividers_AP-06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1"/>
          <a:stretch/>
        </p:blipFill>
        <p:spPr>
          <a:xfrm>
            <a:off x="5606142" y="0"/>
            <a:ext cx="65809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34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—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sat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452549" y="1929788"/>
            <a:ext cx="3733800" cy="1301895"/>
          </a:xfrm>
        </p:spPr>
        <p:txBody>
          <a:bodyPr lIns="0" tIns="137160" rIns="0" bIns="0" anchor="t" anchorCtr="0">
            <a:sp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 dirty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452776" y="3236828"/>
            <a:ext cx="3733800" cy="1061829"/>
          </a:xfrm>
        </p:spPr>
        <p:txBody>
          <a:bodyPr lIns="0" tIns="22860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 b="1" normalizeH="0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1458686" y="4995272"/>
            <a:ext cx="3824287" cy="166199"/>
          </a:xfrm>
        </p:spPr>
        <p:txBody>
          <a:bodyPr lIns="0" tIns="0" rIns="0" bIns="0" anchor="b" anchorCtr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47972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ith Image — 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8635" y="617802"/>
            <a:ext cx="4471173" cy="1301895"/>
          </a:xfrm>
        </p:spPr>
        <p:txBody>
          <a:bodyPr wrap="square" lIns="0" tIns="137160" rIns="0" bIns="0" anchor="t" anchorCtr="0">
            <a:spAutoFit/>
          </a:bodyPr>
          <a:lstStyle>
            <a:lvl1pPr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Thank</a:t>
            </a:r>
            <a:br>
              <a:rPr lang="en-US" dirty="0"/>
            </a:br>
            <a:r>
              <a:rPr lang="en-US" dirty="0"/>
              <a:t>You.</a:t>
            </a:r>
          </a:p>
        </p:txBody>
      </p:sp>
      <p:sp>
        <p:nvSpPr>
          <p:cNvPr id="13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 dirty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458862" y="1924842"/>
            <a:ext cx="4471173" cy="507831"/>
          </a:xfrm>
        </p:spPr>
        <p:txBody>
          <a:bodyPr wrap="square" lIns="0" tIns="22860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 b="1" normalizeH="0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Additional information if necessary.</a:t>
            </a:r>
          </a:p>
        </p:txBody>
      </p:sp>
    </p:spTree>
    <p:extLst>
      <p:ext uri="{BB962C8B-B14F-4D97-AF65-F5344CB8AC3E}">
        <p14:creationId xmlns:p14="http://schemas.microsoft.com/office/powerpoint/2010/main" val="64029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—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B16029_PPTTemplates_TitleAndDividers_AP-1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430"/>
          </a:xfrm>
          <a:prstGeom prst="rect">
            <a:avLst/>
          </a:prstGeom>
        </p:spPr>
      </p:pic>
      <p:sp>
        <p:nvSpPr>
          <p:cNvPr id="13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 dirty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0" name="Title 7"/>
          <p:cNvSpPr>
            <a:spLocks noGrp="1"/>
          </p:cNvSpPr>
          <p:nvPr>
            <p:ph type="title" hasCustomPrompt="1"/>
          </p:nvPr>
        </p:nvSpPr>
        <p:spPr>
          <a:xfrm>
            <a:off x="1461257" y="1929062"/>
            <a:ext cx="4001193" cy="1301895"/>
          </a:xfrm>
          <a:prstGeom prst="rect">
            <a:avLst/>
          </a:prstGeom>
        </p:spPr>
        <p:txBody>
          <a:bodyPr wrap="square" lIns="0" tIns="137160" rIns="0" bIns="0" anchor="t" anchorCtr="0">
            <a:spAutoFit/>
          </a:bodyPr>
          <a:lstStyle>
            <a:lvl1pPr>
              <a:defRPr sz="420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dirty="0"/>
              <a:t>Divider, call-out, etc.</a:t>
            </a:r>
          </a:p>
        </p:txBody>
      </p:sp>
      <p:sp>
        <p:nvSpPr>
          <p:cNvPr id="11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 dirty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461484" y="3236102"/>
            <a:ext cx="4001193" cy="784830"/>
          </a:xfrm>
          <a:prstGeom prst="rect">
            <a:avLst/>
          </a:prstGeom>
        </p:spPr>
        <p:txBody>
          <a:bodyPr wrap="square" lIns="0" tIns="22860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 b="1" normalizeH="0" baseline="0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</p:spTree>
    <p:extLst>
      <p:ext uri="{BB962C8B-B14F-4D97-AF65-F5344CB8AC3E}">
        <p14:creationId xmlns:p14="http://schemas.microsoft.com/office/powerpoint/2010/main" val="58610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—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B16029_PPTTemplates_TitleAndDividers_Corporate-1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066" cy="6858000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457201" y="457201"/>
            <a:ext cx="11266714" cy="59436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308857" y="2040822"/>
            <a:ext cx="4001193" cy="1301895"/>
          </a:xfrm>
          <a:prstGeom prst="rect">
            <a:avLst/>
          </a:prstGeom>
        </p:spPr>
        <p:txBody>
          <a:bodyPr wrap="square" lIns="0" tIns="137160" rIns="0" bIns="0" anchor="t" anchorCtr="0">
            <a:spAutoFit/>
          </a:bodyPr>
          <a:lstStyle>
            <a:lvl1pPr>
              <a:defRPr sz="420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dirty="0"/>
              <a:t>Divider, call-out, etc.</a:t>
            </a:r>
          </a:p>
        </p:txBody>
      </p:sp>
      <p:sp>
        <p:nvSpPr>
          <p:cNvPr id="13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 dirty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09084" y="3347862"/>
            <a:ext cx="4001193" cy="784830"/>
          </a:xfrm>
          <a:prstGeom prst="rect">
            <a:avLst/>
          </a:prstGeom>
        </p:spPr>
        <p:txBody>
          <a:bodyPr wrap="square" lIns="0" tIns="22860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 b="1" normalizeH="0" baseline="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308857" y="1923691"/>
            <a:ext cx="4001193" cy="111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40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—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B16029_PPTTemplates_TitleAndDividers_Corporate-1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066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57201" y="457201"/>
            <a:ext cx="11266714" cy="59436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308857" y="2040822"/>
            <a:ext cx="4001193" cy="1301895"/>
          </a:xfrm>
          <a:prstGeom prst="rect">
            <a:avLst/>
          </a:prstGeom>
        </p:spPr>
        <p:txBody>
          <a:bodyPr wrap="square" lIns="0" tIns="137160" rIns="0" bIns="0" anchor="t" anchorCtr="0">
            <a:spAutoFit/>
          </a:bodyPr>
          <a:lstStyle>
            <a:lvl1pPr>
              <a:defRPr sz="420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dirty="0"/>
              <a:t>Divider, call-out, etc.</a:t>
            </a:r>
          </a:p>
        </p:txBody>
      </p:sp>
      <p:sp>
        <p:nvSpPr>
          <p:cNvPr id="13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 dirty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09084" y="3347862"/>
            <a:ext cx="4001193" cy="784830"/>
          </a:xfrm>
          <a:prstGeom prst="rect">
            <a:avLst/>
          </a:prstGeom>
        </p:spPr>
        <p:txBody>
          <a:bodyPr wrap="square" lIns="0" tIns="22860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 b="1" normalizeH="0" baseline="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308857" y="1923691"/>
            <a:ext cx="4001193" cy="111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95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 —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B16029_PPTTemplates_TitleAndDividers_Corporate-17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066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57201" y="457201"/>
            <a:ext cx="11266714" cy="59436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308857" y="2040822"/>
            <a:ext cx="4001193" cy="1301895"/>
          </a:xfrm>
          <a:prstGeom prst="rect">
            <a:avLst/>
          </a:prstGeom>
        </p:spPr>
        <p:txBody>
          <a:bodyPr wrap="square" lIns="0" tIns="137160" rIns="0" bIns="0" anchor="t" anchorCtr="0">
            <a:spAutoFit/>
          </a:bodyPr>
          <a:lstStyle>
            <a:lvl1pPr>
              <a:defRPr sz="420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dirty="0"/>
              <a:t>Divider, call-out, etc.</a:t>
            </a:r>
          </a:p>
        </p:txBody>
      </p:sp>
      <p:sp>
        <p:nvSpPr>
          <p:cNvPr id="13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 dirty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09084" y="3347862"/>
            <a:ext cx="4001193" cy="784830"/>
          </a:xfrm>
          <a:prstGeom prst="rect">
            <a:avLst/>
          </a:prstGeom>
        </p:spPr>
        <p:txBody>
          <a:bodyPr wrap="square" lIns="0" tIns="22860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 b="1" normalizeH="0" baseline="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308857" y="1923691"/>
            <a:ext cx="4001193" cy="111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00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 —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457201" y="457201"/>
            <a:ext cx="11266714" cy="59436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308857" y="2040822"/>
            <a:ext cx="4001193" cy="1301895"/>
          </a:xfrm>
          <a:prstGeom prst="rect">
            <a:avLst/>
          </a:prstGeom>
        </p:spPr>
        <p:txBody>
          <a:bodyPr wrap="square" lIns="0" tIns="137160" rIns="0" bIns="0" anchor="t" anchorCtr="0">
            <a:spAutoFit/>
          </a:bodyPr>
          <a:lstStyle>
            <a:lvl1pPr>
              <a:defRPr sz="420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dirty="0"/>
              <a:t>Divider, call-out, etc.</a:t>
            </a:r>
          </a:p>
        </p:txBody>
      </p:sp>
      <p:sp>
        <p:nvSpPr>
          <p:cNvPr id="13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 dirty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09084" y="3347862"/>
            <a:ext cx="4001193" cy="784830"/>
          </a:xfrm>
          <a:prstGeom prst="rect">
            <a:avLst/>
          </a:prstGeom>
        </p:spPr>
        <p:txBody>
          <a:bodyPr wrap="square" lIns="0" tIns="22860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 b="1" normalizeH="0" baseline="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308857" y="1923691"/>
            <a:ext cx="4001193" cy="111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497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 —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57201" y="457201"/>
            <a:ext cx="11266714" cy="59436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308857" y="2040822"/>
            <a:ext cx="4001193" cy="1301895"/>
          </a:xfrm>
          <a:prstGeom prst="rect">
            <a:avLst/>
          </a:prstGeom>
        </p:spPr>
        <p:txBody>
          <a:bodyPr wrap="square" lIns="0" tIns="137160" rIns="0" bIns="0" anchor="t" anchorCtr="0">
            <a:spAutoFit/>
          </a:bodyPr>
          <a:lstStyle>
            <a:lvl1pPr>
              <a:defRPr sz="420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dirty="0"/>
              <a:t>Divider, call-out, etc.</a:t>
            </a:r>
          </a:p>
        </p:txBody>
      </p:sp>
      <p:sp>
        <p:nvSpPr>
          <p:cNvPr id="13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 dirty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09084" y="3347862"/>
            <a:ext cx="4001193" cy="784830"/>
          </a:xfrm>
          <a:prstGeom prst="rect">
            <a:avLst/>
          </a:prstGeom>
        </p:spPr>
        <p:txBody>
          <a:bodyPr wrap="square" lIns="0" tIns="22860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 b="1" normalizeH="0" baseline="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308857" y="1923691"/>
            <a:ext cx="4001193" cy="111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621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 —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57201" y="457201"/>
            <a:ext cx="11266714" cy="59436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308857" y="2040822"/>
            <a:ext cx="4001193" cy="1301895"/>
          </a:xfrm>
          <a:prstGeom prst="rect">
            <a:avLst/>
          </a:prstGeom>
        </p:spPr>
        <p:txBody>
          <a:bodyPr wrap="square" lIns="0" tIns="137160" rIns="0" bIns="0" anchor="t" anchorCtr="0">
            <a:spAutoFit/>
          </a:bodyPr>
          <a:lstStyle>
            <a:lvl1pPr>
              <a:defRPr sz="420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dirty="0"/>
              <a:t>Divider, call-out, etc.</a:t>
            </a:r>
          </a:p>
        </p:txBody>
      </p:sp>
      <p:sp>
        <p:nvSpPr>
          <p:cNvPr id="13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 dirty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09084" y="3347862"/>
            <a:ext cx="4001193" cy="784830"/>
          </a:xfrm>
          <a:prstGeom prst="rect">
            <a:avLst/>
          </a:prstGeom>
        </p:spPr>
        <p:txBody>
          <a:bodyPr wrap="square" lIns="0" tIns="22860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 b="1" normalizeH="0" baseline="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308857" y="1923691"/>
            <a:ext cx="4001193" cy="111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32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9C4EA-B7CD-23F4-6548-B0488B098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754E03-81E1-C45B-6E3F-B33C1CC44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B75B9-3E16-027E-8AFF-2031A5DF8C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327DF-DF39-C949-8771-234F28D66E7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5252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— 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3478" y="555809"/>
            <a:ext cx="6960030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>
                <a:solidFill>
                  <a:srgbClr val="1E1E1E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E1E1E">
                  <a:tint val="75000"/>
                </a:srgb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 dirty="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</p:spTree>
    <p:extLst>
      <p:ext uri="{BB962C8B-B14F-4D97-AF65-F5344CB8AC3E}">
        <p14:creationId xmlns:p14="http://schemas.microsoft.com/office/powerpoint/2010/main" val="395227861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— 1 Column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73478" y="555809"/>
            <a:ext cx="6960030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add text or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>
                <a:solidFill>
                  <a:srgbClr val="1E1E1E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E1E1E">
                  <a:tint val="75000"/>
                </a:srgb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 dirty="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66611" y="2481943"/>
            <a:ext cx="3741179" cy="3446158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9185449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—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3478" y="555809"/>
            <a:ext cx="3412579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>
                <a:solidFill>
                  <a:srgbClr val="1E1E1E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E1E1E">
                  <a:tint val="75000"/>
                </a:srgb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 dirty="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8320929" y="555809"/>
            <a:ext cx="3412579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52396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— Two Column w/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3478" y="555809"/>
            <a:ext cx="3412579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>
                <a:solidFill>
                  <a:srgbClr val="1E1E1E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E1E1E">
                  <a:tint val="75000"/>
                </a:srgb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 dirty="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8320929" y="555809"/>
            <a:ext cx="3412579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466611" y="2481943"/>
            <a:ext cx="3741179" cy="3446158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795425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— Two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3478" y="555809"/>
            <a:ext cx="6960030" cy="2581961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>
                <a:solidFill>
                  <a:srgbClr val="1E1E1E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E1E1E">
                  <a:tint val="75000"/>
                </a:srgb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 dirty="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773478" y="3137770"/>
            <a:ext cx="6960030" cy="2774515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0503109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— Two Rows w/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3478" y="555809"/>
            <a:ext cx="6960030" cy="2581961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>
                <a:solidFill>
                  <a:srgbClr val="1E1E1E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E1E1E">
                  <a:tint val="75000"/>
                </a:srgb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 dirty="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773478" y="3137770"/>
            <a:ext cx="6960030" cy="2774515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466611" y="2481943"/>
            <a:ext cx="3741179" cy="3446158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1522073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631883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ntent Slide -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9C267-FC72-D447-BF05-09A3351C68C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149061"/>
            <a:ext cx="8704734" cy="477054"/>
          </a:xfrm>
          <a:prstGeom prst="rect">
            <a:avLst/>
          </a:prstGeom>
          <a:noFill/>
        </p:spPr>
        <p:txBody>
          <a:bodyPr wrap="square" lIns="0" tIns="228600" rIns="0" bIns="0">
            <a:spAutoFit/>
          </a:bodyPr>
          <a:lstStyle>
            <a:lvl1pPr marL="0" indent="0">
              <a:buNone/>
              <a:defRPr sz="1600" b="1">
                <a:solidFill>
                  <a:srgbClr val="009CDE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 dirty="0"/>
              <a:t>Subtitle goes here — align top of subtitle box with bottom of title box.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66725" y="1917290"/>
            <a:ext cx="4884018" cy="4185943"/>
          </a:xfrm>
          <a:prstGeom prst="rect">
            <a:avLst/>
          </a:prstGeom>
        </p:spPr>
        <p:txBody>
          <a:bodyPr lIns="0" tIns="228600" rIns="0" bIns="0"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charset="0"/>
              <a:buNone/>
              <a:defRPr sz="1600" baseline="0">
                <a:solidFill>
                  <a:srgbClr val="009CDE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457200" indent="0">
              <a:buClr>
                <a:schemeClr val="accent2"/>
              </a:buClr>
              <a:buNone/>
              <a:defRPr sz="1600">
                <a:latin typeface="Roboto" charset="0"/>
                <a:ea typeface="Roboto" charset="0"/>
                <a:cs typeface="Roboto" charset="0"/>
              </a:defRPr>
            </a:lvl2pPr>
            <a:lvl3pPr marL="914400" indent="0">
              <a:buClr>
                <a:schemeClr val="accent2"/>
              </a:buClr>
              <a:buNone/>
              <a:defRPr sz="1600">
                <a:latin typeface="Roboto" charset="0"/>
                <a:ea typeface="Roboto" charset="0"/>
                <a:cs typeface="Roboto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Roboto" charset="0"/>
                <a:ea typeface="Roboto" charset="0"/>
                <a:cs typeface="Roboto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Paragraph describing content to the right. 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5636830" y="1917290"/>
            <a:ext cx="6096678" cy="4185943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rgbClr val="009CDE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646979"/>
            <a:ext cx="7697872" cy="494764"/>
          </a:xfrm>
          <a:prstGeom prst="rect">
            <a:avLst/>
          </a:prstGeom>
        </p:spPr>
        <p:txBody>
          <a:bodyPr vert="horz" lIns="0" tIns="0" rIns="0" bIns="0" anchor="t"/>
          <a:lstStyle>
            <a:lvl1pPr marL="0" indent="0">
              <a:buNone/>
              <a:defRPr sz="3600" baseline="0">
                <a:latin typeface="Roboto Slab Regular"/>
                <a:cs typeface="Roboto Slab Regular"/>
              </a:defRPr>
            </a:lvl1pPr>
          </a:lstStyle>
          <a:p>
            <a:pPr lvl="0"/>
            <a:r>
              <a:rPr lang="en-US" dirty="0"/>
              <a:t>Title of slide goes here.</a:t>
            </a:r>
          </a:p>
        </p:txBody>
      </p:sp>
    </p:spTree>
    <p:extLst>
      <p:ext uri="{BB962C8B-B14F-4D97-AF65-F5344CB8AC3E}">
        <p14:creationId xmlns:p14="http://schemas.microsoft.com/office/powerpoint/2010/main" val="891860827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ontent Slide -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9C267-FC72-D447-BF05-09A3351C68C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149937"/>
            <a:ext cx="8704734" cy="477054"/>
          </a:xfrm>
          <a:prstGeom prst="rect">
            <a:avLst/>
          </a:prstGeom>
        </p:spPr>
        <p:txBody>
          <a:bodyPr wrap="square" lIns="0" tIns="228600" rIns="0" bIns="0">
            <a:spAutoFit/>
          </a:bodyPr>
          <a:lstStyle>
            <a:lvl1pPr marL="0" indent="0">
              <a:buNone/>
              <a:defRPr sz="1600" b="1">
                <a:solidFill>
                  <a:srgbClr val="009CDE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 dirty="0"/>
              <a:t>Subtitle goes here — align top of subtitle box with bottom of title box. 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66725" y="1917290"/>
            <a:ext cx="4884018" cy="4185943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rgbClr val="009CDE"/>
              </a:buClr>
              <a:buFont typeface="Arial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 marL="742950" indent="-285750">
              <a:buClr>
                <a:srgbClr val="009CDE"/>
              </a:buClr>
              <a:buFont typeface="Arial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2pPr>
            <a:lvl3pPr marL="1200150" indent="-285750">
              <a:buClr>
                <a:srgbClr val="009CDE"/>
              </a:buClr>
              <a:buFont typeface="Arial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3pPr>
            <a:lvl4pPr marL="1657350" indent="-285750">
              <a:buClr>
                <a:srgbClr val="009CDE"/>
              </a:buClr>
              <a:buFont typeface="Arial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4pPr>
            <a:lvl5pPr marL="2114550" indent="-285750">
              <a:buClr>
                <a:srgbClr val="009CDE"/>
              </a:buClr>
              <a:buFont typeface="Arial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5636830" y="1917290"/>
            <a:ext cx="4884018" cy="4185943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rgbClr val="009CDE"/>
              </a:buClr>
              <a:buFont typeface="Arial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 marL="742950" indent="-285750">
              <a:buClr>
                <a:srgbClr val="009CDE"/>
              </a:buClr>
              <a:buFont typeface="Arial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2pPr>
            <a:lvl3pPr marL="1200150" indent="-285750">
              <a:buClr>
                <a:srgbClr val="009CDE"/>
              </a:buClr>
              <a:buFont typeface="Arial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3pPr>
            <a:lvl4pPr marL="1657350" indent="-285750">
              <a:buClr>
                <a:srgbClr val="009CDE"/>
              </a:buClr>
              <a:buFont typeface="Arial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4pPr>
            <a:lvl5pPr marL="2114550" indent="-285750">
              <a:buClr>
                <a:srgbClr val="009CDE"/>
              </a:buClr>
              <a:buFont typeface="Arial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23"/>
          <p:cNvSpPr>
            <a:spLocks noGrp="1"/>
          </p:cNvSpPr>
          <p:nvPr>
            <p:ph type="body" sz="quarter" idx="15" hasCustomPrompt="1"/>
          </p:nvPr>
        </p:nvSpPr>
        <p:spPr>
          <a:xfrm>
            <a:off x="466725" y="646979"/>
            <a:ext cx="7697872" cy="494764"/>
          </a:xfrm>
          <a:prstGeom prst="rect">
            <a:avLst/>
          </a:prstGeom>
        </p:spPr>
        <p:txBody>
          <a:bodyPr vert="horz" lIns="0" tIns="0" rIns="0" bIns="0" anchor="t"/>
          <a:lstStyle>
            <a:lvl1pPr marL="0" indent="0">
              <a:buNone/>
              <a:defRPr sz="3600" baseline="0">
                <a:latin typeface="Roboto Slab Regular"/>
                <a:cs typeface="Roboto Slab Regular"/>
              </a:defRPr>
            </a:lvl1pPr>
          </a:lstStyle>
          <a:p>
            <a:pPr lvl="0"/>
            <a:r>
              <a:rPr lang="en-US" dirty="0"/>
              <a:t>Title of slide goes here.</a:t>
            </a:r>
          </a:p>
        </p:txBody>
      </p:sp>
    </p:spTree>
    <p:extLst>
      <p:ext uri="{BB962C8B-B14F-4D97-AF65-F5344CB8AC3E}">
        <p14:creationId xmlns:p14="http://schemas.microsoft.com/office/powerpoint/2010/main" val="290601423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. Content Slid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8503" y="551631"/>
            <a:ext cx="3692013" cy="1243990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4000" b="0" baseline="0"/>
            </a:lvl1pPr>
          </a:lstStyle>
          <a:p>
            <a:r>
              <a:rPr lang="en-US" dirty="0"/>
              <a:t>Title slide goes here.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67263" y="551631"/>
            <a:ext cx="6815137" cy="557453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rgbClr val="009CDE"/>
              </a:buClr>
              <a:buFont typeface="Arial"/>
              <a:buChar char="•"/>
              <a:defRPr sz="2000" b="1">
                <a:solidFill>
                  <a:schemeClr val="tx1"/>
                </a:solidFill>
                <a:latin typeface="Roboto Medium"/>
                <a:cs typeface="Roboto Medium"/>
              </a:defRPr>
            </a:lvl1pPr>
            <a:lvl2pPr marL="742950" indent="-285750">
              <a:buClr>
                <a:srgbClr val="009CDE"/>
              </a:buClr>
              <a:buFont typeface="Arial"/>
              <a:buChar char="•"/>
              <a:defRPr sz="2000" b="1">
                <a:solidFill>
                  <a:schemeClr val="tx1"/>
                </a:solidFill>
                <a:latin typeface="Roboto Medium"/>
                <a:cs typeface="Roboto Medium"/>
              </a:defRPr>
            </a:lvl2pPr>
            <a:lvl3pPr marL="1200150" indent="-285750">
              <a:buClr>
                <a:srgbClr val="009CDE"/>
              </a:buClr>
              <a:buFont typeface="Arial"/>
              <a:buChar char="•"/>
              <a:defRPr sz="2000" b="1">
                <a:solidFill>
                  <a:schemeClr val="tx1"/>
                </a:solidFill>
                <a:latin typeface="Roboto Medium"/>
                <a:cs typeface="Roboto Medium"/>
              </a:defRPr>
            </a:lvl3pPr>
            <a:lvl4pPr marL="1657350" indent="-285750">
              <a:buClr>
                <a:srgbClr val="009CDE"/>
              </a:buClr>
              <a:buFont typeface="Arial"/>
              <a:buChar char="•"/>
              <a:defRPr sz="2000" b="1">
                <a:solidFill>
                  <a:schemeClr val="tx1"/>
                </a:solidFill>
                <a:latin typeface="Roboto Medium"/>
                <a:cs typeface="Roboto Medium"/>
              </a:defRPr>
            </a:lvl4pPr>
            <a:lvl5pPr marL="2114550" indent="-285750">
              <a:buClr>
                <a:srgbClr val="009CDE"/>
              </a:buClr>
              <a:buFont typeface="Arial"/>
              <a:buChar char="•"/>
              <a:defRPr sz="2000" b="1">
                <a:solidFill>
                  <a:schemeClr val="tx1"/>
                </a:solidFill>
                <a:latin typeface="Roboto Medium"/>
                <a:cs typeface="Roboto Medium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78503" y="1803815"/>
            <a:ext cx="3692014" cy="1055738"/>
          </a:xfrm>
          <a:prstGeom prst="rect">
            <a:avLst/>
          </a:prstGeom>
        </p:spPr>
        <p:txBody>
          <a:bodyPr lIns="0" tIns="22860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>
                <a:solidFill>
                  <a:srgbClr val="009CDE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 goes here – align top of subtitle box with bottom of title box. 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88708" y="6193618"/>
            <a:ext cx="28448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33D23-7979-984D-AD48-2B29D14C635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042967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. Content Slid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8505" y="559824"/>
            <a:ext cx="3687096" cy="1429578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buFont typeface="+mj-lt"/>
              <a:buNone/>
              <a:defRPr sz="4800" b="0" baseline="0">
                <a:latin typeface="Roboto Slab Regular"/>
                <a:cs typeface="Roboto Slab Regular"/>
              </a:defRPr>
            </a:lvl1pPr>
          </a:lstStyle>
          <a:p>
            <a:r>
              <a:rPr lang="en-US" dirty="0"/>
              <a:t>Title slide goes here.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559824"/>
            <a:ext cx="6815137" cy="5566339"/>
          </a:xfrm>
          <a:prstGeom prst="rect">
            <a:avLst/>
          </a:prstGeom>
        </p:spPr>
        <p:txBody>
          <a:bodyPr lIns="0" tIns="228600" rIns="0" bIns="0"/>
          <a:lstStyle>
            <a:lvl1pPr marL="342900" indent="-342900">
              <a:buClr>
                <a:srgbClr val="009CDE"/>
              </a:buClr>
              <a:buFont typeface="Arial"/>
              <a:buChar char="•"/>
              <a:defRPr sz="2800">
                <a:latin typeface="Roboto Medium"/>
                <a:cs typeface="Roboto Medium"/>
              </a:defRPr>
            </a:lvl1pPr>
            <a:lvl2pPr marL="800100" indent="-342900">
              <a:buClr>
                <a:srgbClr val="009CDE"/>
              </a:buClr>
              <a:buFont typeface="Arial"/>
              <a:buChar char="•"/>
              <a:defRPr sz="2800">
                <a:latin typeface="Roboto Medium"/>
                <a:cs typeface="Roboto Medium"/>
              </a:defRPr>
            </a:lvl2pPr>
            <a:lvl3pPr marL="1257300" indent="-342900">
              <a:buClr>
                <a:srgbClr val="009CDE"/>
              </a:buClr>
              <a:buFont typeface="Arial"/>
              <a:buChar char="•"/>
              <a:defRPr sz="2800">
                <a:latin typeface="Roboto Medium"/>
                <a:cs typeface="Roboto Medium"/>
              </a:defRPr>
            </a:lvl3pPr>
            <a:lvl4pPr marL="1714500" indent="-342900">
              <a:buClr>
                <a:srgbClr val="009CDE"/>
              </a:buClr>
              <a:buFont typeface="Arial"/>
              <a:buChar char="•"/>
              <a:defRPr sz="2800">
                <a:latin typeface="Roboto Medium"/>
                <a:cs typeface="Roboto Medium"/>
              </a:defRPr>
            </a:lvl4pPr>
            <a:lvl5pPr marL="2171700" indent="-342900">
              <a:buClr>
                <a:srgbClr val="009CDE"/>
              </a:buClr>
              <a:buFont typeface="Arial"/>
              <a:buChar char="•"/>
              <a:defRPr sz="2800">
                <a:latin typeface="Roboto Medium"/>
                <a:cs typeface="Roboto Medium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78506" y="1989403"/>
            <a:ext cx="3687096" cy="1667580"/>
          </a:xfrm>
          <a:prstGeom prst="rect">
            <a:avLst/>
          </a:prstGeom>
        </p:spPr>
        <p:txBody>
          <a:bodyPr lIns="0" tIns="228600" rIns="0" bIns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1">
                <a:solidFill>
                  <a:srgbClr val="009CDE"/>
                </a:solidFill>
                <a:latin typeface="Roboto Slab Regular"/>
                <a:cs typeface="Roboto Slab Regular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Subtitle goes here – align top of subtitle box with bottom of title box.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893263" y="6192475"/>
            <a:ext cx="2844800" cy="365125"/>
          </a:xfrm>
        </p:spPr>
        <p:txBody>
          <a:bodyPr/>
          <a:lstStyle/>
          <a:p>
            <a:fld id="{58B64256-0847-0E43-8322-5E20E92606A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975993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. Content Slide — 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73478" y="555809"/>
            <a:ext cx="6960030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 dirty="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8134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 dirty="0"/>
              <a:t>Subtitle goes here — align top of subtitle box with bottom of title box.</a:t>
            </a:r>
          </a:p>
        </p:txBody>
      </p:sp>
    </p:spTree>
    <p:extLst>
      <p:ext uri="{BB962C8B-B14F-4D97-AF65-F5344CB8AC3E}">
        <p14:creationId xmlns:p14="http://schemas.microsoft.com/office/powerpoint/2010/main" val="3827914963"/>
      </p:ext>
    </p:extLst>
  </p:cSld>
  <p:clrMapOvr>
    <a:masterClrMapping/>
  </p:clrMapOvr>
  <p:transition spd="slow">
    <p:push dir="u"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13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SAT2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332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41" r:id="rId2"/>
    <p:sldLayoutId id="2147483674" r:id="rId3"/>
    <p:sldLayoutId id="2147483734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Roboto Slab Regular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tx1"/>
          </a:solidFill>
          <a:latin typeface="Roboto Slab Regular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tx1"/>
          </a:solidFill>
          <a:latin typeface="Roboto Slab Regular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Roboto Slab Regular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Roboto Slab Regular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Roboto Slab Regular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3315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48" r:id="rId3"/>
    <p:sldLayoutId id="2147483752" r:id="rId4"/>
    <p:sldLayoutId id="2147483783" r:id="rId5"/>
    <p:sldLayoutId id="2147483784" r:id="rId6"/>
    <p:sldLayoutId id="2147483785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327DF-DF39-C949-8771-234F28D66E7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6" descr="CB_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67" y="6269614"/>
            <a:ext cx="1292760" cy="37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03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B16029_PPTTemplates_TitleAndDividers_AP-02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43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0308" y="6193618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fld id="{017ED8CA-143E-8B40-B3C8-0174DDF149EE}" type="slidenum">
              <a:rPr lang="en-US" smtClean="0">
                <a:solidFill>
                  <a:srgbClr val="1E1E1E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E1E1E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793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</p:sldLayoutIdLst>
  <p:transition spd="slow">
    <p:push dir="u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90308" y="628260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9C267-FC72-D447-BF05-09A3351C68C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6611" y="464489"/>
            <a:ext cx="6276679" cy="877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 descr="CB_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67" y="6269614"/>
            <a:ext cx="1292760" cy="37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2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</p:sldLayoutIdLst>
  <p:transition spd="slow">
    <p:push dir="u"/>
  </p:transition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B16029_PPTTemplates_TitleAndDividers_AP-0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43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88708" y="6193618"/>
            <a:ext cx="28448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33D23-7979-984D-AD48-2B29D14C635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9519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transition spd="slow">
    <p:push dir="u"/>
  </p:transition>
  <p:hf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800" kern="1200" baseline="0">
          <a:solidFill>
            <a:schemeClr val="tx1"/>
          </a:solidFill>
          <a:latin typeface="Roboto Slab Regular"/>
          <a:ea typeface="+mj-ea"/>
          <a:cs typeface="Roboto Slab Regular"/>
        </a:defRPr>
      </a:lvl1pPr>
    </p:titleStyle>
    <p:bodyStyle>
      <a:lvl1pPr marL="0" marR="0" indent="0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/>
        <a:buNone/>
        <a:tabLst/>
        <a:defRPr sz="1800" kern="1200" baseline="0">
          <a:solidFill>
            <a:srgbClr val="702F8A"/>
          </a:solidFill>
          <a:latin typeface="Roboto Slab Regular"/>
          <a:ea typeface="+mn-ea"/>
          <a:cs typeface="Roboto Slab Regular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1600" kern="1200">
          <a:solidFill>
            <a:srgbClr val="702F8A"/>
          </a:solidFill>
          <a:latin typeface="Roboto Slab Regular"/>
          <a:ea typeface="+mn-ea"/>
          <a:cs typeface="Roboto Slab Regular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1600" kern="1200">
          <a:solidFill>
            <a:srgbClr val="702F8A"/>
          </a:solidFill>
          <a:latin typeface="Roboto Slab Regular"/>
          <a:ea typeface="+mn-ea"/>
          <a:cs typeface="Roboto Slab Regular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1600" kern="1200">
          <a:solidFill>
            <a:srgbClr val="702F8A"/>
          </a:solidFill>
          <a:latin typeface="Roboto Slab Regular"/>
          <a:ea typeface="+mn-ea"/>
          <a:cs typeface="Roboto Slab Regular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1600" kern="1200">
          <a:solidFill>
            <a:srgbClr val="702F8A"/>
          </a:solidFill>
          <a:latin typeface="Roboto Slab Regular"/>
          <a:ea typeface="+mn-ea"/>
          <a:cs typeface="Roboto Slab Regular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B16029_PPTTemplates_TitleAndDividers_AP-02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43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83407" y="6192475"/>
            <a:ext cx="28448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64256-0847-0E43-8322-5E20E92606A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780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</p:sldLayoutIdLst>
  <p:transition spd="slow">
    <p:push dir="u"/>
  </p:transition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yljPogCcKrY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ccount.collegeboard.org/login/login" TargetMode="External"/><Relationship Id="rId2" Type="http://schemas.openxmlformats.org/officeDocument/2006/relationships/hyperlink" Target="https://forms.gle/EGypZZ2zG3NoYnQ76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058" y="617801"/>
            <a:ext cx="4828625" cy="4459682"/>
          </a:xfrm>
        </p:spPr>
        <p:txBody>
          <a:bodyPr/>
          <a:lstStyle/>
          <a:p>
            <a:pPr algn="ctr"/>
            <a:r>
              <a:rPr lang="en-US" sz="5200" dirty="0"/>
              <a:t>PSAT/NMSQT </a:t>
            </a:r>
            <a:br>
              <a:rPr lang="en-US" sz="5200" dirty="0"/>
            </a:br>
            <a:r>
              <a:rPr lang="en-US" sz="5200" b="1" dirty="0"/>
              <a:t>2026</a:t>
            </a:r>
            <a:br>
              <a:rPr lang="en-US" sz="5200" b="1" dirty="0"/>
            </a:br>
            <a:br>
              <a:rPr lang="en-US" sz="5200" b="1" dirty="0"/>
            </a:br>
            <a:br>
              <a:rPr lang="en-US" sz="5200" b="1" dirty="0"/>
            </a:br>
            <a:r>
              <a:rPr lang="en-US" sz="5200" b="1" dirty="0"/>
              <a:t>Tuesday</a:t>
            </a:r>
            <a:br>
              <a:rPr lang="en-US" sz="5200" b="1" dirty="0"/>
            </a:br>
            <a:r>
              <a:rPr lang="en-US" sz="5200" b="1" dirty="0"/>
              <a:t>Oct. 20, 2026</a:t>
            </a:r>
            <a:endParaRPr lang="en-US" sz="5200" dirty="0"/>
          </a:p>
        </p:txBody>
      </p:sp>
      <p:sp>
        <p:nvSpPr>
          <p:cNvPr id="10" name="Rectangle 9" descr="Photograph of three students with backpacks in a school hallway"/>
          <p:cNvSpPr/>
          <p:nvPr/>
        </p:nvSpPr>
        <p:spPr>
          <a:xfrm>
            <a:off x="5753686" y="422031"/>
            <a:ext cx="5978769" cy="5978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 descr="CollegeBoard &amp; PSAT™10 Logo"/>
          <p:cNvGrpSpPr/>
          <p:nvPr/>
        </p:nvGrpSpPr>
        <p:grpSpPr>
          <a:xfrm>
            <a:off x="317500" y="5334000"/>
            <a:ext cx="3060700" cy="1193800"/>
            <a:chOff x="317500" y="5334000"/>
            <a:chExt cx="3060700" cy="1193800"/>
          </a:xfrm>
        </p:grpSpPr>
        <p:sp>
          <p:nvSpPr>
            <p:cNvPr id="4" name="TextBox 3" descr="Collegeboard &amp; PSAT­­™10"/>
            <p:cNvSpPr txBox="1"/>
            <p:nvPr/>
          </p:nvSpPr>
          <p:spPr>
            <a:xfrm>
              <a:off x="317500" y="5334000"/>
              <a:ext cx="3060700" cy="11938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5" descr="CollegeBoard &amp; PSAT™10 Logo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058" y="5943600"/>
              <a:ext cx="2587752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6317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1135696"/>
          </a:xfrm>
        </p:spPr>
        <p:txBody>
          <a:bodyPr/>
          <a:lstStyle/>
          <a:p>
            <a:r>
              <a:rPr lang="en-US" sz="3600" dirty="0"/>
              <a:t>Benefits of the</a:t>
            </a:r>
            <a:br>
              <a:rPr lang="en-US" sz="3600" dirty="0"/>
            </a:br>
            <a:r>
              <a:rPr lang="en-US" sz="3600" dirty="0"/>
              <a:t>PSAT</a:t>
            </a:r>
            <a:r>
              <a:rPr lang="en-US" sz="1800" baseline="94000" dirty="0"/>
              <a:t>TM</a:t>
            </a:r>
            <a:r>
              <a:rPr lang="en-US" sz="3600" dirty="0"/>
              <a:t>/NMSQT</a:t>
            </a:r>
          </a:p>
        </p:txBody>
      </p:sp>
      <p:pic>
        <p:nvPicPr>
          <p:cNvPr id="15" name="Picture 14" descr="Icon of a comput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952" y="686438"/>
            <a:ext cx="739648" cy="739648"/>
          </a:xfrm>
          <a:prstGeom prst="rect">
            <a:avLst/>
          </a:prstGeom>
        </p:spPr>
      </p:pic>
      <p:pic>
        <p:nvPicPr>
          <p:cNvPr id="16" name="Picture 15" descr="Icon of gea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952" y="1553539"/>
            <a:ext cx="739648" cy="739648"/>
          </a:xfrm>
          <a:prstGeom prst="rect">
            <a:avLst/>
          </a:prstGeom>
        </p:spPr>
      </p:pic>
      <p:pic>
        <p:nvPicPr>
          <p:cNvPr id="17" name="Picture 16" descr="Icon of a prize ribbon that includes a dollar sig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952" y="2545900"/>
            <a:ext cx="739648" cy="739648"/>
          </a:xfrm>
          <a:prstGeom prst="rect">
            <a:avLst/>
          </a:prstGeom>
        </p:spPr>
      </p:pic>
      <p:pic>
        <p:nvPicPr>
          <p:cNvPr id="18" name="Picture 17" descr="Icon of downward arrows going into an inbo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2952" y="3463106"/>
            <a:ext cx="739648" cy="739648"/>
          </a:xfrm>
          <a:prstGeom prst="rect">
            <a:avLst/>
          </a:prstGeom>
        </p:spPr>
      </p:pic>
      <p:pic>
        <p:nvPicPr>
          <p:cNvPr id="19" name="Picture 18" descr="Icon of a buildi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2952" y="4380310"/>
            <a:ext cx="739648" cy="739648"/>
          </a:xfrm>
          <a:prstGeom prst="rect">
            <a:avLst/>
          </a:prstGeom>
        </p:spPr>
      </p:pic>
      <p:pic>
        <p:nvPicPr>
          <p:cNvPr id="20" name="Picture 19" descr="Icon of a microscop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2952" y="5391769"/>
            <a:ext cx="739648" cy="739648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878286" y="555809"/>
            <a:ext cx="5855222" cy="5812334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2200"/>
              </a:spcBef>
              <a:buNone/>
            </a:pPr>
            <a:r>
              <a:rPr lang="en-US" sz="2100" dirty="0"/>
              <a:t>Personalized SAT practice on Khan Academy based on students</a:t>
            </a:r>
            <a:r>
              <a:rPr lang="en-US" sz="2400" dirty="0"/>
              <a:t>'</a:t>
            </a:r>
            <a:r>
              <a:rPr lang="en-US" sz="2100" dirty="0"/>
              <a:t> </a:t>
            </a:r>
            <a:r>
              <a:rPr lang="en-US" sz="2400" dirty="0"/>
              <a:t>PSAT</a:t>
            </a:r>
            <a:r>
              <a:rPr lang="en-US" sz="1200" baseline="94000" dirty="0"/>
              <a:t>TM</a:t>
            </a:r>
            <a:r>
              <a:rPr lang="en-US" sz="2400" dirty="0"/>
              <a:t>/NMSQT </a:t>
            </a:r>
            <a:r>
              <a:rPr lang="en-US" sz="2100" dirty="0"/>
              <a:t>answers </a:t>
            </a:r>
          </a:p>
          <a:p>
            <a:pPr marL="0" indent="0">
              <a:lnSpc>
                <a:spcPct val="120000"/>
              </a:lnSpc>
              <a:spcBef>
                <a:spcPts val="2200"/>
              </a:spcBef>
              <a:buNone/>
            </a:pPr>
            <a:r>
              <a:rPr lang="en-US" sz="2100" dirty="0"/>
              <a:t>Aligned to the SAT </a:t>
            </a:r>
          </a:p>
          <a:p>
            <a:pPr marL="0" indent="0">
              <a:lnSpc>
                <a:spcPct val="110000"/>
              </a:lnSpc>
              <a:spcBef>
                <a:spcPts val="2200"/>
              </a:spcBef>
              <a:buNone/>
            </a:pPr>
            <a:r>
              <a:rPr lang="en-US" sz="2100" dirty="0"/>
              <a:t>Increased access to additional </a:t>
            </a:r>
            <a:br>
              <a:rPr lang="en-US" sz="2100" dirty="0"/>
            </a:br>
            <a:r>
              <a:rPr lang="en-US" sz="2100" dirty="0"/>
              <a:t>scholarship providers. </a:t>
            </a:r>
            <a:r>
              <a:rPr lang="en-US" sz="2000" dirty="0"/>
              <a:t>Serves as an entry point to nearly $160 million in </a:t>
            </a:r>
            <a:r>
              <a:rPr lang="en-US" sz="2000" b="1" dirty="0"/>
              <a:t>scholarship dollars. </a:t>
            </a:r>
            <a:endParaRPr lang="en-US" sz="2000" dirty="0"/>
          </a:p>
          <a:p>
            <a:pPr marL="0" indent="0">
              <a:lnSpc>
                <a:spcPct val="110000"/>
              </a:lnSpc>
              <a:spcBef>
                <a:spcPts val="2200"/>
              </a:spcBef>
              <a:buNone/>
            </a:pPr>
            <a:r>
              <a:rPr lang="en-US" sz="2100" dirty="0"/>
              <a:t>Online college and career planning tools </a:t>
            </a:r>
          </a:p>
          <a:p>
            <a:pPr marL="0" indent="0">
              <a:lnSpc>
                <a:spcPct val="110000"/>
              </a:lnSpc>
              <a:spcBef>
                <a:spcPts val="2200"/>
              </a:spcBef>
              <a:buNone/>
            </a:pPr>
            <a:r>
              <a:rPr lang="en-US" sz="2100" dirty="0"/>
              <a:t>Admission and financial aid information </a:t>
            </a:r>
            <a:br>
              <a:rPr lang="en-US" sz="2100" dirty="0"/>
            </a:br>
            <a:r>
              <a:rPr lang="en-US" sz="2100" dirty="0"/>
              <a:t>from colleges </a:t>
            </a:r>
          </a:p>
          <a:p>
            <a:pPr marL="0" indent="0">
              <a:lnSpc>
                <a:spcPct val="110000"/>
              </a:lnSpc>
              <a:spcBef>
                <a:spcPts val="2200"/>
              </a:spcBef>
              <a:buNone/>
            </a:pPr>
            <a:r>
              <a:rPr lang="en-US" sz="2100" dirty="0"/>
              <a:t>Majors and career exploration with</a:t>
            </a:r>
            <a:br>
              <a:rPr lang="en-US" sz="2100" dirty="0"/>
            </a:br>
            <a:r>
              <a:rPr lang="en-US" sz="2100" dirty="0"/>
              <a:t>College Board and </a:t>
            </a:r>
            <a:r>
              <a:rPr lang="en-US" sz="2100" dirty="0" err="1"/>
              <a:t>Roadtrip</a:t>
            </a:r>
            <a:r>
              <a:rPr lang="en-US" sz="2100" dirty="0"/>
              <a:t> Nation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82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1634294"/>
          </a:xfrm>
        </p:spPr>
        <p:txBody>
          <a:bodyPr/>
          <a:lstStyle/>
          <a:p>
            <a:r>
              <a:rPr lang="en-US" sz="3600" dirty="0"/>
              <a:t>What to know about the </a:t>
            </a:r>
            <a:br>
              <a:rPr lang="en-US" sz="3600" dirty="0"/>
            </a:br>
            <a:r>
              <a:rPr lang="en-US" sz="3600" dirty="0"/>
              <a:t>PSAT</a:t>
            </a:r>
            <a:r>
              <a:rPr lang="en-US" sz="1800" baseline="94000" dirty="0"/>
              <a:t>TM</a:t>
            </a:r>
            <a:r>
              <a:rPr lang="en-US" sz="3600" dirty="0"/>
              <a:t>/NMSQT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0025" y="4417966"/>
            <a:ext cx="11829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000"/>
              </a:spcBef>
              <a:buClr>
                <a:srgbClr val="71C5E8"/>
              </a:buClr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PSAT</a:t>
            </a:r>
            <a:r>
              <a:rPr lang="en-US" sz="3200" baseline="94000" dirty="0">
                <a:solidFill>
                  <a:schemeClr val="accent1">
                    <a:lumMod val="75000"/>
                  </a:schemeClr>
                </a:solidFill>
              </a:rPr>
              <a:t>TM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/NMSQT 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 given on Tuesday, October 20, 2026.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5EAC2A-0C2E-4B2D-87E8-DEB06C02D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75" y="3133669"/>
            <a:ext cx="10115549" cy="1284297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dirty="0">
                <a:hlinkClick r:id="rId2"/>
              </a:rPr>
              <a:t>https://youtu.be/yljPogCcKrY</a:t>
            </a:r>
            <a:endParaRPr lang="en-US" sz="4400" dirty="0"/>
          </a:p>
          <a:p>
            <a:pPr algn="ctr"/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565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8856" y="2040822"/>
            <a:ext cx="5067230" cy="1301895"/>
          </a:xfrm>
        </p:spPr>
        <p:txBody>
          <a:bodyPr/>
          <a:lstStyle/>
          <a:p>
            <a:r>
              <a:rPr lang="en-US" dirty="0"/>
              <a:t>Skills Tested </a:t>
            </a:r>
            <a:br>
              <a:rPr lang="en-US" dirty="0"/>
            </a:br>
            <a:r>
              <a:rPr lang="en-US" dirty="0"/>
              <a:t>on the PSAT/NMSQT</a:t>
            </a:r>
          </a:p>
        </p:txBody>
      </p:sp>
    </p:spTree>
    <p:extLst>
      <p:ext uri="{BB962C8B-B14F-4D97-AF65-F5344CB8AC3E}">
        <p14:creationId xmlns:p14="http://schemas.microsoft.com/office/powerpoint/2010/main" val="1585030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505" y="856506"/>
            <a:ext cx="3687096" cy="1429578"/>
          </a:xfrm>
        </p:spPr>
        <p:txBody>
          <a:bodyPr anchor="t">
            <a:noAutofit/>
          </a:bodyPr>
          <a:lstStyle/>
          <a:p>
            <a:r>
              <a:rPr lang="en-US" sz="3600" dirty="0"/>
              <a:t>Skills Tested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4371975" y="559824"/>
            <a:ext cx="7366088" cy="5566339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500" b="1" dirty="0"/>
              <a:t>Reading and Writing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dirty="0"/>
              <a:t>Students will see many short passages covering a wide range of topics.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8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b="1" dirty="0"/>
              <a:t>Questions will test for: comprehension, vocabulary, analysis, making connections, grammar and core conventions of Standard English sentence structure, usage and punctuation. 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1800" dirty="0"/>
          </a:p>
          <a:p>
            <a:pPr algn="ctr">
              <a:lnSpc>
                <a:spcPct val="150000"/>
              </a:lnSpc>
            </a:pPr>
            <a:r>
              <a:rPr lang="en-US" sz="1800" dirty="0"/>
              <a:t>Module 1 = 27 questions (32 minutes)</a:t>
            </a:r>
          </a:p>
          <a:p>
            <a:pPr algn="ctr">
              <a:lnSpc>
                <a:spcPct val="150000"/>
              </a:lnSpc>
            </a:pPr>
            <a:r>
              <a:rPr lang="en-US" sz="1800" dirty="0"/>
              <a:t>Module 2 = 27 questions (32 minutes)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500" dirty="0"/>
              <a:t>54 total questions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500" dirty="0"/>
              <a:t>64 total minutes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3500" dirty="0"/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5370286" y="3657597"/>
            <a:ext cx="6363222" cy="3063287"/>
          </a:xfrm>
          <a:prstGeom prst="rect">
            <a:avLst/>
          </a:prstGeom>
        </p:spPr>
        <p:txBody>
          <a:bodyPr lIns="0" tIns="228600" rIns="0" bIns="0"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009CDE"/>
              </a:buClr>
              <a:buFont typeface="Arial"/>
              <a:buChar char="•"/>
              <a:defRPr sz="2800" kern="1200">
                <a:solidFill>
                  <a:schemeClr val="tx1"/>
                </a:solidFill>
                <a:latin typeface="Roboto Medium"/>
                <a:ea typeface="+mn-ea"/>
                <a:cs typeface="Roboto Medium"/>
              </a:defRPr>
            </a:lvl1pPr>
            <a:lvl2pPr marL="800100" indent="-342900" algn="l" defTabSz="457200" rtl="0" eaLnBrk="1" latinLnBrk="0" hangingPunct="1">
              <a:spcBef>
                <a:spcPct val="20000"/>
              </a:spcBef>
              <a:buClr>
                <a:srgbClr val="009CDE"/>
              </a:buClr>
              <a:buFont typeface="Arial"/>
              <a:buChar char="•"/>
              <a:defRPr sz="2800" kern="1200">
                <a:solidFill>
                  <a:schemeClr val="tx1"/>
                </a:solidFill>
                <a:latin typeface="Roboto Medium"/>
                <a:ea typeface="+mn-ea"/>
                <a:cs typeface="Roboto Medium"/>
              </a:defRPr>
            </a:lvl2pPr>
            <a:lvl3pPr marL="1257300" indent="-342900" algn="l" defTabSz="457200" rtl="0" eaLnBrk="1" latinLnBrk="0" hangingPunct="1">
              <a:spcBef>
                <a:spcPct val="20000"/>
              </a:spcBef>
              <a:buClr>
                <a:srgbClr val="009CDE"/>
              </a:buClr>
              <a:buFont typeface="Arial"/>
              <a:buChar char="•"/>
              <a:defRPr sz="2800" kern="1200">
                <a:solidFill>
                  <a:schemeClr val="tx1"/>
                </a:solidFill>
                <a:latin typeface="Roboto Medium"/>
                <a:ea typeface="+mn-ea"/>
                <a:cs typeface="Roboto Medium"/>
              </a:defRPr>
            </a:lvl3pPr>
            <a:lvl4pPr marL="1714500" indent="-342900" algn="l" defTabSz="457200" rtl="0" eaLnBrk="1" latinLnBrk="0" hangingPunct="1">
              <a:spcBef>
                <a:spcPct val="20000"/>
              </a:spcBef>
              <a:buClr>
                <a:srgbClr val="009CDE"/>
              </a:buClr>
              <a:buFont typeface="Arial"/>
              <a:buChar char="•"/>
              <a:defRPr sz="2800" kern="1200">
                <a:solidFill>
                  <a:schemeClr val="tx1"/>
                </a:solidFill>
                <a:latin typeface="Roboto Medium"/>
                <a:ea typeface="+mn-ea"/>
                <a:cs typeface="Roboto Medium"/>
              </a:defRPr>
            </a:lvl4pPr>
            <a:lvl5pPr marL="2171700" indent="-342900" algn="l" defTabSz="457200" rtl="0" eaLnBrk="1" latinLnBrk="0" hangingPunct="1">
              <a:spcBef>
                <a:spcPct val="20000"/>
              </a:spcBef>
              <a:buClr>
                <a:srgbClr val="009CDE"/>
              </a:buClr>
              <a:buFont typeface="Arial"/>
              <a:buChar char="•"/>
              <a:defRPr sz="2800" kern="1200">
                <a:solidFill>
                  <a:schemeClr val="tx1"/>
                </a:solidFill>
                <a:latin typeface="Roboto Medium"/>
                <a:ea typeface="+mn-ea"/>
                <a:cs typeface="Roboto Medium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58B64256-0847-0E43-8322-5E20E92606A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202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505" y="856506"/>
            <a:ext cx="3687096" cy="1429578"/>
          </a:xfrm>
        </p:spPr>
        <p:txBody>
          <a:bodyPr anchor="t">
            <a:noAutofit/>
          </a:bodyPr>
          <a:lstStyle/>
          <a:p>
            <a:r>
              <a:rPr lang="en-US" sz="3600" dirty="0"/>
              <a:t>Skills Tested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57689" y="559824"/>
            <a:ext cx="7224712" cy="5997775"/>
          </a:xfrm>
        </p:spPr>
        <p:txBody>
          <a:bodyPr/>
          <a:lstStyle/>
          <a:p>
            <a:pPr marL="0" indent="0" algn="ctr">
              <a:spcBef>
                <a:spcPts val="1872"/>
              </a:spcBef>
              <a:buNone/>
            </a:pPr>
            <a:r>
              <a:rPr lang="en-US" sz="3600" b="1" dirty="0">
                <a:latin typeface="Roboto"/>
              </a:rPr>
              <a:t>Math</a:t>
            </a:r>
          </a:p>
          <a:p>
            <a:pPr algn="ctr">
              <a:defRPr/>
            </a:pPr>
            <a:r>
              <a:rPr lang="en-US" sz="3200" dirty="0">
                <a:solidFill>
                  <a:srgbClr val="1E1E1E"/>
                </a:solidFill>
                <a:latin typeface="Roboto"/>
              </a:rPr>
              <a:t>1 section – </a:t>
            </a:r>
            <a:r>
              <a:rPr lang="en-US" sz="3200" b="1" dirty="0">
                <a:solidFill>
                  <a:srgbClr val="1E1E1E"/>
                </a:solidFill>
                <a:latin typeface="Roboto"/>
              </a:rPr>
              <a:t>with calculator</a:t>
            </a:r>
          </a:p>
          <a:p>
            <a:pPr marL="0" indent="0" algn="ctr">
              <a:buNone/>
              <a:defRPr/>
            </a:pPr>
            <a:endParaRPr lang="en-US" sz="1100" b="1" dirty="0">
              <a:solidFill>
                <a:srgbClr val="1E1E1E"/>
              </a:solidFill>
              <a:latin typeface="Roboto"/>
            </a:endParaRPr>
          </a:p>
          <a:p>
            <a:pPr marL="0" indent="0" algn="ctr">
              <a:buNone/>
              <a:defRPr/>
            </a:pPr>
            <a:r>
              <a:rPr lang="en-US" sz="1800" b="1" dirty="0"/>
              <a:t>Questions will test for: knowledge of different types of equations, inequalities, absolute values, quantitative reasoning, ratios, rates, proportional relationships, area, volume, angles</a:t>
            </a:r>
          </a:p>
          <a:p>
            <a:pPr marL="0" indent="0" algn="ctr">
              <a:buNone/>
              <a:defRPr/>
            </a:pPr>
            <a:endParaRPr lang="en-US" sz="1800" b="1" dirty="0"/>
          </a:p>
          <a:p>
            <a:pPr algn="ctr">
              <a:lnSpc>
                <a:spcPct val="150000"/>
              </a:lnSpc>
            </a:pPr>
            <a:r>
              <a:rPr lang="en-US" sz="1800" dirty="0"/>
              <a:t>Module 1 = 22 questions (35 minutes)</a:t>
            </a:r>
          </a:p>
          <a:p>
            <a:pPr algn="ctr">
              <a:lnSpc>
                <a:spcPct val="150000"/>
              </a:lnSpc>
            </a:pPr>
            <a:r>
              <a:rPr lang="en-US" sz="1800" dirty="0"/>
              <a:t>Module 2 = 22 questions (35 minutes)</a:t>
            </a:r>
          </a:p>
          <a:p>
            <a:pPr marL="0" indent="0" algn="ctr">
              <a:buNone/>
              <a:defRPr/>
            </a:pPr>
            <a:endParaRPr lang="en-US" sz="1800" dirty="0">
              <a:solidFill>
                <a:srgbClr val="1E1E1E"/>
              </a:solidFill>
              <a:latin typeface="Roboto"/>
            </a:endParaRPr>
          </a:p>
          <a:p>
            <a:pPr algn="ctr">
              <a:defRPr/>
            </a:pPr>
            <a:r>
              <a:rPr lang="en-US" sz="2400" dirty="0">
                <a:solidFill>
                  <a:srgbClr val="1E1E1E"/>
                </a:solidFill>
                <a:latin typeface="Roboto"/>
              </a:rPr>
              <a:t>44 total questions (70 total minutes)</a:t>
            </a:r>
          </a:p>
          <a:p>
            <a:pPr algn="ctr">
              <a:defRPr/>
            </a:pPr>
            <a:endParaRPr lang="en-US" sz="1800" dirty="0">
              <a:solidFill>
                <a:srgbClr val="1E1E1E"/>
              </a:solidFill>
              <a:latin typeface="Roboto"/>
            </a:endParaRPr>
          </a:p>
          <a:p>
            <a:pPr algn="ctr">
              <a:defRPr/>
            </a:pPr>
            <a:r>
              <a:rPr lang="en-US" sz="2400" dirty="0">
                <a:solidFill>
                  <a:srgbClr val="1E1E1E"/>
                </a:solidFill>
                <a:latin typeface="Roboto"/>
              </a:rPr>
              <a:t>(75%) multiple-choice</a:t>
            </a:r>
          </a:p>
          <a:p>
            <a:pPr algn="ctr">
              <a:defRPr/>
            </a:pPr>
            <a:r>
              <a:rPr lang="en-US" sz="2400" dirty="0">
                <a:solidFill>
                  <a:srgbClr val="1E1E1E"/>
                </a:solidFill>
                <a:latin typeface="Roboto"/>
              </a:rPr>
              <a:t>(25%) Student-produced response</a:t>
            </a:r>
            <a:endParaRPr lang="en-US" sz="3200" dirty="0">
              <a:latin typeface="Roboto"/>
            </a:endParaRPr>
          </a:p>
        </p:txBody>
      </p:sp>
      <p:pic>
        <p:nvPicPr>
          <p:cNvPr id="6" name="Picture 5" descr="Icon of addition, subtraction, multiplication, and division signs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478505" y="4442014"/>
            <a:ext cx="1485602" cy="148560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58B64256-0847-0E43-8322-5E20E92606A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941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8856" y="2040822"/>
            <a:ext cx="10006844" cy="720197"/>
          </a:xfrm>
        </p:spPr>
        <p:txBody>
          <a:bodyPr/>
          <a:lstStyle/>
          <a:p>
            <a:r>
              <a:rPr lang="en-US" dirty="0"/>
              <a:t>How does the digital PSAT/NMSQT work?</a:t>
            </a:r>
          </a:p>
        </p:txBody>
      </p:sp>
    </p:spTree>
    <p:extLst>
      <p:ext uri="{BB962C8B-B14F-4D97-AF65-F5344CB8AC3E}">
        <p14:creationId xmlns:p14="http://schemas.microsoft.com/office/powerpoint/2010/main" val="3381943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5"/>
          <p:cNvSpPr>
            <a:spLocks noGrp="1"/>
          </p:cNvSpPr>
          <p:nvPr>
            <p:ph idx="1"/>
          </p:nvPr>
        </p:nvSpPr>
        <p:spPr>
          <a:xfrm>
            <a:off x="814388" y="920934"/>
            <a:ext cx="10919120" cy="987241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latin typeface="Roboto"/>
              </a:rPr>
              <a:t>Multistage Adaptive Testing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8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D1F000-1FB0-4B8D-9324-D64EC589E290}"/>
              </a:ext>
            </a:extLst>
          </p:cNvPr>
          <p:cNvSpPr txBox="1"/>
          <p:nvPr/>
        </p:nvSpPr>
        <p:spPr>
          <a:xfrm>
            <a:off x="1507331" y="3257550"/>
            <a:ext cx="1907382" cy="2031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Module 1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Students are given a broad mix of easy, medium, and hard questions.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368076-BC11-45EC-B75A-CE3ADB9A2F70}"/>
              </a:ext>
            </a:extLst>
          </p:cNvPr>
          <p:cNvSpPr txBox="1"/>
          <p:nvPr/>
        </p:nvSpPr>
        <p:spPr>
          <a:xfrm>
            <a:off x="4145756" y="3252787"/>
            <a:ext cx="2726532" cy="2031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1E1E1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Module 2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Students are given a targeted mix of questions of varying difficulties based on their performance in module 1.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2988F19-9385-4D62-AA7D-0C423D9902EC}"/>
              </a:ext>
            </a:extLst>
          </p:cNvPr>
          <p:cNvSpPr/>
          <p:nvPr/>
        </p:nvSpPr>
        <p:spPr>
          <a:xfrm>
            <a:off x="3529013" y="4086225"/>
            <a:ext cx="502443" cy="471488"/>
          </a:xfrm>
          <a:prstGeom prst="rightArrow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A77AA12B-1FFA-4B41-B3D1-A0149D2EE887}"/>
              </a:ext>
            </a:extLst>
          </p:cNvPr>
          <p:cNvSpPr/>
          <p:nvPr/>
        </p:nvSpPr>
        <p:spPr>
          <a:xfrm>
            <a:off x="7015161" y="3336520"/>
            <a:ext cx="514351" cy="471488"/>
          </a:xfrm>
          <a:prstGeom prst="rightArrow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CC0EDC-31B1-46F3-BD0A-87355917BC3F}"/>
              </a:ext>
            </a:extLst>
          </p:cNvPr>
          <p:cNvSpPr txBox="1"/>
          <p:nvPr/>
        </p:nvSpPr>
        <p:spPr>
          <a:xfrm>
            <a:off x="7667149" y="3252787"/>
            <a:ext cx="1891189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Student</a:t>
            </a:r>
          </a:p>
          <a:p>
            <a:pPr algn="ctr"/>
            <a:r>
              <a:rPr lang="en-US" b="1" dirty="0"/>
              <a:t>Score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03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6610" y="742949"/>
            <a:ext cx="11266897" cy="637097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/>
          <a:lstStyle/>
          <a:p>
            <a:pPr algn="ctr"/>
            <a:r>
              <a:rPr lang="en-US" sz="3600" dirty="0"/>
              <a:t>Built in Tools on the Blue Book App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9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4AC35B-D833-4568-9356-48FAB471C125}"/>
              </a:ext>
            </a:extLst>
          </p:cNvPr>
          <p:cNvSpPr txBox="1"/>
          <p:nvPr/>
        </p:nvSpPr>
        <p:spPr>
          <a:xfrm>
            <a:off x="1728789" y="1720840"/>
            <a:ext cx="904398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Test Timer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Graphing Calculator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Reference Sheets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Ability to Flag and Review Questions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Annotations Tools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60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8857" y="2040822"/>
            <a:ext cx="4931305" cy="1883593"/>
          </a:xfrm>
        </p:spPr>
        <p:txBody>
          <a:bodyPr/>
          <a:lstStyle/>
          <a:p>
            <a:r>
              <a:rPr lang="en-US" dirty="0"/>
              <a:t>How to Prepare for the PSAT</a:t>
            </a:r>
            <a:r>
              <a:rPr lang="en-US" sz="2400" baseline="94000" dirty="0"/>
              <a:t>TM</a:t>
            </a:r>
            <a:r>
              <a:rPr lang="en-US" dirty="0"/>
              <a:t>/NMSQT</a:t>
            </a:r>
          </a:p>
        </p:txBody>
      </p:sp>
    </p:spTree>
    <p:extLst>
      <p:ext uri="{BB962C8B-B14F-4D97-AF65-F5344CB8AC3E}">
        <p14:creationId xmlns:p14="http://schemas.microsoft.com/office/powerpoint/2010/main" val="2706740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3047" y="714375"/>
            <a:ext cx="11279542" cy="5479243"/>
          </a:xfrm>
        </p:spPr>
        <p:txBody>
          <a:bodyPr lIns="0" tIns="228600" rIns="0" bIns="0" anchor="t"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/>
              <a:t>Please fill out the Google form letting me know your intentions before, October 16th!!!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Everyone should fill out the Google Form letting me know your intentions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Google Form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Go to the Chalmette High School Website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Click on Academics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Click on PSAT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u="sng" dirty="0">
                <a:hlinkClick r:id="rId2"/>
              </a:rPr>
              <a:t>https://forms.gle/EGypZZ2zG3NoYnQ76</a:t>
            </a:r>
            <a:endParaRPr lang="en-US" dirty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latin typeface="Roboto"/>
              <a:ea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Roboto"/>
                <a:ea typeface="Roboto"/>
                <a:cs typeface="Roboto"/>
              </a:rPr>
              <a:t>If you have not already done so, </a:t>
            </a:r>
            <a:r>
              <a:rPr lang="en-US" b="1" dirty="0">
                <a:latin typeface="Roboto"/>
                <a:ea typeface="Roboto"/>
                <a:cs typeface="Roboto"/>
              </a:rPr>
              <a:t>YOU MUST create a </a:t>
            </a:r>
            <a:r>
              <a:rPr lang="en-US" b="1" dirty="0" err="1">
                <a:latin typeface="Roboto"/>
                <a:ea typeface="Roboto"/>
                <a:cs typeface="Roboto"/>
              </a:rPr>
              <a:t>CollegeBoard</a:t>
            </a:r>
            <a:r>
              <a:rPr lang="en-US" b="1" dirty="0">
                <a:latin typeface="Roboto"/>
                <a:ea typeface="Roboto"/>
                <a:cs typeface="Roboto"/>
              </a:rPr>
              <a:t> Account </a:t>
            </a:r>
            <a:endParaRPr lang="en-US" dirty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hlinkClick r:id="rId3"/>
              </a:rPr>
              <a:t>https://account.collegeboard.org/login/login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Once you have a college board account log into Bluebook. You can get a feel for how Bluebook works, take a free, full-length practice test, or try a few sample questions in the test preview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latin typeface="Roboto"/>
                <a:ea typeface="Roboto"/>
                <a:cs typeface="Roboto"/>
              </a:rPr>
              <a:t>All 10</a:t>
            </a:r>
            <a:r>
              <a:rPr lang="en-US" b="1" baseline="30000" dirty="0">
                <a:latin typeface="Roboto"/>
                <a:ea typeface="Roboto"/>
                <a:cs typeface="Roboto"/>
              </a:rPr>
              <a:t>th</a:t>
            </a:r>
            <a:r>
              <a:rPr lang="en-US" b="1" dirty="0">
                <a:latin typeface="Roboto"/>
                <a:ea typeface="Roboto"/>
                <a:cs typeface="Roboto"/>
              </a:rPr>
              <a:t> graders testing must pay $18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latin typeface="Roboto"/>
                <a:ea typeface="Roboto"/>
                <a:cs typeface="Roboto"/>
              </a:rPr>
              <a:t>11</a:t>
            </a:r>
            <a:r>
              <a:rPr lang="en-US" b="1" baseline="30000" dirty="0">
                <a:latin typeface="Roboto"/>
                <a:ea typeface="Roboto"/>
                <a:cs typeface="Roboto"/>
              </a:rPr>
              <a:t>th</a:t>
            </a:r>
            <a:r>
              <a:rPr lang="en-US" b="1" dirty="0">
                <a:latin typeface="Roboto"/>
                <a:ea typeface="Roboto"/>
                <a:cs typeface="Roboto"/>
              </a:rPr>
              <a:t> graders testing who do not qualify for a waiver must pay 18$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1" dirty="0">
                <a:latin typeface="Roboto"/>
                <a:ea typeface="Roboto"/>
                <a:cs typeface="Roboto"/>
              </a:rPr>
              <a:t>Money can be turned in to Mrs. Taylor (in the counselor’s office) by Friday, October 16th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>
                <a:solidFill>
                  <a:srgbClr val="1E1E1E">
                    <a:tint val="75000"/>
                  </a:srgbClr>
                </a:solidFill>
              </a:rPr>
              <a:pPr/>
              <a:t>11</a:t>
            </a:fld>
            <a:endParaRPr lang="en-US" dirty="0">
              <a:solidFill>
                <a:srgbClr val="1E1E1E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70343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itle Slides">
  <a:themeElements>
    <a:clrScheme name="CBSAT">
      <a:dk1>
        <a:srgbClr val="1E1E1E"/>
      </a:dk1>
      <a:lt1>
        <a:srgbClr val="FFFFFF"/>
      </a:lt1>
      <a:dk2>
        <a:srgbClr val="44546A"/>
      </a:dk2>
      <a:lt2>
        <a:srgbClr val="E7E6E6"/>
      </a:lt2>
      <a:accent1>
        <a:srgbClr val="009CDE"/>
      </a:accent1>
      <a:accent2>
        <a:srgbClr val="71C5E8"/>
      </a:accent2>
      <a:accent3>
        <a:srgbClr val="FEDB00"/>
      </a:accent3>
      <a:accent4>
        <a:srgbClr val="E57200"/>
      </a:accent4>
      <a:accent5>
        <a:srgbClr val="009CDE"/>
      </a:accent5>
      <a:accent6>
        <a:srgbClr val="3A913F"/>
      </a:accent6>
      <a:hlink>
        <a:srgbClr val="009CDE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Dividers">
  <a:themeElements>
    <a:clrScheme name="CBSAT">
      <a:dk1>
        <a:srgbClr val="1E1E1E"/>
      </a:dk1>
      <a:lt1>
        <a:srgbClr val="FFFFFF"/>
      </a:lt1>
      <a:dk2>
        <a:srgbClr val="44546A"/>
      </a:dk2>
      <a:lt2>
        <a:srgbClr val="E7E6E6"/>
      </a:lt2>
      <a:accent1>
        <a:srgbClr val="009CDE"/>
      </a:accent1>
      <a:accent2>
        <a:srgbClr val="71C5E8"/>
      </a:accent2>
      <a:accent3>
        <a:srgbClr val="FEDB00"/>
      </a:accent3>
      <a:accent4>
        <a:srgbClr val="E57200"/>
      </a:accent4>
      <a:accent5>
        <a:srgbClr val="009CDE"/>
      </a:accent5>
      <a:accent6>
        <a:srgbClr val="3A913F"/>
      </a:accent6>
      <a:hlink>
        <a:srgbClr val="009CDE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tatemen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Content Slides">
  <a:themeElements>
    <a:clrScheme name="CB-Blue-K-12">
      <a:dk1>
        <a:srgbClr val="1E1E1E"/>
      </a:dk1>
      <a:lt1>
        <a:srgbClr val="FFFFFF"/>
      </a:lt1>
      <a:dk2>
        <a:srgbClr val="505050"/>
      </a:dk2>
      <a:lt2>
        <a:srgbClr val="DCDCDC"/>
      </a:lt2>
      <a:accent1>
        <a:srgbClr val="009CDE"/>
      </a:accent1>
      <a:accent2>
        <a:srgbClr val="71C5E8"/>
      </a:accent2>
      <a:accent3>
        <a:srgbClr val="E57200"/>
      </a:accent3>
      <a:accent4>
        <a:srgbClr val="AF2D8A"/>
      </a:accent4>
      <a:accent5>
        <a:srgbClr val="1E1E1E"/>
      </a:accent5>
      <a:accent6>
        <a:srgbClr val="1E1E1E"/>
      </a:accent6>
      <a:hlink>
        <a:srgbClr val="006298"/>
      </a:hlink>
      <a:folHlink>
        <a:srgbClr val="E8796D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. Content Slide - No Sideba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6. Content Slide - Large Text (+4pt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7. Content Slide - Large Text (+12pt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DA7679BCD07F429378DCC2F424DE53" ma:contentTypeVersion="17" ma:contentTypeDescription="Create a new document." ma:contentTypeScope="" ma:versionID="5f37ab46504a419473676949f896adeb">
  <xsd:schema xmlns:xsd="http://www.w3.org/2001/XMLSchema" xmlns:xs="http://www.w3.org/2001/XMLSchema" xmlns:p="http://schemas.microsoft.com/office/2006/metadata/properties" xmlns:ns3="0358c432-d36d-4951-8f23-5afb040992e0" xmlns:ns4="2b9a8125-ae4d-49a5-a5f2-ca4854dbd364" targetNamespace="http://schemas.microsoft.com/office/2006/metadata/properties" ma:root="true" ma:fieldsID="dae63a31f0ab1035092d1aa623850b71" ns3:_="" ns4:_="">
    <xsd:import namespace="0358c432-d36d-4951-8f23-5afb040992e0"/>
    <xsd:import namespace="2b9a8125-ae4d-49a5-a5f2-ca4854dbd36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ObjectDetectorVersions" minOccurs="0"/>
                <xsd:element ref="ns3:_activity" minOccurs="0"/>
                <xsd:element ref="ns3:MediaServiceLocation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58c432-d36d-4951-8f23-5afb040992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9a8125-ae4d-49a5-a5f2-ca4854dbd36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358c432-d36d-4951-8f23-5afb040992e0" xsi:nil="true"/>
  </documentManagement>
</p:properties>
</file>

<file path=customXml/itemProps1.xml><?xml version="1.0" encoding="utf-8"?>
<ds:datastoreItem xmlns:ds="http://schemas.openxmlformats.org/officeDocument/2006/customXml" ds:itemID="{FFA229CC-D33A-4254-87EA-75F65D5FD29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03F857E-ACD5-49F0-9E37-0A460DF97A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58c432-d36d-4951-8f23-5afb040992e0"/>
    <ds:schemaRef ds:uri="2b9a8125-ae4d-49a5-a5f2-ca4854dbd3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BF99C6F-9CEC-4CF4-9B56-FC6AA13645C5}">
  <ds:schemaRefs>
    <ds:schemaRef ds:uri="http://purl.org/dc/dcmitype/"/>
    <ds:schemaRef ds:uri="http://schemas.microsoft.com/office/2006/metadata/properties"/>
    <ds:schemaRef ds:uri="0358c432-d36d-4951-8f23-5afb040992e0"/>
    <ds:schemaRef ds:uri="http://www.w3.org/XML/1998/namespace"/>
    <ds:schemaRef ds:uri="http://schemas.microsoft.com/office/2006/documentManagement/types"/>
    <ds:schemaRef ds:uri="2b9a8125-ae4d-49a5-a5f2-ca4854dbd364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3965</TotalTime>
  <Words>519</Words>
  <Application>Microsoft Macintosh PowerPoint</Application>
  <PresentationFormat>Widescreen</PresentationFormat>
  <Paragraphs>83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Roboto Slab Regular</vt:lpstr>
      <vt:lpstr>Arial</vt:lpstr>
      <vt:lpstr>Calibri</vt:lpstr>
      <vt:lpstr>Roboto</vt:lpstr>
      <vt:lpstr>Roboto Medium</vt:lpstr>
      <vt:lpstr>Roboto Slab</vt:lpstr>
      <vt:lpstr>Title Slides</vt:lpstr>
      <vt:lpstr>Section Dividers</vt:lpstr>
      <vt:lpstr>Statement Slide</vt:lpstr>
      <vt:lpstr>2_Content Slides</vt:lpstr>
      <vt:lpstr>5. Content Slide - No Sidebar</vt:lpstr>
      <vt:lpstr>6. Content Slide - Large Text (+4pt)</vt:lpstr>
      <vt:lpstr>7. Content Slide - Large Text (+12pt)</vt:lpstr>
      <vt:lpstr>PSAT/NMSQT  2026   Tuesday Oct. 20, 2026</vt:lpstr>
      <vt:lpstr>Benefits of the PSATTM/NMSQT</vt:lpstr>
      <vt:lpstr>What to know about the  PSATTM/NMSQT</vt:lpstr>
      <vt:lpstr>Skills Tested  on the PSAT/NMSQT</vt:lpstr>
      <vt:lpstr>Skills Tested</vt:lpstr>
      <vt:lpstr>Skills Tested</vt:lpstr>
      <vt:lpstr>How does the digital PSAT/NMSQT work?</vt:lpstr>
      <vt:lpstr>PowerPoint Presentation</vt:lpstr>
      <vt:lpstr>Built in Tools on the Blue Book App </vt:lpstr>
      <vt:lpstr>How to Prepare for the PSATTM/NMSQT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Prepare for the PSAT 10 | SAT Suite of Assessments – The College Board</dc:title>
  <dc:subject>A presentation educators can use to explain the PSAT 10 to parents and students with information on changes, what skills are tested, how to prepare, and more.</dc:subject>
  <dc:creator>The College Board;PSAT 10;SAT Suite of Assessments</dc:creator>
  <cp:lastModifiedBy>Hebert, Fred</cp:lastModifiedBy>
  <cp:revision>304</cp:revision>
  <cp:lastPrinted>2021-10-12T13:26:04Z</cp:lastPrinted>
  <dcterms:created xsi:type="dcterms:W3CDTF">2016-08-22T23:40:38Z</dcterms:created>
  <dcterms:modified xsi:type="dcterms:W3CDTF">2026-10-06T15:41:58Z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0x0101004CDA7679BCD07F429378DCC2F424DE53</vt:lpwstr>
  </property>
</Properties>
</file>