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  <p:sldMasterId id="214748366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y="5143500" cx="9144000"/>
  <p:notesSz cx="6858000" cy="9144000"/>
  <p:embeddedFontLst>
    <p:embeddedFont>
      <p:font typeface="Proxima Nova"/>
      <p:regular r:id="rId30"/>
      <p:bold r:id="rId31"/>
      <p:italic r:id="rId32"/>
      <p:boldItalic r:id="rId33"/>
    </p:embeddedFont>
    <p:embeddedFont>
      <p:font typeface="Proxima Nova Extrabold"/>
      <p:bold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ProximaNova-bold.fntdata"/><Relationship Id="rId30" Type="http://schemas.openxmlformats.org/officeDocument/2006/relationships/font" Target="fonts/ProximaNova-regular.fntdata"/><Relationship Id="rId11" Type="http://schemas.openxmlformats.org/officeDocument/2006/relationships/slide" Target="slides/slide5.xml"/><Relationship Id="rId33" Type="http://schemas.openxmlformats.org/officeDocument/2006/relationships/font" Target="fonts/ProximaNova-boldItalic.fntdata"/><Relationship Id="rId10" Type="http://schemas.openxmlformats.org/officeDocument/2006/relationships/slide" Target="slides/slide4.xml"/><Relationship Id="rId32" Type="http://schemas.openxmlformats.org/officeDocument/2006/relationships/font" Target="fonts/ProximaNova-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34" Type="http://schemas.openxmlformats.org/officeDocument/2006/relationships/font" Target="fonts/ProximaNovaExtrabold-bold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40a0a2863ce_4_2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g40a0a2863ce_4_2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Welcome. Purpose of tonight: share clear information about the single-member trustee district process and hear from the community. The seven circles represent the seven members of the Board of Trustees.</a:t>
            </a:r>
            <a:endParaRPr/>
          </a:p>
        </p:txBody>
      </p:sp>
      <p:sp>
        <p:nvSpPr>
          <p:cNvPr id="59" name="Google Shape;59;g40a0a2863ce_4_2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h615aa397cc0a6560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h615aa397cc0a6560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40a0a2863ce_4_17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g40a0a2863ce_4_17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g40a0a2863ce_4_17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h615aa397cc0a6560_0_96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h615aa397cc0a6560_0_96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 August 25, 2026, the Board approved a resolution to start the process of evaluating a single-member trustee district election system. The Board will work with legal counsel and demographic experts as it considers potential district configurations and boundaries.</a:t>
            </a:r>
            <a:endParaRPr/>
          </a:p>
        </p:txBody>
      </p:sp>
      <p:sp>
        <p:nvSpPr>
          <p:cNvPr id="97" name="Google Shape;97;h615aa397cc0a6560_0_96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h3729524e046daf72_3_1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h3729524e046daf72_3_1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 August 25, 2026, the Board approved a resolution to start the process of evaluating a single-member trustee district election system. The Board will work with legal counsel and demographic experts as it considers potential district configurations and boundaries.</a:t>
            </a:r>
            <a:endParaRPr/>
          </a:p>
        </p:txBody>
      </p:sp>
      <p:sp>
        <p:nvSpPr>
          <p:cNvPr id="111" name="Google Shape;111;h3729524e046daf72_3_1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40a0a2863c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40a0a2863c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40a0a2863ce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40a0a2863ce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40a0a2863ce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40a0a2863ce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40a0a2863ce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40a0a2863ce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40a0a2863ce_4_48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g40a0a2863ce_4_48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system: seven trustees elected at-large to three-year staggered terms. Trustees may live anywhere inside the boundaries of MISD, and all voters in the district vote on every trustee position.</a:t>
            </a:r>
            <a:endParaRPr/>
          </a:p>
        </p:txBody>
      </p:sp>
      <p:sp>
        <p:nvSpPr>
          <p:cNvPr id="163" name="Google Shape;163;g40a0a2863ce_4_48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40a0a2863ce_4_75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0" name="Google Shape;190;g40a0a2863ce_4_75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Board is also evaluating whether some trustees would continue to be elected at-large as part of a hybrid system, which is the next slide.</a:t>
            </a:r>
            <a:endParaRPr/>
          </a:p>
        </p:txBody>
      </p:sp>
      <p:sp>
        <p:nvSpPr>
          <p:cNvPr id="191" name="Google Shape;191;g40a0a2863ce_4_75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40a0a2863ce_4_89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g40a0a2863ce_4_89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Texas Education Code §11.052 allows a board to order that trustees be elected from single-member districts, or that at least 70% be elected from single-member districts with the remainder at-large. Seventy percent of seven is at least five. Option B shows the minimum hybrid (5 district seats + 2 at-large). The Board has not adopted a final configuration and has not determined how many districts there would be.</a:t>
            </a:r>
            <a:endParaRPr/>
          </a:p>
        </p:txBody>
      </p:sp>
      <p:sp>
        <p:nvSpPr>
          <p:cNvPr id="206" name="Google Shape;206;g40a0a2863ce_4_89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40a0a2863ce_4_122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8" name="Google Shape;238;g40a0a2863ce_4_122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message: a trustee elected from a single-member district must live in and be elected by that district, but the Board continues to govern the entire district. Governance will not change.</a:t>
            </a:r>
            <a:endParaRPr/>
          </a:p>
        </p:txBody>
      </p:sp>
      <p:sp>
        <p:nvSpPr>
          <p:cNvPr id="239" name="Google Shape;239;g40a0a2863ce_4_122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40a0a2863ce_4_147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g40a0a2863ce_4_147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the exploration phase. Community meetings (like tonight), engagement of a demographer on maps, and a review of community discussion information with the Board and next steps.</a:t>
            </a:r>
            <a:endParaRPr/>
          </a:p>
        </p:txBody>
      </p:sp>
      <p:sp>
        <p:nvSpPr>
          <p:cNvPr id="265" name="Google Shape;265;g40a0a2863ce_4_147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40a0a2863ce_4_169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6" name="Google Shape;286;g40a0a2863ce_4_169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These steps apply only if the Board decides to move forward. Texas law requires a public hearing and proper notice before the Board adopts an order establishing single-member trustee districts.</a:t>
            </a:r>
            <a:endParaRPr/>
          </a:p>
        </p:txBody>
      </p:sp>
      <p:sp>
        <p:nvSpPr>
          <p:cNvPr id="287" name="Google Shape;287;g40a0a2863ce_4_169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40a0a2863ce_4_196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3" name="Google Shape;313;g40a0a2863ce_4_196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the resolution passes: public information sessions, update district documentation, publish to the district website prior to the election, and conduct the election. The election date has not been finalized.</a:t>
            </a:r>
            <a:endParaRPr/>
          </a:p>
        </p:txBody>
      </p:sp>
      <p:sp>
        <p:nvSpPr>
          <p:cNvPr id="314" name="Google Shape;314;g40a0a2863ce_4_196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40a0a2863ce_4_223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0" name="Google Shape;340;g40a0a2863ce_4_223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Proposed trustee districts must be compact, contiguous, and as nearly equal in population as practicable, with less than a 10% difference between the largest and smallest district voting population, and consistent with applicable federal and state law. Boundaries are developed using population and demographic information.</a:t>
            </a:r>
            <a:endParaRPr/>
          </a:p>
        </p:txBody>
      </p:sp>
      <p:sp>
        <p:nvSpPr>
          <p:cNvPr id="341" name="Google Shape;341;g40a0a2863ce_4_223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40a0a2863ce_4_277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4" name="Google Shape;374;g40a0a2863ce_4_277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election date has not been finalized. Texas law allows a board adopting a redistricting plan to provide for trustees in office to serve the remainder of their existing terms. Candidates for a single-member trustee position must reside in the district they seek to represent.</a:t>
            </a:r>
            <a:endParaRPr/>
          </a:p>
        </p:txBody>
      </p:sp>
      <p:sp>
        <p:nvSpPr>
          <p:cNvPr id="375" name="Google Shape;375;g40a0a2863ce_4_277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40a0a2863ce_0_29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0" name="Google Shape;400;g40a0a2863ce_0_29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Proposed trustee districts must be compact, contiguous, and as nearly equal in population as practicable, with less than a 10% difference between the largest and smallest district voting population, and consistent with applicable federal and state law. Boundaries are developed using population and demographic information.</a:t>
            </a:r>
            <a:endParaRPr/>
          </a:p>
        </p:txBody>
      </p:sp>
      <p:sp>
        <p:nvSpPr>
          <p:cNvPr id="401" name="Google Shape;401;g40a0a2863ce_0_29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h40e9fb1147414481_1_5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4" name="Google Shape;424;h40e9fb1147414481_1_5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Proposed trustee districts must be compact, contiguous, and as nearly equal in population as practicable, with less than a 10% difference between the largest and smallest district voting population, and consistent with applicable federal and state law. Boundaries are developed using population and demographic information.</a:t>
            </a:r>
            <a:endParaRPr/>
          </a:p>
        </p:txBody>
      </p:sp>
      <p:sp>
        <p:nvSpPr>
          <p:cNvPr id="425" name="Google Shape;425;h40e9fb1147414481_1_5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40a0a2863ce_0_91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8" name="Google Shape;448;g40a0a2863ce_0_91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the exploration phase. Community meetings (like tonight), engagement of a demographer on maps, and a review of community discussion information with the Board and next steps.</a:t>
            </a:r>
            <a:endParaRPr/>
          </a:p>
        </p:txBody>
      </p:sp>
      <p:sp>
        <p:nvSpPr>
          <p:cNvPr id="449" name="Google Shape;449;g40a0a2863ce_0_91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40a0a2863ce_0_115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0" name="Google Shape;460;g40a0a2863ce_0_115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the exploration phase. Community meetings (like tonight), engagement of a demographer on maps, and a review of community discussion information with the Board and next steps.</a:t>
            </a:r>
            <a:endParaRPr/>
          </a:p>
        </p:txBody>
      </p:sp>
      <p:sp>
        <p:nvSpPr>
          <p:cNvPr id="461" name="Google Shape;461;g40a0a2863ce_0_115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h1fa68e2141c86bbe_0_0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7" name="Google Shape;467;h1fa68e2141c86bbe_0_0:notes"/>
          <p:cNvSpPr txBox="1"/>
          <p:nvPr>
            <p:ph idx="1" type="body"/>
          </p:nvPr>
        </p:nvSpPr>
        <p:spPr>
          <a:xfrm>
            <a:off x="914400" y="4400550"/>
            <a:ext cx="73152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Residents will have opportunities to attend town halls, review maps, submit written comments and/or speak publicly, get questions answered, and participate in the public hearing. Only registered MISD voters can speak at the hearing. Upcoming meeting dates are still to be announced; add dates here once confirmed.</a:t>
            </a:r>
            <a:endParaRPr/>
          </a:p>
        </p:txBody>
      </p:sp>
      <p:sp>
        <p:nvSpPr>
          <p:cNvPr id="468" name="Google Shape;468;h1fa68e2141c86bbe_0_0:notes"/>
          <p:cNvSpPr txBox="1"/>
          <p:nvPr>
            <p:ph idx="12" type="sldNum"/>
          </p:nvPr>
        </p:nvSpPr>
        <p:spPr>
          <a:xfrm>
            <a:off x="5179484" y="8685213"/>
            <a:ext cx="39624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9pPr>
          </a:lstStyle>
          <a:p/>
        </p:txBody>
      </p:sp>
      <p:sp>
        <p:nvSpPr>
          <p:cNvPr id="54" name="Google Shape;54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5" name="Google Shape;5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2.jpg"/><Relationship Id="rId4" Type="http://schemas.openxmlformats.org/officeDocument/2006/relationships/image" Target="../media/image31.jpg"/><Relationship Id="rId5" Type="http://schemas.openxmlformats.org/officeDocument/2006/relationships/image" Target="../media/image3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3.png"/><Relationship Id="rId4" Type="http://schemas.openxmlformats.org/officeDocument/2006/relationships/image" Target="../media/image2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5" Type="http://schemas.openxmlformats.org/officeDocument/2006/relationships/image" Target="../media/image9.png"/><Relationship Id="rId6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Relationship Id="rId4" Type="http://schemas.openxmlformats.org/officeDocument/2006/relationships/image" Target="../media/image2.png"/><Relationship Id="rId5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png"/><Relationship Id="rId4" Type="http://schemas.openxmlformats.org/officeDocument/2006/relationships/image" Target="../media/image22.png"/><Relationship Id="rId5" Type="http://schemas.openxmlformats.org/officeDocument/2006/relationships/image" Target="../media/image2.png"/><Relationship Id="rId6" Type="http://schemas.openxmlformats.org/officeDocument/2006/relationships/image" Target="../media/image24.png"/><Relationship Id="rId7" Type="http://schemas.openxmlformats.org/officeDocument/2006/relationships/image" Target="../media/image1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6.png"/><Relationship Id="rId4" Type="http://schemas.openxmlformats.org/officeDocument/2006/relationships/image" Target="../media/image7.png"/><Relationship Id="rId5" Type="http://schemas.openxmlformats.org/officeDocument/2006/relationships/image" Target="../media/image27.png"/><Relationship Id="rId6" Type="http://schemas.openxmlformats.org/officeDocument/2006/relationships/image" Target="../media/image1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213D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6"/>
          <p:cNvSpPr txBox="1"/>
          <p:nvPr/>
        </p:nvSpPr>
        <p:spPr>
          <a:xfrm>
            <a:off x="548640" y="1097280"/>
            <a:ext cx="51206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900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2A900"/>
                </a:solidFill>
                <a:latin typeface="Calibri"/>
                <a:ea typeface="Calibri"/>
                <a:cs typeface="Calibri"/>
                <a:sym typeface="Calibri"/>
              </a:rPr>
              <a:t>MANSFIELD ISD COMMUNITY TOWN HALL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6"/>
          <p:cNvSpPr txBox="1"/>
          <p:nvPr/>
        </p:nvSpPr>
        <p:spPr>
          <a:xfrm>
            <a:off x="548640" y="1508760"/>
            <a:ext cx="512064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mbria"/>
              <a:buNone/>
            </a:pPr>
            <a:r>
              <a:rPr b="1" i="0" lang="en" sz="4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Exploring Single-Member Trustee Districts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6"/>
          <p:cNvSpPr/>
          <p:nvPr/>
        </p:nvSpPr>
        <p:spPr>
          <a:xfrm>
            <a:off x="6606540" y="2125980"/>
            <a:ext cx="868680" cy="868680"/>
          </a:xfrm>
          <a:prstGeom prst="ellipse">
            <a:avLst/>
          </a:prstGeom>
          <a:solidFill>
            <a:srgbClr val="F2A900"/>
          </a:solidFill>
          <a:ln cap="flat" cmpd="sng" w="19050">
            <a:solidFill>
              <a:srgbClr val="F2A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6"/>
          <p:cNvSpPr/>
          <p:nvPr/>
        </p:nvSpPr>
        <p:spPr>
          <a:xfrm>
            <a:off x="6606540" y="1165860"/>
            <a:ext cx="868680" cy="868680"/>
          </a:xfrm>
          <a:prstGeom prst="ellipse">
            <a:avLst/>
          </a:prstGeom>
          <a:solidFill>
            <a:srgbClr val="2F4B7C"/>
          </a:solidFill>
          <a:ln cap="flat" cmpd="sng" w="19050">
            <a:solidFill>
              <a:srgbClr val="4A6A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6"/>
          <p:cNvSpPr/>
          <p:nvPr/>
        </p:nvSpPr>
        <p:spPr>
          <a:xfrm>
            <a:off x="7438028" y="1645920"/>
            <a:ext cx="868680" cy="868680"/>
          </a:xfrm>
          <a:prstGeom prst="ellipse">
            <a:avLst/>
          </a:prstGeom>
          <a:solidFill>
            <a:srgbClr val="2F4B7C"/>
          </a:solidFill>
          <a:ln cap="flat" cmpd="sng" w="19050">
            <a:solidFill>
              <a:srgbClr val="4A6A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6"/>
          <p:cNvSpPr/>
          <p:nvPr/>
        </p:nvSpPr>
        <p:spPr>
          <a:xfrm>
            <a:off x="7438028" y="2606040"/>
            <a:ext cx="868680" cy="868680"/>
          </a:xfrm>
          <a:prstGeom prst="ellipse">
            <a:avLst/>
          </a:prstGeom>
          <a:solidFill>
            <a:srgbClr val="2F4B7C"/>
          </a:solidFill>
          <a:ln cap="flat" cmpd="sng" w="19050">
            <a:solidFill>
              <a:srgbClr val="4A6A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6"/>
          <p:cNvSpPr/>
          <p:nvPr/>
        </p:nvSpPr>
        <p:spPr>
          <a:xfrm>
            <a:off x="6606540" y="3086100"/>
            <a:ext cx="868680" cy="868680"/>
          </a:xfrm>
          <a:prstGeom prst="ellipse">
            <a:avLst/>
          </a:prstGeom>
          <a:solidFill>
            <a:srgbClr val="2F4B7C"/>
          </a:solidFill>
          <a:ln cap="flat" cmpd="sng" w="19050">
            <a:solidFill>
              <a:srgbClr val="4A6A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6"/>
          <p:cNvSpPr/>
          <p:nvPr/>
        </p:nvSpPr>
        <p:spPr>
          <a:xfrm>
            <a:off x="5775052" y="2606040"/>
            <a:ext cx="868680" cy="868680"/>
          </a:xfrm>
          <a:prstGeom prst="ellipse">
            <a:avLst/>
          </a:prstGeom>
          <a:solidFill>
            <a:srgbClr val="2F4B7C"/>
          </a:solidFill>
          <a:ln cap="flat" cmpd="sng" w="19050">
            <a:solidFill>
              <a:srgbClr val="4A6A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6"/>
          <p:cNvSpPr/>
          <p:nvPr/>
        </p:nvSpPr>
        <p:spPr>
          <a:xfrm>
            <a:off x="5775052" y="1645920"/>
            <a:ext cx="868680" cy="868680"/>
          </a:xfrm>
          <a:prstGeom prst="ellipse">
            <a:avLst/>
          </a:prstGeom>
          <a:solidFill>
            <a:srgbClr val="2F4B7C"/>
          </a:solidFill>
          <a:ln cap="flat" cmpd="sng" w="19050">
            <a:solidFill>
              <a:srgbClr val="4A6A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D72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/>
          <p:nvPr/>
        </p:nvSpPr>
        <p:spPr>
          <a:xfrm>
            <a:off x="390250" y="3522745"/>
            <a:ext cx="30972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850" lIns="113850" spcFirstLastPara="1" rIns="113850" wrap="square" tIns="113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21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JESSE CANNON II</a:t>
            </a:r>
            <a:endParaRPr b="1" sz="1421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5" name="Google Shape;75;p17"/>
          <p:cNvSpPr txBox="1"/>
          <p:nvPr/>
        </p:nvSpPr>
        <p:spPr>
          <a:xfrm>
            <a:off x="885991" y="3834490"/>
            <a:ext cx="2116500" cy="4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850" lIns="113850" spcFirstLastPara="1" rIns="113850" wrap="square" tIns="11385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498"/>
              </a:spcBef>
              <a:spcAft>
                <a:spcPts val="498"/>
              </a:spcAft>
              <a:buNone/>
            </a:pPr>
            <a:r>
              <a:rPr b="1" lang="en" sz="1321">
                <a:solidFill>
                  <a:srgbClr val="FFCB00"/>
                </a:solidFill>
                <a:latin typeface="Proxima Nova"/>
                <a:ea typeface="Proxima Nova"/>
                <a:cs typeface="Proxima Nova"/>
                <a:sym typeface="Proxima Nova"/>
              </a:rPr>
              <a:t>Place 5</a:t>
            </a:r>
            <a:endParaRPr b="1" sz="1321">
              <a:solidFill>
                <a:srgbClr val="FFCB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6" name="Google Shape;76;p17" title="MISD 2025 Headshot-2653.jpg"/>
          <p:cNvPicPr preferRelativeResize="0"/>
          <p:nvPr/>
        </p:nvPicPr>
        <p:blipFill rotWithShape="1">
          <a:blip r:embed="rId3">
            <a:alphaModFix/>
          </a:blip>
          <a:srcRect b="27432" l="0" r="0" t="5937"/>
          <a:stretch/>
        </p:blipFill>
        <p:spPr>
          <a:xfrm>
            <a:off x="939173" y="1428073"/>
            <a:ext cx="1999200" cy="19986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7" name="Google Shape;77;p17"/>
          <p:cNvSpPr txBox="1"/>
          <p:nvPr/>
        </p:nvSpPr>
        <p:spPr>
          <a:xfrm>
            <a:off x="3202475" y="3522745"/>
            <a:ext cx="27390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850" lIns="113850" spcFirstLastPara="1" rIns="113850" wrap="square" tIns="113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21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BENITA REED</a:t>
            </a:r>
            <a:endParaRPr b="1" sz="1421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8" name="Google Shape;78;p17"/>
          <p:cNvSpPr txBox="1"/>
          <p:nvPr/>
        </p:nvSpPr>
        <p:spPr>
          <a:xfrm>
            <a:off x="3519216" y="3834490"/>
            <a:ext cx="2116500" cy="4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850" lIns="113850" spcFirstLastPara="1" rIns="113850" wrap="square" tIns="11385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498"/>
              </a:spcBef>
              <a:spcAft>
                <a:spcPts val="498"/>
              </a:spcAft>
              <a:buNone/>
            </a:pPr>
            <a:r>
              <a:rPr b="1" lang="en" sz="1321">
                <a:solidFill>
                  <a:srgbClr val="FFCB00"/>
                </a:solidFill>
                <a:latin typeface="Proxima Nova"/>
                <a:ea typeface="Proxima Nova"/>
                <a:cs typeface="Proxima Nova"/>
                <a:sym typeface="Proxima Nova"/>
              </a:rPr>
              <a:t>Place 6</a:t>
            </a:r>
            <a:endParaRPr b="1" sz="1321">
              <a:solidFill>
                <a:srgbClr val="FFCB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9" name="Google Shape;79;p17" title="MISD School Board 2024-520.jpg"/>
          <p:cNvPicPr preferRelativeResize="0"/>
          <p:nvPr/>
        </p:nvPicPr>
        <p:blipFill rotWithShape="1">
          <a:blip r:embed="rId4">
            <a:alphaModFix/>
          </a:blip>
          <a:srcRect b="25067" l="0" r="0" t="8302"/>
          <a:stretch/>
        </p:blipFill>
        <p:spPr>
          <a:xfrm>
            <a:off x="3572400" y="1428073"/>
            <a:ext cx="1999200" cy="19986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0" name="Google Shape;80;p17"/>
          <p:cNvSpPr txBox="1"/>
          <p:nvPr/>
        </p:nvSpPr>
        <p:spPr>
          <a:xfrm>
            <a:off x="5514800" y="3522745"/>
            <a:ext cx="32637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850" lIns="113850" spcFirstLastPara="1" rIns="113850" wrap="square" tIns="113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21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JASON THOMAS</a:t>
            </a:r>
            <a:endParaRPr b="1" sz="1421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1" name="Google Shape;81;p17"/>
          <p:cNvSpPr txBox="1"/>
          <p:nvPr/>
        </p:nvSpPr>
        <p:spPr>
          <a:xfrm>
            <a:off x="6093804" y="3834490"/>
            <a:ext cx="2116500" cy="63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850" lIns="113850" spcFirstLastPara="1" rIns="113850" wrap="square" tIns="11385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498"/>
              </a:spcBef>
              <a:spcAft>
                <a:spcPts val="498"/>
              </a:spcAft>
              <a:buNone/>
            </a:pPr>
            <a:r>
              <a:rPr b="1" lang="en" sz="1321">
                <a:solidFill>
                  <a:srgbClr val="FFCB00"/>
                </a:solidFill>
                <a:latin typeface="Proxima Nova"/>
                <a:ea typeface="Proxima Nova"/>
                <a:cs typeface="Proxima Nova"/>
                <a:sym typeface="Proxima Nova"/>
              </a:rPr>
              <a:t>Secretary</a:t>
            </a:r>
            <a:br>
              <a:rPr b="1" lang="en" sz="1321">
                <a:solidFill>
                  <a:srgbClr val="FFCB00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b="1" lang="en" sz="1321">
                <a:solidFill>
                  <a:srgbClr val="FFCB00"/>
                </a:solidFill>
                <a:latin typeface="Proxima Nova"/>
                <a:ea typeface="Proxima Nova"/>
                <a:cs typeface="Proxima Nova"/>
                <a:sym typeface="Proxima Nova"/>
              </a:rPr>
              <a:t>Place 3</a:t>
            </a:r>
            <a:endParaRPr b="1" sz="1321">
              <a:solidFill>
                <a:srgbClr val="FFCB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82" name="Google Shape;82;p17" title="MISD 2025 Headshot-2531.jpg"/>
          <p:cNvPicPr preferRelativeResize="0"/>
          <p:nvPr/>
        </p:nvPicPr>
        <p:blipFill rotWithShape="1">
          <a:blip r:embed="rId5">
            <a:alphaModFix/>
          </a:blip>
          <a:srcRect b="27259" l="0" r="0" t="6110"/>
          <a:stretch/>
        </p:blipFill>
        <p:spPr>
          <a:xfrm>
            <a:off x="6146986" y="1428073"/>
            <a:ext cx="1999200" cy="19986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/>
          <p:nvPr/>
        </p:nvSpPr>
        <p:spPr>
          <a:xfrm>
            <a:off x="625425" y="503832"/>
            <a:ext cx="79041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chemeClr val="lt1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Mansfield ISD Board Members</a:t>
            </a:r>
            <a:endParaRPr sz="3700">
              <a:solidFill>
                <a:schemeClr val="lt1"/>
              </a:solidFill>
              <a:latin typeface="Proxima Nova Extrabold"/>
              <a:ea typeface="Proxima Nova Extrabold"/>
              <a:cs typeface="Proxima Nova Extrabold"/>
              <a:sym typeface="Proxima Nova Extra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lang="en" sz="30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Meeting Norms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8"/>
          <p:cNvSpPr txBox="1"/>
          <p:nvPr/>
        </p:nvSpPr>
        <p:spPr>
          <a:xfrm>
            <a:off x="8229600" y="470916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B6B8C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5B6B8C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8"/>
          <p:cNvSpPr/>
          <p:nvPr/>
        </p:nvSpPr>
        <p:spPr>
          <a:xfrm>
            <a:off x="457175" y="1260364"/>
            <a:ext cx="3749100" cy="3383400"/>
          </a:xfrm>
          <a:prstGeom prst="rect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8"/>
          <p:cNvSpPr txBox="1"/>
          <p:nvPr/>
        </p:nvSpPr>
        <p:spPr>
          <a:xfrm>
            <a:off x="777265" y="2912428"/>
            <a:ext cx="31089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2A900"/>
              </a:buClr>
              <a:buSzPts val="1200"/>
              <a:buFont typeface="Calibri"/>
              <a:buNone/>
            </a:pPr>
            <a:r>
              <a:rPr b="1" lang="en" sz="3800">
                <a:solidFill>
                  <a:srgbClr val="F2A900"/>
                </a:solidFill>
                <a:latin typeface="Calibri"/>
                <a:ea typeface="Calibri"/>
                <a:cs typeface="Calibri"/>
                <a:sym typeface="Calibri"/>
              </a:rPr>
              <a:t>Capturing Community </a:t>
            </a:r>
            <a:endParaRPr b="1" sz="3800">
              <a:solidFill>
                <a:srgbClr val="F2A9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2A900"/>
              </a:buClr>
              <a:buSzPts val="1200"/>
              <a:buFont typeface="Calibri"/>
              <a:buNone/>
            </a:pPr>
            <a:r>
              <a:rPr b="1" lang="en" sz="3800">
                <a:solidFill>
                  <a:srgbClr val="F2A900"/>
                </a:solidFill>
                <a:latin typeface="Calibri"/>
                <a:ea typeface="Calibri"/>
                <a:cs typeface="Calibri"/>
                <a:sym typeface="Calibri"/>
              </a:rPr>
              <a:t>Voice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8"/>
          <p:cNvSpPr txBox="1"/>
          <p:nvPr/>
        </p:nvSpPr>
        <p:spPr>
          <a:xfrm>
            <a:off x="4572000" y="887925"/>
            <a:ext cx="4426500" cy="382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800"/>
              <a:buFont typeface="Cambria"/>
              <a:buChar char="●"/>
            </a:pPr>
            <a:r>
              <a:rPr b="1" lang="en" sz="18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Remember why we're here: </a:t>
            </a:r>
            <a:endParaRPr b="1" sz="1800">
              <a:solidFill>
                <a:srgbClr val="14213D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students come first at MISD.</a:t>
            </a:r>
            <a:endParaRPr b="1" sz="1800">
              <a:solidFill>
                <a:srgbClr val="14213D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800"/>
              <a:buFont typeface="Cambria"/>
              <a:buChar char="●"/>
            </a:pPr>
            <a:r>
              <a:rPr b="1" lang="en" sz="18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Speak openly and honestly.</a:t>
            </a:r>
            <a:endParaRPr b="1" sz="1800">
              <a:solidFill>
                <a:srgbClr val="14213D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800"/>
              <a:buFont typeface="Cambria"/>
              <a:buChar char="●"/>
            </a:pPr>
            <a:r>
              <a:rPr b="1" lang="en" sz="18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Let everyone participate.</a:t>
            </a:r>
            <a:endParaRPr b="1" sz="1800">
              <a:solidFill>
                <a:srgbClr val="14213D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800"/>
              <a:buFont typeface="Cambria"/>
              <a:buChar char="●"/>
            </a:pPr>
            <a:r>
              <a:rPr b="1" lang="en" sz="18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Listen with an open mind.</a:t>
            </a:r>
            <a:endParaRPr b="1" sz="1800">
              <a:solidFill>
                <a:srgbClr val="14213D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800"/>
              <a:buFont typeface="Cambria"/>
              <a:buChar char="●"/>
            </a:pPr>
            <a:r>
              <a:rPr b="1" lang="en" sz="18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Don't interrupt.</a:t>
            </a:r>
            <a:endParaRPr b="1" sz="1800">
              <a:solidFill>
                <a:srgbClr val="14213D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800"/>
              <a:buFont typeface="Cambria"/>
              <a:buChar char="●"/>
            </a:pPr>
            <a:r>
              <a:rPr b="1" lang="en" sz="18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Think before speaking.</a:t>
            </a:r>
            <a:endParaRPr b="1" sz="1800">
              <a:solidFill>
                <a:srgbClr val="14213D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800"/>
              <a:buFont typeface="Cambria"/>
              <a:buChar char="●"/>
            </a:pPr>
            <a:r>
              <a:rPr b="1" lang="en" sz="18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Attack the problem, not the person.</a:t>
            </a:r>
            <a:endParaRPr b="1" sz="1800">
              <a:solidFill>
                <a:srgbClr val="14213D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800"/>
              <a:buFont typeface="Cambria"/>
              <a:buChar char="●"/>
            </a:pPr>
            <a:r>
              <a:rPr b="1" lang="en" sz="18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Board policy prohibits the discussion of complaints against employees during an open forum.</a:t>
            </a:r>
            <a:endParaRPr b="1" sz="1800">
              <a:solidFill>
                <a:srgbClr val="14213D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t/>
            </a:r>
            <a:endParaRPr b="1" sz="1800">
              <a:solidFill>
                <a:srgbClr val="14213D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lang="en" sz="30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Town Hall Engage Process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9"/>
          <p:cNvSpPr txBox="1"/>
          <p:nvPr/>
        </p:nvSpPr>
        <p:spPr>
          <a:xfrm>
            <a:off x="8229600" y="4709160"/>
            <a:ext cx="4572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B6B8C"/>
              </a:buClr>
              <a:buSzPts val="1000"/>
              <a:buFont typeface="Calibri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9"/>
          <p:cNvSpPr txBox="1"/>
          <p:nvPr/>
        </p:nvSpPr>
        <p:spPr>
          <a:xfrm>
            <a:off x="4606878" y="1221209"/>
            <a:ext cx="32460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lang="en" sz="17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Formal Presentation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9"/>
          <p:cNvSpPr txBox="1"/>
          <p:nvPr/>
        </p:nvSpPr>
        <p:spPr>
          <a:xfrm>
            <a:off x="4606878" y="1568681"/>
            <a:ext cx="3246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i="1" lang="en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Please hold comments until the Q&amp;A section of discussion.</a:t>
            </a:r>
            <a:endParaRPr b="0" i="1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9"/>
          <p:cNvSpPr txBox="1"/>
          <p:nvPr/>
        </p:nvSpPr>
        <p:spPr>
          <a:xfrm>
            <a:off x="4596341" y="3333627"/>
            <a:ext cx="32460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lang="en" sz="17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Feedback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9"/>
          <p:cNvSpPr txBox="1"/>
          <p:nvPr/>
        </p:nvSpPr>
        <p:spPr>
          <a:xfrm>
            <a:off x="4596341" y="3639849"/>
            <a:ext cx="3246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i="1" lang="en" sz="13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Feedback form will remain live 30 minutes after conclusion of tonight’s meeting. </a:t>
            </a:r>
            <a:endParaRPr b="0" i="1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9"/>
          <p:cNvSpPr txBox="1"/>
          <p:nvPr/>
        </p:nvSpPr>
        <p:spPr>
          <a:xfrm>
            <a:off x="4596341" y="2354052"/>
            <a:ext cx="32460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lang="en" sz="17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Questions &amp; Answers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9"/>
          <p:cNvSpPr txBox="1"/>
          <p:nvPr/>
        </p:nvSpPr>
        <p:spPr>
          <a:xfrm>
            <a:off x="4596341" y="2626162"/>
            <a:ext cx="3246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i="1" lang="en" sz="13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Each community member must approach mic for comments to be recognized. </a:t>
            </a:r>
            <a:endParaRPr i="1" sz="13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7" name="Google Shape;107;p19" title="THS 9.30.26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1825" y="1311309"/>
            <a:ext cx="3181550" cy="3181550"/>
          </a:xfrm>
          <a:prstGeom prst="rect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0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i="0" lang="en" sz="30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Wh</a:t>
            </a:r>
            <a:r>
              <a:rPr b="1" lang="en" sz="30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ere are we now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20"/>
          <p:cNvSpPr/>
          <p:nvPr/>
        </p:nvSpPr>
        <p:spPr>
          <a:xfrm>
            <a:off x="457200" y="1188720"/>
            <a:ext cx="3749100" cy="3383400"/>
          </a:xfrm>
          <a:prstGeom prst="rect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0"/>
          <p:cNvSpPr txBox="1"/>
          <p:nvPr/>
        </p:nvSpPr>
        <p:spPr>
          <a:xfrm>
            <a:off x="777240" y="1463040"/>
            <a:ext cx="31089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900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2A900"/>
                </a:solidFill>
                <a:latin typeface="Calibri"/>
                <a:ea typeface="Calibri"/>
                <a:cs typeface="Calibri"/>
                <a:sym typeface="Calibri"/>
              </a:rPr>
              <a:t>AUGUST 25, 2026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20"/>
          <p:cNvSpPr txBox="1"/>
          <p:nvPr/>
        </p:nvSpPr>
        <p:spPr>
          <a:xfrm>
            <a:off x="777240" y="1828800"/>
            <a:ext cx="31089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ambria"/>
              <a:buNone/>
            </a:pPr>
            <a:r>
              <a:rPr b="1" i="0" lang="en" sz="2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Board approves a resolution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20"/>
          <p:cNvSpPr txBox="1"/>
          <p:nvPr/>
        </p:nvSpPr>
        <p:spPr>
          <a:xfrm>
            <a:off x="777240" y="2834640"/>
            <a:ext cx="3108900" cy="14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DE5F3"/>
              </a:buClr>
              <a:buSzPts val="1400"/>
              <a:buFont typeface="Calibri"/>
              <a:buNone/>
            </a:pPr>
            <a:r>
              <a:rPr b="0" i="0" lang="en" sz="1400" u="none" cap="none" strike="noStrike">
                <a:solidFill>
                  <a:srgbClr val="DDE5F3"/>
                </a:solidFill>
                <a:latin typeface="Calibri"/>
                <a:ea typeface="Calibri"/>
                <a:cs typeface="Calibri"/>
                <a:sym typeface="Calibri"/>
              </a:rPr>
              <a:t>The Board of Trustees voted to initiate the process of evaluating, developing and potentially adopting a single-member trustee district election system.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20"/>
          <p:cNvSpPr/>
          <p:nvPr/>
        </p:nvSpPr>
        <p:spPr>
          <a:xfrm>
            <a:off x="4572000" y="128016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19" name="Google Shape;11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38421" y="1446581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0"/>
          <p:cNvSpPr txBox="1"/>
          <p:nvPr/>
        </p:nvSpPr>
        <p:spPr>
          <a:xfrm>
            <a:off x="5440680" y="1188720"/>
            <a:ext cx="32460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i="0" lang="en" sz="17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Legal counsel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20"/>
          <p:cNvSpPr txBox="1"/>
          <p:nvPr/>
        </p:nvSpPr>
        <p:spPr>
          <a:xfrm>
            <a:off x="5440680" y="1536192"/>
            <a:ext cx="3246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The Board will work with legal counsel throughout the process.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20"/>
          <p:cNvSpPr/>
          <p:nvPr/>
        </p:nvSpPr>
        <p:spPr>
          <a:xfrm>
            <a:off x="4572000" y="2450592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23" name="Google Shape;123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38421" y="3787563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0"/>
          <p:cNvSpPr txBox="1"/>
          <p:nvPr/>
        </p:nvSpPr>
        <p:spPr>
          <a:xfrm>
            <a:off x="5322205" y="3781077"/>
            <a:ext cx="32460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i="0" lang="en" sz="17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Demographic experts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20"/>
          <p:cNvSpPr txBox="1"/>
          <p:nvPr/>
        </p:nvSpPr>
        <p:spPr>
          <a:xfrm>
            <a:off x="5322205" y="4087299"/>
            <a:ext cx="3246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Demographers help develop potential district configurations and boundaries.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20"/>
          <p:cNvSpPr/>
          <p:nvPr/>
        </p:nvSpPr>
        <p:spPr>
          <a:xfrm>
            <a:off x="4572000" y="3621024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27" name="Google Shape;127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38421" y="2617070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0"/>
          <p:cNvSpPr txBox="1"/>
          <p:nvPr/>
        </p:nvSpPr>
        <p:spPr>
          <a:xfrm>
            <a:off x="5386830" y="2386534"/>
            <a:ext cx="32460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i="0" lang="en" sz="17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Community input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20"/>
          <p:cNvSpPr txBox="1"/>
          <p:nvPr/>
        </p:nvSpPr>
        <p:spPr>
          <a:xfrm>
            <a:off x="5386830" y="2658644"/>
            <a:ext cx="3246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Town halls give residents a chance to understand the options and be heard.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20"/>
          <p:cNvSpPr/>
          <p:nvPr/>
        </p:nvSpPr>
        <p:spPr>
          <a:xfrm>
            <a:off x="3457275" y="2386525"/>
            <a:ext cx="1034100" cy="5169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2A9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7" name="Google Shape;13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600" y="608400"/>
            <a:ext cx="8782200" cy="4504551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1"/>
          <p:cNvSpPr txBox="1"/>
          <p:nvPr/>
        </p:nvSpPr>
        <p:spPr>
          <a:xfrm>
            <a:off x="311700" y="118920"/>
            <a:ext cx="7437000" cy="32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lang="en" sz="30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The Survey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2"/>
          <p:cNvSpPr txBox="1"/>
          <p:nvPr>
            <p:ph idx="1" type="body"/>
          </p:nvPr>
        </p:nvSpPr>
        <p:spPr>
          <a:xfrm>
            <a:off x="86975" y="4450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en" sz="1760">
                <a:solidFill>
                  <a:schemeClr val="dk1"/>
                </a:solidFill>
              </a:rPr>
              <a:t>Key Themes in Written Comments</a:t>
            </a:r>
            <a:endParaRPr b="1" sz="1760">
              <a:solidFill>
                <a:schemeClr val="dk1"/>
              </a:solidFill>
            </a:endParaRPr>
          </a:p>
          <a:p>
            <a:pPr indent="-340360" lvl="0" marL="457200" rtl="0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3C78D8"/>
              </a:buClr>
              <a:buSzPts val="1760"/>
              <a:buAutoNum type="arabicPeriod"/>
            </a:pPr>
            <a:r>
              <a:rPr lang="en" sz="1760">
                <a:solidFill>
                  <a:srgbClr val="3C78D8"/>
                </a:solidFill>
              </a:rPr>
              <a:t>A substantive, two-sided debate over at-large vs. single-member districts.</a:t>
            </a:r>
            <a:endParaRPr sz="1760">
              <a:solidFill>
                <a:srgbClr val="3C78D8"/>
              </a:solidFill>
            </a:endParaRPr>
          </a:p>
          <a:p>
            <a:pPr indent="0" lvl="0" marL="0" rtl="0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lang="en" sz="1760"/>
              <a:t>This was the most policy-substantive theme in the entire survey. A large number of respondent-across the political spectrum-argued that at-large elections allow a single geographic area, community, or well-funded interest group to dominate every board seat, leaving other parts of the district frequently named as Arlington area, Grand Prairie-area, and south Mansfield/Summit feeder patterns) underrepresented. Proposed alternatives included single-member districts aligned to feeder patterns, a hybrid of district and at large seats, and requirements that candidates demonstrate geunine residency. A smaller group opposed single-member districts, arguing they would encourage parochial “my constituents only” </a:t>
            </a:r>
            <a:r>
              <a:rPr lang="en" sz="1760"/>
              <a:t>politics</a:t>
            </a:r>
            <a:r>
              <a:rPr lang="en" sz="1760"/>
              <a:t> instead of districtwide stewardship.</a:t>
            </a:r>
            <a:endParaRPr sz="1760"/>
          </a:p>
          <a:p>
            <a:pPr indent="0" lvl="0" marL="0" rtl="0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lang="en" sz="1760">
                <a:solidFill>
                  <a:srgbClr val="4A6AA5"/>
                </a:solidFill>
              </a:rPr>
              <a:t>3. Limited board visibility outside of select campuses or events</a:t>
            </a:r>
            <a:endParaRPr sz="1760">
              <a:solidFill>
                <a:srgbClr val="4A6AA5"/>
              </a:solidFill>
            </a:endParaRPr>
          </a:p>
          <a:p>
            <a:pPr indent="0" lvl="0" marL="0" rtl="0" algn="l">
              <a:lnSpc>
                <a:spcPct val="85000"/>
              </a:lnSpc>
              <a:spcBef>
                <a:spcPts val="1200"/>
              </a:spcBef>
              <a:spcAft>
                <a:spcPts val="1200"/>
              </a:spcAft>
              <a:buSzPts val="935"/>
              <a:buNone/>
            </a:pPr>
            <a:r>
              <a:rPr lang="en" sz="1760"/>
              <a:t>A recurring complaint was that the same few board members are visible in the community, while others are rarely seen outside of board meetings or election season. Several respondents </a:t>
            </a:r>
            <a:r>
              <a:rPr lang="en" sz="1760"/>
              <a:t>specifically</a:t>
            </a:r>
            <a:r>
              <a:rPr lang="en" sz="1760"/>
              <a:t> noted unequal attention to Arlington, Grand Prairie, and other non-Mansfield-proper feeder patterns.</a:t>
            </a:r>
            <a:endParaRPr sz="1760"/>
          </a:p>
        </p:txBody>
      </p:sp>
      <p:sp>
        <p:nvSpPr>
          <p:cNvPr id="144" name="Google Shape;144;p22"/>
          <p:cNvSpPr txBox="1"/>
          <p:nvPr/>
        </p:nvSpPr>
        <p:spPr>
          <a:xfrm>
            <a:off x="311700" y="118920"/>
            <a:ext cx="7437000" cy="32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lang="en" sz="30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The Survey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1" name="Google Shape;15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500" y="532725"/>
            <a:ext cx="8940401" cy="452439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3"/>
          <p:cNvSpPr txBox="1"/>
          <p:nvPr/>
        </p:nvSpPr>
        <p:spPr>
          <a:xfrm>
            <a:off x="311700" y="118920"/>
            <a:ext cx="7437000" cy="32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lang="en" sz="30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The Survey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24"/>
          <p:cNvPicPr preferRelativeResize="0"/>
          <p:nvPr/>
        </p:nvPicPr>
        <p:blipFill rotWithShape="1">
          <a:blip r:embed="rId3">
            <a:alphaModFix/>
          </a:blip>
          <a:srcRect b="0" l="1940" r="1563" t="6472"/>
          <a:stretch/>
        </p:blipFill>
        <p:spPr>
          <a:xfrm>
            <a:off x="490362" y="642450"/>
            <a:ext cx="8293151" cy="140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4" title="Screenshot 2026-09-20 at 2.11.49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9300" y="1866234"/>
            <a:ext cx="8390724" cy="2923616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4"/>
          <p:cNvSpPr txBox="1"/>
          <p:nvPr/>
        </p:nvSpPr>
        <p:spPr>
          <a:xfrm>
            <a:off x="311700" y="118920"/>
            <a:ext cx="7437000" cy="32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lang="en" sz="30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The Survey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5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i="0" lang="en" sz="30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Today: seven trustees, elected at-large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5"/>
          <p:cNvSpPr txBox="1"/>
          <p:nvPr/>
        </p:nvSpPr>
        <p:spPr>
          <a:xfrm>
            <a:off x="8229600" y="470916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B6B8C"/>
              </a:buClr>
              <a:buSzPts val="1000"/>
              <a:buFont typeface="Calibri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25"/>
          <p:cNvSpPr/>
          <p:nvPr/>
        </p:nvSpPr>
        <p:spPr>
          <a:xfrm>
            <a:off x="457200" y="1234440"/>
            <a:ext cx="1828800" cy="26974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5"/>
          <p:cNvSpPr/>
          <p:nvPr/>
        </p:nvSpPr>
        <p:spPr>
          <a:xfrm>
            <a:off x="1051560" y="1463040"/>
            <a:ext cx="640080" cy="64008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69" name="Google Shape;16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17981" y="1629461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5"/>
          <p:cNvSpPr txBox="1"/>
          <p:nvPr/>
        </p:nvSpPr>
        <p:spPr>
          <a:xfrm>
            <a:off x="594360" y="2286000"/>
            <a:ext cx="15544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800"/>
              <a:buFont typeface="Cambria"/>
              <a:buNone/>
            </a:pPr>
            <a:r>
              <a:rPr b="1" i="0" lang="en" sz="18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7 trustees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5"/>
          <p:cNvSpPr txBox="1"/>
          <p:nvPr/>
        </p:nvSpPr>
        <p:spPr>
          <a:xfrm>
            <a:off x="640080" y="2697480"/>
            <a:ext cx="146304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Seven volunteers serve on the Board of Trustees.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25"/>
          <p:cNvSpPr/>
          <p:nvPr/>
        </p:nvSpPr>
        <p:spPr>
          <a:xfrm>
            <a:off x="2587752" y="1234440"/>
            <a:ext cx="1828800" cy="26974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25"/>
          <p:cNvSpPr/>
          <p:nvPr/>
        </p:nvSpPr>
        <p:spPr>
          <a:xfrm>
            <a:off x="3182112" y="1463040"/>
            <a:ext cx="640080" cy="64008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74" name="Google Shape;174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48533" y="1629461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5"/>
          <p:cNvSpPr txBox="1"/>
          <p:nvPr/>
        </p:nvSpPr>
        <p:spPr>
          <a:xfrm>
            <a:off x="2724912" y="2286000"/>
            <a:ext cx="15544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800"/>
              <a:buFont typeface="Cambria"/>
              <a:buNone/>
            </a:pPr>
            <a:r>
              <a:rPr b="1" i="0" lang="en" sz="18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At-large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25"/>
          <p:cNvSpPr txBox="1"/>
          <p:nvPr/>
        </p:nvSpPr>
        <p:spPr>
          <a:xfrm>
            <a:off x="2770632" y="2697480"/>
            <a:ext cx="146304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Every trustee is elected by voters across the entire district.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25"/>
          <p:cNvSpPr/>
          <p:nvPr/>
        </p:nvSpPr>
        <p:spPr>
          <a:xfrm>
            <a:off x="4718304" y="1234440"/>
            <a:ext cx="1828800" cy="26974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5"/>
          <p:cNvSpPr/>
          <p:nvPr/>
        </p:nvSpPr>
        <p:spPr>
          <a:xfrm>
            <a:off x="5312664" y="1463040"/>
            <a:ext cx="640080" cy="64008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79" name="Google Shape;179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79085" y="1629461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5"/>
          <p:cNvSpPr txBox="1"/>
          <p:nvPr/>
        </p:nvSpPr>
        <p:spPr>
          <a:xfrm>
            <a:off x="4855464" y="2286000"/>
            <a:ext cx="15544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800"/>
              <a:buFont typeface="Cambria"/>
              <a:buNone/>
            </a:pPr>
            <a:r>
              <a:rPr b="1" i="0" lang="en" sz="18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3-year terms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5"/>
          <p:cNvSpPr txBox="1"/>
          <p:nvPr/>
        </p:nvSpPr>
        <p:spPr>
          <a:xfrm>
            <a:off x="4901184" y="2697480"/>
            <a:ext cx="146304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Terms are staggered, so not every seat is up at once.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25"/>
          <p:cNvSpPr/>
          <p:nvPr/>
        </p:nvSpPr>
        <p:spPr>
          <a:xfrm>
            <a:off x="6848856" y="1234440"/>
            <a:ext cx="1828800" cy="26974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5"/>
          <p:cNvSpPr/>
          <p:nvPr/>
        </p:nvSpPr>
        <p:spPr>
          <a:xfrm>
            <a:off x="7443216" y="1463040"/>
            <a:ext cx="640080" cy="64008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84" name="Google Shape;184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609637" y="1629461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5"/>
          <p:cNvSpPr txBox="1"/>
          <p:nvPr/>
        </p:nvSpPr>
        <p:spPr>
          <a:xfrm>
            <a:off x="6986016" y="2286000"/>
            <a:ext cx="15544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800"/>
              <a:buFont typeface="Cambria"/>
              <a:buNone/>
            </a:pPr>
            <a:r>
              <a:rPr b="1" i="0" lang="en" sz="18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Live anywhere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5"/>
          <p:cNvSpPr txBox="1"/>
          <p:nvPr/>
        </p:nvSpPr>
        <p:spPr>
          <a:xfrm>
            <a:off x="7031736" y="2697480"/>
            <a:ext cx="146304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Trustees may live anywhere within MISD boundaries.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5"/>
          <p:cNvSpPr txBox="1"/>
          <p:nvPr/>
        </p:nvSpPr>
        <p:spPr>
          <a:xfrm>
            <a:off x="457200" y="4160520"/>
            <a:ext cx="8229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4B7C"/>
              </a:buClr>
              <a:buSzPts val="1500"/>
              <a:buFont typeface="Calibri"/>
              <a:buNone/>
            </a:pPr>
            <a:r>
              <a:rPr b="0" i="1" lang="en" sz="1500" u="none" cap="none" strike="noStrike">
                <a:solidFill>
                  <a:srgbClr val="2F4B7C"/>
                </a:solidFill>
                <a:latin typeface="Calibri"/>
                <a:ea typeface="Calibri"/>
                <a:cs typeface="Calibri"/>
                <a:sym typeface="Calibri"/>
              </a:rPr>
              <a:t>Under this system, voters throughout Mansfield ISD may vote for candidates for each trustee position.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6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i="0" lang="en" sz="30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What would change?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6"/>
          <p:cNvSpPr txBox="1"/>
          <p:nvPr/>
        </p:nvSpPr>
        <p:spPr>
          <a:xfrm>
            <a:off x="8229600" y="470916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6B8C"/>
              </a:buClr>
              <a:buSzPts val="1000"/>
              <a:buFont typeface="Calibri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26"/>
          <p:cNvSpPr/>
          <p:nvPr/>
        </p:nvSpPr>
        <p:spPr>
          <a:xfrm>
            <a:off x="457200" y="1188720"/>
            <a:ext cx="3749040" cy="333756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6"/>
          <p:cNvSpPr txBox="1"/>
          <p:nvPr/>
        </p:nvSpPr>
        <p:spPr>
          <a:xfrm>
            <a:off x="731520" y="141732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6B8C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5B6B8C"/>
                </a:solidFill>
                <a:latin typeface="Calibri"/>
                <a:ea typeface="Calibri"/>
                <a:cs typeface="Calibri"/>
                <a:sym typeface="Calibri"/>
              </a:rPr>
              <a:t>AT-LARGE (TODAY)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6"/>
          <p:cNvSpPr txBox="1"/>
          <p:nvPr/>
        </p:nvSpPr>
        <p:spPr>
          <a:xfrm>
            <a:off x="731520" y="1828800"/>
            <a:ext cx="3291840" cy="2468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700"/>
              <a:buFont typeface="Calibri"/>
              <a:buChar char="•"/>
            </a:pPr>
            <a:r>
              <a:rPr b="0" i="0" lang="en" sz="17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All eligible voters across MISD vote on each trustee seat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1200"/>
              </a:spcBef>
              <a:spcAft>
                <a:spcPts val="0"/>
              </a:spcAft>
              <a:buClr>
                <a:srgbClr val="1F2937"/>
              </a:buClr>
              <a:buSzPts val="1700"/>
              <a:buFont typeface="Calibri"/>
              <a:buChar char="•"/>
            </a:pPr>
            <a:r>
              <a:rPr b="0" i="0" lang="en" sz="17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Trustees may live anywhere in the district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1200"/>
              </a:spcBef>
              <a:spcAft>
                <a:spcPts val="0"/>
              </a:spcAft>
              <a:buClr>
                <a:srgbClr val="1F2937"/>
              </a:buClr>
              <a:buSzPts val="1700"/>
              <a:buFont typeface="Calibri"/>
              <a:buChar char="•"/>
            </a:pPr>
            <a:r>
              <a:rPr b="0" i="0" lang="en" sz="17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No geographic districts within the Board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6"/>
          <p:cNvSpPr/>
          <p:nvPr/>
        </p:nvSpPr>
        <p:spPr>
          <a:xfrm>
            <a:off x="4251960" y="2468880"/>
            <a:ext cx="640080" cy="640080"/>
          </a:xfrm>
          <a:prstGeom prst="ellipse">
            <a:avLst/>
          </a:prstGeom>
          <a:solidFill>
            <a:srgbClr val="F2A900"/>
          </a:solidFill>
          <a:ln cap="flat" cmpd="sng" w="12700">
            <a:solidFill>
              <a:srgbClr val="F2A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99" name="Google Shape;19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07408" y="2624328"/>
            <a:ext cx="329184" cy="329184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6"/>
          <p:cNvSpPr/>
          <p:nvPr/>
        </p:nvSpPr>
        <p:spPr>
          <a:xfrm>
            <a:off x="4937760" y="1188720"/>
            <a:ext cx="3749040" cy="3337560"/>
          </a:xfrm>
          <a:prstGeom prst="rect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6"/>
          <p:cNvSpPr txBox="1"/>
          <p:nvPr/>
        </p:nvSpPr>
        <p:spPr>
          <a:xfrm>
            <a:off x="5212080" y="141732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900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2A900"/>
                </a:solidFill>
                <a:latin typeface="Calibri"/>
                <a:ea typeface="Calibri"/>
                <a:cs typeface="Calibri"/>
                <a:sym typeface="Calibri"/>
              </a:rPr>
              <a:t>SINGLE-MEMBER DISTRICTS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6"/>
          <p:cNvSpPr txBox="1"/>
          <p:nvPr/>
        </p:nvSpPr>
        <p:spPr>
          <a:xfrm>
            <a:off x="5212080" y="1828800"/>
            <a:ext cx="3291840" cy="2468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libri"/>
              <a:buChar char="•"/>
            </a:pPr>
            <a:r>
              <a:rPr b="0" i="0" lang="en" sz="1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MISD is </a:t>
            </a:r>
            <a:r>
              <a:rPr lang="en" sz="17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sectioned </a:t>
            </a:r>
            <a:r>
              <a:rPr b="0" i="0" lang="en" sz="1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into geographic districts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libri"/>
              <a:buChar char="•"/>
            </a:pPr>
            <a:r>
              <a:rPr b="0" i="0" lang="en" sz="1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Voters in each district elect that district's trustee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libri"/>
              <a:buChar char="•"/>
            </a:pPr>
            <a:r>
              <a:rPr b="0" i="0" lang="en" sz="1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Candidates must live in the district they seek to represent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7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i="0" lang="en" sz="30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Two structures under evaluation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7"/>
          <p:cNvSpPr/>
          <p:nvPr/>
        </p:nvSpPr>
        <p:spPr>
          <a:xfrm>
            <a:off x="457200" y="1188720"/>
            <a:ext cx="3931920" cy="26974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27"/>
          <p:cNvSpPr txBox="1"/>
          <p:nvPr/>
        </p:nvSpPr>
        <p:spPr>
          <a:xfrm>
            <a:off x="731520" y="1371600"/>
            <a:ext cx="3383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6B8C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5B6B8C"/>
                </a:solidFill>
                <a:latin typeface="Calibri"/>
                <a:ea typeface="Calibri"/>
                <a:cs typeface="Calibri"/>
                <a:sym typeface="Calibri"/>
              </a:rPr>
              <a:t>OPTION A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27"/>
          <p:cNvSpPr txBox="1"/>
          <p:nvPr/>
        </p:nvSpPr>
        <p:spPr>
          <a:xfrm>
            <a:off x="731520" y="1645920"/>
            <a:ext cx="33832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2000"/>
              <a:buFont typeface="Cambria"/>
              <a:buNone/>
            </a:pPr>
            <a:r>
              <a:rPr b="1" i="0" lang="en" sz="20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All single-member districts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7"/>
          <p:cNvSpPr/>
          <p:nvPr/>
        </p:nvSpPr>
        <p:spPr>
          <a:xfrm>
            <a:off x="731520" y="2194560"/>
            <a:ext cx="365760" cy="36576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7"/>
          <p:cNvSpPr/>
          <p:nvPr/>
        </p:nvSpPr>
        <p:spPr>
          <a:xfrm>
            <a:off x="1225296" y="2194560"/>
            <a:ext cx="365760" cy="36576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7"/>
          <p:cNvSpPr/>
          <p:nvPr/>
        </p:nvSpPr>
        <p:spPr>
          <a:xfrm>
            <a:off x="1719072" y="2194560"/>
            <a:ext cx="365760" cy="36576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7"/>
          <p:cNvSpPr/>
          <p:nvPr/>
        </p:nvSpPr>
        <p:spPr>
          <a:xfrm>
            <a:off x="2212848" y="2194560"/>
            <a:ext cx="365760" cy="36576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27"/>
          <p:cNvSpPr/>
          <p:nvPr/>
        </p:nvSpPr>
        <p:spPr>
          <a:xfrm>
            <a:off x="2706624" y="2194560"/>
            <a:ext cx="365760" cy="36576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27"/>
          <p:cNvSpPr/>
          <p:nvPr/>
        </p:nvSpPr>
        <p:spPr>
          <a:xfrm>
            <a:off x="3200400" y="2194560"/>
            <a:ext cx="365760" cy="36576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7"/>
          <p:cNvSpPr/>
          <p:nvPr/>
        </p:nvSpPr>
        <p:spPr>
          <a:xfrm>
            <a:off x="3694176" y="2194560"/>
            <a:ext cx="365760" cy="36576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7"/>
          <p:cNvSpPr txBox="1"/>
          <p:nvPr/>
        </p:nvSpPr>
        <p:spPr>
          <a:xfrm>
            <a:off x="731520" y="2697480"/>
            <a:ext cx="338328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400"/>
              <a:buFont typeface="Calibri"/>
              <a:buNone/>
            </a:pPr>
            <a:r>
              <a:rPr b="0" i="0" lang="en" sz="14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All seven trustees are elected from geographic districts by the voters who live </a:t>
            </a:r>
            <a:r>
              <a:rPr lang="en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inside the district’s boundaries</a:t>
            </a:r>
            <a:r>
              <a:rPr b="0" i="0" lang="en" sz="14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27"/>
          <p:cNvSpPr/>
          <p:nvPr/>
        </p:nvSpPr>
        <p:spPr>
          <a:xfrm>
            <a:off x="4754880" y="1188720"/>
            <a:ext cx="3931920" cy="26974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7"/>
          <p:cNvSpPr txBox="1"/>
          <p:nvPr/>
        </p:nvSpPr>
        <p:spPr>
          <a:xfrm>
            <a:off x="5029200" y="1371600"/>
            <a:ext cx="3383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6B8C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5B6B8C"/>
                </a:solidFill>
                <a:latin typeface="Calibri"/>
                <a:ea typeface="Calibri"/>
                <a:cs typeface="Calibri"/>
                <a:sym typeface="Calibri"/>
              </a:rPr>
              <a:t>OPTION B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7"/>
          <p:cNvSpPr txBox="1"/>
          <p:nvPr/>
        </p:nvSpPr>
        <p:spPr>
          <a:xfrm>
            <a:off x="5029200" y="1645920"/>
            <a:ext cx="33832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2000"/>
              <a:buFont typeface="Cambria"/>
              <a:buNone/>
            </a:pPr>
            <a:r>
              <a:rPr b="1" i="0" lang="en" sz="20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Hybrid system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27"/>
          <p:cNvSpPr/>
          <p:nvPr/>
        </p:nvSpPr>
        <p:spPr>
          <a:xfrm>
            <a:off x="5029200" y="2194560"/>
            <a:ext cx="365760" cy="36576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27"/>
          <p:cNvSpPr/>
          <p:nvPr/>
        </p:nvSpPr>
        <p:spPr>
          <a:xfrm>
            <a:off x="5522976" y="2194560"/>
            <a:ext cx="365760" cy="36576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7"/>
          <p:cNvSpPr/>
          <p:nvPr/>
        </p:nvSpPr>
        <p:spPr>
          <a:xfrm>
            <a:off x="6016752" y="2194560"/>
            <a:ext cx="365760" cy="36576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7"/>
          <p:cNvSpPr/>
          <p:nvPr/>
        </p:nvSpPr>
        <p:spPr>
          <a:xfrm>
            <a:off x="6510528" y="2194560"/>
            <a:ext cx="365760" cy="36576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27"/>
          <p:cNvSpPr/>
          <p:nvPr/>
        </p:nvSpPr>
        <p:spPr>
          <a:xfrm>
            <a:off x="7004304" y="2194560"/>
            <a:ext cx="365760" cy="36576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7"/>
          <p:cNvSpPr/>
          <p:nvPr/>
        </p:nvSpPr>
        <p:spPr>
          <a:xfrm>
            <a:off x="7498080" y="2194560"/>
            <a:ext cx="365760" cy="365760"/>
          </a:xfrm>
          <a:prstGeom prst="ellipse">
            <a:avLst/>
          </a:prstGeom>
          <a:solidFill>
            <a:srgbClr val="F2A900"/>
          </a:solidFill>
          <a:ln cap="flat" cmpd="sng" w="12700">
            <a:solidFill>
              <a:srgbClr val="F2A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7"/>
          <p:cNvSpPr/>
          <p:nvPr/>
        </p:nvSpPr>
        <p:spPr>
          <a:xfrm>
            <a:off x="7991856" y="2194560"/>
            <a:ext cx="365760" cy="365760"/>
          </a:xfrm>
          <a:prstGeom prst="ellipse">
            <a:avLst/>
          </a:prstGeom>
          <a:solidFill>
            <a:srgbClr val="F2A900"/>
          </a:solidFill>
          <a:ln cap="flat" cmpd="sng" w="12700">
            <a:solidFill>
              <a:srgbClr val="F2A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27"/>
          <p:cNvSpPr txBox="1"/>
          <p:nvPr/>
        </p:nvSpPr>
        <p:spPr>
          <a:xfrm>
            <a:off x="5029200" y="2697480"/>
            <a:ext cx="338328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400"/>
              <a:buFont typeface="Calibri"/>
              <a:buNone/>
            </a:pPr>
            <a:r>
              <a:rPr b="0" i="0" lang="en" sz="14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At least 70% of trustees (5 of 7) come from single-member districts; the remainder are elected at-large.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27"/>
          <p:cNvSpPr/>
          <p:nvPr/>
        </p:nvSpPr>
        <p:spPr>
          <a:xfrm>
            <a:off x="457200" y="4041648"/>
            <a:ext cx="164592" cy="164592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7"/>
          <p:cNvSpPr txBox="1"/>
          <p:nvPr/>
        </p:nvSpPr>
        <p:spPr>
          <a:xfrm>
            <a:off x="694944" y="3986784"/>
            <a:ext cx="21945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Single-member district seat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27"/>
          <p:cNvSpPr/>
          <p:nvPr/>
        </p:nvSpPr>
        <p:spPr>
          <a:xfrm>
            <a:off x="2926080" y="4041648"/>
            <a:ext cx="164592" cy="164592"/>
          </a:xfrm>
          <a:prstGeom prst="ellipse">
            <a:avLst/>
          </a:prstGeom>
          <a:solidFill>
            <a:srgbClr val="F2A900"/>
          </a:solidFill>
          <a:ln cap="flat" cmpd="sng" w="12700">
            <a:solidFill>
              <a:srgbClr val="F2A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27"/>
          <p:cNvSpPr txBox="1"/>
          <p:nvPr/>
        </p:nvSpPr>
        <p:spPr>
          <a:xfrm>
            <a:off x="3163824" y="3986784"/>
            <a:ext cx="14630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At-large seat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27"/>
          <p:cNvSpPr txBox="1"/>
          <p:nvPr/>
        </p:nvSpPr>
        <p:spPr>
          <a:xfrm>
            <a:off x="457200" y="4315968"/>
            <a:ext cx="76809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B6B8C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5B6B8C"/>
                </a:solidFill>
                <a:latin typeface="Calibri"/>
                <a:ea typeface="Calibri"/>
                <a:cs typeface="Calibri"/>
                <a:sym typeface="Calibri"/>
              </a:rPr>
              <a:t>Texas districts vary: some are all at-large, some hybrid, some all single-member. Authority: Texas Education Code §11.052.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8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i="0" lang="en" sz="30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What </a:t>
            </a:r>
            <a:r>
              <a:rPr b="1" lang="en" sz="30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would stay</a:t>
            </a:r>
            <a:r>
              <a:rPr b="1" i="0" lang="en" sz="30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 the same?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8"/>
          <p:cNvSpPr txBox="1"/>
          <p:nvPr/>
        </p:nvSpPr>
        <p:spPr>
          <a:xfrm>
            <a:off x="8229600" y="470916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B6B8C"/>
              </a:buClr>
              <a:buSzPts val="1000"/>
              <a:buFont typeface="Calibri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28"/>
          <p:cNvSpPr/>
          <p:nvPr/>
        </p:nvSpPr>
        <p:spPr>
          <a:xfrm>
            <a:off x="457200" y="1188720"/>
            <a:ext cx="3566160" cy="3383280"/>
          </a:xfrm>
          <a:prstGeom prst="rect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8"/>
          <p:cNvSpPr txBox="1"/>
          <p:nvPr/>
        </p:nvSpPr>
        <p:spPr>
          <a:xfrm>
            <a:off x="777240" y="1463040"/>
            <a:ext cx="29260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900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2A900"/>
                </a:solidFill>
                <a:latin typeface="Calibri"/>
                <a:ea typeface="Calibri"/>
                <a:cs typeface="Calibri"/>
                <a:sym typeface="Calibri"/>
              </a:rPr>
              <a:t>COMMON QUESTION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8"/>
          <p:cNvSpPr txBox="1"/>
          <p:nvPr/>
        </p:nvSpPr>
        <p:spPr>
          <a:xfrm>
            <a:off x="777240" y="1828800"/>
            <a:ext cx="292608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Cambria"/>
              <a:buNone/>
            </a:pPr>
            <a:r>
              <a:rPr b="0" i="0" lang="en" sz="19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Would a district trustee represent only the people who live in that district?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8"/>
          <p:cNvSpPr txBox="1"/>
          <p:nvPr/>
        </p:nvSpPr>
        <p:spPr>
          <a:xfrm>
            <a:off x="777240" y="3383280"/>
            <a:ext cx="2926080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900"/>
              </a:buClr>
              <a:buSzPts val="4800"/>
              <a:buFont typeface="Cambria"/>
              <a:buNone/>
            </a:pPr>
            <a:r>
              <a:rPr b="1" i="0" lang="en" sz="4800" u="none" cap="none" strike="noStrike">
                <a:solidFill>
                  <a:srgbClr val="F2A900"/>
                </a:solidFill>
                <a:latin typeface="Cambria"/>
                <a:ea typeface="Cambria"/>
                <a:cs typeface="Cambria"/>
                <a:sym typeface="Cambria"/>
              </a:rPr>
              <a:t>No.</a:t>
            </a:r>
            <a:endParaRPr b="0" i="0" sz="4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28"/>
          <p:cNvSpPr/>
          <p:nvPr/>
        </p:nvSpPr>
        <p:spPr>
          <a:xfrm>
            <a:off x="4297680" y="1188720"/>
            <a:ext cx="4389120" cy="1042416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28"/>
          <p:cNvSpPr/>
          <p:nvPr/>
        </p:nvSpPr>
        <p:spPr>
          <a:xfrm>
            <a:off x="4480560" y="1389888"/>
            <a:ext cx="640080" cy="640080"/>
          </a:xfrm>
          <a:prstGeom prst="ellipse">
            <a:avLst/>
          </a:prstGeom>
          <a:solidFill>
            <a:srgbClr val="2F4B7C"/>
          </a:solidFill>
          <a:ln cap="flat" cmpd="sng" w="12700">
            <a:solidFill>
              <a:srgbClr val="2F4B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49" name="Google Shape;24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6981" y="1556309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8"/>
          <p:cNvSpPr txBox="1"/>
          <p:nvPr/>
        </p:nvSpPr>
        <p:spPr>
          <a:xfrm>
            <a:off x="5303520" y="1298448"/>
            <a:ext cx="32461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500"/>
              <a:buFont typeface="Cambria"/>
              <a:buNone/>
            </a:pPr>
            <a:r>
              <a:rPr b="1" i="0" lang="en" sz="15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One Board, one district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28"/>
          <p:cNvSpPr txBox="1"/>
          <p:nvPr/>
        </p:nvSpPr>
        <p:spPr>
          <a:xfrm>
            <a:off x="5303520" y="1609344"/>
            <a:ext cx="3246120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The Board of Trustees continues to govern all of Mansfield ISD. No change </a:t>
            </a: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to anything operationally or structurally under the Superintendent’s duties. 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8"/>
          <p:cNvSpPr/>
          <p:nvPr/>
        </p:nvSpPr>
        <p:spPr>
          <a:xfrm>
            <a:off x="4297680" y="2359152"/>
            <a:ext cx="4389120" cy="1042416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28"/>
          <p:cNvSpPr/>
          <p:nvPr/>
        </p:nvSpPr>
        <p:spPr>
          <a:xfrm>
            <a:off x="4480560" y="2560320"/>
            <a:ext cx="640080" cy="640080"/>
          </a:xfrm>
          <a:prstGeom prst="ellipse">
            <a:avLst/>
          </a:prstGeom>
          <a:solidFill>
            <a:srgbClr val="2F4B7C"/>
          </a:solidFill>
          <a:ln cap="flat" cmpd="sng" w="12700">
            <a:solidFill>
              <a:srgbClr val="2F4B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54" name="Google Shape;254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46981" y="2726741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8"/>
          <p:cNvSpPr txBox="1"/>
          <p:nvPr/>
        </p:nvSpPr>
        <p:spPr>
          <a:xfrm>
            <a:off x="5303520" y="2468880"/>
            <a:ext cx="32461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500"/>
              <a:buFont typeface="Cambria"/>
              <a:buNone/>
            </a:pPr>
            <a:r>
              <a:rPr b="1" i="0" lang="en" sz="15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Responsibility to everyone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28"/>
          <p:cNvSpPr txBox="1"/>
          <p:nvPr/>
        </p:nvSpPr>
        <p:spPr>
          <a:xfrm>
            <a:off x="5303520" y="2779776"/>
            <a:ext cx="3246120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All trustees have responsibilities to the district as a whole.</a:t>
            </a: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 Governance and voting will be on all issues. The same as we have done for years. 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28"/>
          <p:cNvSpPr/>
          <p:nvPr/>
        </p:nvSpPr>
        <p:spPr>
          <a:xfrm>
            <a:off x="4297680" y="3529584"/>
            <a:ext cx="4389120" cy="1042416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28"/>
          <p:cNvSpPr/>
          <p:nvPr/>
        </p:nvSpPr>
        <p:spPr>
          <a:xfrm>
            <a:off x="4480560" y="3730752"/>
            <a:ext cx="640080" cy="640080"/>
          </a:xfrm>
          <a:prstGeom prst="ellipse">
            <a:avLst/>
          </a:prstGeom>
          <a:solidFill>
            <a:srgbClr val="2F4B7C"/>
          </a:solidFill>
          <a:ln cap="flat" cmpd="sng" w="12700">
            <a:solidFill>
              <a:srgbClr val="2F4B7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59" name="Google Shape;259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46981" y="3897173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28"/>
          <p:cNvSpPr txBox="1"/>
          <p:nvPr/>
        </p:nvSpPr>
        <p:spPr>
          <a:xfrm>
            <a:off x="5303520" y="3639312"/>
            <a:ext cx="324612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500"/>
              <a:buFont typeface="Cambria"/>
              <a:buNone/>
            </a:pPr>
            <a:r>
              <a:rPr b="1" i="0" lang="en" sz="15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Votes work the same way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28"/>
          <p:cNvSpPr txBox="1"/>
          <p:nvPr/>
        </p:nvSpPr>
        <p:spPr>
          <a:xfrm>
            <a:off x="5303520" y="3950208"/>
            <a:ext cx="3246120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Trustees deliberate and vote on all matters for the entire district, just as they do now</a:t>
            </a: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 and in accordance with Roberts Rules. 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9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i="0" lang="en" sz="30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How the process works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9"/>
          <p:cNvSpPr/>
          <p:nvPr/>
        </p:nvSpPr>
        <p:spPr>
          <a:xfrm>
            <a:off x="457200" y="1280160"/>
            <a:ext cx="2560320" cy="26974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29"/>
          <p:cNvSpPr/>
          <p:nvPr/>
        </p:nvSpPr>
        <p:spPr>
          <a:xfrm>
            <a:off x="731520" y="1554480"/>
            <a:ext cx="640080" cy="640080"/>
          </a:xfrm>
          <a:prstGeom prst="ellipse">
            <a:avLst/>
          </a:prstGeom>
          <a:solidFill>
            <a:srgbClr val="F2A900"/>
          </a:solidFill>
          <a:ln cap="flat" cmpd="sng" w="12700">
            <a:solidFill>
              <a:srgbClr val="F2A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29"/>
          <p:cNvSpPr txBox="1"/>
          <p:nvPr/>
        </p:nvSpPr>
        <p:spPr>
          <a:xfrm>
            <a:off x="731520" y="155448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1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29"/>
          <p:cNvSpPr txBox="1"/>
          <p:nvPr/>
        </p:nvSpPr>
        <p:spPr>
          <a:xfrm>
            <a:off x="731520" y="2377440"/>
            <a:ext cx="210312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i="0" lang="en" sz="17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Conduct community meetings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9"/>
          <p:cNvSpPr txBox="1"/>
          <p:nvPr/>
        </p:nvSpPr>
        <p:spPr>
          <a:xfrm>
            <a:off x="731520" y="3017520"/>
            <a:ext cx="2103120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Town halls share information and give residents a chance to be heard.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29"/>
          <p:cNvSpPr/>
          <p:nvPr/>
        </p:nvSpPr>
        <p:spPr>
          <a:xfrm>
            <a:off x="3291840" y="1280160"/>
            <a:ext cx="2560320" cy="26974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29"/>
          <p:cNvSpPr/>
          <p:nvPr/>
        </p:nvSpPr>
        <p:spPr>
          <a:xfrm>
            <a:off x="3566160" y="1554480"/>
            <a:ext cx="640080" cy="640080"/>
          </a:xfrm>
          <a:prstGeom prst="ellipse">
            <a:avLst/>
          </a:prstGeom>
          <a:solidFill>
            <a:srgbClr val="F2A900"/>
          </a:solidFill>
          <a:ln cap="flat" cmpd="sng" w="12700">
            <a:solidFill>
              <a:srgbClr val="F2A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9"/>
          <p:cNvSpPr txBox="1"/>
          <p:nvPr/>
        </p:nvSpPr>
        <p:spPr>
          <a:xfrm>
            <a:off x="3566160" y="155448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9"/>
          <p:cNvSpPr txBox="1"/>
          <p:nvPr/>
        </p:nvSpPr>
        <p:spPr>
          <a:xfrm>
            <a:off x="3566160" y="2377440"/>
            <a:ext cx="210312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i="0" lang="en" sz="17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Engage a demographer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29"/>
          <p:cNvSpPr txBox="1"/>
          <p:nvPr/>
        </p:nvSpPr>
        <p:spPr>
          <a:xfrm>
            <a:off x="3566160" y="3017520"/>
            <a:ext cx="2103120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Demographic experts develop potential district maps that meet legal requirements.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29"/>
          <p:cNvSpPr/>
          <p:nvPr/>
        </p:nvSpPr>
        <p:spPr>
          <a:xfrm>
            <a:off x="6126480" y="1280160"/>
            <a:ext cx="2560320" cy="26974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29"/>
          <p:cNvSpPr/>
          <p:nvPr/>
        </p:nvSpPr>
        <p:spPr>
          <a:xfrm>
            <a:off x="6400800" y="1554480"/>
            <a:ext cx="640080" cy="640080"/>
          </a:xfrm>
          <a:prstGeom prst="ellipse">
            <a:avLst/>
          </a:prstGeom>
          <a:solidFill>
            <a:srgbClr val="F2A900"/>
          </a:solidFill>
          <a:ln cap="flat" cmpd="sng" w="12700">
            <a:solidFill>
              <a:srgbClr val="F2A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29"/>
          <p:cNvSpPr txBox="1"/>
          <p:nvPr/>
        </p:nvSpPr>
        <p:spPr>
          <a:xfrm>
            <a:off x="6400800" y="155448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2400"/>
              <a:buFont typeface="Cambria"/>
              <a:buNone/>
            </a:pPr>
            <a:r>
              <a:rPr b="1" i="0" lang="en" sz="24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3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29"/>
          <p:cNvSpPr txBox="1"/>
          <p:nvPr/>
        </p:nvSpPr>
        <p:spPr>
          <a:xfrm>
            <a:off x="6400800" y="2377440"/>
            <a:ext cx="210312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i="0" lang="en" sz="17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Review input with the Board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29"/>
          <p:cNvSpPr txBox="1"/>
          <p:nvPr/>
        </p:nvSpPr>
        <p:spPr>
          <a:xfrm>
            <a:off x="6400800" y="3017520"/>
            <a:ext cx="2103120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The Board reviews what it heard from the community and decides on next steps.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29"/>
          <p:cNvSpPr txBox="1"/>
          <p:nvPr/>
        </p:nvSpPr>
        <p:spPr>
          <a:xfrm>
            <a:off x="457200" y="4206240"/>
            <a:ext cx="82296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4B7C"/>
              </a:buClr>
              <a:buSzPts val="1400"/>
              <a:buFont typeface="Calibri"/>
              <a:buNone/>
            </a:pPr>
            <a:r>
              <a:rPr b="0" i="1" lang="en" sz="1400" u="none" cap="none" strike="noStrike">
                <a:solidFill>
                  <a:srgbClr val="2F4B7C"/>
                </a:solidFill>
                <a:latin typeface="Calibri"/>
                <a:ea typeface="Calibri"/>
                <a:cs typeface="Calibri"/>
                <a:sym typeface="Calibri"/>
              </a:rPr>
              <a:t>The process will generally include these steps. The Board has not yet decided whether to transition.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0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i="0" lang="en" sz="30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If the Board chooses to transition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30"/>
          <p:cNvSpPr/>
          <p:nvPr/>
        </p:nvSpPr>
        <p:spPr>
          <a:xfrm>
            <a:off x="457200" y="1280160"/>
            <a:ext cx="548640" cy="54864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30"/>
          <p:cNvSpPr txBox="1"/>
          <p:nvPr/>
        </p:nvSpPr>
        <p:spPr>
          <a:xfrm>
            <a:off x="457200" y="128016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None/>
            </a:pPr>
            <a:r>
              <a:rPr b="1" i="0" lang="en" sz="2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30"/>
          <p:cNvSpPr txBox="1"/>
          <p:nvPr/>
        </p:nvSpPr>
        <p:spPr>
          <a:xfrm>
            <a:off x="1188720" y="1207008"/>
            <a:ext cx="393192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i="0" lang="en" sz="17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Public notice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30"/>
          <p:cNvSpPr txBox="1"/>
          <p:nvPr/>
        </p:nvSpPr>
        <p:spPr>
          <a:xfrm>
            <a:off x="1188720" y="1554480"/>
            <a:ext cx="39319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Newspaper/media posting announces the public hearing.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30"/>
          <p:cNvSpPr/>
          <p:nvPr/>
        </p:nvSpPr>
        <p:spPr>
          <a:xfrm>
            <a:off x="457200" y="2148840"/>
            <a:ext cx="548640" cy="54864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30"/>
          <p:cNvSpPr txBox="1"/>
          <p:nvPr/>
        </p:nvSpPr>
        <p:spPr>
          <a:xfrm>
            <a:off x="457200" y="214884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None/>
            </a:pPr>
            <a:r>
              <a:rPr b="1" i="0" lang="en" sz="2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30"/>
          <p:cNvSpPr txBox="1"/>
          <p:nvPr/>
        </p:nvSpPr>
        <p:spPr>
          <a:xfrm>
            <a:off x="1188720" y="2075688"/>
            <a:ext cx="393192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i="0" lang="en" sz="17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Proposed maps presented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30"/>
          <p:cNvSpPr txBox="1"/>
          <p:nvPr/>
        </p:nvSpPr>
        <p:spPr>
          <a:xfrm>
            <a:off x="1188720" y="2423160"/>
            <a:ext cx="39319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lang="en" sz="13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roposed map(s) are shared.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30"/>
          <p:cNvSpPr/>
          <p:nvPr/>
        </p:nvSpPr>
        <p:spPr>
          <a:xfrm>
            <a:off x="457200" y="3017520"/>
            <a:ext cx="548640" cy="54864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30"/>
          <p:cNvSpPr txBox="1"/>
          <p:nvPr/>
        </p:nvSpPr>
        <p:spPr>
          <a:xfrm>
            <a:off x="457200" y="301752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None/>
            </a:pPr>
            <a:r>
              <a:rPr b="1" i="0" lang="en" sz="2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3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30"/>
          <p:cNvSpPr txBox="1"/>
          <p:nvPr/>
        </p:nvSpPr>
        <p:spPr>
          <a:xfrm>
            <a:off x="1188720" y="2944368"/>
            <a:ext cx="393192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i="0" lang="en" sz="17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Public hearing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30"/>
          <p:cNvSpPr txBox="1"/>
          <p:nvPr/>
        </p:nvSpPr>
        <p:spPr>
          <a:xfrm>
            <a:off x="1188720" y="3291840"/>
            <a:ext cx="39319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Held during a scheduled Board meeting.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30"/>
          <p:cNvSpPr/>
          <p:nvPr/>
        </p:nvSpPr>
        <p:spPr>
          <a:xfrm>
            <a:off x="457200" y="3886200"/>
            <a:ext cx="548640" cy="54864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30"/>
          <p:cNvSpPr txBox="1"/>
          <p:nvPr/>
        </p:nvSpPr>
        <p:spPr>
          <a:xfrm>
            <a:off x="457200" y="388620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None/>
            </a:pPr>
            <a:r>
              <a:rPr b="1" i="0" lang="en" sz="2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4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30"/>
          <p:cNvSpPr txBox="1"/>
          <p:nvPr/>
        </p:nvSpPr>
        <p:spPr>
          <a:xfrm>
            <a:off x="1188720" y="3813048"/>
            <a:ext cx="3931920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i="0" lang="en" sz="17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Board vote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30"/>
          <p:cNvSpPr txBox="1"/>
          <p:nvPr/>
        </p:nvSpPr>
        <p:spPr>
          <a:xfrm>
            <a:off x="1188720" y="4160520"/>
            <a:ext cx="39319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Vote on a resolution to move to single-member districts.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30"/>
          <p:cNvSpPr/>
          <p:nvPr/>
        </p:nvSpPr>
        <p:spPr>
          <a:xfrm>
            <a:off x="5577840" y="1188720"/>
            <a:ext cx="3108960" cy="3383280"/>
          </a:xfrm>
          <a:prstGeom prst="rect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30"/>
          <p:cNvSpPr txBox="1"/>
          <p:nvPr/>
        </p:nvSpPr>
        <p:spPr>
          <a:xfrm>
            <a:off x="5852160" y="1417320"/>
            <a:ext cx="25603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900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2A900"/>
                </a:solidFill>
                <a:latin typeface="Calibri"/>
                <a:ea typeface="Calibri"/>
                <a:cs typeface="Calibri"/>
                <a:sym typeface="Calibri"/>
              </a:rPr>
              <a:t>TEXAS LAW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30"/>
          <p:cNvSpPr txBox="1"/>
          <p:nvPr/>
        </p:nvSpPr>
        <p:spPr>
          <a:xfrm>
            <a:off x="5852160" y="1737360"/>
            <a:ext cx="25603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</a:pPr>
            <a:r>
              <a:rPr b="1" i="0" lang="en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Education Code §11.052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30"/>
          <p:cNvSpPr txBox="1"/>
          <p:nvPr/>
        </p:nvSpPr>
        <p:spPr>
          <a:xfrm>
            <a:off x="5852160" y="2286000"/>
            <a:ext cx="256032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DE5F3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DDE5F3"/>
                </a:solidFill>
                <a:latin typeface="Calibri"/>
                <a:ea typeface="Calibri"/>
                <a:cs typeface="Calibri"/>
                <a:sym typeface="Calibri"/>
              </a:rPr>
              <a:t>Permits a board to order single-member districts, or at least 70% single-member with the rest at-large.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30"/>
          <p:cNvSpPr txBox="1"/>
          <p:nvPr/>
        </p:nvSpPr>
        <p:spPr>
          <a:xfrm>
            <a:off x="5852160" y="3429000"/>
            <a:ext cx="256032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 public hearing and required notice must come before the order is adopted.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1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i="0" lang="en" sz="30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If a resolution passes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31"/>
          <p:cNvSpPr/>
          <p:nvPr/>
        </p:nvSpPr>
        <p:spPr>
          <a:xfrm>
            <a:off x="457200" y="1188720"/>
            <a:ext cx="3931920" cy="13258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31"/>
          <p:cNvSpPr/>
          <p:nvPr/>
        </p:nvSpPr>
        <p:spPr>
          <a:xfrm>
            <a:off x="685800" y="1536192"/>
            <a:ext cx="640080" cy="64008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19" name="Google Shape;319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221" y="1702613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31"/>
          <p:cNvSpPr txBox="1"/>
          <p:nvPr/>
        </p:nvSpPr>
        <p:spPr>
          <a:xfrm>
            <a:off x="1508760" y="1371600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600"/>
              <a:buFont typeface="Cambria"/>
              <a:buNone/>
            </a:pPr>
            <a:r>
              <a:rPr b="1" i="0" lang="en" sz="16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Public information sessions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31"/>
          <p:cNvSpPr txBox="1"/>
          <p:nvPr/>
        </p:nvSpPr>
        <p:spPr>
          <a:xfrm>
            <a:off x="1508760" y="1737360"/>
            <a:ext cx="2743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Community sessions explain the new system and how it works.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31"/>
          <p:cNvSpPr/>
          <p:nvPr/>
        </p:nvSpPr>
        <p:spPr>
          <a:xfrm>
            <a:off x="4754880" y="1188720"/>
            <a:ext cx="3931920" cy="13258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31"/>
          <p:cNvSpPr/>
          <p:nvPr/>
        </p:nvSpPr>
        <p:spPr>
          <a:xfrm>
            <a:off x="4983480" y="1536192"/>
            <a:ext cx="640080" cy="64008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24" name="Google Shape;324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49901" y="1702613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31"/>
          <p:cNvSpPr txBox="1"/>
          <p:nvPr/>
        </p:nvSpPr>
        <p:spPr>
          <a:xfrm>
            <a:off x="5806440" y="1371600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600"/>
              <a:buFont typeface="Cambria"/>
              <a:buNone/>
            </a:pPr>
            <a:r>
              <a:rPr b="1" i="0" lang="en" sz="16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Update documentation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31"/>
          <p:cNvSpPr txBox="1"/>
          <p:nvPr/>
        </p:nvSpPr>
        <p:spPr>
          <a:xfrm>
            <a:off x="5806440" y="1737360"/>
            <a:ext cx="2743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Official district documents are updated to reflect the new system.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31"/>
          <p:cNvSpPr/>
          <p:nvPr/>
        </p:nvSpPr>
        <p:spPr>
          <a:xfrm>
            <a:off x="457200" y="2697480"/>
            <a:ext cx="3931920" cy="13258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31"/>
          <p:cNvSpPr/>
          <p:nvPr/>
        </p:nvSpPr>
        <p:spPr>
          <a:xfrm>
            <a:off x="685800" y="3044952"/>
            <a:ext cx="640080" cy="64008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29" name="Google Shape;329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2221" y="3211373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31"/>
          <p:cNvSpPr txBox="1"/>
          <p:nvPr/>
        </p:nvSpPr>
        <p:spPr>
          <a:xfrm>
            <a:off x="1508760" y="2880360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600"/>
              <a:buFont typeface="Cambria"/>
              <a:buNone/>
            </a:pPr>
            <a:r>
              <a:rPr b="1" i="0" lang="en" sz="16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Publish before the election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31"/>
          <p:cNvSpPr txBox="1"/>
          <p:nvPr/>
        </p:nvSpPr>
        <p:spPr>
          <a:xfrm>
            <a:off x="1508760" y="3246120"/>
            <a:ext cx="2743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Maps and information are published on the district website prior to the election.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31"/>
          <p:cNvSpPr/>
          <p:nvPr/>
        </p:nvSpPr>
        <p:spPr>
          <a:xfrm>
            <a:off x="4754880" y="2697480"/>
            <a:ext cx="3931920" cy="13258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31"/>
          <p:cNvSpPr/>
          <p:nvPr/>
        </p:nvSpPr>
        <p:spPr>
          <a:xfrm>
            <a:off x="4983480" y="3044952"/>
            <a:ext cx="640080" cy="64008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34" name="Google Shape;334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49901" y="3211373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31"/>
          <p:cNvSpPr txBox="1"/>
          <p:nvPr/>
        </p:nvSpPr>
        <p:spPr>
          <a:xfrm>
            <a:off x="5806440" y="2880360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600"/>
              <a:buFont typeface="Cambria"/>
              <a:buNone/>
            </a:pPr>
            <a:r>
              <a:rPr b="1" i="0" lang="en" sz="16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Conduct the election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31"/>
          <p:cNvSpPr txBox="1"/>
          <p:nvPr/>
        </p:nvSpPr>
        <p:spPr>
          <a:xfrm>
            <a:off x="5806440" y="3246120"/>
            <a:ext cx="27432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Trustees are elected under the new system.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31"/>
          <p:cNvSpPr txBox="1"/>
          <p:nvPr/>
        </p:nvSpPr>
        <p:spPr>
          <a:xfrm>
            <a:off x="457200" y="4206240"/>
            <a:ext cx="82296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F4B7C"/>
              </a:buClr>
              <a:buSzPts val="1400"/>
              <a:buFont typeface="Calibri"/>
              <a:buNone/>
            </a:pPr>
            <a:r>
              <a:rPr b="0" i="1" lang="en" sz="1400" u="none" cap="none" strike="noStrike">
                <a:solidFill>
                  <a:srgbClr val="2F4B7C"/>
                </a:solidFill>
                <a:latin typeface="Calibri"/>
                <a:ea typeface="Calibri"/>
                <a:cs typeface="Calibri"/>
                <a:sym typeface="Calibri"/>
              </a:rPr>
              <a:t>Texas law requires the order to be adopted at least 120 days before the first election under the new system.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2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lang="en" sz="30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Map Criteria Requirements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32"/>
          <p:cNvSpPr txBox="1"/>
          <p:nvPr/>
        </p:nvSpPr>
        <p:spPr>
          <a:xfrm>
            <a:off x="8229600" y="4709160"/>
            <a:ext cx="4572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B6B8C"/>
              </a:buClr>
              <a:buSzPts val="1000"/>
              <a:buFont typeface="Calibri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32"/>
          <p:cNvSpPr/>
          <p:nvPr/>
        </p:nvSpPr>
        <p:spPr>
          <a:xfrm>
            <a:off x="457200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32"/>
          <p:cNvSpPr/>
          <p:nvPr/>
        </p:nvSpPr>
        <p:spPr>
          <a:xfrm>
            <a:off x="905256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47" name="Google Shape;347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1677" y="1538021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2"/>
          <p:cNvSpPr txBox="1"/>
          <p:nvPr/>
        </p:nvSpPr>
        <p:spPr>
          <a:xfrm>
            <a:off x="548640" y="2148840"/>
            <a:ext cx="1353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400"/>
              <a:buFont typeface="Cambria"/>
              <a:buNone/>
            </a:pPr>
            <a:r>
              <a:rPr b="1" i="0" lang="en" sz="14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Compact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32"/>
          <p:cNvSpPr txBox="1"/>
          <p:nvPr/>
        </p:nvSpPr>
        <p:spPr>
          <a:xfrm>
            <a:off x="585216" y="272491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As g</a:t>
            </a:r>
            <a:r>
              <a:rPr b="0" i="0" lang="en" sz="12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eographically tight </a:t>
            </a: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as the registered voting population density will allow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32"/>
          <p:cNvSpPr/>
          <p:nvPr/>
        </p:nvSpPr>
        <p:spPr>
          <a:xfrm>
            <a:off x="2130552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32"/>
          <p:cNvSpPr/>
          <p:nvPr/>
        </p:nvSpPr>
        <p:spPr>
          <a:xfrm>
            <a:off x="2578608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52" name="Google Shape;352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45029" y="1538021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32"/>
          <p:cNvSpPr txBox="1"/>
          <p:nvPr/>
        </p:nvSpPr>
        <p:spPr>
          <a:xfrm>
            <a:off x="2221992" y="2148840"/>
            <a:ext cx="1353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400"/>
              <a:buFont typeface="Cambria"/>
              <a:buNone/>
            </a:pPr>
            <a:r>
              <a:rPr b="1" i="0" lang="en" sz="14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Contiguous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32"/>
          <p:cNvSpPr txBox="1"/>
          <p:nvPr/>
        </p:nvSpPr>
        <p:spPr>
          <a:xfrm>
            <a:off x="2258568" y="272491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One connected, continuous area.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32"/>
          <p:cNvSpPr/>
          <p:nvPr/>
        </p:nvSpPr>
        <p:spPr>
          <a:xfrm>
            <a:off x="3803904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32"/>
          <p:cNvSpPr/>
          <p:nvPr/>
        </p:nvSpPr>
        <p:spPr>
          <a:xfrm>
            <a:off x="4251960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57" name="Google Shape;357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18381" y="1538021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32"/>
          <p:cNvSpPr txBox="1"/>
          <p:nvPr/>
        </p:nvSpPr>
        <p:spPr>
          <a:xfrm>
            <a:off x="3895344" y="2148840"/>
            <a:ext cx="1353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400"/>
              <a:buFont typeface="Cambria"/>
              <a:buNone/>
            </a:pPr>
            <a:r>
              <a:rPr b="1" i="0" lang="en" sz="14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Near-equal population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32"/>
          <p:cNvSpPr txBox="1"/>
          <p:nvPr/>
        </p:nvSpPr>
        <p:spPr>
          <a:xfrm>
            <a:off x="3931920" y="272491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As nearly equal in registered voter population as practicable.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32"/>
          <p:cNvSpPr/>
          <p:nvPr/>
        </p:nvSpPr>
        <p:spPr>
          <a:xfrm>
            <a:off x="5477256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32"/>
          <p:cNvSpPr/>
          <p:nvPr/>
        </p:nvSpPr>
        <p:spPr>
          <a:xfrm>
            <a:off x="5925312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62" name="Google Shape;362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91733" y="1538021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2"/>
          <p:cNvSpPr txBox="1"/>
          <p:nvPr/>
        </p:nvSpPr>
        <p:spPr>
          <a:xfrm>
            <a:off x="5568696" y="2148840"/>
            <a:ext cx="1353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400"/>
              <a:buFont typeface="Cambria"/>
              <a:buNone/>
            </a:pPr>
            <a:r>
              <a:rPr b="1" i="0" lang="en" sz="14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Under 10% gap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32"/>
          <p:cNvSpPr txBox="1"/>
          <p:nvPr/>
        </p:nvSpPr>
        <p:spPr>
          <a:xfrm>
            <a:off x="5605272" y="272491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Between the largest and smallest district's voting population.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32"/>
          <p:cNvSpPr/>
          <p:nvPr/>
        </p:nvSpPr>
        <p:spPr>
          <a:xfrm>
            <a:off x="7150608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32"/>
          <p:cNvSpPr/>
          <p:nvPr/>
        </p:nvSpPr>
        <p:spPr>
          <a:xfrm>
            <a:off x="7598664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67" name="Google Shape;367;p3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765085" y="1538021"/>
            <a:ext cx="307238" cy="307238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32"/>
          <p:cNvSpPr txBox="1"/>
          <p:nvPr/>
        </p:nvSpPr>
        <p:spPr>
          <a:xfrm>
            <a:off x="7242048" y="2148840"/>
            <a:ext cx="1353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400"/>
              <a:buFont typeface="Cambria"/>
              <a:buNone/>
            </a:pPr>
            <a:r>
              <a:rPr b="1" i="0" lang="en" sz="14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Consistent with law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32"/>
          <p:cNvSpPr txBox="1"/>
          <p:nvPr/>
        </p:nvSpPr>
        <p:spPr>
          <a:xfrm>
            <a:off x="7278624" y="272491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b="0" i="0" lang="en" sz="12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Applicable federal and state law.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32"/>
          <p:cNvSpPr/>
          <p:nvPr/>
        </p:nvSpPr>
        <p:spPr>
          <a:xfrm>
            <a:off x="457200" y="3931920"/>
            <a:ext cx="8229600" cy="685800"/>
          </a:xfrm>
          <a:prstGeom prst="rect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32"/>
          <p:cNvSpPr txBox="1"/>
          <p:nvPr/>
        </p:nvSpPr>
        <p:spPr>
          <a:xfrm>
            <a:off x="685800" y="393192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" sz="1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Trustees and District would consult  with counsel and demographer on requirements.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3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i="0" lang="en" sz="30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Timing, voters and current trustees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33"/>
          <p:cNvSpPr/>
          <p:nvPr/>
        </p:nvSpPr>
        <p:spPr>
          <a:xfrm>
            <a:off x="457200" y="1188720"/>
            <a:ext cx="3931920" cy="150876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33"/>
          <p:cNvSpPr/>
          <p:nvPr/>
        </p:nvSpPr>
        <p:spPr>
          <a:xfrm>
            <a:off x="685800" y="1371600"/>
            <a:ext cx="502920" cy="50292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80" name="Google Shape;38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6559" y="1502359"/>
            <a:ext cx="241402" cy="241402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3"/>
          <p:cNvSpPr txBox="1"/>
          <p:nvPr/>
        </p:nvSpPr>
        <p:spPr>
          <a:xfrm>
            <a:off x="1325880" y="1371600"/>
            <a:ext cx="29260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500"/>
              <a:buFont typeface="Cambria"/>
              <a:buNone/>
            </a:pPr>
            <a:r>
              <a:rPr b="1" i="0" lang="en" sz="15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When would it take effect?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33"/>
          <p:cNvSpPr txBox="1"/>
          <p:nvPr/>
        </p:nvSpPr>
        <p:spPr>
          <a:xfrm>
            <a:off x="685800" y="1965960"/>
            <a:ext cx="352044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Not yet set. The order must be adopted at least 120 days before the first election under the new system.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33"/>
          <p:cNvSpPr/>
          <p:nvPr/>
        </p:nvSpPr>
        <p:spPr>
          <a:xfrm>
            <a:off x="4754880" y="1188720"/>
            <a:ext cx="3931920" cy="150876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33"/>
          <p:cNvSpPr/>
          <p:nvPr/>
        </p:nvSpPr>
        <p:spPr>
          <a:xfrm>
            <a:off x="4983480" y="1371600"/>
            <a:ext cx="502920" cy="50292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85" name="Google Shape;385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14239" y="1502359"/>
            <a:ext cx="241402" cy="241402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33"/>
          <p:cNvSpPr txBox="1"/>
          <p:nvPr/>
        </p:nvSpPr>
        <p:spPr>
          <a:xfrm>
            <a:off x="5623560" y="1371600"/>
            <a:ext cx="29260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500"/>
              <a:buFont typeface="Cambria"/>
              <a:buNone/>
            </a:pPr>
            <a:r>
              <a:rPr b="1" i="0" lang="en" sz="15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Will voters vote on the change?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33"/>
          <p:cNvSpPr txBox="1"/>
          <p:nvPr/>
        </p:nvSpPr>
        <p:spPr>
          <a:xfrm>
            <a:off x="4983480" y="1965960"/>
            <a:ext cx="352044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Under Texas law, the Board may initiate the change on its own motion after following the required process.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33"/>
          <p:cNvSpPr/>
          <p:nvPr/>
        </p:nvSpPr>
        <p:spPr>
          <a:xfrm>
            <a:off x="457200" y="2834640"/>
            <a:ext cx="3931920" cy="150876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33"/>
          <p:cNvSpPr/>
          <p:nvPr/>
        </p:nvSpPr>
        <p:spPr>
          <a:xfrm>
            <a:off x="685800" y="3017520"/>
            <a:ext cx="502920" cy="50292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90" name="Google Shape;390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6559" y="3148279"/>
            <a:ext cx="241402" cy="241402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33"/>
          <p:cNvSpPr txBox="1"/>
          <p:nvPr/>
        </p:nvSpPr>
        <p:spPr>
          <a:xfrm>
            <a:off x="1325880" y="3017520"/>
            <a:ext cx="29260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500"/>
              <a:buFont typeface="Cambria"/>
              <a:buNone/>
            </a:pPr>
            <a:r>
              <a:rPr b="1" i="0" lang="en" sz="15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What about current trustees?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33"/>
          <p:cNvSpPr txBox="1"/>
          <p:nvPr/>
        </p:nvSpPr>
        <p:spPr>
          <a:xfrm>
            <a:off x="685800" y="3520455"/>
            <a:ext cx="35205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lang="en" sz="13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Every sitting trustee’s current residence may be considered for single-member district lines. Barring  resignation, all trustees remain on the board.   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33"/>
          <p:cNvSpPr/>
          <p:nvPr/>
        </p:nvSpPr>
        <p:spPr>
          <a:xfrm>
            <a:off x="4754880" y="2834640"/>
            <a:ext cx="3931920" cy="150876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33"/>
          <p:cNvSpPr/>
          <p:nvPr/>
        </p:nvSpPr>
        <p:spPr>
          <a:xfrm>
            <a:off x="4983480" y="3017520"/>
            <a:ext cx="502920" cy="50292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95" name="Google Shape;395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14239" y="3148279"/>
            <a:ext cx="241402" cy="241402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33"/>
          <p:cNvSpPr txBox="1"/>
          <p:nvPr/>
        </p:nvSpPr>
        <p:spPr>
          <a:xfrm>
            <a:off x="5623560" y="3017520"/>
            <a:ext cx="29260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500"/>
              <a:buFont typeface="Cambria"/>
              <a:buNone/>
            </a:pPr>
            <a:r>
              <a:rPr b="1" i="0" lang="en" sz="1500" u="none" cap="none" strike="noStrike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Where must candidates live?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33"/>
          <p:cNvSpPr txBox="1"/>
          <p:nvPr/>
        </p:nvSpPr>
        <p:spPr>
          <a:xfrm>
            <a:off x="4983480" y="3611880"/>
            <a:ext cx="352044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Candidates for a single-member seat must live in the district they seek to represent.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34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lang="en" sz="30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Board Considerations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34"/>
          <p:cNvSpPr/>
          <p:nvPr/>
        </p:nvSpPr>
        <p:spPr>
          <a:xfrm>
            <a:off x="457200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34"/>
          <p:cNvSpPr/>
          <p:nvPr/>
        </p:nvSpPr>
        <p:spPr>
          <a:xfrm>
            <a:off x="905256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34"/>
          <p:cNvSpPr txBox="1"/>
          <p:nvPr/>
        </p:nvSpPr>
        <p:spPr>
          <a:xfrm>
            <a:off x="512090" y="1938640"/>
            <a:ext cx="1353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400"/>
              <a:buFont typeface="Cambria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34"/>
          <p:cNvSpPr txBox="1"/>
          <p:nvPr/>
        </p:nvSpPr>
        <p:spPr>
          <a:xfrm>
            <a:off x="585366" y="211456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Additional cost on top of </a:t>
            </a: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deficit</a:t>
            </a: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 budget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34"/>
          <p:cNvSpPr/>
          <p:nvPr/>
        </p:nvSpPr>
        <p:spPr>
          <a:xfrm>
            <a:off x="2130552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34"/>
          <p:cNvSpPr/>
          <p:nvPr/>
        </p:nvSpPr>
        <p:spPr>
          <a:xfrm>
            <a:off x="2578608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4"/>
          <p:cNvSpPr txBox="1"/>
          <p:nvPr/>
        </p:nvSpPr>
        <p:spPr>
          <a:xfrm>
            <a:off x="2229693" y="211456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Less risk of territorial division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34"/>
          <p:cNvSpPr/>
          <p:nvPr/>
        </p:nvSpPr>
        <p:spPr>
          <a:xfrm>
            <a:off x="3803904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34"/>
          <p:cNvSpPr/>
          <p:nvPr/>
        </p:nvSpPr>
        <p:spPr>
          <a:xfrm>
            <a:off x="4251960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34"/>
          <p:cNvSpPr txBox="1"/>
          <p:nvPr/>
        </p:nvSpPr>
        <p:spPr>
          <a:xfrm>
            <a:off x="3931995" y="211456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Fewer candidate possibilities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34"/>
          <p:cNvSpPr/>
          <p:nvPr/>
        </p:nvSpPr>
        <p:spPr>
          <a:xfrm>
            <a:off x="5477256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34"/>
          <p:cNvSpPr/>
          <p:nvPr/>
        </p:nvSpPr>
        <p:spPr>
          <a:xfrm>
            <a:off x="5925312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34"/>
          <p:cNvSpPr txBox="1"/>
          <p:nvPr/>
        </p:nvSpPr>
        <p:spPr>
          <a:xfrm>
            <a:off x="5568696" y="2148840"/>
            <a:ext cx="1353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400"/>
              <a:buFont typeface="Cambria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34"/>
          <p:cNvSpPr txBox="1"/>
          <p:nvPr/>
        </p:nvSpPr>
        <p:spPr>
          <a:xfrm>
            <a:off x="5605347" y="214886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Gerrymandering of maps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34"/>
          <p:cNvSpPr/>
          <p:nvPr/>
        </p:nvSpPr>
        <p:spPr>
          <a:xfrm>
            <a:off x="7150608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34"/>
          <p:cNvSpPr/>
          <p:nvPr/>
        </p:nvSpPr>
        <p:spPr>
          <a:xfrm>
            <a:off x="7598664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34"/>
          <p:cNvSpPr/>
          <p:nvPr/>
        </p:nvSpPr>
        <p:spPr>
          <a:xfrm>
            <a:off x="457200" y="3931920"/>
            <a:ext cx="8229600" cy="685800"/>
          </a:xfrm>
          <a:prstGeom prst="rect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34"/>
          <p:cNvSpPr txBox="1"/>
          <p:nvPr/>
        </p:nvSpPr>
        <p:spPr>
          <a:xfrm>
            <a:off x="7278697" y="211456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Fragmentation and inconsistent policy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35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lang="en" sz="30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Board Considerations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35"/>
          <p:cNvSpPr/>
          <p:nvPr/>
        </p:nvSpPr>
        <p:spPr>
          <a:xfrm>
            <a:off x="457200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35"/>
          <p:cNvSpPr/>
          <p:nvPr/>
        </p:nvSpPr>
        <p:spPr>
          <a:xfrm>
            <a:off x="905256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35"/>
          <p:cNvSpPr txBox="1"/>
          <p:nvPr/>
        </p:nvSpPr>
        <p:spPr>
          <a:xfrm>
            <a:off x="512090" y="1938640"/>
            <a:ext cx="1353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400"/>
              <a:buFont typeface="Cambria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35"/>
          <p:cNvSpPr txBox="1"/>
          <p:nvPr/>
        </p:nvSpPr>
        <p:spPr>
          <a:xfrm>
            <a:off x="585366" y="211456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Geographic representation on the board (7 cities in MISD)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35"/>
          <p:cNvSpPr/>
          <p:nvPr/>
        </p:nvSpPr>
        <p:spPr>
          <a:xfrm>
            <a:off x="2130552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35"/>
          <p:cNvSpPr/>
          <p:nvPr/>
        </p:nvSpPr>
        <p:spPr>
          <a:xfrm>
            <a:off x="2578608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35"/>
          <p:cNvSpPr txBox="1"/>
          <p:nvPr/>
        </p:nvSpPr>
        <p:spPr>
          <a:xfrm>
            <a:off x="2229693" y="211456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Broader pool of candidates due to lower costs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35"/>
          <p:cNvSpPr/>
          <p:nvPr/>
        </p:nvSpPr>
        <p:spPr>
          <a:xfrm>
            <a:off x="3803904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35"/>
          <p:cNvSpPr/>
          <p:nvPr/>
        </p:nvSpPr>
        <p:spPr>
          <a:xfrm>
            <a:off x="4251960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35"/>
          <p:cNvSpPr txBox="1"/>
          <p:nvPr/>
        </p:nvSpPr>
        <p:spPr>
          <a:xfrm>
            <a:off x="3931995" y="211456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Prevent outside money from determining local candidates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35"/>
          <p:cNvSpPr/>
          <p:nvPr/>
        </p:nvSpPr>
        <p:spPr>
          <a:xfrm>
            <a:off x="5477256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35"/>
          <p:cNvSpPr/>
          <p:nvPr/>
        </p:nvSpPr>
        <p:spPr>
          <a:xfrm>
            <a:off x="5925312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35"/>
          <p:cNvSpPr txBox="1"/>
          <p:nvPr/>
        </p:nvSpPr>
        <p:spPr>
          <a:xfrm>
            <a:off x="5568696" y="2148840"/>
            <a:ext cx="1353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400"/>
              <a:buFont typeface="Cambria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35"/>
          <p:cNvSpPr txBox="1"/>
          <p:nvPr/>
        </p:nvSpPr>
        <p:spPr>
          <a:xfrm>
            <a:off x="5605347" y="214886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Deeper knowledge and relationship to community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35"/>
          <p:cNvSpPr/>
          <p:nvPr/>
        </p:nvSpPr>
        <p:spPr>
          <a:xfrm>
            <a:off x="7150608" y="1188720"/>
            <a:ext cx="1536300" cy="25146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35"/>
          <p:cNvSpPr/>
          <p:nvPr/>
        </p:nvSpPr>
        <p:spPr>
          <a:xfrm>
            <a:off x="7598664" y="1371600"/>
            <a:ext cx="640200" cy="640200"/>
          </a:xfrm>
          <a:prstGeom prst="ellipse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35"/>
          <p:cNvSpPr/>
          <p:nvPr/>
        </p:nvSpPr>
        <p:spPr>
          <a:xfrm>
            <a:off x="457200" y="3931920"/>
            <a:ext cx="8229600" cy="685800"/>
          </a:xfrm>
          <a:prstGeom prst="rect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35"/>
          <p:cNvSpPr txBox="1"/>
          <p:nvPr/>
        </p:nvSpPr>
        <p:spPr>
          <a:xfrm>
            <a:off x="7278697" y="2114562"/>
            <a:ext cx="12801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200"/>
              <a:buFont typeface="Calibri"/>
              <a:buNone/>
            </a:pPr>
            <a:r>
              <a:rPr lang="en" sz="1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Other types of diversity able to be reflected on the board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36"/>
          <p:cNvSpPr txBox="1"/>
          <p:nvPr/>
        </p:nvSpPr>
        <p:spPr>
          <a:xfrm>
            <a:off x="457200" y="32004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lang="en" sz="30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FAQs from Website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36"/>
          <p:cNvSpPr txBox="1"/>
          <p:nvPr/>
        </p:nvSpPr>
        <p:spPr>
          <a:xfrm>
            <a:off x="8229600" y="4709160"/>
            <a:ext cx="4572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5B6B8C"/>
              </a:buClr>
              <a:buSzPts val="1000"/>
              <a:buFont typeface="Calibri"/>
              <a:buNone/>
            </a:pPr>
            <a:r>
              <a:rPr b="0" i="0" lang="en" sz="1000" u="none" cap="none" strike="noStrike">
                <a:solidFill>
                  <a:srgbClr val="5B6B8C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36"/>
          <p:cNvSpPr/>
          <p:nvPr/>
        </p:nvSpPr>
        <p:spPr>
          <a:xfrm>
            <a:off x="457200" y="1280150"/>
            <a:ext cx="8229600" cy="37032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36"/>
          <p:cNvSpPr txBox="1"/>
          <p:nvPr/>
        </p:nvSpPr>
        <p:spPr>
          <a:xfrm>
            <a:off x="855450" y="1381525"/>
            <a:ext cx="76485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1700"/>
              <a:buFont typeface="Cambria"/>
              <a:buNone/>
            </a:pPr>
            <a:r>
              <a:rPr b="1" lang="en" sz="25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Single-Member and At-Large District Performance </a:t>
            </a:r>
            <a:endParaRPr b="0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36"/>
          <p:cNvSpPr txBox="1"/>
          <p:nvPr/>
        </p:nvSpPr>
        <p:spPr>
          <a:xfrm>
            <a:off x="984925" y="2087508"/>
            <a:ext cx="3587100" cy="29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1" lang="en" sz="21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Dallas</a:t>
            </a:r>
            <a:r>
              <a:rPr b="1" lang="en" sz="21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 ISD - 85 (B)</a:t>
            </a:r>
            <a:endParaRPr sz="21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1" lang="en" sz="21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Fort Worth </a:t>
            </a:r>
            <a:r>
              <a:rPr b="1" lang="en" sz="21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ISD - 77 (C)</a:t>
            </a:r>
            <a:endParaRPr b="1" sz="21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1" lang="en" sz="21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Grand Prairie ISD - 80 (B)</a:t>
            </a:r>
            <a:endParaRPr b="1" sz="21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1" lang="en" sz="21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Lamar Consolidated ISD - 87 (B)</a:t>
            </a:r>
            <a:endParaRPr b="1" sz="21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1" lang="en" sz="21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Lewisville ISD - 83 (B)</a:t>
            </a:r>
            <a:endParaRPr b="1" sz="21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1" lang="en" sz="21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Richardson ISD - 83 (B)</a:t>
            </a:r>
            <a:endParaRPr b="1" sz="21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36"/>
          <p:cNvSpPr txBox="1"/>
          <p:nvPr/>
        </p:nvSpPr>
        <p:spPr>
          <a:xfrm>
            <a:off x="6400800" y="3017520"/>
            <a:ext cx="21030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36"/>
          <p:cNvSpPr txBox="1"/>
          <p:nvPr/>
        </p:nvSpPr>
        <p:spPr>
          <a:xfrm>
            <a:off x="5099700" y="2021725"/>
            <a:ext cx="3129900" cy="23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1" lang="en" sz="2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Arlington ISD - 78 </a:t>
            </a:r>
            <a:r>
              <a:rPr b="1" lang="en" sz="2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(C)</a:t>
            </a:r>
            <a:endParaRPr b="1" sz="22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1" lang="en" sz="2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Alvin ISD - 87 (B)</a:t>
            </a:r>
            <a:endParaRPr b="1" sz="22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1" lang="en" sz="2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Denton ISD - 76 (C)</a:t>
            </a:r>
            <a:endParaRPr b="1" sz="22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1" lang="en" sz="2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Midlothian ISD  -  89 (B)</a:t>
            </a:r>
            <a:endParaRPr b="1" sz="22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1" lang="en" sz="2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Burleson ISD - 83 (B) </a:t>
            </a:r>
            <a:endParaRPr b="1" sz="22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rPr b="1" lang="en" sz="2200">
                <a:solidFill>
                  <a:srgbClr val="1F2937"/>
                </a:solidFill>
                <a:latin typeface="Calibri"/>
                <a:ea typeface="Calibri"/>
                <a:cs typeface="Calibri"/>
                <a:sym typeface="Calibri"/>
              </a:rPr>
              <a:t>Keller ISD - 84 (B)</a:t>
            </a:r>
            <a:endParaRPr b="1" sz="22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t/>
            </a:r>
            <a:endParaRPr sz="22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t/>
            </a:r>
            <a:endParaRPr sz="2200">
              <a:solidFill>
                <a:srgbClr val="1F293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37"/>
          <p:cNvSpPr txBox="1"/>
          <p:nvPr/>
        </p:nvSpPr>
        <p:spPr>
          <a:xfrm>
            <a:off x="6400800" y="3017520"/>
            <a:ext cx="21030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2937"/>
              </a:buClr>
              <a:buSzPts val="1300"/>
              <a:buFont typeface="Calibri"/>
              <a:buNone/>
            </a:pPr>
            <a:r>
              <a:t/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4" name="Google Shape;464;p37" title="Screenshot 2026-09-22 at 10.57.3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500" y="0"/>
            <a:ext cx="7820325" cy="521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A"/>
        </a:solidFill>
      </p:bgPr>
    </p:bg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38"/>
          <p:cNvSpPr txBox="1"/>
          <p:nvPr/>
        </p:nvSpPr>
        <p:spPr>
          <a:xfrm>
            <a:off x="457200" y="1199544"/>
            <a:ext cx="4674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213D"/>
              </a:buClr>
              <a:buSzPts val="3000"/>
              <a:buFont typeface="Cambria"/>
              <a:buNone/>
            </a:pPr>
            <a:r>
              <a:rPr b="1" lang="en" sz="4900">
                <a:solidFill>
                  <a:srgbClr val="14213D"/>
                </a:solidFill>
                <a:latin typeface="Cambria"/>
                <a:ea typeface="Cambria"/>
                <a:cs typeface="Cambria"/>
                <a:sym typeface="Cambria"/>
              </a:rPr>
              <a:t>Considerations/Questions?</a:t>
            </a:r>
            <a:endParaRPr b="0" i="0" sz="4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38"/>
          <p:cNvSpPr/>
          <p:nvPr/>
        </p:nvSpPr>
        <p:spPr>
          <a:xfrm>
            <a:off x="5669280" y="1188720"/>
            <a:ext cx="3017400" cy="3383400"/>
          </a:xfrm>
          <a:prstGeom prst="rect">
            <a:avLst/>
          </a:prstGeom>
          <a:solidFill>
            <a:srgbClr val="14213D"/>
          </a:solidFill>
          <a:ln cap="flat" cmpd="sng" w="12700">
            <a:solidFill>
              <a:srgbClr val="14213D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121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38"/>
          <p:cNvSpPr txBox="1"/>
          <p:nvPr/>
        </p:nvSpPr>
        <p:spPr>
          <a:xfrm>
            <a:off x="5943600" y="1417320"/>
            <a:ext cx="2469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2A900"/>
              </a:buClr>
              <a:buSzPts val="1200"/>
              <a:buFont typeface="Calibri"/>
              <a:buNone/>
            </a:pPr>
            <a:r>
              <a:rPr b="1" i="0" lang="en" sz="1200" u="none" cap="none" strike="noStrike">
                <a:solidFill>
                  <a:srgbClr val="F2A900"/>
                </a:solidFill>
                <a:latin typeface="Calibri"/>
                <a:ea typeface="Calibri"/>
                <a:cs typeface="Calibri"/>
                <a:sym typeface="Calibri"/>
              </a:rPr>
              <a:t>UPCOMING T</a:t>
            </a:r>
            <a:r>
              <a:rPr b="1" lang="en" sz="1200">
                <a:solidFill>
                  <a:srgbClr val="F2A900"/>
                </a:solidFill>
                <a:latin typeface="Calibri"/>
                <a:ea typeface="Calibri"/>
                <a:cs typeface="Calibri"/>
                <a:sym typeface="Calibri"/>
              </a:rPr>
              <a:t>OWN HALL </a:t>
            </a:r>
            <a:r>
              <a:rPr b="1" i="0" lang="en" sz="1200" u="none" cap="none" strike="noStrike">
                <a:solidFill>
                  <a:srgbClr val="F2A900"/>
                </a:solidFill>
                <a:latin typeface="Calibri"/>
                <a:ea typeface="Calibri"/>
                <a:cs typeface="Calibri"/>
                <a:sym typeface="Calibri"/>
              </a:rPr>
              <a:t>MEETINGS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38"/>
          <p:cNvSpPr txBox="1"/>
          <p:nvPr/>
        </p:nvSpPr>
        <p:spPr>
          <a:xfrm>
            <a:off x="5943675" y="2117565"/>
            <a:ext cx="2469000" cy="123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ambria"/>
              <a:buNone/>
            </a:pPr>
            <a:r>
              <a:rPr b="1" lang="en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10/1-Lake Ridge 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p38"/>
          <p:cNvSpPr txBox="1"/>
          <p:nvPr/>
        </p:nvSpPr>
        <p:spPr>
          <a:xfrm>
            <a:off x="5943550" y="3886151"/>
            <a:ext cx="2469000" cy="6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DE5F3"/>
              </a:buClr>
              <a:buSzPts val="1300"/>
              <a:buFont typeface="Calibri"/>
              <a:buNone/>
            </a:pPr>
            <a:r>
              <a:rPr b="0" i="0" lang="en" sz="1300" u="none" cap="none" strike="noStrike">
                <a:solidFill>
                  <a:srgbClr val="DDE5F3"/>
                </a:solidFill>
                <a:latin typeface="Calibri"/>
                <a:ea typeface="Calibri"/>
                <a:cs typeface="Calibri"/>
                <a:sym typeface="Calibri"/>
              </a:rPr>
              <a:t>Watch the district website and Board agendas for dates.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5" name="Google Shape;475;p38" title="Timberview_TH_9_30_26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42450" y="2325525"/>
            <a:ext cx="2406750" cy="240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