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Proxima Nova"/>
      <p:regular r:id="rId30"/>
      <p:bold r:id="rId31"/>
      <p:italic r:id="rId32"/>
      <p:boldItalic r:id="rId33"/>
    </p:embeddedFont>
    <p:embeddedFont>
      <p:font typeface="Proxima Nova Extrabold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roximaNova-bold.fntdata"/><Relationship Id="rId30" Type="http://schemas.openxmlformats.org/officeDocument/2006/relationships/font" Target="fonts/ProximaNova-regular.fntdata"/><Relationship Id="rId11" Type="http://schemas.openxmlformats.org/officeDocument/2006/relationships/slide" Target="slides/slide5.xml"/><Relationship Id="rId33" Type="http://schemas.openxmlformats.org/officeDocument/2006/relationships/font" Target="fonts/ProximaNova-boldItalic.fntdata"/><Relationship Id="rId10" Type="http://schemas.openxmlformats.org/officeDocument/2006/relationships/slide" Target="slides/slide4.xml"/><Relationship Id="rId32" Type="http://schemas.openxmlformats.org/officeDocument/2006/relationships/font" Target="fonts/ProximaNova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ProximaNovaExtrabold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0a0a2863ce_4_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40a0a2863ce_4_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Welcome. Purpose of tonight: share clear information about the single-member trustee district process and hear from the community. The seven circles represent the seven members of the Board of Trustees.</a:t>
            </a:r>
            <a:endParaRPr/>
          </a:p>
        </p:txBody>
      </p:sp>
      <p:sp>
        <p:nvSpPr>
          <p:cNvPr id="59" name="Google Shape;59;g40a0a2863ce_4_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3729524e046daf72_16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3729524e046daf72_16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a0a2863ce_4_1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40a0a2863ce_4_1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40a0a2863ce_4_1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615aa397cc0a6560_0_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h615aa397cc0a6560_0_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August 25, 2026, the Board approved a resolution to start the process of evaluating a single-member trustee district election system. The Board will work with legal counsel and demographic experts as it considers potential district configurations and boundaries.</a:t>
            </a:r>
            <a:endParaRPr/>
          </a:p>
        </p:txBody>
      </p:sp>
      <p:sp>
        <p:nvSpPr>
          <p:cNvPr id="97" name="Google Shape;97;h615aa397cc0a6560_0_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h3729524e046daf72_3_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h3729524e046daf72_3_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August 25, 2026, the Board approved a resolution to start the process of evaluating a single-member trustee district election system. The Board will work with legal counsel and demographic experts as it considers potential district configurations and boundaries.</a:t>
            </a:r>
            <a:endParaRPr/>
          </a:p>
        </p:txBody>
      </p:sp>
      <p:sp>
        <p:nvSpPr>
          <p:cNvPr id="111" name="Google Shape;111;h3729524e046daf72_3_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0a0a2863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0a0a2863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a0a2863c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0a0a2863c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0a0a2863c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0a0a2863c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0a0a2863c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40a0a2863c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0a0a2863ce_4_48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40a0a2863ce_4_48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system: seven trustees elected at-large to three-year staggered terms. Trustees may live anywhere inside the boundaries of MISD, and all voters in the district vote on every trustee position.</a:t>
            </a:r>
            <a:endParaRPr/>
          </a:p>
        </p:txBody>
      </p:sp>
      <p:sp>
        <p:nvSpPr>
          <p:cNvPr id="163" name="Google Shape;163;g40a0a2863ce_4_48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0a0a2863ce_4_7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40a0a2863ce_4_75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Board is also evaluating whether some trustees would continue to be elected at-large as part of a hybrid system, which is the next slide.</a:t>
            </a:r>
            <a:endParaRPr/>
          </a:p>
        </p:txBody>
      </p:sp>
      <p:sp>
        <p:nvSpPr>
          <p:cNvPr id="191" name="Google Shape;191;g40a0a2863ce_4_75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0a0a2863ce_4_8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40a0a2863ce_4_8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Texas Education Code §11.052 allows a board to order that trustees be elected from single-member districts, or that at least 70% be elected from single-member districts with the remainder at-large. Seventy percent of seven is at least five. Option B shows the minimum hybrid (5 district seats + 2 at-large). The Board has not adopted a final configuration and has not determined how many districts there would be.</a:t>
            </a:r>
            <a:endParaRPr/>
          </a:p>
        </p:txBody>
      </p:sp>
      <p:sp>
        <p:nvSpPr>
          <p:cNvPr id="206" name="Google Shape;206;g40a0a2863ce_4_8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0a0a2863ce_4_12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40a0a2863ce_4_12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message: a trustee elected from a single-member district must live in and be elected by that district, but the Board continues to govern the entire district. Governance will not change.</a:t>
            </a:r>
            <a:endParaRPr/>
          </a:p>
        </p:txBody>
      </p:sp>
      <p:sp>
        <p:nvSpPr>
          <p:cNvPr id="239" name="Google Shape;239;g40a0a2863ce_4_12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0a0a2863ce_4_14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40a0a2863ce_4_14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265" name="Google Shape;265;g40a0a2863ce_4_14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0a0a2863ce_4_16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40a0a2863ce_4_16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steps apply only if the Board decides to move forward. Texas law requires a public hearing and proper notice before the Board adopts an order establishing single-member trustee districts.</a:t>
            </a:r>
            <a:endParaRPr/>
          </a:p>
        </p:txBody>
      </p:sp>
      <p:sp>
        <p:nvSpPr>
          <p:cNvPr id="287" name="Google Shape;287;g40a0a2863ce_4_16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0a0a2863ce_4_19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g40a0a2863ce_4_196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 resolution passes: public information sessions, update district documentation, publish to the district website prior to the election, and conduct the election. The election date has not been finalized.</a:t>
            </a:r>
            <a:endParaRPr/>
          </a:p>
        </p:txBody>
      </p:sp>
      <p:sp>
        <p:nvSpPr>
          <p:cNvPr id="314" name="Google Shape;314;g40a0a2863ce_4_196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40a0a2863ce_4_22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40a0a2863ce_4_22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341" name="Google Shape;341;g40a0a2863ce_4_22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40a0a2863ce_4_27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g40a0a2863ce_4_27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election date has not been finalized. Texas law allows a board adopting a redistricting plan to provide for trustees in office to serve the remainder of their existing terms. Candidates for a single-member trustee position must reside in the district they seek to represent.</a:t>
            </a:r>
            <a:endParaRPr/>
          </a:p>
        </p:txBody>
      </p:sp>
      <p:sp>
        <p:nvSpPr>
          <p:cNvPr id="375" name="Google Shape;375;g40a0a2863ce_4_27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40a0a2863ce_0_2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40a0a2863ce_0_29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401" name="Google Shape;401;g40a0a2863ce_0_29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h40e9fb1147414481_1_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h40e9fb1147414481_1_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425" name="Google Shape;425;h40e9fb1147414481_1_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40a0a2863ce_0_9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g40a0a2863ce_0_9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449" name="Google Shape;449;g40a0a2863ce_0_9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40a0a2863ce_0_11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40a0a2863ce_0_11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461" name="Google Shape;461;g40a0a2863ce_0_11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h615aa397cc0a6560_0_1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h615aa397cc0a6560_0_1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Residents will have opportunities to attend town halls, review maps, submit written comments and/or speak publicly, get questions answered, and participate in the public hearing. Only registered MISD voters can speak at the hearing. Upcoming meeting dates are still to be announced; add dates here once confirmed.</a:t>
            </a:r>
            <a:endParaRPr/>
          </a:p>
        </p:txBody>
      </p:sp>
      <p:sp>
        <p:nvSpPr>
          <p:cNvPr id="468" name="Google Shape;468;h615aa397cc0a6560_0_1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54" name="Google Shape;5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jpg"/><Relationship Id="rId4" Type="http://schemas.openxmlformats.org/officeDocument/2006/relationships/image" Target="../media/image33.jpg"/><Relationship Id="rId5" Type="http://schemas.openxmlformats.org/officeDocument/2006/relationships/image" Target="../media/image3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Relationship Id="rId6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19.png"/><Relationship Id="rId5" Type="http://schemas.openxmlformats.org/officeDocument/2006/relationships/image" Target="../media/image2.png"/><Relationship Id="rId6" Type="http://schemas.openxmlformats.org/officeDocument/2006/relationships/image" Target="../media/image23.png"/><Relationship Id="rId7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Relationship Id="rId4" Type="http://schemas.openxmlformats.org/officeDocument/2006/relationships/image" Target="../media/image16.png"/><Relationship Id="rId5" Type="http://schemas.openxmlformats.org/officeDocument/2006/relationships/image" Target="../media/image26.png"/><Relationship Id="rId6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213D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/>
        </p:nvSpPr>
        <p:spPr>
          <a:xfrm>
            <a:off x="548640" y="1097280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MANSFIELD ISD COMMUNITY TOWN HALL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6"/>
          <p:cNvSpPr txBox="1"/>
          <p:nvPr/>
        </p:nvSpPr>
        <p:spPr>
          <a:xfrm>
            <a:off x="548640" y="1508760"/>
            <a:ext cx="512064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Exploring Single-Member Trustee Districts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6"/>
          <p:cNvSpPr/>
          <p:nvPr/>
        </p:nvSpPr>
        <p:spPr>
          <a:xfrm>
            <a:off x="6606540" y="2125980"/>
            <a:ext cx="868680" cy="868680"/>
          </a:xfrm>
          <a:prstGeom prst="ellipse">
            <a:avLst/>
          </a:prstGeom>
          <a:solidFill>
            <a:srgbClr val="F2A900"/>
          </a:solidFill>
          <a:ln cap="flat" cmpd="sng" w="1905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6"/>
          <p:cNvSpPr/>
          <p:nvPr/>
        </p:nvSpPr>
        <p:spPr>
          <a:xfrm>
            <a:off x="6606540" y="116586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7438028" y="164592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/>
          <p:nvPr/>
        </p:nvSpPr>
        <p:spPr>
          <a:xfrm>
            <a:off x="7438028" y="260604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6606540" y="308610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6"/>
          <p:cNvSpPr/>
          <p:nvPr/>
        </p:nvSpPr>
        <p:spPr>
          <a:xfrm>
            <a:off x="5775052" y="260604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6"/>
          <p:cNvSpPr/>
          <p:nvPr/>
        </p:nvSpPr>
        <p:spPr>
          <a:xfrm>
            <a:off x="5775052" y="164592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D7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/>
        </p:nvSpPr>
        <p:spPr>
          <a:xfrm>
            <a:off x="390250" y="3522745"/>
            <a:ext cx="30972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DR. JANDEL CRUTCHFIELD</a:t>
            </a:r>
            <a:endParaRPr b="1" sz="2292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17"/>
          <p:cNvSpPr txBox="1"/>
          <p:nvPr/>
        </p:nvSpPr>
        <p:spPr>
          <a:xfrm>
            <a:off x="885991" y="3834490"/>
            <a:ext cx="2116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President</a:t>
            </a:r>
            <a:b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2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6" name="Google Shape;76;p17" title="MISD School Board 2024-519.jpg"/>
          <p:cNvPicPr preferRelativeResize="0"/>
          <p:nvPr/>
        </p:nvPicPr>
        <p:blipFill rotWithShape="1">
          <a:blip r:embed="rId3">
            <a:alphaModFix/>
          </a:blip>
          <a:srcRect b="29058" l="0" r="0" t="4311"/>
          <a:stretch/>
        </p:blipFill>
        <p:spPr>
          <a:xfrm>
            <a:off x="939173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3202475" y="3522745"/>
            <a:ext cx="27390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ANA-ALICIA HORN</a:t>
            </a:r>
            <a:endParaRPr b="1" sz="2292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17"/>
          <p:cNvSpPr txBox="1"/>
          <p:nvPr/>
        </p:nvSpPr>
        <p:spPr>
          <a:xfrm>
            <a:off x="3519216" y="3834490"/>
            <a:ext cx="2116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Vice President</a:t>
            </a:r>
            <a:b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4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9" name="Google Shape;79;p17" title="Ana-Alicia Horn.jpg"/>
          <p:cNvPicPr preferRelativeResize="0"/>
          <p:nvPr/>
        </p:nvPicPr>
        <p:blipFill rotWithShape="1">
          <a:blip r:embed="rId4">
            <a:alphaModFix/>
          </a:blip>
          <a:srcRect b="25979" l="0" r="0" t="7389"/>
          <a:stretch/>
        </p:blipFill>
        <p:spPr>
          <a:xfrm>
            <a:off x="3572400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5514800" y="3522745"/>
            <a:ext cx="32637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MICHELE GOOCH</a:t>
            </a:r>
            <a:endParaRPr b="1" sz="2292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6093804" y="3834490"/>
            <a:ext cx="21165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7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2" name="Google Shape;82;p17" title="MicheleGooch.jpg"/>
          <p:cNvPicPr preferRelativeResize="0"/>
          <p:nvPr/>
        </p:nvPicPr>
        <p:blipFill rotWithShape="1">
          <a:blip r:embed="rId5">
            <a:alphaModFix/>
          </a:blip>
          <a:srcRect b="27352" l="0" r="0" t="6017"/>
          <a:stretch/>
        </p:blipFill>
        <p:spPr>
          <a:xfrm>
            <a:off x="6146986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625425" y="503832"/>
            <a:ext cx="7904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Mansfield ISD Board Members</a:t>
            </a:r>
            <a:endParaRPr sz="3700">
              <a:solidFill>
                <a:schemeClr val="lt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Meeting Norms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/>
          <p:nvPr/>
        </p:nvSpPr>
        <p:spPr>
          <a:xfrm>
            <a:off x="457175" y="1260364"/>
            <a:ext cx="37491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777265" y="2912428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lang="en" sz="38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Capturing Community </a:t>
            </a:r>
            <a:endParaRPr b="1" sz="3800">
              <a:solidFill>
                <a:srgbClr val="F2A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lang="en" sz="38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Voice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4572000" y="887925"/>
            <a:ext cx="4426500" cy="38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Remember why we're here: 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students come first at MISD.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Speak openly and honestly.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Let everyone participate.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Listen with an open mind.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Don't interrupt.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Think before speaking.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Attack the problem, not the person.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policy prohibits the discussion of complaints against employees during an open forum.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t/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Town Hall Engage Process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4606878" y="1221209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Formal Presentation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4606878" y="1568681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hold comments until the Q&amp;A section of discussion.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4596341" y="3333627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Feedback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4596341" y="3639849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Feedback form will remain live 30 minutes after conclusion of tonight’s meeting. 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4596341" y="2354052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Questions &amp; Answers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4596341" y="2626162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Each community member must approach mic for comments to be recognized. </a:t>
            </a:r>
            <a:endParaRPr i="1" sz="13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9" title="Legacy_TH_9_29_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825" y="1311309"/>
            <a:ext cx="3181550" cy="318155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</a:t>
            </a: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ere are we now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457200" y="1188720"/>
            <a:ext cx="37491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777240" y="1463040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AUGUST 25, 2026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777240" y="1828800"/>
            <a:ext cx="3108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Board approves a resolution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777240" y="2834640"/>
            <a:ext cx="31089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The Board of Trustees voted to initiate the process of evaluating, developing and potentially adopting a single-member trustee district election system.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0"/>
          <p:cNvSpPr/>
          <p:nvPr/>
        </p:nvSpPr>
        <p:spPr>
          <a:xfrm>
            <a:off x="4572000" y="128016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8421" y="144658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5440680" y="1188720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Legal counsel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5440680" y="1536192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will work with legal counsel throughout the process.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4572000" y="2450592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3" name="Google Shape;12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8421" y="378756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5322205" y="3781077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Demographic experts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5322205" y="4087299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Demographers help develop potential district configurations and boundaries.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4572000" y="3621024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7" name="Google Shape;12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8421" y="2617070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5386830" y="2386534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Community input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5386830" y="2658644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Town halls give residents a chance to understand the options and be heard.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3457275" y="2386525"/>
            <a:ext cx="1034100" cy="516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A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00" y="608400"/>
            <a:ext cx="8782200" cy="4504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86975" y="445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1760">
                <a:solidFill>
                  <a:schemeClr val="dk1"/>
                </a:solidFill>
              </a:rPr>
              <a:t>Key Themes in Written Comments</a:t>
            </a:r>
            <a:endParaRPr b="1" sz="1760">
              <a:solidFill>
                <a:schemeClr val="dk1"/>
              </a:solidFill>
            </a:endParaRPr>
          </a:p>
          <a:p>
            <a:pPr indent="-340360" lvl="0" marL="45720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3C78D8"/>
              </a:buClr>
              <a:buSzPts val="1760"/>
              <a:buAutoNum type="arabicPeriod"/>
            </a:pPr>
            <a:r>
              <a:rPr lang="en" sz="1760">
                <a:solidFill>
                  <a:srgbClr val="3C78D8"/>
                </a:solidFill>
              </a:rPr>
              <a:t>A substantive, two-sided debate over at-large vs. single-member districts.</a:t>
            </a:r>
            <a:endParaRPr sz="176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60"/>
              <a:t>This was the most policy-substantive theme in the entire survey. A large number of respondent-across the political spectrum-argued that at-large elections allow a single geographic area, community, or well-funded interest group to dominate every board seat, leaving other parts of the district frequently named as Arlington area, Grand Prairie-area, and south Mansfield/Summit feeder patterns) underrepresented. Proposed alternatives included single-member districts aligned to feeder patterns, a hybrid of district and at large seats, and requirements that candidates demonstrate geunine residency. A smaller group opposed single-member districts, arguing they would encourage parochial “my constituents only” </a:t>
            </a:r>
            <a:r>
              <a:rPr lang="en" sz="1760"/>
              <a:t>politics</a:t>
            </a:r>
            <a:r>
              <a:rPr lang="en" sz="1760"/>
              <a:t> instead of districtwide stewardship.</a:t>
            </a:r>
            <a:endParaRPr sz="1760"/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60">
                <a:solidFill>
                  <a:srgbClr val="4A6AA5"/>
                </a:solidFill>
              </a:rPr>
              <a:t>3. Limited board visibility outside of select campuses or events</a:t>
            </a:r>
            <a:endParaRPr sz="1760">
              <a:solidFill>
                <a:srgbClr val="4A6AA5"/>
              </a:solidFill>
            </a:endParaRPr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760"/>
              <a:t>A recurring complaint was that the same few board members are visible in the community, while others are rarely seen outside of board meetings or election season. Several respondents </a:t>
            </a:r>
            <a:r>
              <a:rPr lang="en" sz="1760"/>
              <a:t>specifically</a:t>
            </a:r>
            <a:r>
              <a:rPr lang="en" sz="1760"/>
              <a:t> noted unequal attention to Arlington, Grand Prairie, and other non-Mansfield-proper feeder patterns.</a:t>
            </a:r>
            <a:endParaRPr sz="1760"/>
          </a:p>
        </p:txBody>
      </p:sp>
      <p:sp>
        <p:nvSpPr>
          <p:cNvPr id="144" name="Google Shape;144;p22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00" y="532725"/>
            <a:ext cx="8940401" cy="452439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1940" r="1563" t="6472"/>
          <a:stretch/>
        </p:blipFill>
        <p:spPr>
          <a:xfrm>
            <a:off x="490362" y="642450"/>
            <a:ext cx="8293151" cy="14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 title="Screenshot 2026-09-20 at 2.11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00" y="1866234"/>
            <a:ext cx="8390724" cy="292361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Today: seven trustees, elected at-large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457200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1051560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9" name="Google Shape;16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7981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5"/>
          <p:cNvSpPr txBox="1"/>
          <p:nvPr/>
        </p:nvSpPr>
        <p:spPr>
          <a:xfrm>
            <a:off x="594360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7 trustees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640080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Seven volunteers serve on the Board of Trustees.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5"/>
          <p:cNvSpPr/>
          <p:nvPr/>
        </p:nvSpPr>
        <p:spPr>
          <a:xfrm>
            <a:off x="2587752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5"/>
          <p:cNvSpPr/>
          <p:nvPr/>
        </p:nvSpPr>
        <p:spPr>
          <a:xfrm>
            <a:off x="3182112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4" name="Google Shape;17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8533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/>
        </p:nvSpPr>
        <p:spPr>
          <a:xfrm>
            <a:off x="2724912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At-large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2770632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Every trustee is elected by voters across the entire district.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4718304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5"/>
          <p:cNvSpPr/>
          <p:nvPr/>
        </p:nvSpPr>
        <p:spPr>
          <a:xfrm>
            <a:off x="5312664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9" name="Google Shape;17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9085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5"/>
          <p:cNvSpPr txBox="1"/>
          <p:nvPr/>
        </p:nvSpPr>
        <p:spPr>
          <a:xfrm>
            <a:off x="4855464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3-year terms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901184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Terms are staggered, so not every seat is up at once.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6848856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5"/>
          <p:cNvSpPr/>
          <p:nvPr/>
        </p:nvSpPr>
        <p:spPr>
          <a:xfrm>
            <a:off x="7443216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4" name="Google Shape;18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09637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5"/>
          <p:cNvSpPr txBox="1"/>
          <p:nvPr/>
        </p:nvSpPr>
        <p:spPr>
          <a:xfrm>
            <a:off x="6986016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Live anywhere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7031736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may live anywhere within MISD boundaries.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500"/>
              <a:buFont typeface="Calibri"/>
              <a:buNone/>
            </a:pPr>
            <a:r>
              <a:rPr b="0" i="1" lang="en" sz="15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Under this system, voters throughout Mansfield ISD may vote for candidates for each trustee position.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would change?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457200" y="1188720"/>
            <a:ext cx="3749040" cy="3337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6"/>
          <p:cNvSpPr txBox="1"/>
          <p:nvPr/>
        </p:nvSpPr>
        <p:spPr>
          <a:xfrm>
            <a:off x="731520" y="14173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AT-LARGE (TODAY)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6"/>
          <p:cNvSpPr txBox="1"/>
          <p:nvPr/>
        </p:nvSpPr>
        <p:spPr>
          <a:xfrm>
            <a:off x="731520" y="1828800"/>
            <a:ext cx="329184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eligible voters across MISD vote on each trustee seat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may live anywhere in the district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No geographic districts within the Board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4251960" y="24688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9" name="Google Shape;1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7408" y="262432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6"/>
          <p:cNvSpPr/>
          <p:nvPr/>
        </p:nvSpPr>
        <p:spPr>
          <a:xfrm>
            <a:off x="4937760" y="1188720"/>
            <a:ext cx="3749040" cy="333756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 txBox="1"/>
          <p:nvPr/>
        </p:nvSpPr>
        <p:spPr>
          <a:xfrm>
            <a:off x="5212080" y="14173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SINGLE-MEMBER DISTRICTS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5212080" y="1828800"/>
            <a:ext cx="329184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MISD is </a:t>
            </a:r>
            <a:r>
              <a:rPr lang="en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sectioned </a:t>
            </a: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into geographic districts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Voters in each district elect that district's trustee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Candidates must live in the district they seek to represent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Two structures under evaluation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7"/>
          <p:cNvSpPr/>
          <p:nvPr/>
        </p:nvSpPr>
        <p:spPr>
          <a:xfrm>
            <a:off x="457200" y="1188720"/>
            <a:ext cx="39319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7"/>
          <p:cNvSpPr txBox="1"/>
          <p:nvPr/>
        </p:nvSpPr>
        <p:spPr>
          <a:xfrm>
            <a:off x="731520" y="137160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OPTION 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731520" y="1645920"/>
            <a:ext cx="3383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All single-member districts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73152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122529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1719072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7"/>
          <p:cNvSpPr/>
          <p:nvPr/>
        </p:nvSpPr>
        <p:spPr>
          <a:xfrm>
            <a:off x="2212848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7"/>
          <p:cNvSpPr/>
          <p:nvPr/>
        </p:nvSpPr>
        <p:spPr>
          <a:xfrm>
            <a:off x="2706624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7"/>
          <p:cNvSpPr/>
          <p:nvPr/>
        </p:nvSpPr>
        <p:spPr>
          <a:xfrm>
            <a:off x="320040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7"/>
          <p:cNvSpPr/>
          <p:nvPr/>
        </p:nvSpPr>
        <p:spPr>
          <a:xfrm>
            <a:off x="369417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7"/>
          <p:cNvSpPr txBox="1"/>
          <p:nvPr/>
        </p:nvSpPr>
        <p:spPr>
          <a:xfrm>
            <a:off x="731520" y="269748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seven trustees are elected from geographic districts by the voters who live </a:t>
            </a:r>
            <a:r>
              <a:rPr lang="en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inside the district’s boundaries</a:t>
            </a: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7"/>
          <p:cNvSpPr/>
          <p:nvPr/>
        </p:nvSpPr>
        <p:spPr>
          <a:xfrm>
            <a:off x="4754880" y="1188720"/>
            <a:ext cx="39319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7"/>
          <p:cNvSpPr txBox="1"/>
          <p:nvPr/>
        </p:nvSpPr>
        <p:spPr>
          <a:xfrm>
            <a:off x="5029200" y="137160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OPTION B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7"/>
          <p:cNvSpPr txBox="1"/>
          <p:nvPr/>
        </p:nvSpPr>
        <p:spPr>
          <a:xfrm>
            <a:off x="5029200" y="1645920"/>
            <a:ext cx="3383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Hybrid system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7"/>
          <p:cNvSpPr/>
          <p:nvPr/>
        </p:nvSpPr>
        <p:spPr>
          <a:xfrm>
            <a:off x="502920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552297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6016752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/>
          <p:nvPr/>
        </p:nvSpPr>
        <p:spPr>
          <a:xfrm>
            <a:off x="6510528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7"/>
          <p:cNvSpPr/>
          <p:nvPr/>
        </p:nvSpPr>
        <p:spPr>
          <a:xfrm>
            <a:off x="7004304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7"/>
          <p:cNvSpPr/>
          <p:nvPr/>
        </p:nvSpPr>
        <p:spPr>
          <a:xfrm>
            <a:off x="7498080" y="2194560"/>
            <a:ext cx="365760" cy="36576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7991856" y="2194560"/>
            <a:ext cx="365760" cy="36576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7"/>
          <p:cNvSpPr txBox="1"/>
          <p:nvPr/>
        </p:nvSpPr>
        <p:spPr>
          <a:xfrm>
            <a:off x="5029200" y="269748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At least 70% of trustees (5 of 7) come from single-member districts; the remainder are elected at-large.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7"/>
          <p:cNvSpPr/>
          <p:nvPr/>
        </p:nvSpPr>
        <p:spPr>
          <a:xfrm>
            <a:off x="457200" y="4041648"/>
            <a:ext cx="164592" cy="164592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7"/>
          <p:cNvSpPr txBox="1"/>
          <p:nvPr/>
        </p:nvSpPr>
        <p:spPr>
          <a:xfrm>
            <a:off x="694944" y="3986784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Single-member district seat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7"/>
          <p:cNvSpPr/>
          <p:nvPr/>
        </p:nvSpPr>
        <p:spPr>
          <a:xfrm>
            <a:off x="2926080" y="4041648"/>
            <a:ext cx="164592" cy="164592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7"/>
          <p:cNvSpPr txBox="1"/>
          <p:nvPr/>
        </p:nvSpPr>
        <p:spPr>
          <a:xfrm>
            <a:off x="3163824" y="398678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At-large seat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457200" y="4315968"/>
            <a:ext cx="7680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Texas districts vary: some are all at-large, some hybrid, some all single-member. Authority: Texas Education Code §11.052.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</a:t>
            </a: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would stay</a:t>
            </a: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 the same?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8"/>
          <p:cNvSpPr/>
          <p:nvPr/>
        </p:nvSpPr>
        <p:spPr>
          <a:xfrm>
            <a:off x="457200" y="1188720"/>
            <a:ext cx="3566160" cy="338328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 txBox="1"/>
          <p:nvPr/>
        </p:nvSpPr>
        <p:spPr>
          <a:xfrm>
            <a:off x="777240" y="1463040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COMMON QUESTION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777240" y="1828800"/>
            <a:ext cx="29260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None/>
            </a:pPr>
            <a:r>
              <a:rPr b="0" i="0" lang="en" sz="1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Would a district trustee represent only the people who live in that district?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777240" y="338328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4800"/>
              <a:buFont typeface="Cambria"/>
              <a:buNone/>
            </a:pPr>
            <a:r>
              <a:rPr b="1" i="0" lang="en" sz="4800" u="none" cap="none" strike="noStrike">
                <a:solidFill>
                  <a:srgbClr val="F2A900"/>
                </a:solidFill>
                <a:latin typeface="Cambria"/>
                <a:ea typeface="Cambria"/>
                <a:cs typeface="Cambria"/>
                <a:sym typeface="Cambria"/>
              </a:rPr>
              <a:t>No.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8"/>
          <p:cNvSpPr/>
          <p:nvPr/>
        </p:nvSpPr>
        <p:spPr>
          <a:xfrm>
            <a:off x="4297680" y="1188720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8"/>
          <p:cNvSpPr/>
          <p:nvPr/>
        </p:nvSpPr>
        <p:spPr>
          <a:xfrm>
            <a:off x="4480560" y="1389888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9" name="Google Shape;24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6981" y="1556309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 txBox="1"/>
          <p:nvPr/>
        </p:nvSpPr>
        <p:spPr>
          <a:xfrm>
            <a:off x="5303520" y="1298448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One Board, one district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5303520" y="1609344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of Trustees continues to govern all of Mansfield ISD. No change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 anything operationally or structurally under the Superintendent’s duties.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8"/>
          <p:cNvSpPr/>
          <p:nvPr/>
        </p:nvSpPr>
        <p:spPr>
          <a:xfrm>
            <a:off x="4297680" y="2359152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8"/>
          <p:cNvSpPr/>
          <p:nvPr/>
        </p:nvSpPr>
        <p:spPr>
          <a:xfrm>
            <a:off x="4480560" y="2560320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4" name="Google Shape;25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6981" y="272674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8"/>
          <p:cNvSpPr txBox="1"/>
          <p:nvPr/>
        </p:nvSpPr>
        <p:spPr>
          <a:xfrm>
            <a:off x="5303520" y="2468880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Responsibility to everyone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8"/>
          <p:cNvSpPr txBox="1"/>
          <p:nvPr/>
        </p:nvSpPr>
        <p:spPr>
          <a:xfrm>
            <a:off x="5303520" y="2779776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trustees have responsibilities to the district as a whole.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Governance and voting will be on all issues. The same as we have done for years.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8"/>
          <p:cNvSpPr/>
          <p:nvPr/>
        </p:nvSpPr>
        <p:spPr>
          <a:xfrm>
            <a:off x="4297680" y="3529584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4480560" y="3730752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9" name="Google Shape;25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6981" y="38971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8"/>
          <p:cNvSpPr txBox="1"/>
          <p:nvPr/>
        </p:nvSpPr>
        <p:spPr>
          <a:xfrm>
            <a:off x="5303520" y="3639312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Votes work the same way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5303520" y="3950208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deliberate and vote on all matters for the entire district, just as they do now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and in accordance with Roberts Rules.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How the process works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9"/>
          <p:cNvSpPr/>
          <p:nvPr/>
        </p:nvSpPr>
        <p:spPr>
          <a:xfrm>
            <a:off x="45720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9"/>
          <p:cNvSpPr/>
          <p:nvPr/>
        </p:nvSpPr>
        <p:spPr>
          <a:xfrm>
            <a:off x="73152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9"/>
          <p:cNvSpPr txBox="1"/>
          <p:nvPr/>
        </p:nvSpPr>
        <p:spPr>
          <a:xfrm>
            <a:off x="73152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9"/>
          <p:cNvSpPr txBox="1"/>
          <p:nvPr/>
        </p:nvSpPr>
        <p:spPr>
          <a:xfrm>
            <a:off x="73152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Conduct community meetings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73152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Town halls share information and give residents a chance to be heard.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9"/>
          <p:cNvSpPr/>
          <p:nvPr/>
        </p:nvSpPr>
        <p:spPr>
          <a:xfrm>
            <a:off x="329184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9"/>
          <p:cNvSpPr/>
          <p:nvPr/>
        </p:nvSpPr>
        <p:spPr>
          <a:xfrm>
            <a:off x="356616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9"/>
          <p:cNvSpPr txBox="1"/>
          <p:nvPr/>
        </p:nvSpPr>
        <p:spPr>
          <a:xfrm>
            <a:off x="356616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356616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Engage a demographer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356616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Demographic experts develop potential district maps that meet legal requirements.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9"/>
          <p:cNvSpPr/>
          <p:nvPr/>
        </p:nvSpPr>
        <p:spPr>
          <a:xfrm>
            <a:off x="612648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/>
          <p:nvPr/>
        </p:nvSpPr>
        <p:spPr>
          <a:xfrm>
            <a:off x="640080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9"/>
          <p:cNvSpPr txBox="1"/>
          <p:nvPr/>
        </p:nvSpPr>
        <p:spPr>
          <a:xfrm>
            <a:off x="640080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9"/>
          <p:cNvSpPr txBox="1"/>
          <p:nvPr/>
        </p:nvSpPr>
        <p:spPr>
          <a:xfrm>
            <a:off x="640080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Review input with the Board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640080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reviews what it heard from the community and decides on next steps.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The process will generally include these steps. The Board has not yet decided whether to transition.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If the Board chooses to transition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0"/>
          <p:cNvSpPr/>
          <p:nvPr/>
        </p:nvSpPr>
        <p:spPr>
          <a:xfrm>
            <a:off x="457200" y="128016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0"/>
          <p:cNvSpPr txBox="1"/>
          <p:nvPr/>
        </p:nvSpPr>
        <p:spPr>
          <a:xfrm>
            <a:off x="457200" y="128016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>
            <a:off x="1188720" y="120700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notice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0"/>
          <p:cNvSpPr txBox="1"/>
          <p:nvPr/>
        </p:nvSpPr>
        <p:spPr>
          <a:xfrm>
            <a:off x="1188720" y="155448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Newspaper/media posting announces the public hearing.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0"/>
          <p:cNvSpPr/>
          <p:nvPr/>
        </p:nvSpPr>
        <p:spPr>
          <a:xfrm>
            <a:off x="457200" y="214884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 txBox="1"/>
          <p:nvPr/>
        </p:nvSpPr>
        <p:spPr>
          <a:xfrm>
            <a:off x="457200" y="21488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0"/>
          <p:cNvSpPr txBox="1"/>
          <p:nvPr/>
        </p:nvSpPr>
        <p:spPr>
          <a:xfrm>
            <a:off x="1188720" y="207568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Proposed maps presented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0"/>
          <p:cNvSpPr txBox="1"/>
          <p:nvPr/>
        </p:nvSpPr>
        <p:spPr>
          <a:xfrm>
            <a:off x="1188720" y="242316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roposed map(s) are shared.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0"/>
          <p:cNvSpPr/>
          <p:nvPr/>
        </p:nvSpPr>
        <p:spPr>
          <a:xfrm>
            <a:off x="457200" y="301752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0"/>
          <p:cNvSpPr txBox="1"/>
          <p:nvPr/>
        </p:nvSpPr>
        <p:spPr>
          <a:xfrm>
            <a:off x="457200" y="30175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0"/>
          <p:cNvSpPr txBox="1"/>
          <p:nvPr/>
        </p:nvSpPr>
        <p:spPr>
          <a:xfrm>
            <a:off x="1188720" y="294436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hearing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1188720" y="329184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Held during a scheduled Board meeting.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0"/>
          <p:cNvSpPr/>
          <p:nvPr/>
        </p:nvSpPr>
        <p:spPr>
          <a:xfrm>
            <a:off x="457200" y="388620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0"/>
          <p:cNvSpPr txBox="1"/>
          <p:nvPr/>
        </p:nvSpPr>
        <p:spPr>
          <a:xfrm>
            <a:off x="457200" y="38862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0"/>
          <p:cNvSpPr txBox="1"/>
          <p:nvPr/>
        </p:nvSpPr>
        <p:spPr>
          <a:xfrm>
            <a:off x="1188720" y="381304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vote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0"/>
          <p:cNvSpPr txBox="1"/>
          <p:nvPr/>
        </p:nvSpPr>
        <p:spPr>
          <a:xfrm>
            <a:off x="1188720" y="416052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Vote on a resolution to move to single-member districts.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5577840" y="1188720"/>
            <a:ext cx="3108960" cy="338328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0"/>
          <p:cNvSpPr txBox="1"/>
          <p:nvPr/>
        </p:nvSpPr>
        <p:spPr>
          <a:xfrm>
            <a:off x="5852160" y="1417320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TEXAS LAW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0"/>
          <p:cNvSpPr txBox="1"/>
          <p:nvPr/>
        </p:nvSpPr>
        <p:spPr>
          <a:xfrm>
            <a:off x="5852160" y="1737360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Education Code §11.052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0"/>
          <p:cNvSpPr txBox="1"/>
          <p:nvPr/>
        </p:nvSpPr>
        <p:spPr>
          <a:xfrm>
            <a:off x="5852160" y="2286000"/>
            <a:ext cx="25603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Permits a board to order single-member districts, or at least 70% single-member with the rest at-large.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0"/>
          <p:cNvSpPr txBox="1"/>
          <p:nvPr/>
        </p:nvSpPr>
        <p:spPr>
          <a:xfrm>
            <a:off x="5852160" y="3429000"/>
            <a:ext cx="25603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public hearing and required notice must come before the order is adopted.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If a resolution passes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1"/>
          <p:cNvSpPr/>
          <p:nvPr/>
        </p:nvSpPr>
        <p:spPr>
          <a:xfrm>
            <a:off x="457200" y="118872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1"/>
          <p:cNvSpPr/>
          <p:nvPr/>
        </p:nvSpPr>
        <p:spPr>
          <a:xfrm>
            <a:off x="685800" y="153619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9" name="Google Shape;3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221" y="170261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1508760" y="13716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information sessions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1"/>
          <p:cNvSpPr txBox="1"/>
          <p:nvPr/>
        </p:nvSpPr>
        <p:spPr>
          <a:xfrm>
            <a:off x="1508760" y="173736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Community sessions explain the new system and how it works.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1"/>
          <p:cNvSpPr/>
          <p:nvPr/>
        </p:nvSpPr>
        <p:spPr>
          <a:xfrm>
            <a:off x="4754880" y="118872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1"/>
          <p:cNvSpPr/>
          <p:nvPr/>
        </p:nvSpPr>
        <p:spPr>
          <a:xfrm>
            <a:off x="4983480" y="153619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4" name="Google Shape;32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9901" y="170261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1"/>
          <p:cNvSpPr txBox="1"/>
          <p:nvPr/>
        </p:nvSpPr>
        <p:spPr>
          <a:xfrm>
            <a:off x="5806440" y="13716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Update documentation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1"/>
          <p:cNvSpPr txBox="1"/>
          <p:nvPr/>
        </p:nvSpPr>
        <p:spPr>
          <a:xfrm>
            <a:off x="5806440" y="173736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Official district documents are updated to reflect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1"/>
          <p:cNvSpPr/>
          <p:nvPr/>
        </p:nvSpPr>
        <p:spPr>
          <a:xfrm>
            <a:off x="457200" y="269748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/>
          <p:nvPr/>
        </p:nvSpPr>
        <p:spPr>
          <a:xfrm>
            <a:off x="685800" y="304495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9" name="Google Shape;32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2221" y="32113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1"/>
          <p:cNvSpPr txBox="1"/>
          <p:nvPr/>
        </p:nvSpPr>
        <p:spPr>
          <a:xfrm>
            <a:off x="1508760" y="288036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Publish before the election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1"/>
          <p:cNvSpPr txBox="1"/>
          <p:nvPr/>
        </p:nvSpPr>
        <p:spPr>
          <a:xfrm>
            <a:off x="1508760" y="32461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Maps and information are published on the district website prior to the election.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1"/>
          <p:cNvSpPr/>
          <p:nvPr/>
        </p:nvSpPr>
        <p:spPr>
          <a:xfrm>
            <a:off x="4754880" y="269748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1"/>
          <p:cNvSpPr/>
          <p:nvPr/>
        </p:nvSpPr>
        <p:spPr>
          <a:xfrm>
            <a:off x="4983480" y="304495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4" name="Google Shape;33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9901" y="32113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1"/>
          <p:cNvSpPr txBox="1"/>
          <p:nvPr/>
        </p:nvSpPr>
        <p:spPr>
          <a:xfrm>
            <a:off x="5806440" y="288036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Conduct the election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1"/>
          <p:cNvSpPr txBox="1"/>
          <p:nvPr/>
        </p:nvSpPr>
        <p:spPr>
          <a:xfrm>
            <a:off x="5806440" y="32461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are elected under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1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Texas law requires the order to be adopted at least 120 days before the first election under the new system.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Map Criteria Requirements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2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7" name="Google Shape;34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677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2"/>
          <p:cNvSpPr txBox="1"/>
          <p:nvPr/>
        </p:nvSpPr>
        <p:spPr>
          <a:xfrm>
            <a:off x="548640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Compact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585216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g</a:t>
            </a: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eographically tight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the registered voting population density will allow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2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2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2" name="Google Shape;352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5029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2"/>
          <p:cNvSpPr txBox="1"/>
          <p:nvPr/>
        </p:nvSpPr>
        <p:spPr>
          <a:xfrm>
            <a:off x="2221992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Contiguous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2"/>
          <p:cNvSpPr txBox="1"/>
          <p:nvPr/>
        </p:nvSpPr>
        <p:spPr>
          <a:xfrm>
            <a:off x="2258568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One connected, continuous area.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2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2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7" name="Google Shape;357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8381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2"/>
          <p:cNvSpPr txBox="1"/>
          <p:nvPr/>
        </p:nvSpPr>
        <p:spPr>
          <a:xfrm>
            <a:off x="3895344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Near-equal population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2"/>
          <p:cNvSpPr txBox="1"/>
          <p:nvPr/>
        </p:nvSpPr>
        <p:spPr>
          <a:xfrm>
            <a:off x="3931920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nearly equal in registered voter population as practicable.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2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2" name="Google Shape;362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1733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2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Under 10% gap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2"/>
          <p:cNvSpPr txBox="1"/>
          <p:nvPr/>
        </p:nvSpPr>
        <p:spPr>
          <a:xfrm>
            <a:off x="5605272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Between the largest and smallest district's voting population.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2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2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7" name="Google Shape;367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65085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2"/>
          <p:cNvSpPr txBox="1"/>
          <p:nvPr/>
        </p:nvSpPr>
        <p:spPr>
          <a:xfrm>
            <a:off x="7242048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Consistent with law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2"/>
          <p:cNvSpPr txBox="1"/>
          <p:nvPr/>
        </p:nvSpPr>
        <p:spPr>
          <a:xfrm>
            <a:off x="7278624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Applicable federal and state law.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2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2"/>
          <p:cNvSpPr txBox="1"/>
          <p:nvPr/>
        </p:nvSpPr>
        <p:spPr>
          <a:xfrm>
            <a:off x="685800" y="393192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Trustees and District would consult  with counsel and demographer on requirements.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3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Timing, voters and current trustees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3"/>
          <p:cNvSpPr/>
          <p:nvPr/>
        </p:nvSpPr>
        <p:spPr>
          <a:xfrm>
            <a:off x="457200" y="118872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3"/>
          <p:cNvSpPr/>
          <p:nvPr/>
        </p:nvSpPr>
        <p:spPr>
          <a:xfrm>
            <a:off x="685800" y="137160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0" name="Google Shape;3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559" y="150235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3"/>
          <p:cNvSpPr txBox="1"/>
          <p:nvPr/>
        </p:nvSpPr>
        <p:spPr>
          <a:xfrm>
            <a:off x="1325880" y="137160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When would it take effect?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3"/>
          <p:cNvSpPr txBox="1"/>
          <p:nvPr/>
        </p:nvSpPr>
        <p:spPr>
          <a:xfrm>
            <a:off x="685800" y="196596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Not yet set. The order must be adopted at least 120 days before the first election under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3"/>
          <p:cNvSpPr/>
          <p:nvPr/>
        </p:nvSpPr>
        <p:spPr>
          <a:xfrm>
            <a:off x="4754880" y="118872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3"/>
          <p:cNvSpPr/>
          <p:nvPr/>
        </p:nvSpPr>
        <p:spPr>
          <a:xfrm>
            <a:off x="4983480" y="137160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5" name="Google Shape;38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4239" y="150235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3"/>
          <p:cNvSpPr txBox="1"/>
          <p:nvPr/>
        </p:nvSpPr>
        <p:spPr>
          <a:xfrm>
            <a:off x="5623560" y="137160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Will voters vote on the change?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3"/>
          <p:cNvSpPr txBox="1"/>
          <p:nvPr/>
        </p:nvSpPr>
        <p:spPr>
          <a:xfrm>
            <a:off x="4983480" y="196596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Under Texas law, the Board may initiate the change on its own motion after following the required process.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3"/>
          <p:cNvSpPr/>
          <p:nvPr/>
        </p:nvSpPr>
        <p:spPr>
          <a:xfrm>
            <a:off x="457200" y="283464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3"/>
          <p:cNvSpPr/>
          <p:nvPr/>
        </p:nvSpPr>
        <p:spPr>
          <a:xfrm>
            <a:off x="685800" y="301752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0" name="Google Shape;390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559" y="314827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3"/>
          <p:cNvSpPr txBox="1"/>
          <p:nvPr/>
        </p:nvSpPr>
        <p:spPr>
          <a:xfrm>
            <a:off x="1325880" y="301752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about current trustees?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3"/>
          <p:cNvSpPr txBox="1"/>
          <p:nvPr/>
        </p:nvSpPr>
        <p:spPr>
          <a:xfrm>
            <a:off x="685800" y="3520455"/>
            <a:ext cx="35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Every sitting trustee’s current residence may be considered for single-member district lines. Barring  resignation, all trustees remain on the board.   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4754880" y="283464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3"/>
          <p:cNvSpPr/>
          <p:nvPr/>
        </p:nvSpPr>
        <p:spPr>
          <a:xfrm>
            <a:off x="4983480" y="301752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5" name="Google Shape;39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4239" y="314827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3"/>
          <p:cNvSpPr txBox="1"/>
          <p:nvPr/>
        </p:nvSpPr>
        <p:spPr>
          <a:xfrm>
            <a:off x="5623560" y="301752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Where must candidates live?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4983480" y="361188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Candidates for a single-member seat must live in the district they seek to represent.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4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Considerations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4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4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4"/>
          <p:cNvSpPr txBox="1"/>
          <p:nvPr/>
        </p:nvSpPr>
        <p:spPr>
          <a:xfrm>
            <a:off x="512090" y="19386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4"/>
          <p:cNvSpPr txBox="1"/>
          <p:nvPr/>
        </p:nvSpPr>
        <p:spPr>
          <a:xfrm>
            <a:off x="585366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Additional cost on top of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deficit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budget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34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4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4"/>
          <p:cNvSpPr txBox="1"/>
          <p:nvPr/>
        </p:nvSpPr>
        <p:spPr>
          <a:xfrm>
            <a:off x="2229693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Less risk of territorial division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4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4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4"/>
          <p:cNvSpPr txBox="1"/>
          <p:nvPr/>
        </p:nvSpPr>
        <p:spPr>
          <a:xfrm>
            <a:off x="3931995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Fewer candidate possibilities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34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4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4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5605347" y="21488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Gerrymandering of maps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4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4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4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4"/>
          <p:cNvSpPr txBox="1"/>
          <p:nvPr/>
        </p:nvSpPr>
        <p:spPr>
          <a:xfrm>
            <a:off x="7278697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Fragmentation and inconsistent policy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5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Considerations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5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5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5"/>
          <p:cNvSpPr txBox="1"/>
          <p:nvPr/>
        </p:nvSpPr>
        <p:spPr>
          <a:xfrm>
            <a:off x="512090" y="19386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5"/>
          <p:cNvSpPr txBox="1"/>
          <p:nvPr/>
        </p:nvSpPr>
        <p:spPr>
          <a:xfrm>
            <a:off x="585366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Geographic representation on the board (7 cities in MISD)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5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5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5"/>
          <p:cNvSpPr txBox="1"/>
          <p:nvPr/>
        </p:nvSpPr>
        <p:spPr>
          <a:xfrm>
            <a:off x="2229693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Broader pool of candidates due to lower costs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5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/>
        </p:nvSpPr>
        <p:spPr>
          <a:xfrm>
            <a:off x="3931995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Prevent outside money from determining local candidates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5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5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5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5605347" y="21488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Deeper knowledge and relationship to community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5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5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5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5"/>
          <p:cNvSpPr txBox="1"/>
          <p:nvPr/>
        </p:nvSpPr>
        <p:spPr>
          <a:xfrm>
            <a:off x="7278697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Other types of diversity able to be reflected on the board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6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FAQs from Website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36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36"/>
          <p:cNvSpPr/>
          <p:nvPr/>
        </p:nvSpPr>
        <p:spPr>
          <a:xfrm>
            <a:off x="457200" y="1280150"/>
            <a:ext cx="8229600" cy="3703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6"/>
          <p:cNvSpPr txBox="1"/>
          <p:nvPr/>
        </p:nvSpPr>
        <p:spPr>
          <a:xfrm>
            <a:off x="855450" y="1381525"/>
            <a:ext cx="7648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25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Single-Member and At-Large District Performance 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6"/>
          <p:cNvSpPr txBox="1"/>
          <p:nvPr/>
        </p:nvSpPr>
        <p:spPr>
          <a:xfrm>
            <a:off x="984925" y="2087508"/>
            <a:ext cx="35871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Dallas</a:t>
            </a: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ISD - 85 (B)</a:t>
            </a:r>
            <a:endParaRPr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Fort Worth </a:t>
            </a: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ISD - 77 (C)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Grand Prairie ISD - 80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Lamar Consolidated ISD - 87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Lewisville ISD - 83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Richardson ISD - 83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36"/>
          <p:cNvSpPr txBox="1"/>
          <p:nvPr/>
        </p:nvSpPr>
        <p:spPr>
          <a:xfrm>
            <a:off x="6400800" y="3017520"/>
            <a:ext cx="21030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36"/>
          <p:cNvSpPr txBox="1"/>
          <p:nvPr/>
        </p:nvSpPr>
        <p:spPr>
          <a:xfrm>
            <a:off x="5099700" y="2021725"/>
            <a:ext cx="3129900" cy="23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Arlington ISD - 78 </a:t>
            </a: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(C)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Alvin ISD - 87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Denton ISD - 76 (C)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Midlothian ISD  -  89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Burleson ISD - 83 (B) 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Keller ISD - 84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7"/>
          <p:cNvSpPr txBox="1"/>
          <p:nvPr/>
        </p:nvSpPr>
        <p:spPr>
          <a:xfrm>
            <a:off x="6400800" y="3017520"/>
            <a:ext cx="21030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37" title="Screenshot 2026-09-22 at 10.57.3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500" y="0"/>
            <a:ext cx="7820325" cy="521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8"/>
          <p:cNvSpPr txBox="1"/>
          <p:nvPr/>
        </p:nvSpPr>
        <p:spPr>
          <a:xfrm>
            <a:off x="457200" y="1199544"/>
            <a:ext cx="4674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49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Considerations/Questions?</a:t>
            </a:r>
            <a:endParaRPr b="0" i="0" sz="4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8"/>
          <p:cNvSpPr/>
          <p:nvPr/>
        </p:nvSpPr>
        <p:spPr>
          <a:xfrm>
            <a:off x="5669280" y="1188720"/>
            <a:ext cx="30174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8"/>
          <p:cNvSpPr txBox="1"/>
          <p:nvPr/>
        </p:nvSpPr>
        <p:spPr>
          <a:xfrm>
            <a:off x="5943600" y="1417320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UPCOMING T</a:t>
            </a:r>
            <a:r>
              <a:rPr b="1" lang="en" sz="12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OWN HALL </a:t>
            </a: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MEETINGS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8"/>
          <p:cNvSpPr txBox="1"/>
          <p:nvPr/>
        </p:nvSpPr>
        <p:spPr>
          <a:xfrm>
            <a:off x="5943675" y="2117565"/>
            <a:ext cx="24690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9/30-Timberview </a:t>
            </a:r>
            <a:endParaRPr b="1"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10/1-Lake Ridge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8"/>
          <p:cNvSpPr txBox="1"/>
          <p:nvPr/>
        </p:nvSpPr>
        <p:spPr>
          <a:xfrm>
            <a:off x="5943550" y="3886151"/>
            <a:ext cx="24690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Watch the district website and Board agendas for dates.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5" name="Google Shape;475;p38" title="Legacy_TH_9_29_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2450" y="2325525"/>
            <a:ext cx="2406750" cy="240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