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handoutMasterIdLst>
    <p:handoutMasterId r:id="rId51"/>
  </p:handoutMasterIdLst>
  <p:sldIdLst>
    <p:sldId id="289" r:id="rId5"/>
    <p:sldId id="258" r:id="rId6"/>
    <p:sldId id="263" r:id="rId7"/>
    <p:sldId id="261" r:id="rId8"/>
    <p:sldId id="262" r:id="rId9"/>
    <p:sldId id="260" r:id="rId10"/>
    <p:sldId id="272" r:id="rId11"/>
    <p:sldId id="277" r:id="rId12"/>
    <p:sldId id="264" r:id="rId13"/>
    <p:sldId id="276" r:id="rId14"/>
    <p:sldId id="259" r:id="rId15"/>
    <p:sldId id="265" r:id="rId16"/>
    <p:sldId id="266" r:id="rId17"/>
    <p:sldId id="268" r:id="rId18"/>
    <p:sldId id="270" r:id="rId19"/>
    <p:sldId id="273" r:id="rId20"/>
    <p:sldId id="269" r:id="rId21"/>
    <p:sldId id="274" r:id="rId22"/>
    <p:sldId id="271" r:id="rId23"/>
    <p:sldId id="301" r:id="rId24"/>
    <p:sldId id="302" r:id="rId25"/>
    <p:sldId id="293" r:id="rId26"/>
    <p:sldId id="324" r:id="rId27"/>
    <p:sldId id="427" r:id="rId28"/>
    <p:sldId id="420" r:id="rId29"/>
    <p:sldId id="428" r:id="rId30"/>
    <p:sldId id="431" r:id="rId31"/>
    <p:sldId id="430" r:id="rId32"/>
    <p:sldId id="432" r:id="rId33"/>
    <p:sldId id="299" r:id="rId34"/>
    <p:sldId id="312" r:id="rId35"/>
    <p:sldId id="434" r:id="rId36"/>
    <p:sldId id="310" r:id="rId37"/>
    <p:sldId id="311" r:id="rId38"/>
    <p:sldId id="314" r:id="rId39"/>
    <p:sldId id="313" r:id="rId40"/>
    <p:sldId id="325" r:id="rId41"/>
    <p:sldId id="317" r:id="rId42"/>
    <p:sldId id="320" r:id="rId43"/>
    <p:sldId id="323" r:id="rId44"/>
    <p:sldId id="433" r:id="rId45"/>
    <p:sldId id="318" r:id="rId46"/>
    <p:sldId id="256" r:id="rId47"/>
    <p:sldId id="257" r:id="rId48"/>
    <p:sldId id="31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576" userDrawn="1">
          <p15:clr>
            <a:srgbClr val="A4A3A4"/>
          </p15:clr>
        </p15:guide>
        <p15:guide id="8" orient="horz" pos="3744" userDrawn="1">
          <p15:clr>
            <a:srgbClr val="A4A3A4"/>
          </p15:clr>
        </p15:guide>
        <p15:guide id="9"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27D71-F943-4041-B5A7-13845C6B4211}" v="1" dt="2026-09-25T18:07:49.9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guide orient="horz" pos="1344"/>
        <p:guide pos="576"/>
        <p:guide orient="horz" pos="3744"/>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5DC31D-6BBA-1E40-9A7E-1FE0A421F3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609E10C-1649-9148-9887-C4B5DF38CEE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465657-3F36-724B-A332-D448C4527D30}" type="datetimeFigureOut">
              <a:t>9/25/2026</a:t>
            </a:fld>
            <a:endParaRPr lang="en-US"/>
          </a:p>
        </p:txBody>
      </p:sp>
      <p:sp>
        <p:nvSpPr>
          <p:cNvPr id="4" name="Footer Placeholder 3">
            <a:extLst>
              <a:ext uri="{FF2B5EF4-FFF2-40B4-BE49-F238E27FC236}">
                <a16:creationId xmlns:a16="http://schemas.microsoft.com/office/drawing/2014/main" id="{FE09E7DC-2FE3-FA48-929A-C3D3179E1E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F40692-4B9B-A444-A85B-911AF05DE37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F0D8CC-6079-CB40-AF25-90B118481BE2}" type="slidenum">
              <a:t>‹#›</a:t>
            </a:fld>
            <a:endParaRPr lang="en-US"/>
          </a:p>
        </p:txBody>
      </p:sp>
    </p:spTree>
    <p:extLst>
      <p:ext uri="{BB962C8B-B14F-4D97-AF65-F5344CB8AC3E}">
        <p14:creationId xmlns:p14="http://schemas.microsoft.com/office/powerpoint/2010/main" val="3933616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70D1F-A651-463F-9499-3870EE4CD39E}"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D98423-B401-4BC6-9011-4DA893103781}" type="slidenum">
              <a:rPr lang="en-US" smtClean="0"/>
              <a:t>‹#›</a:t>
            </a:fld>
            <a:endParaRPr lang="en-US"/>
          </a:p>
        </p:txBody>
      </p:sp>
    </p:spTree>
    <p:extLst>
      <p:ext uri="{BB962C8B-B14F-4D97-AF65-F5344CB8AC3E}">
        <p14:creationId xmlns:p14="http://schemas.microsoft.com/office/powerpoint/2010/main" val="1524248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is important to stress that we do our best to provide a safe learning environment.</a:t>
            </a:r>
          </a:p>
          <a:p>
            <a:r>
              <a:rPr lang="en-US" baseline="0" dirty="0"/>
              <a:t>We take reasonable measures and follow best practices</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3</a:t>
            </a:fld>
            <a:endParaRPr lang="en-US" dirty="0"/>
          </a:p>
        </p:txBody>
      </p:sp>
    </p:spTree>
    <p:extLst>
      <p:ext uri="{BB962C8B-B14F-4D97-AF65-F5344CB8AC3E}">
        <p14:creationId xmlns:p14="http://schemas.microsoft.com/office/powerpoint/2010/main" val="423351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a:t>
            </a:r>
            <a:r>
              <a:rPr lang="en-US" baseline="0" dirty="0"/>
              <a:t> the importance of consistency in our practices</a:t>
            </a:r>
          </a:p>
          <a:p>
            <a:r>
              <a:rPr lang="en-US" baseline="0" dirty="0"/>
              <a:t>This vetting process is our first line of defense</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4</a:t>
            </a:fld>
            <a:endParaRPr lang="en-US" dirty="0"/>
          </a:p>
        </p:txBody>
      </p:sp>
    </p:spTree>
    <p:extLst>
      <p:ext uri="{BB962C8B-B14F-4D97-AF65-F5344CB8AC3E}">
        <p14:creationId xmlns:p14="http://schemas.microsoft.com/office/powerpoint/2010/main" val="142597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the number of visitors during assemblies</a:t>
            </a:r>
            <a:r>
              <a:rPr lang="en-US" baseline="0" dirty="0"/>
              <a:t>, concerts, etc. it is impractical to check everyone in through the VMS</a:t>
            </a:r>
          </a:p>
          <a:p>
            <a:r>
              <a:rPr lang="en-US" baseline="0" dirty="0"/>
              <a:t>This is justified by an increase in parental supervision</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5</a:t>
            </a:fld>
            <a:endParaRPr lang="en-US" dirty="0"/>
          </a:p>
        </p:txBody>
      </p:sp>
    </p:spTree>
    <p:extLst>
      <p:ext uri="{BB962C8B-B14F-4D97-AF65-F5344CB8AC3E}">
        <p14:creationId xmlns:p14="http://schemas.microsoft.com/office/powerpoint/2010/main" val="85433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remain in your class even if the bell rings. If you’re in the hallway, public address might be made to go to the nearest classroom. Or proceed to your next scheduled class. </a:t>
            </a:r>
          </a:p>
          <a:p>
            <a:endParaRPr lang="en-US" dirty="0"/>
          </a:p>
          <a:p>
            <a:r>
              <a:rPr lang="en-US" dirty="0"/>
              <a:t>With the Hold protocol, we just don’t want what’s happening in the hallway to spill into the classroom. Students remain in their seats, continue lessons, or if lessons are done, students may be given time to read or study</a:t>
            </a:r>
          </a:p>
        </p:txBody>
      </p:sp>
      <p:sp>
        <p:nvSpPr>
          <p:cNvPr id="4" name="Slide Number Placeholder 3"/>
          <p:cNvSpPr>
            <a:spLocks noGrp="1"/>
          </p:cNvSpPr>
          <p:nvPr>
            <p:ph type="sldNum" sz="quarter" idx="10"/>
          </p:nvPr>
        </p:nvSpPr>
        <p:spPr/>
        <p:txBody>
          <a:bodyPr/>
          <a:lstStyle/>
          <a:p>
            <a:fld id="{D985FF17-6D7F-43C4-9F87-A4B955FAEA80}" type="slidenum">
              <a:rPr lang="en-US" smtClean="0"/>
              <a:t>9</a:t>
            </a:fld>
            <a:endParaRPr lang="en-US" dirty="0"/>
          </a:p>
        </p:txBody>
      </p:sp>
    </p:spTree>
    <p:extLst>
      <p:ext uri="{BB962C8B-B14F-4D97-AF65-F5344CB8AC3E}">
        <p14:creationId xmlns:p14="http://schemas.microsoft.com/office/powerpoint/2010/main" val="358985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stress that this is not a LOCKDOWN</a:t>
            </a:r>
          </a:p>
          <a:p>
            <a:r>
              <a:rPr lang="en-US" dirty="0"/>
              <a:t>Predominantly</a:t>
            </a:r>
            <a:r>
              <a:rPr lang="en-US" baseline="0" dirty="0"/>
              <a:t> this is done as precaution at the direction of the police</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10</a:t>
            </a:fld>
            <a:endParaRPr lang="en-US" dirty="0"/>
          </a:p>
        </p:txBody>
      </p:sp>
    </p:spTree>
    <p:extLst>
      <p:ext uri="{BB962C8B-B14F-4D97-AF65-F5344CB8AC3E}">
        <p14:creationId xmlns:p14="http://schemas.microsoft.com/office/powerpoint/2010/main" val="2316264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guardians during the</a:t>
            </a:r>
            <a:r>
              <a:rPr lang="en-US" baseline="0" dirty="0"/>
              <a:t> initial stages of a lockdown they may not hear from their child due to the silence requirement.</a:t>
            </a:r>
          </a:p>
          <a:p>
            <a:r>
              <a:rPr lang="en-US" baseline="0" dirty="0"/>
              <a:t>Students will eventually be allowed to text their parent to let them know they are ok.</a:t>
            </a:r>
          </a:p>
          <a:p>
            <a:r>
              <a:rPr lang="en-US" baseline="0" dirty="0"/>
              <a:t>It is also important to remind guardians that not everything transmitted via social media by students and staff is accurate.</a:t>
            </a:r>
          </a:p>
          <a:p>
            <a:endParaRPr lang="en-US" baseline="0" dirty="0"/>
          </a:p>
        </p:txBody>
      </p:sp>
      <p:sp>
        <p:nvSpPr>
          <p:cNvPr id="4" name="Slide Number Placeholder 3"/>
          <p:cNvSpPr>
            <a:spLocks noGrp="1"/>
          </p:cNvSpPr>
          <p:nvPr>
            <p:ph type="sldNum" sz="quarter" idx="10"/>
          </p:nvPr>
        </p:nvSpPr>
        <p:spPr/>
        <p:txBody>
          <a:bodyPr/>
          <a:lstStyle/>
          <a:p>
            <a:fld id="{D985FF17-6D7F-43C4-9F87-A4B955FAEA80}" type="slidenum">
              <a:rPr lang="en-US" smtClean="0"/>
              <a:t>11</a:t>
            </a:fld>
            <a:endParaRPr lang="en-US" dirty="0"/>
          </a:p>
        </p:txBody>
      </p:sp>
    </p:spTree>
    <p:extLst>
      <p:ext uri="{BB962C8B-B14F-4D97-AF65-F5344CB8AC3E}">
        <p14:creationId xmlns:p14="http://schemas.microsoft.com/office/powerpoint/2010/main" val="3949816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t>
            </a:r>
            <a:r>
              <a:rPr lang="en-US" baseline="0" dirty="0"/>
              <a:t> need to spend a lot of time on this.</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12</a:t>
            </a:fld>
            <a:endParaRPr lang="en-US" dirty="0"/>
          </a:p>
        </p:txBody>
      </p:sp>
    </p:spTree>
    <p:extLst>
      <p:ext uri="{BB962C8B-B14F-4D97-AF65-F5344CB8AC3E}">
        <p14:creationId xmlns:p14="http://schemas.microsoft.com/office/powerpoint/2010/main" val="3631096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a:t>
            </a:r>
            <a:r>
              <a:rPr lang="en-US" baseline="0" dirty="0"/>
              <a:t> need to spend a lot of time on this other than reinforce that this is not a term used for an action during active assailant incident.  </a:t>
            </a:r>
            <a:endParaRPr lang="en-US" dirty="0"/>
          </a:p>
          <a:p>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13</a:t>
            </a:fld>
            <a:endParaRPr lang="en-US" dirty="0"/>
          </a:p>
        </p:txBody>
      </p:sp>
    </p:spTree>
    <p:extLst>
      <p:ext uri="{BB962C8B-B14F-4D97-AF65-F5344CB8AC3E}">
        <p14:creationId xmlns:p14="http://schemas.microsoft.com/office/powerpoint/2010/main" val="764621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5FF17-6D7F-43C4-9F87-A4B955FAEA80}" type="slidenum">
              <a:rPr lang="en-US" smtClean="0"/>
              <a:t>15</a:t>
            </a:fld>
            <a:endParaRPr lang="en-US" dirty="0"/>
          </a:p>
        </p:txBody>
      </p:sp>
    </p:spTree>
    <p:extLst>
      <p:ext uri="{BB962C8B-B14F-4D97-AF65-F5344CB8AC3E}">
        <p14:creationId xmlns:p14="http://schemas.microsoft.com/office/powerpoint/2010/main" val="165119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how</a:t>
            </a:r>
            <a:r>
              <a:rPr lang="en-US" baseline="0" dirty="0"/>
              <a:t> seriously we take all threats</a:t>
            </a:r>
          </a:p>
          <a:p>
            <a:r>
              <a:rPr lang="en-US" baseline="0" dirty="0"/>
              <a:t>Most end up not being a real threat and are statements taken out of context.</a:t>
            </a:r>
          </a:p>
          <a:p>
            <a:r>
              <a:rPr lang="en-US" baseline="0" dirty="0"/>
              <a:t>We look at the totality of the circumstances</a:t>
            </a:r>
          </a:p>
          <a:p>
            <a:r>
              <a:rPr lang="en-US" baseline="0" dirty="0"/>
              <a:t>Drive home the necessity to report immediately – many threats are not reported until very late in the evening, which reduces the amount of time for investigation before school reopens. </a:t>
            </a:r>
          </a:p>
          <a:p>
            <a:r>
              <a:rPr lang="en-US" baseline="0" dirty="0"/>
              <a:t>Also mention that it is typical to see patrol cars around the school in the morning</a:t>
            </a:r>
          </a:p>
          <a:p>
            <a:r>
              <a:rPr lang="en-US" baseline="0" dirty="0"/>
              <a:t>We are limited on what we able to communicate to guardians due to FERPA</a:t>
            </a:r>
            <a:endParaRPr lang="en-US" dirty="0"/>
          </a:p>
        </p:txBody>
      </p:sp>
      <p:sp>
        <p:nvSpPr>
          <p:cNvPr id="4" name="Slide Number Placeholder 3"/>
          <p:cNvSpPr>
            <a:spLocks noGrp="1"/>
          </p:cNvSpPr>
          <p:nvPr>
            <p:ph type="sldNum" sz="quarter" idx="10"/>
          </p:nvPr>
        </p:nvSpPr>
        <p:spPr/>
        <p:txBody>
          <a:bodyPr/>
          <a:lstStyle/>
          <a:p>
            <a:fld id="{D985FF17-6D7F-43C4-9F87-A4B955FAEA80}" type="slidenum">
              <a:rPr lang="en-US" smtClean="0"/>
              <a:t>17</a:t>
            </a:fld>
            <a:endParaRPr lang="en-US" dirty="0"/>
          </a:p>
        </p:txBody>
      </p:sp>
    </p:spTree>
    <p:extLst>
      <p:ext uri="{BB962C8B-B14F-4D97-AF65-F5344CB8AC3E}">
        <p14:creationId xmlns:p14="http://schemas.microsoft.com/office/powerpoint/2010/main" val="2210101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5FF17-6D7F-43C4-9F87-A4B955FAEA80}" type="slidenum">
              <a:rPr lang="en-US" smtClean="0"/>
              <a:t>19</a:t>
            </a:fld>
            <a:endParaRPr lang="en-US" dirty="0"/>
          </a:p>
        </p:txBody>
      </p:sp>
    </p:spTree>
    <p:extLst>
      <p:ext uri="{BB962C8B-B14F-4D97-AF65-F5344CB8AC3E}">
        <p14:creationId xmlns:p14="http://schemas.microsoft.com/office/powerpoint/2010/main" val="1889778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1D2E7-3562-3C93-4C51-2A5F3EDDC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91FCE-FB2E-51A2-7DEA-B8AAE6EB4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6641B0-D771-1CC0-374A-35000D4FF047}"/>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764C1294-D873-9C16-25AC-2EBA4CF406EB}"/>
              </a:ext>
            </a:extLst>
          </p:cNvPr>
          <p:cNvSpPr>
            <a:spLocks noGrp="1"/>
          </p:cNvSpPr>
          <p:nvPr>
            <p:ph type="sldNum" sz="quarter" idx="5"/>
          </p:nvPr>
        </p:nvSpPr>
        <p:spPr/>
        <p:txBody>
          <a:bodyPr/>
          <a:lstStyle/>
          <a:p>
            <a:fld id="{0FAD0BC5-116C-42CF-8B28-245F66D50665}" type="slidenum">
              <a:rPr lang="en-US" smtClean="0"/>
              <a:t>24</a:t>
            </a:fld>
            <a:endParaRPr lang="en-US"/>
          </a:p>
        </p:txBody>
      </p:sp>
    </p:spTree>
    <p:extLst>
      <p:ext uri="{BB962C8B-B14F-4D97-AF65-F5344CB8AC3E}">
        <p14:creationId xmlns:p14="http://schemas.microsoft.com/office/powerpoint/2010/main" val="511738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t>FUNdations</a:t>
            </a:r>
            <a:r>
              <a:rPr lang="en-US"/>
              <a:t> K to 3- 30 min daily</a:t>
            </a:r>
            <a:endParaRPr lang="en-US">
              <a:ea typeface="Calibri" panose="020F0502020204030204"/>
              <a:cs typeface="Calibri" panose="020F0502020204030204"/>
            </a:endParaRPr>
          </a:p>
          <a:p>
            <a:pPr marL="171450" indent="-171450">
              <a:buFont typeface="Arial"/>
              <a:buChar char="•"/>
            </a:pPr>
            <a:r>
              <a:rPr lang="en-US"/>
              <a:t>Grades 4-5- as written in Benchmark (tied into writing) these lessons are short and do not occur every day.</a:t>
            </a:r>
            <a:endParaRPr lang="en-US">
              <a:ea typeface="Calibri"/>
              <a:cs typeface="Calibri"/>
            </a:endParaRPr>
          </a:p>
          <a:p>
            <a:pPr marL="171450" indent="-171450">
              <a:buFont typeface="Arial"/>
              <a:buChar char="•"/>
            </a:pPr>
            <a:r>
              <a:rPr lang="en-US">
                <a:ea typeface="Calibri"/>
                <a:cs typeface="Calibri"/>
              </a:rPr>
              <a:t>The scope and sequence will help to reinforce skills in </a:t>
            </a:r>
            <a:r>
              <a:rPr lang="en-US" err="1">
                <a:ea typeface="Calibri"/>
                <a:cs typeface="Calibri"/>
              </a:rPr>
              <a:t>FUNdations</a:t>
            </a:r>
            <a:r>
              <a:rPr lang="en-US">
                <a:ea typeface="Calibri"/>
                <a:cs typeface="Calibri"/>
              </a:rPr>
              <a:t> and expand into more advanced word study.</a:t>
            </a:r>
          </a:p>
        </p:txBody>
      </p:sp>
      <p:sp>
        <p:nvSpPr>
          <p:cNvPr id="4" name="Slide Number Placeholder 3"/>
          <p:cNvSpPr>
            <a:spLocks noGrp="1"/>
          </p:cNvSpPr>
          <p:nvPr>
            <p:ph type="sldNum" sz="quarter" idx="5"/>
          </p:nvPr>
        </p:nvSpPr>
        <p:spPr/>
        <p:txBody>
          <a:bodyPr/>
          <a:lstStyle/>
          <a:p>
            <a:fld id="{0FAD0BC5-116C-42CF-8B28-245F66D50665}" type="slidenum">
              <a:rPr lang="en-US" smtClean="0"/>
              <a:t>25</a:t>
            </a:fld>
            <a:endParaRPr lang="en-US"/>
          </a:p>
        </p:txBody>
      </p:sp>
    </p:spTree>
    <p:extLst>
      <p:ext uri="{BB962C8B-B14F-4D97-AF65-F5344CB8AC3E}">
        <p14:creationId xmlns:p14="http://schemas.microsoft.com/office/powerpoint/2010/main" val="3713677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73133-2C7B-17F0-118B-289DA20EE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93C19-A247-75F7-BD54-22058B8C9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44B1-CE4E-9570-F70C-774FA5FD667D}"/>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95E6284D-2F43-DBF6-4756-FF0A99A9A8E8}"/>
              </a:ext>
            </a:extLst>
          </p:cNvPr>
          <p:cNvSpPr>
            <a:spLocks noGrp="1"/>
          </p:cNvSpPr>
          <p:nvPr>
            <p:ph type="sldNum" sz="quarter" idx="5"/>
          </p:nvPr>
        </p:nvSpPr>
        <p:spPr/>
        <p:txBody>
          <a:bodyPr/>
          <a:lstStyle/>
          <a:p>
            <a:fld id="{0FAD0BC5-116C-42CF-8B28-245F66D50665}" type="slidenum">
              <a:rPr lang="en-US" smtClean="0"/>
              <a:t>26</a:t>
            </a:fld>
            <a:endParaRPr lang="en-US"/>
          </a:p>
        </p:txBody>
      </p:sp>
    </p:spTree>
    <p:extLst>
      <p:ext uri="{BB962C8B-B14F-4D97-AF65-F5344CB8AC3E}">
        <p14:creationId xmlns:p14="http://schemas.microsoft.com/office/powerpoint/2010/main" val="1218611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20E16-0C1E-539A-772C-0CA231A7A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6119A-BF88-837A-FD29-9D80CC404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829FE-4C0B-2A3C-CD52-F34EBD75D2E8}"/>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DC197BEF-D3C5-CE70-C400-8C7E82251B98}"/>
              </a:ext>
            </a:extLst>
          </p:cNvPr>
          <p:cNvSpPr>
            <a:spLocks noGrp="1"/>
          </p:cNvSpPr>
          <p:nvPr>
            <p:ph type="sldNum" sz="quarter" idx="5"/>
          </p:nvPr>
        </p:nvSpPr>
        <p:spPr/>
        <p:txBody>
          <a:bodyPr/>
          <a:lstStyle/>
          <a:p>
            <a:fld id="{0FAD0BC5-116C-42CF-8B28-245F66D50665}" type="slidenum">
              <a:rPr lang="en-US" smtClean="0"/>
              <a:t>27</a:t>
            </a:fld>
            <a:endParaRPr lang="en-US"/>
          </a:p>
        </p:txBody>
      </p:sp>
    </p:spTree>
    <p:extLst>
      <p:ext uri="{BB962C8B-B14F-4D97-AF65-F5344CB8AC3E}">
        <p14:creationId xmlns:p14="http://schemas.microsoft.com/office/powerpoint/2010/main" val="3570891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0B682-D697-56A1-63E7-9656A7344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19659-9015-66B2-5092-99245691D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19219-90F1-A072-EA11-0A8B41DED0B0}"/>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07A4B9AF-F193-219E-2D2E-FCF81974D32D}"/>
              </a:ext>
            </a:extLst>
          </p:cNvPr>
          <p:cNvSpPr>
            <a:spLocks noGrp="1"/>
          </p:cNvSpPr>
          <p:nvPr>
            <p:ph type="sldNum" sz="quarter" idx="5"/>
          </p:nvPr>
        </p:nvSpPr>
        <p:spPr/>
        <p:txBody>
          <a:bodyPr/>
          <a:lstStyle/>
          <a:p>
            <a:fld id="{0FAD0BC5-116C-42CF-8B28-245F66D50665}" type="slidenum">
              <a:rPr lang="en-US" smtClean="0"/>
              <a:t>28</a:t>
            </a:fld>
            <a:endParaRPr lang="en-US"/>
          </a:p>
        </p:txBody>
      </p:sp>
    </p:spTree>
    <p:extLst>
      <p:ext uri="{BB962C8B-B14F-4D97-AF65-F5344CB8AC3E}">
        <p14:creationId xmlns:p14="http://schemas.microsoft.com/office/powerpoint/2010/main" val="6822681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88A6D-B217-3474-0CF3-EFC9E1930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A9938-21FF-0FC8-C899-9BA488BCF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B1E6F8-A388-F5F3-4BB4-B04E33F8F18C}"/>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9B4CFBD8-F70C-6ACB-3F23-982401EAF2D1}"/>
              </a:ext>
            </a:extLst>
          </p:cNvPr>
          <p:cNvSpPr>
            <a:spLocks noGrp="1"/>
          </p:cNvSpPr>
          <p:nvPr>
            <p:ph type="sldNum" sz="quarter" idx="5"/>
          </p:nvPr>
        </p:nvSpPr>
        <p:spPr/>
        <p:txBody>
          <a:bodyPr/>
          <a:lstStyle/>
          <a:p>
            <a:fld id="{0FAD0BC5-116C-42CF-8B28-245F66D50665}" type="slidenum">
              <a:rPr lang="en-US" smtClean="0"/>
              <a:t>29</a:t>
            </a:fld>
            <a:endParaRPr lang="en-US"/>
          </a:p>
        </p:txBody>
      </p:sp>
    </p:spTree>
    <p:extLst>
      <p:ext uri="{BB962C8B-B14F-4D97-AF65-F5344CB8AC3E}">
        <p14:creationId xmlns:p14="http://schemas.microsoft.com/office/powerpoint/2010/main" val="353712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a:t>Add text</a:t>
            </a:r>
          </a:p>
        </p:txBody>
      </p:sp>
    </p:spTree>
    <p:extLst>
      <p:ext uri="{BB962C8B-B14F-4D97-AF65-F5344CB8AC3E}">
        <p14:creationId xmlns:p14="http://schemas.microsoft.com/office/powerpoint/2010/main" val="186028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293050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a:extLst>
              <a:ext uri="{96DAC541-7B7A-43D3-8B79-37D633B846F1}">
                <asvg:svgBlip xmlns:asvg="http://schemas.microsoft.com/office/drawing/2016/SVG/main" r:embed="rId2"/>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12202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560476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a:extLst>
              <a:ext uri="{96DAC541-7B7A-43D3-8B79-37D633B846F1}">
                <asvg:svgBlip xmlns:asvg="http://schemas.microsoft.com/office/drawing/2016/SVG/main" r:embed="rId2"/>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3688022504"/>
      </p:ext>
    </p:extLst>
  </p:cSld>
  <p:clrMapOvr>
    <a:masterClrMapping/>
  </p:clrMapOvr>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a:t>Add text</a:t>
            </a:r>
          </a:p>
        </p:txBody>
      </p:sp>
    </p:spTree>
    <p:extLst>
      <p:ext uri="{BB962C8B-B14F-4D97-AF65-F5344CB8AC3E}">
        <p14:creationId xmlns:p14="http://schemas.microsoft.com/office/powerpoint/2010/main" val="2630451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a:extLst>
              <a:ext uri="{96DAC541-7B7A-43D3-8B79-37D633B846F1}">
                <asvg:svgBlip xmlns:asvg="http://schemas.microsoft.com/office/drawing/2016/SVG/main" r:embed="rId2"/>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838183944"/>
      </p:ext>
    </p:extLst>
  </p:cSld>
  <p:clrMapOvr>
    <a:masterClrMapping/>
  </p:clrMapOvr>
  <p:extLst>
    <p:ext uri="{DCECCB84-F9BA-43D5-87BE-67443E8EF086}">
      <p15:sldGuideLst xmlns:p15="http://schemas.microsoft.com/office/powerpoint/2012/main">
        <p15:guide id="1" orient="horz" pos="129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D67A63E-AA04-1993-4DE6-019BBD1E0915}"/>
              </a:ext>
            </a:extLst>
          </p:cNvPr>
          <p:cNvCxnSpPr/>
          <p:nvPr/>
        </p:nvCxnSpPr>
        <p:spPr>
          <a:xfrm>
            <a:off x="1924051" y="1847850"/>
            <a:ext cx="876300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92BAF1C-9F71-D448-AB41-262802979E2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8EFA929-58A1-F9EB-C91C-38F0811395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F763700-F277-6BF7-B8CA-892535C571CB}"/>
              </a:ext>
            </a:extLst>
          </p:cNvPr>
          <p:cNvSpPr>
            <a:spLocks noGrp="1"/>
          </p:cNvSpPr>
          <p:nvPr>
            <p:ph type="sldNum" sz="quarter" idx="12"/>
          </p:nvPr>
        </p:nvSpPr>
        <p:spPr/>
        <p:txBody>
          <a:bodyPr/>
          <a:lstStyle>
            <a:lvl1pPr>
              <a:defRPr/>
            </a:lvl1pPr>
          </a:lstStyle>
          <a:p>
            <a:pPr>
              <a:defRPr/>
            </a:pPr>
            <a:fld id="{8FF1569A-E431-446C-B392-B3D3AB4F0AE7}" type="slidenum">
              <a:rPr lang="en-US" altLang="en-US"/>
              <a:pPr>
                <a:defRPr/>
              </a:pPr>
              <a:t>‹#›</a:t>
            </a:fld>
            <a:endParaRPr lang="en-US" altLang="en-US"/>
          </a:p>
        </p:txBody>
      </p:sp>
    </p:spTree>
    <p:extLst>
      <p:ext uri="{BB962C8B-B14F-4D97-AF65-F5344CB8AC3E}">
        <p14:creationId xmlns:p14="http://schemas.microsoft.com/office/powerpoint/2010/main" val="2649048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Tit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Freeform 20">
            <a:extLst>
              <a:ext uri="{FF2B5EF4-FFF2-40B4-BE49-F238E27FC236}">
                <a16:creationId xmlns:a16="http://schemas.microsoft.com/office/drawing/2014/main" id="{5E0168A1-8EA7-E075-A0E3-CC98D3A7A5F5}"/>
              </a:ext>
              <a:ext uri="{C183D7F6-B498-43B3-948B-1728B52AA6E4}">
                <adec:decorative xmlns:adec="http://schemas.microsoft.com/office/drawing/2017/decorative" val="1"/>
              </a:ext>
            </a:extLst>
          </p:cNvPr>
          <p:cNvSpPr/>
          <p:nvPr userDrawn="1"/>
        </p:nvSpPr>
        <p:spPr>
          <a:xfrm rot="16200000">
            <a:off x="45460" y="5586515"/>
            <a:ext cx="1218019" cy="1324951"/>
          </a:xfrm>
          <a:custGeom>
            <a:avLst/>
            <a:gdLst>
              <a:gd name="connsiteX0" fmla="*/ 1218019 w 1218019"/>
              <a:gd name="connsiteY0" fmla="*/ 0 h 1324951"/>
              <a:gd name="connsiteX1" fmla="*/ 0 w 1218019"/>
              <a:gd name="connsiteY1" fmla="*/ 0 h 1324951"/>
              <a:gd name="connsiteX2" fmla="*/ 0 w 1218019"/>
              <a:gd name="connsiteY2" fmla="*/ 1324951 h 1324951"/>
              <a:gd name="connsiteX3" fmla="*/ 44025 w 1218019"/>
              <a:gd name="connsiteY3" fmla="*/ 1308837 h 1324951"/>
              <a:gd name="connsiteX4" fmla="*/ 1213001 w 1218019"/>
              <a:gd name="connsiteY4" fmla="*/ 19515 h 132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019" h="1324951">
                <a:moveTo>
                  <a:pt x="1218019" y="0"/>
                </a:moveTo>
                <a:lnTo>
                  <a:pt x="0" y="0"/>
                </a:lnTo>
                <a:lnTo>
                  <a:pt x="0" y="1324951"/>
                </a:lnTo>
                <a:lnTo>
                  <a:pt x="44025" y="1308837"/>
                </a:lnTo>
                <a:cubicBezTo>
                  <a:pt x="600182" y="1073602"/>
                  <a:pt x="1031901" y="601768"/>
                  <a:pt x="1213001" y="19515"/>
                </a:cubicBez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15">
            <a:extLst>
              <a:ext uri="{FF2B5EF4-FFF2-40B4-BE49-F238E27FC236}">
                <a16:creationId xmlns:a16="http://schemas.microsoft.com/office/drawing/2014/main" id="{235F4B08-36B8-4D96-46A3-640589F2B9ED}"/>
              </a:ext>
              <a:ext uri="{C183D7F6-B498-43B3-948B-1728B52AA6E4}">
                <adec:decorative xmlns:adec="http://schemas.microsoft.com/office/drawing/2017/decorative" val="1"/>
              </a:ext>
            </a:extLst>
          </p:cNvPr>
          <p:cNvSpPr/>
          <p:nvPr userDrawn="1"/>
        </p:nvSpPr>
        <p:spPr>
          <a:xfrm rot="5400000" flipH="1">
            <a:off x="442520" y="-450526"/>
            <a:ext cx="1018073" cy="1919124"/>
          </a:xfrm>
          <a:custGeom>
            <a:avLst/>
            <a:gdLst>
              <a:gd name="connsiteX0" fmla="*/ 1018073 w 1018073"/>
              <a:gd name="connsiteY0" fmla="*/ 1919124 h 1919124"/>
              <a:gd name="connsiteX1" fmla="*/ 1018073 w 1018073"/>
              <a:gd name="connsiteY1" fmla="*/ 0 h 1919124"/>
              <a:gd name="connsiteX2" fmla="*/ 860680 w 1018073"/>
              <a:gd name="connsiteY2" fmla="*/ 92033 h 1919124"/>
              <a:gd name="connsiteX3" fmla="*/ 45685 w 1018073"/>
              <a:gd name="connsiteY3" fmla="*/ 1217247 h 1919124"/>
              <a:gd name="connsiteX4" fmla="*/ 29068 w 1018073"/>
              <a:gd name="connsiteY4" fmla="*/ 1808525 h 1919124"/>
              <a:gd name="connsiteX5" fmla="*/ 59967 w 1018073"/>
              <a:gd name="connsiteY5" fmla="*/ 1919124 h 191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073" h="1919124">
                <a:moveTo>
                  <a:pt x="1018073" y="1919124"/>
                </a:moveTo>
                <a:lnTo>
                  <a:pt x="1018073" y="0"/>
                </a:lnTo>
                <a:lnTo>
                  <a:pt x="860680" y="92033"/>
                </a:lnTo>
                <a:cubicBezTo>
                  <a:pt x="468017" y="356206"/>
                  <a:pt x="159674" y="774823"/>
                  <a:pt x="45685" y="1217247"/>
                </a:cubicBezTo>
                <a:cubicBezTo>
                  <a:pt x="-9143" y="1412111"/>
                  <a:pt x="-14542" y="1615180"/>
                  <a:pt x="29068" y="1808525"/>
                </a:cubicBezTo>
                <a:lnTo>
                  <a:pt x="59967" y="1919124"/>
                </a:lnTo>
                <a:close/>
              </a:path>
            </a:pathLst>
          </a:custGeom>
          <a:solidFill>
            <a:schemeClr val="accent5"/>
          </a:solidFill>
          <a:ln w="2027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4" name="Freeform: Shape 4">
            <a:extLst>
              <a:ext uri="{FF2B5EF4-FFF2-40B4-BE49-F238E27FC236}">
                <a16:creationId xmlns:a16="http://schemas.microsoft.com/office/drawing/2014/main" id="{71E3A63B-01EF-B3B1-F861-1BBC4411F929}"/>
              </a:ext>
              <a:ext uri="{C183D7F6-B498-43B3-948B-1728B52AA6E4}">
                <adec:decorative xmlns:adec="http://schemas.microsoft.com/office/drawing/2017/decorative" val="1"/>
              </a:ext>
            </a:extLst>
          </p:cNvPr>
          <p:cNvSpPr/>
          <p:nvPr userDrawn="1"/>
        </p:nvSpPr>
        <p:spPr>
          <a:xfrm flipH="1" flipV="1">
            <a:off x="10243539" y="-1"/>
            <a:ext cx="1948461" cy="1453974"/>
          </a:xfrm>
          <a:custGeom>
            <a:avLst/>
            <a:gdLst>
              <a:gd name="connsiteX0" fmla="*/ 0 w 1948461"/>
              <a:gd name="connsiteY0" fmla="*/ 0 h 1453974"/>
              <a:gd name="connsiteX1" fmla="*/ 32434 w 1948461"/>
              <a:gd name="connsiteY1" fmla="*/ 41394 h 1453974"/>
              <a:gd name="connsiteX2" fmla="*/ 611626 w 1948461"/>
              <a:gd name="connsiteY2" fmla="*/ 508597 h 1453974"/>
              <a:gd name="connsiteX3" fmla="*/ 1902163 w 1948461"/>
              <a:gd name="connsiteY3" fmla="*/ 1370646 h 1453974"/>
              <a:gd name="connsiteX4" fmla="*/ 1948461 w 1948461"/>
              <a:gd name="connsiteY4" fmla="*/ 1453974 h 1453974"/>
              <a:gd name="connsiteX5" fmla="*/ 0 w 1948461"/>
              <a:gd name="connsiteY5" fmla="*/ 1453974 h 145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461" h="1453974">
                <a:moveTo>
                  <a:pt x="0" y="0"/>
                </a:moveTo>
                <a:lnTo>
                  <a:pt x="32434" y="41394"/>
                </a:lnTo>
                <a:cubicBezTo>
                  <a:pt x="190803" y="222210"/>
                  <a:pt x="377048" y="387079"/>
                  <a:pt x="611626" y="508597"/>
                </a:cubicBezTo>
                <a:cubicBezTo>
                  <a:pt x="1000743" y="710195"/>
                  <a:pt x="1598725" y="895624"/>
                  <a:pt x="1902163" y="1370646"/>
                </a:cubicBezTo>
                <a:lnTo>
                  <a:pt x="1948461" y="1453974"/>
                </a:lnTo>
                <a:lnTo>
                  <a:pt x="0" y="1453974"/>
                </a:lnTo>
                <a:close/>
              </a:path>
            </a:pathLst>
          </a:custGeom>
          <a:solidFill>
            <a:schemeClr val="accent1"/>
          </a:solidFill>
          <a:ln w="150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5" name="Freeform: Shape 5">
            <a:extLst>
              <a:ext uri="{FF2B5EF4-FFF2-40B4-BE49-F238E27FC236}">
                <a16:creationId xmlns:a16="http://schemas.microsoft.com/office/drawing/2014/main" id="{D93AB7B1-DA47-81AC-9BD3-0767E499EFFE}"/>
              </a:ext>
              <a:ext uri="{C183D7F6-B498-43B3-948B-1728B52AA6E4}">
                <adec:decorative xmlns:adec="http://schemas.microsoft.com/office/drawing/2017/decorative" val="1"/>
              </a:ext>
            </a:extLst>
          </p:cNvPr>
          <p:cNvSpPr/>
          <p:nvPr userDrawn="1"/>
        </p:nvSpPr>
        <p:spPr>
          <a:xfrm rot="10800000">
            <a:off x="7248231" y="5855618"/>
            <a:ext cx="4943770" cy="1002382"/>
          </a:xfrm>
          <a:custGeom>
            <a:avLst/>
            <a:gdLst>
              <a:gd name="connsiteX0" fmla="*/ 0 w 4943770"/>
              <a:gd name="connsiteY0" fmla="*/ 0 h 1002382"/>
              <a:gd name="connsiteX1" fmla="*/ 4943770 w 4943770"/>
              <a:gd name="connsiteY1" fmla="*/ 0 h 1002382"/>
              <a:gd name="connsiteX2" fmla="*/ 4906928 w 4943770"/>
              <a:gd name="connsiteY2" fmla="*/ 44581 h 1002382"/>
              <a:gd name="connsiteX3" fmla="*/ 2525640 w 4943770"/>
              <a:gd name="connsiteY3" fmla="*/ 241508 h 1002382"/>
              <a:gd name="connsiteX4" fmla="*/ 1667268 w 4943770"/>
              <a:gd name="connsiteY4" fmla="*/ 163732 h 1002382"/>
              <a:gd name="connsiteX5" fmla="*/ 1317749 w 4943770"/>
              <a:gd name="connsiteY5" fmla="*/ 293864 h 1002382"/>
              <a:gd name="connsiteX6" fmla="*/ 75310 w 4943770"/>
              <a:gd name="connsiteY6" fmla="*/ 989292 h 1002382"/>
              <a:gd name="connsiteX7" fmla="*/ 0 w 4943770"/>
              <a:gd name="connsiteY7" fmla="*/ 1002382 h 100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3770" h="1002382">
                <a:moveTo>
                  <a:pt x="0" y="0"/>
                </a:moveTo>
                <a:lnTo>
                  <a:pt x="4943770" y="0"/>
                </a:lnTo>
                <a:lnTo>
                  <a:pt x="4906928" y="44581"/>
                </a:lnTo>
                <a:cubicBezTo>
                  <a:pt x="4311119" y="665259"/>
                  <a:pt x="3275391" y="550750"/>
                  <a:pt x="2525640" y="241508"/>
                </a:cubicBezTo>
                <a:cubicBezTo>
                  <a:pt x="2174456" y="97448"/>
                  <a:pt x="1956229" y="100710"/>
                  <a:pt x="1667268" y="163732"/>
                </a:cubicBezTo>
                <a:cubicBezTo>
                  <a:pt x="1546867" y="189990"/>
                  <a:pt x="1429272" y="233773"/>
                  <a:pt x="1317749" y="293864"/>
                </a:cubicBezTo>
                <a:cubicBezTo>
                  <a:pt x="1050964" y="428937"/>
                  <a:pt x="614633" y="864100"/>
                  <a:pt x="75310" y="989292"/>
                </a:cubicBezTo>
                <a:lnTo>
                  <a:pt x="0" y="1002382"/>
                </a:lnTo>
                <a:close/>
              </a:path>
            </a:pathLst>
          </a:custGeom>
          <a:solidFill>
            <a:schemeClr val="accent6"/>
          </a:solidFill>
          <a:ln w="3482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5408762" y="914400"/>
            <a:ext cx="5870448" cy="5029200"/>
          </a:xfrm>
          <a:prstGeom prst="rect">
            <a:avLst/>
          </a:prstGeom>
        </p:spPr>
        <p:txBody>
          <a:bodyPr vert="horz" lIns="0" tIns="45720" rIns="0" bIns="45720" rtlCol="0" anchor="ctr">
            <a:noAutofit/>
          </a:bodyPr>
          <a:lstStyle>
            <a:lvl1pPr>
              <a:lnSpc>
                <a:spcPct val="75000"/>
              </a:lnSpc>
              <a:defRPr sz="5400" cap="all" spc="0" baseline="0"/>
            </a:lvl1pPr>
          </a:lstStyle>
          <a:p>
            <a:r>
              <a:rPr lang="en-US"/>
              <a:t>Click to add title</a:t>
            </a:r>
          </a:p>
        </p:txBody>
      </p:sp>
      <p:sp>
        <p:nvSpPr>
          <p:cNvPr id="5" name="Picture Placeholder 4">
            <a:extLst>
              <a:ext uri="{FF2B5EF4-FFF2-40B4-BE49-F238E27FC236}">
                <a16:creationId xmlns:a16="http://schemas.microsoft.com/office/drawing/2014/main" id="{BDDF44C2-2412-E9A3-C652-50DB0A363319}"/>
              </a:ext>
            </a:extLst>
          </p:cNvPr>
          <p:cNvSpPr>
            <a:spLocks noGrp="1"/>
          </p:cNvSpPr>
          <p:nvPr>
            <p:ph type="pic" sz="quarter" idx="11"/>
          </p:nvPr>
        </p:nvSpPr>
        <p:spPr>
          <a:xfrm>
            <a:off x="0" y="0"/>
            <a:ext cx="4943475" cy="6858000"/>
          </a:xfrm>
          <a:custGeom>
            <a:avLst/>
            <a:gdLst>
              <a:gd name="connsiteX0" fmla="*/ 1911118 w 4943475"/>
              <a:gd name="connsiteY0" fmla="*/ 0 h 6858000"/>
              <a:gd name="connsiteX1" fmla="*/ 4943475 w 4943475"/>
              <a:gd name="connsiteY1" fmla="*/ 0 h 6858000"/>
              <a:gd name="connsiteX2" fmla="*/ 4943475 w 4943475"/>
              <a:gd name="connsiteY2" fmla="*/ 6858000 h 6858000"/>
              <a:gd name="connsiteX3" fmla="*/ 1316945 w 4943475"/>
              <a:gd name="connsiteY3" fmla="*/ 6858000 h 6858000"/>
              <a:gd name="connsiteX4" fmla="*/ 1300831 w 4943475"/>
              <a:gd name="connsiteY4" fmla="*/ 6813975 h 6858000"/>
              <a:gd name="connsiteX5" fmla="*/ 11509 w 4943475"/>
              <a:gd name="connsiteY5" fmla="*/ 5644999 h 6858000"/>
              <a:gd name="connsiteX6" fmla="*/ 0 w 4943475"/>
              <a:gd name="connsiteY6" fmla="*/ 5642040 h 6858000"/>
              <a:gd name="connsiteX7" fmla="*/ 0 w 4943475"/>
              <a:gd name="connsiteY7" fmla="*/ 960342 h 6858000"/>
              <a:gd name="connsiteX8" fmla="*/ 102594 w 4943475"/>
              <a:gd name="connsiteY8" fmla="*/ 989005 h 6858000"/>
              <a:gd name="connsiteX9" fmla="*/ 693872 w 4943475"/>
              <a:gd name="connsiteY9" fmla="*/ 972388 h 6858000"/>
              <a:gd name="connsiteX10" fmla="*/ 1819086 w 4943475"/>
              <a:gd name="connsiteY10" fmla="*/ 1573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43475" h="6858000">
                <a:moveTo>
                  <a:pt x="1911118" y="0"/>
                </a:moveTo>
                <a:lnTo>
                  <a:pt x="4943475" y="0"/>
                </a:lnTo>
                <a:lnTo>
                  <a:pt x="4943475" y="6858000"/>
                </a:lnTo>
                <a:lnTo>
                  <a:pt x="1316945" y="6858000"/>
                </a:lnTo>
                <a:lnTo>
                  <a:pt x="1300831" y="6813975"/>
                </a:lnTo>
                <a:cubicBezTo>
                  <a:pt x="1065596" y="6257818"/>
                  <a:pt x="593762" y="5826099"/>
                  <a:pt x="11509" y="5644999"/>
                </a:cubicBezTo>
                <a:lnTo>
                  <a:pt x="0" y="5642040"/>
                </a:lnTo>
                <a:lnTo>
                  <a:pt x="0" y="960342"/>
                </a:lnTo>
                <a:lnTo>
                  <a:pt x="102594" y="989005"/>
                </a:lnTo>
                <a:cubicBezTo>
                  <a:pt x="295939" y="1032615"/>
                  <a:pt x="499008" y="1027216"/>
                  <a:pt x="693872" y="972388"/>
                </a:cubicBezTo>
                <a:cubicBezTo>
                  <a:pt x="1136296" y="858399"/>
                  <a:pt x="1554913" y="550056"/>
                  <a:pt x="1819086" y="157393"/>
                </a:cubicBezTo>
                <a:close/>
              </a:path>
            </a:pathLst>
          </a:custGeom>
        </p:spPr>
        <p:txBody>
          <a:bodyPr wrap="square" tIns="1005840">
            <a:noAutofit/>
          </a:bodyPr>
          <a:lstStyle>
            <a:lvl1pPr marL="0" indent="0" algn="ctr">
              <a:buNone/>
              <a:defRPr/>
            </a:lvl1pPr>
          </a:lstStyle>
          <a:p>
            <a:r>
              <a:rPr lang="en-US"/>
              <a:t>Click icon to add picture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774487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dirty="0"/>
          </a:p>
        </p:txBody>
      </p:sp>
    </p:spTree>
    <p:extLst>
      <p:ext uri="{BB962C8B-B14F-4D97-AF65-F5344CB8AC3E}">
        <p14:creationId xmlns:p14="http://schemas.microsoft.com/office/powerpoint/2010/main" val="1097598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576" userDrawn="1">
          <p15:clr>
            <a:srgbClr val="F26B43"/>
          </p15:clr>
        </p15:guide>
        <p15:guide id="3" pos="7104" userDrawn="1">
          <p15:clr>
            <a:srgbClr val="F26B43"/>
          </p15:clr>
        </p15:guide>
        <p15:guide id="4" orient="horz" pos="3744" userDrawn="1">
          <p15:clr>
            <a:srgbClr val="F26B43"/>
          </p15:clr>
        </p15:guide>
        <p15:guide id="5" pos="2760" userDrawn="1">
          <p15:clr>
            <a:srgbClr val="F26B43"/>
          </p15:clr>
        </p15:guide>
        <p15:guide id="6" pos="4944" userDrawn="1">
          <p15:clr>
            <a:srgbClr val="F26B43"/>
          </p15:clr>
        </p15:guide>
        <p15:guide id="7"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8.svg"/><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mailto:clpierc@carrollk12.org"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mailto:Blellio@carrollk12.org"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hyperlink" Target="https://bookshelffantasies.com/tag/mood-reading/" TargetMode="Externa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hyperlink" Target="http://www.pressconnects.com/story/news/2016/02/06/how-much-your-ny-schools-educators-paid-look-up/79921504/" TargetMode="Externa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hyperlink" Target="https://creativecommons.org/licenses/by-nc-nd/3.0/" TargetMode="External"/><Relationship Id="rId5" Type="http://schemas.openxmlformats.org/officeDocument/2006/relationships/hyperlink" Target="https://www.palomaviricio.com.br/2020/01/superdicas-para-escrever-bem.html" TargetMode="Externa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sv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mailto:kerriebutler@carrollk12.org"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E3D5-B129-455A-8D61-5DE355CFB91F}"/>
              </a:ext>
            </a:extLst>
          </p:cNvPr>
          <p:cNvSpPr>
            <a:spLocks noGrp="1"/>
          </p:cNvSpPr>
          <p:nvPr>
            <p:ph type="title"/>
          </p:nvPr>
        </p:nvSpPr>
        <p:spPr/>
        <p:txBody>
          <a:bodyPr>
            <a:noAutofit/>
          </a:bodyPr>
          <a:lstStyle/>
          <a:p>
            <a:r>
              <a:rPr lang="en-US">
                <a:latin typeface="+mj-lt"/>
              </a:rPr>
              <a:t>Winfield Elementary School</a:t>
            </a:r>
            <a:br>
              <a:rPr lang="en-US">
                <a:latin typeface="+mj-lt"/>
              </a:rPr>
            </a:br>
            <a:endParaRPr lang="en-US"/>
          </a:p>
        </p:txBody>
      </p:sp>
      <p:sp>
        <p:nvSpPr>
          <p:cNvPr id="3" name="Text Placeholder 2">
            <a:extLst>
              <a:ext uri="{FF2B5EF4-FFF2-40B4-BE49-F238E27FC236}">
                <a16:creationId xmlns:a16="http://schemas.microsoft.com/office/drawing/2014/main" id="{EDE512D6-1B42-4E1C-AEE3-478A340AC162}"/>
              </a:ext>
            </a:extLst>
          </p:cNvPr>
          <p:cNvSpPr>
            <a:spLocks noGrp="1"/>
          </p:cNvSpPr>
          <p:nvPr>
            <p:ph type="body" sz="quarter" idx="10"/>
          </p:nvPr>
        </p:nvSpPr>
        <p:spPr>
          <a:xfrm>
            <a:off x="2441448" y="2372909"/>
            <a:ext cx="7315200" cy="1143000"/>
          </a:xfrm>
        </p:spPr>
        <p:txBody>
          <a:bodyPr>
            <a:normAutofit fontScale="62500" lnSpcReduction="20000"/>
          </a:bodyPr>
          <a:lstStyle/>
          <a:p>
            <a:r>
              <a:rPr lang="en-US"/>
              <a:t>Back to School Night</a:t>
            </a:r>
          </a:p>
        </p:txBody>
      </p:sp>
      <p:sp>
        <p:nvSpPr>
          <p:cNvPr id="4" name="Text Placeholder 3">
            <a:extLst>
              <a:ext uri="{FF2B5EF4-FFF2-40B4-BE49-F238E27FC236}">
                <a16:creationId xmlns:a16="http://schemas.microsoft.com/office/drawing/2014/main" id="{88B348B4-1179-40C0-B903-717D79F0A399}"/>
              </a:ext>
            </a:extLst>
          </p:cNvPr>
          <p:cNvSpPr>
            <a:spLocks noGrp="1"/>
          </p:cNvSpPr>
          <p:nvPr>
            <p:ph type="body" sz="quarter" idx="11"/>
          </p:nvPr>
        </p:nvSpPr>
        <p:spPr>
          <a:xfrm>
            <a:off x="2898648" y="3739896"/>
            <a:ext cx="6858000" cy="640080"/>
          </a:xfrm>
        </p:spPr>
        <p:txBody>
          <a:bodyPr>
            <a:normAutofit/>
          </a:bodyPr>
          <a:lstStyle/>
          <a:p>
            <a:r>
              <a:rPr lang="en-US">
                <a:latin typeface="+mj-lt"/>
              </a:rPr>
              <a:t>4</a:t>
            </a:r>
            <a:r>
              <a:rPr lang="en-US" baseline="30000">
                <a:latin typeface="+mj-lt"/>
              </a:rPr>
              <a:t>th</a:t>
            </a:r>
            <a:r>
              <a:rPr lang="en-US">
                <a:latin typeface="+mj-lt"/>
              </a:rPr>
              <a:t> Grade</a:t>
            </a:r>
          </a:p>
          <a:p>
            <a:endParaRPr lang="en-US"/>
          </a:p>
        </p:txBody>
      </p:sp>
      <p:pic>
        <p:nvPicPr>
          <p:cNvPr id="12" name="Graphic 11" descr="Illustration of a pencil character ">
            <a:extLst>
              <a:ext uri="{FF2B5EF4-FFF2-40B4-BE49-F238E27FC236}">
                <a16:creationId xmlns:a16="http://schemas.microsoft.com/office/drawing/2014/main" id="{937FAC84-23F1-401F-A313-68AD63D601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1077964">
            <a:off x="1019798" y="430306"/>
            <a:ext cx="1155789" cy="1971643"/>
          </a:xfrm>
          <a:prstGeom prst="rect">
            <a:avLst/>
          </a:prstGeom>
        </p:spPr>
      </p:pic>
      <p:pic>
        <p:nvPicPr>
          <p:cNvPr id="8" name="Graphic 7" descr="Illustration of a blue bag of school supplies character ">
            <a:extLst>
              <a:ext uri="{FF2B5EF4-FFF2-40B4-BE49-F238E27FC236}">
                <a16:creationId xmlns:a16="http://schemas.microsoft.com/office/drawing/2014/main" id="{F3A63EAE-D921-4D74-B1C8-6D0E847DFD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9660" y="3205320"/>
            <a:ext cx="2483858" cy="1709233"/>
          </a:xfrm>
          <a:prstGeom prst="rect">
            <a:avLst/>
          </a:prstGeom>
        </p:spPr>
      </p:pic>
      <p:pic>
        <p:nvPicPr>
          <p:cNvPr id="10" name="Graphic 9" descr="Illustration of a purple book character ">
            <a:extLst>
              <a:ext uri="{FF2B5EF4-FFF2-40B4-BE49-F238E27FC236}">
                <a16:creationId xmlns:a16="http://schemas.microsoft.com/office/drawing/2014/main" id="{8A4FC9B1-AAE5-49E7-9209-B1CD7DC8CD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0003420" y="418968"/>
            <a:ext cx="1775352" cy="2059055"/>
          </a:xfrm>
          <a:prstGeom prst="rect">
            <a:avLst/>
          </a:prstGeom>
        </p:spPr>
      </p:pic>
      <p:pic>
        <p:nvPicPr>
          <p:cNvPr id="6" name="Graphic 5" descr="Illustration of a globe character ">
            <a:extLst>
              <a:ext uri="{FF2B5EF4-FFF2-40B4-BE49-F238E27FC236}">
                <a16:creationId xmlns:a16="http://schemas.microsoft.com/office/drawing/2014/main" id="{A1CF0450-3738-4D52-BF18-A90C1F16AC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08174" y="4442978"/>
            <a:ext cx="2213723" cy="1748841"/>
          </a:xfrm>
          <a:prstGeom prst="rect">
            <a:avLst/>
          </a:prstGeom>
        </p:spPr>
      </p:pic>
    </p:spTree>
    <p:extLst>
      <p:ext uri="{BB962C8B-B14F-4D97-AF65-F5344CB8AC3E}">
        <p14:creationId xmlns:p14="http://schemas.microsoft.com/office/powerpoint/2010/main" val="243755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3114" y="1514248"/>
            <a:ext cx="9144000" cy="2387600"/>
          </a:xfrm>
        </p:spPr>
        <p:txBody>
          <a:bodyPr/>
          <a:lstStyle/>
          <a:p>
            <a:r>
              <a:rPr lang="en-US" dirty="0"/>
              <a:t>CCPS Security and Emergency Response</a:t>
            </a:r>
          </a:p>
        </p:txBody>
      </p:sp>
    </p:spTree>
    <p:extLst>
      <p:ext uri="{BB962C8B-B14F-4D97-AF65-F5344CB8AC3E}">
        <p14:creationId xmlns:p14="http://schemas.microsoft.com/office/powerpoint/2010/main" val="1689277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dirty="0"/>
              <a:t>Goal</a:t>
            </a:r>
            <a:r>
              <a:rPr lang="en-US" dirty="0"/>
              <a:t> </a:t>
            </a:r>
          </a:p>
        </p:txBody>
      </p:sp>
      <p:sp>
        <p:nvSpPr>
          <p:cNvPr id="3" name="Content Placeholder 2"/>
          <p:cNvSpPr>
            <a:spLocks noGrp="1"/>
          </p:cNvSpPr>
          <p:nvPr>
            <p:ph idx="1"/>
          </p:nvPr>
        </p:nvSpPr>
        <p:spPr/>
        <p:txBody>
          <a:bodyPr>
            <a:normAutofit fontScale="92500" lnSpcReduction="20000"/>
          </a:bodyPr>
          <a:lstStyle/>
          <a:p>
            <a:endParaRPr lang="en-US" dirty="0"/>
          </a:p>
          <a:p>
            <a:pPr marL="0" indent="0" algn="ctr">
              <a:buNone/>
            </a:pPr>
            <a:r>
              <a:rPr lang="en-US" sz="3600" dirty="0"/>
              <a:t>To provide a safe and secure learning environment for all students.</a:t>
            </a:r>
          </a:p>
          <a:p>
            <a:pPr marL="0" indent="0" algn="ctr">
              <a:buNone/>
            </a:pPr>
            <a:endParaRPr lang="en-US" dirty="0"/>
          </a:p>
          <a:p>
            <a:pPr marL="0" indent="0" algn="ctr">
              <a:buNone/>
            </a:pPr>
            <a:r>
              <a:rPr lang="en-US" dirty="0"/>
              <a:t>Security can be inconvenient</a:t>
            </a:r>
          </a:p>
          <a:p>
            <a:pPr marL="0" indent="0" algn="ctr">
              <a:buNone/>
            </a:pPr>
            <a:endParaRPr lang="en-US" dirty="0"/>
          </a:p>
          <a:p>
            <a:pPr marL="0" indent="0" algn="ctr">
              <a:buNone/>
            </a:pPr>
            <a:r>
              <a:rPr lang="en-US" dirty="0"/>
              <a:t>Balance security and efficiency</a:t>
            </a:r>
          </a:p>
          <a:p>
            <a:pPr marL="0" indent="0" algn="ctr">
              <a:buNone/>
            </a:pPr>
            <a:endParaRPr lang="en-US" dirty="0"/>
          </a:p>
          <a:p>
            <a:pPr marL="0" indent="0" algn="ctr">
              <a:buNone/>
            </a:pPr>
            <a:r>
              <a:rPr lang="en-US" dirty="0"/>
              <a:t>Cannot completely lockdown schools and operate</a:t>
            </a:r>
          </a:p>
          <a:p>
            <a:pPr marL="0" indent="0" algn="ctr">
              <a:buNone/>
            </a:pPr>
            <a:endParaRPr lang="en-US" dirty="0"/>
          </a:p>
          <a:p>
            <a:pPr marL="457200" lvl="1" indent="0">
              <a:buNone/>
            </a:pPr>
            <a:endParaRPr lang="en-US" dirty="0"/>
          </a:p>
          <a:p>
            <a:pPr lvl="1"/>
            <a:endParaRPr lang="en-US" dirty="0"/>
          </a:p>
        </p:txBody>
      </p:sp>
    </p:spTree>
    <p:extLst>
      <p:ext uri="{BB962C8B-B14F-4D97-AF65-F5344CB8AC3E}">
        <p14:creationId xmlns:p14="http://schemas.microsoft.com/office/powerpoint/2010/main" val="2352175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Visitor Management</a:t>
            </a:r>
          </a:p>
        </p:txBody>
      </p:sp>
      <p:sp>
        <p:nvSpPr>
          <p:cNvPr id="3" name="Content Placeholder 2"/>
          <p:cNvSpPr>
            <a:spLocks noGrp="1"/>
          </p:cNvSpPr>
          <p:nvPr>
            <p:ph idx="1"/>
          </p:nvPr>
        </p:nvSpPr>
        <p:spPr/>
        <p:txBody>
          <a:bodyPr>
            <a:normAutofit fontScale="77500" lnSpcReduction="20000"/>
          </a:bodyPr>
          <a:lstStyle/>
          <a:p>
            <a:r>
              <a:rPr lang="en-US" dirty="0"/>
              <a:t>Standard practice for ALL visitors and parents</a:t>
            </a:r>
          </a:p>
          <a:p>
            <a:pPr marL="0" indent="0">
              <a:buNone/>
            </a:pPr>
            <a:endParaRPr lang="en-US" dirty="0"/>
          </a:p>
          <a:p>
            <a:r>
              <a:rPr lang="en-US" dirty="0"/>
              <a:t>Visitors are expected to use the intercom system</a:t>
            </a:r>
          </a:p>
          <a:p>
            <a:pPr lvl="1"/>
            <a:r>
              <a:rPr lang="en-US" dirty="0"/>
              <a:t>No answer - call the schools main number (posted by the intercom)</a:t>
            </a:r>
          </a:p>
          <a:p>
            <a:pPr lvl="1"/>
            <a:r>
              <a:rPr lang="en-US" dirty="0"/>
              <a:t>Will be asked your reason for the visit</a:t>
            </a:r>
          </a:p>
          <a:p>
            <a:pPr lvl="1"/>
            <a:r>
              <a:rPr lang="en-US" dirty="0"/>
              <a:t>Report directly to the main office</a:t>
            </a:r>
          </a:p>
          <a:p>
            <a:pPr lvl="1"/>
            <a:endParaRPr lang="en-US" dirty="0"/>
          </a:p>
          <a:p>
            <a:r>
              <a:rPr lang="en-US" dirty="0"/>
              <a:t>Do not hold the door open for other visitors</a:t>
            </a:r>
          </a:p>
          <a:p>
            <a:pPr marL="457200" lvl="1" indent="0">
              <a:buNone/>
            </a:pPr>
            <a:endParaRPr lang="en-US" dirty="0"/>
          </a:p>
          <a:p>
            <a:r>
              <a:rPr lang="en-US" dirty="0"/>
              <a:t>Beyond the main office</a:t>
            </a:r>
          </a:p>
          <a:p>
            <a:pPr lvl="1"/>
            <a:r>
              <a:rPr lang="en-US" dirty="0"/>
              <a:t>Will be required to show valid govt. issued photo ID</a:t>
            </a:r>
          </a:p>
          <a:p>
            <a:pPr lvl="1"/>
            <a:r>
              <a:rPr lang="en-US" dirty="0"/>
              <a:t>No ID – not permitted to go beyond main office without escort</a:t>
            </a:r>
          </a:p>
        </p:txBody>
      </p:sp>
    </p:spTree>
    <p:extLst>
      <p:ext uri="{BB962C8B-B14F-4D97-AF65-F5344CB8AC3E}">
        <p14:creationId xmlns:p14="http://schemas.microsoft.com/office/powerpoint/2010/main" val="1490297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Special Circumstances</a:t>
            </a:r>
          </a:p>
        </p:txBody>
      </p:sp>
      <p:sp>
        <p:nvSpPr>
          <p:cNvPr id="3" name="Content Placeholder 2"/>
          <p:cNvSpPr>
            <a:spLocks noGrp="1"/>
          </p:cNvSpPr>
          <p:nvPr>
            <p:ph idx="1"/>
          </p:nvPr>
        </p:nvSpPr>
        <p:spPr/>
        <p:txBody>
          <a:bodyPr/>
          <a:lstStyle/>
          <a:p>
            <a:r>
              <a:rPr lang="en-US" dirty="0"/>
              <a:t>Visitor management system might not be used for large events like assemblies, etc. </a:t>
            </a:r>
          </a:p>
          <a:p>
            <a:pPr marL="0" indent="0">
              <a:buNone/>
            </a:pPr>
            <a:endParaRPr lang="en-US" dirty="0"/>
          </a:p>
          <a:p>
            <a:r>
              <a:rPr lang="en-US" dirty="0"/>
              <a:t>Schools may require a RSVP for such events</a:t>
            </a:r>
          </a:p>
          <a:p>
            <a:pPr marL="0" indent="0">
              <a:buNone/>
            </a:pPr>
            <a:endParaRPr lang="en-US" dirty="0"/>
          </a:p>
          <a:p>
            <a:r>
              <a:rPr lang="en-US" dirty="0"/>
              <a:t>Elem. Schools may use blocks of time for visits during events like field day</a:t>
            </a:r>
          </a:p>
        </p:txBody>
      </p:sp>
    </p:spTree>
    <p:extLst>
      <p:ext uri="{BB962C8B-B14F-4D97-AF65-F5344CB8AC3E}">
        <p14:creationId xmlns:p14="http://schemas.microsoft.com/office/powerpoint/2010/main" val="394484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Response Protocol (SRP)</a:t>
            </a:r>
          </a:p>
        </p:txBody>
      </p:sp>
      <p:sp>
        <p:nvSpPr>
          <p:cNvPr id="3" name="Content Placeholder 2"/>
          <p:cNvSpPr>
            <a:spLocks noGrp="1"/>
          </p:cNvSpPr>
          <p:nvPr>
            <p:ph idx="1"/>
          </p:nvPr>
        </p:nvSpPr>
        <p:spPr/>
        <p:txBody>
          <a:bodyPr>
            <a:normAutofit fontScale="55000" lnSpcReduction="20000"/>
          </a:bodyPr>
          <a:lstStyle/>
          <a:p>
            <a:pPr>
              <a:lnSpc>
                <a:spcPct val="150000"/>
              </a:lnSpc>
            </a:pPr>
            <a:r>
              <a:rPr lang="en-US" dirty="0"/>
              <a:t>Critical incidents trigger one of 5 actions</a:t>
            </a:r>
          </a:p>
          <a:p>
            <a:pPr lvl="1">
              <a:lnSpc>
                <a:spcPct val="150000"/>
              </a:lnSpc>
            </a:pPr>
            <a:r>
              <a:rPr lang="en-US" dirty="0"/>
              <a:t>Hold</a:t>
            </a:r>
          </a:p>
          <a:p>
            <a:pPr lvl="1">
              <a:lnSpc>
                <a:spcPct val="150000"/>
              </a:lnSpc>
            </a:pPr>
            <a:r>
              <a:rPr lang="en-US" dirty="0"/>
              <a:t>Secure</a:t>
            </a:r>
          </a:p>
          <a:p>
            <a:pPr lvl="1">
              <a:lnSpc>
                <a:spcPct val="150000"/>
              </a:lnSpc>
            </a:pPr>
            <a:r>
              <a:rPr lang="en-US" dirty="0"/>
              <a:t>Lockdown</a:t>
            </a:r>
          </a:p>
          <a:p>
            <a:pPr lvl="1">
              <a:lnSpc>
                <a:spcPct val="150000"/>
              </a:lnSpc>
            </a:pPr>
            <a:r>
              <a:rPr lang="en-US" dirty="0"/>
              <a:t>Evacuate</a:t>
            </a:r>
          </a:p>
          <a:p>
            <a:pPr lvl="1">
              <a:lnSpc>
                <a:spcPct val="150000"/>
              </a:lnSpc>
            </a:pPr>
            <a:r>
              <a:rPr lang="en-US" dirty="0"/>
              <a:t>Shelter</a:t>
            </a:r>
          </a:p>
          <a:p>
            <a:pPr>
              <a:lnSpc>
                <a:spcPct val="150000"/>
              </a:lnSpc>
            </a:pPr>
            <a:r>
              <a:rPr lang="en-US" dirty="0"/>
              <a:t>Administrators and staff are trained on the SRP annually</a:t>
            </a:r>
          </a:p>
          <a:p>
            <a:pPr>
              <a:lnSpc>
                <a:spcPct val="150000"/>
              </a:lnSpc>
            </a:pPr>
            <a:r>
              <a:rPr lang="en-US" dirty="0"/>
              <a:t>Staff also receives additional training for active assailants</a:t>
            </a:r>
          </a:p>
          <a:p>
            <a:pPr>
              <a:lnSpc>
                <a:spcPct val="150000"/>
              </a:lnSpc>
            </a:pPr>
            <a:r>
              <a:rPr lang="en-US" dirty="0"/>
              <a:t>Schools to drill these actions in various forms (required by law)</a:t>
            </a:r>
          </a:p>
          <a:p>
            <a:pPr>
              <a:lnSpc>
                <a:spcPct val="150000"/>
              </a:lnSpc>
            </a:pPr>
            <a:r>
              <a:rPr lang="en-US" dirty="0"/>
              <a:t>Most actions precautionary</a:t>
            </a:r>
          </a:p>
          <a:p>
            <a:endParaRPr lang="en-US" dirty="0"/>
          </a:p>
          <a:p>
            <a:endParaRPr lang="en-US" dirty="0"/>
          </a:p>
        </p:txBody>
      </p:sp>
    </p:spTree>
    <p:extLst>
      <p:ext uri="{BB962C8B-B14F-4D97-AF65-F5344CB8AC3E}">
        <p14:creationId xmlns:p14="http://schemas.microsoft.com/office/powerpoint/2010/main" val="9349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a:t>Parent Expectations</a:t>
            </a:r>
          </a:p>
        </p:txBody>
      </p:sp>
      <p:sp>
        <p:nvSpPr>
          <p:cNvPr id="3" name="Content Placeholder 2"/>
          <p:cNvSpPr>
            <a:spLocks noGrp="1"/>
          </p:cNvSpPr>
          <p:nvPr>
            <p:ph idx="1"/>
          </p:nvPr>
        </p:nvSpPr>
        <p:spPr/>
        <p:txBody>
          <a:bodyPr>
            <a:normAutofit fontScale="92500" lnSpcReduction="10000"/>
          </a:bodyPr>
          <a:lstStyle/>
          <a:p>
            <a:r>
              <a:rPr lang="en-US" dirty="0"/>
              <a:t>Receive notification from Central Office</a:t>
            </a:r>
          </a:p>
          <a:p>
            <a:pPr lvl="1"/>
            <a:r>
              <a:rPr lang="en-US" dirty="0"/>
              <a:t>As soon as possible – accurate information must be obtained</a:t>
            </a:r>
          </a:p>
          <a:p>
            <a:pPr lvl="1"/>
            <a:r>
              <a:rPr lang="en-US" dirty="0"/>
              <a:t>Remain by phone or email for updates/instructions </a:t>
            </a:r>
          </a:p>
          <a:p>
            <a:r>
              <a:rPr lang="en-US" dirty="0"/>
              <a:t>DO NOT GO TO THE SCHOOL UNLESS INSTRUCTED</a:t>
            </a:r>
          </a:p>
          <a:p>
            <a:pPr lvl="1"/>
            <a:r>
              <a:rPr lang="en-US" dirty="0"/>
              <a:t>Many actions are precautionary - school will return to normal activity</a:t>
            </a:r>
          </a:p>
          <a:p>
            <a:pPr lvl="1"/>
            <a:r>
              <a:rPr lang="en-US" dirty="0"/>
              <a:t>No access to students until situation is rendered safe</a:t>
            </a:r>
          </a:p>
          <a:p>
            <a:pPr lvl="1"/>
            <a:r>
              <a:rPr lang="en-US" dirty="0"/>
              <a:t>Responding to school compounds issues for staff and emergency responders</a:t>
            </a:r>
          </a:p>
          <a:p>
            <a:r>
              <a:rPr lang="en-US" dirty="0"/>
              <a:t>DO NOT CALL THE SCHOOL FOR INFORMATION</a:t>
            </a:r>
          </a:p>
          <a:p>
            <a:pPr lvl="1"/>
            <a:r>
              <a:rPr lang="en-US" dirty="0"/>
              <a:t>Staff are busy handling incident</a:t>
            </a:r>
          </a:p>
          <a:p>
            <a:pPr lvl="1"/>
            <a:r>
              <a:rPr lang="en-US" dirty="0"/>
              <a:t>Updates will be sent via School Messenger</a:t>
            </a:r>
          </a:p>
          <a:p>
            <a:pPr lvl="1"/>
            <a:endParaRPr lang="en-US" dirty="0"/>
          </a:p>
          <a:p>
            <a:pPr marL="0" indent="0">
              <a:buNone/>
            </a:pPr>
            <a:endParaRPr lang="en-US" dirty="0"/>
          </a:p>
        </p:txBody>
      </p:sp>
    </p:spTree>
    <p:extLst>
      <p:ext uri="{BB962C8B-B14F-4D97-AF65-F5344CB8AC3E}">
        <p14:creationId xmlns:p14="http://schemas.microsoft.com/office/powerpoint/2010/main" val="3131528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2AE7-1743-4E11-DF5B-0E6A56131055}"/>
              </a:ext>
            </a:extLst>
          </p:cNvPr>
          <p:cNvSpPr>
            <a:spLocks noGrp="1"/>
          </p:cNvSpPr>
          <p:nvPr>
            <p:ph type="title"/>
          </p:nvPr>
        </p:nvSpPr>
        <p:spPr/>
        <p:txBody>
          <a:bodyPr/>
          <a:lstStyle/>
          <a:p>
            <a:r>
              <a:rPr lang="en-US">
                <a:cs typeface="Calibri Light"/>
              </a:rPr>
              <a:t>26 – 27 Drill Schedule </a:t>
            </a:r>
            <a:endParaRPr lang="en-US"/>
          </a:p>
        </p:txBody>
      </p:sp>
      <p:sp>
        <p:nvSpPr>
          <p:cNvPr id="3" name="Content Placeholder 2">
            <a:extLst>
              <a:ext uri="{FF2B5EF4-FFF2-40B4-BE49-F238E27FC236}">
                <a16:creationId xmlns:a16="http://schemas.microsoft.com/office/drawing/2014/main" id="{E062790F-2367-C1A8-EFE0-8DCCE4E669D4}"/>
              </a:ext>
            </a:extLst>
          </p:cNvPr>
          <p:cNvSpPr>
            <a:spLocks noGrp="1"/>
          </p:cNvSpPr>
          <p:nvPr>
            <p:ph idx="1"/>
          </p:nvPr>
        </p:nvSpPr>
        <p:spPr/>
        <p:txBody>
          <a:bodyPr vert="horz" lIns="91440" tIns="45720" rIns="91440" bIns="45720" rtlCol="0" anchor="t">
            <a:normAutofit fontScale="77500" lnSpcReduction="20000"/>
          </a:bodyPr>
          <a:lstStyle/>
          <a:p>
            <a:r>
              <a:rPr lang="en-US">
                <a:cs typeface="Calibri"/>
              </a:rPr>
              <a:t>Two (2) lockdown drills between 9/8 - 11/20</a:t>
            </a:r>
            <a:endParaRPr lang="en-US" dirty="0">
              <a:cs typeface="Calibri"/>
            </a:endParaRPr>
          </a:p>
          <a:p>
            <a:r>
              <a:rPr lang="en-US" dirty="0">
                <a:cs typeface="Calibri"/>
              </a:rPr>
              <a:t>Minimum of five (5) fire evacuation drills</a:t>
            </a:r>
          </a:p>
          <a:p>
            <a:r>
              <a:rPr lang="en-US" dirty="0">
                <a:cs typeface="Calibri"/>
              </a:rPr>
              <a:t>Two (2) secure drills</a:t>
            </a:r>
          </a:p>
          <a:p>
            <a:r>
              <a:rPr lang="en-US" dirty="0">
                <a:cs typeface="Calibri"/>
              </a:rPr>
              <a:t>One (1) earthquake drill</a:t>
            </a:r>
          </a:p>
          <a:p>
            <a:r>
              <a:rPr lang="en-US" dirty="0">
                <a:cs typeface="Calibri"/>
              </a:rPr>
              <a:t>One (1) severe weather drill</a:t>
            </a:r>
          </a:p>
          <a:p>
            <a:r>
              <a:rPr lang="en-US" dirty="0">
                <a:cs typeface="Calibri"/>
              </a:rPr>
              <a:t>One (1) gas leak evacuation drill</a:t>
            </a:r>
          </a:p>
          <a:p>
            <a:r>
              <a:rPr lang="en-US" dirty="0">
                <a:cs typeface="Calibri"/>
              </a:rPr>
              <a:t>One (1) hold drill</a:t>
            </a:r>
          </a:p>
          <a:p>
            <a:endParaRPr lang="en-US" dirty="0">
              <a:cs typeface="Calibri"/>
            </a:endParaRPr>
          </a:p>
          <a:p>
            <a:pPr marL="0" indent="0">
              <a:buNone/>
            </a:pPr>
            <a:r>
              <a:rPr lang="en-US" dirty="0">
                <a:solidFill>
                  <a:srgbClr val="FF0000"/>
                </a:solidFill>
                <a:cs typeface="Calibri"/>
              </a:rPr>
              <a:t>***Any student who experiences an adverse reaction to the drill or any incident that occurs will be provided appropriate mental health resources.</a:t>
            </a:r>
          </a:p>
        </p:txBody>
      </p:sp>
    </p:spTree>
    <p:extLst>
      <p:ext uri="{BB962C8B-B14F-4D97-AF65-F5344CB8AC3E}">
        <p14:creationId xmlns:p14="http://schemas.microsoft.com/office/powerpoint/2010/main" val="3968720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HOLD</a:t>
            </a:r>
          </a:p>
        </p:txBody>
      </p:sp>
      <p:sp>
        <p:nvSpPr>
          <p:cNvPr id="3" name="Content Placeholder 2"/>
          <p:cNvSpPr>
            <a:spLocks noGrp="1"/>
          </p:cNvSpPr>
          <p:nvPr>
            <p:ph idx="1"/>
          </p:nvPr>
        </p:nvSpPr>
        <p:spPr/>
        <p:txBody>
          <a:bodyPr>
            <a:normAutofit lnSpcReduction="10000"/>
          </a:bodyPr>
          <a:lstStyle/>
          <a:p>
            <a:pPr marL="0" indent="0" algn="ctr">
              <a:buNone/>
            </a:pPr>
            <a:endParaRPr lang="en-US" dirty="0"/>
          </a:p>
          <a:p>
            <a:pPr marL="0" indent="0" algn="ctr">
              <a:buNone/>
            </a:pPr>
            <a:r>
              <a:rPr lang="en-US" dirty="0"/>
              <a:t>Internal situation (medical emergency, hazmat spill, etc.)</a:t>
            </a:r>
          </a:p>
          <a:p>
            <a:pPr marL="0" indent="0">
              <a:buNone/>
            </a:pPr>
            <a:endParaRPr lang="en-US" dirty="0"/>
          </a:p>
          <a:p>
            <a:pPr marL="0" indent="0">
              <a:buNone/>
            </a:pPr>
            <a:r>
              <a:rPr lang="en-US" dirty="0"/>
              <a:t>Actions:</a:t>
            </a:r>
          </a:p>
          <a:p>
            <a:r>
              <a:rPr lang="en-US" dirty="0"/>
              <a:t>Clear the hallways and remain in room </a:t>
            </a:r>
          </a:p>
          <a:p>
            <a:r>
              <a:rPr lang="en-US" dirty="0"/>
              <a:t>No one enters the area in which isolation has been implemented</a:t>
            </a:r>
          </a:p>
          <a:p>
            <a:r>
              <a:rPr lang="en-US" dirty="0"/>
              <a:t>Conduct business as usual within held room or area</a:t>
            </a:r>
          </a:p>
          <a:p>
            <a:r>
              <a:rPr lang="en-US" dirty="0"/>
              <a:t>May be localized to one area or entire school</a:t>
            </a:r>
          </a:p>
          <a:p>
            <a:endParaRPr lang="en-US" dirty="0"/>
          </a:p>
        </p:txBody>
      </p:sp>
      <p:pic>
        <p:nvPicPr>
          <p:cNvPr id="5" name="Picture 4">
            <a:extLst>
              <a:ext uri="{FF2B5EF4-FFF2-40B4-BE49-F238E27FC236}">
                <a16:creationId xmlns:a16="http://schemas.microsoft.com/office/drawing/2014/main" id="{66BF8F14-B973-4F3C-88F6-40F2D2E82A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38201" y="464234"/>
            <a:ext cx="1708052" cy="1674055"/>
          </a:xfrm>
          <a:prstGeom prst="rect">
            <a:avLst/>
          </a:prstGeom>
          <a:noFill/>
        </p:spPr>
      </p:pic>
    </p:spTree>
    <p:extLst>
      <p:ext uri="{BB962C8B-B14F-4D97-AF65-F5344CB8AC3E}">
        <p14:creationId xmlns:p14="http://schemas.microsoft.com/office/powerpoint/2010/main" val="4282454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SECURE</a:t>
            </a:r>
          </a:p>
        </p:txBody>
      </p:sp>
      <p:sp>
        <p:nvSpPr>
          <p:cNvPr id="3" name="Content Placeholder 2"/>
          <p:cNvSpPr>
            <a:spLocks noGrp="1"/>
          </p:cNvSpPr>
          <p:nvPr>
            <p:ph idx="1"/>
          </p:nvPr>
        </p:nvSpPr>
        <p:spPr/>
        <p:txBody>
          <a:bodyPr>
            <a:normAutofit fontScale="77500" lnSpcReduction="20000"/>
          </a:bodyPr>
          <a:lstStyle/>
          <a:p>
            <a:pPr marL="0" indent="0" algn="ctr">
              <a:buNone/>
            </a:pPr>
            <a:endParaRPr lang="en-US" dirty="0"/>
          </a:p>
          <a:p>
            <a:pPr marL="0" indent="0" algn="ctr">
              <a:buNone/>
            </a:pPr>
            <a:r>
              <a:rPr lang="en-US" dirty="0"/>
              <a:t>External Threats or Police Activity in Area</a:t>
            </a:r>
          </a:p>
          <a:p>
            <a:pPr marL="0" indent="0">
              <a:buNone/>
            </a:pPr>
            <a:endParaRPr lang="en-US" dirty="0"/>
          </a:p>
          <a:p>
            <a:pPr marL="0" indent="0">
              <a:buNone/>
            </a:pPr>
            <a:r>
              <a:rPr lang="en-US" dirty="0"/>
              <a:t>Actions:</a:t>
            </a:r>
          </a:p>
          <a:p>
            <a:r>
              <a:rPr lang="en-US" dirty="0"/>
              <a:t>Verify all exterior doors are closed and locked</a:t>
            </a:r>
          </a:p>
          <a:p>
            <a:r>
              <a:rPr lang="en-US" dirty="0"/>
              <a:t>No outside activity</a:t>
            </a:r>
          </a:p>
          <a:p>
            <a:r>
              <a:rPr lang="en-US" dirty="0"/>
              <a:t>No one comes in or out of building</a:t>
            </a:r>
          </a:p>
          <a:p>
            <a:r>
              <a:rPr lang="en-US" dirty="0"/>
              <a:t>Classes may change – students may move around in building</a:t>
            </a:r>
          </a:p>
          <a:p>
            <a:endParaRPr lang="en-US" dirty="0"/>
          </a:p>
          <a:p>
            <a:pPr marL="0" indent="0">
              <a:buNone/>
            </a:pPr>
            <a:r>
              <a:rPr lang="en-US" dirty="0"/>
              <a:t>*THIS REPLACED THE OLD SRP TERM OF LOCKOUT*</a:t>
            </a:r>
          </a:p>
          <a:p>
            <a:endParaRPr lang="en-US" dirty="0"/>
          </a:p>
        </p:txBody>
      </p:sp>
      <p:pic>
        <p:nvPicPr>
          <p:cNvPr id="7" name="droppedImage.pdf"/>
          <p:cNvPicPr>
            <a:picLocks noChangeAspect="1"/>
          </p:cNvPicPr>
          <p:nvPr/>
        </p:nvPicPr>
        <p:blipFill>
          <a:blip r:embed="rId3"/>
          <a:stretch>
            <a:fillRect/>
          </a:stretch>
        </p:blipFill>
        <p:spPr>
          <a:xfrm>
            <a:off x="961029" y="160428"/>
            <a:ext cx="2092643" cy="2092643"/>
          </a:xfrm>
          <a:prstGeom prst="rect">
            <a:avLst/>
          </a:prstGeom>
          <a:ln w="12700">
            <a:miter lim="400000"/>
          </a:ln>
        </p:spPr>
      </p:pic>
    </p:spTree>
    <p:extLst>
      <p:ext uri="{BB962C8B-B14F-4D97-AF65-F5344CB8AC3E}">
        <p14:creationId xmlns:p14="http://schemas.microsoft.com/office/powerpoint/2010/main" val="1237852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LOCKDOWN</a:t>
            </a:r>
          </a:p>
        </p:txBody>
      </p:sp>
      <p:sp>
        <p:nvSpPr>
          <p:cNvPr id="4" name="Content Placeholder 3"/>
          <p:cNvSpPr>
            <a:spLocks noGrp="1"/>
          </p:cNvSpPr>
          <p:nvPr>
            <p:ph idx="1"/>
          </p:nvPr>
        </p:nvSpPr>
        <p:spPr/>
        <p:txBody>
          <a:bodyPr>
            <a:normAutofit fontScale="92500" lnSpcReduction="20000"/>
          </a:bodyPr>
          <a:lstStyle/>
          <a:p>
            <a:pPr marL="0" indent="0" algn="ctr">
              <a:buNone/>
            </a:pPr>
            <a:r>
              <a:rPr lang="en-US" dirty="0"/>
              <a:t>Internal Threats – Trespasser or Assailant</a:t>
            </a:r>
          </a:p>
          <a:p>
            <a:pPr marL="0" indent="0" algn="ctr">
              <a:buNone/>
            </a:pPr>
            <a:endParaRPr lang="en-US" dirty="0"/>
          </a:p>
          <a:p>
            <a:pPr marL="0" indent="0">
              <a:buNone/>
            </a:pPr>
            <a:r>
              <a:rPr lang="en-US" dirty="0"/>
              <a:t>Actions:</a:t>
            </a:r>
          </a:p>
          <a:p>
            <a:r>
              <a:rPr lang="en-US" dirty="0"/>
              <a:t>Close doors (doors are staged in the locked position) </a:t>
            </a:r>
          </a:p>
          <a:p>
            <a:r>
              <a:rPr lang="en-US" dirty="0"/>
              <a:t>Fortify doors – barricade or tie off as appropriate</a:t>
            </a:r>
          </a:p>
          <a:p>
            <a:r>
              <a:rPr lang="en-US" dirty="0"/>
              <a:t>Move away from doorway – out of sight from hallway</a:t>
            </a:r>
          </a:p>
          <a:p>
            <a:r>
              <a:rPr lang="en-US" dirty="0"/>
              <a:t>Quiet – phones silenced and no talking</a:t>
            </a:r>
          </a:p>
          <a:p>
            <a:r>
              <a:rPr lang="en-US" dirty="0"/>
              <a:t>Evacuate through primary or secondary exit - if safe</a:t>
            </a:r>
          </a:p>
          <a:p>
            <a:r>
              <a:rPr lang="en-US" dirty="0"/>
              <a:t>Students stuck in hallway – evacuate through nearest safe exit</a:t>
            </a:r>
          </a:p>
        </p:txBody>
      </p:sp>
      <p:pic>
        <p:nvPicPr>
          <p:cNvPr id="3" name="droppedImage.pdf"/>
          <p:cNvPicPr/>
          <p:nvPr/>
        </p:nvPicPr>
        <p:blipFill>
          <a:blip r:embed="rId3"/>
          <a:stretch>
            <a:fillRect/>
          </a:stretch>
        </p:blipFill>
        <p:spPr>
          <a:xfrm>
            <a:off x="640080" y="225712"/>
            <a:ext cx="2400300" cy="2400300"/>
          </a:xfrm>
          <a:prstGeom prst="rect">
            <a:avLst/>
          </a:prstGeom>
          <a:ln w="12700">
            <a:miter lim="400000"/>
          </a:ln>
        </p:spPr>
      </p:pic>
    </p:spTree>
    <p:extLst>
      <p:ext uri="{BB962C8B-B14F-4D97-AF65-F5344CB8AC3E}">
        <p14:creationId xmlns:p14="http://schemas.microsoft.com/office/powerpoint/2010/main" val="120037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EVACUATE</a:t>
            </a:r>
          </a:p>
        </p:txBody>
      </p:sp>
      <p:sp>
        <p:nvSpPr>
          <p:cNvPr id="3" name="Content Placeholder 2"/>
          <p:cNvSpPr>
            <a:spLocks noGrp="1"/>
          </p:cNvSpPr>
          <p:nvPr>
            <p:ph idx="1"/>
          </p:nvPr>
        </p:nvSpPr>
        <p:spPr/>
        <p:txBody>
          <a:bodyPr>
            <a:normAutofit lnSpcReduction="10000"/>
          </a:bodyPr>
          <a:lstStyle/>
          <a:p>
            <a:pPr marL="0" indent="0" algn="ctr">
              <a:buNone/>
            </a:pPr>
            <a:endParaRPr lang="en-US" dirty="0"/>
          </a:p>
          <a:p>
            <a:pPr marL="0" indent="0" algn="ctr">
              <a:buNone/>
            </a:pPr>
            <a:endParaRPr lang="en-US" dirty="0"/>
          </a:p>
          <a:p>
            <a:pPr marL="0" indent="0" algn="ctr">
              <a:buNone/>
            </a:pPr>
            <a:r>
              <a:rPr lang="en-US" dirty="0"/>
              <a:t>Directed  - fire, gas leaks, bomb threat or other internal issues</a:t>
            </a:r>
          </a:p>
          <a:p>
            <a:pPr marL="0" indent="0">
              <a:buNone/>
            </a:pPr>
            <a:endParaRPr lang="en-US" dirty="0"/>
          </a:p>
          <a:p>
            <a:pPr marL="0" indent="0">
              <a:buNone/>
            </a:pPr>
            <a:r>
              <a:rPr lang="en-US" dirty="0"/>
              <a:t>Actions:</a:t>
            </a:r>
          </a:p>
          <a:p>
            <a:r>
              <a:rPr lang="en-US" dirty="0"/>
              <a:t>Evacuate through nearest safe exit</a:t>
            </a:r>
          </a:p>
          <a:p>
            <a:r>
              <a:rPr lang="en-US" dirty="0"/>
              <a:t>Move to predesignated locations </a:t>
            </a:r>
          </a:p>
          <a:p>
            <a:r>
              <a:rPr lang="en-US" dirty="0"/>
              <a:t>May reenter building if determined safe by fire department</a:t>
            </a:r>
          </a:p>
        </p:txBody>
      </p:sp>
      <p:pic>
        <p:nvPicPr>
          <p:cNvPr id="4" name="droppedImage.pdf"/>
          <p:cNvPicPr/>
          <p:nvPr/>
        </p:nvPicPr>
        <p:blipFill>
          <a:blip r:embed="rId3"/>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3194710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SHELTER</a:t>
            </a:r>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External – Chemical spill, severe weather</a:t>
            </a:r>
          </a:p>
          <a:p>
            <a:pPr marL="0" indent="0" algn="ctr">
              <a:buNone/>
            </a:pPr>
            <a:endParaRPr lang="en-US" dirty="0"/>
          </a:p>
          <a:p>
            <a:pPr marL="0" indent="0">
              <a:buNone/>
            </a:pPr>
            <a:r>
              <a:rPr lang="en-US" dirty="0"/>
              <a:t>Actions:</a:t>
            </a:r>
          </a:p>
          <a:p>
            <a:r>
              <a:rPr lang="en-US" dirty="0"/>
              <a:t>Remain inside the building </a:t>
            </a:r>
          </a:p>
          <a:p>
            <a:r>
              <a:rPr lang="en-US" dirty="0"/>
              <a:t>Take specific actions due to threat i.e., tornado</a:t>
            </a:r>
          </a:p>
          <a:p>
            <a:r>
              <a:rPr lang="en-US" dirty="0"/>
              <a:t>Depending on incident students may eventually be evacuated</a:t>
            </a:r>
          </a:p>
        </p:txBody>
      </p:sp>
      <p:pic>
        <p:nvPicPr>
          <p:cNvPr id="4" name="droppedImage.pdf"/>
          <p:cNvPicPr/>
          <p:nvPr/>
        </p:nvPicPr>
        <p:blipFill>
          <a:blip r:embed="rId3"/>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772088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Reunification</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If students are evacuated to another location:</a:t>
            </a:r>
          </a:p>
          <a:p>
            <a:pPr marL="0" indent="0">
              <a:buNone/>
            </a:pPr>
            <a:endParaRPr lang="en-US" dirty="0"/>
          </a:p>
          <a:p>
            <a:r>
              <a:rPr lang="en-US" dirty="0"/>
              <a:t>Guardians will receive specific instructions for student pick up or transportation via school messenger</a:t>
            </a:r>
          </a:p>
          <a:p>
            <a:endParaRPr lang="en-US" dirty="0"/>
          </a:p>
          <a:p>
            <a:r>
              <a:rPr lang="en-US" b="1" dirty="0"/>
              <a:t>Make sure you bring photo identification when picking up your student</a:t>
            </a:r>
          </a:p>
          <a:p>
            <a:pPr marL="0" indent="0">
              <a:buNone/>
            </a:pPr>
            <a:endParaRPr lang="en-US" dirty="0"/>
          </a:p>
          <a:p>
            <a:r>
              <a:rPr lang="en-US" dirty="0"/>
              <a:t>Accountability is very important</a:t>
            </a:r>
          </a:p>
          <a:p>
            <a:pPr marL="0" indent="0">
              <a:buNone/>
            </a:pPr>
            <a:endParaRPr lang="en-US" dirty="0"/>
          </a:p>
          <a:p>
            <a:r>
              <a:rPr lang="en-US" dirty="0"/>
              <a:t>Guardians should exercise patience</a:t>
            </a:r>
          </a:p>
          <a:p>
            <a:pPr marL="457200" lvl="1" indent="0">
              <a:buNone/>
            </a:pPr>
            <a:endParaRPr lang="en-US" dirty="0"/>
          </a:p>
          <a:p>
            <a:pPr lvl="1"/>
            <a:endParaRPr lang="en-US" dirty="0"/>
          </a:p>
        </p:txBody>
      </p:sp>
    </p:spTree>
    <p:extLst>
      <p:ext uri="{BB962C8B-B14F-4D97-AF65-F5344CB8AC3E}">
        <p14:creationId xmlns:p14="http://schemas.microsoft.com/office/powerpoint/2010/main" val="1317276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a:t>School Resource Officers (SRO)</a:t>
            </a:r>
          </a:p>
        </p:txBody>
      </p:sp>
      <p:sp>
        <p:nvSpPr>
          <p:cNvPr id="3" name="Content Placeholder 2"/>
          <p:cNvSpPr>
            <a:spLocks noGrp="1"/>
          </p:cNvSpPr>
          <p:nvPr>
            <p:ph idx="1"/>
          </p:nvPr>
        </p:nvSpPr>
        <p:spPr>
          <a:xfrm>
            <a:off x="838200" y="1535502"/>
            <a:ext cx="10515600" cy="4692769"/>
          </a:xfrm>
        </p:spPr>
        <p:txBody>
          <a:bodyPr>
            <a:normAutofit/>
          </a:bodyPr>
          <a:lstStyle/>
          <a:p>
            <a:pPr marL="0" indent="0">
              <a:buNone/>
            </a:pPr>
            <a:r>
              <a:rPr lang="en-US" dirty="0"/>
              <a:t>Primary Responsibilities:</a:t>
            </a:r>
          </a:p>
          <a:p>
            <a:r>
              <a:rPr lang="en-US" dirty="0"/>
              <a:t>Provide security</a:t>
            </a:r>
          </a:p>
          <a:p>
            <a:r>
              <a:rPr lang="en-US" dirty="0"/>
              <a:t>Handle crimes that schools would normally request police response</a:t>
            </a:r>
          </a:p>
          <a:p>
            <a:r>
              <a:rPr lang="en-US" dirty="0"/>
              <a:t>Develop positive relationships with students (mentor)</a:t>
            </a:r>
          </a:p>
          <a:p>
            <a:endParaRPr lang="en-US" dirty="0"/>
          </a:p>
          <a:p>
            <a:pPr marL="0" indent="0">
              <a:buNone/>
            </a:pPr>
            <a:r>
              <a:rPr lang="en-US" b="1" dirty="0"/>
              <a:t>Will not be used for or in lieu of school discipline</a:t>
            </a:r>
          </a:p>
          <a:p>
            <a:pPr marL="0" indent="0">
              <a:buNone/>
            </a:pPr>
            <a:endParaRPr lang="en-US" b="1" dirty="0"/>
          </a:p>
          <a:p>
            <a:pPr marL="0" indent="0">
              <a:buNone/>
            </a:pPr>
            <a:r>
              <a:rPr lang="en-US" b="1" dirty="0"/>
              <a:t>See CCPS - Security website  for specific roles and authority for SROs</a:t>
            </a:r>
          </a:p>
        </p:txBody>
      </p:sp>
    </p:spTree>
    <p:extLst>
      <p:ext uri="{BB962C8B-B14F-4D97-AF65-F5344CB8AC3E}">
        <p14:creationId xmlns:p14="http://schemas.microsoft.com/office/powerpoint/2010/main" val="3290245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Security Initiative</a:t>
            </a:r>
          </a:p>
        </p:txBody>
      </p:sp>
      <p:sp>
        <p:nvSpPr>
          <p:cNvPr id="3" name="Content Placeholder 2"/>
          <p:cNvSpPr>
            <a:spLocks noGrp="1"/>
          </p:cNvSpPr>
          <p:nvPr>
            <p:ph idx="1"/>
          </p:nvPr>
        </p:nvSpPr>
        <p:spPr/>
        <p:txBody>
          <a:bodyPr/>
          <a:lstStyle/>
          <a:p>
            <a:endParaRPr lang="en-US" dirty="0"/>
          </a:p>
          <a:p>
            <a:r>
              <a:rPr lang="en-US" dirty="0"/>
              <a:t>Middle schools without a permanent SRO’s will have deputies assigned on overtime</a:t>
            </a:r>
          </a:p>
          <a:p>
            <a:pPr marL="0" indent="0">
              <a:buNone/>
            </a:pPr>
            <a:endParaRPr lang="en-US" dirty="0"/>
          </a:p>
          <a:p>
            <a:r>
              <a:rPr lang="en-US" dirty="0"/>
              <a:t>All schools will continue to receive routine patrols by law enforcement officers</a:t>
            </a:r>
          </a:p>
        </p:txBody>
      </p:sp>
    </p:spTree>
    <p:extLst>
      <p:ext uri="{BB962C8B-B14F-4D97-AF65-F5344CB8AC3E}">
        <p14:creationId xmlns:p14="http://schemas.microsoft.com/office/powerpoint/2010/main" val="54960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effectLst>
                  <a:outerShdw blurRad="38100" dist="38100" dir="2700000" algn="tl">
                    <a:srgbClr val="000000">
                      <a:alpha val="43137"/>
                    </a:srgbClr>
                  </a:outerShdw>
                </a:effectLst>
              </a:rPr>
              <a:t>“See Something, Say Something”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“Don’t Repost”</a:t>
            </a:r>
          </a:p>
        </p:txBody>
      </p:sp>
      <p:sp>
        <p:nvSpPr>
          <p:cNvPr id="3" name="Content Placeholder 2"/>
          <p:cNvSpPr>
            <a:spLocks noGrp="1"/>
          </p:cNvSpPr>
          <p:nvPr>
            <p:ph idx="1"/>
          </p:nvPr>
        </p:nvSpPr>
        <p:spPr>
          <a:xfrm>
            <a:off x="838200" y="1825624"/>
            <a:ext cx="10515600" cy="4527049"/>
          </a:xfrm>
        </p:spPr>
        <p:txBody>
          <a:bodyPr>
            <a:normAutofit/>
          </a:bodyPr>
          <a:lstStyle/>
          <a:p>
            <a:pPr marL="0" indent="0">
              <a:buNone/>
            </a:pPr>
            <a:r>
              <a:rPr lang="en-US" dirty="0"/>
              <a:t>Reporting </a:t>
            </a:r>
          </a:p>
          <a:p>
            <a:pPr lvl="1"/>
            <a:r>
              <a:rPr lang="en-US" dirty="0"/>
              <a:t>Don’t delay</a:t>
            </a:r>
          </a:p>
          <a:p>
            <a:pPr lvl="1"/>
            <a:r>
              <a:rPr lang="en-US" dirty="0"/>
              <a:t>During normal schools hours – report to school administrators</a:t>
            </a:r>
          </a:p>
          <a:p>
            <a:pPr lvl="1"/>
            <a:r>
              <a:rPr lang="en-US" dirty="0"/>
              <a:t>After hours – report to local law enforcement </a:t>
            </a:r>
          </a:p>
          <a:p>
            <a:pPr lvl="1"/>
            <a:r>
              <a:rPr lang="en-US" dirty="0"/>
              <a:t>Social media threats should be photographed, or screen shot</a:t>
            </a:r>
          </a:p>
          <a:p>
            <a:pPr lvl="1"/>
            <a:r>
              <a:rPr lang="en-US" dirty="0"/>
              <a:t>Never repost or spread rumors</a:t>
            </a:r>
          </a:p>
          <a:p>
            <a:pPr marL="457200" lvl="1" indent="0">
              <a:buNone/>
            </a:pPr>
            <a:endParaRPr lang="en-US" dirty="0"/>
          </a:p>
          <a:p>
            <a:pPr marL="0" indent="0">
              <a:buNone/>
            </a:pPr>
            <a:r>
              <a:rPr lang="en-US" b="1" u="sng" dirty="0"/>
              <a:t>All</a:t>
            </a:r>
            <a:r>
              <a:rPr lang="en-US" dirty="0"/>
              <a:t> threats are treated seriously</a:t>
            </a:r>
          </a:p>
          <a:p>
            <a:pPr lvl="1"/>
            <a:r>
              <a:rPr lang="en-US" dirty="0"/>
              <a:t>Collaborative Investigations – school admin., school security and local law enforcement</a:t>
            </a:r>
          </a:p>
          <a:p>
            <a:pPr lvl="1"/>
            <a:r>
              <a:rPr lang="en-US" dirty="0"/>
              <a:t>Most are unsubstantiated</a:t>
            </a:r>
          </a:p>
        </p:txBody>
      </p:sp>
    </p:spTree>
    <p:extLst>
      <p:ext uri="{BB962C8B-B14F-4D97-AF65-F5344CB8AC3E}">
        <p14:creationId xmlns:p14="http://schemas.microsoft.com/office/powerpoint/2010/main" val="2558367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Safe Schools Maryland Tip Line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6161" y="1825625"/>
            <a:ext cx="6859678" cy="4351338"/>
          </a:xfrm>
        </p:spPr>
      </p:pic>
    </p:spTree>
    <p:extLst>
      <p:ext uri="{BB962C8B-B14F-4D97-AF65-F5344CB8AC3E}">
        <p14:creationId xmlns:p14="http://schemas.microsoft.com/office/powerpoint/2010/main" val="1611282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b="1" dirty="0"/>
              <a:t>Security is Everyone’s Responsibility</a:t>
            </a:r>
          </a:p>
        </p:txBody>
      </p:sp>
      <p:sp>
        <p:nvSpPr>
          <p:cNvPr id="3" name="Content Placeholder 2"/>
          <p:cNvSpPr>
            <a:spLocks noGrp="1"/>
          </p:cNvSpPr>
          <p:nvPr>
            <p:ph idx="1"/>
          </p:nvPr>
        </p:nvSpPr>
        <p:spPr>
          <a:xfrm>
            <a:off x="838200" y="1825625"/>
            <a:ext cx="10515600" cy="4738804"/>
          </a:xfrm>
        </p:spPr>
        <p:txBody>
          <a:bodyPr vert="horz" lIns="91440" tIns="45720" rIns="91440" bIns="45720" rtlCol="0" anchor="t">
            <a:normAutofit lnSpcReduction="10000"/>
          </a:bodyPr>
          <a:lstStyle/>
          <a:p>
            <a:pPr marL="0" indent="0">
              <a:buNone/>
            </a:pPr>
            <a:r>
              <a:rPr lang="en-US" dirty="0"/>
              <a:t>Concerns should be brought immediately to the attention of:</a:t>
            </a:r>
          </a:p>
          <a:p>
            <a:pPr>
              <a:lnSpc>
                <a:spcPct val="150000"/>
              </a:lnSpc>
            </a:pPr>
            <a:r>
              <a:rPr lang="en-US" dirty="0"/>
              <a:t>Your respective school administrators </a:t>
            </a:r>
          </a:p>
          <a:p>
            <a:pPr>
              <a:lnSpc>
                <a:spcPct val="150000"/>
              </a:lnSpc>
            </a:pPr>
            <a:r>
              <a:rPr lang="en-US" dirty="0"/>
              <a:t>SROs or other local law enforcement</a:t>
            </a:r>
          </a:p>
          <a:p>
            <a:pPr>
              <a:lnSpc>
                <a:spcPct val="150000"/>
              </a:lnSpc>
            </a:pPr>
            <a:r>
              <a:rPr lang="en-US" dirty="0"/>
              <a:t>Chief of Security and Emergency Management</a:t>
            </a:r>
            <a:endParaRPr lang="en-US" dirty="0">
              <a:cs typeface="Calibri"/>
            </a:endParaRPr>
          </a:p>
          <a:p>
            <a:pPr marL="457200" lvl="1" indent="0">
              <a:lnSpc>
                <a:spcPct val="150000"/>
              </a:lnSpc>
              <a:buNone/>
            </a:pPr>
            <a:r>
              <a:rPr lang="en-US" dirty="0"/>
              <a:t>Curtis Pierce (410) 751-3073  or </a:t>
            </a:r>
            <a:r>
              <a:rPr lang="en-US" dirty="0">
                <a:hlinkClick r:id="rId3"/>
              </a:rPr>
              <a:t>clpierc@carrollk12.org</a:t>
            </a:r>
            <a:r>
              <a:rPr lang="en-US" dirty="0"/>
              <a:t>	</a:t>
            </a:r>
          </a:p>
          <a:p>
            <a:pPr>
              <a:lnSpc>
                <a:spcPct val="150000"/>
              </a:lnSpc>
            </a:pPr>
            <a:r>
              <a:rPr lang="en-US" dirty="0"/>
              <a:t>Coordinator of School Security </a:t>
            </a:r>
          </a:p>
          <a:p>
            <a:pPr marL="0" indent="0">
              <a:lnSpc>
                <a:spcPct val="150000"/>
              </a:lnSpc>
              <a:buNone/>
            </a:pPr>
            <a:r>
              <a:rPr lang="en-US" dirty="0"/>
              <a:t>      </a:t>
            </a:r>
            <a:r>
              <a:rPr lang="fr-FR" dirty="0"/>
              <a:t> Brian Elliott </a:t>
            </a:r>
            <a:r>
              <a:rPr lang="fr-FR" sz="2400" dirty="0"/>
              <a:t>(410) 751-3171  or </a:t>
            </a:r>
            <a:r>
              <a:rPr lang="fr-FR" sz="2400" dirty="0">
                <a:hlinkClick r:id="rId4"/>
              </a:rPr>
              <a:t>Blellio@carrollk12.org</a:t>
            </a:r>
            <a:endParaRPr lang="fr-FR" sz="2400" dirty="0"/>
          </a:p>
          <a:p>
            <a:pPr marL="0" indent="0">
              <a:lnSpc>
                <a:spcPct val="150000"/>
              </a:lnSpc>
              <a:buNone/>
            </a:pPr>
            <a:endParaRPr lang="en-US" sz="2400" dirty="0"/>
          </a:p>
        </p:txBody>
      </p:sp>
    </p:spTree>
    <p:extLst>
      <p:ext uri="{BB962C8B-B14F-4D97-AF65-F5344CB8AC3E}">
        <p14:creationId xmlns:p14="http://schemas.microsoft.com/office/powerpoint/2010/main" val="203485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E34F60-D778-9CEC-F00B-981CC2F2167A}"/>
              </a:ext>
            </a:extLst>
          </p:cNvPr>
          <p:cNvPicPr>
            <a:picLocks noChangeAspect="1"/>
          </p:cNvPicPr>
          <p:nvPr/>
        </p:nvPicPr>
        <p:blipFill>
          <a:blip r:embed="rId2"/>
          <a:stretch>
            <a:fillRect/>
          </a:stretch>
        </p:blipFill>
        <p:spPr>
          <a:xfrm>
            <a:off x="3220736" y="1357919"/>
            <a:ext cx="5433406" cy="5397423"/>
          </a:xfrm>
          <a:prstGeom prst="rect">
            <a:avLst/>
          </a:prstGeom>
        </p:spPr>
      </p:pic>
      <p:sp>
        <p:nvSpPr>
          <p:cNvPr id="2" name="TextBox 1">
            <a:extLst>
              <a:ext uri="{FF2B5EF4-FFF2-40B4-BE49-F238E27FC236}">
                <a16:creationId xmlns:a16="http://schemas.microsoft.com/office/drawing/2014/main" id="{442243C7-C4C1-AFC4-D622-F0F19D131FAA}"/>
              </a:ext>
            </a:extLst>
          </p:cNvPr>
          <p:cNvSpPr txBox="1"/>
          <p:nvPr/>
        </p:nvSpPr>
        <p:spPr>
          <a:xfrm flipH="1">
            <a:off x="6096000" y="2596896"/>
            <a:ext cx="697992" cy="369332"/>
          </a:xfrm>
          <a:prstGeom prst="rect">
            <a:avLst/>
          </a:prstGeom>
          <a:solidFill>
            <a:schemeClr val="bg1"/>
          </a:solidFill>
          <a:ln>
            <a:noFill/>
          </a:ln>
        </p:spPr>
        <p:txBody>
          <a:bodyPr wrap="square" rtlCol="0">
            <a:spAutoFit/>
          </a:bodyPr>
          <a:lstStyle/>
          <a:p>
            <a:r>
              <a:rPr lang="en-US" dirty="0"/>
              <a:t>WEN</a:t>
            </a:r>
          </a:p>
        </p:txBody>
      </p:sp>
    </p:spTree>
    <p:extLst>
      <p:ext uri="{BB962C8B-B14F-4D97-AF65-F5344CB8AC3E}">
        <p14:creationId xmlns:p14="http://schemas.microsoft.com/office/powerpoint/2010/main" val="524939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p:nvPr/>
        </p:nvSpPr>
        <p:spPr>
          <a:xfrm flipH="1">
            <a:off x="-28576" y="0"/>
            <a:ext cx="3987118" cy="6867328"/>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raphic 4" descr="Illustration of a purple book character">
            <a:extLst>
              <a:ext uri="{FF2B5EF4-FFF2-40B4-BE49-F238E27FC236}">
                <a16:creationId xmlns:a16="http://schemas.microsoft.com/office/drawing/2014/main" id="{66D65075-912A-0B45-A895-6C8FA62F34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688912" y="2074690"/>
            <a:ext cx="2240025" cy="2708619"/>
          </a:xfrm>
          <a:prstGeom prst="rect">
            <a:avLst/>
          </a:prstGeom>
        </p:spPr>
      </p:pic>
      <p:sp>
        <p:nvSpPr>
          <p:cNvPr id="4" name="Title 3">
            <a:extLst>
              <a:ext uri="{FF2B5EF4-FFF2-40B4-BE49-F238E27FC236}">
                <a16:creationId xmlns:a16="http://schemas.microsoft.com/office/drawing/2014/main" id="{232DB527-46FA-EEDF-E4BC-35A289C4CC31}"/>
              </a:ext>
            </a:extLst>
          </p:cNvPr>
          <p:cNvSpPr>
            <a:spLocks noGrp="1"/>
          </p:cNvSpPr>
          <p:nvPr>
            <p:ph type="title"/>
          </p:nvPr>
        </p:nvSpPr>
        <p:spPr>
          <a:xfrm>
            <a:off x="4376059" y="306315"/>
            <a:ext cx="4963885" cy="1300085"/>
          </a:xfrm>
        </p:spPr>
        <p:txBody>
          <a:bodyPr>
            <a:noAutofit/>
          </a:bodyPr>
          <a:lstStyle/>
          <a:p>
            <a:r>
              <a:rPr lang="en-US"/>
              <a:t>ROAR  Behavior and Expectations</a:t>
            </a:r>
          </a:p>
        </p:txBody>
      </p:sp>
      <p:sp>
        <p:nvSpPr>
          <p:cNvPr id="8" name="Text Placeholder 7">
            <a:extLst>
              <a:ext uri="{FF2B5EF4-FFF2-40B4-BE49-F238E27FC236}">
                <a16:creationId xmlns:a16="http://schemas.microsoft.com/office/drawing/2014/main" id="{2B7136C1-8F35-4136-5CF7-10AD27D37CC6}"/>
              </a:ext>
            </a:extLst>
          </p:cNvPr>
          <p:cNvSpPr>
            <a:spLocks noGrp="1"/>
          </p:cNvSpPr>
          <p:nvPr>
            <p:ph type="body" sz="quarter" idx="11"/>
          </p:nvPr>
        </p:nvSpPr>
        <p:spPr>
          <a:xfrm>
            <a:off x="4172464" y="1606400"/>
            <a:ext cx="6858000" cy="2720353"/>
          </a:xfrm>
        </p:spPr>
        <p:txBody>
          <a:bodyPr>
            <a:normAutofit/>
          </a:bodyPr>
          <a:lstStyle/>
          <a:p>
            <a:pPr algn="ctr">
              <a:lnSpc>
                <a:spcPct val="100000"/>
              </a:lnSpc>
              <a:spcBef>
                <a:spcPts val="0"/>
              </a:spcBef>
            </a:pPr>
            <a:r>
              <a:rPr lang="en-US" sz="4000"/>
              <a:t>Respect</a:t>
            </a:r>
          </a:p>
          <a:p>
            <a:pPr algn="ctr">
              <a:lnSpc>
                <a:spcPct val="100000"/>
              </a:lnSpc>
              <a:spcBef>
                <a:spcPts val="0"/>
              </a:spcBef>
            </a:pPr>
            <a:r>
              <a:rPr lang="en-US" sz="4000"/>
              <a:t>On-task</a:t>
            </a:r>
          </a:p>
          <a:p>
            <a:pPr algn="ctr">
              <a:lnSpc>
                <a:spcPct val="100000"/>
              </a:lnSpc>
              <a:spcBef>
                <a:spcPts val="0"/>
              </a:spcBef>
            </a:pPr>
            <a:r>
              <a:rPr lang="en-US" sz="4000"/>
              <a:t>Attitude</a:t>
            </a:r>
          </a:p>
          <a:p>
            <a:pPr algn="ctr">
              <a:lnSpc>
                <a:spcPct val="100000"/>
              </a:lnSpc>
              <a:spcBef>
                <a:spcPts val="0"/>
              </a:spcBef>
            </a:pPr>
            <a:r>
              <a:rPr lang="en-US" sz="4000"/>
              <a:t>Responsibility</a:t>
            </a:r>
            <a:endParaRPr lang="en-US" sz="3200"/>
          </a:p>
        </p:txBody>
      </p:sp>
      <p:sp>
        <p:nvSpPr>
          <p:cNvPr id="9" name="TextBox 8">
            <a:extLst>
              <a:ext uri="{FF2B5EF4-FFF2-40B4-BE49-F238E27FC236}">
                <a16:creationId xmlns:a16="http://schemas.microsoft.com/office/drawing/2014/main" id="{67EF363F-DA38-3266-F99D-69A6905F4625}"/>
              </a:ext>
            </a:extLst>
          </p:cNvPr>
          <p:cNvSpPr txBox="1"/>
          <p:nvPr/>
        </p:nvSpPr>
        <p:spPr>
          <a:xfrm>
            <a:off x="3421349" y="4180344"/>
            <a:ext cx="8360229" cy="2677656"/>
          </a:xfrm>
          <a:prstGeom prst="rect">
            <a:avLst/>
          </a:prstGeom>
          <a:noFill/>
        </p:spPr>
        <p:txBody>
          <a:bodyPr wrap="square" rtlCol="0">
            <a:spAutoFit/>
          </a:bodyPr>
          <a:lstStyle/>
          <a:p>
            <a:r>
              <a:rPr lang="en-US" sz="2800">
                <a:solidFill>
                  <a:schemeClr val="bg1"/>
                </a:solidFill>
              </a:rPr>
              <a:t>Students will</a:t>
            </a:r>
          </a:p>
          <a:p>
            <a:pPr marL="457200" indent="-457200">
              <a:buFont typeface="Arial" panose="020B0604020202020204" pitchFamily="34" charset="0"/>
              <a:buChar char="•"/>
            </a:pPr>
            <a:r>
              <a:rPr lang="en-US" sz="2800">
                <a:solidFill>
                  <a:schemeClr val="bg1"/>
                </a:solidFill>
              </a:rPr>
              <a:t> receive positive reinforcement </a:t>
            </a:r>
          </a:p>
          <a:p>
            <a:pPr marL="457200" indent="-457200">
              <a:buFont typeface="Arial" panose="020B0604020202020204" pitchFamily="34" charset="0"/>
              <a:buChar char="•"/>
            </a:pPr>
            <a:r>
              <a:rPr lang="en-US" sz="2800">
                <a:solidFill>
                  <a:schemeClr val="bg1"/>
                </a:solidFill>
              </a:rPr>
              <a:t>ROAR tickets can be used to purchase prizes</a:t>
            </a:r>
          </a:p>
          <a:p>
            <a:pPr marL="457200" indent="-457200">
              <a:buFont typeface="Arial" panose="020B0604020202020204" pitchFamily="34" charset="0"/>
              <a:buChar char="•"/>
            </a:pPr>
            <a:r>
              <a:rPr lang="en-US" sz="2800">
                <a:solidFill>
                  <a:schemeClr val="bg1"/>
                </a:solidFill>
              </a:rPr>
              <a:t>Monthly grade wide drawings</a:t>
            </a:r>
          </a:p>
          <a:p>
            <a:pPr marL="457200" indent="-457200">
              <a:buFont typeface="Arial" panose="020B0604020202020204" pitchFamily="34" charset="0"/>
              <a:buChar char="•"/>
            </a:pPr>
            <a:r>
              <a:rPr lang="en-US" sz="2800">
                <a:solidFill>
                  <a:schemeClr val="bg1"/>
                </a:solidFill>
              </a:rPr>
              <a:t>Quarterly reward as a grade </a:t>
            </a:r>
          </a:p>
          <a:p>
            <a:endParaRPr lang="en-US" sz="2800"/>
          </a:p>
        </p:txBody>
      </p:sp>
    </p:spTree>
    <p:extLst>
      <p:ext uri="{BB962C8B-B14F-4D97-AF65-F5344CB8AC3E}">
        <p14:creationId xmlns:p14="http://schemas.microsoft.com/office/powerpoint/2010/main" val="2174736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D4A52C-1616-4DE9-8F38-FB14C873292F}"/>
              </a:ext>
            </a:extLst>
          </p:cNvPr>
          <p:cNvSpPr>
            <a:spLocks noGrp="1"/>
          </p:cNvSpPr>
          <p:nvPr>
            <p:ph type="title"/>
          </p:nvPr>
        </p:nvSpPr>
        <p:spPr>
          <a:xfrm>
            <a:off x="3771900" y="466391"/>
            <a:ext cx="6400800" cy="685800"/>
          </a:xfrm>
        </p:spPr>
        <p:txBody>
          <a:bodyPr/>
          <a:lstStyle/>
          <a:p>
            <a:r>
              <a:rPr lang="en-US"/>
              <a:t>SOS Folder</a:t>
            </a:r>
          </a:p>
        </p:txBody>
      </p:sp>
      <p:sp>
        <p:nvSpPr>
          <p:cNvPr id="4" name="Text Placeholder 3">
            <a:extLst>
              <a:ext uri="{FF2B5EF4-FFF2-40B4-BE49-F238E27FC236}">
                <a16:creationId xmlns:a16="http://schemas.microsoft.com/office/drawing/2014/main" id="{6050E4D2-39CB-0E42-CE83-1686C20708CD}"/>
              </a:ext>
            </a:extLst>
          </p:cNvPr>
          <p:cNvSpPr>
            <a:spLocks noGrp="1"/>
          </p:cNvSpPr>
          <p:nvPr>
            <p:ph type="body" sz="quarter" idx="11"/>
          </p:nvPr>
        </p:nvSpPr>
        <p:spPr>
          <a:xfrm>
            <a:off x="359230" y="1469571"/>
            <a:ext cx="8082642" cy="4474028"/>
          </a:xfrm>
        </p:spPr>
        <p:txBody>
          <a:bodyPr>
            <a:normAutofit fontScale="92500" lnSpcReduction="10000"/>
          </a:bodyPr>
          <a:lstStyle/>
          <a:p>
            <a:pPr eaLnBrk="1" hangingPunct="1">
              <a:lnSpc>
                <a:spcPct val="100000"/>
              </a:lnSpc>
              <a:spcBef>
                <a:spcPct val="0"/>
              </a:spcBef>
              <a:buClrTx/>
              <a:buSzTx/>
              <a:buFontTx/>
              <a:buNone/>
            </a:pPr>
            <a:r>
              <a:rPr lang="en-US" altLang="en-US" sz="3200">
                <a:solidFill>
                  <a:srgbClr val="002060"/>
                </a:solidFill>
                <a:latin typeface="Gill Sans MT"/>
              </a:rPr>
              <a:t>All mail, homework and graded work will be in the SOS folder.   </a:t>
            </a:r>
          </a:p>
          <a:p>
            <a:pPr eaLnBrk="1" hangingPunct="1">
              <a:lnSpc>
                <a:spcPct val="100000"/>
              </a:lnSpc>
              <a:spcBef>
                <a:spcPct val="0"/>
              </a:spcBef>
              <a:buClrTx/>
              <a:buSzTx/>
              <a:buFontTx/>
              <a:buNone/>
            </a:pPr>
            <a:endParaRPr lang="en-US" altLang="en-US" sz="3200">
              <a:solidFill>
                <a:srgbClr val="002060"/>
              </a:solidFill>
              <a:latin typeface="Gill Sans MT"/>
            </a:endParaRPr>
          </a:p>
          <a:p>
            <a:pPr eaLnBrk="1" hangingPunct="1">
              <a:lnSpc>
                <a:spcPct val="100000"/>
              </a:lnSpc>
              <a:spcBef>
                <a:spcPct val="0"/>
              </a:spcBef>
              <a:buClrTx/>
              <a:buSzTx/>
              <a:buFontTx/>
              <a:buNone/>
            </a:pPr>
            <a:r>
              <a:rPr lang="en-US" altLang="en-US" sz="3600">
                <a:solidFill>
                  <a:srgbClr val="FF0000"/>
                </a:solidFill>
                <a:latin typeface="Gill Sans MT"/>
              </a:rPr>
              <a:t>It will go from school to home and back to school every day.</a:t>
            </a:r>
            <a:endParaRPr lang="en-US" altLang="en-US" sz="4000">
              <a:solidFill>
                <a:srgbClr val="000000"/>
              </a:solidFill>
            </a:endParaRPr>
          </a:p>
          <a:p>
            <a:pPr eaLnBrk="1" hangingPunct="1">
              <a:lnSpc>
                <a:spcPct val="100000"/>
              </a:lnSpc>
              <a:spcBef>
                <a:spcPct val="0"/>
              </a:spcBef>
              <a:buClrTx/>
              <a:buSzTx/>
              <a:buFontTx/>
              <a:buNone/>
            </a:pPr>
            <a:endParaRPr lang="en-US" altLang="en-US" sz="2800">
              <a:solidFill>
                <a:srgbClr val="FF0000"/>
              </a:solidFill>
            </a:endParaRPr>
          </a:p>
          <a:p>
            <a:pPr algn="ctr" eaLnBrk="1" hangingPunct="1">
              <a:lnSpc>
                <a:spcPct val="100000"/>
              </a:lnSpc>
              <a:spcBef>
                <a:spcPct val="0"/>
              </a:spcBef>
              <a:buClrTx/>
              <a:buSzTx/>
              <a:buNone/>
            </a:pPr>
            <a:r>
              <a:rPr lang="en-US" altLang="en-US" sz="3600">
                <a:solidFill>
                  <a:srgbClr val="FF0000"/>
                </a:solidFill>
                <a:latin typeface="Gill Sans MT"/>
              </a:rPr>
              <a:t>          </a:t>
            </a:r>
            <a:r>
              <a:rPr lang="en-US" altLang="en-US" sz="3600">
                <a:solidFill>
                  <a:srgbClr val="002060"/>
                </a:solidFill>
                <a:latin typeface="Gill Sans MT"/>
              </a:rPr>
              <a:t>**PLEASE help your child to take responsibility in checking this folder </a:t>
            </a:r>
            <a:r>
              <a:rPr lang="en-US" altLang="en-US" sz="3600">
                <a:solidFill>
                  <a:schemeClr val="tx1"/>
                </a:solidFill>
                <a:latin typeface="Gill Sans MT"/>
              </a:rPr>
              <a:t>every evening.</a:t>
            </a:r>
            <a:r>
              <a:rPr lang="en-US" altLang="en-US" sz="3600">
                <a:solidFill>
                  <a:srgbClr val="002060"/>
                </a:solidFill>
                <a:latin typeface="Gill Sans MT"/>
              </a:rPr>
              <a:t>  The “Keep at Home” side </a:t>
            </a:r>
            <a:r>
              <a:rPr lang="en-US" altLang="en-US" sz="3600">
                <a:solidFill>
                  <a:schemeClr val="tx1"/>
                </a:solidFill>
                <a:latin typeface="Gill Sans MT"/>
              </a:rPr>
              <a:t>should be emptied at home. </a:t>
            </a:r>
          </a:p>
          <a:p>
            <a:endParaRPr lang="en-US"/>
          </a:p>
        </p:txBody>
      </p:sp>
      <p:sp>
        <p:nvSpPr>
          <p:cNvPr id="7" name="Oval 6">
            <a:extLst>
              <a:ext uri="{FF2B5EF4-FFF2-40B4-BE49-F238E27FC236}">
                <a16:creationId xmlns:a16="http://schemas.microsoft.com/office/drawing/2014/main" id="{B4E64823-B1F6-4468-BC94-C8D367BF35A2}"/>
              </a:ext>
              <a:ext uri="{C183D7F6-B498-43B3-948B-1728B52AA6E4}">
                <adec:decorative xmlns:adec="http://schemas.microsoft.com/office/drawing/2017/decorative" val="1"/>
              </a:ext>
            </a:extLst>
          </p:cNvPr>
          <p:cNvSpPr/>
          <p:nvPr/>
        </p:nvSpPr>
        <p:spPr>
          <a:xfrm>
            <a:off x="7837692" y="1714500"/>
            <a:ext cx="3429000" cy="342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Illustration of a globe character ">
            <a:extLst>
              <a:ext uri="{FF2B5EF4-FFF2-40B4-BE49-F238E27FC236}">
                <a16:creationId xmlns:a16="http://schemas.microsoft.com/office/drawing/2014/main" id="{ABDECD10-E1E7-4208-B869-09373BB9DB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29672" y="2491609"/>
            <a:ext cx="2645040" cy="2089582"/>
          </a:xfrm>
          <a:prstGeom prst="rect">
            <a:avLst/>
          </a:prstGeom>
        </p:spPr>
      </p:pic>
    </p:spTree>
    <p:extLst>
      <p:ext uri="{BB962C8B-B14F-4D97-AF65-F5344CB8AC3E}">
        <p14:creationId xmlns:p14="http://schemas.microsoft.com/office/powerpoint/2010/main" val="260224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6DE3-AC86-797A-245B-31DD98D3D13F}"/>
              </a:ext>
            </a:extLst>
          </p:cNvPr>
          <p:cNvSpPr>
            <a:spLocks noGrp="1"/>
          </p:cNvSpPr>
          <p:nvPr>
            <p:ph type="title"/>
          </p:nvPr>
        </p:nvSpPr>
        <p:spPr>
          <a:xfrm>
            <a:off x="2198253" y="230910"/>
            <a:ext cx="8774545" cy="685800"/>
          </a:xfrm>
        </p:spPr>
        <p:txBody>
          <a:bodyPr/>
          <a:lstStyle/>
          <a:p>
            <a:r>
              <a:rPr lang="en-US"/>
              <a:t>Second Chance Learning</a:t>
            </a:r>
          </a:p>
        </p:txBody>
      </p:sp>
      <p:sp>
        <p:nvSpPr>
          <p:cNvPr id="3" name="Text Placeholder 2">
            <a:extLst>
              <a:ext uri="{FF2B5EF4-FFF2-40B4-BE49-F238E27FC236}">
                <a16:creationId xmlns:a16="http://schemas.microsoft.com/office/drawing/2014/main" id="{DCE55629-0C22-0CAC-FF3A-0FD6ABAD03D7}"/>
              </a:ext>
            </a:extLst>
          </p:cNvPr>
          <p:cNvSpPr>
            <a:spLocks noGrp="1"/>
          </p:cNvSpPr>
          <p:nvPr>
            <p:ph type="body" sz="quarter" idx="11"/>
          </p:nvPr>
        </p:nvSpPr>
        <p:spPr>
          <a:xfrm>
            <a:off x="175491" y="1913064"/>
            <a:ext cx="11462327" cy="4279392"/>
          </a:xfrm>
        </p:spPr>
        <p:txBody>
          <a:bodyPr>
            <a:normAutofit lnSpcReduction="10000"/>
          </a:bodyPr>
          <a:lstStyle/>
          <a:p>
            <a:r>
              <a:rPr lang="en-US" sz="2400" u="sng" dirty="0"/>
              <a:t>Second Chance Learning Policy</a:t>
            </a:r>
            <a:endParaRPr lang="en-US" sz="2400" dirty="0"/>
          </a:p>
          <a:p>
            <a:pPr marL="285750" indent="-285750" fontAlgn="ctr">
              <a:buFont typeface="Wingdings" panose="05000000000000000000" pitchFamily="2" charset="2"/>
              <a:buChar char="q"/>
            </a:pPr>
            <a:r>
              <a:rPr lang="en-US" sz="2400" dirty="0"/>
              <a:t>2nd Chance assessment is to be done after 2nd chance learning.</a:t>
            </a:r>
          </a:p>
          <a:p>
            <a:pPr marL="285750" indent="-285750" fontAlgn="ctr">
              <a:buFont typeface="Wingdings" panose="05000000000000000000" pitchFamily="2" charset="2"/>
              <a:buChar char="q"/>
            </a:pPr>
            <a:r>
              <a:rPr lang="en-US" sz="2400" dirty="0"/>
              <a:t>This could include graded classwork, quizzes, and unit test.</a:t>
            </a:r>
          </a:p>
          <a:p>
            <a:pPr marL="285750" indent="-285750" fontAlgn="ctr">
              <a:buFont typeface="Wingdings" panose="05000000000000000000" pitchFamily="2" charset="2"/>
              <a:buChar char="q"/>
            </a:pPr>
            <a:r>
              <a:rPr lang="en-US" sz="2400" dirty="0"/>
              <a:t>2nd chance assessments are to be done only when the student receives a grade below 80% on the assignment.</a:t>
            </a:r>
          </a:p>
          <a:p>
            <a:pPr marL="285750" indent="-285750" fontAlgn="ctr">
              <a:buFont typeface="Wingdings" panose="05000000000000000000" pitchFamily="2" charset="2"/>
              <a:buChar char="q"/>
            </a:pPr>
            <a:r>
              <a:rPr lang="en-US" sz="2400" dirty="0"/>
              <a:t>Students  may then have the opportunity to make corrections to the work.</a:t>
            </a:r>
          </a:p>
          <a:p>
            <a:pPr marL="285750" indent="-285750" fontAlgn="ctr">
              <a:buFont typeface="Wingdings" panose="05000000000000000000" pitchFamily="2" charset="2"/>
              <a:buChar char="q"/>
            </a:pPr>
            <a:r>
              <a:rPr lang="en-US" sz="2400" dirty="0"/>
              <a:t>Students will not be able to earn a grade higher then 80% on the second chance assessment. Grades in HAC will reflect this.</a:t>
            </a:r>
          </a:p>
          <a:p>
            <a:pPr fontAlgn="ctr"/>
            <a:endParaRPr lang="en-US" sz="2400" dirty="0"/>
          </a:p>
          <a:p>
            <a:pPr marL="800100" lvl="1" indent="-342900" fontAlgn="ctr">
              <a:buFont typeface="Wingdings" panose="05000000000000000000" pitchFamily="2" charset="2"/>
              <a:buChar char="q"/>
            </a:pPr>
            <a:r>
              <a:rPr lang="en-US" dirty="0">
                <a:solidFill>
                  <a:schemeClr val="bg1"/>
                </a:solidFill>
              </a:rPr>
              <a:t>SECOND CHANCE IS AT TEACHER DISCRESSION AND WILL NOT BE AVAILABLE FOR EACH ASSIGNMENT AND/OR ASSESSMENT.</a:t>
            </a:r>
          </a:p>
          <a:p>
            <a:endParaRPr lang="en-US" dirty="0"/>
          </a:p>
        </p:txBody>
      </p:sp>
      <p:pic>
        <p:nvPicPr>
          <p:cNvPr id="4" name="Graphic 3" descr="Illustration of a pencil character ">
            <a:extLst>
              <a:ext uri="{FF2B5EF4-FFF2-40B4-BE49-F238E27FC236}">
                <a16:creationId xmlns:a16="http://schemas.microsoft.com/office/drawing/2014/main" id="{284784F6-16BF-6BC1-07E6-FF17327610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492209">
            <a:off x="9605583" y="330016"/>
            <a:ext cx="1582721" cy="2699939"/>
          </a:xfrm>
          <a:prstGeom prst="rect">
            <a:avLst/>
          </a:prstGeom>
        </p:spPr>
      </p:pic>
    </p:spTree>
    <p:extLst>
      <p:ext uri="{BB962C8B-B14F-4D97-AF65-F5344CB8AC3E}">
        <p14:creationId xmlns:p14="http://schemas.microsoft.com/office/powerpoint/2010/main" val="25845921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9A2C9-424A-5322-C2A0-2E713DD3E1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EE2377-E51C-8A42-9C5D-CABE7C986AE1}"/>
              </a:ext>
            </a:extLst>
          </p:cNvPr>
          <p:cNvSpPr>
            <a:spLocks noGrp="1"/>
          </p:cNvSpPr>
          <p:nvPr>
            <p:ph type="sldNum" sz="quarter" idx="4"/>
          </p:nvPr>
        </p:nvSpPr>
        <p:spPr/>
        <p:txBody>
          <a:bodyPr/>
          <a:lstStyle/>
          <a:p>
            <a:fld id="{6D22F896-40B5-4ADD-8801-0D06FADFA095}" type="slidenum">
              <a:rPr lang="en-US" smtClean="0"/>
              <a:pPr/>
              <a:t>24</a:t>
            </a:fld>
            <a:endParaRPr lang="en-US"/>
          </a:p>
        </p:txBody>
      </p:sp>
      <p:sp>
        <p:nvSpPr>
          <p:cNvPr id="3" name="TextBox 2">
            <a:extLst>
              <a:ext uri="{FF2B5EF4-FFF2-40B4-BE49-F238E27FC236}">
                <a16:creationId xmlns:a16="http://schemas.microsoft.com/office/drawing/2014/main" id="{4A218BB6-070A-C2AE-E23B-7B38EA54215C}"/>
              </a:ext>
            </a:extLst>
          </p:cNvPr>
          <p:cNvSpPr txBox="1"/>
          <p:nvPr/>
        </p:nvSpPr>
        <p:spPr>
          <a:xfrm>
            <a:off x="548640" y="1225296"/>
            <a:ext cx="10488168" cy="42473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t>All students in grades 2-5 will be taught curricular standards using Benchmark Advance resources.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Benchmark Advance is aligned to the Science of Reading- It is based on current research.</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Students will be engaged in developing their </a:t>
            </a:r>
            <a:r>
              <a:rPr lang="en-US" b="1"/>
              <a:t>vocabulary and background knowledge</a:t>
            </a:r>
            <a:r>
              <a:rPr lang="en-US"/>
              <a:t>, understanding language structure, literacy knowledge and verbal reasoning.  Developing these skills will help students comprehend texts.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Students will have the opportunity to broaden their knowledge by reading multiple texts on a topic.</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Students will be engaged in </a:t>
            </a:r>
            <a:r>
              <a:rPr lang="en-US" b="1" u="sng"/>
              <a:t>writing</a:t>
            </a:r>
            <a:r>
              <a:rPr lang="en-US"/>
              <a:t> that is connected to their current reading.</a:t>
            </a:r>
          </a:p>
          <a:p>
            <a:endParaRPr lang="en-US"/>
          </a:p>
          <a:p>
            <a:pPr marL="285750" indent="-285750">
              <a:buFont typeface="Arial" panose="020B0604020202020204" pitchFamily="34" charset="0"/>
              <a:buChar char="•"/>
            </a:pPr>
            <a:r>
              <a:rPr lang="en-US"/>
              <a:t>Benchmark Advance integrates Literary, Social Science, and Science topics.</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Benchmark Advance provides assessments to monitor progress.</a:t>
            </a:r>
          </a:p>
        </p:txBody>
      </p:sp>
      <p:pic>
        <p:nvPicPr>
          <p:cNvPr id="2" name="Picture 1" descr="undefined">
            <a:extLst>
              <a:ext uri="{FF2B5EF4-FFF2-40B4-BE49-F238E27FC236}">
                <a16:creationId xmlns:a16="http://schemas.microsoft.com/office/drawing/2014/main" id="{9C451503-DC8D-9201-C714-5A14603ACF8A}"/>
              </a:ext>
            </a:extLst>
          </p:cNvPr>
          <p:cNvPicPr>
            <a:picLocks noChangeAspect="1"/>
          </p:cNvPicPr>
          <p:nvPr/>
        </p:nvPicPr>
        <p:blipFill>
          <a:blip r:embed="rId3"/>
          <a:stretch>
            <a:fillRect/>
          </a:stretch>
        </p:blipFill>
        <p:spPr>
          <a:xfrm>
            <a:off x="4132698" y="707"/>
            <a:ext cx="3322320" cy="1024890"/>
          </a:xfrm>
          <a:prstGeom prst="rect">
            <a:avLst/>
          </a:prstGeom>
        </p:spPr>
      </p:pic>
    </p:spTree>
    <p:extLst>
      <p:ext uri="{BB962C8B-B14F-4D97-AF65-F5344CB8AC3E}">
        <p14:creationId xmlns:p14="http://schemas.microsoft.com/office/powerpoint/2010/main" val="1509174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652A-D3FE-F30E-3FC8-A7F69289E90F}"/>
              </a:ext>
            </a:extLst>
          </p:cNvPr>
          <p:cNvSpPr>
            <a:spLocks noGrp="1"/>
          </p:cNvSpPr>
          <p:nvPr>
            <p:ph type="title"/>
          </p:nvPr>
        </p:nvSpPr>
        <p:spPr>
          <a:xfrm>
            <a:off x="908648" y="626852"/>
            <a:ext cx="8957727" cy="3350787"/>
          </a:xfrm>
        </p:spPr>
        <p:txBody>
          <a:bodyPr/>
          <a:lstStyle/>
          <a:p>
            <a:r>
              <a:rPr lang="en-US"/>
              <a:t>    </a:t>
            </a:r>
          </a:p>
        </p:txBody>
      </p:sp>
      <p:sp>
        <p:nvSpPr>
          <p:cNvPr id="5" name="Slide Number Placeholder 4">
            <a:extLst>
              <a:ext uri="{FF2B5EF4-FFF2-40B4-BE49-F238E27FC236}">
                <a16:creationId xmlns:a16="http://schemas.microsoft.com/office/drawing/2014/main" id="{41A51C36-55B1-8C21-6DBE-55EA1E29C8BF}"/>
              </a:ext>
            </a:extLst>
          </p:cNvPr>
          <p:cNvSpPr>
            <a:spLocks noGrp="1"/>
          </p:cNvSpPr>
          <p:nvPr>
            <p:ph type="sldNum" sz="quarter" idx="4"/>
          </p:nvPr>
        </p:nvSpPr>
        <p:spPr/>
        <p:txBody>
          <a:bodyPr/>
          <a:lstStyle/>
          <a:p>
            <a:fld id="{6D22F896-40B5-4ADD-8801-0D06FADFA095}" type="slidenum">
              <a:rPr lang="en-US" smtClean="0"/>
              <a:pPr/>
              <a:t>25</a:t>
            </a:fld>
            <a:endParaRPr lang="en-US"/>
          </a:p>
        </p:txBody>
      </p:sp>
      <p:pic>
        <p:nvPicPr>
          <p:cNvPr id="14" name="Picture 13" descr="undefined">
            <a:extLst>
              <a:ext uri="{FF2B5EF4-FFF2-40B4-BE49-F238E27FC236}">
                <a16:creationId xmlns:a16="http://schemas.microsoft.com/office/drawing/2014/main" id="{D23156A3-E026-9A44-63F2-9E3B4B21FAC2}"/>
              </a:ext>
            </a:extLst>
          </p:cNvPr>
          <p:cNvPicPr>
            <a:picLocks noChangeAspect="1"/>
          </p:cNvPicPr>
          <p:nvPr/>
        </p:nvPicPr>
        <p:blipFill>
          <a:blip r:embed="rId3"/>
          <a:stretch>
            <a:fillRect/>
          </a:stretch>
        </p:blipFill>
        <p:spPr>
          <a:xfrm>
            <a:off x="8692955" y="5293496"/>
            <a:ext cx="3322320" cy="1024890"/>
          </a:xfrm>
          <a:prstGeom prst="rect">
            <a:avLst/>
          </a:prstGeom>
        </p:spPr>
      </p:pic>
      <p:sp>
        <p:nvSpPr>
          <p:cNvPr id="9" name="TextBox 8">
            <a:extLst>
              <a:ext uri="{FF2B5EF4-FFF2-40B4-BE49-F238E27FC236}">
                <a16:creationId xmlns:a16="http://schemas.microsoft.com/office/drawing/2014/main" id="{1EFD98A5-AEDB-E2CC-4DFB-C269EBC563CC}"/>
              </a:ext>
            </a:extLst>
          </p:cNvPr>
          <p:cNvSpPr txBox="1"/>
          <p:nvPr/>
        </p:nvSpPr>
        <p:spPr>
          <a:xfrm>
            <a:off x="7872984" y="1773936"/>
            <a:ext cx="3886200" cy="2677656"/>
          </a:xfrm>
          <a:prstGeom prst="rect">
            <a:avLst/>
          </a:prstGeom>
          <a:noFill/>
        </p:spPr>
        <p:txBody>
          <a:bodyPr wrap="square" rtlCol="0">
            <a:spAutoFit/>
          </a:bodyPr>
          <a:lstStyle/>
          <a:p>
            <a:r>
              <a:rPr lang="en-US" sz="2800"/>
              <a:t>Benchmark Advance provides the opportunity to build knowledge within the grade level as well as across  grades.</a:t>
            </a:r>
          </a:p>
        </p:txBody>
      </p:sp>
      <p:pic>
        <p:nvPicPr>
          <p:cNvPr id="4" name="Picture 3">
            <a:extLst>
              <a:ext uri="{FF2B5EF4-FFF2-40B4-BE49-F238E27FC236}">
                <a16:creationId xmlns:a16="http://schemas.microsoft.com/office/drawing/2014/main" id="{A7A85DD9-425E-19A6-E78A-252212061B0D}"/>
              </a:ext>
            </a:extLst>
          </p:cNvPr>
          <p:cNvPicPr>
            <a:picLocks noChangeAspect="1"/>
          </p:cNvPicPr>
          <p:nvPr/>
        </p:nvPicPr>
        <p:blipFill>
          <a:blip r:embed="rId4"/>
          <a:stretch>
            <a:fillRect/>
          </a:stretch>
        </p:blipFill>
        <p:spPr>
          <a:xfrm>
            <a:off x="572220" y="1349229"/>
            <a:ext cx="7111115" cy="4265187"/>
          </a:xfrm>
          <a:prstGeom prst="rect">
            <a:avLst/>
          </a:prstGeom>
        </p:spPr>
      </p:pic>
      <p:sp>
        <p:nvSpPr>
          <p:cNvPr id="10" name="Oval 9">
            <a:extLst>
              <a:ext uri="{FF2B5EF4-FFF2-40B4-BE49-F238E27FC236}">
                <a16:creationId xmlns:a16="http://schemas.microsoft.com/office/drawing/2014/main" id="{422B65CB-5F3C-8852-EC2B-EBBCF2A73AF3}"/>
              </a:ext>
            </a:extLst>
          </p:cNvPr>
          <p:cNvSpPr/>
          <p:nvPr/>
        </p:nvSpPr>
        <p:spPr>
          <a:xfrm>
            <a:off x="176726" y="822960"/>
            <a:ext cx="2148900" cy="5230368"/>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E181A7A-9C3A-C341-224C-76DECAC9C17E}"/>
              </a:ext>
            </a:extLst>
          </p:cNvPr>
          <p:cNvSpPr txBox="1"/>
          <p:nvPr/>
        </p:nvSpPr>
        <p:spPr>
          <a:xfrm>
            <a:off x="908648" y="999971"/>
            <a:ext cx="923537" cy="369332"/>
          </a:xfrm>
          <a:prstGeom prst="rect">
            <a:avLst/>
          </a:prstGeom>
          <a:noFill/>
        </p:spPr>
        <p:txBody>
          <a:bodyPr wrap="square" rtlCol="0">
            <a:spAutoFit/>
          </a:bodyPr>
          <a:lstStyle/>
          <a:p>
            <a:r>
              <a:rPr lang="en-US"/>
              <a:t>UNITS</a:t>
            </a:r>
          </a:p>
        </p:txBody>
      </p:sp>
      <p:sp>
        <p:nvSpPr>
          <p:cNvPr id="15" name="TextBox 14">
            <a:extLst>
              <a:ext uri="{FF2B5EF4-FFF2-40B4-BE49-F238E27FC236}">
                <a16:creationId xmlns:a16="http://schemas.microsoft.com/office/drawing/2014/main" id="{5B056C2D-2C5B-C0F4-2241-DEDDE662634C}"/>
              </a:ext>
            </a:extLst>
          </p:cNvPr>
          <p:cNvSpPr txBox="1"/>
          <p:nvPr/>
        </p:nvSpPr>
        <p:spPr>
          <a:xfrm>
            <a:off x="4542761" y="979897"/>
            <a:ext cx="3310128" cy="369332"/>
          </a:xfrm>
          <a:prstGeom prst="rect">
            <a:avLst/>
          </a:prstGeom>
          <a:noFill/>
        </p:spPr>
        <p:txBody>
          <a:bodyPr wrap="square" rtlCol="0">
            <a:spAutoFit/>
          </a:bodyPr>
          <a:lstStyle/>
          <a:p>
            <a:r>
              <a:rPr lang="en-US"/>
              <a:t> 2</a:t>
            </a:r>
            <a:r>
              <a:rPr lang="en-US" baseline="30000"/>
              <a:t>nd</a:t>
            </a:r>
            <a:r>
              <a:rPr lang="en-US"/>
              <a:t>      3</a:t>
            </a:r>
            <a:r>
              <a:rPr lang="en-US" baseline="30000"/>
              <a:t>rd</a:t>
            </a:r>
            <a:r>
              <a:rPr lang="en-US"/>
              <a:t>     4</a:t>
            </a:r>
            <a:r>
              <a:rPr lang="en-US" baseline="30000"/>
              <a:t>th</a:t>
            </a:r>
            <a:r>
              <a:rPr lang="en-US"/>
              <a:t>    5</a:t>
            </a:r>
            <a:r>
              <a:rPr lang="en-US" baseline="30000"/>
              <a:t>th</a:t>
            </a:r>
            <a:r>
              <a:rPr lang="en-US"/>
              <a:t>      6th</a:t>
            </a:r>
          </a:p>
        </p:txBody>
      </p:sp>
      <p:sp>
        <p:nvSpPr>
          <p:cNvPr id="18" name="Oval 17">
            <a:extLst>
              <a:ext uri="{FF2B5EF4-FFF2-40B4-BE49-F238E27FC236}">
                <a16:creationId xmlns:a16="http://schemas.microsoft.com/office/drawing/2014/main" id="{91FB617E-3ABB-1C25-5BF8-71A14377D817}"/>
              </a:ext>
            </a:extLst>
          </p:cNvPr>
          <p:cNvSpPr/>
          <p:nvPr/>
        </p:nvSpPr>
        <p:spPr>
          <a:xfrm>
            <a:off x="3813048" y="155448"/>
            <a:ext cx="4059936" cy="6075700"/>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F22D33A-ACA9-6C06-A81B-EE9DDD28DDE1}"/>
              </a:ext>
            </a:extLst>
          </p:cNvPr>
          <p:cNvSpPr txBox="1"/>
          <p:nvPr/>
        </p:nvSpPr>
        <p:spPr>
          <a:xfrm>
            <a:off x="1965960" y="6402586"/>
            <a:ext cx="5248656" cy="369332"/>
          </a:xfrm>
          <a:prstGeom prst="rect">
            <a:avLst/>
          </a:prstGeom>
          <a:noFill/>
        </p:spPr>
        <p:txBody>
          <a:bodyPr wrap="square" rtlCol="0">
            <a:spAutoFit/>
          </a:bodyPr>
          <a:lstStyle/>
          <a:p>
            <a:r>
              <a:rPr lang="en-US"/>
              <a:t>Benchmark Advance Program Guide, 2022</a:t>
            </a:r>
          </a:p>
        </p:txBody>
      </p:sp>
    </p:spTree>
    <p:extLst>
      <p:ext uri="{BB962C8B-B14F-4D97-AF65-F5344CB8AC3E}">
        <p14:creationId xmlns:p14="http://schemas.microsoft.com/office/powerpoint/2010/main" val="4044734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ABA78-CCFD-3CA6-69F0-0E7766D886B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B7964E-17D1-272E-04EB-FCEA14DB687C}"/>
              </a:ext>
            </a:extLst>
          </p:cNvPr>
          <p:cNvSpPr>
            <a:spLocks noGrp="1"/>
          </p:cNvSpPr>
          <p:nvPr>
            <p:ph type="sldNum" sz="quarter" idx="4"/>
          </p:nvPr>
        </p:nvSpPr>
        <p:spPr/>
        <p:txBody>
          <a:bodyPr/>
          <a:lstStyle/>
          <a:p>
            <a:fld id="{6D22F896-40B5-4ADD-8801-0D06FADFA095}" type="slidenum">
              <a:rPr lang="en-US" smtClean="0"/>
              <a:pPr/>
              <a:t>26</a:t>
            </a:fld>
            <a:endParaRPr lang="en-US"/>
          </a:p>
        </p:txBody>
      </p:sp>
      <p:pic>
        <p:nvPicPr>
          <p:cNvPr id="2" name="Picture 1" descr="undefined">
            <a:extLst>
              <a:ext uri="{FF2B5EF4-FFF2-40B4-BE49-F238E27FC236}">
                <a16:creationId xmlns:a16="http://schemas.microsoft.com/office/drawing/2014/main" id="{B468AA1B-A3D0-CC2B-77DE-97E4659CE4D0}"/>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628DF923-861E-53FC-E124-B962A3679BE3}"/>
              </a:ext>
            </a:extLst>
          </p:cNvPr>
          <p:cNvSpPr txBox="1"/>
          <p:nvPr/>
        </p:nvSpPr>
        <p:spPr>
          <a:xfrm>
            <a:off x="5605377" y="1277912"/>
            <a:ext cx="5710218" cy="1938992"/>
          </a:xfrm>
          <a:prstGeom prst="rect">
            <a:avLst/>
          </a:prstGeom>
          <a:noFill/>
        </p:spPr>
        <p:txBody>
          <a:bodyPr wrap="none" rtlCol="0">
            <a:spAutoFit/>
          </a:bodyPr>
          <a:lstStyle/>
          <a:p>
            <a:r>
              <a:rPr lang="en-US" sz="4000" b="1">
                <a:solidFill>
                  <a:srgbClr val="FE9201"/>
                </a:solidFill>
              </a:rPr>
              <a:t>Family letters and </a:t>
            </a:r>
          </a:p>
          <a:p>
            <a:r>
              <a:rPr lang="en-US" sz="4000" b="1">
                <a:solidFill>
                  <a:srgbClr val="FE9201"/>
                </a:solidFill>
              </a:rPr>
              <a:t>classwork magazines </a:t>
            </a:r>
          </a:p>
          <a:p>
            <a:r>
              <a:rPr lang="en-US" sz="4000" b="1">
                <a:solidFill>
                  <a:srgbClr val="FE9201"/>
                </a:solidFill>
              </a:rPr>
              <a:t>will be coming home. </a:t>
            </a:r>
          </a:p>
        </p:txBody>
      </p:sp>
      <p:pic>
        <p:nvPicPr>
          <p:cNvPr id="11" name="Picture 10">
            <a:extLst>
              <a:ext uri="{FF2B5EF4-FFF2-40B4-BE49-F238E27FC236}">
                <a16:creationId xmlns:a16="http://schemas.microsoft.com/office/drawing/2014/main" id="{14AC8FDC-F1DE-917F-DAF0-10BBE1D6BF48}"/>
              </a:ext>
            </a:extLst>
          </p:cNvPr>
          <p:cNvPicPr>
            <a:picLocks noChangeAspect="1"/>
          </p:cNvPicPr>
          <p:nvPr/>
        </p:nvPicPr>
        <p:blipFill>
          <a:blip r:embed="rId4"/>
          <a:stretch>
            <a:fillRect/>
          </a:stretch>
        </p:blipFill>
        <p:spPr>
          <a:xfrm>
            <a:off x="5488488" y="3550493"/>
            <a:ext cx="4757259" cy="2775928"/>
          </a:xfrm>
          <a:prstGeom prst="rect">
            <a:avLst/>
          </a:prstGeom>
        </p:spPr>
      </p:pic>
      <p:pic>
        <p:nvPicPr>
          <p:cNvPr id="4" name="Picture 3">
            <a:extLst>
              <a:ext uri="{FF2B5EF4-FFF2-40B4-BE49-F238E27FC236}">
                <a16:creationId xmlns:a16="http://schemas.microsoft.com/office/drawing/2014/main" id="{687C5C59-35B5-1B2B-F5F3-175D1EABC1F1}"/>
              </a:ext>
            </a:extLst>
          </p:cNvPr>
          <p:cNvPicPr>
            <a:picLocks noChangeAspect="1"/>
          </p:cNvPicPr>
          <p:nvPr/>
        </p:nvPicPr>
        <p:blipFill>
          <a:blip r:embed="rId5"/>
          <a:stretch>
            <a:fillRect/>
          </a:stretch>
        </p:blipFill>
        <p:spPr>
          <a:xfrm>
            <a:off x="876405" y="1277912"/>
            <a:ext cx="3968954" cy="5048509"/>
          </a:xfrm>
          <a:prstGeom prst="rect">
            <a:avLst/>
          </a:prstGeom>
        </p:spPr>
      </p:pic>
    </p:spTree>
    <p:extLst>
      <p:ext uri="{BB962C8B-B14F-4D97-AF65-F5344CB8AC3E}">
        <p14:creationId xmlns:p14="http://schemas.microsoft.com/office/powerpoint/2010/main" val="833195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21058-DF23-A432-B7E4-A46848D2062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4E8709-A2A4-D714-F4FD-574FA1F4FFCE}"/>
              </a:ext>
            </a:extLst>
          </p:cNvPr>
          <p:cNvSpPr>
            <a:spLocks noGrp="1"/>
          </p:cNvSpPr>
          <p:nvPr>
            <p:ph type="sldNum" sz="quarter" idx="4"/>
          </p:nvPr>
        </p:nvSpPr>
        <p:spPr/>
        <p:txBody>
          <a:bodyPr/>
          <a:lstStyle/>
          <a:p>
            <a:fld id="{6D22F896-40B5-4ADD-8801-0D06FADFA095}" type="slidenum">
              <a:rPr lang="en-US" smtClean="0"/>
              <a:pPr/>
              <a:t>27</a:t>
            </a:fld>
            <a:endParaRPr lang="en-US"/>
          </a:p>
        </p:txBody>
      </p:sp>
      <p:pic>
        <p:nvPicPr>
          <p:cNvPr id="2" name="Picture 1" descr="undefined">
            <a:extLst>
              <a:ext uri="{FF2B5EF4-FFF2-40B4-BE49-F238E27FC236}">
                <a16:creationId xmlns:a16="http://schemas.microsoft.com/office/drawing/2014/main" id="{22FD4201-21F1-AAF3-B9C0-D724C3B2258D}"/>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FC20EADE-4025-7732-2ABD-E1A8266070BE}"/>
              </a:ext>
            </a:extLst>
          </p:cNvPr>
          <p:cNvSpPr txBox="1"/>
          <p:nvPr/>
        </p:nvSpPr>
        <p:spPr>
          <a:xfrm>
            <a:off x="691506" y="2475862"/>
            <a:ext cx="10939213" cy="3046988"/>
          </a:xfrm>
          <a:prstGeom prst="rect">
            <a:avLst/>
          </a:prstGeom>
          <a:noFill/>
        </p:spPr>
        <p:txBody>
          <a:bodyPr wrap="none" rtlCol="0">
            <a:spAutoFit/>
          </a:bodyPr>
          <a:lstStyle/>
          <a:p>
            <a:r>
              <a:rPr lang="en-US" sz="3200" b="1">
                <a:solidFill>
                  <a:srgbClr val="00B050"/>
                </a:solidFill>
              </a:rPr>
              <a:t>Everyday in ELA class students will: </a:t>
            </a:r>
          </a:p>
          <a:p>
            <a:endParaRPr lang="en-US" sz="3200" b="1">
              <a:solidFill>
                <a:srgbClr val="00B050"/>
              </a:solidFill>
            </a:endParaRPr>
          </a:p>
          <a:p>
            <a:r>
              <a:rPr lang="en-US" sz="3200" b="1">
                <a:solidFill>
                  <a:srgbClr val="00B050"/>
                </a:solidFill>
              </a:rPr>
              <a:t>~listen to read aloud</a:t>
            </a:r>
          </a:p>
          <a:p>
            <a:r>
              <a:rPr lang="en-US" sz="3200" b="1">
                <a:solidFill>
                  <a:srgbClr val="00B050"/>
                </a:solidFill>
              </a:rPr>
              <a:t>~participate in reading/vocabulary lessons</a:t>
            </a:r>
          </a:p>
          <a:p>
            <a:r>
              <a:rPr lang="en-US" sz="3200" b="1">
                <a:solidFill>
                  <a:srgbClr val="00B050"/>
                </a:solidFill>
              </a:rPr>
              <a:t>~write about their reading in writing/language lessons</a:t>
            </a:r>
          </a:p>
          <a:p>
            <a:r>
              <a:rPr lang="en-US" sz="3200" b="1">
                <a:solidFill>
                  <a:srgbClr val="00B050"/>
                </a:solidFill>
              </a:rPr>
              <a:t>~focus on phonics/word study lessons </a:t>
            </a:r>
            <a:r>
              <a:rPr lang="en-US" b="1">
                <a:solidFill>
                  <a:srgbClr val="00B050"/>
                </a:solidFill>
              </a:rPr>
              <a:t>(a few times a week)</a:t>
            </a:r>
            <a:endParaRPr lang="en-US" sz="3200" b="1">
              <a:solidFill>
                <a:srgbClr val="00B050"/>
              </a:solidFill>
            </a:endParaRPr>
          </a:p>
        </p:txBody>
      </p:sp>
      <p:pic>
        <p:nvPicPr>
          <p:cNvPr id="4" name="Picture 3" descr="A group of kids sitting on a bench reading books">
            <a:extLst>
              <a:ext uri="{FF2B5EF4-FFF2-40B4-BE49-F238E27FC236}">
                <a16:creationId xmlns:a16="http://schemas.microsoft.com/office/drawing/2014/main" id="{96CD4EE9-0AB9-7A64-53FC-E6A2202EE9C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742881" y="1157526"/>
            <a:ext cx="3504239" cy="1625678"/>
          </a:xfrm>
          <a:prstGeom prst="rect">
            <a:avLst/>
          </a:prstGeom>
        </p:spPr>
      </p:pic>
    </p:spTree>
    <p:extLst>
      <p:ext uri="{BB962C8B-B14F-4D97-AF65-F5344CB8AC3E}">
        <p14:creationId xmlns:p14="http://schemas.microsoft.com/office/powerpoint/2010/main" val="1792346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0E5F-CCD2-6221-A875-F87B5209AB1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0F33989-AFB7-197F-7528-DEF855E2DB21}"/>
              </a:ext>
            </a:extLst>
          </p:cNvPr>
          <p:cNvSpPr>
            <a:spLocks noGrp="1"/>
          </p:cNvSpPr>
          <p:nvPr>
            <p:ph type="sldNum" sz="quarter" idx="4"/>
          </p:nvPr>
        </p:nvSpPr>
        <p:spPr/>
        <p:txBody>
          <a:bodyPr/>
          <a:lstStyle/>
          <a:p>
            <a:fld id="{6D22F896-40B5-4ADD-8801-0D06FADFA095}" type="slidenum">
              <a:rPr lang="en-US" smtClean="0"/>
              <a:pPr/>
              <a:t>28</a:t>
            </a:fld>
            <a:endParaRPr lang="en-US"/>
          </a:p>
        </p:txBody>
      </p:sp>
      <p:pic>
        <p:nvPicPr>
          <p:cNvPr id="2" name="Picture 1" descr="undefined">
            <a:extLst>
              <a:ext uri="{FF2B5EF4-FFF2-40B4-BE49-F238E27FC236}">
                <a16:creationId xmlns:a16="http://schemas.microsoft.com/office/drawing/2014/main" id="{D1A7555D-2D65-1430-533F-B565C0D9ABCF}"/>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88AC1AE6-40B7-9349-F3CF-92252CBE510C}"/>
              </a:ext>
            </a:extLst>
          </p:cNvPr>
          <p:cNvSpPr txBox="1"/>
          <p:nvPr/>
        </p:nvSpPr>
        <p:spPr>
          <a:xfrm>
            <a:off x="1717803" y="1355384"/>
            <a:ext cx="3322321" cy="6063198"/>
          </a:xfrm>
          <a:prstGeom prst="rect">
            <a:avLst/>
          </a:prstGeom>
          <a:noFill/>
        </p:spPr>
        <p:txBody>
          <a:bodyPr wrap="square" rtlCol="0">
            <a:spAutoFit/>
          </a:bodyPr>
          <a:lstStyle/>
          <a:p>
            <a:r>
              <a:rPr lang="en-US" sz="4000" b="1" dirty="0">
                <a:solidFill>
                  <a:srgbClr val="00B050"/>
                </a:solidFill>
              </a:rPr>
              <a:t>Small groups are:</a:t>
            </a:r>
          </a:p>
          <a:p>
            <a:endParaRPr lang="en-US" sz="4000" b="1" dirty="0">
              <a:solidFill>
                <a:srgbClr val="00B050"/>
              </a:solidFill>
            </a:endParaRPr>
          </a:p>
          <a:p>
            <a:r>
              <a:rPr lang="en-US" sz="4000" b="1" dirty="0">
                <a:solidFill>
                  <a:srgbClr val="00B050"/>
                </a:solidFill>
              </a:rPr>
              <a:t>*Daily </a:t>
            </a:r>
          </a:p>
          <a:p>
            <a:r>
              <a:rPr lang="en-US" sz="4000" b="1" dirty="0">
                <a:solidFill>
                  <a:srgbClr val="00B050"/>
                </a:solidFill>
              </a:rPr>
              <a:t>*Flexible </a:t>
            </a:r>
            <a:r>
              <a:rPr lang="en-US" sz="2400" b="1" dirty="0">
                <a:solidFill>
                  <a:srgbClr val="00B050"/>
                </a:solidFill>
              </a:rPr>
              <a:t>(changing often)</a:t>
            </a:r>
          </a:p>
          <a:p>
            <a:r>
              <a:rPr lang="en-US" sz="4000" b="1" dirty="0">
                <a:solidFill>
                  <a:srgbClr val="00B050"/>
                </a:solidFill>
              </a:rPr>
              <a:t>*Based on need </a:t>
            </a:r>
          </a:p>
          <a:p>
            <a:endParaRPr lang="en-US" sz="4000" b="1" dirty="0">
              <a:solidFill>
                <a:srgbClr val="00B050"/>
              </a:solidFill>
            </a:endParaRPr>
          </a:p>
          <a:p>
            <a:endParaRPr lang="en-US" sz="4000" b="1" dirty="0">
              <a:solidFill>
                <a:srgbClr val="00B050"/>
              </a:solidFill>
            </a:endParaRPr>
          </a:p>
        </p:txBody>
      </p:sp>
      <p:pic>
        <p:nvPicPr>
          <p:cNvPr id="6" name="Picture 5" descr="A teacher teaching a group of children&#10;&#10;AI-generated content may be incorrect.">
            <a:extLst>
              <a:ext uri="{FF2B5EF4-FFF2-40B4-BE49-F238E27FC236}">
                <a16:creationId xmlns:a16="http://schemas.microsoft.com/office/drawing/2014/main" id="{1473119A-85A4-3BED-66A0-50CB3D8C1E2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022407" y="217748"/>
            <a:ext cx="4027354" cy="2275272"/>
          </a:xfrm>
          <a:prstGeom prst="rect">
            <a:avLst/>
          </a:prstGeom>
        </p:spPr>
      </p:pic>
      <p:sp>
        <p:nvSpPr>
          <p:cNvPr id="7" name="Rectangle: Rounded Corners 6">
            <a:extLst>
              <a:ext uri="{FF2B5EF4-FFF2-40B4-BE49-F238E27FC236}">
                <a16:creationId xmlns:a16="http://schemas.microsoft.com/office/drawing/2014/main" id="{6D9C5A7D-A74A-D8FF-170A-2B53B27B5840}"/>
              </a:ext>
            </a:extLst>
          </p:cNvPr>
          <p:cNvSpPr/>
          <p:nvPr/>
        </p:nvSpPr>
        <p:spPr>
          <a:xfrm>
            <a:off x="5668517" y="2749541"/>
            <a:ext cx="4805680" cy="3230880"/>
          </a:xfrm>
          <a:prstGeom prst="roundRect">
            <a:avLst/>
          </a:prstGeom>
          <a:solidFill>
            <a:srgbClr val="2C46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100" b="1" dirty="0">
                <a:solidFill>
                  <a:schemeClr val="tx1"/>
                </a:solidFill>
              </a:rPr>
              <a:t>Needs could be:</a:t>
            </a:r>
          </a:p>
          <a:p>
            <a:pPr algn="ctr"/>
            <a:r>
              <a:rPr lang="en-US" sz="3100" b="1" dirty="0">
                <a:solidFill>
                  <a:schemeClr val="tx1"/>
                </a:solidFill>
              </a:rPr>
              <a:t>~reading</a:t>
            </a:r>
          </a:p>
          <a:p>
            <a:pPr algn="ctr"/>
            <a:r>
              <a:rPr lang="en-US" sz="3100" b="1" dirty="0">
                <a:solidFill>
                  <a:schemeClr val="tx1"/>
                </a:solidFill>
              </a:rPr>
              <a:t>~writing</a:t>
            </a:r>
          </a:p>
          <a:p>
            <a:pPr algn="ctr"/>
            <a:r>
              <a:rPr lang="en-US" sz="3100" b="1" dirty="0">
                <a:solidFill>
                  <a:schemeClr val="tx1"/>
                </a:solidFill>
              </a:rPr>
              <a:t>~phonics</a:t>
            </a:r>
          </a:p>
          <a:p>
            <a:pPr algn="ctr"/>
            <a:r>
              <a:rPr lang="en-US" sz="3100" b="1" dirty="0">
                <a:solidFill>
                  <a:schemeClr val="tx1"/>
                </a:solidFill>
              </a:rPr>
              <a:t>~extension</a:t>
            </a:r>
          </a:p>
          <a:p>
            <a:pPr algn="ctr"/>
            <a:r>
              <a:rPr lang="en-US" sz="3100" b="1" dirty="0">
                <a:solidFill>
                  <a:schemeClr val="tx1"/>
                </a:solidFill>
              </a:rPr>
              <a:t>~ comprehension</a:t>
            </a:r>
          </a:p>
          <a:p>
            <a:pPr algn="ctr"/>
            <a:endParaRPr lang="en-US" dirty="0"/>
          </a:p>
        </p:txBody>
      </p:sp>
    </p:spTree>
    <p:extLst>
      <p:ext uri="{BB962C8B-B14F-4D97-AF65-F5344CB8AC3E}">
        <p14:creationId xmlns:p14="http://schemas.microsoft.com/office/powerpoint/2010/main" val="102840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11169-6679-E5A0-BAB2-30AB5F139C3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F9C2E37-8DDC-BADA-0AD6-3BB176AB69DB}"/>
              </a:ext>
            </a:extLst>
          </p:cNvPr>
          <p:cNvSpPr>
            <a:spLocks noGrp="1"/>
          </p:cNvSpPr>
          <p:nvPr>
            <p:ph type="sldNum" sz="quarter" idx="4"/>
          </p:nvPr>
        </p:nvSpPr>
        <p:spPr/>
        <p:txBody>
          <a:bodyPr/>
          <a:lstStyle/>
          <a:p>
            <a:fld id="{6D22F896-40B5-4ADD-8801-0D06FADFA095}" type="slidenum">
              <a:rPr lang="en-US" smtClean="0"/>
              <a:pPr/>
              <a:t>29</a:t>
            </a:fld>
            <a:endParaRPr lang="en-US"/>
          </a:p>
        </p:txBody>
      </p:sp>
      <p:pic>
        <p:nvPicPr>
          <p:cNvPr id="2" name="Picture 1" descr="undefined">
            <a:extLst>
              <a:ext uri="{FF2B5EF4-FFF2-40B4-BE49-F238E27FC236}">
                <a16:creationId xmlns:a16="http://schemas.microsoft.com/office/drawing/2014/main" id="{BFF23F0B-8666-FC15-A9FD-FB65EEF3D880}"/>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5751E1DF-F857-EB37-12D3-995EC6A84448}"/>
              </a:ext>
            </a:extLst>
          </p:cNvPr>
          <p:cNvSpPr txBox="1"/>
          <p:nvPr/>
        </p:nvSpPr>
        <p:spPr>
          <a:xfrm>
            <a:off x="691506" y="2475862"/>
            <a:ext cx="11232562" cy="3046988"/>
          </a:xfrm>
          <a:prstGeom prst="rect">
            <a:avLst/>
          </a:prstGeom>
          <a:noFill/>
        </p:spPr>
        <p:txBody>
          <a:bodyPr wrap="none" rtlCol="0">
            <a:spAutoFit/>
          </a:bodyPr>
          <a:lstStyle/>
          <a:p>
            <a:r>
              <a:rPr lang="en-US" sz="3200" b="1">
                <a:solidFill>
                  <a:srgbClr val="00B050"/>
                </a:solidFill>
              </a:rPr>
              <a:t>Want to help your student succeed? </a:t>
            </a:r>
          </a:p>
          <a:p>
            <a:endParaRPr lang="en-US" sz="3200" b="1">
              <a:solidFill>
                <a:srgbClr val="00B050"/>
              </a:solidFill>
            </a:endParaRPr>
          </a:p>
          <a:p>
            <a:r>
              <a:rPr lang="en-US" sz="3200" b="1">
                <a:solidFill>
                  <a:srgbClr val="00B050"/>
                </a:solidFill>
              </a:rPr>
              <a:t>Having your child practice reading and writing at home</a:t>
            </a:r>
          </a:p>
          <a:p>
            <a:r>
              <a:rPr lang="en-US" sz="3200" b="1">
                <a:solidFill>
                  <a:srgbClr val="00B050"/>
                </a:solidFill>
              </a:rPr>
              <a:t>will help their academic growth this year. </a:t>
            </a:r>
          </a:p>
          <a:p>
            <a:endParaRPr lang="en-US" sz="3200" b="1">
              <a:solidFill>
                <a:srgbClr val="00B050"/>
              </a:solidFill>
            </a:endParaRPr>
          </a:p>
          <a:p>
            <a:pPr algn="r"/>
            <a:r>
              <a:rPr lang="en-US" sz="3200" b="1">
                <a:solidFill>
                  <a:srgbClr val="00B050"/>
                </a:solidFill>
              </a:rPr>
              <a:t>If you need suggestions, email us!</a:t>
            </a:r>
          </a:p>
        </p:txBody>
      </p:sp>
      <p:pic>
        <p:nvPicPr>
          <p:cNvPr id="7" name="Picture 6" descr="A person writing on a notebook&#10;&#10;AI-generated content may be incorrect.">
            <a:extLst>
              <a:ext uri="{FF2B5EF4-FFF2-40B4-BE49-F238E27FC236}">
                <a16:creationId xmlns:a16="http://schemas.microsoft.com/office/drawing/2014/main" id="{35545F11-4701-9622-F379-BC14DBA7E32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346440" y="809447"/>
            <a:ext cx="2941320" cy="1955978"/>
          </a:xfrm>
          <a:prstGeom prst="rect">
            <a:avLst/>
          </a:prstGeom>
        </p:spPr>
      </p:pic>
      <p:sp>
        <p:nvSpPr>
          <p:cNvPr id="8" name="TextBox 7">
            <a:extLst>
              <a:ext uri="{FF2B5EF4-FFF2-40B4-BE49-F238E27FC236}">
                <a16:creationId xmlns:a16="http://schemas.microsoft.com/office/drawing/2014/main" id="{918377FE-5554-115F-A1B0-6850D8705B94}"/>
              </a:ext>
            </a:extLst>
          </p:cNvPr>
          <p:cNvSpPr txBox="1"/>
          <p:nvPr/>
        </p:nvSpPr>
        <p:spPr>
          <a:xfrm>
            <a:off x="8346440" y="2830307"/>
            <a:ext cx="2941320" cy="369332"/>
          </a:xfrm>
          <a:prstGeom prst="rect">
            <a:avLst/>
          </a:prstGeom>
          <a:noFill/>
        </p:spPr>
        <p:txBody>
          <a:bodyPr wrap="square" rtlCol="0">
            <a:spAutoFit/>
          </a:bodyPr>
          <a:lstStyle/>
          <a:p>
            <a:r>
              <a:rPr lang="en-US" sz="900">
                <a:hlinkClick r:id="rId5" tooltip="https://www.palomaviricio.com.br/2020/01/superdicas-para-escrever-bem.html"/>
              </a:rPr>
              <a:t>This Photo</a:t>
            </a:r>
            <a:r>
              <a:rPr lang="en-US" sz="900"/>
              <a:t> by Unknown Author is licensed under </a:t>
            </a:r>
            <a:r>
              <a:rPr lang="en-US" sz="900">
                <a:hlinkClick r:id="rId6" tooltip="https://creativecommons.org/licenses/by-nc-nd/3.0/"/>
              </a:rPr>
              <a:t>CC BY-NC-ND</a:t>
            </a:r>
            <a:endParaRPr lang="en-US" sz="900"/>
          </a:p>
        </p:txBody>
      </p:sp>
    </p:spTree>
    <p:extLst>
      <p:ext uri="{BB962C8B-B14F-4D97-AF65-F5344CB8AC3E}">
        <p14:creationId xmlns:p14="http://schemas.microsoft.com/office/powerpoint/2010/main" val="1634674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089901-0028-451D-BEFF-E66F1CA09E5A}"/>
              </a:ext>
            </a:extLst>
          </p:cNvPr>
          <p:cNvSpPr>
            <a:spLocks noGrp="1"/>
          </p:cNvSpPr>
          <p:nvPr>
            <p:ph type="title"/>
          </p:nvPr>
        </p:nvSpPr>
        <p:spPr>
          <a:xfrm>
            <a:off x="4784270" y="791221"/>
            <a:ext cx="6857999" cy="685800"/>
          </a:xfrm>
        </p:spPr>
        <p:txBody>
          <a:bodyPr>
            <a:normAutofit fontScale="90000"/>
          </a:bodyPr>
          <a:lstStyle/>
          <a:p>
            <a:pPr>
              <a:lnSpc>
                <a:spcPct val="100000"/>
              </a:lnSpc>
              <a:spcBef>
                <a:spcPct val="0"/>
              </a:spcBef>
              <a:buClrTx/>
              <a:buSzTx/>
              <a:buFontTx/>
              <a:buNone/>
            </a:pPr>
            <a:r>
              <a:rPr lang="en-US" altLang="en-US" sz="7200">
                <a:latin typeface="Dreaming Outloud Script Pro" pitchFamily="66" charset="0"/>
                <a:cs typeface="Dreaming Outloud Script Pro" pitchFamily="66" charset="0"/>
              </a:rPr>
              <a:t>Cursive</a:t>
            </a:r>
            <a:br>
              <a:rPr lang="en-US" altLang="en-US" sz="4000">
                <a:latin typeface="Dreaming Outloud Script Pro" pitchFamily="66" charset="0"/>
                <a:cs typeface="Dreaming Outloud Script Pro" pitchFamily="66" charset="0"/>
              </a:rPr>
            </a:br>
            <a:endParaRPr lang="en-US"/>
          </a:p>
        </p:txBody>
      </p:sp>
      <p:sp>
        <p:nvSpPr>
          <p:cNvPr id="3" name="Text Placeholder 2">
            <a:extLst>
              <a:ext uri="{FF2B5EF4-FFF2-40B4-BE49-F238E27FC236}">
                <a16:creationId xmlns:a16="http://schemas.microsoft.com/office/drawing/2014/main" id="{D3379B97-A3DA-7541-9D49-39EC686F9E3F}"/>
              </a:ext>
            </a:extLst>
          </p:cNvPr>
          <p:cNvSpPr>
            <a:spLocks noGrp="1"/>
          </p:cNvSpPr>
          <p:nvPr>
            <p:ph type="body" sz="quarter" idx="11"/>
          </p:nvPr>
        </p:nvSpPr>
        <p:spPr>
          <a:xfrm>
            <a:off x="3069771" y="1883399"/>
            <a:ext cx="8278586" cy="3950208"/>
          </a:xfrm>
        </p:spPr>
        <p:txBody>
          <a:bodyPr/>
          <a:lstStyle/>
          <a:p>
            <a:pPr eaLnBrk="1" hangingPunct="1">
              <a:lnSpc>
                <a:spcPct val="100000"/>
              </a:lnSpc>
              <a:spcBef>
                <a:spcPct val="0"/>
              </a:spcBef>
              <a:buClrTx/>
              <a:buSzTx/>
              <a:buFontTx/>
              <a:buNone/>
            </a:pPr>
            <a:r>
              <a:rPr lang="en-US" altLang="en-US" sz="3200"/>
              <a:t>-- Wilson Cursive Letter formation </a:t>
            </a:r>
          </a:p>
          <a:p>
            <a:pPr eaLnBrk="1" hangingPunct="1">
              <a:lnSpc>
                <a:spcPct val="100000"/>
              </a:lnSpc>
              <a:spcBef>
                <a:spcPct val="0"/>
              </a:spcBef>
              <a:buClrTx/>
              <a:buSzTx/>
              <a:buFontTx/>
              <a:buNone/>
            </a:pPr>
            <a:endParaRPr lang="en-US" altLang="en-US" sz="3200"/>
          </a:p>
          <a:p>
            <a:pPr eaLnBrk="1" hangingPunct="1">
              <a:lnSpc>
                <a:spcPct val="100000"/>
              </a:lnSpc>
              <a:spcBef>
                <a:spcPct val="0"/>
              </a:spcBef>
              <a:buClrTx/>
              <a:buSzTx/>
              <a:buFontTx/>
              <a:buNone/>
            </a:pPr>
            <a:r>
              <a:rPr lang="en-US" altLang="en-US" sz="3200"/>
              <a:t>--short writing pieces in cursive will be given once all letters are taught (</a:t>
            </a:r>
            <a:r>
              <a:rPr lang="en-US" altLang="en-US" sz="3200" err="1"/>
              <a:t>Qtr</a:t>
            </a:r>
            <a:r>
              <a:rPr lang="en-US" altLang="en-US" sz="3200"/>
              <a:t> 4)</a:t>
            </a:r>
          </a:p>
          <a:p>
            <a:endParaRPr lang="en-US"/>
          </a:p>
          <a:p>
            <a:endParaRPr lang="en-US"/>
          </a:p>
        </p:txBody>
      </p:sp>
      <p:pic>
        <p:nvPicPr>
          <p:cNvPr id="2" name="Picture 4">
            <a:extLst>
              <a:ext uri="{FF2B5EF4-FFF2-40B4-BE49-F238E27FC236}">
                <a16:creationId xmlns:a16="http://schemas.microsoft.com/office/drawing/2014/main" id="{E537E121-753C-4C3D-93AE-8BE6F05DF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92354">
            <a:off x="4904540" y="4248026"/>
            <a:ext cx="3368391" cy="255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335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8423C0-5DD5-8BBB-B0DA-E5CBD3F00E3F}"/>
              </a:ext>
            </a:extLst>
          </p:cNvPr>
          <p:cNvSpPr txBox="1">
            <a:spLocks/>
          </p:cNvSpPr>
          <p:nvPr/>
        </p:nvSpPr>
        <p:spPr>
          <a:xfrm>
            <a:off x="1710776" y="2768589"/>
            <a:ext cx="8770447" cy="3616123"/>
          </a:xfrm>
          <a:prstGeom prst="rect">
            <a:avLst/>
          </a:prstGeom>
        </p:spPr>
        <p:txBody>
          <a:bodyPr>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685800">
              <a:lnSpc>
                <a:spcPct val="120000"/>
              </a:lnSpc>
              <a:spcBef>
                <a:spcPts val="750"/>
              </a:spcBef>
              <a:buClr>
                <a:srgbClr val="F48E7C"/>
              </a:buClr>
              <a:buFont typeface="Arial" panose="020B0604020202020204" pitchFamily="34" charset="0"/>
              <a:buChar char="•"/>
              <a:defRPr/>
            </a:pPr>
            <a:r>
              <a:rPr lang="en-US" sz="2100" dirty="0">
                <a:solidFill>
                  <a:srgbClr val="000000"/>
                </a:solidFill>
                <a:latin typeface="Arial"/>
                <a:cs typeface="Arial"/>
              </a:rPr>
              <a:t>Fall (by the 4</a:t>
            </a:r>
            <a:r>
              <a:rPr lang="en-US" sz="2100" baseline="30000" dirty="0">
                <a:solidFill>
                  <a:srgbClr val="000000"/>
                </a:solidFill>
                <a:latin typeface="Arial"/>
                <a:cs typeface="Arial"/>
              </a:rPr>
              <a:t>th</a:t>
            </a:r>
            <a:r>
              <a:rPr lang="en-US" sz="2100" dirty="0">
                <a:solidFill>
                  <a:srgbClr val="000000"/>
                </a:solidFill>
                <a:latin typeface="Arial"/>
                <a:cs typeface="Arial"/>
              </a:rPr>
              <a:t> week of school), Winter, and Spring</a:t>
            </a:r>
          </a:p>
          <a:p>
            <a:pPr marL="342900" indent="-342900" defTabSz="685800">
              <a:lnSpc>
                <a:spcPct val="120000"/>
              </a:lnSpc>
              <a:spcBef>
                <a:spcPts val="750"/>
              </a:spcBef>
              <a:buClr>
                <a:srgbClr val="F48E7C"/>
              </a:buClr>
              <a:buFont typeface="Arial" panose="020B0604020202020204" pitchFamily="34" charset="0"/>
              <a:buChar char="•"/>
              <a:defRPr/>
            </a:pPr>
            <a:r>
              <a:rPr lang="en-US" sz="2100" dirty="0">
                <a:solidFill>
                  <a:srgbClr val="000000"/>
                </a:solidFill>
                <a:latin typeface="Arial"/>
                <a:cs typeface="Arial"/>
              </a:rPr>
              <a:t>An overall score is provided, that is based on difficulty and accuracy. It is used to track individual growth over time. </a:t>
            </a:r>
          </a:p>
          <a:p>
            <a:pPr marL="342900" indent="-342900" defTabSz="685800">
              <a:lnSpc>
                <a:spcPct val="120000"/>
              </a:lnSpc>
              <a:spcBef>
                <a:spcPts val="750"/>
              </a:spcBef>
              <a:buClr>
                <a:srgbClr val="F48E7C"/>
              </a:buClr>
              <a:buFont typeface="Arial" panose="020B0604020202020204" pitchFamily="34" charset="0"/>
              <a:buChar char="•"/>
              <a:defRPr/>
            </a:pPr>
            <a:r>
              <a:rPr lang="en-US" sz="2100" dirty="0">
                <a:solidFill>
                  <a:srgbClr val="000000"/>
                </a:solidFill>
                <a:latin typeface="Arial"/>
                <a:cs typeface="Arial"/>
              </a:rPr>
              <a:t>Students will be able to receive individualized practice on skills they need support on through Freckle and </a:t>
            </a:r>
            <a:r>
              <a:rPr lang="en-US" sz="2100" dirty="0" err="1">
                <a:solidFill>
                  <a:srgbClr val="000000"/>
                </a:solidFill>
                <a:latin typeface="Arial"/>
                <a:cs typeface="Arial"/>
              </a:rPr>
              <a:t>Lalilo</a:t>
            </a:r>
            <a:r>
              <a:rPr lang="en-US" sz="2100" dirty="0">
                <a:solidFill>
                  <a:srgbClr val="000000"/>
                </a:solidFill>
                <a:latin typeface="Arial"/>
                <a:cs typeface="Arial"/>
              </a:rPr>
              <a:t> which is linked to STAR - uses their assessment results</a:t>
            </a:r>
          </a:p>
          <a:p>
            <a:pPr marL="342900" indent="-342900" defTabSz="685800">
              <a:lnSpc>
                <a:spcPct val="120000"/>
              </a:lnSpc>
              <a:spcBef>
                <a:spcPts val="750"/>
              </a:spcBef>
              <a:buClr>
                <a:srgbClr val="F48E7C"/>
              </a:buClr>
              <a:buFont typeface="Arial" panose="020B0604020202020204" pitchFamily="34" charset="0"/>
              <a:buChar char="•"/>
              <a:defRPr/>
            </a:pPr>
            <a:r>
              <a:rPr lang="en-US" sz="2100" dirty="0">
                <a:solidFill>
                  <a:srgbClr val="000000"/>
                </a:solidFill>
                <a:latin typeface="Arial"/>
                <a:cs typeface="Arial"/>
              </a:rPr>
              <a:t>Students are assessed on vocabulary, word knowledge, comprehension, and analysis (close reading skills). </a:t>
            </a:r>
            <a:endParaRPr lang="en-US" sz="2100" dirty="0">
              <a:latin typeface="Arial"/>
            </a:endParaRPr>
          </a:p>
          <a:p>
            <a:pPr marL="342900" indent="-342900" defTabSz="685800">
              <a:lnSpc>
                <a:spcPct val="120000"/>
              </a:lnSpc>
              <a:spcBef>
                <a:spcPts val="750"/>
              </a:spcBef>
              <a:buClr>
                <a:srgbClr val="F48E7C"/>
              </a:buClr>
              <a:buFont typeface="Arial" panose="020B0604020202020204" pitchFamily="34" charset="0"/>
              <a:buChar char="•"/>
              <a:defRPr/>
            </a:pPr>
            <a:r>
              <a:rPr lang="en-US" sz="2100" dirty="0">
                <a:solidFill>
                  <a:srgbClr val="000000"/>
                </a:solidFill>
                <a:latin typeface="Arial"/>
                <a:cs typeface="Arial"/>
              </a:rPr>
              <a:t>A </a:t>
            </a:r>
            <a:r>
              <a:rPr lang="en-US" sz="2100" dirty="0" err="1">
                <a:solidFill>
                  <a:srgbClr val="000000"/>
                </a:solidFill>
                <a:latin typeface="Arial"/>
                <a:cs typeface="Arial"/>
              </a:rPr>
              <a:t>Lexile</a:t>
            </a:r>
            <a:r>
              <a:rPr lang="en-US" sz="2100" dirty="0">
                <a:solidFill>
                  <a:srgbClr val="000000"/>
                </a:solidFill>
                <a:latin typeface="Arial"/>
                <a:cs typeface="Arial"/>
              </a:rPr>
              <a:t> range is also reported.</a:t>
            </a:r>
            <a:endParaRPr lang="en-US" sz="2100" dirty="0">
              <a:solidFill>
                <a:srgbClr val="000000"/>
              </a:solidFill>
              <a:latin typeface="Arial" panose="020B0604020202020204" pitchFamily="34" charset="0"/>
            </a:endParaRPr>
          </a:p>
          <a:p>
            <a:pPr marL="342900" indent="-342900" defTabSz="685800">
              <a:lnSpc>
                <a:spcPct val="120000"/>
              </a:lnSpc>
              <a:spcBef>
                <a:spcPts val="750"/>
              </a:spcBef>
              <a:buClr>
                <a:srgbClr val="F48E7C"/>
              </a:buClr>
              <a:buFont typeface="Arial" panose="020B0604020202020204" pitchFamily="34" charset="0"/>
              <a:buChar char="•"/>
              <a:defRPr/>
            </a:pPr>
            <a:endParaRPr lang="en-US" sz="2100" dirty="0">
              <a:solidFill>
                <a:srgbClr val="000000"/>
              </a:solidFill>
              <a:latin typeface="Arial" panose="020B0604020202020204" pitchFamily="34" charset="0"/>
            </a:endParaRPr>
          </a:p>
        </p:txBody>
      </p:sp>
      <p:sp>
        <p:nvSpPr>
          <p:cNvPr id="5" name="TextBox 4">
            <a:extLst>
              <a:ext uri="{FF2B5EF4-FFF2-40B4-BE49-F238E27FC236}">
                <a16:creationId xmlns:a16="http://schemas.microsoft.com/office/drawing/2014/main" id="{DCBBA0E2-6EEB-52DD-10AF-147366191D97}"/>
              </a:ext>
            </a:extLst>
          </p:cNvPr>
          <p:cNvSpPr txBox="1"/>
          <p:nvPr/>
        </p:nvSpPr>
        <p:spPr>
          <a:xfrm>
            <a:off x="1833957" y="1194950"/>
            <a:ext cx="8770447" cy="1077218"/>
          </a:xfrm>
          <a:prstGeom prst="rect">
            <a:avLst/>
          </a:prstGeom>
          <a:noFill/>
        </p:spPr>
        <p:txBody>
          <a:bodyPr wrap="square" lIns="91440" tIns="45720" rIns="91440" bIns="45720" rtlCol="0" anchor="t">
            <a:spAutoFit/>
          </a:bodyPr>
          <a:lstStyle/>
          <a:p>
            <a:pPr algn="ctr"/>
            <a:r>
              <a:rPr lang="en-US" sz="3200" b="1" dirty="0">
                <a:solidFill>
                  <a:schemeClr val="tx2">
                    <a:lumMod val="75000"/>
                  </a:schemeClr>
                </a:solidFill>
                <a:latin typeface="+mj-lt"/>
              </a:rPr>
              <a:t>What is the timing for STAR Reading? </a:t>
            </a:r>
            <a:endParaRPr lang="en-US" sz="2400" dirty="0">
              <a:solidFill>
                <a:schemeClr val="tx2">
                  <a:lumMod val="75000"/>
                </a:schemeClr>
              </a:solidFill>
            </a:endParaRPr>
          </a:p>
          <a:p>
            <a:pPr algn="ctr"/>
            <a:r>
              <a:rPr lang="en-US" sz="3200" b="1" dirty="0">
                <a:solidFill>
                  <a:schemeClr val="tx2">
                    <a:lumMod val="75000"/>
                  </a:schemeClr>
                </a:solidFill>
                <a:latin typeface="+mj-lt"/>
              </a:rPr>
              <a:t>What Information will it provide?</a:t>
            </a:r>
            <a:endParaRPr lang="en-US" sz="2400" dirty="0">
              <a:solidFill>
                <a:schemeClr val="tx2">
                  <a:lumMod val="75000"/>
                </a:schemeClr>
              </a:solidFill>
            </a:endParaRPr>
          </a:p>
        </p:txBody>
      </p:sp>
    </p:spTree>
    <p:extLst>
      <p:ext uri="{BB962C8B-B14F-4D97-AF65-F5344CB8AC3E}">
        <p14:creationId xmlns:p14="http://schemas.microsoft.com/office/powerpoint/2010/main" val="1168659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48423C0-5DD5-8BBB-B0DA-E5CBD3F00E3F}"/>
              </a:ext>
            </a:extLst>
          </p:cNvPr>
          <p:cNvSpPr txBox="1">
            <a:spLocks/>
          </p:cNvSpPr>
          <p:nvPr/>
        </p:nvSpPr>
        <p:spPr>
          <a:xfrm>
            <a:off x="1710776" y="2768589"/>
            <a:ext cx="8770447" cy="3616123"/>
          </a:xfrm>
          <a:prstGeom prst="rect">
            <a:avLst/>
          </a:prstGeom>
        </p:spPr>
        <p:txBody>
          <a:bodyP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685800">
              <a:lnSpc>
                <a:spcPct val="120000"/>
              </a:lnSpc>
              <a:spcBef>
                <a:spcPts val="750"/>
              </a:spcBef>
              <a:buClr>
                <a:srgbClr val="F48E7C"/>
              </a:buClr>
              <a:buFont typeface="Arial" panose="020B0604020202020204" pitchFamily="34" charset="0"/>
              <a:buChar char="•"/>
              <a:defRPr/>
            </a:pPr>
            <a:r>
              <a:rPr lang="en-US" sz="3200" dirty="0">
                <a:solidFill>
                  <a:srgbClr val="000000"/>
                </a:solidFill>
                <a:latin typeface="Arial"/>
                <a:cs typeface="Arial"/>
              </a:rPr>
              <a:t>Daily small group time – all classes provide</a:t>
            </a:r>
          </a:p>
          <a:p>
            <a:pPr marL="342900" indent="-342900" defTabSz="685800">
              <a:lnSpc>
                <a:spcPct val="120000"/>
              </a:lnSpc>
              <a:spcBef>
                <a:spcPts val="750"/>
              </a:spcBef>
              <a:buClr>
                <a:srgbClr val="F48E7C"/>
              </a:buClr>
              <a:buFont typeface="Arial" panose="020B0604020202020204" pitchFamily="34" charset="0"/>
              <a:buChar char="•"/>
              <a:defRPr/>
            </a:pPr>
            <a:r>
              <a:rPr lang="en-US" sz="3200" dirty="0">
                <a:solidFill>
                  <a:srgbClr val="000000"/>
                </a:solidFill>
                <a:latin typeface="Arial"/>
                <a:cs typeface="Arial"/>
              </a:rPr>
              <a:t>Focus on ELA skills that students in 4</a:t>
            </a:r>
            <a:r>
              <a:rPr lang="en-US" sz="3200" baseline="30000" dirty="0">
                <a:solidFill>
                  <a:srgbClr val="000000"/>
                </a:solidFill>
                <a:latin typeface="Arial"/>
                <a:cs typeface="Arial"/>
              </a:rPr>
              <a:t>th</a:t>
            </a:r>
            <a:r>
              <a:rPr lang="en-US" sz="3200" dirty="0">
                <a:solidFill>
                  <a:srgbClr val="000000"/>
                </a:solidFill>
                <a:latin typeface="Arial"/>
                <a:cs typeface="Arial"/>
              </a:rPr>
              <a:t> grade need - needs could be fluency, comprehension, phonics, spelling, grammar, extension </a:t>
            </a:r>
          </a:p>
          <a:p>
            <a:pPr marL="342900" indent="-342900" defTabSz="685800">
              <a:lnSpc>
                <a:spcPct val="120000"/>
              </a:lnSpc>
              <a:spcBef>
                <a:spcPts val="750"/>
              </a:spcBef>
              <a:buClr>
                <a:srgbClr val="F48E7C"/>
              </a:buClr>
              <a:buFont typeface="Arial" panose="020B0604020202020204" pitchFamily="34" charset="0"/>
              <a:buChar char="•"/>
              <a:defRPr/>
            </a:pPr>
            <a:r>
              <a:rPr lang="en-US" sz="3200" dirty="0">
                <a:solidFill>
                  <a:srgbClr val="000000"/>
                </a:solidFill>
                <a:latin typeface="Arial" panose="020B0604020202020204" pitchFamily="34" charset="0"/>
              </a:rPr>
              <a:t>This will help provide your student with extra practice or teacher </a:t>
            </a:r>
            <a:r>
              <a:rPr lang="en-US" sz="3200">
                <a:solidFill>
                  <a:srgbClr val="000000"/>
                </a:solidFill>
                <a:latin typeface="Arial" panose="020B0604020202020204" pitchFamily="34" charset="0"/>
              </a:rPr>
              <a:t>support </a:t>
            </a:r>
            <a:endParaRPr lang="en-US" sz="3200" dirty="0">
              <a:solidFill>
                <a:srgbClr val="000000"/>
              </a:solidFill>
              <a:latin typeface="Arial" panose="020B0604020202020204" pitchFamily="34" charset="0"/>
            </a:endParaRPr>
          </a:p>
          <a:p>
            <a:pPr marL="342900" indent="-342900" defTabSz="685800">
              <a:lnSpc>
                <a:spcPct val="120000"/>
              </a:lnSpc>
              <a:spcBef>
                <a:spcPts val="750"/>
              </a:spcBef>
              <a:buClr>
                <a:srgbClr val="F48E7C"/>
              </a:buClr>
              <a:buFont typeface="Arial" panose="020B0604020202020204" pitchFamily="34" charset="0"/>
              <a:buChar char="•"/>
              <a:defRPr/>
            </a:pPr>
            <a:endParaRPr lang="en-US" sz="2100" dirty="0">
              <a:solidFill>
                <a:srgbClr val="000000"/>
              </a:solidFill>
              <a:latin typeface="Arial" panose="020B0604020202020204" pitchFamily="34" charset="0"/>
            </a:endParaRPr>
          </a:p>
        </p:txBody>
      </p:sp>
      <p:sp>
        <p:nvSpPr>
          <p:cNvPr id="5" name="TextBox 4">
            <a:extLst>
              <a:ext uri="{FF2B5EF4-FFF2-40B4-BE49-F238E27FC236}">
                <a16:creationId xmlns:a16="http://schemas.microsoft.com/office/drawing/2014/main" id="{DCBBA0E2-6EEB-52DD-10AF-147366191D97}"/>
              </a:ext>
            </a:extLst>
          </p:cNvPr>
          <p:cNvSpPr txBox="1"/>
          <p:nvPr/>
        </p:nvSpPr>
        <p:spPr>
          <a:xfrm>
            <a:off x="1833957" y="1194950"/>
            <a:ext cx="8770447" cy="1077218"/>
          </a:xfrm>
          <a:prstGeom prst="rect">
            <a:avLst/>
          </a:prstGeom>
          <a:noFill/>
        </p:spPr>
        <p:txBody>
          <a:bodyPr wrap="square" lIns="91440" tIns="45720" rIns="91440" bIns="45720" rtlCol="0" anchor="t">
            <a:spAutoFit/>
          </a:bodyPr>
          <a:lstStyle/>
          <a:p>
            <a:pPr algn="ctr"/>
            <a:r>
              <a:rPr lang="en-US" sz="3200" b="1" dirty="0">
                <a:solidFill>
                  <a:schemeClr val="tx2">
                    <a:lumMod val="75000"/>
                  </a:schemeClr>
                </a:solidFill>
                <a:latin typeface="+mj-lt"/>
              </a:rPr>
              <a:t>What is WEN Time?</a:t>
            </a:r>
          </a:p>
          <a:p>
            <a:pPr algn="ctr"/>
            <a:r>
              <a:rPr lang="en-US" sz="3200" b="1" dirty="0">
                <a:solidFill>
                  <a:schemeClr val="tx2">
                    <a:lumMod val="75000"/>
                  </a:schemeClr>
                </a:solidFill>
                <a:latin typeface="+mj-lt"/>
              </a:rPr>
              <a:t>How will it help my child?</a:t>
            </a:r>
            <a:endParaRPr lang="en-US" sz="2400" dirty="0">
              <a:solidFill>
                <a:schemeClr val="tx2">
                  <a:lumMod val="75000"/>
                </a:schemeClr>
              </a:solidFill>
            </a:endParaRPr>
          </a:p>
        </p:txBody>
      </p:sp>
    </p:spTree>
    <p:extLst>
      <p:ext uri="{BB962C8B-B14F-4D97-AF65-F5344CB8AC3E}">
        <p14:creationId xmlns:p14="http://schemas.microsoft.com/office/powerpoint/2010/main" val="3741673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6248-E1BB-4CF8-EA6A-FC6C5EA0AB42}"/>
              </a:ext>
            </a:extLst>
          </p:cNvPr>
          <p:cNvSpPr>
            <a:spLocks noGrp="1"/>
          </p:cNvSpPr>
          <p:nvPr>
            <p:ph type="title"/>
          </p:nvPr>
        </p:nvSpPr>
        <p:spPr>
          <a:xfrm>
            <a:off x="1662248" y="572073"/>
            <a:ext cx="6857999" cy="653547"/>
          </a:xfrm>
        </p:spPr>
        <p:txBody>
          <a:bodyPr/>
          <a:lstStyle/>
          <a:p>
            <a:r>
              <a:rPr lang="en-US"/>
              <a:t>Social Studies Units</a:t>
            </a:r>
          </a:p>
        </p:txBody>
      </p:sp>
      <p:sp>
        <p:nvSpPr>
          <p:cNvPr id="3" name="Text Placeholder 2">
            <a:extLst>
              <a:ext uri="{FF2B5EF4-FFF2-40B4-BE49-F238E27FC236}">
                <a16:creationId xmlns:a16="http://schemas.microsoft.com/office/drawing/2014/main" id="{F8A5E838-7997-17C8-8527-C4A7BB2BA11C}"/>
              </a:ext>
            </a:extLst>
          </p:cNvPr>
          <p:cNvSpPr>
            <a:spLocks noGrp="1"/>
          </p:cNvSpPr>
          <p:nvPr>
            <p:ph type="body" sz="quarter" idx="11"/>
          </p:nvPr>
        </p:nvSpPr>
        <p:spPr/>
        <p:txBody>
          <a:bodyPr/>
          <a:lstStyle/>
          <a:p>
            <a:endParaRPr lang="en-US"/>
          </a:p>
        </p:txBody>
      </p:sp>
      <p:sp>
        <p:nvSpPr>
          <p:cNvPr id="7" name="Oval 6">
            <a:extLst>
              <a:ext uri="{FF2B5EF4-FFF2-40B4-BE49-F238E27FC236}">
                <a16:creationId xmlns:a16="http://schemas.microsoft.com/office/drawing/2014/main" id="{14528586-35E8-9828-87B1-B0E8EDEC23EC}"/>
              </a:ext>
              <a:ext uri="{C183D7F6-B498-43B3-948B-1728B52AA6E4}">
                <adec:decorative xmlns:adec="http://schemas.microsoft.com/office/drawing/2017/decorative" val="1"/>
              </a:ext>
            </a:extLst>
          </p:cNvPr>
          <p:cNvSpPr/>
          <p:nvPr/>
        </p:nvSpPr>
        <p:spPr>
          <a:xfrm>
            <a:off x="7979489" y="2910389"/>
            <a:ext cx="3429000" cy="342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Illustration of a globe character ">
            <a:extLst>
              <a:ext uri="{FF2B5EF4-FFF2-40B4-BE49-F238E27FC236}">
                <a16:creationId xmlns:a16="http://schemas.microsoft.com/office/drawing/2014/main" id="{0E0088BC-3633-5649-1CE3-0EF24E3D06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51344" y="3580098"/>
            <a:ext cx="2645040" cy="2089582"/>
          </a:xfrm>
          <a:prstGeom prst="rect">
            <a:avLst/>
          </a:prstGeom>
        </p:spPr>
      </p:pic>
      <p:pic>
        <p:nvPicPr>
          <p:cNvPr id="5" name="Picture 4">
            <a:extLst>
              <a:ext uri="{FF2B5EF4-FFF2-40B4-BE49-F238E27FC236}">
                <a16:creationId xmlns:a16="http://schemas.microsoft.com/office/drawing/2014/main" id="{C8B281AB-E0A6-8F98-F3D5-BDE60FCA1F64}"/>
              </a:ext>
            </a:extLst>
          </p:cNvPr>
          <p:cNvPicPr>
            <a:picLocks noChangeAspect="1"/>
          </p:cNvPicPr>
          <p:nvPr/>
        </p:nvPicPr>
        <p:blipFill>
          <a:blip r:embed="rId3"/>
          <a:stretch>
            <a:fillRect/>
          </a:stretch>
        </p:blipFill>
        <p:spPr>
          <a:xfrm>
            <a:off x="545213" y="1714499"/>
            <a:ext cx="7019369" cy="4748673"/>
          </a:xfrm>
          <a:prstGeom prst="rect">
            <a:avLst/>
          </a:prstGeom>
        </p:spPr>
      </p:pic>
      <p:sp>
        <p:nvSpPr>
          <p:cNvPr id="8" name="Speech Bubble: Rectangle with Corners Rounded 7">
            <a:extLst>
              <a:ext uri="{FF2B5EF4-FFF2-40B4-BE49-F238E27FC236}">
                <a16:creationId xmlns:a16="http://schemas.microsoft.com/office/drawing/2014/main" id="{1EA7E9D6-2572-7329-A792-CDE1BDC6A382}"/>
              </a:ext>
            </a:extLst>
          </p:cNvPr>
          <p:cNvSpPr/>
          <p:nvPr/>
        </p:nvSpPr>
        <p:spPr>
          <a:xfrm>
            <a:off x="9231447" y="1315207"/>
            <a:ext cx="2484582" cy="1471398"/>
          </a:xfrm>
          <a:prstGeom prst="wedgeRoundRectCallout">
            <a:avLst>
              <a:gd name="adj1" fmla="val -46484"/>
              <a:gd name="adj2" fmla="val 10079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Family letters coming home will give more information. </a:t>
            </a:r>
          </a:p>
        </p:txBody>
      </p:sp>
    </p:spTree>
    <p:extLst>
      <p:ext uri="{BB962C8B-B14F-4D97-AF65-F5344CB8AC3E}">
        <p14:creationId xmlns:p14="http://schemas.microsoft.com/office/powerpoint/2010/main" val="3931745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9EA80-A245-FC9A-1C7B-3BE166C0BFD7}"/>
              </a:ext>
            </a:extLst>
          </p:cNvPr>
          <p:cNvSpPr>
            <a:spLocks noGrp="1"/>
          </p:cNvSpPr>
          <p:nvPr>
            <p:ph type="title"/>
          </p:nvPr>
        </p:nvSpPr>
        <p:spPr>
          <a:xfrm>
            <a:off x="2522764" y="665544"/>
            <a:ext cx="6400800" cy="685800"/>
          </a:xfrm>
        </p:spPr>
        <p:txBody>
          <a:bodyPr/>
          <a:lstStyle/>
          <a:p>
            <a:r>
              <a:rPr lang="en-US"/>
              <a:t>Math Units</a:t>
            </a:r>
          </a:p>
        </p:txBody>
      </p:sp>
      <p:sp>
        <p:nvSpPr>
          <p:cNvPr id="3" name="Text Placeholder 2">
            <a:extLst>
              <a:ext uri="{FF2B5EF4-FFF2-40B4-BE49-F238E27FC236}">
                <a16:creationId xmlns:a16="http://schemas.microsoft.com/office/drawing/2014/main" id="{C776EC22-3AEE-152B-84C6-F721BCDB787D}"/>
              </a:ext>
            </a:extLst>
          </p:cNvPr>
          <p:cNvSpPr>
            <a:spLocks noGrp="1"/>
          </p:cNvSpPr>
          <p:nvPr>
            <p:ph type="body" sz="quarter" idx="11"/>
          </p:nvPr>
        </p:nvSpPr>
        <p:spPr>
          <a:xfrm>
            <a:off x="1287235" y="1488521"/>
            <a:ext cx="9617529" cy="4279392"/>
          </a:xfrm>
        </p:spPr>
        <p:txBody>
          <a:bodyPr>
            <a:normAutofit/>
          </a:bodyPr>
          <a:lstStyle/>
          <a:p>
            <a:pPr eaLnBrk="1" fontAlgn="auto" hangingPunct="1">
              <a:lnSpc>
                <a:spcPct val="90000"/>
              </a:lnSpc>
              <a:spcAft>
                <a:spcPts val="0"/>
              </a:spcAft>
              <a:defRPr/>
            </a:pPr>
            <a:r>
              <a:rPr lang="en-US" sz="2400">
                <a:ea typeface="ＭＳ Ｐゴシック" pitchFamily="34" charset="-128"/>
              </a:rPr>
              <a:t>Unit 1- Addition and Subtraction-place value and base 10 ideas </a:t>
            </a:r>
          </a:p>
          <a:p>
            <a:pPr eaLnBrk="1" fontAlgn="auto" hangingPunct="1">
              <a:lnSpc>
                <a:spcPct val="90000"/>
              </a:lnSpc>
              <a:spcAft>
                <a:spcPts val="0"/>
              </a:spcAft>
              <a:defRPr/>
            </a:pPr>
            <a:r>
              <a:rPr lang="en-US" sz="2400">
                <a:ea typeface="ＭＳ Ｐゴシック" pitchFamily="34" charset="-128"/>
              </a:rPr>
              <a:t>Unit 2- Multiplication and Division- conceptual understanding, alternative algorithms, representations</a:t>
            </a:r>
          </a:p>
          <a:p>
            <a:pPr eaLnBrk="1" fontAlgn="auto" hangingPunct="1">
              <a:lnSpc>
                <a:spcPct val="90000"/>
              </a:lnSpc>
              <a:spcAft>
                <a:spcPts val="0"/>
              </a:spcAft>
              <a:defRPr/>
            </a:pPr>
            <a:r>
              <a:rPr lang="en-US" sz="2400">
                <a:ea typeface="ＭＳ Ｐゴシック" pitchFamily="34" charset="-128"/>
              </a:rPr>
              <a:t>Unit 3- Decomposing/Composing, Identifying and Comparing Equivalent Fractions</a:t>
            </a:r>
          </a:p>
          <a:p>
            <a:pPr eaLnBrk="1" fontAlgn="auto" hangingPunct="1">
              <a:lnSpc>
                <a:spcPct val="90000"/>
              </a:lnSpc>
              <a:spcAft>
                <a:spcPts val="0"/>
              </a:spcAft>
              <a:defRPr/>
            </a:pPr>
            <a:r>
              <a:rPr lang="en-US" sz="2400">
                <a:ea typeface="ＭＳ Ｐゴシック" pitchFamily="34" charset="-128"/>
              </a:rPr>
              <a:t>Unit 4- Adding/Subtracting Fractions, Decimal Equivalencies</a:t>
            </a:r>
          </a:p>
          <a:p>
            <a:pPr eaLnBrk="1" fontAlgn="auto" hangingPunct="1">
              <a:lnSpc>
                <a:spcPct val="90000"/>
              </a:lnSpc>
              <a:spcAft>
                <a:spcPts val="0"/>
              </a:spcAft>
              <a:defRPr/>
            </a:pPr>
            <a:r>
              <a:rPr lang="en-US" sz="2400">
                <a:ea typeface="ＭＳ Ｐゴシック" pitchFamily="34" charset="-128"/>
              </a:rPr>
              <a:t>Unit 5- Geometry and Patterns </a:t>
            </a:r>
          </a:p>
          <a:p>
            <a:pPr eaLnBrk="1" fontAlgn="auto" hangingPunct="1">
              <a:lnSpc>
                <a:spcPct val="90000"/>
              </a:lnSpc>
              <a:spcAft>
                <a:spcPts val="0"/>
              </a:spcAft>
              <a:defRPr/>
            </a:pPr>
            <a:r>
              <a:rPr lang="en-US" sz="2400">
                <a:ea typeface="ＭＳ Ｐゴシック" pitchFamily="34" charset="-128"/>
              </a:rPr>
              <a:t>Unit 6- Multiplicative Comparison and Measurement</a:t>
            </a:r>
          </a:p>
          <a:p>
            <a:pPr eaLnBrk="1" fontAlgn="auto" hangingPunct="1">
              <a:lnSpc>
                <a:spcPct val="90000"/>
              </a:lnSpc>
              <a:spcAft>
                <a:spcPts val="0"/>
              </a:spcAft>
              <a:defRPr/>
            </a:pPr>
            <a:r>
              <a:rPr lang="en-US" sz="2400">
                <a:ea typeface="ＭＳ Ｐゴシック" pitchFamily="34" charset="-128"/>
              </a:rPr>
              <a:t>Unit 7- Multiplying Fractions by Whole numbers</a:t>
            </a:r>
          </a:p>
          <a:p>
            <a:pPr eaLnBrk="1" fontAlgn="auto" hangingPunct="1">
              <a:lnSpc>
                <a:spcPct val="90000"/>
              </a:lnSpc>
              <a:spcAft>
                <a:spcPts val="0"/>
              </a:spcAft>
              <a:defRPr/>
            </a:pPr>
            <a:r>
              <a:rPr lang="en-US" sz="2400">
                <a:ea typeface="ＭＳ Ｐゴシック" pitchFamily="34" charset="-128"/>
              </a:rPr>
              <a:t>Unit 8- Measurement- Problem Solving</a:t>
            </a:r>
          </a:p>
          <a:p>
            <a:endParaRPr lang="en-US"/>
          </a:p>
        </p:txBody>
      </p:sp>
      <p:pic>
        <p:nvPicPr>
          <p:cNvPr id="4" name="Graphic 3" descr="Illustration of a ruler character ">
            <a:extLst>
              <a:ext uri="{FF2B5EF4-FFF2-40B4-BE49-F238E27FC236}">
                <a16:creationId xmlns:a16="http://schemas.microsoft.com/office/drawing/2014/main" id="{29729AE6-4A38-6047-F73D-F46392FE432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962167" flipH="1">
            <a:off x="8558890" y="607956"/>
            <a:ext cx="3041146" cy="964260"/>
          </a:xfrm>
          <a:prstGeom prst="rect">
            <a:avLst/>
          </a:prstGeom>
        </p:spPr>
      </p:pic>
    </p:spTree>
    <p:extLst>
      <p:ext uri="{BB962C8B-B14F-4D97-AF65-F5344CB8AC3E}">
        <p14:creationId xmlns:p14="http://schemas.microsoft.com/office/powerpoint/2010/main" val="20194882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8CAE82-1F65-5217-A884-351EC72D5595}"/>
              </a:ext>
            </a:extLst>
          </p:cNvPr>
          <p:cNvSpPr>
            <a:spLocks noGrp="1"/>
          </p:cNvSpPr>
          <p:nvPr>
            <p:ph type="body" sz="quarter" idx="10"/>
          </p:nvPr>
        </p:nvSpPr>
        <p:spPr>
          <a:xfrm>
            <a:off x="1984248" y="509680"/>
            <a:ext cx="7315200" cy="1143000"/>
          </a:xfrm>
        </p:spPr>
        <p:txBody>
          <a:bodyPr>
            <a:normAutofit lnSpcReduction="10000"/>
          </a:bodyPr>
          <a:lstStyle/>
          <a:p>
            <a:r>
              <a:rPr lang="en-US"/>
              <a:t>Fact Fluency</a:t>
            </a:r>
          </a:p>
        </p:txBody>
      </p:sp>
      <p:sp>
        <p:nvSpPr>
          <p:cNvPr id="5" name="TextBox 4">
            <a:extLst>
              <a:ext uri="{FF2B5EF4-FFF2-40B4-BE49-F238E27FC236}">
                <a16:creationId xmlns:a16="http://schemas.microsoft.com/office/drawing/2014/main" id="{6DD2BA70-6DB0-ADF0-37BD-661A5711E0CC}"/>
              </a:ext>
            </a:extLst>
          </p:cNvPr>
          <p:cNvSpPr txBox="1"/>
          <p:nvPr/>
        </p:nvSpPr>
        <p:spPr>
          <a:xfrm>
            <a:off x="542245" y="1880627"/>
            <a:ext cx="11107510" cy="4708981"/>
          </a:xfrm>
          <a:prstGeom prst="rect">
            <a:avLst/>
          </a:prstGeom>
          <a:noFill/>
        </p:spPr>
        <p:txBody>
          <a:bodyPr wrap="square">
            <a:spAutoFit/>
          </a:bodyPr>
          <a:lstStyle/>
          <a:p>
            <a:pPr marL="69850" indent="0" eaLnBrk="1" fontAlgn="auto" hangingPunct="1">
              <a:spcAft>
                <a:spcPts val="0"/>
              </a:spcAft>
              <a:buFont typeface="Wingdings 2" panose="05020102010507070707" pitchFamily="18" charset="2"/>
              <a:buNone/>
              <a:defRPr/>
            </a:pPr>
            <a:r>
              <a:rPr lang="en-US" sz="2800" b="1" dirty="0">
                <a:solidFill>
                  <a:schemeClr val="bg1"/>
                </a:solidFill>
                <a:ea typeface="ＭＳ Ｐゴシック" pitchFamily="34" charset="-128"/>
              </a:rPr>
              <a:t>Research shows the brain works 80 to 90% harder when students don’t have fact fluency!!!</a:t>
            </a:r>
          </a:p>
          <a:p>
            <a:pPr marL="69850" indent="0" eaLnBrk="1" fontAlgn="auto" hangingPunct="1">
              <a:spcAft>
                <a:spcPts val="0"/>
              </a:spcAft>
              <a:buFont typeface="Wingdings 2" panose="05020102010507070707" pitchFamily="18" charset="2"/>
              <a:buNone/>
              <a:defRPr/>
            </a:pPr>
            <a:endParaRPr lang="en-US" sz="2800" b="1" dirty="0">
              <a:solidFill>
                <a:schemeClr val="bg1"/>
              </a:solidFill>
              <a:ea typeface="ＭＳ Ｐゴシック" pitchFamily="34" charset="-128"/>
            </a:endParaRPr>
          </a:p>
          <a:p>
            <a:pPr marL="457200" indent="-457200" eaLnBrk="1" fontAlgn="auto" hangingPunct="1">
              <a:spcAft>
                <a:spcPts val="0"/>
              </a:spcAft>
              <a:buFont typeface="Arial" panose="020B0604020202020204" pitchFamily="34" charset="0"/>
              <a:buChar char="•"/>
              <a:defRPr/>
            </a:pPr>
            <a:r>
              <a:rPr lang="en-US" sz="2800" dirty="0">
                <a:solidFill>
                  <a:schemeClr val="bg1"/>
                </a:solidFill>
                <a:ea typeface="ＭＳ Ｐゴシック" pitchFamily="34" charset="-128"/>
              </a:rPr>
              <a:t>Every child should  have mastery of Addition and Subtraction facts </a:t>
            </a:r>
            <a:r>
              <a:rPr lang="en-US" sz="2000" dirty="0">
                <a:solidFill>
                  <a:schemeClr val="bg1"/>
                </a:solidFill>
                <a:ea typeface="ＭＳ Ｐゴシック" pitchFamily="34" charset="-128"/>
              </a:rPr>
              <a:t>(2</a:t>
            </a:r>
            <a:r>
              <a:rPr lang="en-US" sz="2000" baseline="30000" dirty="0">
                <a:solidFill>
                  <a:schemeClr val="bg1"/>
                </a:solidFill>
                <a:ea typeface="ＭＳ Ｐゴシック" pitchFamily="34" charset="-128"/>
              </a:rPr>
              <a:t>nd</a:t>
            </a:r>
            <a:r>
              <a:rPr lang="en-US" sz="2000" dirty="0">
                <a:solidFill>
                  <a:schemeClr val="bg1"/>
                </a:solidFill>
                <a:ea typeface="ＭＳ Ｐゴシック" pitchFamily="34" charset="-128"/>
              </a:rPr>
              <a:t> grade mastery)</a:t>
            </a:r>
          </a:p>
          <a:p>
            <a:pPr marL="457200" indent="-457200" eaLnBrk="1" fontAlgn="auto" hangingPunct="1">
              <a:spcAft>
                <a:spcPts val="0"/>
              </a:spcAft>
              <a:buFont typeface="Arial" panose="020B0604020202020204" pitchFamily="34" charset="0"/>
              <a:buChar char="•"/>
              <a:defRPr/>
            </a:pPr>
            <a:endParaRPr lang="en-US" sz="2800" dirty="0">
              <a:solidFill>
                <a:schemeClr val="bg1"/>
              </a:solidFill>
              <a:ea typeface="ＭＳ Ｐゴシック" pitchFamily="34" charset="-128"/>
            </a:endParaRPr>
          </a:p>
          <a:p>
            <a:pPr marL="457200" indent="-457200" eaLnBrk="1" fontAlgn="auto" hangingPunct="1">
              <a:spcAft>
                <a:spcPts val="0"/>
              </a:spcAft>
              <a:buFont typeface="Arial" panose="020B0604020202020204" pitchFamily="34" charset="0"/>
              <a:buChar char="•"/>
              <a:defRPr/>
            </a:pPr>
            <a:r>
              <a:rPr lang="en-US" sz="2800" dirty="0">
                <a:solidFill>
                  <a:schemeClr val="bg1"/>
                </a:solidFill>
                <a:ea typeface="ＭＳ Ｐゴシック"/>
              </a:rPr>
              <a:t>Mastery of Multiplication and Division is now a 4</a:t>
            </a:r>
            <a:r>
              <a:rPr lang="en-US" sz="2800" baseline="30000" dirty="0">
                <a:solidFill>
                  <a:schemeClr val="bg1"/>
                </a:solidFill>
                <a:ea typeface="ＭＳ Ｐゴシック"/>
              </a:rPr>
              <a:t>th</a:t>
            </a:r>
            <a:r>
              <a:rPr lang="en-US" sz="2800" dirty="0">
                <a:solidFill>
                  <a:schemeClr val="bg1"/>
                </a:solidFill>
                <a:ea typeface="ＭＳ Ｐゴシック"/>
              </a:rPr>
              <a:t> grade skill. </a:t>
            </a:r>
          </a:p>
          <a:p>
            <a:pPr marL="457200" indent="-457200" eaLnBrk="1" fontAlgn="auto" hangingPunct="1">
              <a:spcAft>
                <a:spcPts val="0"/>
              </a:spcAft>
              <a:buFont typeface="Arial" panose="020B0604020202020204" pitchFamily="34" charset="0"/>
              <a:buChar char="•"/>
              <a:defRPr/>
            </a:pPr>
            <a:r>
              <a:rPr lang="en-US" sz="2800" dirty="0">
                <a:solidFill>
                  <a:schemeClr val="bg1"/>
                </a:solidFill>
                <a:ea typeface="ＭＳ Ｐゴシック"/>
              </a:rPr>
              <a:t>Students will spend time in class learning and practicing our basic facts.</a:t>
            </a:r>
            <a:endParaRPr lang="en-US" sz="2000" dirty="0">
              <a:solidFill>
                <a:schemeClr val="bg1"/>
              </a:solidFill>
              <a:ea typeface="ＭＳ Ｐゴシック"/>
            </a:endParaRPr>
          </a:p>
          <a:p>
            <a:pPr marL="457200" indent="-457200" eaLnBrk="1" fontAlgn="auto" hangingPunct="1">
              <a:spcAft>
                <a:spcPts val="0"/>
              </a:spcAft>
              <a:buFont typeface="Arial" panose="020B0604020202020204" pitchFamily="34" charset="0"/>
              <a:buChar char="•"/>
              <a:defRPr/>
            </a:pPr>
            <a:r>
              <a:rPr lang="en-US" sz="2800" dirty="0">
                <a:solidFill>
                  <a:schemeClr val="bg1"/>
                </a:solidFill>
                <a:ea typeface="ＭＳ Ｐゴシック"/>
              </a:rPr>
              <a:t>Students who have not mastered are STRONGLY encouraged to continue to work on mastery each evening for 5-10 mins.</a:t>
            </a:r>
          </a:p>
        </p:txBody>
      </p:sp>
    </p:spTree>
    <p:extLst>
      <p:ext uri="{BB962C8B-B14F-4D97-AF65-F5344CB8AC3E}">
        <p14:creationId xmlns:p14="http://schemas.microsoft.com/office/powerpoint/2010/main" val="1483914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BFF9-7184-82BE-49FD-46F1916282BC}"/>
              </a:ext>
            </a:extLst>
          </p:cNvPr>
          <p:cNvSpPr>
            <a:spLocks noGrp="1"/>
          </p:cNvSpPr>
          <p:nvPr>
            <p:ph type="title"/>
          </p:nvPr>
        </p:nvSpPr>
        <p:spPr>
          <a:xfrm>
            <a:off x="5470071" y="1019820"/>
            <a:ext cx="6857999" cy="685800"/>
          </a:xfrm>
        </p:spPr>
        <p:txBody>
          <a:bodyPr/>
          <a:lstStyle/>
          <a:p>
            <a:r>
              <a:rPr lang="en-US"/>
              <a:t>Science Units</a:t>
            </a:r>
          </a:p>
        </p:txBody>
      </p:sp>
      <p:sp>
        <p:nvSpPr>
          <p:cNvPr id="7" name="TextBox 6">
            <a:extLst>
              <a:ext uri="{FF2B5EF4-FFF2-40B4-BE49-F238E27FC236}">
                <a16:creationId xmlns:a16="http://schemas.microsoft.com/office/drawing/2014/main" id="{45D2CD38-32A6-76A7-DED2-F396B3D1CE93}"/>
              </a:ext>
            </a:extLst>
          </p:cNvPr>
          <p:cNvSpPr txBox="1"/>
          <p:nvPr/>
        </p:nvSpPr>
        <p:spPr>
          <a:xfrm>
            <a:off x="3179989" y="1532182"/>
            <a:ext cx="7923439" cy="5262979"/>
          </a:xfrm>
          <a:prstGeom prst="rect">
            <a:avLst/>
          </a:prstGeom>
          <a:noFill/>
        </p:spPr>
        <p:txBody>
          <a:bodyPr wrap="square">
            <a:spAutoFit/>
          </a:bodyPr>
          <a:lstStyle/>
          <a:p>
            <a:pPr marL="182880" indent="-457200" eaLnBrk="1" fontAlgn="auto" hangingPunct="1">
              <a:spcAft>
                <a:spcPts val="0"/>
              </a:spcAft>
              <a:buFont typeface="Wingdings" panose="05000000000000000000" pitchFamily="2" charset="2"/>
              <a:buChar char="Ø"/>
              <a:defRPr/>
            </a:pPr>
            <a:r>
              <a:rPr lang="en-US" sz="2800" dirty="0">
                <a:solidFill>
                  <a:srgbClr val="002060"/>
                </a:solidFill>
              </a:rPr>
              <a:t>Energy</a:t>
            </a:r>
          </a:p>
          <a:p>
            <a:pPr marL="182880" indent="-457200" eaLnBrk="1" fontAlgn="auto" hangingPunct="1">
              <a:spcAft>
                <a:spcPts val="0"/>
              </a:spcAft>
              <a:buFont typeface="Wingdings" panose="05000000000000000000" pitchFamily="2" charset="2"/>
              <a:buChar char="Ø"/>
              <a:defRPr/>
            </a:pPr>
            <a:r>
              <a:rPr lang="en-US" sz="2800" dirty="0">
                <a:solidFill>
                  <a:srgbClr val="002060"/>
                </a:solidFill>
              </a:rPr>
              <a:t>Waves</a:t>
            </a:r>
          </a:p>
          <a:p>
            <a:pPr marL="182880" indent="-457200" eaLnBrk="1" fontAlgn="auto" hangingPunct="1">
              <a:spcAft>
                <a:spcPts val="0"/>
              </a:spcAft>
              <a:buFont typeface="Wingdings" panose="05000000000000000000" pitchFamily="2" charset="2"/>
              <a:buChar char="Ø"/>
              <a:defRPr/>
            </a:pPr>
            <a:r>
              <a:rPr lang="en-US" sz="2800" dirty="0">
                <a:solidFill>
                  <a:srgbClr val="002060"/>
                </a:solidFill>
              </a:rPr>
              <a:t>Earth Systems</a:t>
            </a:r>
          </a:p>
          <a:p>
            <a:pPr marL="182880" indent="-457200" eaLnBrk="1" fontAlgn="auto" hangingPunct="1">
              <a:spcAft>
                <a:spcPts val="0"/>
              </a:spcAft>
              <a:buFont typeface="Wingdings" panose="05000000000000000000" pitchFamily="2" charset="2"/>
              <a:buChar char="Ø"/>
              <a:defRPr/>
            </a:pPr>
            <a:r>
              <a:rPr lang="en-US" sz="2800" dirty="0">
                <a:solidFill>
                  <a:srgbClr val="002060"/>
                </a:solidFill>
              </a:rPr>
              <a:t>Interdependent Relationships in Ecosystems</a:t>
            </a:r>
          </a:p>
          <a:p>
            <a:pPr eaLnBrk="1" fontAlgn="auto" hangingPunct="1">
              <a:spcAft>
                <a:spcPts val="0"/>
              </a:spcAft>
              <a:defRPr/>
            </a:pPr>
            <a:endParaRPr lang="en-US" sz="2800" dirty="0">
              <a:solidFill>
                <a:srgbClr val="002060"/>
              </a:solidFill>
            </a:endParaRPr>
          </a:p>
          <a:p>
            <a:pPr marL="11430" indent="-285750" eaLnBrk="1" fontAlgn="auto" hangingPunct="1">
              <a:spcAft>
                <a:spcPts val="0"/>
              </a:spcAft>
              <a:buFont typeface="Wingdings" panose="05000000000000000000" pitchFamily="2" charset="2"/>
              <a:buChar char="ü"/>
              <a:defRPr/>
            </a:pPr>
            <a:r>
              <a:rPr lang="en-US" sz="2800" dirty="0">
                <a:solidFill>
                  <a:srgbClr val="002060"/>
                </a:solidFill>
              </a:rPr>
              <a:t>Hands-on exploration during small, cooperative group work</a:t>
            </a:r>
          </a:p>
          <a:p>
            <a:pPr marL="11430" indent="-285750" eaLnBrk="1" fontAlgn="auto" hangingPunct="1">
              <a:spcAft>
                <a:spcPts val="0"/>
              </a:spcAft>
              <a:buFont typeface="Wingdings" panose="05000000000000000000" pitchFamily="2" charset="2"/>
              <a:buChar char="ü"/>
              <a:defRPr/>
            </a:pPr>
            <a:r>
              <a:rPr lang="en-US" sz="2800" dirty="0">
                <a:solidFill>
                  <a:srgbClr val="002060"/>
                </a:solidFill>
              </a:rPr>
              <a:t>Collecting data</a:t>
            </a:r>
          </a:p>
          <a:p>
            <a:pPr marL="11430" indent="-285750" eaLnBrk="1" fontAlgn="auto" hangingPunct="1">
              <a:spcAft>
                <a:spcPts val="0"/>
              </a:spcAft>
              <a:buFont typeface="Wingdings" panose="05000000000000000000" pitchFamily="2" charset="2"/>
              <a:buChar char="ü"/>
              <a:defRPr/>
            </a:pPr>
            <a:r>
              <a:rPr lang="en-US" sz="2800" dirty="0">
                <a:solidFill>
                  <a:srgbClr val="002060"/>
                </a:solidFill>
              </a:rPr>
              <a:t>Writing about observations</a:t>
            </a:r>
          </a:p>
          <a:p>
            <a:pPr marL="11430" indent="-285750" eaLnBrk="1" fontAlgn="auto" hangingPunct="1">
              <a:spcAft>
                <a:spcPts val="0"/>
              </a:spcAft>
              <a:buFont typeface="Wingdings" panose="05000000000000000000" pitchFamily="2" charset="2"/>
              <a:buChar char="ü"/>
              <a:defRPr/>
            </a:pPr>
            <a:r>
              <a:rPr lang="en-US" sz="2800" dirty="0">
                <a:solidFill>
                  <a:srgbClr val="002060"/>
                </a:solidFill>
              </a:rPr>
              <a:t>Application of math skills </a:t>
            </a:r>
          </a:p>
          <a:p>
            <a:pPr marL="11430" indent="-285750" eaLnBrk="1" fontAlgn="auto" hangingPunct="1">
              <a:spcAft>
                <a:spcPts val="0"/>
              </a:spcAft>
              <a:buFont typeface="Wingdings" panose="05000000000000000000" pitchFamily="2" charset="2"/>
              <a:buChar char="ü"/>
              <a:defRPr/>
            </a:pPr>
            <a:r>
              <a:rPr lang="en-US" sz="2800" dirty="0">
                <a:solidFill>
                  <a:srgbClr val="002060"/>
                </a:solidFill>
              </a:rPr>
              <a:t>Reading and responding, in writing, to non fiction text </a:t>
            </a:r>
          </a:p>
        </p:txBody>
      </p:sp>
    </p:spTree>
    <p:extLst>
      <p:ext uri="{BB962C8B-B14F-4D97-AF65-F5344CB8AC3E}">
        <p14:creationId xmlns:p14="http://schemas.microsoft.com/office/powerpoint/2010/main" val="4265519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CFBB-783D-60D9-7D62-BB5BD1F71FC8}"/>
              </a:ext>
            </a:extLst>
          </p:cNvPr>
          <p:cNvSpPr>
            <a:spLocks noGrp="1"/>
          </p:cNvSpPr>
          <p:nvPr>
            <p:ph type="title"/>
          </p:nvPr>
        </p:nvSpPr>
        <p:spPr/>
        <p:txBody>
          <a:bodyPr/>
          <a:lstStyle/>
          <a:p>
            <a:r>
              <a:rPr lang="en-US"/>
              <a:t>Computers</a:t>
            </a:r>
          </a:p>
        </p:txBody>
      </p:sp>
      <p:sp>
        <p:nvSpPr>
          <p:cNvPr id="3" name="Text Placeholder 2">
            <a:extLst>
              <a:ext uri="{FF2B5EF4-FFF2-40B4-BE49-F238E27FC236}">
                <a16:creationId xmlns:a16="http://schemas.microsoft.com/office/drawing/2014/main" id="{721E49A0-8B5E-294B-E0E6-6DC0F0176A1B}"/>
              </a:ext>
            </a:extLst>
          </p:cNvPr>
          <p:cNvSpPr>
            <a:spLocks noGrp="1"/>
          </p:cNvSpPr>
          <p:nvPr>
            <p:ph type="body" sz="quarter" idx="11"/>
          </p:nvPr>
        </p:nvSpPr>
        <p:spPr>
          <a:xfrm>
            <a:off x="2013857" y="2590800"/>
            <a:ext cx="8458199" cy="4000500"/>
          </a:xfrm>
        </p:spPr>
        <p:txBody>
          <a:bodyPr>
            <a:normAutofit/>
          </a:bodyPr>
          <a:lstStyle/>
          <a:p>
            <a:pPr marL="457200" indent="-457200">
              <a:buFont typeface="Wingdings" panose="05000000000000000000" pitchFamily="2" charset="2"/>
              <a:buChar char="ü"/>
            </a:pPr>
            <a:r>
              <a:rPr lang="en-US" sz="2800"/>
              <a:t>Computers will not be going home on a regular basis. </a:t>
            </a:r>
          </a:p>
          <a:p>
            <a:pPr marL="457200" indent="-457200">
              <a:buFont typeface="Wingdings" panose="05000000000000000000" pitchFamily="2" charset="2"/>
              <a:buChar char="ü"/>
            </a:pPr>
            <a:r>
              <a:rPr lang="en-US" sz="2800"/>
              <a:t>Students may bring home computers to finish work. This will only be at the teachers request.</a:t>
            </a:r>
          </a:p>
          <a:p>
            <a:pPr marL="457200" indent="-457200">
              <a:buFont typeface="Wingdings" panose="05000000000000000000" pitchFamily="2" charset="2"/>
              <a:buChar char="ü"/>
            </a:pPr>
            <a:r>
              <a:rPr lang="en-US" sz="2800"/>
              <a:t>Students may use the following. However, teachers are not responsible and can not fix these items.</a:t>
            </a:r>
          </a:p>
          <a:p>
            <a:pPr marL="1200150" lvl="2" indent="-285750">
              <a:buFont typeface="Wingdings" panose="05000000000000000000" pitchFamily="2" charset="2"/>
              <a:buChar char="ü"/>
            </a:pPr>
            <a:r>
              <a:rPr lang="en-US" sz="3000"/>
              <a:t>Wireless or wired mouse</a:t>
            </a:r>
          </a:p>
          <a:p>
            <a:pPr marL="1200150" lvl="2" indent="-285750">
              <a:buFont typeface="Wingdings" panose="05000000000000000000" pitchFamily="2" charset="2"/>
              <a:buChar char="ü"/>
            </a:pPr>
            <a:r>
              <a:rPr lang="en-US" sz="3000"/>
              <a:t>Headphones, must be wired</a:t>
            </a:r>
          </a:p>
          <a:p>
            <a:endParaRPr lang="en-US"/>
          </a:p>
        </p:txBody>
      </p:sp>
    </p:spTree>
    <p:extLst>
      <p:ext uri="{BB962C8B-B14F-4D97-AF65-F5344CB8AC3E}">
        <p14:creationId xmlns:p14="http://schemas.microsoft.com/office/powerpoint/2010/main" val="313526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8A7DF-32C5-CDBA-E3AD-93DBC9EB88ED}"/>
              </a:ext>
            </a:extLst>
          </p:cNvPr>
          <p:cNvSpPr>
            <a:spLocks noGrp="1"/>
          </p:cNvSpPr>
          <p:nvPr>
            <p:ph type="title"/>
          </p:nvPr>
        </p:nvSpPr>
        <p:spPr>
          <a:xfrm rot="20011202">
            <a:off x="72119" y="517159"/>
            <a:ext cx="6400800" cy="685800"/>
          </a:xfrm>
        </p:spPr>
        <p:txBody>
          <a:bodyPr/>
          <a:lstStyle/>
          <a:p>
            <a:r>
              <a:rPr lang="en-US" sz="4800"/>
              <a:t>Homework</a:t>
            </a:r>
          </a:p>
        </p:txBody>
      </p:sp>
      <p:sp>
        <p:nvSpPr>
          <p:cNvPr id="5" name="TextBox 4">
            <a:extLst>
              <a:ext uri="{FF2B5EF4-FFF2-40B4-BE49-F238E27FC236}">
                <a16:creationId xmlns:a16="http://schemas.microsoft.com/office/drawing/2014/main" id="{D831072A-D438-E54A-A042-607805EA5164}"/>
              </a:ext>
            </a:extLst>
          </p:cNvPr>
          <p:cNvSpPr txBox="1"/>
          <p:nvPr/>
        </p:nvSpPr>
        <p:spPr>
          <a:xfrm>
            <a:off x="3990976" y="861064"/>
            <a:ext cx="8788853" cy="3600986"/>
          </a:xfrm>
          <a:prstGeom prst="rect">
            <a:avLst/>
          </a:prstGeom>
          <a:noFill/>
        </p:spPr>
        <p:txBody>
          <a:bodyPr wrap="square">
            <a:spAutoFit/>
          </a:bodyPr>
          <a:lstStyle/>
          <a:p>
            <a:pPr eaLnBrk="1" fontAlgn="auto" hangingPunct="1">
              <a:spcAft>
                <a:spcPts val="0"/>
              </a:spcAft>
              <a:buFont typeface="Wingdings 2" charset="0"/>
              <a:buChar char=""/>
              <a:defRPr/>
            </a:pPr>
            <a:r>
              <a:rPr lang="en-US" sz="2800">
                <a:solidFill>
                  <a:srgbClr val="002060"/>
                </a:solidFill>
              </a:rPr>
              <a:t>Nightly reading-20 min.</a:t>
            </a:r>
          </a:p>
          <a:p>
            <a:pPr eaLnBrk="1" fontAlgn="auto" hangingPunct="1">
              <a:spcAft>
                <a:spcPts val="0"/>
              </a:spcAft>
              <a:buFont typeface="Wingdings 2" charset="0"/>
              <a:buChar char=""/>
              <a:defRPr/>
            </a:pPr>
            <a:r>
              <a:rPr lang="en-US" sz="2800">
                <a:solidFill>
                  <a:srgbClr val="002060"/>
                </a:solidFill>
              </a:rPr>
              <a:t>Unfinished classwork that should have been completed at school</a:t>
            </a:r>
          </a:p>
          <a:p>
            <a:pPr eaLnBrk="1" fontAlgn="auto" hangingPunct="1">
              <a:spcAft>
                <a:spcPts val="0"/>
              </a:spcAft>
              <a:buFont typeface="Wingdings 2" charset="0"/>
              <a:buChar char=""/>
              <a:defRPr/>
            </a:pPr>
            <a:r>
              <a:rPr lang="en-US" sz="2800">
                <a:solidFill>
                  <a:srgbClr val="002060"/>
                </a:solidFill>
              </a:rPr>
              <a:t>Review Sheets for math, science, and social studies unit tests</a:t>
            </a:r>
          </a:p>
          <a:p>
            <a:pPr>
              <a:spcAft>
                <a:spcPts val="0"/>
              </a:spcAft>
              <a:buFont typeface="Wingdings 2" charset="0"/>
              <a:buChar char=""/>
              <a:defRPr/>
            </a:pPr>
            <a:r>
              <a:rPr lang="en-US" sz="2800">
                <a:solidFill>
                  <a:srgbClr val="002060"/>
                </a:solidFill>
                <a:ea typeface="ＭＳ Ｐゴシック"/>
              </a:rPr>
              <a:t>January and May Math Benchmark Calendars</a:t>
            </a:r>
            <a:endParaRPr lang="en-US" sz="2800">
              <a:solidFill>
                <a:srgbClr val="002060"/>
              </a:solidFill>
              <a:ea typeface="ＭＳ Ｐゴシック" panose="020B0600070205080204" pitchFamily="34" charset="-128"/>
            </a:endParaRPr>
          </a:p>
          <a:p>
            <a:pPr eaLnBrk="1" fontAlgn="auto" hangingPunct="1">
              <a:spcAft>
                <a:spcPts val="0"/>
              </a:spcAft>
              <a:buFont typeface="Wingdings 2" charset="0"/>
              <a:buChar char=""/>
              <a:defRPr/>
            </a:pPr>
            <a:r>
              <a:rPr lang="en-US" altLang="en-US" sz="2800">
                <a:solidFill>
                  <a:srgbClr val="002060"/>
                </a:solidFill>
                <a:ea typeface="ＭＳ Ｐゴシック" panose="020B0600070205080204" pitchFamily="34" charset="-128"/>
              </a:rPr>
              <a:t>Make up work due to absences/missed class time</a:t>
            </a:r>
          </a:p>
          <a:p>
            <a:pPr marL="69850" indent="0" eaLnBrk="1" fontAlgn="auto" hangingPunct="1">
              <a:spcAft>
                <a:spcPts val="0"/>
              </a:spcAft>
              <a:buFont typeface="Wingdings 2" charset="0"/>
              <a:buNone/>
              <a:defRPr/>
            </a:pPr>
            <a:endParaRPr lang="en-US" sz="3200" b="1" u="sng">
              <a:solidFill>
                <a:srgbClr val="002060"/>
              </a:solidFill>
            </a:endParaRPr>
          </a:p>
        </p:txBody>
      </p:sp>
      <p:sp>
        <p:nvSpPr>
          <p:cNvPr id="6" name="TextBox 5">
            <a:extLst>
              <a:ext uri="{FF2B5EF4-FFF2-40B4-BE49-F238E27FC236}">
                <a16:creationId xmlns:a16="http://schemas.microsoft.com/office/drawing/2014/main" id="{6814C33E-C07C-3FDB-FE2D-245858C69EBE}"/>
              </a:ext>
            </a:extLst>
          </p:cNvPr>
          <p:cNvSpPr txBox="1"/>
          <p:nvPr/>
        </p:nvSpPr>
        <p:spPr>
          <a:xfrm>
            <a:off x="489858" y="4196443"/>
            <a:ext cx="5208814" cy="2000548"/>
          </a:xfrm>
          <a:prstGeom prst="rect">
            <a:avLst/>
          </a:prstGeom>
          <a:noFill/>
        </p:spPr>
        <p:txBody>
          <a:bodyPr wrap="square" rtlCol="0">
            <a:spAutoFit/>
          </a:bodyPr>
          <a:lstStyle/>
          <a:p>
            <a:pPr marL="69850" indent="0" eaLnBrk="1" fontAlgn="auto" hangingPunct="1">
              <a:spcAft>
                <a:spcPts val="0"/>
              </a:spcAft>
              <a:buFont typeface="Wingdings 2" charset="0"/>
              <a:buNone/>
              <a:defRPr/>
            </a:pPr>
            <a:r>
              <a:rPr lang="en-US" sz="2800" b="1" u="sng">
                <a:solidFill>
                  <a:srgbClr val="002060"/>
                </a:solidFill>
              </a:rPr>
              <a:t>Frequency will vary</a:t>
            </a:r>
            <a:r>
              <a:rPr lang="en-US" sz="2800" b="1">
                <a:solidFill>
                  <a:srgbClr val="002060"/>
                </a:solidFill>
              </a:rPr>
              <a:t>:</a:t>
            </a:r>
          </a:p>
          <a:p>
            <a:pPr eaLnBrk="1" fontAlgn="auto" hangingPunct="1">
              <a:spcAft>
                <a:spcPts val="0"/>
              </a:spcAft>
              <a:buFont typeface="Wingdings 2" charset="0"/>
              <a:buChar char=""/>
              <a:defRPr/>
            </a:pPr>
            <a:r>
              <a:rPr lang="en-US" sz="2400">
                <a:solidFill>
                  <a:srgbClr val="002060"/>
                </a:solidFill>
              </a:rPr>
              <a:t>Vocabulary/Word Study </a:t>
            </a:r>
          </a:p>
          <a:p>
            <a:pPr eaLnBrk="1" fontAlgn="auto" hangingPunct="1">
              <a:spcAft>
                <a:spcPts val="0"/>
              </a:spcAft>
              <a:buFont typeface="Wingdings 2" charset="0"/>
              <a:buChar char=""/>
              <a:defRPr/>
            </a:pPr>
            <a:r>
              <a:rPr lang="en-US" sz="2400">
                <a:solidFill>
                  <a:srgbClr val="002060"/>
                </a:solidFill>
              </a:rPr>
              <a:t>Revising and editing writing pieces</a:t>
            </a:r>
          </a:p>
          <a:p>
            <a:pPr eaLnBrk="1" fontAlgn="auto" hangingPunct="1">
              <a:spcAft>
                <a:spcPts val="0"/>
              </a:spcAft>
              <a:buFont typeface="Wingdings 2" charset="0"/>
              <a:buChar char=""/>
              <a:defRPr/>
            </a:pPr>
            <a:r>
              <a:rPr lang="en-US" sz="2400">
                <a:solidFill>
                  <a:srgbClr val="002060"/>
                </a:solidFill>
              </a:rPr>
              <a:t>Long-term independent research projects</a:t>
            </a:r>
          </a:p>
        </p:txBody>
      </p:sp>
    </p:spTree>
    <p:extLst>
      <p:ext uri="{BB962C8B-B14F-4D97-AF65-F5344CB8AC3E}">
        <p14:creationId xmlns:p14="http://schemas.microsoft.com/office/powerpoint/2010/main" val="20640245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3E954-B4DA-8A0D-8FD6-FEDB60CE0C7B}"/>
              </a:ext>
            </a:extLst>
          </p:cNvPr>
          <p:cNvSpPr>
            <a:spLocks noGrp="1"/>
          </p:cNvSpPr>
          <p:nvPr>
            <p:ph type="title"/>
          </p:nvPr>
        </p:nvSpPr>
        <p:spPr>
          <a:xfrm>
            <a:off x="2041070" y="665544"/>
            <a:ext cx="6400800" cy="685800"/>
          </a:xfrm>
        </p:spPr>
        <p:txBody>
          <a:bodyPr/>
          <a:lstStyle/>
          <a:p>
            <a:r>
              <a:rPr lang="en-US" sz="5400"/>
              <a:t>Schoology</a:t>
            </a:r>
          </a:p>
        </p:txBody>
      </p:sp>
      <p:sp>
        <p:nvSpPr>
          <p:cNvPr id="3" name="Text Placeholder 2">
            <a:extLst>
              <a:ext uri="{FF2B5EF4-FFF2-40B4-BE49-F238E27FC236}">
                <a16:creationId xmlns:a16="http://schemas.microsoft.com/office/drawing/2014/main" id="{6E5149B9-834A-247A-EBA5-F8BB40207198}"/>
              </a:ext>
            </a:extLst>
          </p:cNvPr>
          <p:cNvSpPr>
            <a:spLocks noGrp="1"/>
          </p:cNvSpPr>
          <p:nvPr>
            <p:ph type="body" sz="quarter" idx="11"/>
          </p:nvPr>
        </p:nvSpPr>
        <p:spPr>
          <a:xfrm>
            <a:off x="914400" y="1913064"/>
            <a:ext cx="10548257" cy="4279392"/>
          </a:xfrm>
        </p:spPr>
        <p:txBody>
          <a:bodyPr/>
          <a:lstStyle/>
          <a:p>
            <a:pPr marL="285750" indent="-285750">
              <a:buFont typeface="Arial" panose="020B0604020202020204" pitchFamily="34" charset="0"/>
              <a:buChar char="•"/>
            </a:pPr>
            <a:r>
              <a:rPr lang="en-US" sz="4000">
                <a:latin typeface="Gill Sans MT"/>
              </a:rPr>
              <a:t>Students use Schoology every day.</a:t>
            </a:r>
          </a:p>
          <a:p>
            <a:pPr marL="285750" indent="-285750">
              <a:buFont typeface="Arial" panose="020B0604020202020204" pitchFamily="34" charset="0"/>
              <a:buChar char="•"/>
            </a:pPr>
            <a:r>
              <a:rPr lang="en-US" sz="4000">
                <a:latin typeface="Gill Sans MT"/>
              </a:rPr>
              <a:t>This is accessible through clever</a:t>
            </a:r>
          </a:p>
          <a:p>
            <a:pPr marL="285750" indent="-285750">
              <a:buFont typeface="Arial" panose="020B0604020202020204" pitchFamily="34" charset="0"/>
              <a:buChar char="•"/>
            </a:pPr>
            <a:r>
              <a:rPr lang="en-US" sz="4000">
                <a:latin typeface="Gill Sans MT"/>
              </a:rPr>
              <a:t>Parents received an email allowing them to “connect” to their child’s Schoology account. </a:t>
            </a:r>
            <a:endParaRPr lang="en-US" sz="4000">
              <a:solidFill>
                <a:srgbClr val="FF0000"/>
              </a:solidFill>
              <a:latin typeface="Gill Sans MT"/>
            </a:endParaRPr>
          </a:p>
          <a:p>
            <a:pPr marL="285750" indent="-285750">
              <a:buFont typeface="Arial" panose="020B0604020202020204" pitchFamily="34" charset="0"/>
              <a:buChar char="•"/>
            </a:pPr>
            <a:r>
              <a:rPr lang="en-US" sz="4000">
                <a:latin typeface="Gill Sans MT"/>
              </a:rPr>
              <a:t>Grades will still be given in HAC and should be checked regularly.</a:t>
            </a:r>
          </a:p>
          <a:p>
            <a:endParaRPr lang="en-US"/>
          </a:p>
        </p:txBody>
      </p:sp>
      <p:pic>
        <p:nvPicPr>
          <p:cNvPr id="4" name="Picture 3">
            <a:extLst>
              <a:ext uri="{FF2B5EF4-FFF2-40B4-BE49-F238E27FC236}">
                <a16:creationId xmlns:a16="http://schemas.microsoft.com/office/drawing/2014/main" id="{7F977062-32AA-3A45-BFB5-AA7E9A29B98F}"/>
              </a:ext>
            </a:extLst>
          </p:cNvPr>
          <p:cNvPicPr>
            <a:picLocks noChangeAspect="1"/>
          </p:cNvPicPr>
          <p:nvPr/>
        </p:nvPicPr>
        <p:blipFill>
          <a:blip r:embed="rId2"/>
          <a:stretch>
            <a:fillRect/>
          </a:stretch>
        </p:blipFill>
        <p:spPr>
          <a:xfrm>
            <a:off x="8273144" y="397307"/>
            <a:ext cx="1877786" cy="1908074"/>
          </a:xfrm>
          <a:prstGeom prst="rect">
            <a:avLst/>
          </a:prstGeom>
        </p:spPr>
      </p:pic>
    </p:spTree>
    <p:extLst>
      <p:ext uri="{BB962C8B-B14F-4D97-AF65-F5344CB8AC3E}">
        <p14:creationId xmlns:p14="http://schemas.microsoft.com/office/powerpoint/2010/main" val="2508649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F840-177B-E052-2F19-DDA96A66DC53}"/>
              </a:ext>
            </a:extLst>
          </p:cNvPr>
          <p:cNvSpPr>
            <a:spLocks noGrp="1"/>
          </p:cNvSpPr>
          <p:nvPr>
            <p:ph type="title"/>
          </p:nvPr>
        </p:nvSpPr>
        <p:spPr>
          <a:xfrm>
            <a:off x="1504610" y="207092"/>
            <a:ext cx="9182780" cy="685800"/>
          </a:xfrm>
        </p:spPr>
        <p:txBody>
          <a:bodyPr/>
          <a:lstStyle/>
          <a:p>
            <a:r>
              <a:rPr lang="en-US"/>
              <a:t>Grading in Home Access Center</a:t>
            </a:r>
          </a:p>
        </p:txBody>
      </p:sp>
      <p:sp>
        <p:nvSpPr>
          <p:cNvPr id="5" name="TextBox 4">
            <a:extLst>
              <a:ext uri="{FF2B5EF4-FFF2-40B4-BE49-F238E27FC236}">
                <a16:creationId xmlns:a16="http://schemas.microsoft.com/office/drawing/2014/main" id="{681FD52B-B1AB-C499-F4D2-BD05F31C17BA}"/>
              </a:ext>
            </a:extLst>
          </p:cNvPr>
          <p:cNvSpPr txBox="1"/>
          <p:nvPr/>
        </p:nvSpPr>
        <p:spPr>
          <a:xfrm>
            <a:off x="510269" y="994514"/>
            <a:ext cx="10887074" cy="5262979"/>
          </a:xfrm>
          <a:prstGeom prst="rect">
            <a:avLst/>
          </a:prstGeom>
          <a:noFill/>
        </p:spPr>
        <p:txBody>
          <a:bodyPr wrap="square">
            <a:spAutoFit/>
          </a:bodyPr>
          <a:lstStyle/>
          <a:p>
            <a:pPr eaLnBrk="1" hangingPunct="1"/>
            <a:r>
              <a:rPr lang="en-US" altLang="en-US" sz="2800">
                <a:solidFill>
                  <a:srgbClr val="002060"/>
                </a:solidFill>
                <a:ea typeface="ＭＳ Ｐゴシック" panose="020B0600070205080204" pitchFamily="34" charset="-128"/>
              </a:rPr>
              <a:t>Students’ grades available via home access  (no interim reports are sent home)</a:t>
            </a:r>
          </a:p>
          <a:p>
            <a:pPr eaLnBrk="1" hangingPunct="1"/>
            <a:r>
              <a:rPr lang="en-US" altLang="en-US" sz="2800">
                <a:solidFill>
                  <a:srgbClr val="002060"/>
                </a:solidFill>
                <a:ea typeface="ＭＳ Ｐゴシック" panose="020B0600070205080204" pitchFamily="34" charset="-128"/>
              </a:rPr>
              <a:t>Accessible for parents at any time</a:t>
            </a:r>
          </a:p>
          <a:p>
            <a:pPr eaLnBrk="1" hangingPunct="1"/>
            <a:endParaRPr lang="en-US" altLang="en-US" sz="2800">
              <a:solidFill>
                <a:srgbClr val="002060"/>
              </a:solidFill>
              <a:ea typeface="ＭＳ Ｐゴシック" panose="020B0600070205080204" pitchFamily="34" charset="-128"/>
            </a:endParaRPr>
          </a:p>
          <a:p>
            <a:pPr eaLnBrk="1" hangingPunct="1"/>
            <a:r>
              <a:rPr lang="en-US" altLang="en-US" sz="2800">
                <a:solidFill>
                  <a:srgbClr val="002060"/>
                </a:solidFill>
                <a:ea typeface="ＭＳ Ｐゴシック" panose="020B0600070205080204" pitchFamily="34" charset="-128"/>
              </a:rPr>
              <a:t>Codes may be used to communicate the status of student work:</a:t>
            </a:r>
          </a:p>
          <a:p>
            <a:pPr lvl="2" eaLnBrk="1" hangingPunct="1"/>
            <a:r>
              <a:rPr lang="en-US" altLang="en-US" sz="2800" err="1">
                <a:solidFill>
                  <a:srgbClr val="FF0000"/>
                </a:solidFill>
                <a:ea typeface="ＭＳ Ｐゴシック" panose="020B0600070205080204" pitchFamily="34" charset="-128"/>
              </a:rPr>
              <a:t>EXC</a:t>
            </a:r>
            <a:r>
              <a:rPr lang="en-US" altLang="en-US" sz="2800">
                <a:solidFill>
                  <a:srgbClr val="FF0000"/>
                </a:solidFill>
                <a:ea typeface="ＭＳ Ｐゴシック" panose="020B0600070205080204" pitchFamily="34" charset="-128"/>
              </a:rPr>
              <a:t>-excused (not included in grade)</a:t>
            </a:r>
          </a:p>
          <a:p>
            <a:pPr lvl="2" eaLnBrk="1" hangingPunct="1"/>
            <a:r>
              <a:rPr lang="en-US" altLang="en-US" sz="2800">
                <a:solidFill>
                  <a:srgbClr val="FF0000"/>
                </a:solidFill>
                <a:ea typeface="ＭＳ Ｐゴシック" panose="020B0600070205080204" pitchFamily="34" charset="-128"/>
              </a:rPr>
              <a:t>NHI-Not handed in (is calculated as a zero until handed in)</a:t>
            </a:r>
          </a:p>
          <a:p>
            <a:pPr lvl="2" eaLnBrk="1" hangingPunct="1"/>
            <a:r>
              <a:rPr lang="en-US" altLang="en-US" sz="2800">
                <a:solidFill>
                  <a:srgbClr val="FF0000"/>
                </a:solidFill>
                <a:ea typeface="ＭＳ Ｐゴシック" panose="020B0600070205080204" pitchFamily="34" charset="-128"/>
              </a:rPr>
              <a:t>ABS-Absent (is calculated as a zero until handed in)</a:t>
            </a:r>
          </a:p>
          <a:p>
            <a:pPr lvl="2" eaLnBrk="1" hangingPunct="1"/>
            <a:r>
              <a:rPr lang="en-US" altLang="en-US" sz="2800">
                <a:solidFill>
                  <a:srgbClr val="FF0000"/>
                </a:solidFill>
                <a:ea typeface="ＭＳ Ｐゴシック" panose="020B0600070205080204" pitchFamily="34" charset="-128"/>
              </a:rPr>
              <a:t>INC-Incomplete (is calculated as a zero until it is completed)</a:t>
            </a:r>
            <a:endParaRPr lang="en-US" altLang="en-US" sz="3200">
              <a:ea typeface="ＭＳ Ｐゴシック" panose="020B0600070205080204" pitchFamily="34" charset="-128"/>
            </a:endParaRPr>
          </a:p>
          <a:p>
            <a:pPr eaLnBrk="1" hangingPunct="1"/>
            <a:endParaRPr lang="en-US" altLang="en-US" sz="2800">
              <a:solidFill>
                <a:srgbClr val="002060"/>
              </a:solidFill>
              <a:ea typeface="ＭＳ Ｐゴシック" panose="020B0600070205080204" pitchFamily="34" charset="-128"/>
            </a:endParaRPr>
          </a:p>
          <a:p>
            <a:pPr eaLnBrk="1" hangingPunct="1"/>
            <a:r>
              <a:rPr lang="en-US" altLang="en-US" sz="2800">
                <a:solidFill>
                  <a:srgbClr val="002060"/>
                </a:solidFill>
                <a:ea typeface="ＭＳ Ｐゴシック" panose="020B0600070205080204" pitchFamily="34" charset="-128"/>
              </a:rPr>
              <a:t>Any issues with Home Access should be directed to the email at the bottom of the log in page (mystudent@carrollk12.org)</a:t>
            </a:r>
          </a:p>
        </p:txBody>
      </p:sp>
    </p:spTree>
    <p:extLst>
      <p:ext uri="{BB962C8B-B14F-4D97-AF65-F5344CB8AC3E}">
        <p14:creationId xmlns:p14="http://schemas.microsoft.com/office/powerpoint/2010/main" val="31406488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99;p27">
            <a:extLst>
              <a:ext uri="{FF2B5EF4-FFF2-40B4-BE49-F238E27FC236}">
                <a16:creationId xmlns:a16="http://schemas.microsoft.com/office/drawing/2014/main" id="{56130412-8815-87D4-36A1-86553D89D5DE}"/>
              </a:ext>
            </a:extLst>
          </p:cNvPr>
          <p:cNvSpPr txBox="1">
            <a:spLocks/>
          </p:cNvSpPr>
          <p:nvPr/>
        </p:nvSpPr>
        <p:spPr>
          <a:xfrm>
            <a:off x="656224" y="1645920"/>
            <a:ext cx="9795368" cy="4535609"/>
          </a:xfrm>
          <a:prstGeom prst="rect">
            <a:avLst/>
          </a:prstGeom>
        </p:spPr>
        <p:txBody>
          <a:bodyPr spcFirstLastPara="1" wrap="square" lIns="91425" tIns="91425" rIns="91425" bIns="91425"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42900">
              <a:spcBef>
                <a:spcPts val="0"/>
              </a:spcBef>
              <a:buSzPts val="1800"/>
              <a:buFont typeface="Arial" panose="020B0604020202020204" pitchFamily="34" charset="0"/>
              <a:buChar char="●"/>
            </a:pPr>
            <a:r>
              <a:rPr lang="en-US" sz="1800" dirty="0"/>
              <a:t>The Advanced Academics teacher at Winfield is Kerrie Butler. She will be working closely with your child's ELA and math teachers to plan and present instruction that </a:t>
            </a:r>
            <a:r>
              <a:rPr lang="en-US" sz="1800" b="1" dirty="0"/>
              <a:t>extends the grade level curriculum. </a:t>
            </a:r>
          </a:p>
          <a:p>
            <a:pPr>
              <a:spcBef>
                <a:spcPts val="0"/>
              </a:spcBef>
            </a:pPr>
            <a:endParaRPr lang="en-US" sz="1800" dirty="0"/>
          </a:p>
          <a:p>
            <a:pPr marL="457200" indent="-342900">
              <a:spcBef>
                <a:spcPts val="0"/>
              </a:spcBef>
              <a:buSzPts val="1800"/>
              <a:buFont typeface="Arial" panose="020B0604020202020204" pitchFamily="34" charset="0"/>
              <a:buChar char="●"/>
            </a:pPr>
            <a:r>
              <a:rPr lang="en-US" sz="1800" b="1" dirty="0"/>
              <a:t>Your child's teacher or the GT/AA teacher</a:t>
            </a:r>
            <a:r>
              <a:rPr lang="en-US" sz="1800" dirty="0"/>
              <a:t> may deliver this instruction within their </a:t>
            </a:r>
            <a:r>
              <a:rPr lang="en-US" sz="1800" b="1" dirty="0"/>
              <a:t>regular classroom or in a small group setting</a:t>
            </a:r>
            <a:r>
              <a:rPr lang="en-US" sz="1800" dirty="0"/>
              <a:t> in the GT/AA classroom.</a:t>
            </a:r>
          </a:p>
          <a:p>
            <a:pPr marL="457200">
              <a:spcBef>
                <a:spcPts val="0"/>
              </a:spcBef>
            </a:pPr>
            <a:endParaRPr lang="en-US" sz="1800" dirty="0"/>
          </a:p>
          <a:p>
            <a:pPr marL="457200" indent="-342900">
              <a:spcBef>
                <a:spcPts val="0"/>
              </a:spcBef>
              <a:buSzPts val="1800"/>
              <a:buFont typeface="Arial" panose="020B0604020202020204" pitchFamily="34" charset="0"/>
              <a:buChar char="●"/>
            </a:pPr>
            <a:r>
              <a:rPr lang="en-US" sz="1800" b="1" dirty="0"/>
              <a:t>Any student in the classroom</a:t>
            </a:r>
            <a:r>
              <a:rPr lang="en-US" sz="1800" dirty="0"/>
              <a:t> who requires curricular extensions will have opportunities to participate in advanced academic lessons as needed. </a:t>
            </a:r>
          </a:p>
          <a:p>
            <a:pPr marL="457200">
              <a:spcBef>
                <a:spcPts val="0"/>
              </a:spcBef>
            </a:pPr>
            <a:endParaRPr lang="en-US" sz="1800" dirty="0"/>
          </a:p>
          <a:p>
            <a:pPr marL="457200" indent="-342900">
              <a:spcBef>
                <a:spcPts val="0"/>
              </a:spcBef>
              <a:buSzPts val="1800"/>
              <a:buFont typeface="Arial" panose="020B0604020202020204" pitchFamily="34" charset="0"/>
              <a:buChar char="●"/>
            </a:pPr>
            <a:r>
              <a:rPr lang="en-US" sz="1800" dirty="0"/>
              <a:t>Contact information: Kerrie Butler </a:t>
            </a:r>
            <a:r>
              <a:rPr lang="en-US" sz="1800" u="sng" dirty="0">
                <a:solidFill>
                  <a:schemeClr val="hlink"/>
                </a:solidFill>
                <a:hlinkClick r:id="rId2"/>
              </a:rPr>
              <a:t>kerriebutler@carrollk12.org</a:t>
            </a:r>
            <a:r>
              <a:rPr lang="en-US" sz="1800" dirty="0"/>
              <a:t> </a:t>
            </a:r>
          </a:p>
          <a:p>
            <a:pPr marL="457200">
              <a:spcBef>
                <a:spcPts val="0"/>
              </a:spcBef>
            </a:pPr>
            <a:endParaRPr lang="en-US" sz="1800" dirty="0"/>
          </a:p>
        </p:txBody>
      </p:sp>
      <p:sp>
        <p:nvSpPr>
          <p:cNvPr id="5" name="Google Shape;200;p27">
            <a:extLst>
              <a:ext uri="{FF2B5EF4-FFF2-40B4-BE49-F238E27FC236}">
                <a16:creationId xmlns:a16="http://schemas.microsoft.com/office/drawing/2014/main" id="{CFC64FEB-95A0-21F6-3612-F623BCC2306C}"/>
              </a:ext>
            </a:extLst>
          </p:cNvPr>
          <p:cNvSpPr txBox="1">
            <a:spLocks/>
          </p:cNvSpPr>
          <p:nvPr/>
        </p:nvSpPr>
        <p:spPr>
          <a:xfrm>
            <a:off x="2701350" y="804672"/>
            <a:ext cx="6789300" cy="572700"/>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000" kern="1200">
                <a:solidFill>
                  <a:schemeClr val="tx1">
                    <a:lumMod val="75000"/>
                    <a:lumOff val="25000"/>
                  </a:schemeClr>
                </a:solidFill>
                <a:latin typeface="+mj-lt"/>
                <a:ea typeface="+mj-ea"/>
                <a:cs typeface="+mj-cs"/>
              </a:defRPr>
            </a:lvl1pPr>
          </a:lstStyle>
          <a:p>
            <a:pPr>
              <a:spcBef>
                <a:spcPts val="0"/>
              </a:spcBef>
            </a:pPr>
            <a:r>
              <a:rPr lang="en-US" dirty="0"/>
              <a:t>Gifted &amp; Talented and Advanced Academics</a:t>
            </a:r>
          </a:p>
        </p:txBody>
      </p:sp>
    </p:spTree>
    <p:extLst>
      <p:ext uri="{BB962C8B-B14F-4D97-AF65-F5344CB8AC3E}">
        <p14:creationId xmlns:p14="http://schemas.microsoft.com/office/powerpoint/2010/main" val="3948259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287C9-6259-FB5C-7D81-B123E98912D0}"/>
              </a:ext>
            </a:extLst>
          </p:cNvPr>
          <p:cNvSpPr>
            <a:spLocks noGrp="1"/>
          </p:cNvSpPr>
          <p:nvPr>
            <p:ph type="title"/>
          </p:nvPr>
        </p:nvSpPr>
        <p:spPr>
          <a:xfrm>
            <a:off x="1619797" y="595200"/>
            <a:ext cx="10202089" cy="1126671"/>
          </a:xfrm>
        </p:spPr>
        <p:txBody>
          <a:bodyPr/>
          <a:lstStyle/>
          <a:p>
            <a:r>
              <a:rPr lang="en-US"/>
              <a:t>Instrumental Music and Chorus</a:t>
            </a:r>
          </a:p>
        </p:txBody>
      </p:sp>
      <p:sp>
        <p:nvSpPr>
          <p:cNvPr id="5" name="TextBox 4">
            <a:extLst>
              <a:ext uri="{FF2B5EF4-FFF2-40B4-BE49-F238E27FC236}">
                <a16:creationId xmlns:a16="http://schemas.microsoft.com/office/drawing/2014/main" id="{C0C6D391-51BB-ED30-E5E5-73318E1DEEF1}"/>
              </a:ext>
            </a:extLst>
          </p:cNvPr>
          <p:cNvSpPr txBox="1"/>
          <p:nvPr/>
        </p:nvSpPr>
        <p:spPr>
          <a:xfrm>
            <a:off x="555171" y="1839946"/>
            <a:ext cx="11266715" cy="4801314"/>
          </a:xfrm>
          <a:prstGeom prst="rect">
            <a:avLst/>
          </a:prstGeom>
          <a:noFill/>
        </p:spPr>
        <p:txBody>
          <a:bodyPr wrap="square">
            <a:spAutoFit/>
          </a:bodyPr>
          <a:lstStyle/>
          <a:p>
            <a:pPr eaLnBrk="1" hangingPunct="1">
              <a:lnSpc>
                <a:spcPct val="90000"/>
              </a:lnSpc>
            </a:pPr>
            <a:r>
              <a:rPr lang="en-US" altLang="en-US" sz="3200" dirty="0">
                <a:ea typeface="ＭＳ Ｐゴシック"/>
              </a:rPr>
              <a:t>-Ms. Messinger and Mr. Vyskocil sent home information</a:t>
            </a:r>
          </a:p>
          <a:p>
            <a:pPr eaLnBrk="1" hangingPunct="1">
              <a:lnSpc>
                <a:spcPct val="90000"/>
              </a:lnSpc>
            </a:pPr>
            <a:endParaRPr lang="en-US" altLang="en-US" sz="3200" dirty="0">
              <a:ea typeface="ＭＳ Ｐゴシック"/>
            </a:endParaRPr>
          </a:p>
          <a:p>
            <a:pPr eaLnBrk="1" hangingPunct="1">
              <a:lnSpc>
                <a:spcPct val="90000"/>
              </a:lnSpc>
            </a:pPr>
            <a:r>
              <a:rPr lang="en-US" altLang="en-US" sz="3200" dirty="0">
                <a:ea typeface="ＭＳ Ｐゴシック" panose="020B0600070205080204" pitchFamily="34" charset="-128"/>
              </a:rPr>
              <a:t>-Students may choose from different time slots to prevent missing important lessons.</a:t>
            </a:r>
          </a:p>
          <a:p>
            <a:pPr eaLnBrk="1" hangingPunct="1">
              <a:lnSpc>
                <a:spcPct val="90000"/>
              </a:lnSpc>
            </a:pPr>
            <a:endParaRPr lang="en-US" altLang="en-US" sz="3200" dirty="0">
              <a:ea typeface="ＭＳ Ｐゴシック" panose="020B0600070205080204" pitchFamily="34" charset="-128"/>
            </a:endParaRPr>
          </a:p>
          <a:p>
            <a:pPr marL="571500" indent="-571500" eaLnBrk="1" hangingPunct="1">
              <a:lnSpc>
                <a:spcPct val="90000"/>
              </a:lnSpc>
              <a:buFont typeface="Wingdings" panose="05000000000000000000" pitchFamily="2" charset="2"/>
              <a:buChar char="Ø"/>
            </a:pPr>
            <a:r>
              <a:rPr lang="en-US" altLang="en-US" sz="3600" b="1" dirty="0">
                <a:solidFill>
                  <a:srgbClr val="FF0000"/>
                </a:solidFill>
                <a:ea typeface="ＭＳ Ｐゴシック"/>
              </a:rPr>
              <a:t>Students are responsible for remembering the times of their lessons.</a:t>
            </a:r>
          </a:p>
          <a:p>
            <a:pPr eaLnBrk="1" hangingPunct="1">
              <a:lnSpc>
                <a:spcPct val="90000"/>
              </a:lnSpc>
            </a:pPr>
            <a:endParaRPr lang="en-US" altLang="en-US" sz="3600" b="1" dirty="0">
              <a:solidFill>
                <a:srgbClr val="FF0000"/>
              </a:solidFill>
              <a:ea typeface="ＭＳ Ｐゴシック"/>
            </a:endParaRPr>
          </a:p>
          <a:p>
            <a:pPr marL="571500" indent="-571500" eaLnBrk="1" hangingPunct="1">
              <a:lnSpc>
                <a:spcPct val="90000"/>
              </a:lnSpc>
              <a:buFont typeface="Wingdings" panose="05000000000000000000" pitchFamily="2" charset="2"/>
              <a:buChar char="Ø"/>
            </a:pPr>
            <a:r>
              <a:rPr lang="en-US" altLang="en-US" sz="3600" b="1" dirty="0">
                <a:solidFill>
                  <a:srgbClr val="FF0000"/>
                </a:solidFill>
                <a:ea typeface="ＭＳ Ｐゴシック"/>
              </a:rPr>
              <a:t>Students are responsible for completing assignments they missed.</a:t>
            </a:r>
          </a:p>
        </p:txBody>
      </p:sp>
    </p:spTree>
    <p:extLst>
      <p:ext uri="{BB962C8B-B14F-4D97-AF65-F5344CB8AC3E}">
        <p14:creationId xmlns:p14="http://schemas.microsoft.com/office/powerpoint/2010/main" val="15546841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53CCED-7D19-6ED1-007A-4459164F7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600528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56431-546B-EAF8-8156-A5AC72165D0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DD9716-E4B5-4D82-EC76-94C0FDF263A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7DD547A-E036-5645-87F3-ACF70F495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00" y="150000"/>
            <a:ext cx="12192000" cy="6858000"/>
          </a:xfrm>
          <a:prstGeom prst="rect">
            <a:avLst/>
          </a:prstGeom>
        </p:spPr>
      </p:pic>
    </p:spTree>
    <p:extLst>
      <p:ext uri="{BB962C8B-B14F-4D97-AF65-F5344CB8AC3E}">
        <p14:creationId xmlns:p14="http://schemas.microsoft.com/office/powerpoint/2010/main" val="2558732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52FEF-8F4E-1EA0-E674-3230AE8562FA}"/>
              </a:ext>
            </a:extLst>
          </p:cNvPr>
          <p:cNvSpPr>
            <a:spLocks noGrp="1"/>
          </p:cNvSpPr>
          <p:nvPr>
            <p:ph type="title"/>
          </p:nvPr>
        </p:nvSpPr>
        <p:spPr/>
        <p:txBody>
          <a:bodyPr/>
          <a:lstStyle/>
          <a:p>
            <a:pPr algn="ctr"/>
            <a:r>
              <a:rPr lang="en-US">
                <a:solidFill>
                  <a:schemeClr val="tx2">
                    <a:lumMod val="75000"/>
                  </a:schemeClr>
                </a:solidFill>
              </a:rPr>
              <a:t>Questions</a:t>
            </a:r>
          </a:p>
        </p:txBody>
      </p:sp>
      <p:pic>
        <p:nvPicPr>
          <p:cNvPr id="4" name="Picture 2" descr="A picture containing chart&#10;&#10;Description automatically generated">
            <a:extLst>
              <a:ext uri="{FF2B5EF4-FFF2-40B4-BE49-F238E27FC236}">
                <a16:creationId xmlns:a16="http://schemas.microsoft.com/office/drawing/2014/main" id="{448EA38D-60C8-A9F5-730B-E96F0FE86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7228" y="2836670"/>
            <a:ext cx="4928797" cy="328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8044547"/>
      </p:ext>
    </p:extLst>
  </p:cSld>
  <p:clrMapOvr>
    <a:masterClrMapping/>
  </p:clrMapOvr>
</p:sld>
</file>

<file path=ppt/theme/theme1.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4EE7CA-01E4-4C36-A155-A254FEC027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F07EB6-DDE3-49D2-9047-A171C0D29C2B}">
  <ds:schemaRefs>
    <ds:schemaRef ds:uri="http://schemas.microsoft.com/office/2006/metadata/contentType"/>
    <ds:schemaRef ds:uri="http://schemas.microsoft.com/office/2006/metadata/properties/metaAttributes"/>
    <ds:schemaRef ds:uri="http://www.w3.org/2000/xmlns/"/>
    <ds:schemaRef ds:uri="http://www.w3.org/2001/XMLSchema"/>
    <ds:schemaRef ds:uri="71af3243-3dd4-4a8d-8c0d-dd76da1f02a5"/>
    <ds:schemaRef ds:uri="16c05727-aa75-4e4a-9b5f-8a80a116589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4EED2D-C894-47C4-9CDD-55EC03B2713B}">
  <ds:schemaRefs>
    <ds:schemaRef ds:uri="http://schemas.microsoft.com/office/2006/metadata/properties"/>
    <ds:schemaRef ds:uri="http://www.w3.org/2000/xmlns/"/>
    <ds:schemaRef ds:uri="71af3243-3dd4-4a8d-8c0d-dd76da1f02a5"/>
    <ds:schemaRef ds:uri="http://www.w3.org/2001/XMLSchema-instance"/>
    <ds:schemaRef ds:uri="http://schemas.microsoft.com/office/infopath/2007/PartnerControls"/>
  </ds:schemaRefs>
</ds:datastoreItem>
</file>

<file path=customXml/itemProps3.xml><?xml version="1.0" encoding="utf-8"?>
<ds:datastoreItem xmlns:ds="http://schemas.openxmlformats.org/officeDocument/2006/customXml" ds:itemID="{28431A9B-4B87-4F2F-AB9E-CAE6A6729B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41</TotalTime>
  <Words>2672</Words>
  <Application>Microsoft Office PowerPoint</Application>
  <PresentationFormat>Widescreen</PresentationFormat>
  <Paragraphs>380</Paragraphs>
  <Slides>45</Slides>
  <Notes>17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45</vt:i4>
      </vt:variant>
    </vt:vector>
  </HeadingPairs>
  <TitlesOfParts>
    <vt:vector size="57" baseType="lpstr">
      <vt:lpstr>ＭＳ Ｐゴシック</vt:lpstr>
      <vt:lpstr>Aptos</vt:lpstr>
      <vt:lpstr>Arial</vt:lpstr>
      <vt:lpstr>Calibri</vt:lpstr>
      <vt:lpstr>Calibri Light</vt:lpstr>
      <vt:lpstr>Dreaming Outloud Script Pro</vt:lpstr>
      <vt:lpstr>Gill Sans MT</vt:lpstr>
      <vt:lpstr>Kristen ITC</vt:lpstr>
      <vt:lpstr>Quire Sans</vt:lpstr>
      <vt:lpstr>Wingdings</vt:lpstr>
      <vt:lpstr>Wingdings 2</vt:lpstr>
      <vt:lpstr>Office Theme</vt:lpstr>
      <vt:lpstr>Winfield Elementary School </vt:lpstr>
      <vt:lpstr>CCPS Security and Emergency Response</vt:lpstr>
      <vt:lpstr>Goal </vt:lpstr>
      <vt:lpstr>Visitor Management</vt:lpstr>
      <vt:lpstr>Special Circumstances</vt:lpstr>
      <vt:lpstr>Standard Response Protocol (SRP)</vt:lpstr>
      <vt:lpstr>Parent Expectations</vt:lpstr>
      <vt:lpstr>26 – 27 Drill Schedule </vt:lpstr>
      <vt:lpstr>HOLD</vt:lpstr>
      <vt:lpstr>SECURE</vt:lpstr>
      <vt:lpstr>LOCKDOWN</vt:lpstr>
      <vt:lpstr>EVACUATE</vt:lpstr>
      <vt:lpstr>SHELTER</vt:lpstr>
      <vt:lpstr>Reunification</vt:lpstr>
      <vt:lpstr>School Resource Officers (SRO)</vt:lpstr>
      <vt:lpstr>Security Initiative</vt:lpstr>
      <vt:lpstr>“See Something, Say Something”  “Don’t Repost”</vt:lpstr>
      <vt:lpstr>Safe Schools Maryland Tip Line</vt:lpstr>
      <vt:lpstr>Security is Everyone’s Responsibility</vt:lpstr>
      <vt:lpstr>PowerPoint Presentation</vt:lpstr>
      <vt:lpstr>ROAR  Behavior and Expectations</vt:lpstr>
      <vt:lpstr>SOS Folder</vt:lpstr>
      <vt:lpstr>Second Chance Learning</vt:lpstr>
      <vt:lpstr>PowerPoint Presentation</vt:lpstr>
      <vt:lpstr>    </vt:lpstr>
      <vt:lpstr>PowerPoint Presentation</vt:lpstr>
      <vt:lpstr>PowerPoint Presentation</vt:lpstr>
      <vt:lpstr>PowerPoint Presentation</vt:lpstr>
      <vt:lpstr>PowerPoint Presentation</vt:lpstr>
      <vt:lpstr>Cursive </vt:lpstr>
      <vt:lpstr>PowerPoint Presentation</vt:lpstr>
      <vt:lpstr>PowerPoint Presentation</vt:lpstr>
      <vt:lpstr>Social Studies Units</vt:lpstr>
      <vt:lpstr>Math Units</vt:lpstr>
      <vt:lpstr>PowerPoint Presentation</vt:lpstr>
      <vt:lpstr>Science Units</vt:lpstr>
      <vt:lpstr>Computers</vt:lpstr>
      <vt:lpstr>Homework</vt:lpstr>
      <vt:lpstr>Schoology</vt:lpstr>
      <vt:lpstr>Grading in Home Access Center</vt:lpstr>
      <vt:lpstr>PowerPoint Presentation</vt:lpstr>
      <vt:lpstr>Instrumental Music and Chorus</vt:lpstr>
      <vt:lpstr>PowerPoint Presentation</vt:lpstr>
      <vt:lpstr>PowerPoint Presentation</vt:lpstr>
      <vt:lpstr>Questions</vt:lpstr>
    </vt:vector>
  </TitlesOfParts>
  <Company>Carroll County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Winfield Elementary School </dc:title>
  <dc:creator>Dayhoff, Meghann</dc:creator>
  <cp:lastModifiedBy>Dayhoff, Meghann</cp:lastModifiedBy>
  <cp:revision>4</cp:revision>
  <dcterms:created xsi:type="dcterms:W3CDTF">2024-09-08T23:37:49Z</dcterms:created>
  <dcterms:modified xsi:type="dcterms:W3CDTF">2026-09-25T18:09:26Z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