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0" r:id="rId1"/>
    <p:sldMasterId id="2147484163" r:id="rId2"/>
    <p:sldMasterId id="2147484175" r:id="rId3"/>
  </p:sldMasterIdLst>
  <p:notesMasterIdLst>
    <p:notesMasterId r:id="rId56"/>
  </p:notesMasterIdLst>
  <p:handoutMasterIdLst>
    <p:handoutMasterId r:id="rId57"/>
  </p:handoutMasterIdLst>
  <p:sldIdLst>
    <p:sldId id="481" r:id="rId4"/>
    <p:sldId id="257" r:id="rId5"/>
    <p:sldId id="277" r:id="rId6"/>
    <p:sldId id="266" r:id="rId7"/>
    <p:sldId id="289" r:id="rId8"/>
    <p:sldId id="476" r:id="rId9"/>
    <p:sldId id="516" r:id="rId10"/>
    <p:sldId id="477" r:id="rId11"/>
    <p:sldId id="475" r:id="rId12"/>
    <p:sldId id="288" r:id="rId13"/>
    <p:sldId id="478" r:id="rId14"/>
    <p:sldId id="282" r:id="rId15"/>
    <p:sldId id="287" r:id="rId16"/>
    <p:sldId id="291" r:id="rId17"/>
    <p:sldId id="479" r:id="rId18"/>
    <p:sldId id="263" r:id="rId19"/>
    <p:sldId id="286" r:id="rId20"/>
    <p:sldId id="474" r:id="rId21"/>
    <p:sldId id="280" r:id="rId22"/>
    <p:sldId id="514" r:id="rId23"/>
    <p:sldId id="515" r:id="rId24"/>
    <p:sldId id="480" r:id="rId25"/>
    <p:sldId id="294" r:id="rId26"/>
    <p:sldId id="284" r:id="rId27"/>
    <p:sldId id="482" r:id="rId28"/>
    <p:sldId id="493" r:id="rId29"/>
    <p:sldId id="510" r:id="rId30"/>
    <p:sldId id="511" r:id="rId31"/>
    <p:sldId id="512" r:id="rId32"/>
    <p:sldId id="258" r:id="rId33"/>
    <p:sldId id="270" r:id="rId34"/>
    <p:sldId id="259" r:id="rId35"/>
    <p:sldId id="513" r:id="rId36"/>
    <p:sldId id="272" r:id="rId37"/>
    <p:sldId id="494" r:id="rId38"/>
    <p:sldId id="495" r:id="rId39"/>
    <p:sldId id="497" r:id="rId40"/>
    <p:sldId id="498" r:id="rId41"/>
    <p:sldId id="499" r:id="rId42"/>
    <p:sldId id="500" r:id="rId43"/>
    <p:sldId id="501" r:id="rId44"/>
    <p:sldId id="502" r:id="rId45"/>
    <p:sldId id="503" r:id="rId46"/>
    <p:sldId id="504" r:id="rId47"/>
    <p:sldId id="265" r:id="rId48"/>
    <p:sldId id="505" r:id="rId49"/>
    <p:sldId id="268" r:id="rId50"/>
    <p:sldId id="506" r:id="rId51"/>
    <p:sldId id="273" r:id="rId52"/>
    <p:sldId id="507" r:id="rId53"/>
    <p:sldId id="508" r:id="rId54"/>
    <p:sldId id="509" r:id="rId5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E122FA-A0AA-DEDB-9B71-199A244C211C}" v="8" dt="2026-09-24T00:39:32.6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4660"/>
  </p:normalViewPr>
  <p:slideViewPr>
    <p:cSldViewPr>
      <p:cViewPr varScale="1">
        <p:scale>
          <a:sx n="70" d="100"/>
          <a:sy n="70" d="100"/>
        </p:scale>
        <p:origin x="1216"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BA8537-4514-42EF-A209-48A064C912AD}" type="doc">
      <dgm:prSet loTypeId="urn:microsoft.com/office/officeart/2005/8/layout/orgChart1" loCatId="hierarchy" qsTypeId="urn:microsoft.com/office/officeart/2005/8/quickstyle/simple5#1" qsCatId="simple" csTypeId="urn:microsoft.com/office/officeart/2005/8/colors/accent2_2#1" csCatId="accent2" phldr="1"/>
      <dgm:spPr/>
      <dgm:t>
        <a:bodyPr/>
        <a:lstStyle/>
        <a:p>
          <a:endParaRPr lang="en-US"/>
        </a:p>
      </dgm:t>
    </dgm:pt>
    <dgm:pt modelId="{62186D0A-603D-430A-8919-A6BFBAD1C6A3}">
      <dgm:prSet phldrT="[Text]" phldr="0"/>
      <dgm:spPr/>
      <dgm:t>
        <a:bodyPr/>
        <a:lstStyle/>
        <a:p>
          <a:r>
            <a:rPr lang="en-US"/>
            <a:t>Universal Screening</a:t>
          </a:r>
        </a:p>
        <a:p>
          <a:pPr rtl="0"/>
          <a:r>
            <a:rPr lang="en-US" dirty="0"/>
            <a:t>3 Times Per </a:t>
          </a:r>
          <a:r>
            <a:rPr lang="en-US" dirty="0">
              <a:latin typeface="Aptos Display" panose="020F0302020204030204"/>
            </a:rPr>
            <a:t>Year</a:t>
          </a:r>
        </a:p>
        <a:p>
          <a:r>
            <a:rPr lang="en-US" dirty="0">
              <a:latin typeface="Aptos Display" panose="020F0302020204030204"/>
            </a:rPr>
            <a:t>  (K-3 students)</a:t>
          </a:r>
          <a:endParaRPr lang="en-US" dirty="0"/>
        </a:p>
      </dgm:t>
    </dgm:pt>
    <dgm:pt modelId="{27A08EFC-26A3-40CC-82D7-399CEA7E5B3F}" type="parTrans" cxnId="{9C974DA6-7E7A-43F5-9A5B-0DE63A2324B7}">
      <dgm:prSet/>
      <dgm:spPr/>
      <dgm:t>
        <a:bodyPr/>
        <a:lstStyle/>
        <a:p>
          <a:endParaRPr lang="en-US"/>
        </a:p>
      </dgm:t>
    </dgm:pt>
    <dgm:pt modelId="{FF1F3554-F217-4A98-BD7B-859B3F8525E8}" type="sibTrans" cxnId="{9C974DA6-7E7A-43F5-9A5B-0DE63A2324B7}">
      <dgm:prSet/>
      <dgm:spPr/>
      <dgm:t>
        <a:bodyPr/>
        <a:lstStyle/>
        <a:p>
          <a:endParaRPr lang="en-US"/>
        </a:p>
      </dgm:t>
    </dgm:pt>
    <dgm:pt modelId="{6E71CE97-A6C9-4880-B7BE-19E8D061F494}" type="asst">
      <dgm:prSet phldrT="[Text]" phldr="0"/>
      <dgm:spPr/>
      <dgm:t>
        <a:bodyPr/>
        <a:lstStyle/>
        <a:p>
          <a:r>
            <a:rPr lang="en-US"/>
            <a:t>Determine Instructional Next Steps </a:t>
          </a:r>
        </a:p>
      </dgm:t>
    </dgm:pt>
    <dgm:pt modelId="{FD29C854-5404-4051-9940-2B238FD61C43}" type="parTrans" cxnId="{EE871ECA-F013-4B7F-B267-5733C303A068}">
      <dgm:prSet/>
      <dgm:spPr/>
      <dgm:t>
        <a:bodyPr/>
        <a:lstStyle/>
        <a:p>
          <a:endParaRPr lang="en-US"/>
        </a:p>
      </dgm:t>
    </dgm:pt>
    <dgm:pt modelId="{C893B4C3-E845-430B-AD50-AB0264BA9873}" type="sibTrans" cxnId="{EE871ECA-F013-4B7F-B267-5733C303A068}">
      <dgm:prSet/>
      <dgm:spPr/>
      <dgm:t>
        <a:bodyPr/>
        <a:lstStyle/>
        <a:p>
          <a:endParaRPr lang="en-US"/>
        </a:p>
      </dgm:t>
    </dgm:pt>
    <dgm:pt modelId="{6880AE1B-AE05-472B-8488-697D68BD358F}">
      <dgm:prSet phldrT="[Text]" phldr="0"/>
      <dgm:spPr/>
      <dgm:t>
        <a:bodyPr/>
        <a:lstStyle/>
        <a:p>
          <a:r>
            <a:rPr lang="en-US"/>
            <a:t>Meeting</a:t>
          </a:r>
          <a:r>
            <a:rPr lang="en-US">
              <a:latin typeface="Aptos Display" panose="020F0302020204030204"/>
            </a:rPr>
            <a:t>/Exceeding</a:t>
          </a:r>
          <a:r>
            <a:rPr lang="en-US"/>
            <a:t> Expectations- Continue</a:t>
          </a:r>
          <a:r>
            <a:rPr lang="en-US">
              <a:latin typeface="Aptos Display" panose="020F0302020204030204"/>
            </a:rPr>
            <a:t>/Extend</a:t>
          </a:r>
          <a:r>
            <a:rPr lang="en-US"/>
            <a:t> Curriculum</a:t>
          </a:r>
        </a:p>
      </dgm:t>
    </dgm:pt>
    <dgm:pt modelId="{D6B78717-20C0-4840-B340-2CE01F05F20A}" type="parTrans" cxnId="{DBF26A28-A1A8-48B9-886F-4AA228734C05}">
      <dgm:prSet/>
      <dgm:spPr/>
      <dgm:t>
        <a:bodyPr/>
        <a:lstStyle/>
        <a:p>
          <a:endParaRPr lang="en-US"/>
        </a:p>
      </dgm:t>
    </dgm:pt>
    <dgm:pt modelId="{9A0E0484-9493-4B4C-A37B-385BF60540B8}" type="sibTrans" cxnId="{DBF26A28-A1A8-48B9-886F-4AA228734C05}">
      <dgm:prSet/>
      <dgm:spPr/>
      <dgm:t>
        <a:bodyPr/>
        <a:lstStyle/>
        <a:p>
          <a:endParaRPr lang="en-US"/>
        </a:p>
      </dgm:t>
    </dgm:pt>
    <dgm:pt modelId="{32A00665-C8C3-457A-953D-F7D8308A9E25}">
      <dgm:prSet phldrT="[Text]" phldr="0"/>
      <dgm:spPr/>
      <dgm:t>
        <a:bodyPr/>
        <a:lstStyle/>
        <a:p>
          <a:r>
            <a:rPr lang="en-US"/>
            <a:t>Approaching Expectations- Targeted Small Group</a:t>
          </a:r>
        </a:p>
      </dgm:t>
    </dgm:pt>
    <dgm:pt modelId="{DD94667F-7BDA-4E58-87D8-393A32773994}" type="parTrans" cxnId="{37021CBC-7B1D-4909-9F21-14217836F004}">
      <dgm:prSet/>
      <dgm:spPr/>
      <dgm:t>
        <a:bodyPr/>
        <a:lstStyle/>
        <a:p>
          <a:endParaRPr lang="en-US"/>
        </a:p>
      </dgm:t>
    </dgm:pt>
    <dgm:pt modelId="{10005E86-CDF1-43CF-9424-C76EE235AB5B}" type="sibTrans" cxnId="{37021CBC-7B1D-4909-9F21-14217836F004}">
      <dgm:prSet/>
      <dgm:spPr/>
      <dgm:t>
        <a:bodyPr/>
        <a:lstStyle/>
        <a:p>
          <a:endParaRPr lang="en-US"/>
        </a:p>
      </dgm:t>
    </dgm:pt>
    <dgm:pt modelId="{7390DC20-A808-4516-9A57-2C7B6E4EF3C0}">
      <dgm:prSet phldrT="[Text]" phldr="0"/>
      <dgm:spPr/>
      <dgm:t>
        <a:bodyPr/>
        <a:lstStyle/>
        <a:p>
          <a:r>
            <a:rPr lang="en-US"/>
            <a:t>Below Expectations- SRIP and Intervention </a:t>
          </a:r>
        </a:p>
      </dgm:t>
    </dgm:pt>
    <dgm:pt modelId="{172D00A4-29C1-4AFC-96F7-2C93C3FECA89}" type="parTrans" cxnId="{CEC5D174-7E97-47D7-A7A5-BC3D1E1D31E2}">
      <dgm:prSet/>
      <dgm:spPr/>
      <dgm:t>
        <a:bodyPr/>
        <a:lstStyle/>
        <a:p>
          <a:endParaRPr lang="en-US"/>
        </a:p>
      </dgm:t>
    </dgm:pt>
    <dgm:pt modelId="{725FC943-67B6-4318-B1D6-76DACC500FFF}" type="sibTrans" cxnId="{CEC5D174-7E97-47D7-A7A5-BC3D1E1D31E2}">
      <dgm:prSet/>
      <dgm:spPr/>
      <dgm:t>
        <a:bodyPr/>
        <a:lstStyle/>
        <a:p>
          <a:endParaRPr lang="en-US"/>
        </a:p>
      </dgm:t>
    </dgm:pt>
    <dgm:pt modelId="{A3752CDF-14E8-45FA-BFA4-39FB9DF44BEB}" type="pres">
      <dgm:prSet presAssocID="{5EBA8537-4514-42EF-A209-48A064C912AD}" presName="hierChild1" presStyleCnt="0">
        <dgm:presLayoutVars>
          <dgm:orgChart val="1"/>
          <dgm:chPref val="1"/>
          <dgm:dir/>
          <dgm:animOne val="branch"/>
          <dgm:animLvl val="lvl"/>
          <dgm:resizeHandles/>
        </dgm:presLayoutVars>
      </dgm:prSet>
      <dgm:spPr/>
    </dgm:pt>
    <dgm:pt modelId="{66C406E1-0713-45B9-9221-49164D29949C}" type="pres">
      <dgm:prSet presAssocID="{62186D0A-603D-430A-8919-A6BFBAD1C6A3}" presName="hierRoot1" presStyleCnt="0">
        <dgm:presLayoutVars>
          <dgm:hierBranch val="init"/>
        </dgm:presLayoutVars>
      </dgm:prSet>
      <dgm:spPr/>
    </dgm:pt>
    <dgm:pt modelId="{732A0884-4786-4B4F-B2D1-10718E37D22F}" type="pres">
      <dgm:prSet presAssocID="{62186D0A-603D-430A-8919-A6BFBAD1C6A3}" presName="rootComposite1" presStyleCnt="0"/>
      <dgm:spPr/>
    </dgm:pt>
    <dgm:pt modelId="{AFAF3011-3495-4826-916E-651BE5B4D46D}" type="pres">
      <dgm:prSet presAssocID="{62186D0A-603D-430A-8919-A6BFBAD1C6A3}" presName="rootText1" presStyleLbl="node0" presStyleIdx="0" presStyleCnt="1">
        <dgm:presLayoutVars>
          <dgm:chPref val="3"/>
        </dgm:presLayoutVars>
      </dgm:prSet>
      <dgm:spPr/>
    </dgm:pt>
    <dgm:pt modelId="{CE6500FE-BC2E-4117-ADB3-FD406BA66874}" type="pres">
      <dgm:prSet presAssocID="{62186D0A-603D-430A-8919-A6BFBAD1C6A3}" presName="rootConnector1" presStyleLbl="node1" presStyleIdx="0" presStyleCnt="0"/>
      <dgm:spPr/>
    </dgm:pt>
    <dgm:pt modelId="{8B4B4529-17BD-4C64-BEDC-C6FEE4E743BC}" type="pres">
      <dgm:prSet presAssocID="{62186D0A-603D-430A-8919-A6BFBAD1C6A3}" presName="hierChild2" presStyleCnt="0"/>
      <dgm:spPr/>
    </dgm:pt>
    <dgm:pt modelId="{59E984A1-10CF-440C-8D33-3C71173D85A6}" type="pres">
      <dgm:prSet presAssocID="{D6B78717-20C0-4840-B340-2CE01F05F20A}" presName="Name37" presStyleLbl="parChTrans1D2" presStyleIdx="0" presStyleCnt="4"/>
      <dgm:spPr/>
    </dgm:pt>
    <dgm:pt modelId="{ECDEA448-7DFF-4ADF-915D-60AB6C9475CB}" type="pres">
      <dgm:prSet presAssocID="{6880AE1B-AE05-472B-8488-697D68BD358F}" presName="hierRoot2" presStyleCnt="0">
        <dgm:presLayoutVars>
          <dgm:hierBranch val="init"/>
        </dgm:presLayoutVars>
      </dgm:prSet>
      <dgm:spPr/>
    </dgm:pt>
    <dgm:pt modelId="{E9962EB1-8FFC-4BBD-80BA-823A8AB51720}" type="pres">
      <dgm:prSet presAssocID="{6880AE1B-AE05-472B-8488-697D68BD358F}" presName="rootComposite" presStyleCnt="0"/>
      <dgm:spPr/>
    </dgm:pt>
    <dgm:pt modelId="{26363D53-64EA-44FA-A1FB-EC43A372907D}" type="pres">
      <dgm:prSet presAssocID="{6880AE1B-AE05-472B-8488-697D68BD358F}" presName="rootText" presStyleLbl="node2" presStyleIdx="0" presStyleCnt="3">
        <dgm:presLayoutVars>
          <dgm:chPref val="3"/>
        </dgm:presLayoutVars>
      </dgm:prSet>
      <dgm:spPr/>
    </dgm:pt>
    <dgm:pt modelId="{F947AE54-503F-4938-A330-82E8584DF8BF}" type="pres">
      <dgm:prSet presAssocID="{6880AE1B-AE05-472B-8488-697D68BD358F}" presName="rootConnector" presStyleLbl="node2" presStyleIdx="0" presStyleCnt="3"/>
      <dgm:spPr/>
    </dgm:pt>
    <dgm:pt modelId="{2C058DA8-1F0D-4F89-B7F5-23E8ED0AED31}" type="pres">
      <dgm:prSet presAssocID="{6880AE1B-AE05-472B-8488-697D68BD358F}" presName="hierChild4" presStyleCnt="0"/>
      <dgm:spPr/>
    </dgm:pt>
    <dgm:pt modelId="{C5CA78AA-C957-4405-B54A-5FC32912D7A6}" type="pres">
      <dgm:prSet presAssocID="{6880AE1B-AE05-472B-8488-697D68BD358F}" presName="hierChild5" presStyleCnt="0"/>
      <dgm:spPr/>
    </dgm:pt>
    <dgm:pt modelId="{CC2792A3-6388-49A5-9ADC-DCAC50A804CB}" type="pres">
      <dgm:prSet presAssocID="{DD94667F-7BDA-4E58-87D8-393A32773994}" presName="Name37" presStyleLbl="parChTrans1D2" presStyleIdx="1" presStyleCnt="4"/>
      <dgm:spPr/>
    </dgm:pt>
    <dgm:pt modelId="{53A19C89-04D8-4BEE-92B9-8BAF07D58C83}" type="pres">
      <dgm:prSet presAssocID="{32A00665-C8C3-457A-953D-F7D8308A9E25}" presName="hierRoot2" presStyleCnt="0">
        <dgm:presLayoutVars>
          <dgm:hierBranch val="init"/>
        </dgm:presLayoutVars>
      </dgm:prSet>
      <dgm:spPr/>
    </dgm:pt>
    <dgm:pt modelId="{BDF3231B-2939-4E88-864A-F305783FE121}" type="pres">
      <dgm:prSet presAssocID="{32A00665-C8C3-457A-953D-F7D8308A9E25}" presName="rootComposite" presStyleCnt="0"/>
      <dgm:spPr/>
    </dgm:pt>
    <dgm:pt modelId="{CB5F19B7-6C6C-4FF4-A172-6FC85E5D03D0}" type="pres">
      <dgm:prSet presAssocID="{32A00665-C8C3-457A-953D-F7D8308A9E25}" presName="rootText" presStyleLbl="node2" presStyleIdx="1" presStyleCnt="3">
        <dgm:presLayoutVars>
          <dgm:chPref val="3"/>
        </dgm:presLayoutVars>
      </dgm:prSet>
      <dgm:spPr/>
    </dgm:pt>
    <dgm:pt modelId="{4560467D-EBE1-453B-9E37-C76473EEBB80}" type="pres">
      <dgm:prSet presAssocID="{32A00665-C8C3-457A-953D-F7D8308A9E25}" presName="rootConnector" presStyleLbl="node2" presStyleIdx="1" presStyleCnt="3"/>
      <dgm:spPr/>
    </dgm:pt>
    <dgm:pt modelId="{0D6AAE20-3835-4F92-A224-B011954153F2}" type="pres">
      <dgm:prSet presAssocID="{32A00665-C8C3-457A-953D-F7D8308A9E25}" presName="hierChild4" presStyleCnt="0"/>
      <dgm:spPr/>
    </dgm:pt>
    <dgm:pt modelId="{3D77DD9E-1DFA-4382-930F-720BFC016764}" type="pres">
      <dgm:prSet presAssocID="{32A00665-C8C3-457A-953D-F7D8308A9E25}" presName="hierChild5" presStyleCnt="0"/>
      <dgm:spPr/>
    </dgm:pt>
    <dgm:pt modelId="{37DC945A-7507-49EB-8A63-71032AA3AC76}" type="pres">
      <dgm:prSet presAssocID="{172D00A4-29C1-4AFC-96F7-2C93C3FECA89}" presName="Name37" presStyleLbl="parChTrans1D2" presStyleIdx="2" presStyleCnt="4"/>
      <dgm:spPr/>
    </dgm:pt>
    <dgm:pt modelId="{05E3B8F5-74F2-445A-B232-ECD6C547101F}" type="pres">
      <dgm:prSet presAssocID="{7390DC20-A808-4516-9A57-2C7B6E4EF3C0}" presName="hierRoot2" presStyleCnt="0">
        <dgm:presLayoutVars>
          <dgm:hierBranch val="init"/>
        </dgm:presLayoutVars>
      </dgm:prSet>
      <dgm:spPr/>
    </dgm:pt>
    <dgm:pt modelId="{465831C9-2422-4DCF-A008-20CC943886A0}" type="pres">
      <dgm:prSet presAssocID="{7390DC20-A808-4516-9A57-2C7B6E4EF3C0}" presName="rootComposite" presStyleCnt="0"/>
      <dgm:spPr/>
    </dgm:pt>
    <dgm:pt modelId="{15809051-90E2-4F9D-A576-B3832EEADA7F}" type="pres">
      <dgm:prSet presAssocID="{7390DC20-A808-4516-9A57-2C7B6E4EF3C0}" presName="rootText" presStyleLbl="node2" presStyleIdx="2" presStyleCnt="3">
        <dgm:presLayoutVars>
          <dgm:chPref val="3"/>
        </dgm:presLayoutVars>
      </dgm:prSet>
      <dgm:spPr/>
    </dgm:pt>
    <dgm:pt modelId="{C2B50BFC-2882-429A-9AD8-502917EEF59E}" type="pres">
      <dgm:prSet presAssocID="{7390DC20-A808-4516-9A57-2C7B6E4EF3C0}" presName="rootConnector" presStyleLbl="node2" presStyleIdx="2" presStyleCnt="3"/>
      <dgm:spPr/>
    </dgm:pt>
    <dgm:pt modelId="{710004B4-ABAD-4402-9EEE-B14920BC60B3}" type="pres">
      <dgm:prSet presAssocID="{7390DC20-A808-4516-9A57-2C7B6E4EF3C0}" presName="hierChild4" presStyleCnt="0"/>
      <dgm:spPr/>
    </dgm:pt>
    <dgm:pt modelId="{A57C403B-2FA4-424D-A7E9-12FCA7951CA0}" type="pres">
      <dgm:prSet presAssocID="{7390DC20-A808-4516-9A57-2C7B6E4EF3C0}" presName="hierChild5" presStyleCnt="0"/>
      <dgm:spPr/>
    </dgm:pt>
    <dgm:pt modelId="{A9BC1C6D-F1FD-47EA-9AB6-1B818DA872A1}" type="pres">
      <dgm:prSet presAssocID="{62186D0A-603D-430A-8919-A6BFBAD1C6A3}" presName="hierChild3" presStyleCnt="0"/>
      <dgm:spPr/>
    </dgm:pt>
    <dgm:pt modelId="{BDF59E93-3007-407A-BAEA-7578E050A90A}" type="pres">
      <dgm:prSet presAssocID="{FD29C854-5404-4051-9940-2B238FD61C43}" presName="Name111" presStyleLbl="parChTrans1D2" presStyleIdx="3" presStyleCnt="4"/>
      <dgm:spPr/>
    </dgm:pt>
    <dgm:pt modelId="{9FE6BF1A-7FFA-4BD8-A35E-7F247035C02C}" type="pres">
      <dgm:prSet presAssocID="{6E71CE97-A6C9-4880-B7BE-19E8D061F494}" presName="hierRoot3" presStyleCnt="0">
        <dgm:presLayoutVars>
          <dgm:hierBranch val="init"/>
        </dgm:presLayoutVars>
      </dgm:prSet>
      <dgm:spPr/>
    </dgm:pt>
    <dgm:pt modelId="{6FD043FA-F79A-4DE9-87C5-CDF8AB72C51D}" type="pres">
      <dgm:prSet presAssocID="{6E71CE97-A6C9-4880-B7BE-19E8D061F494}" presName="rootComposite3" presStyleCnt="0"/>
      <dgm:spPr/>
    </dgm:pt>
    <dgm:pt modelId="{D99C3E7F-DEC4-431B-8808-B1A729776AA2}" type="pres">
      <dgm:prSet presAssocID="{6E71CE97-A6C9-4880-B7BE-19E8D061F494}" presName="rootText3" presStyleLbl="asst1" presStyleIdx="0" presStyleCnt="1">
        <dgm:presLayoutVars>
          <dgm:chPref val="3"/>
        </dgm:presLayoutVars>
      </dgm:prSet>
      <dgm:spPr/>
    </dgm:pt>
    <dgm:pt modelId="{27B411F0-C596-40F4-AE04-F4F5EACC828D}" type="pres">
      <dgm:prSet presAssocID="{6E71CE97-A6C9-4880-B7BE-19E8D061F494}" presName="rootConnector3" presStyleLbl="asst1" presStyleIdx="0" presStyleCnt="1"/>
      <dgm:spPr/>
    </dgm:pt>
    <dgm:pt modelId="{B7C61C44-3AFC-4590-B43C-E6FD56528D87}" type="pres">
      <dgm:prSet presAssocID="{6E71CE97-A6C9-4880-B7BE-19E8D061F494}" presName="hierChild6" presStyleCnt="0"/>
      <dgm:spPr/>
    </dgm:pt>
    <dgm:pt modelId="{3D4F54DF-3D2A-4676-A220-FB6B0A6FD8A9}" type="pres">
      <dgm:prSet presAssocID="{6E71CE97-A6C9-4880-B7BE-19E8D061F494}" presName="hierChild7" presStyleCnt="0"/>
      <dgm:spPr/>
    </dgm:pt>
  </dgm:ptLst>
  <dgm:cxnLst>
    <dgm:cxn modelId="{E87FEF18-7B86-4A3D-BD53-63D9A588FFF5}" type="presOf" srcId="{6E71CE97-A6C9-4880-B7BE-19E8D061F494}" destId="{D99C3E7F-DEC4-431B-8808-B1A729776AA2}" srcOrd="0" destOrd="0" presId="urn:microsoft.com/office/officeart/2005/8/layout/orgChart1"/>
    <dgm:cxn modelId="{F7DFF51E-8055-48C8-AD24-200187137A8B}" type="presOf" srcId="{7390DC20-A808-4516-9A57-2C7B6E4EF3C0}" destId="{15809051-90E2-4F9D-A576-B3832EEADA7F}" srcOrd="0" destOrd="0" presId="urn:microsoft.com/office/officeart/2005/8/layout/orgChart1"/>
    <dgm:cxn modelId="{DBF26A28-A1A8-48B9-886F-4AA228734C05}" srcId="{62186D0A-603D-430A-8919-A6BFBAD1C6A3}" destId="{6880AE1B-AE05-472B-8488-697D68BD358F}" srcOrd="1" destOrd="0" parTransId="{D6B78717-20C0-4840-B340-2CE01F05F20A}" sibTransId="{9A0E0484-9493-4B4C-A37B-385BF60540B8}"/>
    <dgm:cxn modelId="{6C846330-FE3D-4931-A383-AE0E7675502A}" type="presOf" srcId="{6E71CE97-A6C9-4880-B7BE-19E8D061F494}" destId="{27B411F0-C596-40F4-AE04-F4F5EACC828D}" srcOrd="1" destOrd="0" presId="urn:microsoft.com/office/officeart/2005/8/layout/orgChart1"/>
    <dgm:cxn modelId="{45E1CB3F-4BC1-4761-ABC4-E16D3F9EB4E0}" type="presOf" srcId="{7390DC20-A808-4516-9A57-2C7B6E4EF3C0}" destId="{C2B50BFC-2882-429A-9AD8-502917EEF59E}" srcOrd="1" destOrd="0" presId="urn:microsoft.com/office/officeart/2005/8/layout/orgChart1"/>
    <dgm:cxn modelId="{1713EB6B-85DC-4603-8F3E-31AAE86FC939}" type="presOf" srcId="{6880AE1B-AE05-472B-8488-697D68BD358F}" destId="{26363D53-64EA-44FA-A1FB-EC43A372907D}" srcOrd="0" destOrd="0" presId="urn:microsoft.com/office/officeart/2005/8/layout/orgChart1"/>
    <dgm:cxn modelId="{D595E14F-BB3E-4023-9112-E5F18C3DF8AC}" type="presOf" srcId="{5EBA8537-4514-42EF-A209-48A064C912AD}" destId="{A3752CDF-14E8-45FA-BFA4-39FB9DF44BEB}" srcOrd="0" destOrd="0" presId="urn:microsoft.com/office/officeart/2005/8/layout/orgChart1"/>
    <dgm:cxn modelId="{22EEA370-DE50-4B7B-9065-E75C9AFD9A4F}" type="presOf" srcId="{D6B78717-20C0-4840-B340-2CE01F05F20A}" destId="{59E984A1-10CF-440C-8D33-3C71173D85A6}" srcOrd="0" destOrd="0" presId="urn:microsoft.com/office/officeart/2005/8/layout/orgChart1"/>
    <dgm:cxn modelId="{FB7BA672-2961-411F-A809-B8F3A599D4AF}" type="presOf" srcId="{6880AE1B-AE05-472B-8488-697D68BD358F}" destId="{F947AE54-503F-4938-A330-82E8584DF8BF}" srcOrd="1" destOrd="0" presId="urn:microsoft.com/office/officeart/2005/8/layout/orgChart1"/>
    <dgm:cxn modelId="{CEC5D174-7E97-47D7-A7A5-BC3D1E1D31E2}" srcId="{62186D0A-603D-430A-8919-A6BFBAD1C6A3}" destId="{7390DC20-A808-4516-9A57-2C7B6E4EF3C0}" srcOrd="3" destOrd="0" parTransId="{172D00A4-29C1-4AFC-96F7-2C93C3FECA89}" sibTransId="{725FC943-67B6-4318-B1D6-76DACC500FFF}"/>
    <dgm:cxn modelId="{C8F0AA76-433B-47BE-8109-53BB93A8E9C8}" type="presOf" srcId="{62186D0A-603D-430A-8919-A6BFBAD1C6A3}" destId="{CE6500FE-BC2E-4117-ADB3-FD406BA66874}" srcOrd="1" destOrd="0" presId="urn:microsoft.com/office/officeart/2005/8/layout/orgChart1"/>
    <dgm:cxn modelId="{A1FC6D80-3A24-4F74-8415-A2F5D6FC3132}" type="presOf" srcId="{172D00A4-29C1-4AFC-96F7-2C93C3FECA89}" destId="{37DC945A-7507-49EB-8A63-71032AA3AC76}" srcOrd="0" destOrd="0" presId="urn:microsoft.com/office/officeart/2005/8/layout/orgChart1"/>
    <dgm:cxn modelId="{B66FA49E-0AB6-48A8-8747-B66CC6D5CAC0}" type="presOf" srcId="{32A00665-C8C3-457A-953D-F7D8308A9E25}" destId="{CB5F19B7-6C6C-4FF4-A172-6FC85E5D03D0}" srcOrd="0" destOrd="0" presId="urn:microsoft.com/office/officeart/2005/8/layout/orgChart1"/>
    <dgm:cxn modelId="{9BB0C7A4-4174-4019-A8EC-FE5AFD7C85DC}" type="presOf" srcId="{FD29C854-5404-4051-9940-2B238FD61C43}" destId="{BDF59E93-3007-407A-BAEA-7578E050A90A}" srcOrd="0" destOrd="0" presId="urn:microsoft.com/office/officeart/2005/8/layout/orgChart1"/>
    <dgm:cxn modelId="{9C974DA6-7E7A-43F5-9A5B-0DE63A2324B7}" srcId="{5EBA8537-4514-42EF-A209-48A064C912AD}" destId="{62186D0A-603D-430A-8919-A6BFBAD1C6A3}" srcOrd="0" destOrd="0" parTransId="{27A08EFC-26A3-40CC-82D7-399CEA7E5B3F}" sibTransId="{FF1F3554-F217-4A98-BD7B-859B3F8525E8}"/>
    <dgm:cxn modelId="{37021CBC-7B1D-4909-9F21-14217836F004}" srcId="{62186D0A-603D-430A-8919-A6BFBAD1C6A3}" destId="{32A00665-C8C3-457A-953D-F7D8308A9E25}" srcOrd="2" destOrd="0" parTransId="{DD94667F-7BDA-4E58-87D8-393A32773994}" sibTransId="{10005E86-CDF1-43CF-9424-C76EE235AB5B}"/>
    <dgm:cxn modelId="{138F96C1-0802-4064-91CB-D4E361617CDD}" type="presOf" srcId="{DD94667F-7BDA-4E58-87D8-393A32773994}" destId="{CC2792A3-6388-49A5-9ADC-DCAC50A804CB}" srcOrd="0" destOrd="0" presId="urn:microsoft.com/office/officeart/2005/8/layout/orgChart1"/>
    <dgm:cxn modelId="{EE871ECA-F013-4B7F-B267-5733C303A068}" srcId="{62186D0A-603D-430A-8919-A6BFBAD1C6A3}" destId="{6E71CE97-A6C9-4880-B7BE-19E8D061F494}" srcOrd="0" destOrd="0" parTransId="{FD29C854-5404-4051-9940-2B238FD61C43}" sibTransId="{C893B4C3-E845-430B-AD50-AB0264BA9873}"/>
    <dgm:cxn modelId="{8D82B0D2-842A-4BD9-B98B-D1552CEC55B5}" type="presOf" srcId="{62186D0A-603D-430A-8919-A6BFBAD1C6A3}" destId="{AFAF3011-3495-4826-916E-651BE5B4D46D}" srcOrd="0" destOrd="0" presId="urn:microsoft.com/office/officeart/2005/8/layout/orgChart1"/>
    <dgm:cxn modelId="{F9317AEF-8CCB-4F2E-8DF2-2C3CD604E98B}" type="presOf" srcId="{32A00665-C8C3-457A-953D-F7D8308A9E25}" destId="{4560467D-EBE1-453B-9E37-C76473EEBB80}" srcOrd="1" destOrd="0" presId="urn:microsoft.com/office/officeart/2005/8/layout/orgChart1"/>
    <dgm:cxn modelId="{C4A52ADC-8D17-4C17-894A-47C584811A83}" type="presParOf" srcId="{A3752CDF-14E8-45FA-BFA4-39FB9DF44BEB}" destId="{66C406E1-0713-45B9-9221-49164D29949C}" srcOrd="0" destOrd="0" presId="urn:microsoft.com/office/officeart/2005/8/layout/orgChart1"/>
    <dgm:cxn modelId="{39EDF347-9ECA-43B3-A712-0DCD36387823}" type="presParOf" srcId="{66C406E1-0713-45B9-9221-49164D29949C}" destId="{732A0884-4786-4B4F-B2D1-10718E37D22F}" srcOrd="0" destOrd="0" presId="urn:microsoft.com/office/officeart/2005/8/layout/orgChart1"/>
    <dgm:cxn modelId="{6677DC80-C3AA-462A-8F54-B6585595FB35}" type="presParOf" srcId="{732A0884-4786-4B4F-B2D1-10718E37D22F}" destId="{AFAF3011-3495-4826-916E-651BE5B4D46D}" srcOrd="0" destOrd="0" presId="urn:microsoft.com/office/officeart/2005/8/layout/orgChart1"/>
    <dgm:cxn modelId="{903914CC-A992-422C-81F5-B7D7CD7145A6}" type="presParOf" srcId="{732A0884-4786-4B4F-B2D1-10718E37D22F}" destId="{CE6500FE-BC2E-4117-ADB3-FD406BA66874}" srcOrd="1" destOrd="0" presId="urn:microsoft.com/office/officeart/2005/8/layout/orgChart1"/>
    <dgm:cxn modelId="{A5C4CE29-5EE7-4966-B3B1-1CF8531C8691}" type="presParOf" srcId="{66C406E1-0713-45B9-9221-49164D29949C}" destId="{8B4B4529-17BD-4C64-BEDC-C6FEE4E743BC}" srcOrd="1" destOrd="0" presId="urn:microsoft.com/office/officeart/2005/8/layout/orgChart1"/>
    <dgm:cxn modelId="{8AA929C0-AA4B-4C86-8931-5825DD657D8B}" type="presParOf" srcId="{8B4B4529-17BD-4C64-BEDC-C6FEE4E743BC}" destId="{59E984A1-10CF-440C-8D33-3C71173D85A6}" srcOrd="0" destOrd="0" presId="urn:microsoft.com/office/officeart/2005/8/layout/orgChart1"/>
    <dgm:cxn modelId="{6089C86D-08A1-4DDC-AF9A-694C364824D3}" type="presParOf" srcId="{8B4B4529-17BD-4C64-BEDC-C6FEE4E743BC}" destId="{ECDEA448-7DFF-4ADF-915D-60AB6C9475CB}" srcOrd="1" destOrd="0" presId="urn:microsoft.com/office/officeart/2005/8/layout/orgChart1"/>
    <dgm:cxn modelId="{E66605C6-DB59-43D3-A0FC-E0124FFC1240}" type="presParOf" srcId="{ECDEA448-7DFF-4ADF-915D-60AB6C9475CB}" destId="{E9962EB1-8FFC-4BBD-80BA-823A8AB51720}" srcOrd="0" destOrd="0" presId="urn:microsoft.com/office/officeart/2005/8/layout/orgChart1"/>
    <dgm:cxn modelId="{034ED6AF-E348-439F-97BF-36B2847B8152}" type="presParOf" srcId="{E9962EB1-8FFC-4BBD-80BA-823A8AB51720}" destId="{26363D53-64EA-44FA-A1FB-EC43A372907D}" srcOrd="0" destOrd="0" presId="urn:microsoft.com/office/officeart/2005/8/layout/orgChart1"/>
    <dgm:cxn modelId="{9B941C6B-E91A-4F58-AD35-364E03FBB3A0}" type="presParOf" srcId="{E9962EB1-8FFC-4BBD-80BA-823A8AB51720}" destId="{F947AE54-503F-4938-A330-82E8584DF8BF}" srcOrd="1" destOrd="0" presId="urn:microsoft.com/office/officeart/2005/8/layout/orgChart1"/>
    <dgm:cxn modelId="{58167B1F-1B68-4880-9F80-4899D19BD94F}" type="presParOf" srcId="{ECDEA448-7DFF-4ADF-915D-60AB6C9475CB}" destId="{2C058DA8-1F0D-4F89-B7F5-23E8ED0AED31}" srcOrd="1" destOrd="0" presId="urn:microsoft.com/office/officeart/2005/8/layout/orgChart1"/>
    <dgm:cxn modelId="{343A4E65-18B6-492C-AE13-D1C0174D2F42}" type="presParOf" srcId="{ECDEA448-7DFF-4ADF-915D-60AB6C9475CB}" destId="{C5CA78AA-C957-4405-B54A-5FC32912D7A6}" srcOrd="2" destOrd="0" presId="urn:microsoft.com/office/officeart/2005/8/layout/orgChart1"/>
    <dgm:cxn modelId="{4622D1C9-B9BD-4549-8134-19512586B39F}" type="presParOf" srcId="{8B4B4529-17BD-4C64-BEDC-C6FEE4E743BC}" destId="{CC2792A3-6388-49A5-9ADC-DCAC50A804CB}" srcOrd="2" destOrd="0" presId="urn:microsoft.com/office/officeart/2005/8/layout/orgChart1"/>
    <dgm:cxn modelId="{B715BC8E-FFB4-4512-82A4-94CC31435C15}" type="presParOf" srcId="{8B4B4529-17BD-4C64-BEDC-C6FEE4E743BC}" destId="{53A19C89-04D8-4BEE-92B9-8BAF07D58C83}" srcOrd="3" destOrd="0" presId="urn:microsoft.com/office/officeart/2005/8/layout/orgChart1"/>
    <dgm:cxn modelId="{EA86F4FA-EF74-48C6-9288-4A9D21C1BEA2}" type="presParOf" srcId="{53A19C89-04D8-4BEE-92B9-8BAF07D58C83}" destId="{BDF3231B-2939-4E88-864A-F305783FE121}" srcOrd="0" destOrd="0" presId="urn:microsoft.com/office/officeart/2005/8/layout/orgChart1"/>
    <dgm:cxn modelId="{986CDDEE-1350-4558-AF6D-131AF2AD50DC}" type="presParOf" srcId="{BDF3231B-2939-4E88-864A-F305783FE121}" destId="{CB5F19B7-6C6C-4FF4-A172-6FC85E5D03D0}" srcOrd="0" destOrd="0" presId="urn:microsoft.com/office/officeart/2005/8/layout/orgChart1"/>
    <dgm:cxn modelId="{749ADBF2-91FE-4A55-8DF5-9612D16249F3}" type="presParOf" srcId="{BDF3231B-2939-4E88-864A-F305783FE121}" destId="{4560467D-EBE1-453B-9E37-C76473EEBB80}" srcOrd="1" destOrd="0" presId="urn:microsoft.com/office/officeart/2005/8/layout/orgChart1"/>
    <dgm:cxn modelId="{DC640935-89C5-40D0-B437-C9CA76054858}" type="presParOf" srcId="{53A19C89-04D8-4BEE-92B9-8BAF07D58C83}" destId="{0D6AAE20-3835-4F92-A224-B011954153F2}" srcOrd="1" destOrd="0" presId="urn:microsoft.com/office/officeart/2005/8/layout/orgChart1"/>
    <dgm:cxn modelId="{0AEC667B-0A6E-4F4E-A081-FCF3268A5A2D}" type="presParOf" srcId="{53A19C89-04D8-4BEE-92B9-8BAF07D58C83}" destId="{3D77DD9E-1DFA-4382-930F-720BFC016764}" srcOrd="2" destOrd="0" presId="urn:microsoft.com/office/officeart/2005/8/layout/orgChart1"/>
    <dgm:cxn modelId="{6F4ABE36-FEF0-4C4C-B80C-CFA67D9AB841}" type="presParOf" srcId="{8B4B4529-17BD-4C64-BEDC-C6FEE4E743BC}" destId="{37DC945A-7507-49EB-8A63-71032AA3AC76}" srcOrd="4" destOrd="0" presId="urn:microsoft.com/office/officeart/2005/8/layout/orgChart1"/>
    <dgm:cxn modelId="{407832CB-3526-4DE9-866D-6D3CA14CB33C}" type="presParOf" srcId="{8B4B4529-17BD-4C64-BEDC-C6FEE4E743BC}" destId="{05E3B8F5-74F2-445A-B232-ECD6C547101F}" srcOrd="5" destOrd="0" presId="urn:microsoft.com/office/officeart/2005/8/layout/orgChart1"/>
    <dgm:cxn modelId="{7594E39C-BB00-46A1-ABA1-0980035F5893}" type="presParOf" srcId="{05E3B8F5-74F2-445A-B232-ECD6C547101F}" destId="{465831C9-2422-4DCF-A008-20CC943886A0}" srcOrd="0" destOrd="0" presId="urn:microsoft.com/office/officeart/2005/8/layout/orgChart1"/>
    <dgm:cxn modelId="{FD6AE7A1-6454-4913-83AE-E0350497771D}" type="presParOf" srcId="{465831C9-2422-4DCF-A008-20CC943886A0}" destId="{15809051-90E2-4F9D-A576-B3832EEADA7F}" srcOrd="0" destOrd="0" presId="urn:microsoft.com/office/officeart/2005/8/layout/orgChart1"/>
    <dgm:cxn modelId="{FDE2F3B6-6B44-4445-86CF-E10C0F1655A0}" type="presParOf" srcId="{465831C9-2422-4DCF-A008-20CC943886A0}" destId="{C2B50BFC-2882-429A-9AD8-502917EEF59E}" srcOrd="1" destOrd="0" presId="urn:microsoft.com/office/officeart/2005/8/layout/orgChart1"/>
    <dgm:cxn modelId="{1F2C1174-AAB3-4B46-8D0A-5D8C89D04C1C}" type="presParOf" srcId="{05E3B8F5-74F2-445A-B232-ECD6C547101F}" destId="{710004B4-ABAD-4402-9EEE-B14920BC60B3}" srcOrd="1" destOrd="0" presId="urn:microsoft.com/office/officeart/2005/8/layout/orgChart1"/>
    <dgm:cxn modelId="{CA2D5452-4F75-48A5-8DC7-FD38B99F0FEE}" type="presParOf" srcId="{05E3B8F5-74F2-445A-B232-ECD6C547101F}" destId="{A57C403B-2FA4-424D-A7E9-12FCA7951CA0}" srcOrd="2" destOrd="0" presId="urn:microsoft.com/office/officeart/2005/8/layout/orgChart1"/>
    <dgm:cxn modelId="{FF20B364-F708-4E85-93A5-07BD11EC9F06}" type="presParOf" srcId="{66C406E1-0713-45B9-9221-49164D29949C}" destId="{A9BC1C6D-F1FD-47EA-9AB6-1B818DA872A1}" srcOrd="2" destOrd="0" presId="urn:microsoft.com/office/officeart/2005/8/layout/orgChart1"/>
    <dgm:cxn modelId="{C9674928-F36B-4E55-91B1-45B178F6C0E3}" type="presParOf" srcId="{A9BC1C6D-F1FD-47EA-9AB6-1B818DA872A1}" destId="{BDF59E93-3007-407A-BAEA-7578E050A90A}" srcOrd="0" destOrd="0" presId="urn:microsoft.com/office/officeart/2005/8/layout/orgChart1"/>
    <dgm:cxn modelId="{F56CA6D0-2152-4B53-9018-E22EBB56A403}" type="presParOf" srcId="{A9BC1C6D-F1FD-47EA-9AB6-1B818DA872A1}" destId="{9FE6BF1A-7FFA-4BD8-A35E-7F247035C02C}" srcOrd="1" destOrd="0" presId="urn:microsoft.com/office/officeart/2005/8/layout/orgChart1"/>
    <dgm:cxn modelId="{0E1D670F-CA23-474E-8937-F7C06D092B30}" type="presParOf" srcId="{9FE6BF1A-7FFA-4BD8-A35E-7F247035C02C}" destId="{6FD043FA-F79A-4DE9-87C5-CDF8AB72C51D}" srcOrd="0" destOrd="0" presId="urn:microsoft.com/office/officeart/2005/8/layout/orgChart1"/>
    <dgm:cxn modelId="{62F5A154-32EE-430C-8D7C-9FDABEC223D6}" type="presParOf" srcId="{6FD043FA-F79A-4DE9-87C5-CDF8AB72C51D}" destId="{D99C3E7F-DEC4-431B-8808-B1A729776AA2}" srcOrd="0" destOrd="0" presId="urn:microsoft.com/office/officeart/2005/8/layout/orgChart1"/>
    <dgm:cxn modelId="{0821CEA6-DBD3-408B-9B42-B7BB8C945EE8}" type="presParOf" srcId="{6FD043FA-F79A-4DE9-87C5-CDF8AB72C51D}" destId="{27B411F0-C596-40F4-AE04-F4F5EACC828D}" srcOrd="1" destOrd="0" presId="urn:microsoft.com/office/officeart/2005/8/layout/orgChart1"/>
    <dgm:cxn modelId="{01BFC5D7-081D-499B-A49C-8A37D2096580}" type="presParOf" srcId="{9FE6BF1A-7FFA-4BD8-A35E-7F247035C02C}" destId="{B7C61C44-3AFC-4590-B43C-E6FD56528D87}" srcOrd="1" destOrd="0" presId="urn:microsoft.com/office/officeart/2005/8/layout/orgChart1"/>
    <dgm:cxn modelId="{20ADF1AA-C45A-422F-BAE1-F045F132F499}" type="presParOf" srcId="{9FE6BF1A-7FFA-4BD8-A35E-7F247035C02C}" destId="{3D4F54DF-3D2A-4676-A220-FB6B0A6FD8A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3E75E6-B854-42AF-8229-FBBB01AC5810}" type="doc">
      <dgm:prSet loTypeId="urn:microsoft.com/office/officeart/2005/8/layout/vList2" loCatId="list" qsTypeId="urn:microsoft.com/office/officeart/2005/8/quickstyle/simple1#1" qsCatId="simple" csTypeId="urn:microsoft.com/office/officeart/2005/8/colors/colorful5#1" csCatId="colorful"/>
      <dgm:spPr/>
      <dgm:t>
        <a:bodyPr/>
        <a:lstStyle/>
        <a:p>
          <a:endParaRPr lang="en-US"/>
        </a:p>
      </dgm:t>
    </dgm:pt>
    <dgm:pt modelId="{C4C05BE4-7989-4650-B2CB-F269A2D5498C}">
      <dgm:prSet/>
      <dgm:spPr/>
      <dgm:t>
        <a:bodyPr/>
        <a:lstStyle/>
        <a:p>
          <a:r>
            <a:rPr lang="en-US"/>
            <a:t>Students in grades Kindergarten – 3</a:t>
          </a:r>
          <a:r>
            <a:rPr lang="en-US" baseline="30000"/>
            <a:t>rd</a:t>
          </a:r>
          <a:r>
            <a:rPr lang="en-US"/>
            <a:t> grade will receive a screener assessment. </a:t>
          </a:r>
        </a:p>
      </dgm:t>
    </dgm:pt>
    <dgm:pt modelId="{3F412EFB-3E5C-4970-9E33-3BCCFD0DB874}" type="parTrans" cxnId="{32AB00C5-0F51-418B-BD98-BEFF1357EC2F}">
      <dgm:prSet/>
      <dgm:spPr/>
      <dgm:t>
        <a:bodyPr/>
        <a:lstStyle/>
        <a:p>
          <a:endParaRPr lang="en-US"/>
        </a:p>
      </dgm:t>
    </dgm:pt>
    <dgm:pt modelId="{23EE4FE0-9FF5-4BFE-8E40-F2601C74E65B}" type="sibTrans" cxnId="{32AB00C5-0F51-418B-BD98-BEFF1357EC2F}">
      <dgm:prSet/>
      <dgm:spPr/>
      <dgm:t>
        <a:bodyPr/>
        <a:lstStyle/>
        <a:p>
          <a:endParaRPr lang="en-US"/>
        </a:p>
      </dgm:t>
    </dgm:pt>
    <dgm:pt modelId="{22C776B7-02CF-4D45-BAFD-37477B82CC2E}">
      <dgm:prSet/>
      <dgm:spPr/>
      <dgm:t>
        <a:bodyPr/>
        <a:lstStyle/>
        <a:p>
          <a:r>
            <a:rPr lang="en-US"/>
            <a:t>If student is identified as needing a SRIP, the school will notify and meet with families in October and the end of the school year. </a:t>
          </a:r>
        </a:p>
      </dgm:t>
    </dgm:pt>
    <dgm:pt modelId="{34593EF5-9C87-4233-8B32-240876A859A9}" type="parTrans" cxnId="{8CC218D4-FD5C-4260-9334-106F7B8DAA5F}">
      <dgm:prSet/>
      <dgm:spPr/>
      <dgm:t>
        <a:bodyPr/>
        <a:lstStyle/>
        <a:p>
          <a:endParaRPr lang="en-US"/>
        </a:p>
      </dgm:t>
    </dgm:pt>
    <dgm:pt modelId="{8C6E8F3F-B6E2-42D0-A177-361CBA9AB867}" type="sibTrans" cxnId="{8CC218D4-FD5C-4260-9334-106F7B8DAA5F}">
      <dgm:prSet/>
      <dgm:spPr/>
      <dgm:t>
        <a:bodyPr/>
        <a:lstStyle/>
        <a:p>
          <a:endParaRPr lang="en-US"/>
        </a:p>
      </dgm:t>
    </dgm:pt>
    <dgm:pt modelId="{77A97A3D-8E32-4D04-8258-8E1A943B9219}">
      <dgm:prSet/>
      <dgm:spPr/>
      <dgm:t>
        <a:bodyPr/>
        <a:lstStyle/>
        <a:p>
          <a:r>
            <a:rPr lang="en-US"/>
            <a:t>If needed a midyear meeting may be requested to discuss changes or needs. </a:t>
          </a:r>
        </a:p>
      </dgm:t>
    </dgm:pt>
    <dgm:pt modelId="{0F243D2E-D907-4569-B559-2F4950ACF497}" type="parTrans" cxnId="{F6F1E89D-5378-4842-AFE3-0B21EB815910}">
      <dgm:prSet/>
      <dgm:spPr/>
      <dgm:t>
        <a:bodyPr/>
        <a:lstStyle/>
        <a:p>
          <a:endParaRPr lang="en-US"/>
        </a:p>
      </dgm:t>
    </dgm:pt>
    <dgm:pt modelId="{584D3C8F-B918-4D8C-976E-E5B65D608779}" type="sibTrans" cxnId="{F6F1E89D-5378-4842-AFE3-0B21EB815910}">
      <dgm:prSet/>
      <dgm:spPr/>
      <dgm:t>
        <a:bodyPr/>
        <a:lstStyle/>
        <a:p>
          <a:endParaRPr lang="en-US"/>
        </a:p>
      </dgm:t>
    </dgm:pt>
    <dgm:pt modelId="{9D23C5B7-B4D7-46CD-94BF-DE1AE58468FF}">
      <dgm:prSet/>
      <dgm:spPr/>
      <dgm:t>
        <a:bodyPr/>
        <a:lstStyle/>
        <a:p>
          <a:r>
            <a:rPr lang="en-US"/>
            <a:t>Student progress will be monitored throughout the year and communicated with parents 2x per quarter. </a:t>
          </a:r>
        </a:p>
      </dgm:t>
    </dgm:pt>
    <dgm:pt modelId="{4461755A-F4ED-4440-93AC-E6A9BBD9D977}" type="parTrans" cxnId="{D1A6CD1A-5197-456D-8087-91522C9E08DD}">
      <dgm:prSet/>
      <dgm:spPr/>
      <dgm:t>
        <a:bodyPr/>
        <a:lstStyle/>
        <a:p>
          <a:endParaRPr lang="en-US"/>
        </a:p>
      </dgm:t>
    </dgm:pt>
    <dgm:pt modelId="{7B341A16-8244-4191-AC56-A4F623F2C2DF}" type="sibTrans" cxnId="{D1A6CD1A-5197-456D-8087-91522C9E08DD}">
      <dgm:prSet/>
      <dgm:spPr/>
      <dgm:t>
        <a:bodyPr/>
        <a:lstStyle/>
        <a:p>
          <a:endParaRPr lang="en-US"/>
        </a:p>
      </dgm:t>
    </dgm:pt>
    <dgm:pt modelId="{B1503596-3383-4A55-B297-7CF21AB79669}">
      <dgm:prSet/>
      <dgm:spPr/>
      <dgm:t>
        <a:bodyPr/>
        <a:lstStyle/>
        <a:p>
          <a:pPr rtl="0"/>
          <a:r>
            <a:rPr lang="en-US" dirty="0"/>
            <a:t>Students will </a:t>
          </a:r>
          <a:r>
            <a:rPr lang="en-US" b="0" dirty="0">
              <a:latin typeface="Aptos Display" panose="020F0302020204030204"/>
            </a:rPr>
            <a:t>not be </a:t>
          </a:r>
          <a:r>
            <a:rPr lang="en-US" b="1" dirty="0">
              <a:latin typeface="Aptos Display" panose="020F0302020204030204"/>
            </a:rPr>
            <a:t>identified</a:t>
          </a:r>
          <a:r>
            <a:rPr lang="en-US" dirty="0"/>
            <a:t> for retention</a:t>
          </a:r>
          <a:r>
            <a:rPr lang="en-US" dirty="0">
              <a:latin typeface="Aptos Display" panose="020F0302020204030204"/>
            </a:rPr>
            <a:t>,</a:t>
          </a:r>
          <a:r>
            <a:rPr lang="en-US" dirty="0"/>
            <a:t> under the Literacy Plan</a:t>
          </a:r>
          <a:r>
            <a:rPr lang="en-US" dirty="0">
              <a:latin typeface="Aptos Display" panose="020F0302020204030204"/>
            </a:rPr>
            <a:t>,</a:t>
          </a:r>
          <a:r>
            <a:rPr lang="en-US" dirty="0"/>
            <a:t> until the </a:t>
          </a:r>
          <a:r>
            <a:rPr lang="en-US" dirty="0">
              <a:latin typeface="Aptos Display" panose="020F0302020204030204"/>
            </a:rPr>
            <a:t>27-28</a:t>
          </a:r>
          <a:r>
            <a:rPr lang="en-US" dirty="0"/>
            <a:t> school year</a:t>
          </a:r>
          <a:r>
            <a:rPr lang="en-US" dirty="0">
              <a:latin typeface="Aptos Display" panose="020F0302020204030204"/>
            </a:rPr>
            <a:t> and not officially retained until the 28-29 school year. </a:t>
          </a:r>
          <a:endParaRPr lang="en-US" dirty="0"/>
        </a:p>
      </dgm:t>
    </dgm:pt>
    <dgm:pt modelId="{CDEACB66-E3E1-432B-A0D1-29576C224C08}" type="parTrans" cxnId="{E8DF234B-C392-4B45-BA15-69A06F3CA0D0}">
      <dgm:prSet/>
      <dgm:spPr/>
      <dgm:t>
        <a:bodyPr/>
        <a:lstStyle/>
        <a:p>
          <a:endParaRPr lang="en-US"/>
        </a:p>
      </dgm:t>
    </dgm:pt>
    <dgm:pt modelId="{080689D1-9020-46E6-B107-C2F2B590B4A6}" type="sibTrans" cxnId="{E8DF234B-C392-4B45-BA15-69A06F3CA0D0}">
      <dgm:prSet/>
      <dgm:spPr/>
      <dgm:t>
        <a:bodyPr/>
        <a:lstStyle/>
        <a:p>
          <a:endParaRPr lang="en-US"/>
        </a:p>
      </dgm:t>
    </dgm:pt>
    <dgm:pt modelId="{3547ACB3-EDE1-4FA0-8FEA-040CC4BC8BF0}" type="pres">
      <dgm:prSet presAssocID="{D83E75E6-B854-42AF-8229-FBBB01AC5810}" presName="linear" presStyleCnt="0">
        <dgm:presLayoutVars>
          <dgm:animLvl val="lvl"/>
          <dgm:resizeHandles val="exact"/>
        </dgm:presLayoutVars>
      </dgm:prSet>
      <dgm:spPr/>
    </dgm:pt>
    <dgm:pt modelId="{E16E3F33-F966-44E3-9190-D79D7AD7897E}" type="pres">
      <dgm:prSet presAssocID="{C4C05BE4-7989-4650-B2CB-F269A2D5498C}" presName="parentText" presStyleLbl="node1" presStyleIdx="0" presStyleCnt="5">
        <dgm:presLayoutVars>
          <dgm:chMax val="0"/>
          <dgm:bulletEnabled val="1"/>
        </dgm:presLayoutVars>
      </dgm:prSet>
      <dgm:spPr/>
    </dgm:pt>
    <dgm:pt modelId="{F1EED194-F711-45BE-BFB5-C86952AFAE94}" type="pres">
      <dgm:prSet presAssocID="{23EE4FE0-9FF5-4BFE-8E40-F2601C74E65B}" presName="spacer" presStyleCnt="0"/>
      <dgm:spPr/>
    </dgm:pt>
    <dgm:pt modelId="{E089A2F5-AFE4-4716-AB3B-C38CD53A81DE}" type="pres">
      <dgm:prSet presAssocID="{22C776B7-02CF-4D45-BAFD-37477B82CC2E}" presName="parentText" presStyleLbl="node1" presStyleIdx="1" presStyleCnt="5">
        <dgm:presLayoutVars>
          <dgm:chMax val="0"/>
          <dgm:bulletEnabled val="1"/>
        </dgm:presLayoutVars>
      </dgm:prSet>
      <dgm:spPr/>
    </dgm:pt>
    <dgm:pt modelId="{DD3DBE28-88BB-49F1-92BE-876015EF008F}" type="pres">
      <dgm:prSet presAssocID="{8C6E8F3F-B6E2-42D0-A177-361CBA9AB867}" presName="spacer" presStyleCnt="0"/>
      <dgm:spPr/>
    </dgm:pt>
    <dgm:pt modelId="{A359CA42-262F-4A5F-BC54-61510D0773CF}" type="pres">
      <dgm:prSet presAssocID="{77A97A3D-8E32-4D04-8258-8E1A943B9219}" presName="parentText" presStyleLbl="node1" presStyleIdx="2" presStyleCnt="5">
        <dgm:presLayoutVars>
          <dgm:chMax val="0"/>
          <dgm:bulletEnabled val="1"/>
        </dgm:presLayoutVars>
      </dgm:prSet>
      <dgm:spPr/>
    </dgm:pt>
    <dgm:pt modelId="{BB9115C3-6A25-4229-A7F4-1CBC72DC6009}" type="pres">
      <dgm:prSet presAssocID="{584D3C8F-B918-4D8C-976E-E5B65D608779}" presName="spacer" presStyleCnt="0"/>
      <dgm:spPr/>
    </dgm:pt>
    <dgm:pt modelId="{32C9C5D8-2549-4063-A720-7CE360835067}" type="pres">
      <dgm:prSet presAssocID="{9D23C5B7-B4D7-46CD-94BF-DE1AE58468FF}" presName="parentText" presStyleLbl="node1" presStyleIdx="3" presStyleCnt="5">
        <dgm:presLayoutVars>
          <dgm:chMax val="0"/>
          <dgm:bulletEnabled val="1"/>
        </dgm:presLayoutVars>
      </dgm:prSet>
      <dgm:spPr/>
    </dgm:pt>
    <dgm:pt modelId="{B6270FEA-829B-4F82-9874-9D2D69D6A731}" type="pres">
      <dgm:prSet presAssocID="{7B341A16-8244-4191-AC56-A4F623F2C2DF}" presName="spacer" presStyleCnt="0"/>
      <dgm:spPr/>
    </dgm:pt>
    <dgm:pt modelId="{C65C0148-2624-40D0-9ECD-EB667F77AA17}" type="pres">
      <dgm:prSet presAssocID="{B1503596-3383-4A55-B297-7CF21AB79669}" presName="parentText" presStyleLbl="node1" presStyleIdx="4" presStyleCnt="5">
        <dgm:presLayoutVars>
          <dgm:chMax val="0"/>
          <dgm:bulletEnabled val="1"/>
        </dgm:presLayoutVars>
      </dgm:prSet>
      <dgm:spPr/>
    </dgm:pt>
  </dgm:ptLst>
  <dgm:cxnLst>
    <dgm:cxn modelId="{D1A6CD1A-5197-456D-8087-91522C9E08DD}" srcId="{D83E75E6-B854-42AF-8229-FBBB01AC5810}" destId="{9D23C5B7-B4D7-46CD-94BF-DE1AE58468FF}" srcOrd="3" destOrd="0" parTransId="{4461755A-F4ED-4440-93AC-E6A9BBD9D977}" sibTransId="{7B341A16-8244-4191-AC56-A4F623F2C2DF}"/>
    <dgm:cxn modelId="{E8DF234B-C392-4B45-BA15-69A06F3CA0D0}" srcId="{D83E75E6-B854-42AF-8229-FBBB01AC5810}" destId="{B1503596-3383-4A55-B297-7CF21AB79669}" srcOrd="4" destOrd="0" parTransId="{CDEACB66-E3E1-432B-A0D1-29576C224C08}" sibTransId="{080689D1-9020-46E6-B107-C2F2B590B4A6}"/>
    <dgm:cxn modelId="{472F7E6B-9D7C-4452-B7F1-2E9792157CC3}" type="presOf" srcId="{D83E75E6-B854-42AF-8229-FBBB01AC5810}" destId="{3547ACB3-EDE1-4FA0-8FEA-040CC4BC8BF0}" srcOrd="0" destOrd="0" presId="urn:microsoft.com/office/officeart/2005/8/layout/vList2"/>
    <dgm:cxn modelId="{ABB66576-3A8D-460B-8E72-D6C04874B1C9}" type="presOf" srcId="{C4C05BE4-7989-4650-B2CB-F269A2D5498C}" destId="{E16E3F33-F966-44E3-9190-D79D7AD7897E}" srcOrd="0" destOrd="0" presId="urn:microsoft.com/office/officeart/2005/8/layout/vList2"/>
    <dgm:cxn modelId="{D985317C-4418-4943-872E-19B38BB7ADF4}" type="presOf" srcId="{B1503596-3383-4A55-B297-7CF21AB79669}" destId="{C65C0148-2624-40D0-9ECD-EB667F77AA17}" srcOrd="0" destOrd="0" presId="urn:microsoft.com/office/officeart/2005/8/layout/vList2"/>
    <dgm:cxn modelId="{6BEFB490-C8A2-484B-A086-F053058C6134}" type="presOf" srcId="{9D23C5B7-B4D7-46CD-94BF-DE1AE58468FF}" destId="{32C9C5D8-2549-4063-A720-7CE360835067}" srcOrd="0" destOrd="0" presId="urn:microsoft.com/office/officeart/2005/8/layout/vList2"/>
    <dgm:cxn modelId="{20D49294-18B6-4C0E-9626-E0EA68F9930F}" type="presOf" srcId="{77A97A3D-8E32-4D04-8258-8E1A943B9219}" destId="{A359CA42-262F-4A5F-BC54-61510D0773CF}" srcOrd="0" destOrd="0" presId="urn:microsoft.com/office/officeart/2005/8/layout/vList2"/>
    <dgm:cxn modelId="{200DF996-1063-46BE-B0C0-B617794CB92F}" type="presOf" srcId="{22C776B7-02CF-4D45-BAFD-37477B82CC2E}" destId="{E089A2F5-AFE4-4716-AB3B-C38CD53A81DE}" srcOrd="0" destOrd="0" presId="urn:microsoft.com/office/officeart/2005/8/layout/vList2"/>
    <dgm:cxn modelId="{F6F1E89D-5378-4842-AFE3-0B21EB815910}" srcId="{D83E75E6-B854-42AF-8229-FBBB01AC5810}" destId="{77A97A3D-8E32-4D04-8258-8E1A943B9219}" srcOrd="2" destOrd="0" parTransId="{0F243D2E-D907-4569-B559-2F4950ACF497}" sibTransId="{584D3C8F-B918-4D8C-976E-E5B65D608779}"/>
    <dgm:cxn modelId="{32AB00C5-0F51-418B-BD98-BEFF1357EC2F}" srcId="{D83E75E6-B854-42AF-8229-FBBB01AC5810}" destId="{C4C05BE4-7989-4650-B2CB-F269A2D5498C}" srcOrd="0" destOrd="0" parTransId="{3F412EFB-3E5C-4970-9E33-3BCCFD0DB874}" sibTransId="{23EE4FE0-9FF5-4BFE-8E40-F2601C74E65B}"/>
    <dgm:cxn modelId="{8CC218D4-FD5C-4260-9334-106F7B8DAA5F}" srcId="{D83E75E6-B854-42AF-8229-FBBB01AC5810}" destId="{22C776B7-02CF-4D45-BAFD-37477B82CC2E}" srcOrd="1" destOrd="0" parTransId="{34593EF5-9C87-4233-8B32-240876A859A9}" sibTransId="{8C6E8F3F-B6E2-42D0-A177-361CBA9AB867}"/>
    <dgm:cxn modelId="{2E0ACA03-AE1E-4FB0-A938-E79957ACD2EC}" type="presParOf" srcId="{3547ACB3-EDE1-4FA0-8FEA-040CC4BC8BF0}" destId="{E16E3F33-F966-44E3-9190-D79D7AD7897E}" srcOrd="0" destOrd="0" presId="urn:microsoft.com/office/officeart/2005/8/layout/vList2"/>
    <dgm:cxn modelId="{F6922700-32E9-408F-8EB8-CC7E3D883961}" type="presParOf" srcId="{3547ACB3-EDE1-4FA0-8FEA-040CC4BC8BF0}" destId="{F1EED194-F711-45BE-BFB5-C86952AFAE94}" srcOrd="1" destOrd="0" presId="urn:microsoft.com/office/officeart/2005/8/layout/vList2"/>
    <dgm:cxn modelId="{1390DCCB-3DA2-48C3-92F3-5BF9C5B982B3}" type="presParOf" srcId="{3547ACB3-EDE1-4FA0-8FEA-040CC4BC8BF0}" destId="{E089A2F5-AFE4-4716-AB3B-C38CD53A81DE}" srcOrd="2" destOrd="0" presId="urn:microsoft.com/office/officeart/2005/8/layout/vList2"/>
    <dgm:cxn modelId="{3F5220A9-7A30-4D31-B6B6-3330C02CE07B}" type="presParOf" srcId="{3547ACB3-EDE1-4FA0-8FEA-040CC4BC8BF0}" destId="{DD3DBE28-88BB-49F1-92BE-876015EF008F}" srcOrd="3" destOrd="0" presId="urn:microsoft.com/office/officeart/2005/8/layout/vList2"/>
    <dgm:cxn modelId="{CB7180EF-1268-48E4-A094-551ECF59B8AB}" type="presParOf" srcId="{3547ACB3-EDE1-4FA0-8FEA-040CC4BC8BF0}" destId="{A359CA42-262F-4A5F-BC54-61510D0773CF}" srcOrd="4" destOrd="0" presId="urn:microsoft.com/office/officeart/2005/8/layout/vList2"/>
    <dgm:cxn modelId="{31CBF204-05F1-42F1-A83E-A32010234816}" type="presParOf" srcId="{3547ACB3-EDE1-4FA0-8FEA-040CC4BC8BF0}" destId="{BB9115C3-6A25-4229-A7F4-1CBC72DC6009}" srcOrd="5" destOrd="0" presId="urn:microsoft.com/office/officeart/2005/8/layout/vList2"/>
    <dgm:cxn modelId="{F74402E1-933F-42F4-9A74-66EABC25BB6B}" type="presParOf" srcId="{3547ACB3-EDE1-4FA0-8FEA-040CC4BC8BF0}" destId="{32C9C5D8-2549-4063-A720-7CE360835067}" srcOrd="6" destOrd="0" presId="urn:microsoft.com/office/officeart/2005/8/layout/vList2"/>
    <dgm:cxn modelId="{31CAE05D-A3EB-407C-89E7-396714234536}" type="presParOf" srcId="{3547ACB3-EDE1-4FA0-8FEA-040CC4BC8BF0}" destId="{B6270FEA-829B-4F82-9874-9D2D69D6A731}" srcOrd="7" destOrd="0" presId="urn:microsoft.com/office/officeart/2005/8/layout/vList2"/>
    <dgm:cxn modelId="{75B6DF81-14F4-495E-A113-1885291273D3}" type="presParOf" srcId="{3547ACB3-EDE1-4FA0-8FEA-040CC4BC8BF0}" destId="{C65C0148-2624-40D0-9ECD-EB667F77AA1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59E93-3007-407A-BAEA-7578E050A90A}">
      <dsp:nvSpPr>
        <dsp:cNvPr id="0" name=""/>
        <dsp:cNvSpPr/>
      </dsp:nvSpPr>
      <dsp:spPr>
        <a:xfrm>
          <a:off x="4078391" y="1034012"/>
          <a:ext cx="216625" cy="949024"/>
        </a:xfrm>
        <a:custGeom>
          <a:avLst/>
          <a:gdLst/>
          <a:ahLst/>
          <a:cxnLst/>
          <a:rect l="0" t="0" r="0" b="0"/>
          <a:pathLst>
            <a:path>
              <a:moveTo>
                <a:pt x="216625" y="0"/>
              </a:moveTo>
              <a:lnTo>
                <a:pt x="216625" y="949024"/>
              </a:lnTo>
              <a:lnTo>
                <a:pt x="0" y="949024"/>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DC945A-7507-49EB-8A63-71032AA3AC76}">
      <dsp:nvSpPr>
        <dsp:cNvPr id="0" name=""/>
        <dsp:cNvSpPr/>
      </dsp:nvSpPr>
      <dsp:spPr>
        <a:xfrm>
          <a:off x="4295017" y="1034012"/>
          <a:ext cx="2496347" cy="1898049"/>
        </a:xfrm>
        <a:custGeom>
          <a:avLst/>
          <a:gdLst/>
          <a:ahLst/>
          <a:cxnLst/>
          <a:rect l="0" t="0" r="0" b="0"/>
          <a:pathLst>
            <a:path>
              <a:moveTo>
                <a:pt x="0" y="0"/>
              </a:moveTo>
              <a:lnTo>
                <a:pt x="0" y="1681424"/>
              </a:lnTo>
              <a:lnTo>
                <a:pt x="2496347" y="1681424"/>
              </a:lnTo>
              <a:lnTo>
                <a:pt x="2496347" y="189804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2792A3-6388-49A5-9ADC-DCAC50A804CB}">
      <dsp:nvSpPr>
        <dsp:cNvPr id="0" name=""/>
        <dsp:cNvSpPr/>
      </dsp:nvSpPr>
      <dsp:spPr>
        <a:xfrm>
          <a:off x="4249297" y="1034012"/>
          <a:ext cx="91440" cy="1898049"/>
        </a:xfrm>
        <a:custGeom>
          <a:avLst/>
          <a:gdLst/>
          <a:ahLst/>
          <a:cxnLst/>
          <a:rect l="0" t="0" r="0" b="0"/>
          <a:pathLst>
            <a:path>
              <a:moveTo>
                <a:pt x="45720" y="0"/>
              </a:moveTo>
              <a:lnTo>
                <a:pt x="45720" y="189804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E984A1-10CF-440C-8D33-3C71173D85A6}">
      <dsp:nvSpPr>
        <dsp:cNvPr id="0" name=""/>
        <dsp:cNvSpPr/>
      </dsp:nvSpPr>
      <dsp:spPr>
        <a:xfrm>
          <a:off x="1798669" y="1034012"/>
          <a:ext cx="2496347" cy="1898049"/>
        </a:xfrm>
        <a:custGeom>
          <a:avLst/>
          <a:gdLst/>
          <a:ahLst/>
          <a:cxnLst/>
          <a:rect l="0" t="0" r="0" b="0"/>
          <a:pathLst>
            <a:path>
              <a:moveTo>
                <a:pt x="2496347" y="0"/>
              </a:moveTo>
              <a:lnTo>
                <a:pt x="2496347" y="1681424"/>
              </a:lnTo>
              <a:lnTo>
                <a:pt x="0" y="1681424"/>
              </a:lnTo>
              <a:lnTo>
                <a:pt x="0" y="1898049"/>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AF3011-3495-4826-916E-651BE5B4D46D}">
      <dsp:nvSpPr>
        <dsp:cNvPr id="0" name=""/>
        <dsp:cNvSpPr/>
      </dsp:nvSpPr>
      <dsp:spPr>
        <a:xfrm>
          <a:off x="3263468" y="2464"/>
          <a:ext cx="2063097" cy="10315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Universal Screening</a:t>
          </a:r>
        </a:p>
        <a:p>
          <a:pPr marL="0" lvl="0" indent="0" algn="ctr" defTabSz="800100" rtl="0">
            <a:lnSpc>
              <a:spcPct val="90000"/>
            </a:lnSpc>
            <a:spcBef>
              <a:spcPct val="0"/>
            </a:spcBef>
            <a:spcAft>
              <a:spcPct val="35000"/>
            </a:spcAft>
            <a:buNone/>
          </a:pPr>
          <a:r>
            <a:rPr lang="en-US" sz="1800" kern="1200" dirty="0"/>
            <a:t>3 Times Per </a:t>
          </a:r>
          <a:r>
            <a:rPr lang="en-US" sz="1800" kern="1200" dirty="0">
              <a:latin typeface="Aptos Display" panose="020F0302020204030204"/>
            </a:rPr>
            <a:t>Year</a:t>
          </a:r>
        </a:p>
        <a:p>
          <a:pPr marL="0" lvl="0" indent="0" algn="ctr" defTabSz="800100">
            <a:lnSpc>
              <a:spcPct val="90000"/>
            </a:lnSpc>
            <a:spcBef>
              <a:spcPct val="0"/>
            </a:spcBef>
            <a:spcAft>
              <a:spcPct val="35000"/>
            </a:spcAft>
            <a:buNone/>
          </a:pPr>
          <a:r>
            <a:rPr lang="en-US" sz="1800" kern="1200" dirty="0">
              <a:latin typeface="Aptos Display" panose="020F0302020204030204"/>
            </a:rPr>
            <a:t>  (K-3 students)</a:t>
          </a:r>
          <a:endParaRPr lang="en-US" sz="1800" kern="1200" dirty="0"/>
        </a:p>
      </dsp:txBody>
      <dsp:txXfrm>
        <a:off x="3263468" y="2464"/>
        <a:ext cx="2063097" cy="1031548"/>
      </dsp:txXfrm>
    </dsp:sp>
    <dsp:sp modelId="{26363D53-64EA-44FA-A1FB-EC43A372907D}">
      <dsp:nvSpPr>
        <dsp:cNvPr id="0" name=""/>
        <dsp:cNvSpPr/>
      </dsp:nvSpPr>
      <dsp:spPr>
        <a:xfrm>
          <a:off x="767120" y="2932062"/>
          <a:ext cx="2063097" cy="10315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Meeting</a:t>
          </a:r>
          <a:r>
            <a:rPr lang="en-US" sz="1800" kern="1200">
              <a:latin typeface="Aptos Display" panose="020F0302020204030204"/>
            </a:rPr>
            <a:t>/Exceeding</a:t>
          </a:r>
          <a:r>
            <a:rPr lang="en-US" sz="1800" kern="1200"/>
            <a:t> Expectations- Continue</a:t>
          </a:r>
          <a:r>
            <a:rPr lang="en-US" sz="1800" kern="1200">
              <a:latin typeface="Aptos Display" panose="020F0302020204030204"/>
            </a:rPr>
            <a:t>/Extend</a:t>
          </a:r>
          <a:r>
            <a:rPr lang="en-US" sz="1800" kern="1200"/>
            <a:t> Curriculum</a:t>
          </a:r>
        </a:p>
      </dsp:txBody>
      <dsp:txXfrm>
        <a:off x="767120" y="2932062"/>
        <a:ext cx="2063097" cy="1031548"/>
      </dsp:txXfrm>
    </dsp:sp>
    <dsp:sp modelId="{CB5F19B7-6C6C-4FF4-A172-6FC85E5D03D0}">
      <dsp:nvSpPr>
        <dsp:cNvPr id="0" name=""/>
        <dsp:cNvSpPr/>
      </dsp:nvSpPr>
      <dsp:spPr>
        <a:xfrm>
          <a:off x="3263468" y="2932062"/>
          <a:ext cx="2063097" cy="10315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Approaching Expectations- Targeted Small Group</a:t>
          </a:r>
        </a:p>
      </dsp:txBody>
      <dsp:txXfrm>
        <a:off x="3263468" y="2932062"/>
        <a:ext cx="2063097" cy="1031548"/>
      </dsp:txXfrm>
    </dsp:sp>
    <dsp:sp modelId="{15809051-90E2-4F9D-A576-B3832EEADA7F}">
      <dsp:nvSpPr>
        <dsp:cNvPr id="0" name=""/>
        <dsp:cNvSpPr/>
      </dsp:nvSpPr>
      <dsp:spPr>
        <a:xfrm>
          <a:off x="5759815" y="2932062"/>
          <a:ext cx="2063097" cy="10315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Below Expectations- SRIP and Intervention </a:t>
          </a:r>
        </a:p>
      </dsp:txBody>
      <dsp:txXfrm>
        <a:off x="5759815" y="2932062"/>
        <a:ext cx="2063097" cy="1031548"/>
      </dsp:txXfrm>
    </dsp:sp>
    <dsp:sp modelId="{D99C3E7F-DEC4-431B-8808-B1A729776AA2}">
      <dsp:nvSpPr>
        <dsp:cNvPr id="0" name=""/>
        <dsp:cNvSpPr/>
      </dsp:nvSpPr>
      <dsp:spPr>
        <a:xfrm>
          <a:off x="2015294" y="1467263"/>
          <a:ext cx="2063097" cy="103154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Determine Instructional Next Steps </a:t>
          </a:r>
        </a:p>
      </dsp:txBody>
      <dsp:txXfrm>
        <a:off x="2015294" y="1467263"/>
        <a:ext cx="2063097" cy="1031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6E3F33-F966-44E3-9190-D79D7AD7897E}">
      <dsp:nvSpPr>
        <dsp:cNvPr id="0" name=""/>
        <dsp:cNvSpPr/>
      </dsp:nvSpPr>
      <dsp:spPr>
        <a:xfrm>
          <a:off x="0" y="90770"/>
          <a:ext cx="4358346" cy="783168"/>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Students in grades Kindergarten – 3</a:t>
          </a:r>
          <a:r>
            <a:rPr lang="en-US" sz="1400" kern="1200" baseline="30000"/>
            <a:t>rd</a:t>
          </a:r>
          <a:r>
            <a:rPr lang="en-US" sz="1400" kern="1200"/>
            <a:t> grade will receive a screener assessment. </a:t>
          </a:r>
        </a:p>
      </dsp:txBody>
      <dsp:txXfrm>
        <a:off x="38231" y="129001"/>
        <a:ext cx="4281884" cy="706706"/>
      </dsp:txXfrm>
    </dsp:sp>
    <dsp:sp modelId="{E089A2F5-AFE4-4716-AB3B-C38CD53A81DE}">
      <dsp:nvSpPr>
        <dsp:cNvPr id="0" name=""/>
        <dsp:cNvSpPr/>
      </dsp:nvSpPr>
      <dsp:spPr>
        <a:xfrm>
          <a:off x="0" y="914258"/>
          <a:ext cx="4358346" cy="783168"/>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If student is identified as needing a SRIP, the school will notify and meet with families in October and the end of the school year. </a:t>
          </a:r>
        </a:p>
      </dsp:txBody>
      <dsp:txXfrm>
        <a:off x="38231" y="952489"/>
        <a:ext cx="4281884" cy="706706"/>
      </dsp:txXfrm>
    </dsp:sp>
    <dsp:sp modelId="{A359CA42-262F-4A5F-BC54-61510D0773CF}">
      <dsp:nvSpPr>
        <dsp:cNvPr id="0" name=""/>
        <dsp:cNvSpPr/>
      </dsp:nvSpPr>
      <dsp:spPr>
        <a:xfrm>
          <a:off x="0" y="1737747"/>
          <a:ext cx="4358346" cy="783168"/>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If needed a midyear meeting may be requested to discuss changes or needs. </a:t>
          </a:r>
        </a:p>
      </dsp:txBody>
      <dsp:txXfrm>
        <a:off x="38231" y="1775978"/>
        <a:ext cx="4281884" cy="706706"/>
      </dsp:txXfrm>
    </dsp:sp>
    <dsp:sp modelId="{32C9C5D8-2549-4063-A720-7CE360835067}">
      <dsp:nvSpPr>
        <dsp:cNvPr id="0" name=""/>
        <dsp:cNvSpPr/>
      </dsp:nvSpPr>
      <dsp:spPr>
        <a:xfrm>
          <a:off x="0" y="2561236"/>
          <a:ext cx="4358346" cy="783168"/>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Student progress will be monitored throughout the year and communicated with parents 2x per quarter. </a:t>
          </a:r>
        </a:p>
      </dsp:txBody>
      <dsp:txXfrm>
        <a:off x="38231" y="2599467"/>
        <a:ext cx="4281884" cy="706706"/>
      </dsp:txXfrm>
    </dsp:sp>
    <dsp:sp modelId="{C65C0148-2624-40D0-9ECD-EB667F77AA17}">
      <dsp:nvSpPr>
        <dsp:cNvPr id="0" name=""/>
        <dsp:cNvSpPr/>
      </dsp:nvSpPr>
      <dsp:spPr>
        <a:xfrm>
          <a:off x="0" y="3384725"/>
          <a:ext cx="4358346" cy="783168"/>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dirty="0"/>
            <a:t>Students will </a:t>
          </a:r>
          <a:r>
            <a:rPr lang="en-US" sz="1400" b="0" kern="1200" dirty="0">
              <a:latin typeface="Aptos Display" panose="020F0302020204030204"/>
            </a:rPr>
            <a:t>not be </a:t>
          </a:r>
          <a:r>
            <a:rPr lang="en-US" sz="1400" b="1" kern="1200" dirty="0">
              <a:latin typeface="Aptos Display" panose="020F0302020204030204"/>
            </a:rPr>
            <a:t>identified</a:t>
          </a:r>
          <a:r>
            <a:rPr lang="en-US" sz="1400" kern="1200" dirty="0"/>
            <a:t> for retention</a:t>
          </a:r>
          <a:r>
            <a:rPr lang="en-US" sz="1400" kern="1200" dirty="0">
              <a:latin typeface="Aptos Display" panose="020F0302020204030204"/>
            </a:rPr>
            <a:t>,</a:t>
          </a:r>
          <a:r>
            <a:rPr lang="en-US" sz="1400" kern="1200" dirty="0"/>
            <a:t> under the Literacy Plan</a:t>
          </a:r>
          <a:r>
            <a:rPr lang="en-US" sz="1400" kern="1200" dirty="0">
              <a:latin typeface="Aptos Display" panose="020F0302020204030204"/>
            </a:rPr>
            <a:t>,</a:t>
          </a:r>
          <a:r>
            <a:rPr lang="en-US" sz="1400" kern="1200" dirty="0"/>
            <a:t> until the </a:t>
          </a:r>
          <a:r>
            <a:rPr lang="en-US" sz="1400" kern="1200" dirty="0">
              <a:latin typeface="Aptos Display" panose="020F0302020204030204"/>
            </a:rPr>
            <a:t>27-28</a:t>
          </a:r>
          <a:r>
            <a:rPr lang="en-US" sz="1400" kern="1200" dirty="0"/>
            <a:t> school year</a:t>
          </a:r>
          <a:r>
            <a:rPr lang="en-US" sz="1400" kern="1200" dirty="0">
              <a:latin typeface="Aptos Display" panose="020F0302020204030204"/>
            </a:rPr>
            <a:t> and not officially retained until the 28-29 school year. </a:t>
          </a:r>
          <a:endParaRPr lang="en-US" sz="1400" kern="1200" dirty="0"/>
        </a:p>
      </dsp:txBody>
      <dsp:txXfrm>
        <a:off x="38231" y="3422956"/>
        <a:ext cx="4281884" cy="7067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5B49240-277F-0122-8348-9030C9A65B02}"/>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20483" name="Rectangle 3">
            <a:extLst>
              <a:ext uri="{FF2B5EF4-FFF2-40B4-BE49-F238E27FC236}">
                <a16:creationId xmlns:a16="http://schemas.microsoft.com/office/drawing/2014/main" id="{99CDA2BB-3BC1-1E9A-0BF1-8031898ABD16}"/>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20484" name="Rectangle 4">
            <a:extLst>
              <a:ext uri="{FF2B5EF4-FFF2-40B4-BE49-F238E27FC236}">
                <a16:creationId xmlns:a16="http://schemas.microsoft.com/office/drawing/2014/main" id="{92C1397F-BE48-0863-A8F2-C39D2628EA61}"/>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20485" name="Rectangle 5">
            <a:extLst>
              <a:ext uri="{FF2B5EF4-FFF2-40B4-BE49-F238E27FC236}">
                <a16:creationId xmlns:a16="http://schemas.microsoft.com/office/drawing/2014/main" id="{DA702D8F-72CC-01CE-1883-A0D99027A3CE}"/>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EA1FAA2C-23C1-4642-BEE1-75B4C6BACB2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55FFF1-799B-45FC-9CF6-8F525501CAA5}" type="datetimeFigureOut">
              <a:rPr lang="en-US" smtClean="0"/>
              <a:t>9/25/2026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A52836-55C2-4869-A8F2-4BFB937BA178}" type="slidenum">
              <a:rPr lang="en-US" smtClean="0"/>
              <a:t>‹#›</a:t>
            </a:fld>
            <a:endParaRPr lang="en-US"/>
          </a:p>
        </p:txBody>
      </p:sp>
    </p:spTree>
    <p:extLst>
      <p:ext uri="{BB962C8B-B14F-4D97-AF65-F5344CB8AC3E}">
        <p14:creationId xmlns:p14="http://schemas.microsoft.com/office/powerpoint/2010/main" val="875047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bdbf34c50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9" name="Google Shape;279;gebdbf34c50_0_6:notes"/>
          <p:cNvSpPr txBox="1">
            <a:spLocks noGrp="1"/>
          </p:cNvSpPr>
          <p:nvPr>
            <p:ph type="body" idx="1"/>
          </p:nvPr>
        </p:nvSpPr>
        <p:spPr>
          <a:xfrm>
            <a:off x="686114" y="4343714"/>
            <a:ext cx="5485800" cy="4113900"/>
          </a:xfrm>
          <a:prstGeom prst="rect">
            <a:avLst/>
          </a:prstGeom>
          <a:noFill/>
          <a:ln>
            <a:noFill/>
          </a:ln>
        </p:spPr>
        <p:txBody>
          <a:bodyPr spcFirstLastPara="1" wrap="square" lIns="91375" tIns="45675" rIns="91375" bIns="45675" anchor="t" anchorCtr="0">
            <a:noAutofit/>
          </a:bodyPr>
          <a:lstStyle/>
          <a:p>
            <a:pPr marL="0" lvl="0" indent="0" algn="l" rtl="0">
              <a:spcBef>
                <a:spcPts val="0"/>
              </a:spcBef>
              <a:spcAft>
                <a:spcPts val="0"/>
              </a:spcAft>
              <a:buNone/>
            </a:pPr>
            <a:endParaRPr sz="1400"/>
          </a:p>
        </p:txBody>
      </p:sp>
      <p:sp>
        <p:nvSpPr>
          <p:cNvPr id="280" name="Google Shape;280;gebdbf34c50_0_6:notes"/>
          <p:cNvSpPr txBox="1"/>
          <p:nvPr/>
        </p:nvSpPr>
        <p:spPr>
          <a:xfrm>
            <a:off x="3884316" y="8685855"/>
            <a:ext cx="2972100" cy="456600"/>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a:solidFill>
                  <a:srgbClr val="000000"/>
                </a:solidFill>
                <a:latin typeface="Arial"/>
                <a:ea typeface="Arial"/>
                <a:cs typeface="Arial"/>
                <a:sym typeface="Arial"/>
              </a:rPr>
              <a:t>2</a:t>
            </a:fld>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ebdbf34c50_0_56: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478" name="Google Shape;478;gebdbf34c50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ebdbf34c50_0_72: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498" name="Google Shape;498;gebdbf34c50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ebdbf34c50_0_64: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488" name="Google Shape;488;gebdbf34c50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ebdbf34c50_0_90: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522" name="Google Shape;522;gebdbf34c50_0_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ebdbf34c50_0_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ebdbf34c50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ebdbf34c50_0_101: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537" name="Google Shape;537;gebdbf34c50_0_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f02dd29344_0_0: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544" name="Google Shape;544;gf02dd2934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ebdbf34c50_0_22: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425" name="Google Shape;425;gebdbf34c50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ebdbf34c50_0_35: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447" name="Google Shape;447;gebdbf34c50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7945801972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2794580197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8509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ebdbf34c50_0_117:notes"/>
          <p:cNvSpPr txBox="1">
            <a:spLocks noGrp="1"/>
          </p:cNvSpPr>
          <p:nvPr>
            <p:ph type="body" idx="1"/>
          </p:nvPr>
        </p:nvSpPr>
        <p:spPr>
          <a:xfrm>
            <a:off x="686114" y="4343714"/>
            <a:ext cx="5485800" cy="4113900"/>
          </a:xfrm>
          <a:prstGeom prst="rect">
            <a:avLst/>
          </a:prstGeom>
        </p:spPr>
        <p:txBody>
          <a:bodyPr spcFirstLastPara="1" wrap="square" lIns="90500" tIns="90500" rIns="90500" bIns="90500" anchor="t" anchorCtr="0">
            <a:noAutofit/>
          </a:bodyPr>
          <a:lstStyle/>
          <a:p>
            <a:pPr marL="0" lvl="0" indent="0" algn="l" rtl="0">
              <a:spcBef>
                <a:spcPts val="0"/>
              </a:spcBef>
              <a:spcAft>
                <a:spcPts val="0"/>
              </a:spcAft>
              <a:buNone/>
            </a:pPr>
            <a:endParaRPr/>
          </a:p>
        </p:txBody>
      </p:sp>
      <p:sp>
        <p:nvSpPr>
          <p:cNvPr id="559" name="Google Shape;559;gebdbf34c50_0_1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is important to stress that we do our best to provide a safe learning environment.</a:t>
            </a:r>
          </a:p>
          <a:p>
            <a:r>
              <a:rPr lang="en-US" baseline="0" dirty="0"/>
              <a:t>We take reasonable measures and follow best practices</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36</a:t>
            </a:fld>
            <a:endParaRPr lang="en-US" dirty="0"/>
          </a:p>
        </p:txBody>
      </p:sp>
    </p:spTree>
    <p:extLst>
      <p:ext uri="{BB962C8B-B14F-4D97-AF65-F5344CB8AC3E}">
        <p14:creationId xmlns:p14="http://schemas.microsoft.com/office/powerpoint/2010/main" val="4233515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a:t>
            </a:r>
            <a:r>
              <a:rPr lang="en-US" baseline="0" dirty="0"/>
              <a:t> the importance of consistency in our practices</a:t>
            </a:r>
          </a:p>
          <a:p>
            <a:r>
              <a:rPr lang="en-US" baseline="0" dirty="0"/>
              <a:t>This vetting process is our first line of defense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977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number of visitors during assemblies</a:t>
            </a:r>
            <a:r>
              <a:rPr lang="en-US" baseline="0" dirty="0"/>
              <a:t>, concerts, etc. it is impractical to check everyone in through the VMS</a:t>
            </a:r>
          </a:p>
          <a:p>
            <a:r>
              <a:rPr lang="en-US" baseline="0" dirty="0"/>
              <a:t>This is justified by an increase in parental supervision</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4335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remain in your class even if the bell rings. If you’re in the hallway, public address might be made to go to the nearest classroom. Or proceed to your next scheduled class. </a:t>
            </a:r>
          </a:p>
          <a:p>
            <a:endParaRPr lang="en-US" dirty="0"/>
          </a:p>
          <a:p>
            <a:r>
              <a:rPr lang="en-US" dirty="0"/>
              <a:t>With the Hold protocol, we just don’t want what’s happening in the hallway to spill into the classroom. Students remain in their seats, continue lessons, or if lessons are done, students may be given time to read or study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852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stress that this is not a LOCKDOWN</a:t>
            </a:r>
          </a:p>
          <a:p>
            <a:r>
              <a:rPr lang="en-US" dirty="0"/>
              <a:t>Predominantly</a:t>
            </a:r>
            <a:r>
              <a:rPr lang="en-US" baseline="0" dirty="0"/>
              <a:t> this is done as precaution at the direction of the police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264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guardians during the</a:t>
            </a:r>
            <a:r>
              <a:rPr lang="en-US" baseline="0" dirty="0"/>
              <a:t> initial stages of a lockdown they may not hear from their child due to the silence requirement.</a:t>
            </a:r>
          </a:p>
          <a:p>
            <a:r>
              <a:rPr lang="en-US" baseline="0" dirty="0"/>
              <a:t>Students will eventually be allowed to text their parent to let them know they are ok.</a:t>
            </a:r>
          </a:p>
          <a:p>
            <a:r>
              <a:rPr lang="en-US" baseline="0" dirty="0"/>
              <a:t>It is also important to remind guardians that not everything transmitted via social media by students and staff is accurate.</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816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t>
            </a:r>
            <a:r>
              <a:rPr lang="en-US" baseline="0" dirty="0"/>
              <a:t> need to spend a lot of time on this.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096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a:t>
            </a:r>
            <a:r>
              <a:rPr lang="en-US" baseline="0" dirty="0"/>
              <a:t> need to spend a lot of time on this other than reinforce that this is not a term used for an action during active assailant incident.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621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19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how</a:t>
            </a:r>
            <a:r>
              <a:rPr lang="en-US" baseline="0" dirty="0"/>
              <a:t> seriously we take all threats</a:t>
            </a:r>
          </a:p>
          <a:p>
            <a:r>
              <a:rPr lang="en-US" baseline="0" dirty="0"/>
              <a:t>Most end up not being a real threat and are statements taken out of context.</a:t>
            </a:r>
          </a:p>
          <a:p>
            <a:r>
              <a:rPr lang="en-US" baseline="0" dirty="0"/>
              <a:t>We look at the totality of the circumstances</a:t>
            </a:r>
          </a:p>
          <a:p>
            <a:r>
              <a:rPr lang="en-US" baseline="0" dirty="0"/>
              <a:t>Drive home the necessity to report immediately – many threats are not reported until very late in the evening, which reduces the amount of time for investigation before school reopens. </a:t>
            </a:r>
          </a:p>
          <a:p>
            <a:r>
              <a:rPr lang="en-US" baseline="0" dirty="0"/>
              <a:t>Also mention that it is typical to see patrol cars around the school in the morning</a:t>
            </a:r>
          </a:p>
          <a:p>
            <a:r>
              <a:rPr lang="en-US" baseline="0" dirty="0"/>
              <a:t>We are limited on what we able to communicate to guardians due to FERPA</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101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9778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61B30DC-1E5F-0FDF-7AA6-1BD0134F46EE}"/>
              </a:ext>
            </a:extLst>
          </p:cNvPr>
          <p:cNvCxnSpPr/>
          <p:nvPr/>
        </p:nvCxnSpPr>
        <p:spPr>
          <a:xfrm>
            <a:off x="2395538" y="3529013"/>
            <a:ext cx="5619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ctrTitle"/>
          </p:nvPr>
        </p:nvSpPr>
        <p:spPr>
          <a:xfrm>
            <a:off x="2396319" y="802299"/>
            <a:ext cx="5618515" cy="2541431"/>
          </a:xfrm>
        </p:spPr>
        <p:txBody>
          <a:bodyPr bIns="0" anchor="b"/>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D21EA20B-1B70-29DA-2A68-A393B7ADEF1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5735731-E81C-69F7-3D56-980F908D44E2}"/>
              </a:ext>
            </a:extLst>
          </p:cNvPr>
          <p:cNvSpPr>
            <a:spLocks noGrp="1"/>
          </p:cNvSpPr>
          <p:nvPr>
            <p:ph type="ftr" sz="quarter" idx="11"/>
          </p:nvPr>
        </p:nvSpPr>
        <p:spPr>
          <a:xfrm>
            <a:off x="2395538" y="328613"/>
            <a:ext cx="3087687" cy="309562"/>
          </a:xfr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F6C9C75-180D-818A-0E8F-1DFA39E70466}"/>
              </a:ext>
            </a:extLst>
          </p:cNvPr>
          <p:cNvSpPr>
            <a:spLocks noGrp="1"/>
          </p:cNvSpPr>
          <p:nvPr>
            <p:ph type="sldNum" sz="quarter" idx="12"/>
          </p:nvPr>
        </p:nvSpPr>
        <p:spPr>
          <a:xfrm>
            <a:off x="1435100" y="798513"/>
            <a:ext cx="801688" cy="504825"/>
          </a:xfrm>
        </p:spPr>
        <p:txBody>
          <a:bodyPr/>
          <a:lstStyle>
            <a:lvl1pPr>
              <a:defRPr/>
            </a:lvl1pPr>
          </a:lstStyle>
          <a:p>
            <a:pPr>
              <a:defRPr/>
            </a:pPr>
            <a:fld id="{7F854115-1DBB-45C3-BB22-164F81079DCA}" type="slidenum">
              <a:rPr lang="en-US" altLang="en-US"/>
              <a:pPr>
                <a:defRPr/>
              </a:pPr>
              <a:t>‹#›</a:t>
            </a:fld>
            <a:endParaRPr lang="en-US" altLang="en-US"/>
          </a:p>
        </p:txBody>
      </p:sp>
    </p:spTree>
    <p:extLst>
      <p:ext uri="{BB962C8B-B14F-4D97-AF65-F5344CB8AC3E}">
        <p14:creationId xmlns:p14="http://schemas.microsoft.com/office/powerpoint/2010/main" val="3491765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D67A63E-AA04-1993-4DE6-019BBD1E0915}"/>
              </a:ext>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E92BAF1C-9F71-D448-AB41-262802979E2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8EFA929-58A1-F9EB-C91C-38F0811395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F763700-F277-6BF7-B8CA-892535C571CB}"/>
              </a:ext>
            </a:extLst>
          </p:cNvPr>
          <p:cNvSpPr>
            <a:spLocks noGrp="1"/>
          </p:cNvSpPr>
          <p:nvPr>
            <p:ph type="sldNum" sz="quarter" idx="12"/>
          </p:nvPr>
        </p:nvSpPr>
        <p:spPr/>
        <p:txBody>
          <a:bodyPr/>
          <a:lstStyle>
            <a:lvl1pPr>
              <a:defRPr/>
            </a:lvl1pPr>
          </a:lstStyle>
          <a:p>
            <a:pPr>
              <a:defRPr/>
            </a:pPr>
            <a:fld id="{8FF1569A-E431-446C-B392-B3D3AB4F0AE7}" type="slidenum">
              <a:rPr lang="en-US" altLang="en-US"/>
              <a:pPr>
                <a:defRPr/>
              </a:pPr>
              <a:t>‹#›</a:t>
            </a:fld>
            <a:endParaRPr lang="en-US" altLang="en-US"/>
          </a:p>
        </p:txBody>
      </p:sp>
    </p:spTree>
    <p:extLst>
      <p:ext uri="{BB962C8B-B14F-4D97-AF65-F5344CB8AC3E}">
        <p14:creationId xmlns:p14="http://schemas.microsoft.com/office/powerpoint/2010/main" val="3841824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B8879F9-1929-A2AA-BDF8-7CCE8B8596A1}"/>
              </a:ext>
            </a:extLst>
          </p:cNvPr>
          <p:cNvCxnSpPr/>
          <p:nvPr/>
        </p:nvCxnSpPr>
        <p:spPr>
          <a:xfrm>
            <a:off x="1443038" y="3805238"/>
            <a:ext cx="561816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1756130"/>
            <a:ext cx="5617002" cy="1887950"/>
          </a:xfrm>
        </p:spPr>
        <p:txBody>
          <a:bodyPr anchor="b"/>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2DE61677-781F-5AB6-2BB0-E10F940715E0}"/>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0C45349-AA39-5133-2615-FB8D4A845D8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0569290-FBD7-8B74-8BCC-0CC98D50CE0F}"/>
              </a:ext>
            </a:extLst>
          </p:cNvPr>
          <p:cNvSpPr>
            <a:spLocks noGrp="1"/>
          </p:cNvSpPr>
          <p:nvPr>
            <p:ph type="sldNum" sz="quarter" idx="12"/>
          </p:nvPr>
        </p:nvSpPr>
        <p:spPr/>
        <p:txBody>
          <a:bodyPr/>
          <a:lstStyle>
            <a:lvl1pPr>
              <a:defRPr/>
            </a:lvl1pPr>
          </a:lstStyle>
          <a:p>
            <a:pPr>
              <a:defRPr/>
            </a:pPr>
            <a:fld id="{6EB5E15D-EF13-44DC-97D0-FE88F0635C46}" type="slidenum">
              <a:rPr lang="en-US" altLang="en-US"/>
              <a:pPr>
                <a:defRPr/>
              </a:pPr>
              <a:t>‹#›</a:t>
            </a:fld>
            <a:endParaRPr lang="en-US" altLang="en-US"/>
          </a:p>
        </p:txBody>
      </p:sp>
    </p:spTree>
    <p:extLst>
      <p:ext uri="{BB962C8B-B14F-4D97-AF65-F5344CB8AC3E}">
        <p14:creationId xmlns:p14="http://schemas.microsoft.com/office/powerpoint/2010/main" val="3314177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1ABBE49-4556-FCE8-AA49-6F5C576461FD}"/>
              </a:ext>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73CD1D80-F64E-1E60-EE19-77D3663D98D0}"/>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38A1EEDB-E1FE-AC0A-5CDC-A3C05E15A1CC}"/>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8915C3D2-7E17-B381-A015-94E6EC04BBAF}"/>
              </a:ext>
            </a:extLst>
          </p:cNvPr>
          <p:cNvSpPr>
            <a:spLocks noGrp="1"/>
          </p:cNvSpPr>
          <p:nvPr>
            <p:ph type="sldNum" sz="quarter" idx="12"/>
          </p:nvPr>
        </p:nvSpPr>
        <p:spPr/>
        <p:txBody>
          <a:bodyPr/>
          <a:lstStyle>
            <a:lvl1pPr>
              <a:defRPr/>
            </a:lvl1pPr>
          </a:lstStyle>
          <a:p>
            <a:pPr>
              <a:defRPr/>
            </a:pPr>
            <a:fld id="{554FE349-B96D-495A-BF43-A612995FCE47}" type="slidenum">
              <a:rPr lang="en-US" altLang="en-US"/>
              <a:pPr>
                <a:defRPr/>
              </a:pPr>
              <a:t>‹#›</a:t>
            </a:fld>
            <a:endParaRPr lang="en-US" altLang="en-US"/>
          </a:p>
        </p:txBody>
      </p:sp>
    </p:spTree>
    <p:extLst>
      <p:ext uri="{BB962C8B-B14F-4D97-AF65-F5344CB8AC3E}">
        <p14:creationId xmlns:p14="http://schemas.microsoft.com/office/powerpoint/2010/main" val="3913132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DC82F2E-7657-D20A-3966-0B90F2BA2C91}"/>
              </a:ext>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CAE549C3-4968-3D0C-F75B-85F215DCB86B}"/>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BB11D415-FC5C-2696-05F1-9E1754084043}"/>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FBD4EF8D-67B3-6819-6FC0-F25D3898DDC1}"/>
              </a:ext>
            </a:extLst>
          </p:cNvPr>
          <p:cNvSpPr>
            <a:spLocks noGrp="1"/>
          </p:cNvSpPr>
          <p:nvPr>
            <p:ph type="sldNum" sz="quarter" idx="12"/>
          </p:nvPr>
        </p:nvSpPr>
        <p:spPr/>
        <p:txBody>
          <a:bodyPr/>
          <a:lstStyle>
            <a:lvl1pPr>
              <a:defRPr/>
            </a:lvl1pPr>
          </a:lstStyle>
          <a:p>
            <a:pPr>
              <a:defRPr/>
            </a:pPr>
            <a:fld id="{75CCE2B4-B603-49D9-BBD8-0F4B79AA1FFC}" type="slidenum">
              <a:rPr lang="en-US" altLang="en-US"/>
              <a:pPr>
                <a:defRPr/>
              </a:pPr>
              <a:t>‹#›</a:t>
            </a:fld>
            <a:endParaRPr lang="en-US" altLang="en-US"/>
          </a:p>
        </p:txBody>
      </p:sp>
    </p:spTree>
    <p:extLst>
      <p:ext uri="{BB962C8B-B14F-4D97-AF65-F5344CB8AC3E}">
        <p14:creationId xmlns:p14="http://schemas.microsoft.com/office/powerpoint/2010/main" val="3545266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E479577-72ED-007C-03BC-10A4507E484B}"/>
              </a:ext>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a:extLst>
              <a:ext uri="{FF2B5EF4-FFF2-40B4-BE49-F238E27FC236}">
                <a16:creationId xmlns:a16="http://schemas.microsoft.com/office/drawing/2014/main" id="{746928BA-D218-6B07-8339-DB288B17DDDC}"/>
              </a:ext>
            </a:extLst>
          </p:cNvPr>
          <p:cNvSpPr>
            <a:spLocks noGrp="1"/>
          </p:cNvSpPr>
          <p:nvPr>
            <p:ph type="dt" sz="half" idx="10"/>
          </p:nvPr>
        </p:nvSpPr>
        <p:spPr/>
        <p:txBody>
          <a:bodyPr/>
          <a:lstStyle>
            <a:lvl1pPr>
              <a:defRPr/>
            </a:lvl1pPr>
          </a:lstStyle>
          <a:p>
            <a:pPr>
              <a:defRPr/>
            </a:pPr>
            <a:endParaRPr lang="en-US"/>
          </a:p>
        </p:txBody>
      </p:sp>
      <p:sp>
        <p:nvSpPr>
          <p:cNvPr id="5" name="Footer Placeholder 3">
            <a:extLst>
              <a:ext uri="{FF2B5EF4-FFF2-40B4-BE49-F238E27FC236}">
                <a16:creationId xmlns:a16="http://schemas.microsoft.com/office/drawing/2014/main" id="{C02601DA-D567-F6EE-FE98-47CBBBFA85B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7E644F7B-23BC-6D60-541A-B02FABE3273D}"/>
              </a:ext>
            </a:extLst>
          </p:cNvPr>
          <p:cNvSpPr>
            <a:spLocks noGrp="1"/>
          </p:cNvSpPr>
          <p:nvPr>
            <p:ph type="sldNum" sz="quarter" idx="12"/>
          </p:nvPr>
        </p:nvSpPr>
        <p:spPr/>
        <p:txBody>
          <a:bodyPr/>
          <a:lstStyle>
            <a:lvl1pPr>
              <a:defRPr/>
            </a:lvl1pPr>
          </a:lstStyle>
          <a:p>
            <a:pPr>
              <a:defRPr/>
            </a:pPr>
            <a:fld id="{FD6E1EE7-B8C7-440F-8741-983AB6FB1745}" type="slidenum">
              <a:rPr lang="en-US" altLang="en-US"/>
              <a:pPr>
                <a:defRPr/>
              </a:pPr>
              <a:t>‹#›</a:t>
            </a:fld>
            <a:endParaRPr lang="en-US" altLang="en-US"/>
          </a:p>
        </p:txBody>
      </p:sp>
    </p:spTree>
    <p:extLst>
      <p:ext uri="{BB962C8B-B14F-4D97-AF65-F5344CB8AC3E}">
        <p14:creationId xmlns:p14="http://schemas.microsoft.com/office/powerpoint/2010/main" val="521136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22BFB43-6956-9085-DA31-5734580FA86A}"/>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269ECF9D-A68A-383B-0579-276A0AB2092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40946CF-4091-36D8-897C-65A5FBDCCEED}"/>
              </a:ext>
            </a:extLst>
          </p:cNvPr>
          <p:cNvSpPr>
            <a:spLocks noGrp="1"/>
          </p:cNvSpPr>
          <p:nvPr>
            <p:ph type="sldNum" sz="quarter" idx="12"/>
          </p:nvPr>
        </p:nvSpPr>
        <p:spPr/>
        <p:txBody>
          <a:bodyPr/>
          <a:lstStyle>
            <a:lvl1pPr>
              <a:defRPr/>
            </a:lvl1pPr>
          </a:lstStyle>
          <a:p>
            <a:pPr>
              <a:defRPr/>
            </a:pPr>
            <a:fld id="{50C83923-2482-4BF2-B21E-ECD9DB259455}" type="slidenum">
              <a:rPr lang="en-US" altLang="en-US"/>
              <a:pPr>
                <a:defRPr/>
              </a:pPr>
              <a:t>‹#›</a:t>
            </a:fld>
            <a:endParaRPr lang="en-US" altLang="en-US"/>
          </a:p>
        </p:txBody>
      </p:sp>
    </p:spTree>
    <p:extLst>
      <p:ext uri="{BB962C8B-B14F-4D97-AF65-F5344CB8AC3E}">
        <p14:creationId xmlns:p14="http://schemas.microsoft.com/office/powerpoint/2010/main" val="1119181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257B6FD-4EBF-CC6B-E146-0C191C8C492E}"/>
              </a:ext>
            </a:extLst>
          </p:cNvPr>
          <p:cNvCxnSpPr/>
          <p:nvPr/>
        </p:nvCxnSpPr>
        <p:spPr>
          <a:xfrm>
            <a:off x="1441450" y="3205163"/>
            <a:ext cx="242411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39042" y="798973"/>
            <a:ext cx="2425950" cy="2247117"/>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Date Placeholder 4">
            <a:extLst>
              <a:ext uri="{FF2B5EF4-FFF2-40B4-BE49-F238E27FC236}">
                <a16:creationId xmlns:a16="http://schemas.microsoft.com/office/drawing/2014/main" id="{AE82CA5A-1A73-4B34-73EB-C41DD804EFF3}"/>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66F4D6FA-11B0-0082-D825-610FDF2B5E0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CAA4B9BD-2E3F-22A1-A7D3-6B749E2AD5AB}"/>
              </a:ext>
            </a:extLst>
          </p:cNvPr>
          <p:cNvSpPr>
            <a:spLocks noGrp="1"/>
          </p:cNvSpPr>
          <p:nvPr>
            <p:ph type="sldNum" sz="quarter" idx="12"/>
          </p:nvPr>
        </p:nvSpPr>
        <p:spPr/>
        <p:txBody>
          <a:bodyPr/>
          <a:lstStyle>
            <a:lvl1pPr>
              <a:defRPr/>
            </a:lvl1pPr>
          </a:lstStyle>
          <a:p>
            <a:pPr>
              <a:defRPr/>
            </a:pPr>
            <a:fld id="{77FD8880-318A-4E6E-B27A-6B0D3E386B1E}" type="slidenum">
              <a:rPr lang="en-US" altLang="en-US"/>
              <a:pPr>
                <a:defRPr/>
              </a:pPr>
              <a:t>‹#›</a:t>
            </a:fld>
            <a:endParaRPr lang="en-US" altLang="en-US"/>
          </a:p>
        </p:txBody>
      </p:sp>
    </p:spTree>
    <p:extLst>
      <p:ext uri="{BB962C8B-B14F-4D97-AF65-F5344CB8AC3E}">
        <p14:creationId xmlns:p14="http://schemas.microsoft.com/office/powerpoint/2010/main" val="2373700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10">
            <a:extLst>
              <a:ext uri="{FF2B5EF4-FFF2-40B4-BE49-F238E27FC236}">
                <a16:creationId xmlns:a16="http://schemas.microsoft.com/office/drawing/2014/main" id="{AF811E40-75DB-735C-FD28-24BDA7D4C886}"/>
              </a:ext>
            </a:extLst>
          </p:cNvPr>
          <p:cNvGrpSpPr>
            <a:grpSpLocks/>
          </p:cNvGrpSpPr>
          <p:nvPr/>
        </p:nvGrpSpPr>
        <p:grpSpPr bwMode="auto">
          <a:xfrm>
            <a:off x="4995863" y="482600"/>
            <a:ext cx="3511550" cy="5148263"/>
            <a:chOff x="6852919" y="583365"/>
            <a:chExt cx="4681849" cy="5181928"/>
          </a:xfrm>
        </p:grpSpPr>
        <p:sp>
          <p:nvSpPr>
            <p:cNvPr id="6" name="Rectangle 5">
              <a:extLst>
                <a:ext uri="{FF2B5EF4-FFF2-40B4-BE49-F238E27FC236}">
                  <a16:creationId xmlns:a16="http://schemas.microsoft.com/office/drawing/2014/main" id="{5FBA1155-AC62-EEE4-F2D0-8021865E3778}"/>
                </a:ext>
              </a:extLst>
            </p:cNvPr>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7" name="Rectangle 6">
              <a:extLst>
                <a:ext uri="{FF2B5EF4-FFF2-40B4-BE49-F238E27FC236}">
                  <a16:creationId xmlns:a16="http://schemas.microsoft.com/office/drawing/2014/main" id="{6C4F4AD6-86BF-09C8-48BC-2E6678D813F5}"/>
                </a:ext>
              </a:extLst>
            </p:cNvPr>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cxnSp>
        <p:nvCxnSpPr>
          <p:cNvPr id="8" name="Straight Connector 7">
            <a:extLst>
              <a:ext uri="{FF2B5EF4-FFF2-40B4-BE49-F238E27FC236}">
                <a16:creationId xmlns:a16="http://schemas.microsoft.com/office/drawing/2014/main" id="{7D2C86CD-2CDE-B90D-8280-39759B5D2A10}"/>
              </a:ext>
            </a:extLst>
          </p:cNvPr>
          <p:cNvCxnSpPr/>
          <p:nvPr/>
        </p:nvCxnSpPr>
        <p:spPr>
          <a:xfrm>
            <a:off x="1441450" y="3143250"/>
            <a:ext cx="324167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4148" y="1129513"/>
            <a:ext cx="3244935" cy="1830584"/>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rtlCol="0">
            <a:normAutofit/>
          </a:bodyPr>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Date Placeholder 4">
            <a:extLst>
              <a:ext uri="{FF2B5EF4-FFF2-40B4-BE49-F238E27FC236}">
                <a16:creationId xmlns:a16="http://schemas.microsoft.com/office/drawing/2014/main" id="{6836779D-84FA-2BBE-4C24-CBE4F573C31A}"/>
              </a:ext>
            </a:extLst>
          </p:cNvPr>
          <p:cNvSpPr>
            <a:spLocks noGrp="1"/>
          </p:cNvSpPr>
          <p:nvPr>
            <p:ph type="dt" sz="half" idx="10"/>
          </p:nvPr>
        </p:nvSpPr>
        <p:spPr>
          <a:xfrm>
            <a:off x="1436688" y="5470525"/>
            <a:ext cx="3252787" cy="319088"/>
          </a:xfrm>
        </p:spPr>
        <p:txBody>
          <a:bodyPr/>
          <a:lstStyle>
            <a:lvl1pPr algn="l">
              <a:defRPr/>
            </a:lvl1pPr>
          </a:lstStyle>
          <a:p>
            <a:pPr>
              <a:defRPr/>
            </a:pPr>
            <a:endParaRPr lang="en-US"/>
          </a:p>
        </p:txBody>
      </p:sp>
      <p:sp>
        <p:nvSpPr>
          <p:cNvPr id="10" name="Footer Placeholder 5">
            <a:extLst>
              <a:ext uri="{FF2B5EF4-FFF2-40B4-BE49-F238E27FC236}">
                <a16:creationId xmlns:a16="http://schemas.microsoft.com/office/drawing/2014/main" id="{FFBC3EF0-1443-93F2-88E2-0C90F45F53DE}"/>
              </a:ext>
            </a:extLst>
          </p:cNvPr>
          <p:cNvSpPr>
            <a:spLocks noGrp="1"/>
          </p:cNvSpPr>
          <p:nvPr>
            <p:ph type="ftr" sz="quarter" idx="11"/>
          </p:nvPr>
        </p:nvSpPr>
        <p:spPr>
          <a:xfrm>
            <a:off x="1438275" y="319088"/>
            <a:ext cx="3251200" cy="320675"/>
          </a:xfrm>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798C3103-074C-7830-2D29-0F8F25494695}"/>
              </a:ext>
            </a:extLst>
          </p:cNvPr>
          <p:cNvSpPr>
            <a:spLocks noGrp="1"/>
          </p:cNvSpPr>
          <p:nvPr>
            <p:ph type="sldNum" sz="quarter" idx="12"/>
          </p:nvPr>
        </p:nvSpPr>
        <p:spPr/>
        <p:txBody>
          <a:bodyPr/>
          <a:lstStyle>
            <a:lvl1pPr>
              <a:defRPr/>
            </a:lvl1pPr>
          </a:lstStyle>
          <a:p>
            <a:pPr>
              <a:defRPr/>
            </a:pPr>
            <a:fld id="{7CDB24D9-0C70-44F1-8A76-92ED6DC0C1B1}" type="slidenum">
              <a:rPr lang="en-US" altLang="en-US"/>
              <a:pPr>
                <a:defRPr/>
              </a:pPr>
              <a:t>‹#›</a:t>
            </a:fld>
            <a:endParaRPr lang="en-US" altLang="en-US"/>
          </a:p>
        </p:txBody>
      </p:sp>
    </p:spTree>
    <p:extLst>
      <p:ext uri="{BB962C8B-B14F-4D97-AF65-F5344CB8AC3E}">
        <p14:creationId xmlns:p14="http://schemas.microsoft.com/office/powerpoint/2010/main" val="39726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3EDCD11-B4AB-17CE-BDE7-4A54B4FB91B0}"/>
              </a:ext>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DB217460-BAAF-C492-7259-8BA3F1788DA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5ADC5CD-8FED-5421-5D3F-1A9D664C5D3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5517DB1-77A5-3DBB-3B30-A8D673797F13}"/>
              </a:ext>
            </a:extLst>
          </p:cNvPr>
          <p:cNvSpPr>
            <a:spLocks noGrp="1"/>
          </p:cNvSpPr>
          <p:nvPr>
            <p:ph type="sldNum" sz="quarter" idx="12"/>
          </p:nvPr>
        </p:nvSpPr>
        <p:spPr/>
        <p:txBody>
          <a:bodyPr/>
          <a:lstStyle>
            <a:lvl1pPr>
              <a:defRPr/>
            </a:lvl1pPr>
          </a:lstStyle>
          <a:p>
            <a:pPr>
              <a:defRPr/>
            </a:pPr>
            <a:fld id="{30123055-C839-4CE2-BE10-92DE6C1B4D7E}" type="slidenum">
              <a:rPr lang="en-US" altLang="en-US"/>
              <a:pPr>
                <a:defRPr/>
              </a:pPr>
              <a:t>‹#›</a:t>
            </a:fld>
            <a:endParaRPr lang="en-US" altLang="en-US"/>
          </a:p>
        </p:txBody>
      </p:sp>
    </p:spTree>
    <p:extLst>
      <p:ext uri="{BB962C8B-B14F-4D97-AF65-F5344CB8AC3E}">
        <p14:creationId xmlns:p14="http://schemas.microsoft.com/office/powerpoint/2010/main" val="1709131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AA14267-3180-FBCC-A27F-B250C9879062}"/>
              </a:ext>
            </a:extLst>
          </p:cNvPr>
          <p:cNvCxnSpPr/>
          <p:nvPr/>
        </p:nvCxnSpPr>
        <p:spPr>
          <a:xfrm>
            <a:off x="6918325" y="798513"/>
            <a:ext cx="0" cy="466090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C3EF69CD-6519-D11C-CA4E-C51920694FB0}"/>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737553D-F153-07CE-665C-C60B01044A9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C54C5F-616C-8974-2AA5-1E96A134D242}"/>
              </a:ext>
            </a:extLst>
          </p:cNvPr>
          <p:cNvSpPr>
            <a:spLocks noGrp="1"/>
          </p:cNvSpPr>
          <p:nvPr>
            <p:ph type="sldNum" sz="quarter" idx="12"/>
          </p:nvPr>
        </p:nvSpPr>
        <p:spPr/>
        <p:txBody>
          <a:bodyPr/>
          <a:lstStyle>
            <a:lvl1pPr>
              <a:defRPr/>
            </a:lvl1pPr>
          </a:lstStyle>
          <a:p>
            <a:pPr>
              <a:defRPr/>
            </a:pPr>
            <a:fld id="{19DC6888-94DF-46E6-AC0E-A51B85D058BC}" type="slidenum">
              <a:rPr lang="en-US" altLang="en-US"/>
              <a:pPr>
                <a:defRPr/>
              </a:pPr>
              <a:t>‹#›</a:t>
            </a:fld>
            <a:endParaRPr lang="en-US" altLang="en-US"/>
          </a:p>
        </p:txBody>
      </p:sp>
    </p:spTree>
    <p:extLst>
      <p:ext uri="{BB962C8B-B14F-4D97-AF65-F5344CB8AC3E}">
        <p14:creationId xmlns:p14="http://schemas.microsoft.com/office/powerpoint/2010/main" val="4101638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1"/>
        <p:cNvGrpSpPr/>
        <p:nvPr/>
      </p:nvGrpSpPr>
      <p:grpSpPr>
        <a:xfrm>
          <a:off x="0" y="0"/>
          <a:ext cx="0" cy="0"/>
          <a:chOff x="0" y="0"/>
          <a:chExt cx="0" cy="0"/>
        </a:xfrm>
      </p:grpSpPr>
      <p:pic>
        <p:nvPicPr>
          <p:cNvPr id="42" name="Google Shape;42;p8"/>
          <p:cNvPicPr preferRelativeResize="0"/>
          <p:nvPr/>
        </p:nvPicPr>
        <p:blipFill>
          <a:blip r:embed="rId2">
            <a:alphaModFix/>
          </a:blip>
          <a:stretch>
            <a:fillRect/>
          </a:stretch>
        </p:blipFill>
        <p:spPr>
          <a:xfrm rot="896489">
            <a:off x="6092371" y="-1408947"/>
            <a:ext cx="2878009" cy="4486395"/>
          </a:xfrm>
          <a:prstGeom prst="rect">
            <a:avLst/>
          </a:prstGeom>
          <a:noFill/>
          <a:ln>
            <a:noFill/>
          </a:ln>
          <a:effectLst>
            <a:outerShdw blurRad="85725" dist="57150" dir="5400000" algn="bl" rotWithShape="0">
              <a:srgbClr val="000000">
                <a:alpha val="39000"/>
              </a:srgbClr>
            </a:outerShdw>
          </a:effectLst>
        </p:spPr>
      </p:pic>
      <p:sp>
        <p:nvSpPr>
          <p:cNvPr id="43" name="Google Shape;43;p8"/>
          <p:cNvSpPr txBox="1">
            <a:spLocks noGrp="1"/>
          </p:cNvSpPr>
          <p:nvPr>
            <p:ph type="title"/>
          </p:nvPr>
        </p:nvSpPr>
        <p:spPr>
          <a:xfrm rot="877333">
            <a:off x="6289346" y="582185"/>
            <a:ext cx="2155721" cy="2014411"/>
          </a:xfrm>
          <a:prstGeom prst="rect">
            <a:avLst/>
          </a:prstGeom>
        </p:spPr>
        <p:txBody>
          <a:bodyPr spcFirstLastPara="1" wrap="square" lIns="91425" tIns="91425" rIns="91425" bIns="91425" anchor="t" anchorCtr="0">
            <a:noAutofit/>
          </a:bodyPr>
          <a:lstStyle>
            <a:lvl1pPr lvl="0" algn="ctr">
              <a:spcBef>
                <a:spcPts val="0"/>
              </a:spcBef>
              <a:spcAft>
                <a:spcPts val="0"/>
              </a:spcAft>
              <a:buSzPts val="2600"/>
              <a:buNone/>
              <a:defRPr sz="2600" b="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a:endParaRPr/>
          </a:p>
        </p:txBody>
      </p:sp>
    </p:spTree>
    <p:extLst>
      <p:ext uri="{BB962C8B-B14F-4D97-AF65-F5344CB8AC3E}">
        <p14:creationId xmlns:p14="http://schemas.microsoft.com/office/powerpoint/2010/main" val="3260635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pic>
        <p:nvPicPr>
          <p:cNvPr id="22" name="Google Shape;22;p4"/>
          <p:cNvPicPr preferRelativeResize="0"/>
          <p:nvPr/>
        </p:nvPicPr>
        <p:blipFill rotWithShape="1">
          <a:blip r:embed="rId2">
            <a:alphaModFix amt="28000"/>
          </a:blip>
          <a:srcRect t="3044" b="39510"/>
          <a:stretch/>
        </p:blipFill>
        <p:spPr>
          <a:xfrm>
            <a:off x="-247650" y="-249933"/>
            <a:ext cx="9736454" cy="7360173"/>
          </a:xfrm>
          <a:prstGeom prst="rect">
            <a:avLst/>
          </a:prstGeom>
          <a:noFill/>
          <a:ln>
            <a:noFill/>
          </a:ln>
        </p:spPr>
      </p:pic>
      <p:pic>
        <p:nvPicPr>
          <p:cNvPr id="23" name="Google Shape;23;p4"/>
          <p:cNvPicPr preferRelativeResize="0"/>
          <p:nvPr/>
        </p:nvPicPr>
        <p:blipFill rotWithShape="1">
          <a:blip r:embed="rId3">
            <a:alphaModFix/>
          </a:blip>
          <a:srcRect r="1545" b="6838"/>
          <a:stretch/>
        </p:blipFill>
        <p:spPr>
          <a:xfrm>
            <a:off x="384887" y="179867"/>
            <a:ext cx="8374226" cy="6498299"/>
          </a:xfrm>
          <a:prstGeom prst="rect">
            <a:avLst/>
          </a:prstGeom>
          <a:noFill/>
          <a:ln>
            <a:noFill/>
          </a:ln>
        </p:spPr>
      </p:pic>
      <p:sp>
        <p:nvSpPr>
          <p:cNvPr id="24" name="Google Shape;24;p4"/>
          <p:cNvSpPr txBox="1">
            <a:spLocks noGrp="1"/>
          </p:cNvSpPr>
          <p:nvPr>
            <p:ph type="title"/>
          </p:nvPr>
        </p:nvSpPr>
        <p:spPr>
          <a:xfrm>
            <a:off x="1836900" y="948233"/>
            <a:ext cx="5470200" cy="7636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
        <p:nvSpPr>
          <p:cNvPr id="25" name="Google Shape;25;p4"/>
          <p:cNvSpPr txBox="1">
            <a:spLocks noGrp="1"/>
          </p:cNvSpPr>
          <p:nvPr>
            <p:ph type="body" idx="1"/>
          </p:nvPr>
        </p:nvSpPr>
        <p:spPr>
          <a:xfrm>
            <a:off x="1398275" y="1665900"/>
            <a:ext cx="6963300" cy="3782000"/>
          </a:xfrm>
          <a:prstGeom prst="rect">
            <a:avLst/>
          </a:prstGeom>
        </p:spPr>
        <p:txBody>
          <a:bodyPr spcFirstLastPara="1" wrap="square" lIns="91425" tIns="91425" rIns="91425" bIns="91425" anchor="t" anchorCtr="0">
            <a:noAutofit/>
          </a:bodyPr>
          <a:lstStyle>
            <a:lvl1pPr marL="457200" lvl="0" indent="-288925">
              <a:spcBef>
                <a:spcPts val="0"/>
              </a:spcBef>
              <a:spcAft>
                <a:spcPts val="0"/>
              </a:spcAft>
              <a:buClr>
                <a:schemeClr val="dk2"/>
              </a:buClr>
              <a:buSzPts val="950"/>
              <a:buChar char="●"/>
              <a:defRPr sz="950">
                <a:solidFill>
                  <a:schemeClr val="dk2"/>
                </a:solidFill>
              </a:defRPr>
            </a:lvl1pPr>
            <a:lvl2pPr marL="914400" lvl="1" indent="-288925">
              <a:spcBef>
                <a:spcPts val="1600"/>
              </a:spcBef>
              <a:spcAft>
                <a:spcPts val="0"/>
              </a:spcAft>
              <a:buClr>
                <a:schemeClr val="dk2"/>
              </a:buClr>
              <a:buSzPts val="950"/>
              <a:buChar char="○"/>
              <a:defRPr sz="950">
                <a:solidFill>
                  <a:schemeClr val="dk2"/>
                </a:solidFill>
              </a:defRPr>
            </a:lvl2pPr>
            <a:lvl3pPr marL="1371600" lvl="2" indent="-288925">
              <a:spcBef>
                <a:spcPts val="1600"/>
              </a:spcBef>
              <a:spcAft>
                <a:spcPts val="0"/>
              </a:spcAft>
              <a:buClr>
                <a:schemeClr val="dk2"/>
              </a:buClr>
              <a:buSzPts val="950"/>
              <a:buChar char="■"/>
              <a:defRPr sz="950">
                <a:solidFill>
                  <a:schemeClr val="dk2"/>
                </a:solidFill>
              </a:defRPr>
            </a:lvl3pPr>
            <a:lvl4pPr marL="1828800" lvl="3" indent="-288925">
              <a:spcBef>
                <a:spcPts val="1600"/>
              </a:spcBef>
              <a:spcAft>
                <a:spcPts val="0"/>
              </a:spcAft>
              <a:buClr>
                <a:schemeClr val="dk2"/>
              </a:buClr>
              <a:buSzPts val="950"/>
              <a:buChar char="●"/>
              <a:defRPr sz="950">
                <a:solidFill>
                  <a:schemeClr val="dk2"/>
                </a:solidFill>
              </a:defRPr>
            </a:lvl4pPr>
            <a:lvl5pPr marL="2286000" lvl="4" indent="-288925">
              <a:spcBef>
                <a:spcPts val="1600"/>
              </a:spcBef>
              <a:spcAft>
                <a:spcPts val="0"/>
              </a:spcAft>
              <a:buClr>
                <a:schemeClr val="dk2"/>
              </a:buClr>
              <a:buSzPts val="950"/>
              <a:buChar char="○"/>
              <a:defRPr sz="950">
                <a:solidFill>
                  <a:schemeClr val="dk2"/>
                </a:solidFill>
              </a:defRPr>
            </a:lvl5pPr>
            <a:lvl6pPr marL="2743200" lvl="5" indent="-288925">
              <a:spcBef>
                <a:spcPts val="1600"/>
              </a:spcBef>
              <a:spcAft>
                <a:spcPts val="0"/>
              </a:spcAft>
              <a:buClr>
                <a:schemeClr val="dk2"/>
              </a:buClr>
              <a:buSzPts val="950"/>
              <a:buChar char="■"/>
              <a:defRPr sz="950">
                <a:solidFill>
                  <a:schemeClr val="dk2"/>
                </a:solidFill>
              </a:defRPr>
            </a:lvl6pPr>
            <a:lvl7pPr marL="3200400" lvl="6" indent="-288925">
              <a:spcBef>
                <a:spcPts val="1600"/>
              </a:spcBef>
              <a:spcAft>
                <a:spcPts val="0"/>
              </a:spcAft>
              <a:buClr>
                <a:schemeClr val="dk2"/>
              </a:buClr>
              <a:buSzPts val="950"/>
              <a:buChar char="●"/>
              <a:defRPr sz="950">
                <a:solidFill>
                  <a:schemeClr val="dk2"/>
                </a:solidFill>
              </a:defRPr>
            </a:lvl7pPr>
            <a:lvl8pPr marL="3657600" lvl="7" indent="-288925">
              <a:spcBef>
                <a:spcPts val="1600"/>
              </a:spcBef>
              <a:spcAft>
                <a:spcPts val="0"/>
              </a:spcAft>
              <a:buClr>
                <a:schemeClr val="dk2"/>
              </a:buClr>
              <a:buSzPts val="950"/>
              <a:buChar char="○"/>
              <a:defRPr sz="950">
                <a:solidFill>
                  <a:schemeClr val="dk2"/>
                </a:solidFill>
              </a:defRPr>
            </a:lvl8pPr>
            <a:lvl9pPr marL="4114800" lvl="8" indent="-288925">
              <a:spcBef>
                <a:spcPts val="1600"/>
              </a:spcBef>
              <a:spcAft>
                <a:spcPts val="1600"/>
              </a:spcAft>
              <a:buClr>
                <a:schemeClr val="dk2"/>
              </a:buClr>
              <a:buSzPts val="950"/>
              <a:buChar char="■"/>
              <a:defRPr sz="950">
                <a:solidFill>
                  <a:schemeClr val="dk2"/>
                </a:solidFill>
              </a:defRPr>
            </a:lvl9pPr>
          </a:lstStyle>
          <a:p>
            <a:endParaRPr/>
          </a:p>
        </p:txBody>
      </p:sp>
    </p:spTree>
    <p:extLst>
      <p:ext uri="{BB962C8B-B14F-4D97-AF65-F5344CB8AC3E}">
        <p14:creationId xmlns:p14="http://schemas.microsoft.com/office/powerpoint/2010/main" val="886475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mt="28000"/>
          </a:blip>
          <a:srcRect t="3044" b="39510"/>
          <a:stretch/>
        </p:blipFill>
        <p:spPr>
          <a:xfrm>
            <a:off x="-247650" y="-249933"/>
            <a:ext cx="9736454" cy="7360173"/>
          </a:xfrm>
          <a:prstGeom prst="rect">
            <a:avLst/>
          </a:prstGeom>
          <a:noFill/>
          <a:ln>
            <a:noFill/>
          </a:ln>
        </p:spPr>
      </p:pic>
      <p:pic>
        <p:nvPicPr>
          <p:cNvPr id="17" name="Google Shape;17;p3"/>
          <p:cNvPicPr preferRelativeResize="0"/>
          <p:nvPr/>
        </p:nvPicPr>
        <p:blipFill rotWithShape="1">
          <a:blip r:embed="rId3">
            <a:alphaModFix/>
          </a:blip>
          <a:srcRect/>
          <a:stretch/>
        </p:blipFill>
        <p:spPr>
          <a:xfrm>
            <a:off x="1874151" y="596933"/>
            <a:ext cx="5395700" cy="5664135"/>
          </a:xfrm>
          <a:prstGeom prst="rect">
            <a:avLst/>
          </a:prstGeom>
          <a:noFill/>
          <a:ln>
            <a:noFill/>
          </a:ln>
          <a:effectLst>
            <a:outerShdw blurRad="57150" dist="19050" dir="5400000" algn="bl" rotWithShape="0">
              <a:srgbClr val="000000">
                <a:alpha val="50000"/>
              </a:srgbClr>
            </a:outerShdw>
          </a:effectLst>
        </p:spPr>
      </p:pic>
      <p:sp>
        <p:nvSpPr>
          <p:cNvPr id="18" name="Google Shape;18;p3"/>
          <p:cNvSpPr txBox="1">
            <a:spLocks noGrp="1"/>
          </p:cNvSpPr>
          <p:nvPr>
            <p:ph type="title"/>
          </p:nvPr>
        </p:nvSpPr>
        <p:spPr>
          <a:xfrm>
            <a:off x="2673000" y="3401200"/>
            <a:ext cx="3798000" cy="1087600"/>
          </a:xfrm>
          <a:prstGeom prst="rect">
            <a:avLst/>
          </a:prstGeom>
        </p:spPr>
        <p:txBody>
          <a:bodyPr spcFirstLastPara="1" wrap="square" lIns="91425" tIns="91425" rIns="91425" bIns="91425" anchor="t"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9" name="Google Shape;19;p3"/>
          <p:cNvSpPr txBox="1">
            <a:spLocks noGrp="1"/>
          </p:cNvSpPr>
          <p:nvPr>
            <p:ph type="subTitle" idx="1"/>
          </p:nvPr>
        </p:nvSpPr>
        <p:spPr>
          <a:xfrm>
            <a:off x="2937741" y="4409800"/>
            <a:ext cx="3268500" cy="10568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2"/>
              </a:buClr>
              <a:buSzPts val="1600"/>
              <a:buNone/>
              <a:defRPr sz="1600">
                <a:solidFill>
                  <a:schemeClr val="dk2"/>
                </a:solidFill>
              </a:defRPr>
            </a:lvl1pPr>
            <a:lvl2pPr lvl="1"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
        <p:nvSpPr>
          <p:cNvPr id="20" name="Google Shape;20;p3"/>
          <p:cNvSpPr txBox="1">
            <a:spLocks noGrp="1"/>
          </p:cNvSpPr>
          <p:nvPr>
            <p:ph type="title" idx="2" hasCustomPrompt="1"/>
          </p:nvPr>
        </p:nvSpPr>
        <p:spPr>
          <a:xfrm>
            <a:off x="3778200" y="1871733"/>
            <a:ext cx="1587600" cy="133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800"/>
              <a:buNone/>
              <a:defRPr sz="4800" b="0">
                <a:solidFill>
                  <a:schemeClr val="dk1"/>
                </a:solidFill>
              </a:defRPr>
            </a:lvl1pPr>
            <a:lvl2pPr lvl="1" algn="ctr" rtl="0">
              <a:spcBef>
                <a:spcPts val="0"/>
              </a:spcBef>
              <a:spcAft>
                <a:spcPts val="0"/>
              </a:spcAft>
              <a:buClr>
                <a:schemeClr val="dk2"/>
              </a:buClr>
              <a:buSzPts val="4800"/>
              <a:buNone/>
              <a:defRPr sz="4800">
                <a:solidFill>
                  <a:schemeClr val="dk2"/>
                </a:solidFill>
              </a:defRPr>
            </a:lvl2pPr>
            <a:lvl3pPr lvl="2" algn="ctr" rtl="0">
              <a:spcBef>
                <a:spcPts val="0"/>
              </a:spcBef>
              <a:spcAft>
                <a:spcPts val="0"/>
              </a:spcAft>
              <a:buClr>
                <a:schemeClr val="dk2"/>
              </a:buClr>
              <a:buSzPts val="4800"/>
              <a:buNone/>
              <a:defRPr sz="4800">
                <a:solidFill>
                  <a:schemeClr val="dk2"/>
                </a:solidFill>
              </a:defRPr>
            </a:lvl3pPr>
            <a:lvl4pPr lvl="3" algn="ctr" rtl="0">
              <a:spcBef>
                <a:spcPts val="0"/>
              </a:spcBef>
              <a:spcAft>
                <a:spcPts val="0"/>
              </a:spcAft>
              <a:buClr>
                <a:schemeClr val="dk2"/>
              </a:buClr>
              <a:buSzPts val="4800"/>
              <a:buNone/>
              <a:defRPr sz="4800">
                <a:solidFill>
                  <a:schemeClr val="dk2"/>
                </a:solidFill>
              </a:defRPr>
            </a:lvl4pPr>
            <a:lvl5pPr lvl="4" algn="ctr" rtl="0">
              <a:spcBef>
                <a:spcPts val="0"/>
              </a:spcBef>
              <a:spcAft>
                <a:spcPts val="0"/>
              </a:spcAft>
              <a:buClr>
                <a:schemeClr val="dk2"/>
              </a:buClr>
              <a:buSzPts val="4800"/>
              <a:buNone/>
              <a:defRPr sz="4800">
                <a:solidFill>
                  <a:schemeClr val="dk2"/>
                </a:solidFill>
              </a:defRPr>
            </a:lvl5pPr>
            <a:lvl6pPr lvl="5" algn="ctr" rtl="0">
              <a:spcBef>
                <a:spcPts val="0"/>
              </a:spcBef>
              <a:spcAft>
                <a:spcPts val="0"/>
              </a:spcAft>
              <a:buClr>
                <a:schemeClr val="dk2"/>
              </a:buClr>
              <a:buSzPts val="4800"/>
              <a:buNone/>
              <a:defRPr sz="4800">
                <a:solidFill>
                  <a:schemeClr val="dk2"/>
                </a:solidFill>
              </a:defRPr>
            </a:lvl6pPr>
            <a:lvl7pPr lvl="6" algn="ctr" rtl="0">
              <a:spcBef>
                <a:spcPts val="0"/>
              </a:spcBef>
              <a:spcAft>
                <a:spcPts val="0"/>
              </a:spcAft>
              <a:buClr>
                <a:schemeClr val="dk2"/>
              </a:buClr>
              <a:buSzPts val="4800"/>
              <a:buNone/>
              <a:defRPr sz="4800">
                <a:solidFill>
                  <a:schemeClr val="dk2"/>
                </a:solidFill>
              </a:defRPr>
            </a:lvl7pPr>
            <a:lvl8pPr lvl="7" algn="ctr" rtl="0">
              <a:spcBef>
                <a:spcPts val="0"/>
              </a:spcBef>
              <a:spcAft>
                <a:spcPts val="0"/>
              </a:spcAft>
              <a:buClr>
                <a:schemeClr val="dk2"/>
              </a:buClr>
              <a:buSzPts val="4800"/>
              <a:buNone/>
              <a:defRPr sz="4800">
                <a:solidFill>
                  <a:schemeClr val="dk2"/>
                </a:solidFill>
              </a:defRPr>
            </a:lvl8pPr>
            <a:lvl9pPr lvl="8" algn="ctr" rtl="0">
              <a:spcBef>
                <a:spcPts val="0"/>
              </a:spcBef>
              <a:spcAft>
                <a:spcPts val="0"/>
              </a:spcAft>
              <a:buClr>
                <a:schemeClr val="dk2"/>
              </a:buClr>
              <a:buSzPts val="4800"/>
              <a:buNone/>
              <a:defRPr sz="4800">
                <a:solidFill>
                  <a:schemeClr val="dk2"/>
                </a:solidFill>
              </a:defRPr>
            </a:lvl9pPr>
          </a:lstStyle>
          <a:p>
            <a:r>
              <a:t>xx%</a:t>
            </a:r>
          </a:p>
        </p:txBody>
      </p:sp>
    </p:spTree>
    <p:extLst>
      <p:ext uri="{BB962C8B-B14F-4D97-AF65-F5344CB8AC3E}">
        <p14:creationId xmlns:p14="http://schemas.microsoft.com/office/powerpoint/2010/main" val="4271703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3185329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341160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819859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81947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175273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1645937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2326290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239970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2572566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10684355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6"/>
            <a:ext cx="5800725"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2116983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61630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897057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74864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04862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908522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112677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9014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201026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602194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631015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3193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E95AA4A-0F5B-45B5-2C2E-5D49326847EC}"/>
              </a:ext>
            </a:extLst>
          </p:cNvPr>
          <p:cNvSpPr/>
          <p:nvPr/>
        </p:nvSpPr>
        <p:spPr>
          <a:xfrm>
            <a:off x="0" y="2016125"/>
            <a:ext cx="9144000" cy="407987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027" name="Picture 11">
            <a:extLst>
              <a:ext uri="{FF2B5EF4-FFF2-40B4-BE49-F238E27FC236}">
                <a16:creationId xmlns:a16="http://schemas.microsoft.com/office/drawing/2014/main" id="{17511376-FCFB-9878-52D7-E8B80B4EA79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l="12500" t="1538" r="12500" b="-1538"/>
          <a:stretch>
            <a:fillRect/>
          </a:stretch>
        </p:blipFill>
        <p:spPr bwMode="auto">
          <a:xfrm>
            <a:off x="0" y="6096000"/>
            <a:ext cx="91440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F8480E21-72D2-719B-44B9-48111EE73290}"/>
              </a:ext>
            </a:extLst>
          </p:cNvPr>
          <p:cNvCxnSpPr/>
          <p:nvPr/>
        </p:nvCxnSpPr>
        <p:spPr>
          <a:xfrm>
            <a:off x="0" y="610076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B5E90D1-4CD7-920B-4F9B-0DD79B69C8BF}"/>
              </a:ext>
            </a:extLst>
          </p:cNvPr>
          <p:cNvSpPr>
            <a:spLocks noGrp="1"/>
          </p:cNvSpPr>
          <p:nvPr>
            <p:ph type="title"/>
          </p:nvPr>
        </p:nvSpPr>
        <p:spPr>
          <a:xfrm>
            <a:off x="1443038" y="804863"/>
            <a:ext cx="6572250" cy="104933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30" name="Text Placeholder 2">
            <a:extLst>
              <a:ext uri="{FF2B5EF4-FFF2-40B4-BE49-F238E27FC236}">
                <a16:creationId xmlns:a16="http://schemas.microsoft.com/office/drawing/2014/main" id="{7E8C5F80-ACE6-1AD9-4E73-D4723CF78D5C}"/>
              </a:ext>
            </a:extLst>
          </p:cNvPr>
          <p:cNvSpPr>
            <a:spLocks noGrp="1" noChangeArrowheads="1"/>
          </p:cNvSpPr>
          <p:nvPr>
            <p:ph type="body" idx="1"/>
          </p:nvPr>
        </p:nvSpPr>
        <p:spPr bwMode="auto">
          <a:xfrm>
            <a:off x="1443038" y="2016125"/>
            <a:ext cx="6572250" cy="344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9DC801F-CA0C-B2E3-A45F-564A77DF0821}"/>
              </a:ext>
            </a:extLst>
          </p:cNvPr>
          <p:cNvSpPr>
            <a:spLocks noGrp="1"/>
          </p:cNvSpPr>
          <p:nvPr>
            <p:ph type="dt" sz="half" idx="2"/>
          </p:nvPr>
        </p:nvSpPr>
        <p:spPr>
          <a:xfrm>
            <a:off x="5646738" y="330200"/>
            <a:ext cx="2368550" cy="309563"/>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50A5867E-17A9-3085-0FF4-69CC6CB294FC}"/>
              </a:ext>
            </a:extLst>
          </p:cNvPr>
          <p:cNvSpPr>
            <a:spLocks noGrp="1"/>
          </p:cNvSpPr>
          <p:nvPr>
            <p:ph type="ftr" sz="quarter" idx="3"/>
          </p:nvPr>
        </p:nvSpPr>
        <p:spPr>
          <a:xfrm>
            <a:off x="1443038" y="328613"/>
            <a:ext cx="4033837" cy="309562"/>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2F2EDE62-5CAB-F137-6DC1-5552027176CE}"/>
              </a:ext>
            </a:extLst>
          </p:cNvPr>
          <p:cNvSpPr>
            <a:spLocks noGrp="1"/>
          </p:cNvSpPr>
          <p:nvPr>
            <p:ph type="sldNum" sz="quarter" idx="4"/>
          </p:nvPr>
        </p:nvSpPr>
        <p:spPr>
          <a:xfrm>
            <a:off x="487363" y="798513"/>
            <a:ext cx="795337" cy="504825"/>
          </a:xfrm>
          <a:prstGeom prst="rect">
            <a:avLst/>
          </a:prstGeom>
        </p:spPr>
        <p:txBody>
          <a:bodyPr vert="horz" lIns="91440" tIns="45720" rIns="91440" bIns="45720" rtlCol="0" anchor="t"/>
          <a:lstStyle>
            <a:lvl1pPr algn="r" eaLnBrk="1" fontAlgn="auto" hangingPunct="1">
              <a:spcBef>
                <a:spcPts val="0"/>
              </a:spcBef>
              <a:spcAft>
                <a:spcPts val="0"/>
              </a:spcAft>
              <a:defRPr sz="2800">
                <a:solidFill>
                  <a:schemeClr val="accent1"/>
                </a:solidFill>
                <a:latin typeface="+mn-lt"/>
              </a:defRPr>
            </a:lvl1pPr>
          </a:lstStyle>
          <a:p>
            <a:pPr>
              <a:defRPr/>
            </a:pPr>
            <a:fld id="{F728EF2A-B346-4137-88D7-656F66FF83A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49" r:id="rId7"/>
    <p:sldLayoutId id="2147484156" r:id="rId8"/>
    <p:sldLayoutId id="2147484157" r:id="rId9"/>
    <p:sldLayoutId id="2147484158" r:id="rId10"/>
    <p:sldLayoutId id="2147484159" r:id="rId11"/>
    <p:sldLayoutId id="2147484160" r:id="rId12"/>
    <p:sldLayoutId id="2147484161" r:id="rId13"/>
    <p:sldLayoutId id="2147484162" r:id="rId14"/>
  </p:sldLayoutIdLst>
  <p:txStyles>
    <p:titleStyle>
      <a:lvl1pPr algn="l" defTabSz="685800" rtl="0" eaLnBrk="0" fontAlgn="base" hangingPunct="0">
        <a:lnSpc>
          <a:spcPct val="90000"/>
        </a:lnSpc>
        <a:spcBef>
          <a:spcPct val="0"/>
        </a:spcBef>
        <a:spcAft>
          <a:spcPct val="0"/>
        </a:spcAft>
        <a:defRPr sz="32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2pPr>
      <a:lvl3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3pPr>
      <a:lvl4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4pPr>
      <a:lvl5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5pPr>
      <a:lvl6pPr marL="457200" algn="l" defTabSz="685800" rtl="0" fontAlgn="base">
        <a:lnSpc>
          <a:spcPct val="90000"/>
        </a:lnSpc>
        <a:spcBef>
          <a:spcPct val="0"/>
        </a:spcBef>
        <a:spcAft>
          <a:spcPct val="0"/>
        </a:spcAft>
        <a:defRPr sz="3200">
          <a:solidFill>
            <a:schemeClr val="tx1"/>
          </a:solidFill>
          <a:latin typeface="Gill Sans MT" panose="020B0502020104020203" pitchFamily="34" charset="0"/>
        </a:defRPr>
      </a:lvl6pPr>
      <a:lvl7pPr marL="914400" algn="l" defTabSz="685800" rtl="0" fontAlgn="base">
        <a:lnSpc>
          <a:spcPct val="90000"/>
        </a:lnSpc>
        <a:spcBef>
          <a:spcPct val="0"/>
        </a:spcBef>
        <a:spcAft>
          <a:spcPct val="0"/>
        </a:spcAft>
        <a:defRPr sz="3200">
          <a:solidFill>
            <a:schemeClr val="tx1"/>
          </a:solidFill>
          <a:latin typeface="Gill Sans MT" panose="020B0502020104020203" pitchFamily="34" charset="0"/>
        </a:defRPr>
      </a:lvl7pPr>
      <a:lvl8pPr marL="1371600" algn="l" defTabSz="685800" rtl="0" fontAlgn="base">
        <a:lnSpc>
          <a:spcPct val="90000"/>
        </a:lnSpc>
        <a:spcBef>
          <a:spcPct val="0"/>
        </a:spcBef>
        <a:spcAft>
          <a:spcPct val="0"/>
        </a:spcAft>
        <a:defRPr sz="3200">
          <a:solidFill>
            <a:schemeClr val="tx1"/>
          </a:solidFill>
          <a:latin typeface="Gill Sans MT" panose="020B0502020104020203" pitchFamily="34" charset="0"/>
        </a:defRPr>
      </a:lvl8pPr>
      <a:lvl9pPr marL="1828800" algn="l" defTabSz="685800" rtl="0" fontAlgn="base">
        <a:lnSpc>
          <a:spcPct val="90000"/>
        </a:lnSpc>
        <a:spcBef>
          <a:spcPct val="0"/>
        </a:spcBef>
        <a:spcAft>
          <a:spcPct val="0"/>
        </a:spcAft>
        <a:defRPr sz="3200">
          <a:solidFill>
            <a:schemeClr val="tx1"/>
          </a:solidFill>
          <a:latin typeface="Gill Sans MT" panose="020B0502020104020203" pitchFamily="34" charset="0"/>
        </a:defRPr>
      </a:lvl9pPr>
    </p:titleStyle>
    <p:bodyStyle>
      <a:lvl1pPr marL="228600" indent="-228600" algn="l" defTabSz="685800" rtl="0" eaLnBrk="0" fontAlgn="base" hangingPunct="0">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ACE9925-B0F0-421D-811C-DAAD59B5752A}" type="datetimeFigureOut">
              <a:rPr lang="en-US" smtClean="0"/>
              <a:t>9/25/2026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B4F1A8-0AA5-4DC2-9DBE-EB9A084C788B}" type="slidenum">
              <a:rPr lang="en-US" smtClean="0"/>
              <a:t>‹#›</a:t>
            </a:fld>
            <a:endParaRPr lang="en-US" dirty="0"/>
          </a:p>
        </p:txBody>
      </p:sp>
    </p:spTree>
    <p:extLst>
      <p:ext uri="{BB962C8B-B14F-4D97-AF65-F5344CB8AC3E}">
        <p14:creationId xmlns:p14="http://schemas.microsoft.com/office/powerpoint/2010/main" val="3509584967"/>
      </p:ext>
    </p:extLst>
  </p:cSld>
  <p:clrMap bg1="dk1" tx1="lt1" bg2="dk2" tx2="lt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US" smtClean="0"/>
              <a:t>9/25/2026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98102384"/>
      </p:ext>
    </p:extLst>
  </p:cSld>
  <p:clrMap bg1="lt1" tx1="dk1" bg2="lt2" tx2="dk2" accent1="accent1" accent2="accent2" accent3="accent3" accent4="accent4" accent5="accent5" accent6="accent6" hlink="hlink" folHlink="folHlink"/>
  <p:sldLayoutIdLst>
    <p:sldLayoutId id="2147484176" r:id="rId1"/>
    <p:sldLayoutId id="2147484177" r:id="rId2"/>
    <p:sldLayoutId id="2147484178" r:id="rId3"/>
    <p:sldLayoutId id="2147484179" r:id="rId4"/>
    <p:sldLayoutId id="2147484180" r:id="rId5"/>
    <p:sldLayoutId id="2147484181" r:id="rId6"/>
    <p:sldLayoutId id="2147484182" r:id="rId7"/>
    <p:sldLayoutId id="2147484183" r:id="rId8"/>
    <p:sldLayoutId id="2147484184" r:id="rId9"/>
    <p:sldLayoutId id="2147484185" r:id="rId10"/>
    <p:sldLayoutId id="214748418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gif"/></Relationships>
</file>

<file path=ppt/slides/_rels/slide5.xml.rels><?xml version="1.0" encoding="UTF-8" standalone="yes"?>
<Relationships xmlns="http://schemas.openxmlformats.org/package/2006/relationships"><Relationship Id="rId3" Type="http://schemas.openxmlformats.org/officeDocument/2006/relationships/hyperlink" Target="https://www.publicdomainpictures.net/en/view-image.php?image=233815&amp;picture=finger-pointing"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orkoien-algoquedecir.blogspot.com/2016/08/jaibusa-voy-y-vengo-2016.html" TargetMode="External"/><Relationship Id="rId2" Type="http://schemas.openxmlformats.org/officeDocument/2006/relationships/image" Target="../media/image34.gi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marylandpublicschools.org/programs/Pages/ELA/index.aspx" TargetMode="Externa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7.xml"/><Relationship Id="rId4" Type="http://schemas.openxmlformats.org/officeDocument/2006/relationships/hyperlink" Target="https://mumsgather.blogspot.com/2018/02/phonics-classes-for-p1-kids-at-british.html"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5.png"/><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hyperlink" Target="https://www.carrollk12.org/academics/curriculum-and-instruction/curriculum/elementary-curriculum/ela" TargetMode="External"/><Relationship Id="rId2" Type="http://schemas.openxmlformats.org/officeDocument/2006/relationships/hyperlink" Target="https://www.marylandpublicschools.org/about/pages/dcipl/family-guides.aspx" TargetMode="Externa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hyperlink" Target="mailto:clpierc@carrollk12.org"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hyperlink" Target="mailto:Blellio@carrollk12.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8732EF-4B99-BF4D-8E43-DCDBB26F924B}"/>
              </a:ext>
            </a:extLst>
          </p:cNvPr>
          <p:cNvPicPr>
            <a:picLocks noChangeAspect="1"/>
          </p:cNvPicPr>
          <p:nvPr/>
        </p:nvPicPr>
        <p:blipFill>
          <a:blip r:embed="rId2"/>
          <a:stretch>
            <a:fillRect/>
          </a:stretch>
        </p:blipFill>
        <p:spPr>
          <a:xfrm>
            <a:off x="220846" y="533400"/>
            <a:ext cx="8702308" cy="4419600"/>
          </a:xfrm>
          <a:prstGeom prst="rect">
            <a:avLst/>
          </a:prstGeom>
        </p:spPr>
      </p:pic>
      <p:sp>
        <p:nvSpPr>
          <p:cNvPr id="4" name="Google Shape;272;p43">
            <a:extLst>
              <a:ext uri="{FF2B5EF4-FFF2-40B4-BE49-F238E27FC236}">
                <a16:creationId xmlns:a16="http://schemas.microsoft.com/office/drawing/2014/main" id="{F52826AC-744B-A807-D2FE-1317BAEF3449}"/>
              </a:ext>
            </a:extLst>
          </p:cNvPr>
          <p:cNvSpPr txBox="1">
            <a:spLocks/>
          </p:cNvSpPr>
          <p:nvPr/>
        </p:nvSpPr>
        <p:spPr>
          <a:xfrm>
            <a:off x="2971800" y="5383012"/>
            <a:ext cx="2819400" cy="1883175"/>
          </a:xfrm>
          <a:prstGeom prst="rect">
            <a:avLst/>
          </a:prstGeom>
        </p:spPr>
        <p:txBody>
          <a:bodyPr spcFirstLastPara="1" wrap="square" lIns="91425" tIns="91425" rIns="91425" bIns="91425" anchor="t" anchorCtr="0">
            <a:noAutofit/>
          </a:bodyPr>
          <a:lstStyle>
            <a:lvl1pPr marL="228600" indent="-228600" algn="l" defTabSz="685800" rtl="0" eaLnBrk="0" fontAlgn="base" hangingPunct="0">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spcBef>
                <a:spcPts val="0"/>
              </a:spcBef>
              <a:spcAft>
                <a:spcPts val="0"/>
              </a:spcAft>
              <a:buFont typeface="Arial" panose="020B0604020202020204" pitchFamily="34" charset="0"/>
              <a:buNone/>
            </a:pPr>
            <a:r>
              <a:rPr lang="en" sz="3200" b="1">
                <a:latin typeface="Century Gothic" panose="020B0502020202020204" pitchFamily="34" charset="0"/>
                <a:ea typeface="Century Gothic"/>
                <a:cs typeface="Century Gothic"/>
                <a:sym typeface="Century Gothic"/>
              </a:rPr>
              <a:t>2026 - 2027</a:t>
            </a:r>
            <a:endParaRPr lang="en" sz="3200" b="1" dirty="0">
              <a:latin typeface="Century Gothic" panose="020B0502020202020204" pitchFamily="34" charset="0"/>
              <a:ea typeface="Century Gothic"/>
              <a:cs typeface="Century Gothic"/>
              <a:sym typeface="Century Gothic"/>
            </a:endParaRPr>
          </a:p>
        </p:txBody>
      </p:sp>
    </p:spTree>
    <p:extLst>
      <p:ext uri="{BB962C8B-B14F-4D97-AF65-F5344CB8AC3E}">
        <p14:creationId xmlns:p14="http://schemas.microsoft.com/office/powerpoint/2010/main" val="3748617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3" name="Google Shape;283;p44"/>
          <p:cNvSpPr txBox="1">
            <a:spLocks noGrp="1"/>
          </p:cNvSpPr>
          <p:nvPr>
            <p:ph type="body" idx="1"/>
          </p:nvPr>
        </p:nvSpPr>
        <p:spPr>
          <a:xfrm>
            <a:off x="1295400" y="2473116"/>
            <a:ext cx="7315200" cy="28365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Kelly Pocasangre</a:t>
            </a: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Nicole Beckwith</a:t>
            </a: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Tracey Bridge</a:t>
            </a: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Alicia Bloom</a:t>
            </a: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Megan Kolenda</a:t>
            </a:r>
          </a:p>
          <a:p>
            <a:pPr marL="0" indent="0">
              <a:lnSpc>
                <a:spcPct val="100000"/>
              </a:lnSpc>
              <a:buNone/>
            </a:pPr>
            <a:endParaRPr lang="en" sz="2400" b="1" dirty="0">
              <a:solidFill>
                <a:srgbClr val="1A1A1A"/>
              </a:solidFill>
              <a:latin typeface="Century Gothic" panose="020B0502020202020204" pitchFamily="34" charset="0"/>
              <a:ea typeface="Chelsea Market"/>
              <a:cs typeface="Chelsea Market"/>
              <a:sym typeface="Chelsea Market"/>
            </a:endParaRP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Judith Boldosser --- Instructional Assistant</a:t>
            </a: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Miranda Uhrig , Alicia Gray--- Special Eduation</a:t>
            </a:r>
          </a:p>
          <a:p>
            <a:pPr marL="0" indent="0">
              <a:lnSpc>
                <a:spcPct val="100000"/>
              </a:lnSpc>
              <a:buNone/>
            </a:pPr>
            <a:r>
              <a:rPr lang="en" sz="2400" b="1" dirty="0">
                <a:solidFill>
                  <a:srgbClr val="1A1A1A"/>
                </a:solidFill>
                <a:latin typeface="Century Gothic" panose="020B0502020202020204" pitchFamily="34" charset="0"/>
                <a:ea typeface="Chelsea Market"/>
                <a:cs typeface="Chelsea Market"/>
                <a:sym typeface="Chelsea Market"/>
              </a:rPr>
              <a:t>Molly Wood--- SUCCESS Teacher</a:t>
            </a:r>
            <a:endParaRPr sz="2400" b="1" dirty="0">
              <a:solidFill>
                <a:schemeClr val="dk1"/>
              </a:solidFill>
              <a:latin typeface="Century Gothic" panose="020B0502020202020204" pitchFamily="34" charset="0"/>
              <a:ea typeface="Chelsea Market"/>
              <a:cs typeface="Chelsea Market"/>
              <a:sym typeface="Chelsea Market"/>
            </a:endParaRPr>
          </a:p>
          <a:p>
            <a:pPr marL="342900" indent="-209550">
              <a:spcBef>
                <a:spcPts val="420"/>
              </a:spcBef>
              <a:buSzPts val="2100"/>
              <a:buNone/>
            </a:pPr>
            <a:endParaRPr sz="2100" dirty="0">
              <a:solidFill>
                <a:schemeClr val="dk1"/>
              </a:solidFill>
              <a:latin typeface="Comic Sans MS"/>
              <a:ea typeface="Comic Sans MS"/>
              <a:cs typeface="Comic Sans MS"/>
              <a:sym typeface="Comic Sans MS"/>
            </a:endParaRPr>
          </a:p>
        </p:txBody>
      </p:sp>
      <p:pic>
        <p:nvPicPr>
          <p:cNvPr id="5" name="Picture 4">
            <a:extLst>
              <a:ext uri="{FF2B5EF4-FFF2-40B4-BE49-F238E27FC236}">
                <a16:creationId xmlns:a16="http://schemas.microsoft.com/office/drawing/2014/main" id="{BFD30DFA-7DD9-4DF4-82C9-AD9E11CB5E00}"/>
              </a:ext>
            </a:extLst>
          </p:cNvPr>
          <p:cNvPicPr>
            <a:picLocks noChangeAspect="1"/>
          </p:cNvPicPr>
          <p:nvPr/>
        </p:nvPicPr>
        <p:blipFill>
          <a:blip r:embed="rId3"/>
          <a:stretch>
            <a:fillRect/>
          </a:stretch>
        </p:blipFill>
        <p:spPr>
          <a:xfrm>
            <a:off x="2133600" y="59100"/>
            <a:ext cx="4514849" cy="2438400"/>
          </a:xfrm>
          <a:prstGeom prst="rect">
            <a:avLst/>
          </a:prstGeom>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F6DEF3C0-06F7-9730-46F5-9CC8B389556C}"/>
              </a:ext>
            </a:extLst>
          </p:cNvPr>
          <p:cNvSpPr>
            <a:spLocks noGrp="1"/>
          </p:cNvSpPr>
          <p:nvPr>
            <p:ph type="title"/>
          </p:nvPr>
        </p:nvSpPr>
        <p:spPr>
          <a:xfrm>
            <a:off x="914400" y="1066800"/>
            <a:ext cx="7024688" cy="914400"/>
          </a:xfrm>
        </p:spPr>
        <p:txBody>
          <a:bodyPr/>
          <a:lstStyle/>
          <a:p>
            <a:pPr algn="ctr" eaLnBrk="1" fontAlgn="auto" hangingPunct="1">
              <a:spcAft>
                <a:spcPts val="0"/>
              </a:spcAft>
              <a:defRPr/>
            </a:pPr>
            <a:r>
              <a:rPr lang="en-US" altLang="en-US" dirty="0">
                <a:ea typeface="ＭＳ Ｐゴシック" panose="020B0600070205080204" pitchFamily="34" charset="-128"/>
              </a:rPr>
              <a:t>Third Grade Schedule</a:t>
            </a:r>
          </a:p>
        </p:txBody>
      </p:sp>
      <p:sp>
        <p:nvSpPr>
          <p:cNvPr id="14339" name="Content Placeholder 2">
            <a:extLst>
              <a:ext uri="{FF2B5EF4-FFF2-40B4-BE49-F238E27FC236}">
                <a16:creationId xmlns:a16="http://schemas.microsoft.com/office/drawing/2014/main" id="{1AB2333E-C0A0-757F-B2A9-08ED8AB3FF5D}"/>
              </a:ext>
            </a:extLst>
          </p:cNvPr>
          <p:cNvSpPr>
            <a:spLocks noGrp="1" noChangeArrowheads="1"/>
          </p:cNvSpPr>
          <p:nvPr>
            <p:ph idx="1"/>
          </p:nvPr>
        </p:nvSpPr>
        <p:spPr>
          <a:xfrm>
            <a:off x="1038225" y="1981200"/>
            <a:ext cx="6777038" cy="3886200"/>
          </a:xfrm>
        </p:spPr>
        <p:txBody>
          <a:bodyPr/>
          <a:lstStyle/>
          <a:p>
            <a:pPr eaLnBrk="1" hangingPunct="1"/>
            <a:r>
              <a:rPr lang="en-US" altLang="en-US" dirty="0">
                <a:ea typeface="ＭＳ Ｐゴシック" panose="020B0600070205080204" pitchFamily="34" charset="-128"/>
              </a:rPr>
              <a:t>9:30-9:35      Announcements</a:t>
            </a:r>
          </a:p>
          <a:p>
            <a:pPr eaLnBrk="1" hangingPunct="1"/>
            <a:r>
              <a:rPr lang="en-US" altLang="en-US" dirty="0">
                <a:ea typeface="ＭＳ Ｐゴシック"/>
              </a:rPr>
              <a:t>9:35-10:05    “WEN” and SRIP time</a:t>
            </a:r>
          </a:p>
          <a:p>
            <a:pPr eaLnBrk="1" hangingPunct="1"/>
            <a:r>
              <a:rPr lang="en-US" altLang="en-US" dirty="0">
                <a:ea typeface="ＭＳ Ｐゴシック" panose="020B0600070205080204" pitchFamily="34" charset="-128"/>
              </a:rPr>
              <a:t>10:05-11:40   Math</a:t>
            </a:r>
          </a:p>
          <a:p>
            <a:pPr eaLnBrk="1" hangingPunct="1"/>
            <a:r>
              <a:rPr lang="en-US" altLang="en-US" dirty="0">
                <a:ea typeface="ＭＳ Ｐゴシック" panose="020B0600070205080204" pitchFamily="34" charset="-128"/>
              </a:rPr>
              <a:t>11:45-12:45   Specials</a:t>
            </a:r>
          </a:p>
          <a:p>
            <a:pPr eaLnBrk="1" hangingPunct="1"/>
            <a:r>
              <a:rPr lang="en-US" altLang="en-US" dirty="0">
                <a:ea typeface="ＭＳ Ｐゴシック" panose="020B0600070205080204" pitchFamily="34" charset="-128"/>
              </a:rPr>
              <a:t>12:45-1:45    Lunch and Recess</a:t>
            </a:r>
            <a:endParaRPr lang="en-US" altLang="en-US" sz="1600" dirty="0">
              <a:ea typeface="ＭＳ Ｐゴシック" panose="020B0600070205080204" pitchFamily="34" charset="-128"/>
            </a:endParaRPr>
          </a:p>
          <a:p>
            <a:pPr eaLnBrk="1" hangingPunct="1"/>
            <a:r>
              <a:rPr lang="en-US" altLang="en-US" dirty="0">
                <a:ea typeface="ＭＳ Ｐゴシック" panose="020B0600070205080204" pitchFamily="34" charset="-128"/>
              </a:rPr>
              <a:t>1:45 -4:00    Humanities   </a:t>
            </a:r>
          </a:p>
          <a:p>
            <a:pPr eaLnBrk="1" hangingPunct="1"/>
            <a:r>
              <a:rPr lang="en-US" altLang="en-US" dirty="0">
                <a:ea typeface="ＭＳ Ｐゴシック" panose="020B0600070205080204" pitchFamily="34" charset="-128"/>
              </a:rPr>
              <a:t>4:00     SOS, Pack-Up, Dismissal  </a:t>
            </a:r>
          </a:p>
          <a:p>
            <a:pPr eaLnBrk="1" hangingPunct="1"/>
            <a:endParaRPr lang="en-US" altLang="en-US" dirty="0">
              <a:ea typeface="ＭＳ Ｐゴシック" panose="020B0600070205080204" pitchFamily="34" charset="-128"/>
            </a:endParaRPr>
          </a:p>
        </p:txBody>
      </p:sp>
      <p:pic>
        <p:nvPicPr>
          <p:cNvPr id="14340" name="Picture 3" descr="A close-up of a clock&#10;&#10;Description automatically generated with medium confidence">
            <a:extLst>
              <a:ext uri="{FF2B5EF4-FFF2-40B4-BE49-F238E27FC236}">
                <a16:creationId xmlns:a16="http://schemas.microsoft.com/office/drawing/2014/main" id="{C2E44175-F5A9-55BA-CB97-86FCFFDEBE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949450"/>
            <a:ext cx="3302000"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70A3C11-E18D-0E1C-5789-496921791609}"/>
              </a:ext>
            </a:extLst>
          </p:cNvPr>
          <p:cNvSpPr>
            <a:spLocks noGrp="1" noChangeArrowheads="1"/>
          </p:cNvSpPr>
          <p:nvPr>
            <p:ph type="title"/>
          </p:nvPr>
        </p:nvSpPr>
        <p:spPr>
          <a:xfrm>
            <a:off x="1042988" y="838200"/>
            <a:ext cx="7024687" cy="685800"/>
          </a:xfrm>
        </p:spPr>
        <p:txBody>
          <a:bodyPr/>
          <a:lstStyle/>
          <a:p>
            <a:pPr eaLnBrk="1" fontAlgn="auto" hangingPunct="1">
              <a:spcAft>
                <a:spcPts val="0"/>
              </a:spcAft>
              <a:defRPr/>
            </a:pPr>
            <a:r>
              <a:rPr lang="en-US" sz="3600" dirty="0"/>
              <a:t>       ROAR expectations</a:t>
            </a:r>
          </a:p>
        </p:txBody>
      </p:sp>
      <p:sp>
        <p:nvSpPr>
          <p:cNvPr id="24579" name="Rectangle 3">
            <a:extLst>
              <a:ext uri="{FF2B5EF4-FFF2-40B4-BE49-F238E27FC236}">
                <a16:creationId xmlns:a16="http://schemas.microsoft.com/office/drawing/2014/main" id="{904F71EB-CC65-AC27-2A98-FF717955007B}"/>
              </a:ext>
            </a:extLst>
          </p:cNvPr>
          <p:cNvSpPr>
            <a:spLocks noGrp="1"/>
          </p:cNvSpPr>
          <p:nvPr>
            <p:ph idx="1"/>
          </p:nvPr>
        </p:nvSpPr>
        <p:spPr>
          <a:xfrm>
            <a:off x="1111663" y="1506683"/>
            <a:ext cx="6777037" cy="4343400"/>
          </a:xfrm>
        </p:spPr>
        <p:txBody>
          <a:bodyPr rtlCol="0">
            <a:normAutofit/>
          </a:bodyPr>
          <a:lstStyle/>
          <a:p>
            <a:pPr marL="0" indent="0" eaLnBrk="1" fontAlgn="auto" hangingPunct="1">
              <a:spcAft>
                <a:spcPts val="0"/>
              </a:spcAft>
              <a:buFont typeface="Arial" panose="020B0604020202020204" pitchFamily="34" charset="0"/>
              <a:buNone/>
              <a:defRPr/>
            </a:pPr>
            <a:endParaRPr lang="en-US" altLang="en-US" dirty="0">
              <a:ea typeface="ＭＳ Ｐゴシック" panose="020B0600070205080204" pitchFamily="34" charset="-128"/>
            </a:endParaRPr>
          </a:p>
          <a:p>
            <a:pPr eaLnBrk="1" fontAlgn="auto" hangingPunct="1">
              <a:spcAft>
                <a:spcPts val="0"/>
              </a:spcAft>
              <a:defRPr/>
            </a:pPr>
            <a:r>
              <a:rPr lang="en-US" altLang="en-US" dirty="0">
                <a:ea typeface="ＭＳ Ｐゴシック" panose="020B0600070205080204" pitchFamily="34" charset="-128"/>
              </a:rPr>
              <a:t>PBIS School: ROAR --Positive Reinforcement:</a:t>
            </a:r>
          </a:p>
          <a:p>
            <a:pPr marL="0" indent="0" eaLnBrk="1" fontAlgn="auto" hangingPunct="1">
              <a:spcAft>
                <a:spcPts val="0"/>
              </a:spcAft>
              <a:buNone/>
              <a:defRPr/>
            </a:pPr>
            <a:r>
              <a:rPr lang="en-US" altLang="en-US" dirty="0">
                <a:ea typeface="ＭＳ Ｐゴシック" panose="020B0600070205080204" pitchFamily="34" charset="-128"/>
              </a:rPr>
              <a:t>              ROAR--Monthly grade wide drawings</a:t>
            </a:r>
          </a:p>
          <a:p>
            <a:pPr marL="0" indent="0" eaLnBrk="1" fontAlgn="auto" hangingPunct="1">
              <a:spcAft>
                <a:spcPts val="0"/>
              </a:spcAft>
              <a:buNone/>
              <a:defRPr/>
            </a:pPr>
            <a:r>
              <a:rPr lang="en-US" altLang="en-US" dirty="0">
                <a:ea typeface="ＭＳ Ｐゴシック" panose="020B0600070205080204" pitchFamily="34" charset="-128"/>
              </a:rPr>
              <a:t>             Cat Cash (3</a:t>
            </a:r>
            <a:r>
              <a:rPr lang="en-US" altLang="en-US" baseline="30000" dirty="0">
                <a:ea typeface="ＭＳ Ｐゴシック" panose="020B0600070205080204" pitchFamily="34" charset="-128"/>
              </a:rPr>
              <a:t>rd</a:t>
            </a:r>
            <a:r>
              <a:rPr lang="en-US" altLang="en-US" dirty="0">
                <a:ea typeface="ＭＳ Ｐゴシック" panose="020B0600070205080204" pitchFamily="34" charset="-128"/>
              </a:rPr>
              <a:t> grade incentive prizes) </a:t>
            </a:r>
          </a:p>
          <a:p>
            <a:pPr marL="0" indent="0" eaLnBrk="1" fontAlgn="auto" hangingPunct="1">
              <a:spcAft>
                <a:spcPts val="0"/>
              </a:spcAft>
              <a:buNone/>
              <a:defRPr/>
            </a:pPr>
            <a:r>
              <a:rPr lang="en-US" altLang="en-US" dirty="0">
                <a:ea typeface="ＭＳ Ｐゴシック" panose="020B0600070205080204" pitchFamily="34" charset="-128"/>
              </a:rPr>
              <a:t>       (donations are always accepted)</a:t>
            </a:r>
          </a:p>
          <a:p>
            <a:pPr marL="0" indent="0" eaLnBrk="1" fontAlgn="auto" hangingPunct="1">
              <a:spcAft>
                <a:spcPts val="0"/>
              </a:spcAft>
              <a:buNone/>
              <a:defRPr/>
            </a:pPr>
            <a:endParaRPr lang="en-US" altLang="en-US" dirty="0">
              <a:ea typeface="ＭＳ Ｐゴシック" panose="020B0600070205080204" pitchFamily="34" charset="-128"/>
            </a:endParaRPr>
          </a:p>
          <a:p>
            <a:pPr marL="0" indent="0" eaLnBrk="1" fontAlgn="auto" hangingPunct="1">
              <a:spcAft>
                <a:spcPts val="0"/>
              </a:spcAft>
              <a:buNone/>
              <a:defRPr/>
            </a:pPr>
            <a:r>
              <a:rPr lang="en-US" altLang="en-US" dirty="0">
                <a:ea typeface="ＭＳ Ｐゴシック" panose="020B0600070205080204" pitchFamily="34" charset="-128"/>
              </a:rPr>
              <a:t>Calming Area in each classroom</a:t>
            </a:r>
          </a:p>
          <a:p>
            <a:pPr marL="0" indent="0" eaLnBrk="1" fontAlgn="auto" hangingPunct="1">
              <a:spcAft>
                <a:spcPts val="0"/>
              </a:spcAft>
              <a:buNone/>
              <a:defRPr/>
            </a:pPr>
            <a:r>
              <a:rPr lang="en-US" altLang="en-US" dirty="0">
                <a:ea typeface="ＭＳ Ｐゴシック" panose="020B0600070205080204" pitchFamily="34" charset="-128"/>
              </a:rPr>
              <a:t>        ROAR  “Think Sheet”</a:t>
            </a:r>
          </a:p>
          <a:p>
            <a:pPr marL="0" indent="0" eaLnBrk="1" fontAlgn="auto" hangingPunct="1">
              <a:spcAft>
                <a:spcPts val="0"/>
              </a:spcAft>
              <a:buNone/>
              <a:defRPr/>
            </a:pPr>
            <a:endParaRPr lang="en-US" altLang="en-US" dirty="0">
              <a:ea typeface="ＭＳ Ｐゴシック" panose="020B0600070205080204" pitchFamily="34" charset="-128"/>
            </a:endParaRPr>
          </a:p>
          <a:p>
            <a:pPr eaLnBrk="1" fontAlgn="auto" hangingPunct="1">
              <a:spcAft>
                <a:spcPts val="0"/>
              </a:spcAft>
              <a:defRPr/>
            </a:pPr>
            <a:endParaRPr lang="en-US" altLang="en-US" dirty="0">
              <a:ea typeface="ＭＳ Ｐゴシック" panose="020B0600070205080204" pitchFamily="34" charset="-128"/>
            </a:endParaRPr>
          </a:p>
        </p:txBody>
      </p:sp>
      <p:pic>
        <p:nvPicPr>
          <p:cNvPr id="15364" name="Picture 2" descr="Shape&#10;&#10;Description automatically generated">
            <a:extLst>
              <a:ext uri="{FF2B5EF4-FFF2-40B4-BE49-F238E27FC236}">
                <a16:creationId xmlns:a16="http://schemas.microsoft.com/office/drawing/2014/main" id="{DFFA2528-8378-8B37-07C3-31AA4C187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42042"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descr="A yellow smiley face&#10;&#10;Description automatically generated with low confidence">
            <a:extLst>
              <a:ext uri="{FF2B5EF4-FFF2-40B4-BE49-F238E27FC236}">
                <a16:creationId xmlns:a16="http://schemas.microsoft.com/office/drawing/2014/main" id="{DFC934AF-10BF-4BAD-8E5B-9E8E95190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574" y="3188799"/>
            <a:ext cx="1058828" cy="105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440;p66">
            <a:extLst>
              <a:ext uri="{FF2B5EF4-FFF2-40B4-BE49-F238E27FC236}">
                <a16:creationId xmlns:a16="http://schemas.microsoft.com/office/drawing/2014/main" id="{D903B82E-585A-8E50-D4BF-C7B92C27BDAB}"/>
              </a:ext>
            </a:extLst>
          </p:cNvPr>
          <p:cNvPicPr preferRelativeResize="0"/>
          <p:nvPr/>
        </p:nvPicPr>
        <p:blipFill>
          <a:blip r:embed="rId4">
            <a:alphaModFix/>
          </a:blip>
          <a:stretch>
            <a:fillRect/>
          </a:stretch>
        </p:blipFill>
        <p:spPr>
          <a:xfrm>
            <a:off x="6739162" y="6927"/>
            <a:ext cx="2129975" cy="3172691"/>
          </a:xfrm>
          <a:prstGeom prst="rect">
            <a:avLst/>
          </a:prstGeom>
          <a:noFill/>
          <a:ln>
            <a:noFill/>
          </a:ln>
        </p:spPr>
      </p:pic>
      <p:pic>
        <p:nvPicPr>
          <p:cNvPr id="5" name="Picture 4">
            <a:extLst>
              <a:ext uri="{FF2B5EF4-FFF2-40B4-BE49-F238E27FC236}">
                <a16:creationId xmlns:a16="http://schemas.microsoft.com/office/drawing/2014/main" id="{AAD97CDA-8304-96B0-F081-33C613CE34AF}"/>
              </a:ext>
            </a:extLst>
          </p:cNvPr>
          <p:cNvPicPr>
            <a:picLocks noChangeAspect="1"/>
          </p:cNvPicPr>
          <p:nvPr/>
        </p:nvPicPr>
        <p:blipFill>
          <a:blip r:embed="rId5"/>
          <a:stretch>
            <a:fillRect/>
          </a:stretch>
        </p:blipFill>
        <p:spPr>
          <a:xfrm>
            <a:off x="4114800" y="4901047"/>
            <a:ext cx="1564277" cy="1988127"/>
          </a:xfrm>
          <a:prstGeom prst="rect">
            <a:avLst/>
          </a:prstGeom>
        </p:spPr>
      </p:pic>
      <p:pic>
        <p:nvPicPr>
          <p:cNvPr id="7" name="Picture 6">
            <a:extLst>
              <a:ext uri="{FF2B5EF4-FFF2-40B4-BE49-F238E27FC236}">
                <a16:creationId xmlns:a16="http://schemas.microsoft.com/office/drawing/2014/main" id="{44D84B38-FC13-8309-4C48-EECEEEE90F54}"/>
              </a:ext>
            </a:extLst>
          </p:cNvPr>
          <p:cNvPicPr>
            <a:picLocks noChangeAspect="1"/>
          </p:cNvPicPr>
          <p:nvPr/>
        </p:nvPicPr>
        <p:blipFill>
          <a:blip r:embed="rId6"/>
          <a:stretch>
            <a:fillRect/>
          </a:stretch>
        </p:blipFill>
        <p:spPr>
          <a:xfrm rot="910949">
            <a:off x="6006038" y="3023249"/>
            <a:ext cx="1690747" cy="1203937"/>
          </a:xfrm>
          <a:prstGeom prst="rect">
            <a:avLst/>
          </a:prstGeom>
        </p:spPr>
      </p:pic>
      <p:pic>
        <p:nvPicPr>
          <p:cNvPr id="9" name="Picture 8">
            <a:extLst>
              <a:ext uri="{FF2B5EF4-FFF2-40B4-BE49-F238E27FC236}">
                <a16:creationId xmlns:a16="http://schemas.microsoft.com/office/drawing/2014/main" id="{B464A535-D93C-8113-95EB-394DC6FE61AC}"/>
              </a:ext>
            </a:extLst>
          </p:cNvPr>
          <p:cNvPicPr>
            <a:picLocks noChangeAspect="1"/>
          </p:cNvPicPr>
          <p:nvPr/>
        </p:nvPicPr>
        <p:blipFill>
          <a:blip r:embed="rId7"/>
          <a:stretch>
            <a:fillRect/>
          </a:stretch>
        </p:blipFill>
        <p:spPr>
          <a:xfrm rot="21197442">
            <a:off x="7643865" y="3299916"/>
            <a:ext cx="1364776" cy="18324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a:extLst>
              <a:ext uri="{FF2B5EF4-FFF2-40B4-BE49-F238E27FC236}">
                <a16:creationId xmlns:a16="http://schemas.microsoft.com/office/drawing/2014/main" id="{CFE94821-FC90-A982-78CB-D1987FBDD913}"/>
              </a:ext>
            </a:extLst>
          </p:cNvPr>
          <p:cNvSpPr txBox="1">
            <a:spLocks noChangeArrowheads="1"/>
          </p:cNvSpPr>
          <p:nvPr/>
        </p:nvSpPr>
        <p:spPr bwMode="auto">
          <a:xfrm>
            <a:off x="1905000" y="982218"/>
            <a:ext cx="5486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eaLnBrk="1" hangingPunct="1">
              <a:lnSpc>
                <a:spcPct val="100000"/>
              </a:lnSpc>
              <a:spcBef>
                <a:spcPct val="0"/>
              </a:spcBef>
              <a:buClrTx/>
              <a:buSzTx/>
              <a:buFontTx/>
              <a:buNone/>
            </a:pPr>
            <a:r>
              <a:rPr lang="en-US" altLang="en-US" sz="4000" dirty="0">
                <a:solidFill>
                  <a:srgbClr val="0070C0"/>
                </a:solidFill>
              </a:rPr>
              <a:t> </a:t>
            </a:r>
            <a:r>
              <a:rPr lang="en-US" altLang="en-US" sz="4000" dirty="0">
                <a:solidFill>
                  <a:srgbClr val="0070C0"/>
                </a:solidFill>
                <a:highlight>
                  <a:srgbClr val="FFFF00"/>
                </a:highlight>
              </a:rPr>
              <a:t>Agenda and SOS folder</a:t>
            </a:r>
          </a:p>
        </p:txBody>
      </p:sp>
      <p:sp>
        <p:nvSpPr>
          <p:cNvPr id="16388" name="TextBox 5">
            <a:extLst>
              <a:ext uri="{FF2B5EF4-FFF2-40B4-BE49-F238E27FC236}">
                <a16:creationId xmlns:a16="http://schemas.microsoft.com/office/drawing/2014/main" id="{9F357238-947F-8C15-B20E-6CCFB6AEA069}"/>
              </a:ext>
            </a:extLst>
          </p:cNvPr>
          <p:cNvSpPr txBox="1">
            <a:spLocks noChangeArrowheads="1"/>
          </p:cNvSpPr>
          <p:nvPr/>
        </p:nvSpPr>
        <p:spPr bwMode="auto">
          <a:xfrm flipH="1">
            <a:off x="304800" y="1690104"/>
            <a:ext cx="88392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eaLnBrk="1" hangingPunct="1">
              <a:lnSpc>
                <a:spcPct val="100000"/>
              </a:lnSpc>
              <a:spcBef>
                <a:spcPct val="0"/>
              </a:spcBef>
              <a:buClrTx/>
              <a:buSzTx/>
              <a:buFontTx/>
              <a:buNone/>
            </a:pPr>
            <a:r>
              <a:rPr lang="en-US" altLang="en-US" sz="2800" dirty="0"/>
              <a:t>Homework, upcoming tests, and events are written in agenda together as a whole class.</a:t>
            </a:r>
          </a:p>
          <a:p>
            <a:pPr eaLnBrk="1" hangingPunct="1">
              <a:lnSpc>
                <a:spcPct val="100000"/>
              </a:lnSpc>
              <a:spcBef>
                <a:spcPct val="0"/>
              </a:spcBef>
              <a:buClrTx/>
              <a:buSzTx/>
              <a:buFontTx/>
              <a:buNone/>
            </a:pPr>
            <a:endParaRPr lang="en-US" altLang="en-US" sz="2800" dirty="0"/>
          </a:p>
          <a:p>
            <a:pPr eaLnBrk="1" hangingPunct="1">
              <a:lnSpc>
                <a:spcPct val="100000"/>
              </a:lnSpc>
              <a:spcBef>
                <a:spcPct val="0"/>
              </a:spcBef>
              <a:buClrTx/>
              <a:buSzTx/>
              <a:buFontTx/>
              <a:buNone/>
            </a:pPr>
            <a:r>
              <a:rPr lang="en-US" altLang="en-US" sz="2800" dirty="0"/>
              <a:t>Mail, student homework and returned work will be in the SOS folder.   </a:t>
            </a:r>
            <a:r>
              <a:rPr lang="en-US" altLang="en-US" sz="2400" dirty="0">
                <a:solidFill>
                  <a:srgbClr val="FF0000"/>
                </a:solidFill>
              </a:rPr>
              <a:t>It goes from school to home and back to school every day.</a:t>
            </a:r>
          </a:p>
          <a:p>
            <a:pPr eaLnBrk="1" hangingPunct="1">
              <a:lnSpc>
                <a:spcPct val="100000"/>
              </a:lnSpc>
              <a:spcBef>
                <a:spcPct val="0"/>
              </a:spcBef>
              <a:buClrTx/>
              <a:buSzTx/>
              <a:buFontTx/>
              <a:buNone/>
            </a:pPr>
            <a:endParaRPr lang="en-US" altLang="en-US" sz="2400" dirty="0">
              <a:solidFill>
                <a:srgbClr val="FF0000"/>
              </a:solidFill>
            </a:endParaRPr>
          </a:p>
          <a:p>
            <a:pPr eaLnBrk="1" hangingPunct="1">
              <a:lnSpc>
                <a:spcPct val="100000"/>
              </a:lnSpc>
              <a:spcBef>
                <a:spcPct val="0"/>
              </a:spcBef>
              <a:buClrTx/>
              <a:buSzTx/>
              <a:buFontTx/>
              <a:buNone/>
            </a:pPr>
            <a:r>
              <a:rPr lang="en-US" altLang="en-US" sz="2400" dirty="0">
                <a:solidFill>
                  <a:srgbClr val="FF0000"/>
                </a:solidFill>
              </a:rPr>
              <a:t>          **PLEASE help your child to take responsibility in checking this folder every evening. The “Keep at Home” side should be emptied at home. </a:t>
            </a:r>
          </a:p>
          <a:p>
            <a:pPr eaLnBrk="1" hangingPunct="1">
              <a:lnSpc>
                <a:spcPct val="100000"/>
              </a:lnSpc>
              <a:spcBef>
                <a:spcPct val="0"/>
              </a:spcBef>
              <a:buClrTx/>
              <a:buSzTx/>
              <a:buFontTx/>
              <a:buNone/>
            </a:pPr>
            <a:endParaRPr lang="en-US" altLang="en-US" sz="2400" dirty="0"/>
          </a:p>
          <a:p>
            <a:pPr eaLnBrk="1" hangingPunct="1">
              <a:lnSpc>
                <a:spcPct val="100000"/>
              </a:lnSpc>
              <a:spcBef>
                <a:spcPct val="0"/>
              </a:spcBef>
              <a:buClrTx/>
              <a:buSzTx/>
              <a:buFontTx/>
              <a:buNone/>
            </a:pPr>
            <a:endParaRPr lang="en-US" altLang="en-US" sz="2400" dirty="0"/>
          </a:p>
          <a:p>
            <a:pPr eaLnBrk="1" hangingPunct="1">
              <a:lnSpc>
                <a:spcPct val="100000"/>
              </a:lnSpc>
              <a:spcBef>
                <a:spcPct val="0"/>
              </a:spcBef>
              <a:buClrTx/>
              <a:buSzTx/>
              <a:buFontTx/>
              <a:buNone/>
            </a:pPr>
            <a:endParaRPr lang="en-US" altLang="en-US" sz="2400" dirty="0"/>
          </a:p>
        </p:txBody>
      </p:sp>
      <p:pic>
        <p:nvPicPr>
          <p:cNvPr id="3" name="Picture 2" descr="A black and white drawing of a hand pointing&#10;&#10;Description automatically generated">
            <a:extLst>
              <a:ext uri="{FF2B5EF4-FFF2-40B4-BE49-F238E27FC236}">
                <a16:creationId xmlns:a16="http://schemas.microsoft.com/office/drawing/2014/main" id="{86E8505C-A0EB-5BF9-15A1-AED856F6319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064024">
            <a:off x="359519" y="4394105"/>
            <a:ext cx="857495" cy="49305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1" name="Google Shape;481;p71"/>
          <p:cNvSpPr txBox="1">
            <a:spLocks noGrp="1"/>
          </p:cNvSpPr>
          <p:nvPr>
            <p:ph type="body" idx="1"/>
          </p:nvPr>
        </p:nvSpPr>
        <p:spPr>
          <a:xfrm>
            <a:off x="1095377" y="1413737"/>
            <a:ext cx="7326600" cy="28365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342900" indent="-190500">
              <a:lnSpc>
                <a:spcPct val="100000"/>
              </a:lnSpc>
              <a:spcBef>
                <a:spcPts val="480"/>
              </a:spcBef>
              <a:buClr>
                <a:schemeClr val="folHlink"/>
              </a:buClr>
              <a:buSzPts val="2400"/>
              <a:buNone/>
            </a:pPr>
            <a:r>
              <a:rPr lang="en-US" sz="2400" b="1" u="sng" dirty="0">
                <a:solidFill>
                  <a:srgbClr val="000000"/>
                </a:solidFill>
                <a:latin typeface="Century Gothic"/>
                <a:ea typeface="Century Gothic"/>
                <a:cs typeface="Century Gothic"/>
                <a:sym typeface="Century Gothic"/>
              </a:rPr>
              <a:t>                      Benchmark Advance</a:t>
            </a:r>
            <a:endParaRPr lang="en-US" sz="1200" b="1" u="sng" dirty="0"/>
          </a:p>
          <a:p>
            <a:pPr marL="342900" indent="-190500">
              <a:lnSpc>
                <a:spcPct val="100000"/>
              </a:lnSpc>
              <a:spcBef>
                <a:spcPts val="480"/>
              </a:spcBef>
              <a:buClr>
                <a:schemeClr val="folHlink"/>
              </a:buClr>
              <a:buSzPts val="2400"/>
              <a:buNone/>
            </a:pPr>
            <a:r>
              <a:rPr lang="en-US" sz="2400" dirty="0"/>
              <a:t>--vocabulary and background knowledge, understanding language structure, literacy knowledge of author’s craft</a:t>
            </a:r>
          </a:p>
          <a:p>
            <a:pPr marL="342900" indent="-190500">
              <a:lnSpc>
                <a:spcPct val="100000"/>
              </a:lnSpc>
              <a:spcBef>
                <a:spcPts val="480"/>
              </a:spcBef>
              <a:buClr>
                <a:schemeClr val="folHlink"/>
              </a:buClr>
              <a:buSzPts val="2400"/>
              <a:buNone/>
            </a:pPr>
            <a:r>
              <a:rPr lang="en-US" sz="2400" dirty="0"/>
              <a:t>--annotating texts and responding to text dependent questions</a:t>
            </a:r>
          </a:p>
          <a:p>
            <a:pPr marL="342900" indent="-190500">
              <a:lnSpc>
                <a:spcPct val="100000"/>
              </a:lnSpc>
              <a:spcBef>
                <a:spcPts val="480"/>
              </a:spcBef>
              <a:buClr>
                <a:schemeClr val="folHlink"/>
              </a:buClr>
              <a:buSzPts val="2400"/>
              <a:buNone/>
            </a:pPr>
            <a:r>
              <a:rPr lang="en-US" sz="2400" dirty="0"/>
              <a:t>--completing a ‘blueprint’ of knowledge learned in an organizer for each unit magazine</a:t>
            </a:r>
          </a:p>
          <a:p>
            <a:pPr marL="342900" indent="-190500">
              <a:lnSpc>
                <a:spcPct val="100000"/>
              </a:lnSpc>
              <a:spcBef>
                <a:spcPts val="480"/>
              </a:spcBef>
              <a:buClr>
                <a:schemeClr val="folHlink"/>
              </a:buClr>
              <a:buSzPts val="2400"/>
              <a:buNone/>
            </a:pPr>
            <a:r>
              <a:rPr lang="en-US" sz="2400" dirty="0"/>
              <a:t>Literary becomes integrated with Social Studies, and Science topics (Animal Adaptations,  Force and Motion, Communities, Historical Figures)</a:t>
            </a:r>
          </a:p>
          <a:p>
            <a:pPr marL="342900" indent="-190500">
              <a:lnSpc>
                <a:spcPct val="100000"/>
              </a:lnSpc>
              <a:spcBef>
                <a:spcPts val="480"/>
              </a:spcBef>
              <a:buClr>
                <a:schemeClr val="folHlink"/>
              </a:buClr>
              <a:buSzPts val="2400"/>
              <a:buNone/>
            </a:pPr>
            <a:endParaRPr lang="en-US" sz="2400" dirty="0"/>
          </a:p>
          <a:p>
            <a:pPr marL="342900" indent="-190500">
              <a:lnSpc>
                <a:spcPct val="100000"/>
              </a:lnSpc>
              <a:spcBef>
                <a:spcPts val="480"/>
              </a:spcBef>
              <a:buClr>
                <a:schemeClr val="folHlink"/>
              </a:buClr>
              <a:buSzPts val="2400"/>
              <a:buNone/>
            </a:pPr>
            <a:endParaRPr sz="1800" dirty="0"/>
          </a:p>
        </p:txBody>
      </p:sp>
      <p:sp>
        <p:nvSpPr>
          <p:cNvPr id="5" name="TextBox 4">
            <a:extLst>
              <a:ext uri="{FF2B5EF4-FFF2-40B4-BE49-F238E27FC236}">
                <a16:creationId xmlns:a16="http://schemas.microsoft.com/office/drawing/2014/main" id="{D1E8E451-DAAF-8ECF-AE0B-EB53FE2E9B9D}"/>
              </a:ext>
            </a:extLst>
          </p:cNvPr>
          <p:cNvSpPr txBox="1"/>
          <p:nvPr/>
        </p:nvSpPr>
        <p:spPr>
          <a:xfrm>
            <a:off x="4038600" y="672466"/>
            <a:ext cx="4864394" cy="769441"/>
          </a:xfrm>
          <a:prstGeom prst="rect">
            <a:avLst/>
          </a:prstGeom>
          <a:noFill/>
        </p:spPr>
        <p:txBody>
          <a:bodyPr wrap="square">
            <a:spAutoFit/>
          </a:bodyPr>
          <a:lstStyle/>
          <a:p>
            <a:r>
              <a:rPr lang="en" sz="4400" dirty="0">
                <a:solidFill>
                  <a:srgbClr val="333399"/>
                </a:solidFill>
                <a:latin typeface="Chelsea Market"/>
                <a:ea typeface="Chelsea Market"/>
                <a:cs typeface="Chelsea Market"/>
                <a:sym typeface="Chelsea Market"/>
              </a:rPr>
              <a:t>Reading</a:t>
            </a:r>
            <a:endParaRPr lang="en-US" sz="4400" dirty="0"/>
          </a:p>
        </p:txBody>
      </p:sp>
      <p:pic>
        <p:nvPicPr>
          <p:cNvPr id="1026" name="Picture 2" descr="undefined">
            <a:extLst>
              <a:ext uri="{FF2B5EF4-FFF2-40B4-BE49-F238E27FC236}">
                <a16:creationId xmlns:a16="http://schemas.microsoft.com/office/drawing/2014/main" id="{24924ACA-1FEF-DEE2-175B-D11ED8CB3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1927" y="5844294"/>
            <a:ext cx="2706977" cy="5287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hape&#10;&#10;Description automatically generated">
            <a:extLst>
              <a:ext uri="{FF2B5EF4-FFF2-40B4-BE49-F238E27FC236}">
                <a16:creationId xmlns:a16="http://schemas.microsoft.com/office/drawing/2014/main" id="{05366C80-EC5C-6955-2BB5-06AFEE947E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81000"/>
            <a:ext cx="1602536" cy="152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C3613-6421-1B49-7BCE-69067D9B75F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FB120EE-CF0B-5792-2FD1-327B5BA8A6D8}"/>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11B04493-C62E-384C-36B1-9699D697CDE2}"/>
              </a:ext>
            </a:extLst>
          </p:cNvPr>
          <p:cNvPicPr>
            <a:picLocks noChangeAspect="1"/>
          </p:cNvPicPr>
          <p:nvPr/>
        </p:nvPicPr>
        <p:blipFill>
          <a:blip r:embed="rId2"/>
          <a:stretch>
            <a:fillRect/>
          </a:stretch>
        </p:blipFill>
        <p:spPr>
          <a:xfrm>
            <a:off x="4356489" y="2815657"/>
            <a:ext cx="4197566" cy="2902099"/>
          </a:xfrm>
          <a:prstGeom prst="rect">
            <a:avLst/>
          </a:prstGeom>
        </p:spPr>
      </p:pic>
      <p:pic>
        <p:nvPicPr>
          <p:cNvPr id="7" name="Picture 6">
            <a:extLst>
              <a:ext uri="{FF2B5EF4-FFF2-40B4-BE49-F238E27FC236}">
                <a16:creationId xmlns:a16="http://schemas.microsoft.com/office/drawing/2014/main" id="{A118B0BF-6378-6B94-9BB0-0C9A12B0DB6E}"/>
              </a:ext>
            </a:extLst>
          </p:cNvPr>
          <p:cNvPicPr>
            <a:picLocks noChangeAspect="1"/>
          </p:cNvPicPr>
          <p:nvPr/>
        </p:nvPicPr>
        <p:blipFill>
          <a:blip r:embed="rId3"/>
          <a:stretch>
            <a:fillRect/>
          </a:stretch>
        </p:blipFill>
        <p:spPr>
          <a:xfrm>
            <a:off x="1455425" y="685800"/>
            <a:ext cx="2862964" cy="3580907"/>
          </a:xfrm>
          <a:prstGeom prst="rect">
            <a:avLst/>
          </a:prstGeom>
        </p:spPr>
      </p:pic>
    </p:spTree>
    <p:extLst>
      <p:ext uri="{BB962C8B-B14F-4D97-AF65-F5344CB8AC3E}">
        <p14:creationId xmlns:p14="http://schemas.microsoft.com/office/powerpoint/2010/main" val="773459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3"/>
          <p:cNvSpPr txBox="1">
            <a:spLocks noGrp="1"/>
          </p:cNvSpPr>
          <p:nvPr>
            <p:ph type="title" idx="4294967295"/>
          </p:nvPr>
        </p:nvSpPr>
        <p:spPr>
          <a:xfrm>
            <a:off x="685800" y="1143000"/>
            <a:ext cx="6870600" cy="9717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 sz="4400" dirty="0">
                <a:solidFill>
                  <a:srgbClr val="333399"/>
                </a:solidFill>
                <a:latin typeface="Chelsea Market"/>
                <a:ea typeface="Chelsea Market"/>
                <a:cs typeface="Chelsea Market"/>
                <a:sym typeface="Chelsea Market"/>
              </a:rPr>
              <a:t>Writing </a:t>
            </a:r>
            <a:endParaRPr dirty="0">
              <a:latin typeface="Chelsea Market"/>
              <a:ea typeface="Chelsea Market"/>
              <a:cs typeface="Chelsea Market"/>
              <a:sym typeface="Chelsea Market"/>
            </a:endParaRPr>
          </a:p>
        </p:txBody>
      </p:sp>
      <p:sp>
        <p:nvSpPr>
          <p:cNvPr id="501" name="Google Shape;501;p73"/>
          <p:cNvSpPr txBox="1">
            <a:spLocks noGrp="1"/>
          </p:cNvSpPr>
          <p:nvPr>
            <p:ph type="body" idx="1"/>
          </p:nvPr>
        </p:nvSpPr>
        <p:spPr>
          <a:xfrm>
            <a:off x="1398275" y="2106675"/>
            <a:ext cx="6963300" cy="28365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342900" indent="-342900">
              <a:lnSpc>
                <a:spcPct val="100000"/>
              </a:lnSpc>
              <a:buClr>
                <a:srgbClr val="1A1A1A"/>
              </a:buClr>
              <a:buSzPts val="2400"/>
              <a:buFont typeface="Century Gothic"/>
              <a:buChar char="o"/>
            </a:pPr>
            <a:r>
              <a:rPr lang="en-US" sz="2400" dirty="0">
                <a:solidFill>
                  <a:srgbClr val="1A1A1A"/>
                </a:solidFill>
                <a:latin typeface="Century Gothic"/>
                <a:ea typeface="Century Gothic"/>
                <a:cs typeface="Century Gothic"/>
                <a:sym typeface="Century Gothic"/>
              </a:rPr>
              <a:t>Text based and self selected</a:t>
            </a:r>
          </a:p>
          <a:p>
            <a:pPr marL="342900" indent="-342900">
              <a:lnSpc>
                <a:spcPct val="100000"/>
              </a:lnSpc>
              <a:buClr>
                <a:srgbClr val="1A1A1A"/>
              </a:buClr>
              <a:buSzPts val="2400"/>
              <a:buFont typeface="Century Gothic"/>
              <a:buChar char="o"/>
            </a:pPr>
            <a:endParaRPr lang="en-US" sz="2400" dirty="0">
              <a:solidFill>
                <a:srgbClr val="1A1A1A"/>
              </a:solidFill>
              <a:latin typeface="Century Gothic"/>
              <a:ea typeface="Century Gothic"/>
              <a:cs typeface="Century Gothic"/>
              <a:sym typeface="Century Gothic"/>
            </a:endParaRPr>
          </a:p>
          <a:p>
            <a:pPr marL="342900" indent="-342900">
              <a:lnSpc>
                <a:spcPct val="100000"/>
              </a:lnSpc>
              <a:buClr>
                <a:srgbClr val="1A1A1A"/>
              </a:buClr>
              <a:buSzPts val="2400"/>
              <a:buFont typeface="Century Gothic"/>
              <a:buChar char="o"/>
            </a:pPr>
            <a:r>
              <a:rPr lang="en-US" sz="2400" dirty="0">
                <a:solidFill>
                  <a:srgbClr val="1A1A1A"/>
                </a:solidFill>
                <a:latin typeface="Century Gothic"/>
                <a:ea typeface="Century Gothic"/>
                <a:cs typeface="Century Gothic"/>
                <a:sym typeface="Century Gothic"/>
              </a:rPr>
              <a:t>“On Demand”  vs  “Process”</a:t>
            </a:r>
          </a:p>
          <a:p>
            <a:pPr marL="342900" indent="-342900">
              <a:lnSpc>
                <a:spcPct val="100000"/>
              </a:lnSpc>
              <a:buClr>
                <a:srgbClr val="1A1A1A"/>
              </a:buClr>
              <a:buSzPts val="2400"/>
              <a:buFont typeface="Century Gothic"/>
              <a:buChar char="o"/>
            </a:pPr>
            <a:endParaRPr sz="2000" dirty="0">
              <a:solidFill>
                <a:srgbClr val="1A1A1A"/>
              </a:solidFill>
              <a:latin typeface="Century Gothic"/>
              <a:ea typeface="Century Gothic"/>
              <a:cs typeface="Century Gothic"/>
              <a:sym typeface="Century Gothic"/>
            </a:endParaRPr>
          </a:p>
          <a:p>
            <a:pPr marL="342900" indent="-342900">
              <a:lnSpc>
                <a:spcPct val="100000"/>
              </a:lnSpc>
              <a:buClr>
                <a:srgbClr val="1A1A1A"/>
              </a:buClr>
              <a:buSzPts val="2400"/>
              <a:buFont typeface="Century Gothic"/>
              <a:buChar char="o"/>
            </a:pPr>
            <a:r>
              <a:rPr lang="en" sz="2400" dirty="0">
                <a:solidFill>
                  <a:srgbClr val="1A1A1A"/>
                </a:solidFill>
                <a:latin typeface="Century Gothic"/>
                <a:ea typeface="Century Gothic"/>
                <a:cs typeface="Century Gothic"/>
                <a:sym typeface="Century Gothic"/>
              </a:rPr>
              <a:t>Narrative, Informative, Opinion</a:t>
            </a:r>
          </a:p>
          <a:p>
            <a:pPr marL="342900" indent="-342900">
              <a:lnSpc>
                <a:spcPct val="100000"/>
              </a:lnSpc>
              <a:buClr>
                <a:srgbClr val="1A1A1A"/>
              </a:buClr>
              <a:buSzPts val="2400"/>
              <a:buFont typeface="Century Gothic"/>
              <a:buChar char="o"/>
            </a:pPr>
            <a:endParaRPr lang="en" sz="2400" dirty="0">
              <a:solidFill>
                <a:srgbClr val="1A1A1A"/>
              </a:solidFill>
              <a:latin typeface="Century Gothic"/>
              <a:ea typeface="Century Gothic"/>
              <a:cs typeface="Century Gothic"/>
              <a:sym typeface="Century Gothic"/>
            </a:endParaRPr>
          </a:p>
          <a:p>
            <a:pPr marL="342900" indent="-342900">
              <a:lnSpc>
                <a:spcPct val="100000"/>
              </a:lnSpc>
              <a:buClr>
                <a:srgbClr val="1A1A1A"/>
              </a:buClr>
              <a:buSzPts val="2400"/>
              <a:buFont typeface="Century Gothic"/>
              <a:buChar char="o"/>
            </a:pPr>
            <a:r>
              <a:rPr lang="en" sz="2400" dirty="0">
                <a:solidFill>
                  <a:srgbClr val="1A1A1A"/>
                </a:solidFill>
                <a:latin typeface="Century Gothic"/>
                <a:ea typeface="Century Gothic"/>
                <a:cs typeface="Century Gothic"/>
                <a:sym typeface="Century Gothic"/>
              </a:rPr>
              <a:t>12 point county rubric</a:t>
            </a:r>
          </a:p>
          <a:p>
            <a:pPr marL="342900" indent="-342900">
              <a:lnSpc>
                <a:spcPct val="100000"/>
              </a:lnSpc>
              <a:buClr>
                <a:srgbClr val="1A1A1A"/>
              </a:buClr>
              <a:buSzPts val="2400"/>
              <a:buFont typeface="Century Gothic"/>
              <a:buChar char="o"/>
            </a:pPr>
            <a:endParaRPr sz="2400" dirty="0">
              <a:solidFill>
                <a:srgbClr val="1A1A1A"/>
              </a:solidFill>
              <a:latin typeface="Century Gothic"/>
              <a:ea typeface="Century Gothic"/>
              <a:cs typeface="Century Gothic"/>
              <a:sym typeface="Century Gothic"/>
            </a:endParaRPr>
          </a:p>
          <a:p>
            <a:pPr marL="0" indent="0">
              <a:lnSpc>
                <a:spcPct val="100000"/>
              </a:lnSpc>
              <a:spcBef>
                <a:spcPts val="480"/>
              </a:spcBef>
              <a:buClr>
                <a:srgbClr val="1A1A1A"/>
              </a:buClr>
              <a:buSzPts val="2400"/>
              <a:buNone/>
            </a:pPr>
            <a:endParaRPr sz="2400" dirty="0">
              <a:solidFill>
                <a:srgbClr val="1A1A1A"/>
              </a:solidFill>
              <a:latin typeface="Century Gothic"/>
              <a:ea typeface="Century Gothic"/>
              <a:cs typeface="Century Gothic"/>
              <a:sym typeface="Century Gothic"/>
            </a:endParaRPr>
          </a:p>
          <a:p>
            <a:pPr marL="342900" indent="0">
              <a:lnSpc>
                <a:spcPct val="100000"/>
              </a:lnSpc>
              <a:spcBef>
                <a:spcPts val="480"/>
              </a:spcBef>
              <a:buNone/>
            </a:pPr>
            <a:endParaRPr dirty="0">
              <a:latin typeface="Chelsea Market"/>
              <a:ea typeface="Chelsea Market"/>
              <a:cs typeface="Chelsea Market"/>
              <a:sym typeface="Chelsea Market"/>
            </a:endParaRPr>
          </a:p>
          <a:p>
            <a:pPr marL="342900" indent="-342900">
              <a:lnSpc>
                <a:spcPct val="100000"/>
              </a:lnSpc>
              <a:spcBef>
                <a:spcPts val="480"/>
              </a:spcBef>
              <a:buSzPts val="2400"/>
              <a:buNone/>
            </a:pPr>
            <a:endParaRPr sz="2400" dirty="0">
              <a:solidFill>
                <a:schemeClr val="dk1"/>
              </a:solidFill>
              <a:latin typeface="Comic Sans MS"/>
              <a:ea typeface="Comic Sans MS"/>
              <a:cs typeface="Comic Sans MS"/>
              <a:sym typeface="Comic Sans MS"/>
            </a:endParaRPr>
          </a:p>
          <a:p>
            <a:pPr marL="342900" indent="-190500">
              <a:lnSpc>
                <a:spcPct val="100000"/>
              </a:lnSpc>
              <a:spcBef>
                <a:spcPts val="480"/>
              </a:spcBef>
              <a:buClr>
                <a:schemeClr val="folHlink"/>
              </a:buClr>
              <a:buSzPts val="2400"/>
              <a:buNone/>
            </a:pPr>
            <a:endParaRPr sz="2400" dirty="0">
              <a:solidFill>
                <a:schemeClr val="dk1"/>
              </a:solidFill>
              <a:latin typeface="Comic Sans MS"/>
              <a:ea typeface="Comic Sans MS"/>
              <a:cs typeface="Comic Sans MS"/>
              <a:sym typeface="Comic Sans MS"/>
            </a:endParaRPr>
          </a:p>
          <a:p>
            <a:pPr marL="342900" indent="-190500">
              <a:spcBef>
                <a:spcPts val="480"/>
              </a:spcBef>
              <a:buSzPts val="2400"/>
              <a:buNone/>
            </a:pPr>
            <a:endParaRPr sz="2400" dirty="0">
              <a:solidFill>
                <a:schemeClr val="dk1"/>
              </a:solidFill>
              <a:latin typeface="Comic Sans MS"/>
              <a:ea typeface="Comic Sans MS"/>
              <a:cs typeface="Comic Sans MS"/>
              <a:sym typeface="Comic Sans MS"/>
            </a:endParaRPr>
          </a:p>
        </p:txBody>
      </p:sp>
      <p:pic>
        <p:nvPicPr>
          <p:cNvPr id="4" name="Picture 3" descr="Icon&#10;&#10;Description automatically generated">
            <a:extLst>
              <a:ext uri="{FF2B5EF4-FFF2-40B4-BE49-F238E27FC236}">
                <a16:creationId xmlns:a16="http://schemas.microsoft.com/office/drawing/2014/main" id="{67A8E91F-0CB0-752E-0B1E-FB9573DDA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196890">
            <a:off x="6506547" y="620389"/>
            <a:ext cx="1606550" cy="166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72"/>
          <p:cNvSpPr txBox="1">
            <a:spLocks noGrp="1"/>
          </p:cNvSpPr>
          <p:nvPr>
            <p:ph type="title" idx="4294967295"/>
          </p:nvPr>
        </p:nvSpPr>
        <p:spPr>
          <a:xfrm>
            <a:off x="228600" y="289964"/>
            <a:ext cx="6870600" cy="9717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 sz="4400" dirty="0">
                <a:solidFill>
                  <a:srgbClr val="333399"/>
                </a:solidFill>
                <a:latin typeface="Chelsea Market"/>
                <a:ea typeface="Chelsea Market"/>
                <a:cs typeface="Chelsea Market"/>
                <a:sym typeface="Chelsea Market"/>
              </a:rPr>
              <a:t>Word Study</a:t>
            </a:r>
            <a:endParaRPr dirty="0">
              <a:latin typeface="Chelsea Market"/>
              <a:ea typeface="Chelsea Market"/>
              <a:cs typeface="Chelsea Market"/>
              <a:sym typeface="Chelsea Market"/>
            </a:endParaRPr>
          </a:p>
        </p:txBody>
      </p:sp>
      <p:sp>
        <p:nvSpPr>
          <p:cNvPr id="491" name="Google Shape;491;p72"/>
          <p:cNvSpPr txBox="1">
            <a:spLocks noGrp="1"/>
          </p:cNvSpPr>
          <p:nvPr>
            <p:ph type="body" idx="1"/>
          </p:nvPr>
        </p:nvSpPr>
        <p:spPr>
          <a:xfrm>
            <a:off x="1229341" y="1819723"/>
            <a:ext cx="7228859" cy="28365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0" indent="0">
              <a:lnSpc>
                <a:spcPct val="100000"/>
              </a:lnSpc>
              <a:buNone/>
            </a:pPr>
            <a:r>
              <a:rPr lang="en" sz="2300" b="1" u="sng" dirty="0">
                <a:solidFill>
                  <a:srgbClr val="000000"/>
                </a:solidFill>
                <a:latin typeface="Century Gothic"/>
                <a:ea typeface="Century Gothic"/>
                <a:cs typeface="Century Gothic"/>
                <a:sym typeface="Century Gothic"/>
              </a:rPr>
              <a:t>FUNdation---</a:t>
            </a:r>
            <a:r>
              <a:rPr lang="en" sz="2300" dirty="0">
                <a:solidFill>
                  <a:srgbClr val="000000"/>
                </a:solidFill>
                <a:latin typeface="Century Gothic"/>
                <a:ea typeface="Century Gothic"/>
                <a:cs typeface="Century Gothic"/>
                <a:sym typeface="Century Gothic"/>
              </a:rPr>
              <a:t>Level  3</a:t>
            </a:r>
          </a:p>
          <a:p>
            <a:pPr indent="0">
              <a:lnSpc>
                <a:spcPct val="100000"/>
              </a:lnSpc>
              <a:spcBef>
                <a:spcPts val="480"/>
              </a:spcBef>
              <a:buNone/>
            </a:pPr>
            <a:r>
              <a:rPr lang="en" sz="2300" dirty="0">
                <a:solidFill>
                  <a:srgbClr val="000000"/>
                </a:solidFill>
                <a:latin typeface="Century Gothic"/>
                <a:ea typeface="Century Gothic"/>
                <a:cs typeface="Century Gothic"/>
                <a:sym typeface="Century Gothic"/>
              </a:rPr>
              <a:t>We’ve begun with a review from last year- </a:t>
            </a:r>
          </a:p>
          <a:p>
            <a:pPr indent="0">
              <a:lnSpc>
                <a:spcPct val="100000"/>
              </a:lnSpc>
              <a:spcBef>
                <a:spcPts val="480"/>
              </a:spcBef>
              <a:buNone/>
            </a:pPr>
            <a:r>
              <a:rPr lang="en" sz="2300" dirty="0">
                <a:solidFill>
                  <a:srgbClr val="000000"/>
                </a:solidFill>
                <a:latin typeface="Century Gothic"/>
                <a:ea typeface="Century Gothic"/>
                <a:cs typeface="Century Gothic"/>
                <a:sym typeface="Century Gothic"/>
              </a:rPr>
              <a:t>same strategies, new patterns</a:t>
            </a:r>
            <a:endParaRPr sz="2300" dirty="0">
              <a:solidFill>
                <a:srgbClr val="000000"/>
              </a:solidFill>
              <a:latin typeface="Century Gothic"/>
              <a:ea typeface="Century Gothic"/>
              <a:cs typeface="Century Gothic"/>
              <a:sym typeface="Century Gothic"/>
            </a:endParaRPr>
          </a:p>
          <a:p>
            <a:pPr marL="0" indent="0">
              <a:lnSpc>
                <a:spcPct val="100000"/>
              </a:lnSpc>
              <a:spcBef>
                <a:spcPts val="480"/>
              </a:spcBef>
              <a:buNone/>
            </a:pPr>
            <a:r>
              <a:rPr lang="en" sz="2300" dirty="0">
                <a:solidFill>
                  <a:srgbClr val="000000"/>
                </a:solidFill>
                <a:latin typeface="Century Gothic"/>
                <a:ea typeface="Century Gothic"/>
                <a:cs typeface="Century Gothic"/>
                <a:sym typeface="Century Gothic"/>
              </a:rPr>
              <a:t>--no word list will go home </a:t>
            </a:r>
          </a:p>
          <a:p>
            <a:pPr marL="0" indent="0">
              <a:lnSpc>
                <a:spcPct val="100000"/>
              </a:lnSpc>
              <a:spcBef>
                <a:spcPts val="480"/>
              </a:spcBef>
              <a:buNone/>
            </a:pPr>
            <a:r>
              <a:rPr lang="en-US" sz="2300" dirty="0">
                <a:solidFill>
                  <a:srgbClr val="000000"/>
                </a:solidFill>
                <a:latin typeface="Century Gothic"/>
                <a:ea typeface="Century Gothic"/>
                <a:cs typeface="Century Gothic"/>
                <a:sym typeface="Century Gothic"/>
              </a:rPr>
              <a:t>--p</a:t>
            </a:r>
            <a:r>
              <a:rPr lang="en" sz="2300" dirty="0">
                <a:solidFill>
                  <a:srgbClr val="000000"/>
                </a:solidFill>
                <a:latin typeface="Century Gothic"/>
                <a:ea typeface="Century Gothic"/>
                <a:cs typeface="Century Gothic"/>
                <a:sym typeface="Century Gothic"/>
              </a:rPr>
              <a:t>arent letters will go home at the beginning of </a:t>
            </a:r>
            <a:r>
              <a:rPr lang="en-US" sz="2300" dirty="0">
                <a:solidFill>
                  <a:srgbClr val="000000"/>
                </a:solidFill>
                <a:latin typeface="Century Gothic"/>
                <a:ea typeface="Century Gothic"/>
                <a:cs typeface="Century Gothic"/>
                <a:sym typeface="Century Gothic"/>
              </a:rPr>
              <a:t>e</a:t>
            </a:r>
            <a:r>
              <a:rPr lang="en" sz="2300" dirty="0">
                <a:solidFill>
                  <a:srgbClr val="000000"/>
                </a:solidFill>
                <a:latin typeface="Century Gothic"/>
                <a:ea typeface="Century Gothic"/>
                <a:cs typeface="Century Gothic"/>
                <a:sym typeface="Century Gothic"/>
              </a:rPr>
              <a:t>ach unit with review/trick words</a:t>
            </a:r>
          </a:p>
          <a:p>
            <a:pPr marL="0" indent="0">
              <a:lnSpc>
                <a:spcPct val="100000"/>
              </a:lnSpc>
              <a:spcBef>
                <a:spcPts val="480"/>
              </a:spcBef>
              <a:buNone/>
            </a:pPr>
            <a:r>
              <a:rPr lang="en-US" sz="2300" dirty="0">
                <a:solidFill>
                  <a:srgbClr val="000000"/>
                </a:solidFill>
                <a:latin typeface="Century Gothic"/>
                <a:ea typeface="Century Gothic"/>
                <a:cs typeface="Century Gothic"/>
                <a:sym typeface="Century Gothic"/>
              </a:rPr>
              <a:t>--student notebooks used in class are allowed during a unit test</a:t>
            </a:r>
            <a:endParaRPr sz="2300" dirty="0">
              <a:solidFill>
                <a:srgbClr val="000000"/>
              </a:solidFill>
              <a:latin typeface="Century Gothic"/>
              <a:ea typeface="Century Gothic"/>
              <a:cs typeface="Century Gothic"/>
              <a:sym typeface="Century Gothic"/>
            </a:endParaRPr>
          </a:p>
          <a:p>
            <a:pPr marL="742950" indent="0">
              <a:lnSpc>
                <a:spcPct val="100000"/>
              </a:lnSpc>
              <a:spcBef>
                <a:spcPts val="480"/>
              </a:spcBef>
              <a:buNone/>
            </a:pPr>
            <a:endParaRPr sz="2400" dirty="0">
              <a:solidFill>
                <a:srgbClr val="000000"/>
              </a:solidFill>
              <a:latin typeface="Chelsea Market"/>
              <a:ea typeface="Chelsea Market"/>
              <a:cs typeface="Chelsea Market"/>
              <a:sym typeface="Chelsea Market"/>
            </a:endParaRPr>
          </a:p>
          <a:p>
            <a:pPr marL="742950" indent="0">
              <a:lnSpc>
                <a:spcPct val="100000"/>
              </a:lnSpc>
              <a:spcBef>
                <a:spcPts val="480"/>
              </a:spcBef>
              <a:buNone/>
            </a:pPr>
            <a:endParaRPr sz="2400" u="sng" dirty="0">
              <a:solidFill>
                <a:srgbClr val="000000"/>
              </a:solidFill>
              <a:latin typeface="Chelsea Market"/>
              <a:ea typeface="Chelsea Market"/>
              <a:cs typeface="Chelsea Market"/>
              <a:sym typeface="Chelsea Market"/>
            </a:endParaRPr>
          </a:p>
          <a:p>
            <a:pPr marL="742950" indent="0">
              <a:lnSpc>
                <a:spcPct val="100000"/>
              </a:lnSpc>
              <a:spcBef>
                <a:spcPts val="480"/>
              </a:spcBef>
              <a:buNone/>
            </a:pPr>
            <a:endParaRPr sz="2400" dirty="0">
              <a:solidFill>
                <a:srgbClr val="000000"/>
              </a:solidFill>
              <a:latin typeface="Chelsea Market"/>
              <a:ea typeface="Chelsea Market"/>
              <a:cs typeface="Chelsea Market"/>
              <a:sym typeface="Chelsea Market"/>
            </a:endParaRPr>
          </a:p>
          <a:p>
            <a:pPr marL="742950" indent="0">
              <a:lnSpc>
                <a:spcPct val="100000"/>
              </a:lnSpc>
              <a:spcBef>
                <a:spcPts val="480"/>
              </a:spcBef>
              <a:buNone/>
            </a:pPr>
            <a:endParaRPr sz="2400" dirty="0">
              <a:solidFill>
                <a:srgbClr val="000000"/>
              </a:solidFill>
              <a:latin typeface="Chelsea Market"/>
              <a:ea typeface="Chelsea Market"/>
              <a:cs typeface="Chelsea Market"/>
              <a:sym typeface="Chelsea Market"/>
            </a:endParaRPr>
          </a:p>
          <a:p>
            <a:pPr marL="742950" indent="0">
              <a:lnSpc>
                <a:spcPct val="100000"/>
              </a:lnSpc>
              <a:spcBef>
                <a:spcPts val="480"/>
              </a:spcBef>
              <a:buNone/>
            </a:pPr>
            <a:endParaRPr dirty="0">
              <a:latin typeface="Chelsea Market"/>
              <a:ea typeface="Chelsea Market"/>
              <a:cs typeface="Chelsea Market"/>
              <a:sym typeface="Chelsea Market"/>
            </a:endParaRPr>
          </a:p>
          <a:p>
            <a:pPr marL="342900" indent="-190500">
              <a:lnSpc>
                <a:spcPct val="100000"/>
              </a:lnSpc>
              <a:spcBef>
                <a:spcPts val="480"/>
              </a:spcBef>
              <a:buClr>
                <a:schemeClr val="folHlink"/>
              </a:buClr>
              <a:buSzPts val="2400"/>
              <a:buNone/>
            </a:pPr>
            <a:endParaRPr sz="2400" dirty="0">
              <a:solidFill>
                <a:srgbClr val="FF0000"/>
              </a:solidFill>
              <a:latin typeface="Chelsea Market"/>
              <a:ea typeface="Chelsea Market"/>
              <a:cs typeface="Chelsea Market"/>
              <a:sym typeface="Chelsea Market"/>
            </a:endParaRPr>
          </a:p>
          <a:p>
            <a:pPr marL="342900" indent="-190500">
              <a:lnSpc>
                <a:spcPct val="100000"/>
              </a:lnSpc>
              <a:spcBef>
                <a:spcPts val="480"/>
              </a:spcBef>
              <a:buClr>
                <a:schemeClr val="folHlink"/>
              </a:buClr>
              <a:buSzPts val="2400"/>
              <a:buNone/>
            </a:pPr>
            <a:endParaRPr sz="2400" dirty="0">
              <a:solidFill>
                <a:srgbClr val="FF0000"/>
              </a:solidFill>
              <a:latin typeface="Comic Sans MS"/>
              <a:ea typeface="Comic Sans MS"/>
              <a:cs typeface="Comic Sans MS"/>
              <a:sym typeface="Comic Sans MS"/>
            </a:endParaRPr>
          </a:p>
          <a:p>
            <a:pPr marL="342900" indent="-342900">
              <a:lnSpc>
                <a:spcPct val="100000"/>
              </a:lnSpc>
              <a:spcBef>
                <a:spcPts val="480"/>
              </a:spcBef>
              <a:buSzPts val="2400"/>
              <a:buNone/>
            </a:pPr>
            <a:r>
              <a:rPr lang="en" sz="2400" dirty="0">
                <a:solidFill>
                  <a:schemeClr val="dk1"/>
                </a:solidFill>
                <a:latin typeface="Comic Sans MS"/>
                <a:ea typeface="Comic Sans MS"/>
                <a:cs typeface="Comic Sans MS"/>
                <a:sym typeface="Comic Sans MS"/>
              </a:rPr>
              <a:t> </a:t>
            </a:r>
            <a:endParaRPr dirty="0"/>
          </a:p>
        </p:txBody>
      </p:sp>
      <p:pic>
        <p:nvPicPr>
          <p:cNvPr id="494" name="Google Shape;494;p72"/>
          <p:cNvPicPr preferRelativeResize="0"/>
          <p:nvPr/>
        </p:nvPicPr>
        <p:blipFill>
          <a:blip r:embed="rId3">
            <a:alphaModFix/>
          </a:blip>
          <a:stretch>
            <a:fillRect/>
          </a:stretch>
        </p:blipFill>
        <p:spPr>
          <a:xfrm>
            <a:off x="3943419" y="4628791"/>
            <a:ext cx="1845226" cy="2271164"/>
          </a:xfrm>
          <a:prstGeom prst="rect">
            <a:avLst/>
          </a:prstGeom>
          <a:noFill/>
          <a:ln>
            <a:noFill/>
          </a:ln>
        </p:spPr>
      </p:pic>
      <p:pic>
        <p:nvPicPr>
          <p:cNvPr id="3" name="Google Shape;492;p72">
            <a:extLst>
              <a:ext uri="{FF2B5EF4-FFF2-40B4-BE49-F238E27FC236}">
                <a16:creationId xmlns:a16="http://schemas.microsoft.com/office/drawing/2014/main" id="{0B3628DF-2D15-1910-A8BC-CE0529A5256F}"/>
              </a:ext>
            </a:extLst>
          </p:cNvPr>
          <p:cNvPicPr preferRelativeResize="0"/>
          <p:nvPr/>
        </p:nvPicPr>
        <p:blipFill>
          <a:blip r:embed="rId4">
            <a:alphaModFix/>
          </a:blip>
          <a:stretch>
            <a:fillRect/>
          </a:stretch>
        </p:blipFill>
        <p:spPr>
          <a:xfrm>
            <a:off x="5788645" y="578480"/>
            <a:ext cx="2446175" cy="1133400"/>
          </a:xfrm>
          <a:prstGeom prst="rect">
            <a:avLst/>
          </a:prstGeom>
          <a:noFill/>
          <a:ln>
            <a:noFill/>
          </a:ln>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a:extLst>
              <a:ext uri="{FF2B5EF4-FFF2-40B4-BE49-F238E27FC236}">
                <a16:creationId xmlns:a16="http://schemas.microsoft.com/office/drawing/2014/main" id="{C9B7BF9A-C5AC-416B-D442-DD4E2144446D}"/>
              </a:ext>
            </a:extLst>
          </p:cNvPr>
          <p:cNvSpPr txBox="1">
            <a:spLocks noChangeArrowheads="1"/>
          </p:cNvSpPr>
          <p:nvPr/>
        </p:nvSpPr>
        <p:spPr bwMode="auto">
          <a:xfrm>
            <a:off x="1846263" y="2457450"/>
            <a:ext cx="59436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eaLnBrk="1" hangingPunct="1">
              <a:lnSpc>
                <a:spcPct val="100000"/>
              </a:lnSpc>
              <a:spcBef>
                <a:spcPct val="0"/>
              </a:spcBef>
              <a:buClrTx/>
              <a:buSzTx/>
              <a:buFontTx/>
              <a:buNone/>
            </a:pPr>
            <a:endParaRPr lang="en-US" altLang="en-US" sz="4000" dirty="0"/>
          </a:p>
          <a:p>
            <a:pPr eaLnBrk="1" hangingPunct="1">
              <a:lnSpc>
                <a:spcPct val="100000"/>
              </a:lnSpc>
              <a:spcBef>
                <a:spcPct val="0"/>
              </a:spcBef>
              <a:buClrTx/>
              <a:buSzTx/>
              <a:buFontTx/>
              <a:buNone/>
            </a:pPr>
            <a:endParaRPr lang="en-US" altLang="en-US" sz="4000" dirty="0"/>
          </a:p>
          <a:p>
            <a:pPr eaLnBrk="1" hangingPunct="1">
              <a:lnSpc>
                <a:spcPct val="100000"/>
              </a:lnSpc>
              <a:spcBef>
                <a:spcPct val="0"/>
              </a:spcBef>
              <a:buClrTx/>
              <a:buSzTx/>
              <a:buFontTx/>
              <a:buNone/>
            </a:pPr>
            <a:r>
              <a:rPr lang="en-US" altLang="en-US" sz="2400" dirty="0"/>
              <a:t>-- Wilson Cursive Letter formation </a:t>
            </a:r>
          </a:p>
          <a:p>
            <a:pPr eaLnBrk="1" hangingPunct="1">
              <a:lnSpc>
                <a:spcPct val="100000"/>
              </a:lnSpc>
              <a:spcBef>
                <a:spcPct val="0"/>
              </a:spcBef>
              <a:buClrTx/>
              <a:buSzTx/>
              <a:buFontTx/>
              <a:buNone/>
            </a:pPr>
            <a:r>
              <a:rPr lang="en-US" altLang="en-US" sz="2400" dirty="0"/>
              <a:t>--integrated with </a:t>
            </a:r>
            <a:r>
              <a:rPr lang="en-US" altLang="en-US" sz="2400" dirty="0" err="1"/>
              <a:t>Fundations</a:t>
            </a:r>
            <a:r>
              <a:rPr lang="en-US" altLang="en-US" sz="2400" dirty="0"/>
              <a:t>/Word Study</a:t>
            </a:r>
          </a:p>
          <a:p>
            <a:pPr eaLnBrk="1" hangingPunct="1">
              <a:lnSpc>
                <a:spcPct val="100000"/>
              </a:lnSpc>
              <a:spcBef>
                <a:spcPct val="0"/>
              </a:spcBef>
              <a:buClrTx/>
              <a:buSzTx/>
              <a:buFontTx/>
              <a:buNone/>
            </a:pPr>
            <a:r>
              <a:rPr lang="en-US" altLang="en-US" sz="2400" dirty="0"/>
              <a:t>--practice sheets in class</a:t>
            </a:r>
          </a:p>
          <a:p>
            <a:pPr eaLnBrk="1" hangingPunct="1">
              <a:lnSpc>
                <a:spcPct val="100000"/>
              </a:lnSpc>
              <a:spcBef>
                <a:spcPct val="0"/>
              </a:spcBef>
              <a:buClrTx/>
              <a:buSzTx/>
              <a:buFontTx/>
              <a:buNone/>
            </a:pPr>
            <a:endParaRPr lang="en-US" altLang="en-US" sz="2400" dirty="0"/>
          </a:p>
          <a:p>
            <a:pPr eaLnBrk="1" hangingPunct="1">
              <a:lnSpc>
                <a:spcPct val="100000"/>
              </a:lnSpc>
              <a:spcBef>
                <a:spcPct val="0"/>
              </a:spcBef>
              <a:buClrTx/>
              <a:buSzTx/>
              <a:buFontTx/>
              <a:buNone/>
            </a:pPr>
            <a:endParaRPr lang="en-US" altLang="en-US" sz="4000" dirty="0"/>
          </a:p>
          <a:p>
            <a:pPr eaLnBrk="1" hangingPunct="1">
              <a:lnSpc>
                <a:spcPct val="100000"/>
              </a:lnSpc>
              <a:spcBef>
                <a:spcPct val="0"/>
              </a:spcBef>
              <a:buClrTx/>
              <a:buSzTx/>
              <a:buFontTx/>
              <a:buNone/>
            </a:pPr>
            <a:r>
              <a:rPr lang="en-US" altLang="en-US" sz="4000" dirty="0"/>
              <a:t> </a:t>
            </a:r>
          </a:p>
        </p:txBody>
      </p:sp>
      <p:pic>
        <p:nvPicPr>
          <p:cNvPr id="21507" name="Picture 2">
            <a:extLst>
              <a:ext uri="{FF2B5EF4-FFF2-40B4-BE49-F238E27FC236}">
                <a16:creationId xmlns:a16="http://schemas.microsoft.com/office/drawing/2014/main" id="{9A36A7C8-630F-517D-8B94-B55A23C2A6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5712">
            <a:off x="406400" y="536575"/>
            <a:ext cx="2524125"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a:extLst>
              <a:ext uri="{FF2B5EF4-FFF2-40B4-BE49-F238E27FC236}">
                <a16:creationId xmlns:a16="http://schemas.microsoft.com/office/drawing/2014/main" id="{E2C88A5A-E197-8882-B22D-BE0BDFCBB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92354">
            <a:off x="5143500" y="442913"/>
            <a:ext cx="40386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Box 5">
            <a:extLst>
              <a:ext uri="{FF2B5EF4-FFF2-40B4-BE49-F238E27FC236}">
                <a16:creationId xmlns:a16="http://schemas.microsoft.com/office/drawing/2014/main" id="{E8D9109B-CB8E-962C-CCEF-1250D1DC1161}"/>
              </a:ext>
            </a:extLst>
          </p:cNvPr>
          <p:cNvSpPr txBox="1">
            <a:spLocks noChangeArrowheads="1"/>
          </p:cNvSpPr>
          <p:nvPr/>
        </p:nvSpPr>
        <p:spPr bwMode="auto">
          <a:xfrm>
            <a:off x="2562225" y="1063625"/>
            <a:ext cx="2971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a:lnSpc>
                <a:spcPct val="100000"/>
              </a:lnSpc>
              <a:spcBef>
                <a:spcPct val="0"/>
              </a:spcBef>
              <a:buClrTx/>
              <a:buSzTx/>
              <a:buFontTx/>
              <a:buNone/>
            </a:pPr>
            <a:r>
              <a:rPr lang="en-US" altLang="en-US" sz="5400">
                <a:latin typeface="Dreaming Outloud Script Pro" pitchFamily="66" charset="0"/>
                <a:cs typeface="Dreaming Outloud Script Pro" pitchFamily="66" charset="0"/>
              </a:rPr>
              <a:t>Cursive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6"/>
          <p:cNvSpPr txBox="1">
            <a:spLocks noGrp="1"/>
          </p:cNvSpPr>
          <p:nvPr>
            <p:ph type="title" idx="4294967295"/>
          </p:nvPr>
        </p:nvSpPr>
        <p:spPr>
          <a:xfrm>
            <a:off x="330074" y="999177"/>
            <a:ext cx="7877100" cy="9717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US" sz="4400" dirty="0">
                <a:solidFill>
                  <a:srgbClr val="333399"/>
                </a:solidFill>
                <a:latin typeface="Chelsea Market"/>
                <a:ea typeface="Chelsea Market"/>
                <a:cs typeface="Chelsea Market"/>
                <a:sym typeface="Chelsea Market"/>
              </a:rPr>
              <a:t>Third Grade Assessments</a:t>
            </a:r>
            <a:endParaRPr lang="en-US" dirty="0">
              <a:latin typeface="Chelsea Market"/>
              <a:ea typeface="Chelsea Market"/>
              <a:cs typeface="Chelsea Market"/>
              <a:sym typeface="Chelsea Market"/>
            </a:endParaRPr>
          </a:p>
        </p:txBody>
      </p:sp>
      <p:sp>
        <p:nvSpPr>
          <p:cNvPr id="525" name="Google Shape;525;p76"/>
          <p:cNvSpPr txBox="1">
            <a:spLocks noGrp="1"/>
          </p:cNvSpPr>
          <p:nvPr>
            <p:ph type="body" idx="1"/>
          </p:nvPr>
        </p:nvSpPr>
        <p:spPr>
          <a:xfrm>
            <a:off x="971461" y="1897554"/>
            <a:ext cx="6963300" cy="28365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0" indent="457200">
              <a:lnSpc>
                <a:spcPct val="100000"/>
              </a:lnSpc>
              <a:spcBef>
                <a:spcPts val="640"/>
              </a:spcBef>
              <a:buNone/>
            </a:pPr>
            <a:r>
              <a:rPr lang="en-US" sz="2800" dirty="0">
                <a:solidFill>
                  <a:srgbClr val="1A1A1A"/>
                </a:solidFill>
                <a:latin typeface="Century Gothic"/>
                <a:ea typeface="Century Gothic"/>
                <a:cs typeface="Century Gothic"/>
                <a:sym typeface="Century Gothic"/>
              </a:rPr>
              <a:t>Benchmark Advance-</a:t>
            </a:r>
            <a:r>
              <a:rPr lang="en-US" sz="1800" dirty="0">
                <a:solidFill>
                  <a:srgbClr val="1A1A1A"/>
                </a:solidFill>
                <a:latin typeface="Century Gothic"/>
                <a:ea typeface="Century Gothic"/>
                <a:cs typeface="Century Gothic"/>
                <a:sym typeface="Century Gothic"/>
              </a:rPr>
              <a:t>(on-line) </a:t>
            </a:r>
            <a:endParaRPr lang="en-US" sz="650" dirty="0">
              <a:solidFill>
                <a:srgbClr val="1A1A1A"/>
              </a:solidFill>
              <a:latin typeface="Century Gothic"/>
              <a:ea typeface="Century Gothic"/>
              <a:cs typeface="Century Gothic"/>
              <a:sym typeface="Century Gothic"/>
            </a:endParaRPr>
          </a:p>
          <a:p>
            <a:pPr marL="0" indent="457200">
              <a:spcBef>
                <a:spcPts val="640"/>
              </a:spcBef>
              <a:buNone/>
            </a:pPr>
            <a:r>
              <a:rPr lang="en-US" sz="2900" dirty="0">
                <a:solidFill>
                  <a:srgbClr val="1A1A1A"/>
                </a:solidFill>
                <a:latin typeface="Century Gothic"/>
                <a:ea typeface="Century Gothic"/>
                <a:cs typeface="Century Gothic"/>
                <a:sym typeface="Century Gothic"/>
              </a:rPr>
              <a:t>Reading- STAR </a:t>
            </a:r>
            <a:r>
              <a:rPr lang="en-US" sz="1300" dirty="0">
                <a:solidFill>
                  <a:srgbClr val="1A1A1A"/>
                </a:solidFill>
                <a:highlight>
                  <a:srgbClr val="FFFF00"/>
                </a:highlight>
                <a:latin typeface="Century Gothic"/>
                <a:ea typeface="Century Gothic"/>
                <a:cs typeface="Century Gothic"/>
                <a:sym typeface="Century Gothic"/>
              </a:rPr>
              <a:t>Oral fluency, rapid naming, comprehension</a:t>
            </a:r>
            <a:endParaRPr lang="en-US" sz="2900" dirty="0">
              <a:solidFill>
                <a:srgbClr val="1A1A1A"/>
              </a:solidFill>
              <a:highlight>
                <a:srgbClr val="FFFF00"/>
              </a:highlight>
              <a:latin typeface="Century Gothic"/>
              <a:ea typeface="Century Gothic"/>
              <a:cs typeface="Century Gothic"/>
              <a:sym typeface="Century Gothic"/>
            </a:endParaRPr>
          </a:p>
          <a:p>
            <a:pPr marL="0" indent="457200">
              <a:spcBef>
                <a:spcPts val="640"/>
              </a:spcBef>
              <a:buNone/>
            </a:pPr>
            <a:r>
              <a:rPr lang="en-US" sz="2900" dirty="0">
                <a:solidFill>
                  <a:srgbClr val="1A1A1A"/>
                </a:solidFill>
                <a:latin typeface="Century Gothic"/>
                <a:ea typeface="Century Gothic"/>
                <a:cs typeface="Century Gothic"/>
                <a:sym typeface="Century Gothic"/>
              </a:rPr>
              <a:t>Math Benchmark    </a:t>
            </a:r>
            <a:r>
              <a:rPr lang="en-US" sz="1200" dirty="0">
                <a:solidFill>
                  <a:srgbClr val="1A1A1A"/>
                </a:solidFill>
                <a:latin typeface="Century Gothic"/>
                <a:ea typeface="Century Gothic"/>
                <a:cs typeface="Century Gothic"/>
                <a:sym typeface="Century Gothic"/>
              </a:rPr>
              <a:t>January and May</a:t>
            </a:r>
          </a:p>
          <a:p>
            <a:pPr marL="0" indent="457200">
              <a:spcBef>
                <a:spcPts val="640"/>
              </a:spcBef>
              <a:buNone/>
            </a:pPr>
            <a:endParaRPr lang="en-US" sz="1200" dirty="0">
              <a:solidFill>
                <a:srgbClr val="1A1A1A"/>
              </a:solidFill>
              <a:latin typeface="Century Gothic"/>
              <a:ea typeface="Century Gothic"/>
              <a:cs typeface="Century Gothic"/>
              <a:sym typeface="Century Gothic"/>
            </a:endParaRPr>
          </a:p>
          <a:p>
            <a:pPr marL="0" indent="457200">
              <a:spcBef>
                <a:spcPts val="640"/>
              </a:spcBef>
              <a:buNone/>
            </a:pPr>
            <a:r>
              <a:rPr lang="en-US" sz="2800" dirty="0">
                <a:solidFill>
                  <a:srgbClr val="1A1A1A"/>
                </a:solidFill>
                <a:latin typeface="Century Gothic"/>
                <a:ea typeface="Century Gothic"/>
                <a:cs typeface="Century Gothic"/>
                <a:sym typeface="Century Gothic"/>
              </a:rPr>
              <a:t>MD State Testing in the Spring</a:t>
            </a:r>
          </a:p>
          <a:p>
            <a:pPr marL="0" indent="457200">
              <a:spcBef>
                <a:spcPts val="640"/>
              </a:spcBef>
              <a:buNone/>
            </a:pPr>
            <a:endParaRPr lang="en-US" sz="3200" dirty="0">
              <a:latin typeface="Chelsea Market"/>
              <a:ea typeface="Chelsea Market"/>
              <a:cs typeface="Chelsea Market"/>
              <a:sym typeface="Chelsea Market"/>
            </a:endParaRPr>
          </a:p>
          <a:p>
            <a:pPr marL="0" indent="0">
              <a:spcBef>
                <a:spcPts val="1600"/>
              </a:spcBef>
              <a:buNone/>
            </a:pPr>
            <a:endParaRPr lang="en-US" sz="3200" dirty="0">
              <a:latin typeface="Chelsea Market"/>
              <a:ea typeface="Chelsea Market"/>
              <a:cs typeface="Chelsea Market"/>
              <a:sym typeface="Chelsea Market"/>
            </a:endParaRPr>
          </a:p>
          <a:p>
            <a:pPr marL="742950" lvl="1" indent="-374650">
              <a:buSzPts val="3200"/>
              <a:buFont typeface="Chelsea Market"/>
              <a:buChar char="∙"/>
            </a:pPr>
            <a:endParaRPr lang="en-US" sz="3200" dirty="0">
              <a:latin typeface="Chelsea Market"/>
              <a:ea typeface="Chelsea Market"/>
              <a:cs typeface="Chelsea Market"/>
              <a:sym typeface="Chelsea Market"/>
            </a:endParaRPr>
          </a:p>
          <a:p>
            <a:pPr marL="742950" lvl="1" indent="-285750">
              <a:lnSpc>
                <a:spcPct val="100000"/>
              </a:lnSpc>
              <a:buSzPts val="1600"/>
              <a:buFont typeface="Chelsea Market"/>
              <a:buChar char="∙"/>
            </a:pPr>
            <a:endParaRPr lang="en-US" sz="1600" dirty="0">
              <a:latin typeface="Chelsea Market"/>
              <a:ea typeface="Chelsea Market"/>
              <a:cs typeface="Chelsea Market"/>
              <a:sym typeface="Chelsea Market"/>
            </a:endParaRPr>
          </a:p>
        </p:txBody>
      </p:sp>
      <p:sp>
        <p:nvSpPr>
          <p:cNvPr id="6" name="TextBox 5">
            <a:extLst>
              <a:ext uri="{FF2B5EF4-FFF2-40B4-BE49-F238E27FC236}">
                <a16:creationId xmlns:a16="http://schemas.microsoft.com/office/drawing/2014/main" id="{160CFAC9-3BB2-C620-BF6C-831E25C97F98}"/>
              </a:ext>
            </a:extLst>
          </p:cNvPr>
          <p:cNvSpPr txBox="1"/>
          <p:nvPr/>
        </p:nvSpPr>
        <p:spPr>
          <a:xfrm rot="687998">
            <a:off x="7122633" y="1748118"/>
            <a:ext cx="2438400" cy="954107"/>
          </a:xfrm>
          <a:prstGeom prst="rect">
            <a:avLst/>
          </a:prstGeom>
          <a:noFill/>
        </p:spPr>
        <p:txBody>
          <a:bodyPr>
            <a:spAutoFit/>
          </a:bodyPr>
          <a:lstStyle/>
          <a:p>
            <a:pPr>
              <a:defRPr/>
            </a:pPr>
            <a:r>
              <a:rPr lang="en-US" sz="2800" dirty="0">
                <a:highlight>
                  <a:srgbClr val="00FFFF"/>
                </a:highlight>
              </a:rPr>
              <a:t> keyboarding skills!</a:t>
            </a:r>
          </a:p>
        </p:txBody>
      </p:sp>
      <p:pic>
        <p:nvPicPr>
          <p:cNvPr id="8" name="Google Shape;532;p77">
            <a:extLst>
              <a:ext uri="{FF2B5EF4-FFF2-40B4-BE49-F238E27FC236}">
                <a16:creationId xmlns:a16="http://schemas.microsoft.com/office/drawing/2014/main" id="{7ED12424-0280-0920-C7AF-ED5FBC50F30D}"/>
              </a:ext>
            </a:extLst>
          </p:cNvPr>
          <p:cNvPicPr preferRelativeResize="0"/>
          <p:nvPr/>
        </p:nvPicPr>
        <p:blipFill>
          <a:blip r:embed="rId3">
            <a:alphaModFix/>
          </a:blip>
          <a:stretch>
            <a:fillRect/>
          </a:stretch>
        </p:blipFill>
        <p:spPr>
          <a:xfrm>
            <a:off x="7571272" y="-25335"/>
            <a:ext cx="1541125" cy="1603494"/>
          </a:xfrm>
          <a:prstGeom prst="rect">
            <a:avLst/>
          </a:prstGeom>
          <a:noFill/>
          <a:ln w="19050" cap="flat" cmpd="sng">
            <a:solidFill>
              <a:srgbClr val="4A687A"/>
            </a:solidFill>
            <a:prstDash val="solid"/>
            <a:round/>
            <a:headEnd type="none" w="sm" len="sm"/>
            <a:tailEnd type="none" w="sm" len="sm"/>
          </a:ln>
        </p:spPr>
      </p:pic>
    </p:spTree>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796D08D-6972-799F-B99E-7107D868E995}"/>
              </a:ext>
            </a:extLst>
          </p:cNvPr>
          <p:cNvSpPr>
            <a:spLocks noGrp="1"/>
          </p:cNvSpPr>
          <p:nvPr>
            <p:ph type="title"/>
          </p:nvPr>
        </p:nvSpPr>
        <p:spPr>
          <a:xfrm>
            <a:off x="682483" y="928253"/>
            <a:ext cx="7024687" cy="762000"/>
          </a:xfrm>
        </p:spPr>
        <p:txBody>
          <a:bodyPr/>
          <a:lstStyle/>
          <a:p>
            <a:pPr algn="ctr" eaLnBrk="1" fontAlgn="auto" hangingPunct="1">
              <a:spcAft>
                <a:spcPts val="0"/>
              </a:spcAft>
              <a:defRPr/>
            </a:pPr>
            <a:r>
              <a:rPr lang="en-US" altLang="en-US" dirty="0">
                <a:ea typeface="ＭＳ Ｐゴシック" panose="020B0600070205080204" pitchFamily="34" charset="-128"/>
              </a:rPr>
              <a:t>Social Studies Units</a:t>
            </a:r>
          </a:p>
        </p:txBody>
      </p:sp>
      <p:pic>
        <p:nvPicPr>
          <p:cNvPr id="23556" name="Picture 2" descr="A picture containing text&#10;&#10;Description automatically generated">
            <a:extLst>
              <a:ext uri="{FF2B5EF4-FFF2-40B4-BE49-F238E27FC236}">
                <a16:creationId xmlns:a16="http://schemas.microsoft.com/office/drawing/2014/main" id="{FFAB6C58-6AC5-5BBA-1024-C15E124619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190500"/>
            <a:ext cx="1692276"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34C7176-13F5-EF40-F9AB-292EEE5C1424}"/>
              </a:ext>
            </a:extLst>
          </p:cNvPr>
          <p:cNvSpPr txBox="1"/>
          <p:nvPr/>
        </p:nvSpPr>
        <p:spPr>
          <a:xfrm rot="641858">
            <a:off x="6674800" y="462119"/>
            <a:ext cx="2361172" cy="1384995"/>
          </a:xfrm>
          <a:prstGeom prst="rect">
            <a:avLst/>
          </a:prstGeom>
          <a:solidFill>
            <a:srgbClr val="92D050"/>
          </a:solidFill>
        </p:spPr>
        <p:txBody>
          <a:bodyPr wrap="square" rtlCol="0">
            <a:spAutoFit/>
          </a:bodyPr>
          <a:lstStyle/>
          <a:p>
            <a:r>
              <a:rPr lang="en-US" sz="2800" dirty="0"/>
              <a:t>Parent letter to go home for each Unit!</a:t>
            </a:r>
          </a:p>
        </p:txBody>
      </p:sp>
      <p:sp>
        <p:nvSpPr>
          <p:cNvPr id="2" name="Content Placeholder 1">
            <a:extLst>
              <a:ext uri="{FF2B5EF4-FFF2-40B4-BE49-F238E27FC236}">
                <a16:creationId xmlns:a16="http://schemas.microsoft.com/office/drawing/2014/main" id="{3D916E3F-0F76-3DC5-55DB-570DD7A0BF76}"/>
              </a:ext>
            </a:extLst>
          </p:cNvPr>
          <p:cNvSpPr>
            <a:spLocks noGrp="1"/>
          </p:cNvSpPr>
          <p:nvPr>
            <p:ph idx="1"/>
          </p:nvPr>
        </p:nvSpPr>
        <p:spPr/>
        <p:txBody>
          <a:bodyPr/>
          <a:lstStyle/>
          <a:p>
            <a:r>
              <a:rPr lang="en-US" sz="3200" dirty="0"/>
              <a:t>Civics</a:t>
            </a:r>
          </a:p>
          <a:p>
            <a:r>
              <a:rPr lang="en-US" sz="3200" dirty="0"/>
              <a:t>Geography</a:t>
            </a:r>
          </a:p>
          <a:p>
            <a:r>
              <a:rPr lang="en-US" sz="3200" dirty="0"/>
              <a:t>History</a:t>
            </a:r>
          </a:p>
          <a:p>
            <a:r>
              <a:rPr lang="en-US" sz="3200" dirty="0"/>
              <a:t>Economic</a:t>
            </a:r>
            <a:r>
              <a:rPr lang="en-US" sz="2800" dirty="0"/>
              <a:t>s</a:t>
            </a:r>
          </a:p>
          <a:p>
            <a:r>
              <a:rPr lang="en-US" sz="2800" dirty="0"/>
              <a:t>      **Econ Fair- in the Spring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74"/>
          <p:cNvSpPr txBox="1"/>
          <p:nvPr/>
        </p:nvSpPr>
        <p:spPr>
          <a:xfrm>
            <a:off x="1759275" y="1759425"/>
            <a:ext cx="6204300" cy="861900"/>
          </a:xfrm>
          <a:prstGeom prst="rect">
            <a:avLst/>
          </a:prstGeom>
          <a:noFill/>
          <a:ln>
            <a:noFill/>
          </a:ln>
        </p:spPr>
        <p:txBody>
          <a:bodyPr spcFirstLastPara="1" wrap="square" lIns="91425" tIns="91425" rIns="91425" bIns="91425" anchor="t" anchorCtr="0">
            <a:spAutoFit/>
          </a:bodyPr>
          <a:lstStyle/>
          <a:p>
            <a:pPr algn="ctr">
              <a:spcBef>
                <a:spcPts val="0"/>
              </a:spcBef>
              <a:spcAft>
                <a:spcPts val="0"/>
              </a:spcAft>
            </a:pPr>
            <a:r>
              <a:rPr lang="en" sz="4400">
                <a:solidFill>
                  <a:srgbClr val="333399"/>
                </a:solidFill>
                <a:latin typeface="Chelsea Market"/>
                <a:ea typeface="Chelsea Market"/>
                <a:cs typeface="Chelsea Market"/>
                <a:sym typeface="Chelsea Market"/>
              </a:rPr>
              <a:t>Novel Study</a:t>
            </a:r>
            <a:endParaRPr/>
          </a:p>
        </p:txBody>
      </p:sp>
      <p:pic>
        <p:nvPicPr>
          <p:cNvPr id="509" name="Google Shape;509;p74"/>
          <p:cNvPicPr preferRelativeResize="0"/>
          <p:nvPr/>
        </p:nvPicPr>
        <p:blipFill>
          <a:blip r:embed="rId3">
            <a:alphaModFix/>
          </a:blip>
          <a:stretch>
            <a:fillRect/>
          </a:stretch>
        </p:blipFill>
        <p:spPr>
          <a:xfrm rot="-488027">
            <a:off x="909741" y="1898709"/>
            <a:ext cx="2205117" cy="3322374"/>
          </a:xfrm>
          <a:prstGeom prst="rect">
            <a:avLst/>
          </a:prstGeom>
          <a:noFill/>
          <a:ln w="19050" cap="flat" cmpd="sng">
            <a:solidFill>
              <a:srgbClr val="1A1A1A"/>
            </a:solidFill>
            <a:prstDash val="solid"/>
            <a:round/>
            <a:headEnd type="none" w="sm" len="sm"/>
            <a:tailEnd type="none" w="sm" len="sm"/>
          </a:ln>
        </p:spPr>
      </p:pic>
      <p:sp>
        <p:nvSpPr>
          <p:cNvPr id="510" name="Google Shape;510;p74"/>
          <p:cNvSpPr txBox="1"/>
          <p:nvPr/>
        </p:nvSpPr>
        <p:spPr>
          <a:xfrm>
            <a:off x="3207183" y="2971800"/>
            <a:ext cx="4324200" cy="1661963"/>
          </a:xfrm>
          <a:prstGeom prst="rect">
            <a:avLst/>
          </a:prstGeom>
          <a:noFill/>
          <a:ln>
            <a:noFill/>
          </a:ln>
        </p:spPr>
        <p:txBody>
          <a:bodyPr spcFirstLastPara="1" wrap="square" lIns="91425" tIns="91425" rIns="91425" bIns="91425" anchor="t" anchorCtr="0">
            <a:spAutoFit/>
          </a:bodyPr>
          <a:lstStyle/>
          <a:p>
            <a:pPr>
              <a:spcBef>
                <a:spcPts val="0"/>
              </a:spcBef>
              <a:spcAft>
                <a:spcPts val="0"/>
              </a:spcAft>
            </a:pPr>
            <a:r>
              <a:rPr lang="en" sz="2400" dirty="0">
                <a:latin typeface="Century Gothic"/>
                <a:ea typeface="Century Gothic"/>
                <a:cs typeface="Century Gothic"/>
                <a:sym typeface="Century Gothic"/>
              </a:rPr>
              <a:t>Integrates with Economics</a:t>
            </a:r>
          </a:p>
          <a:p>
            <a:pPr>
              <a:spcBef>
                <a:spcPts val="0"/>
              </a:spcBef>
              <a:spcAft>
                <a:spcPts val="0"/>
              </a:spcAft>
            </a:pPr>
            <a:endParaRPr lang="en" sz="2400" dirty="0">
              <a:latin typeface="Century Gothic"/>
              <a:ea typeface="Century Gothic"/>
              <a:cs typeface="Century Gothic"/>
              <a:sym typeface="Century Gothic"/>
            </a:endParaRPr>
          </a:p>
          <a:p>
            <a:pPr>
              <a:spcBef>
                <a:spcPts val="0"/>
              </a:spcBef>
              <a:spcAft>
                <a:spcPts val="0"/>
              </a:spcAft>
            </a:pPr>
            <a:r>
              <a:rPr lang="en" sz="2400" dirty="0">
                <a:latin typeface="Century Gothic"/>
                <a:ea typeface="Century Gothic"/>
                <a:cs typeface="Century Gothic"/>
                <a:sym typeface="Century Gothic"/>
              </a:rPr>
              <a:t>Spring: Quarter 4</a:t>
            </a:r>
            <a:endParaRPr sz="2400" dirty="0">
              <a:latin typeface="Century Gothic"/>
              <a:ea typeface="Century Gothic"/>
              <a:cs typeface="Century Gothic"/>
              <a:sym typeface="Century Gothic"/>
            </a:endParaRPr>
          </a:p>
          <a:p>
            <a:pPr>
              <a:spcBef>
                <a:spcPts val="0"/>
              </a:spcBef>
              <a:spcAft>
                <a:spcPts val="0"/>
              </a:spcAft>
            </a:pPr>
            <a:endParaRPr sz="2400" dirty="0">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78"/>
          <p:cNvSpPr txBox="1">
            <a:spLocks noGrp="1"/>
          </p:cNvSpPr>
          <p:nvPr>
            <p:ph type="title" idx="4294967295"/>
          </p:nvPr>
        </p:nvSpPr>
        <p:spPr>
          <a:xfrm>
            <a:off x="710500" y="492067"/>
            <a:ext cx="6870600" cy="9717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 sz="4400" dirty="0">
                <a:solidFill>
                  <a:srgbClr val="333399"/>
                </a:solidFill>
                <a:latin typeface="Chelsea Market"/>
                <a:ea typeface="Chelsea Market"/>
                <a:cs typeface="Chelsea Market"/>
                <a:sym typeface="Chelsea Market"/>
              </a:rPr>
              <a:t>MATH</a:t>
            </a:r>
            <a:endParaRPr dirty="0">
              <a:latin typeface="Chelsea Market"/>
              <a:ea typeface="Chelsea Market"/>
              <a:cs typeface="Chelsea Market"/>
              <a:sym typeface="Chelsea Market"/>
            </a:endParaRPr>
          </a:p>
        </p:txBody>
      </p:sp>
      <p:sp>
        <p:nvSpPr>
          <p:cNvPr id="540" name="Google Shape;540;p78"/>
          <p:cNvSpPr txBox="1">
            <a:spLocks noGrp="1"/>
          </p:cNvSpPr>
          <p:nvPr>
            <p:ph type="body" idx="1"/>
          </p:nvPr>
        </p:nvSpPr>
        <p:spPr>
          <a:xfrm>
            <a:off x="1371400" y="1824675"/>
            <a:ext cx="6963300" cy="28365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342900" indent="-342900">
              <a:lnSpc>
                <a:spcPct val="100000"/>
              </a:lnSpc>
              <a:buClr>
                <a:srgbClr val="1A1A1A"/>
              </a:buClr>
              <a:buSzPts val="3200"/>
              <a:buFont typeface="Century Gothic"/>
              <a:buChar char="∙"/>
            </a:pPr>
            <a:r>
              <a:rPr lang="en" sz="3200" dirty="0">
                <a:solidFill>
                  <a:srgbClr val="1A1A1A"/>
                </a:solidFill>
                <a:latin typeface="Century Gothic"/>
                <a:ea typeface="Century Gothic"/>
                <a:cs typeface="Century Gothic"/>
                <a:sym typeface="Century Gothic"/>
              </a:rPr>
              <a:t>Eight Units</a:t>
            </a:r>
            <a:endParaRPr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Foundations of multiplication, division, and area</a:t>
            </a:r>
            <a:endParaRPr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Strategies for addition, subtraction, and measurement</a:t>
            </a:r>
            <a:endParaRPr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Equal partitions and naming of fractions</a:t>
            </a:r>
            <a:endParaRPr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Multiplication, division and area</a:t>
            </a:r>
            <a:endParaRPr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Equivalence and comparing fractions and measurement/data</a:t>
            </a:r>
            <a:endParaRPr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Geometry and measurement</a:t>
            </a:r>
          </a:p>
          <a:p>
            <a:pPr marL="342900" indent="-342900">
              <a:lnSpc>
                <a:spcPct val="100000"/>
              </a:lnSpc>
              <a:spcBef>
                <a:spcPts val="320"/>
              </a:spcBef>
              <a:buClr>
                <a:srgbClr val="1A1A1A"/>
              </a:buClr>
              <a:buSzPts val="1600"/>
              <a:buFont typeface="Century Gothic"/>
              <a:buChar char="∙"/>
            </a:pPr>
            <a:r>
              <a:rPr lang="en" sz="1600" dirty="0">
                <a:solidFill>
                  <a:srgbClr val="1A1A1A"/>
                </a:solidFill>
                <a:latin typeface="Century Gothic"/>
                <a:ea typeface="Century Gothic"/>
                <a:cs typeface="Century Gothic"/>
                <a:sym typeface="Century Gothic"/>
              </a:rPr>
              <a:t>Place Value to 10,000</a:t>
            </a:r>
          </a:p>
          <a:p>
            <a:pPr marL="342900" indent="-342900">
              <a:lnSpc>
                <a:spcPct val="100000"/>
              </a:lnSpc>
              <a:spcBef>
                <a:spcPts val="320"/>
              </a:spcBef>
              <a:buClr>
                <a:srgbClr val="1A1A1A"/>
              </a:buClr>
              <a:buSzPts val="1600"/>
              <a:buFont typeface="Century Gothic"/>
              <a:buChar char="∙"/>
            </a:pPr>
            <a:endParaRPr lang="en" sz="1600" dirty="0">
              <a:solidFill>
                <a:srgbClr val="1A1A1A"/>
              </a:solidFill>
              <a:latin typeface="Century Gothic"/>
              <a:ea typeface="Century Gothic"/>
              <a:cs typeface="Century Gothic"/>
              <a:sym typeface="Century Gothic"/>
            </a:endParaRPr>
          </a:p>
          <a:p>
            <a:pPr marL="342900" indent="-342900">
              <a:lnSpc>
                <a:spcPct val="100000"/>
              </a:lnSpc>
              <a:spcBef>
                <a:spcPts val="320"/>
              </a:spcBef>
              <a:buClr>
                <a:srgbClr val="1A1A1A"/>
              </a:buClr>
              <a:buSzPts val="1600"/>
              <a:buFont typeface="Century Gothic"/>
              <a:buChar char="∙"/>
            </a:pPr>
            <a:endParaRPr dirty="0">
              <a:solidFill>
                <a:srgbClr val="1A1A1A"/>
              </a:solidFill>
              <a:latin typeface="Century Gothic"/>
              <a:ea typeface="Century Gothic"/>
              <a:cs typeface="Century Gothic"/>
              <a:sym typeface="Century Gothic"/>
            </a:endParaRPr>
          </a:p>
          <a:p>
            <a:pPr marL="342900" indent="-342900">
              <a:lnSpc>
                <a:spcPct val="100000"/>
              </a:lnSpc>
              <a:spcBef>
                <a:spcPts val="640"/>
              </a:spcBef>
              <a:buSzPts val="1600"/>
              <a:buNone/>
            </a:pPr>
            <a:r>
              <a:rPr lang="en" sz="1600" dirty="0">
                <a:solidFill>
                  <a:srgbClr val="1A1A1A"/>
                </a:solidFill>
                <a:latin typeface="Century Gothic"/>
                <a:ea typeface="Century Gothic"/>
                <a:cs typeface="Century Gothic"/>
                <a:sym typeface="Century Gothic"/>
              </a:rPr>
              <a:t>*Demonstrates computational fluency </a:t>
            </a:r>
            <a:endParaRPr sz="1600" dirty="0">
              <a:solidFill>
                <a:srgbClr val="1A1A1A"/>
              </a:solidFill>
              <a:latin typeface="Century Gothic"/>
              <a:ea typeface="Century Gothic"/>
              <a:cs typeface="Century Gothic"/>
              <a:sym typeface="Century Gothic"/>
            </a:endParaRPr>
          </a:p>
          <a:p>
            <a:pPr marL="342900" indent="-342900">
              <a:lnSpc>
                <a:spcPct val="100000"/>
              </a:lnSpc>
              <a:spcBef>
                <a:spcPts val="640"/>
              </a:spcBef>
              <a:buSzPts val="1600"/>
              <a:buNone/>
            </a:pPr>
            <a:r>
              <a:rPr lang="en" sz="1600" dirty="0">
                <a:solidFill>
                  <a:srgbClr val="1A1A1A"/>
                </a:solidFill>
                <a:latin typeface="Century Gothic"/>
                <a:ea typeface="Century Gothic"/>
                <a:cs typeface="Century Gothic"/>
                <a:sym typeface="Century Gothic"/>
              </a:rPr>
              <a:t>(multiplication and division facts)</a:t>
            </a:r>
            <a:r>
              <a:rPr lang="en" sz="3200" dirty="0">
                <a:solidFill>
                  <a:srgbClr val="1A1A1A"/>
                </a:solidFill>
                <a:latin typeface="Century Gothic"/>
                <a:ea typeface="Century Gothic"/>
                <a:cs typeface="Century Gothic"/>
                <a:sym typeface="Century Gothic"/>
              </a:rPr>
              <a:t> </a:t>
            </a:r>
            <a:endParaRPr dirty="0">
              <a:solidFill>
                <a:srgbClr val="1A1A1A"/>
              </a:solidFill>
              <a:latin typeface="Century Gothic"/>
              <a:ea typeface="Century Gothic"/>
              <a:cs typeface="Century Gothic"/>
              <a:sym typeface="Century Gothic"/>
            </a:endParaRPr>
          </a:p>
        </p:txBody>
      </p:sp>
      <p:pic>
        <p:nvPicPr>
          <p:cNvPr id="4" name="Picture 2" descr="A picture containing indoor, decorated&#10;&#10;Description automatically generated">
            <a:extLst>
              <a:ext uri="{FF2B5EF4-FFF2-40B4-BE49-F238E27FC236}">
                <a16:creationId xmlns:a16="http://schemas.microsoft.com/office/drawing/2014/main" id="{CD44F5BF-217F-714C-148D-B47A374BF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600" y="131159"/>
            <a:ext cx="26670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EE16AE5-CFC1-FFB1-A229-12CB28A1E2D3}"/>
              </a:ext>
            </a:extLst>
          </p:cNvPr>
          <p:cNvSpPr txBox="1"/>
          <p:nvPr/>
        </p:nvSpPr>
        <p:spPr>
          <a:xfrm rot="641858">
            <a:off x="5975428" y="4474312"/>
            <a:ext cx="2361172" cy="1384995"/>
          </a:xfrm>
          <a:prstGeom prst="rect">
            <a:avLst/>
          </a:prstGeom>
          <a:solidFill>
            <a:srgbClr val="FFFF00"/>
          </a:solidFill>
        </p:spPr>
        <p:txBody>
          <a:bodyPr wrap="square" rtlCol="0">
            <a:spAutoFit/>
          </a:bodyPr>
          <a:lstStyle/>
          <a:p>
            <a:r>
              <a:rPr lang="en-US" sz="2800" dirty="0"/>
              <a:t>Parent letter to go home for each Unit!</a:t>
            </a:r>
          </a:p>
        </p:txBody>
      </p:sp>
    </p:spTree>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79"/>
          <p:cNvSpPr txBox="1">
            <a:spLocks noGrp="1"/>
          </p:cNvSpPr>
          <p:nvPr>
            <p:ph type="title" idx="4294967295"/>
          </p:nvPr>
        </p:nvSpPr>
        <p:spPr>
          <a:xfrm>
            <a:off x="2252618" y="899648"/>
            <a:ext cx="6870600" cy="9717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 sz="4400" dirty="0">
                <a:solidFill>
                  <a:srgbClr val="333399"/>
                </a:solidFill>
                <a:latin typeface="Chelsea Market"/>
                <a:ea typeface="Chelsea Market"/>
                <a:cs typeface="Chelsea Market"/>
                <a:sym typeface="Chelsea Market"/>
              </a:rPr>
              <a:t>Fact Fluency</a:t>
            </a:r>
            <a:endParaRPr dirty="0">
              <a:latin typeface="Chelsea Market"/>
              <a:ea typeface="Chelsea Market"/>
              <a:cs typeface="Chelsea Market"/>
              <a:sym typeface="Chelsea Market"/>
            </a:endParaRPr>
          </a:p>
        </p:txBody>
      </p:sp>
      <p:sp>
        <p:nvSpPr>
          <p:cNvPr id="547" name="Google Shape;547;p79"/>
          <p:cNvSpPr txBox="1">
            <a:spLocks noGrp="1"/>
          </p:cNvSpPr>
          <p:nvPr>
            <p:ph type="body" idx="1"/>
          </p:nvPr>
        </p:nvSpPr>
        <p:spPr>
          <a:xfrm>
            <a:off x="1398275" y="2106675"/>
            <a:ext cx="6963300" cy="34776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342900" indent="-317500">
              <a:lnSpc>
                <a:spcPct val="100000"/>
              </a:lnSpc>
              <a:buClr>
                <a:srgbClr val="1A1A1A"/>
              </a:buClr>
              <a:buSzPts val="2000"/>
              <a:buFont typeface="Century Gothic"/>
              <a:buChar char="∙"/>
            </a:pPr>
            <a:r>
              <a:rPr lang="en" sz="2000">
                <a:solidFill>
                  <a:srgbClr val="1A1A1A"/>
                </a:solidFill>
                <a:latin typeface="Century Gothic"/>
                <a:ea typeface="Century Gothic"/>
                <a:cs typeface="Century Gothic"/>
                <a:sym typeface="Century Gothic"/>
              </a:rPr>
              <a:t>Students are expected to practice their facts:  </a:t>
            </a:r>
            <a:endParaRPr sz="2000">
              <a:solidFill>
                <a:srgbClr val="1A1A1A"/>
              </a:solidFill>
              <a:latin typeface="Century Gothic"/>
              <a:ea typeface="Century Gothic"/>
              <a:cs typeface="Century Gothic"/>
              <a:sym typeface="Century Gothic"/>
            </a:endParaRPr>
          </a:p>
          <a:p>
            <a:pPr indent="457200">
              <a:lnSpc>
                <a:spcPct val="100000"/>
              </a:lnSpc>
              <a:buNone/>
            </a:pPr>
            <a:r>
              <a:rPr lang="en" sz="2000">
                <a:solidFill>
                  <a:srgbClr val="1A1A1A"/>
                </a:solidFill>
                <a:latin typeface="Century Gothic"/>
                <a:ea typeface="Century Gothic"/>
                <a:cs typeface="Century Gothic"/>
                <a:sym typeface="Century Gothic"/>
              </a:rPr>
              <a:t>x and ÷</a:t>
            </a:r>
            <a:endParaRPr sz="2000">
              <a:solidFill>
                <a:srgbClr val="1A1A1A"/>
              </a:solidFill>
              <a:latin typeface="Century Gothic"/>
              <a:ea typeface="Century Gothic"/>
              <a:cs typeface="Century Gothic"/>
              <a:sym typeface="Century Gothic"/>
            </a:endParaRPr>
          </a:p>
          <a:p>
            <a:pPr marL="342900" indent="-317500">
              <a:lnSpc>
                <a:spcPct val="100000"/>
              </a:lnSpc>
              <a:spcBef>
                <a:spcPts val="480"/>
              </a:spcBef>
              <a:buClr>
                <a:srgbClr val="1A1A1A"/>
              </a:buClr>
              <a:buSzPts val="2000"/>
              <a:buFont typeface="Century Gothic"/>
              <a:buChar char="∙"/>
            </a:pPr>
            <a:r>
              <a:rPr lang="en" sz="2000">
                <a:solidFill>
                  <a:srgbClr val="1A1A1A"/>
                </a:solidFill>
                <a:latin typeface="Century Gothic"/>
                <a:ea typeface="Century Gothic"/>
                <a:cs typeface="Century Gothic"/>
                <a:sym typeface="Century Gothic"/>
              </a:rPr>
              <a:t>Fact practices can be found on the Carroll County Math Website</a:t>
            </a:r>
            <a:endParaRPr sz="2000">
              <a:solidFill>
                <a:srgbClr val="1A1A1A"/>
              </a:solidFill>
              <a:latin typeface="Century Gothic"/>
              <a:ea typeface="Century Gothic"/>
              <a:cs typeface="Century Gothic"/>
              <a:sym typeface="Century Gothic"/>
            </a:endParaRPr>
          </a:p>
          <a:p>
            <a:pPr marL="342900" indent="-317500">
              <a:lnSpc>
                <a:spcPct val="100000"/>
              </a:lnSpc>
              <a:spcBef>
                <a:spcPts val="480"/>
              </a:spcBef>
              <a:buClr>
                <a:srgbClr val="1A1A1A"/>
              </a:buClr>
              <a:buSzPts val="2000"/>
              <a:buFont typeface="Chelsea Market"/>
              <a:buChar char="∙"/>
            </a:pPr>
            <a:r>
              <a:rPr lang="en" sz="2000">
                <a:solidFill>
                  <a:srgbClr val="1A1A1A"/>
                </a:solidFill>
                <a:latin typeface="Century Gothic"/>
                <a:ea typeface="Century Gothic"/>
                <a:cs typeface="Century Gothic"/>
                <a:sym typeface="Century Gothic"/>
              </a:rPr>
              <a:t>Facts are taught in a </a:t>
            </a:r>
            <a:r>
              <a:rPr lang="en" sz="2000" b="1">
                <a:solidFill>
                  <a:srgbClr val="1A1A1A"/>
                </a:solidFill>
                <a:latin typeface="Century Gothic"/>
                <a:ea typeface="Century Gothic"/>
                <a:cs typeface="Century Gothic"/>
                <a:sym typeface="Century Gothic"/>
              </a:rPr>
              <a:t>strategic progression </a:t>
            </a:r>
            <a:r>
              <a:rPr lang="en" sz="2000">
                <a:solidFill>
                  <a:srgbClr val="1A1A1A"/>
                </a:solidFill>
                <a:latin typeface="Century Gothic"/>
                <a:ea typeface="Century Gothic"/>
                <a:cs typeface="Century Gothic"/>
                <a:sym typeface="Century Gothic"/>
              </a:rPr>
              <a:t>throughout the year:</a:t>
            </a:r>
            <a:endParaRPr sz="2000">
              <a:solidFill>
                <a:srgbClr val="1A1A1A"/>
              </a:solidFill>
              <a:latin typeface="Century Gothic"/>
              <a:ea typeface="Century Gothic"/>
              <a:cs typeface="Century Gothic"/>
              <a:sym typeface="Century Gothic"/>
            </a:endParaRPr>
          </a:p>
          <a:p>
            <a:pPr marL="342900" indent="-298450">
              <a:lnSpc>
                <a:spcPct val="100000"/>
              </a:lnSpc>
              <a:spcBef>
                <a:spcPts val="480"/>
              </a:spcBef>
              <a:buClr>
                <a:srgbClr val="1A1A1A"/>
              </a:buClr>
              <a:buSzPts val="1700"/>
              <a:buFont typeface="Century Gothic"/>
              <a:buChar char="∙"/>
            </a:pPr>
            <a:r>
              <a:rPr lang="en" sz="1700" b="1" i="1">
                <a:solidFill>
                  <a:srgbClr val="1A1A1A"/>
                </a:solidFill>
                <a:latin typeface="Century Gothic"/>
                <a:ea typeface="Century Gothic"/>
                <a:cs typeface="Century Gothic"/>
                <a:sym typeface="Century Gothic"/>
              </a:rPr>
              <a:t>*Foundational Facts (0, 1, 2, 5, 10 and square products)</a:t>
            </a:r>
            <a:endParaRPr sz="1700" b="1" i="1">
              <a:solidFill>
                <a:srgbClr val="1A1A1A"/>
              </a:solidFill>
              <a:latin typeface="Century Gothic"/>
              <a:ea typeface="Century Gothic"/>
              <a:cs typeface="Century Gothic"/>
              <a:sym typeface="Century Gothic"/>
            </a:endParaRPr>
          </a:p>
          <a:p>
            <a:pPr marL="342900" indent="-298450">
              <a:lnSpc>
                <a:spcPct val="100000"/>
              </a:lnSpc>
              <a:spcBef>
                <a:spcPts val="480"/>
              </a:spcBef>
              <a:buClr>
                <a:srgbClr val="1A1A1A"/>
              </a:buClr>
              <a:buSzPts val="1700"/>
              <a:buFont typeface="Century Gothic"/>
              <a:buChar char="∙"/>
            </a:pPr>
            <a:r>
              <a:rPr lang="en" sz="1700" b="1" i="1">
                <a:solidFill>
                  <a:srgbClr val="1A1A1A"/>
                </a:solidFill>
                <a:latin typeface="Century Gothic"/>
                <a:ea typeface="Century Gothic"/>
                <a:cs typeface="Century Gothic"/>
                <a:sym typeface="Century Gothic"/>
              </a:rPr>
              <a:t>*Adding or subtracting a group</a:t>
            </a:r>
            <a:endParaRPr sz="1700" b="1" i="1">
              <a:solidFill>
                <a:srgbClr val="1A1A1A"/>
              </a:solidFill>
              <a:latin typeface="Century Gothic"/>
              <a:ea typeface="Century Gothic"/>
              <a:cs typeface="Century Gothic"/>
              <a:sym typeface="Century Gothic"/>
            </a:endParaRPr>
          </a:p>
          <a:p>
            <a:pPr marL="342900" indent="-298450">
              <a:lnSpc>
                <a:spcPct val="100000"/>
              </a:lnSpc>
              <a:spcBef>
                <a:spcPts val="480"/>
              </a:spcBef>
              <a:buClr>
                <a:srgbClr val="1A1A1A"/>
              </a:buClr>
              <a:buSzPts val="1700"/>
              <a:buFont typeface="Century Gothic"/>
              <a:buChar char="∙"/>
            </a:pPr>
            <a:r>
              <a:rPr lang="en" sz="1700" b="1" i="1">
                <a:solidFill>
                  <a:srgbClr val="1A1A1A"/>
                </a:solidFill>
                <a:latin typeface="Century Gothic"/>
                <a:ea typeface="Century Gothic"/>
                <a:cs typeface="Century Gothic"/>
                <a:sym typeface="Century Gothic"/>
              </a:rPr>
              <a:t>*Decomposing a factor</a:t>
            </a:r>
            <a:endParaRPr sz="1700" b="1" i="1">
              <a:solidFill>
                <a:srgbClr val="1A1A1A"/>
              </a:solidFill>
              <a:latin typeface="Century Gothic"/>
              <a:ea typeface="Century Gothic"/>
              <a:cs typeface="Century Gothic"/>
              <a:sym typeface="Century Gothic"/>
            </a:endParaRPr>
          </a:p>
          <a:p>
            <a:pPr marL="342900" indent="-317500">
              <a:lnSpc>
                <a:spcPct val="100000"/>
              </a:lnSpc>
              <a:spcBef>
                <a:spcPts val="480"/>
              </a:spcBef>
              <a:buClr>
                <a:schemeClr val="dk1"/>
              </a:buClr>
              <a:buSzPts val="2000"/>
              <a:buFont typeface="Century Gothic"/>
              <a:buChar char="∙"/>
            </a:pPr>
            <a:endParaRPr sz="2000">
              <a:solidFill>
                <a:schemeClr val="dk1"/>
              </a:solidFill>
              <a:latin typeface="Century Gothic"/>
              <a:ea typeface="Century Gothic"/>
              <a:cs typeface="Century Gothic"/>
              <a:sym typeface="Century Gothic"/>
            </a:endParaRPr>
          </a:p>
        </p:txBody>
      </p:sp>
      <p:sp>
        <p:nvSpPr>
          <p:cNvPr id="548" name="Google Shape;548;p79"/>
          <p:cNvSpPr txBox="1"/>
          <p:nvPr/>
        </p:nvSpPr>
        <p:spPr>
          <a:xfrm>
            <a:off x="1530975" y="4134051"/>
            <a:ext cx="6870600" cy="461635"/>
          </a:xfrm>
          <a:prstGeom prst="rect">
            <a:avLst/>
          </a:prstGeom>
          <a:noFill/>
          <a:ln>
            <a:noFill/>
          </a:ln>
        </p:spPr>
        <p:txBody>
          <a:bodyPr spcFirstLastPara="1" wrap="square" lIns="91425" tIns="91425" rIns="91425" bIns="91425" anchor="t" anchorCtr="0">
            <a:spAutoFit/>
          </a:bodyPr>
          <a:lstStyle/>
          <a:p>
            <a:pPr>
              <a:spcBef>
                <a:spcPts val="0"/>
              </a:spcBef>
              <a:spcAft>
                <a:spcPts val="0"/>
              </a:spcAft>
            </a:pPr>
            <a:endParaRPr>
              <a:latin typeface="Roboto Mono Medium"/>
              <a:ea typeface="Roboto Mono Medium"/>
              <a:cs typeface="Roboto Mono Medium"/>
              <a:sym typeface="Roboto Mono Medium"/>
            </a:endParaRPr>
          </a:p>
        </p:txBody>
      </p:sp>
      <p:pic>
        <p:nvPicPr>
          <p:cNvPr id="4" name="Picture 2" descr="A picture containing indoor, decorated&#10;&#10;Description automatically generated">
            <a:extLst>
              <a:ext uri="{FF2B5EF4-FFF2-40B4-BE49-F238E27FC236}">
                <a16:creationId xmlns:a16="http://schemas.microsoft.com/office/drawing/2014/main" id="{E62F277B-E1A1-5319-B253-8C7E236A6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5" y="12235"/>
            <a:ext cx="26670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FC204CBE-DB01-505A-9F7D-45948A9F2CEC}"/>
              </a:ext>
            </a:extLst>
          </p:cNvPr>
          <p:cNvSpPr>
            <a:spLocks noGrp="1" noChangeArrowheads="1"/>
          </p:cNvSpPr>
          <p:nvPr>
            <p:ph idx="1"/>
          </p:nvPr>
        </p:nvSpPr>
        <p:spPr>
          <a:xfrm>
            <a:off x="304800" y="1295400"/>
            <a:ext cx="7707312" cy="5410200"/>
          </a:xfrm>
        </p:spPr>
        <p:txBody>
          <a:bodyPr rtlCol="0">
            <a:normAutofit fontScale="25000" lnSpcReduction="20000"/>
          </a:bodyPr>
          <a:lstStyle/>
          <a:p>
            <a:pPr marL="68580" indent="0" eaLnBrk="1" fontAlgn="auto" hangingPunct="1">
              <a:spcAft>
                <a:spcPts val="0"/>
              </a:spcAft>
              <a:buFont typeface="Wingdings 2" panose="05020102010507070707" pitchFamily="18" charset="2"/>
              <a:buNone/>
              <a:defRPr/>
            </a:pPr>
            <a:endParaRPr lang="en-US" dirty="0"/>
          </a:p>
          <a:p>
            <a:pPr marL="0" indent="0" eaLnBrk="1" fontAlgn="auto" hangingPunct="1">
              <a:spcAft>
                <a:spcPts val="0"/>
              </a:spcAft>
              <a:buNone/>
              <a:defRPr/>
            </a:pPr>
            <a:r>
              <a:rPr lang="en-US" sz="11200" u="sng" dirty="0"/>
              <a:t>UNITS</a:t>
            </a:r>
          </a:p>
          <a:p>
            <a:pPr indent="-274320" eaLnBrk="1" fontAlgn="auto" hangingPunct="1">
              <a:spcAft>
                <a:spcPts val="0"/>
              </a:spcAft>
              <a:defRPr/>
            </a:pPr>
            <a:r>
              <a:rPr lang="en-US" sz="11200" dirty="0"/>
              <a:t>Weather/Climate</a:t>
            </a:r>
          </a:p>
          <a:p>
            <a:pPr indent="-274320" eaLnBrk="1" fontAlgn="auto" hangingPunct="1">
              <a:spcAft>
                <a:spcPts val="0"/>
              </a:spcAft>
              <a:defRPr/>
            </a:pPr>
            <a:r>
              <a:rPr lang="en-US" sz="11200" dirty="0"/>
              <a:t>Inherited Traits </a:t>
            </a:r>
          </a:p>
          <a:p>
            <a:pPr indent="-274320" eaLnBrk="1" fontAlgn="auto" hangingPunct="1">
              <a:spcAft>
                <a:spcPts val="0"/>
              </a:spcAft>
              <a:defRPr/>
            </a:pPr>
            <a:r>
              <a:rPr lang="en-US" sz="11200" dirty="0"/>
              <a:t>Force and Motion</a:t>
            </a:r>
          </a:p>
          <a:p>
            <a:pPr indent="-274320" eaLnBrk="1" fontAlgn="auto" hangingPunct="1">
              <a:spcAft>
                <a:spcPts val="0"/>
              </a:spcAft>
              <a:defRPr/>
            </a:pPr>
            <a:r>
              <a:rPr lang="en-US" sz="11200" dirty="0"/>
              <a:t>Matter and Interactions</a:t>
            </a:r>
          </a:p>
          <a:p>
            <a:pPr indent="-274320" eaLnBrk="1" fontAlgn="auto" hangingPunct="1">
              <a:spcAft>
                <a:spcPts val="0"/>
              </a:spcAft>
              <a:defRPr/>
            </a:pPr>
            <a:r>
              <a:rPr lang="en-US" sz="8000" dirty="0">
                <a:solidFill>
                  <a:srgbClr val="0070C0"/>
                </a:solidFill>
              </a:rPr>
              <a:t>Collecting data</a:t>
            </a:r>
          </a:p>
          <a:p>
            <a:pPr indent="-274320" eaLnBrk="1" fontAlgn="auto" hangingPunct="1">
              <a:spcAft>
                <a:spcPts val="0"/>
              </a:spcAft>
              <a:defRPr/>
            </a:pPr>
            <a:r>
              <a:rPr lang="en-US" sz="8000" dirty="0">
                <a:solidFill>
                  <a:srgbClr val="0070C0"/>
                </a:solidFill>
              </a:rPr>
              <a:t>Writing about observations</a:t>
            </a:r>
          </a:p>
          <a:p>
            <a:pPr indent="-274320" eaLnBrk="1" fontAlgn="auto" hangingPunct="1">
              <a:spcAft>
                <a:spcPts val="0"/>
              </a:spcAft>
              <a:defRPr/>
            </a:pPr>
            <a:r>
              <a:rPr lang="en-US" sz="8000" dirty="0">
                <a:solidFill>
                  <a:srgbClr val="0070C0"/>
                </a:solidFill>
              </a:rPr>
              <a:t>Application of math skills </a:t>
            </a:r>
          </a:p>
          <a:p>
            <a:pPr indent="-274320" eaLnBrk="1" fontAlgn="auto" hangingPunct="1">
              <a:spcAft>
                <a:spcPts val="0"/>
              </a:spcAft>
              <a:defRPr/>
            </a:pPr>
            <a:r>
              <a:rPr lang="en-US" sz="8000" dirty="0">
                <a:solidFill>
                  <a:srgbClr val="0070C0"/>
                </a:solidFill>
              </a:rPr>
              <a:t>Reading and responding, in writing, to non-fiction text </a:t>
            </a:r>
          </a:p>
          <a:p>
            <a:pPr marL="0" indent="0" eaLnBrk="1" fontAlgn="auto" hangingPunct="1">
              <a:spcAft>
                <a:spcPts val="0"/>
              </a:spcAft>
              <a:buFont typeface="Arial" panose="020B0604020202020204" pitchFamily="34" charset="0"/>
              <a:buNone/>
              <a:defRPr/>
            </a:pPr>
            <a:endParaRPr lang="en-US" sz="8000" dirty="0"/>
          </a:p>
          <a:p>
            <a:pPr indent="-274320" eaLnBrk="1" fontAlgn="auto" hangingPunct="1">
              <a:spcAft>
                <a:spcPts val="0"/>
              </a:spcAft>
              <a:defRPr/>
            </a:pPr>
            <a:endParaRPr lang="en-US" sz="7200" dirty="0"/>
          </a:p>
          <a:p>
            <a:pPr indent="-274320" eaLnBrk="1" fontAlgn="auto" hangingPunct="1">
              <a:spcAft>
                <a:spcPts val="0"/>
              </a:spcAft>
              <a:defRPr/>
            </a:pPr>
            <a:endParaRPr lang="en-US" sz="7200" dirty="0"/>
          </a:p>
          <a:p>
            <a:pPr marL="365443" lvl="1" indent="0" eaLnBrk="1" fontAlgn="auto" hangingPunct="1">
              <a:spcAft>
                <a:spcPts val="0"/>
              </a:spcAft>
              <a:buFont typeface="Wingdings 2" panose="05020102010507070707" pitchFamily="18" charset="2"/>
              <a:buNone/>
              <a:defRPr/>
            </a:pPr>
            <a:r>
              <a:rPr lang="en-US" sz="7200" dirty="0"/>
              <a:t>     </a:t>
            </a:r>
          </a:p>
        </p:txBody>
      </p:sp>
      <p:pic>
        <p:nvPicPr>
          <p:cNvPr id="26627" name="Picture 2" descr="Logo&#10;&#10;Description automatically generated">
            <a:extLst>
              <a:ext uri="{FF2B5EF4-FFF2-40B4-BE49-F238E27FC236}">
                <a16:creationId xmlns:a16="http://schemas.microsoft.com/office/drawing/2014/main" id="{59B950D9-E2AE-A96C-278A-559CFFFCD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225" y="52354"/>
            <a:ext cx="5021263" cy="17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83416BF-BD8C-C3B3-0ECD-1EE2D5B42ED4}"/>
              </a:ext>
            </a:extLst>
          </p:cNvPr>
          <p:cNvSpPr txBox="1"/>
          <p:nvPr/>
        </p:nvSpPr>
        <p:spPr>
          <a:xfrm rot="641858">
            <a:off x="6204028" y="2264512"/>
            <a:ext cx="2361172" cy="1384995"/>
          </a:xfrm>
          <a:prstGeom prst="rect">
            <a:avLst/>
          </a:prstGeom>
          <a:solidFill>
            <a:srgbClr val="FFFF00"/>
          </a:solidFill>
        </p:spPr>
        <p:txBody>
          <a:bodyPr wrap="square" rtlCol="0">
            <a:spAutoFit/>
          </a:bodyPr>
          <a:lstStyle/>
          <a:p>
            <a:r>
              <a:rPr lang="en-US" sz="2800" dirty="0"/>
              <a:t>Parent letter to go home for each Unit!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EC291AB2-3A44-5502-A3EB-122A52454683}"/>
              </a:ext>
            </a:extLst>
          </p:cNvPr>
          <p:cNvSpPr>
            <a:spLocks noGrp="1"/>
          </p:cNvSpPr>
          <p:nvPr>
            <p:ph type="title"/>
          </p:nvPr>
        </p:nvSpPr>
        <p:spPr>
          <a:xfrm>
            <a:off x="2819400" y="762000"/>
            <a:ext cx="2743200" cy="725488"/>
          </a:xfrm>
        </p:spPr>
        <p:txBody>
          <a:bodyPr>
            <a:normAutofit/>
          </a:bodyPr>
          <a:lstStyle/>
          <a:p>
            <a:pPr eaLnBrk="1" fontAlgn="auto" hangingPunct="1">
              <a:spcAft>
                <a:spcPts val="0"/>
              </a:spcAft>
              <a:defRPr/>
            </a:pPr>
            <a:r>
              <a:rPr lang="en-US" altLang="en-US" sz="4400" dirty="0">
                <a:ea typeface="ＭＳ Ｐゴシック" panose="020B0600070205080204" pitchFamily="34" charset="-128"/>
              </a:rPr>
              <a:t>Grading</a:t>
            </a:r>
            <a:endParaRPr lang="en-US" altLang="en-US" sz="4400" b="1" u="sng" dirty="0">
              <a:solidFill>
                <a:srgbClr val="FF0000"/>
              </a:solidFill>
              <a:ea typeface="ＭＳ Ｐゴシック" panose="020B0600070205080204" pitchFamily="34" charset="-128"/>
            </a:endParaRPr>
          </a:p>
        </p:txBody>
      </p:sp>
      <p:sp>
        <p:nvSpPr>
          <p:cNvPr id="29699" name="Content Placeholder 2">
            <a:extLst>
              <a:ext uri="{FF2B5EF4-FFF2-40B4-BE49-F238E27FC236}">
                <a16:creationId xmlns:a16="http://schemas.microsoft.com/office/drawing/2014/main" id="{459612CD-0756-39E4-E952-5ED0896AEC8F}"/>
              </a:ext>
            </a:extLst>
          </p:cNvPr>
          <p:cNvSpPr>
            <a:spLocks noGrp="1" noChangeArrowheads="1"/>
          </p:cNvSpPr>
          <p:nvPr>
            <p:ph idx="1"/>
          </p:nvPr>
        </p:nvSpPr>
        <p:spPr>
          <a:xfrm>
            <a:off x="228600" y="1752600"/>
            <a:ext cx="8915400" cy="4913313"/>
          </a:xfrm>
        </p:spPr>
        <p:txBody>
          <a:bodyPr/>
          <a:lstStyle/>
          <a:p>
            <a:pPr eaLnBrk="1" hangingPunct="1"/>
            <a:endParaRPr lang="en-US" altLang="en-US" dirty="0">
              <a:ea typeface="ＭＳ Ｐゴシック" panose="020B0600070205080204" pitchFamily="34" charset="-128"/>
            </a:endParaRPr>
          </a:p>
          <a:p>
            <a:pPr eaLnBrk="1" hangingPunct="1"/>
            <a:r>
              <a:rPr lang="en-US" altLang="en-US" sz="2400" dirty="0">
                <a:latin typeface="Century Gothic" panose="020B0502020202020204" pitchFamily="34" charset="0"/>
                <a:ea typeface="ＭＳ Ｐゴシック" panose="020B0600070205080204" pitchFamily="34" charset="-128"/>
              </a:rPr>
              <a:t>Transition from  O, S, N   </a:t>
            </a:r>
            <a:r>
              <a:rPr lang="en-US" altLang="en-US" sz="2400" b="1" dirty="0">
                <a:latin typeface="Century Gothic" panose="020B0502020202020204" pitchFamily="34" charset="0"/>
                <a:ea typeface="ＭＳ Ｐゴシック" panose="020B0600070205080204" pitchFamily="34" charset="-128"/>
              </a:rPr>
              <a:t>to   A, B, C, D, F</a:t>
            </a:r>
          </a:p>
          <a:p>
            <a:pPr eaLnBrk="1" hangingPunct="1"/>
            <a:r>
              <a:rPr lang="en-US" altLang="en-US" sz="2400" dirty="0">
                <a:latin typeface="Century Gothic" panose="020B0502020202020204" pitchFamily="34" charset="0"/>
                <a:ea typeface="ＭＳ Ｐゴシック" panose="020B0600070205080204" pitchFamily="34" charset="-128"/>
              </a:rPr>
              <a:t>Reading, Writing—combined into one grade</a:t>
            </a:r>
          </a:p>
          <a:p>
            <a:pPr eaLnBrk="1" hangingPunct="1"/>
            <a:r>
              <a:rPr lang="en-US" altLang="en-US" sz="2400" dirty="0">
                <a:latin typeface="Century Gothic" panose="020B0502020202020204" pitchFamily="34" charset="0"/>
                <a:ea typeface="ＭＳ Ｐゴシック" panose="020B0600070205080204" pitchFamily="34" charset="-128"/>
              </a:rPr>
              <a:t>Math, Science, Social Studies all given individual grade</a:t>
            </a:r>
          </a:p>
          <a:p>
            <a:pPr eaLnBrk="1" hangingPunct="1"/>
            <a:r>
              <a:rPr lang="en-US" altLang="en-US" sz="2400" dirty="0">
                <a:latin typeface="Century Gothic" panose="020B0502020202020204" pitchFamily="34" charset="0"/>
                <a:ea typeface="ＭＳ Ｐゴシック" panose="020B0600070205080204" pitchFamily="34" charset="-128"/>
              </a:rPr>
              <a:t>Grades available anytime via Home Access  </a:t>
            </a:r>
          </a:p>
          <a:p>
            <a:pPr eaLnBrk="1" hangingPunct="1"/>
            <a:r>
              <a:rPr lang="en-US" altLang="en-US" sz="2400" dirty="0">
                <a:latin typeface="Century Gothic" panose="020B0502020202020204" pitchFamily="34" charset="0"/>
                <a:ea typeface="ＭＳ Ｐゴシック" panose="020B0600070205080204" pitchFamily="34" charset="-128"/>
              </a:rPr>
              <a:t>No interim reports are given</a:t>
            </a:r>
          </a:p>
          <a:p>
            <a:pPr marL="0" indent="0" eaLnBrk="1" hangingPunct="1">
              <a:buNone/>
            </a:pPr>
            <a:endParaRPr lang="en-US" altLang="en-US" sz="2400" dirty="0">
              <a:ea typeface="ＭＳ Ｐゴシック" panose="020B0600070205080204"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3" name="Picture 2">
            <a:extLst>
              <a:ext uri="{FF2B5EF4-FFF2-40B4-BE49-F238E27FC236}">
                <a16:creationId xmlns:a16="http://schemas.microsoft.com/office/drawing/2014/main" id="{16CC292B-0463-FC79-916F-7624B712ABE0}"/>
              </a:ext>
            </a:extLst>
          </p:cNvPr>
          <p:cNvPicPr>
            <a:picLocks noChangeAspect="1"/>
          </p:cNvPicPr>
          <p:nvPr/>
        </p:nvPicPr>
        <p:blipFill>
          <a:blip r:embed="rId3"/>
          <a:stretch>
            <a:fillRect/>
          </a:stretch>
        </p:blipFill>
        <p:spPr>
          <a:xfrm>
            <a:off x="0" y="1503512"/>
            <a:ext cx="9144000" cy="2241850"/>
          </a:xfrm>
          <a:prstGeom prst="rect">
            <a:avLst/>
          </a:prstGeom>
        </p:spPr>
      </p:pic>
      <p:sp>
        <p:nvSpPr>
          <p:cNvPr id="428" name="Google Shape;428;p65"/>
          <p:cNvSpPr txBox="1">
            <a:spLocks noGrp="1"/>
          </p:cNvSpPr>
          <p:nvPr>
            <p:ph type="title"/>
          </p:nvPr>
        </p:nvSpPr>
        <p:spPr>
          <a:xfrm>
            <a:off x="5867400" y="118216"/>
            <a:ext cx="2722299" cy="1068934"/>
          </a:xfrm>
          <a:prstGeom prst="rect">
            <a:avLst/>
          </a:prstGeom>
          <a:noFill/>
          <a:ln>
            <a:noFill/>
          </a:ln>
        </p:spPr>
        <p:txBody>
          <a:bodyPr spcFirstLastPara="1" vert="horz" wrap="square" lIns="91425" tIns="45700" rIns="91425" bIns="45700" rtlCol="0" anchor="b" anchorCtr="0">
            <a:noAutofit/>
          </a:bodyPr>
          <a:lstStyle/>
          <a:p>
            <a:pPr>
              <a:lnSpc>
                <a:spcPct val="100000"/>
              </a:lnSpc>
              <a:buClr>
                <a:srgbClr val="333399"/>
              </a:buClr>
              <a:buSzPts val="4400"/>
            </a:pPr>
            <a:r>
              <a:rPr lang="en" sz="3500" dirty="0">
                <a:solidFill>
                  <a:srgbClr val="333399"/>
                </a:solidFill>
                <a:latin typeface="Chelsea Market"/>
                <a:ea typeface="Chelsea Market"/>
                <a:cs typeface="Chelsea Market"/>
                <a:sym typeface="Chelsea Market"/>
              </a:rPr>
              <a:t>Grading</a:t>
            </a:r>
            <a:endParaRPr sz="1700" dirty="0">
              <a:latin typeface="Chelsea Market"/>
              <a:ea typeface="Chelsea Market"/>
              <a:cs typeface="Chelsea Market"/>
              <a:sym typeface="Chelsea Market"/>
            </a:endParaRPr>
          </a:p>
        </p:txBody>
      </p:sp>
      <p:sp>
        <p:nvSpPr>
          <p:cNvPr id="429" name="Google Shape;429;p65"/>
          <p:cNvSpPr/>
          <p:nvPr/>
        </p:nvSpPr>
        <p:spPr>
          <a:xfrm>
            <a:off x="4733908" y="2242559"/>
            <a:ext cx="732900" cy="534600"/>
          </a:xfrm>
          <a:prstGeom prst="leftArrow">
            <a:avLst>
              <a:gd name="adj1" fmla="val 50000"/>
              <a:gd name="adj2" fmla="val 50000"/>
            </a:avLst>
          </a:prstGeom>
          <a:solidFill>
            <a:srgbClr val="FFFF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spcBef>
                <a:spcPts val="0"/>
              </a:spcBef>
              <a:spcAft>
                <a:spcPts val="0"/>
              </a:spcAft>
            </a:pPr>
            <a:endParaRPr/>
          </a:p>
        </p:txBody>
      </p:sp>
      <p:pic>
        <p:nvPicPr>
          <p:cNvPr id="430" name="Google Shape;430;p65"/>
          <p:cNvPicPr preferRelativeResize="0"/>
          <p:nvPr/>
        </p:nvPicPr>
        <p:blipFill>
          <a:blip r:embed="rId4">
            <a:alphaModFix/>
          </a:blip>
          <a:stretch>
            <a:fillRect/>
          </a:stretch>
        </p:blipFill>
        <p:spPr>
          <a:xfrm>
            <a:off x="2871085" y="3619849"/>
            <a:ext cx="4015446" cy="2302528"/>
          </a:xfrm>
          <a:prstGeom prst="rect">
            <a:avLst/>
          </a:prstGeom>
          <a:noFill/>
          <a:ln>
            <a:noFill/>
          </a:ln>
        </p:spPr>
      </p:pic>
      <p:sp>
        <p:nvSpPr>
          <p:cNvPr id="431" name="Google Shape;431;p65"/>
          <p:cNvSpPr/>
          <p:nvPr/>
        </p:nvSpPr>
        <p:spPr>
          <a:xfrm>
            <a:off x="5466808" y="5116686"/>
            <a:ext cx="732900" cy="534600"/>
          </a:xfrm>
          <a:prstGeom prst="leftArrow">
            <a:avLst>
              <a:gd name="adj1" fmla="val 50000"/>
              <a:gd name="adj2" fmla="val 50000"/>
            </a:avLst>
          </a:prstGeom>
          <a:solidFill>
            <a:srgbClr val="FFFF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spcBef>
                <a:spcPts val="0"/>
              </a:spcBef>
              <a:spcAft>
                <a:spcPts val="0"/>
              </a:spcAft>
            </a:pPr>
            <a:endParaRPr/>
          </a:p>
        </p:txBody>
      </p:sp>
      <p:sp>
        <p:nvSpPr>
          <p:cNvPr id="432" name="Google Shape;432;p65"/>
          <p:cNvSpPr txBox="1"/>
          <p:nvPr/>
        </p:nvSpPr>
        <p:spPr>
          <a:xfrm>
            <a:off x="112578" y="5051725"/>
            <a:ext cx="4015500" cy="446400"/>
          </a:xfrm>
          <a:prstGeom prst="rect">
            <a:avLst/>
          </a:prstGeom>
          <a:noFill/>
          <a:ln>
            <a:noFill/>
          </a:ln>
        </p:spPr>
        <p:txBody>
          <a:bodyPr spcFirstLastPara="1" wrap="square" lIns="91425" tIns="91425" rIns="91425" bIns="91425" anchor="t" anchorCtr="0">
            <a:spAutoFit/>
          </a:bodyPr>
          <a:lstStyle/>
          <a:p>
            <a:pPr>
              <a:spcBef>
                <a:spcPts val="0"/>
              </a:spcBef>
              <a:spcAft>
                <a:spcPts val="0"/>
              </a:spcAft>
            </a:pPr>
            <a:r>
              <a:rPr lang="en" sz="1700" dirty="0">
                <a:latin typeface="Roboto Mono Medium"/>
                <a:ea typeface="Roboto Mono Medium"/>
                <a:cs typeface="Roboto Mono Medium"/>
                <a:sym typeface="Roboto Mono Medium"/>
              </a:rPr>
              <a:t>www.carrollk12.org</a:t>
            </a:r>
            <a:endParaRPr sz="1700" dirty="0">
              <a:latin typeface="Roboto Mono Medium"/>
              <a:ea typeface="Roboto Mono Medium"/>
              <a:cs typeface="Roboto Mono Medium"/>
              <a:sym typeface="Roboto Mono Medium"/>
            </a:endParaRPr>
          </a:p>
        </p:txBody>
      </p:sp>
      <p:sp>
        <p:nvSpPr>
          <p:cNvPr id="433" name="Google Shape;433;p65"/>
          <p:cNvSpPr/>
          <p:nvPr/>
        </p:nvSpPr>
        <p:spPr>
          <a:xfrm>
            <a:off x="7145387" y="2894400"/>
            <a:ext cx="732900" cy="534600"/>
          </a:xfrm>
          <a:prstGeom prst="leftArrow">
            <a:avLst>
              <a:gd name="adj1" fmla="val 50000"/>
              <a:gd name="adj2" fmla="val 50000"/>
            </a:avLst>
          </a:prstGeom>
          <a:solidFill>
            <a:srgbClr val="FFFF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spcBef>
                <a:spcPts val="0"/>
              </a:spcBef>
              <a:spcAft>
                <a:spcPts val="0"/>
              </a:spcAft>
            </a:pPr>
            <a:endParaRPr/>
          </a:p>
        </p:txBody>
      </p:sp>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7"/>
          <p:cNvSpPr txBox="1">
            <a:spLocks noGrp="1"/>
          </p:cNvSpPr>
          <p:nvPr>
            <p:ph type="title" idx="4294967295"/>
          </p:nvPr>
        </p:nvSpPr>
        <p:spPr>
          <a:xfrm>
            <a:off x="672150" y="-63942"/>
            <a:ext cx="7799700" cy="9717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 sz="3600" cap="none" dirty="0">
                <a:solidFill>
                  <a:srgbClr val="002060"/>
                </a:solidFill>
                <a:latin typeface="Century Gothic" panose="020B0502020202020204" pitchFamily="34" charset="0"/>
                <a:ea typeface="Chelsea Market"/>
                <a:cs typeface="Chelsea Market"/>
                <a:sym typeface="Chelsea Market"/>
              </a:rPr>
              <a:t>Homework</a:t>
            </a:r>
            <a:endParaRPr sz="3600" dirty="0">
              <a:solidFill>
                <a:srgbClr val="002060"/>
              </a:solidFill>
              <a:latin typeface="Century Gothic" panose="020B0502020202020204" pitchFamily="34" charset="0"/>
              <a:ea typeface="Chelsea Market"/>
              <a:cs typeface="Chelsea Market"/>
              <a:sym typeface="Chelsea Market"/>
            </a:endParaRPr>
          </a:p>
        </p:txBody>
      </p:sp>
      <p:sp>
        <p:nvSpPr>
          <p:cNvPr id="450" name="Google Shape;450;p67"/>
          <p:cNvSpPr txBox="1"/>
          <p:nvPr/>
        </p:nvSpPr>
        <p:spPr>
          <a:xfrm>
            <a:off x="350362" y="2825046"/>
            <a:ext cx="8029500" cy="693000"/>
          </a:xfrm>
          <a:prstGeom prst="rect">
            <a:avLst/>
          </a:prstGeom>
          <a:noFill/>
          <a:ln>
            <a:noFill/>
          </a:ln>
        </p:spPr>
        <p:txBody>
          <a:bodyPr spcFirstLastPara="1" wrap="square" lIns="91425" tIns="45700" rIns="91425" bIns="45700" anchor="t" anchorCtr="0">
            <a:noAutofit/>
          </a:bodyPr>
          <a:lstStyle/>
          <a:p>
            <a:pPr>
              <a:spcBef>
                <a:spcPts val="0"/>
              </a:spcBef>
              <a:spcAft>
                <a:spcPts val="0"/>
              </a:spcAft>
              <a:buClr>
                <a:schemeClr val="dk1"/>
              </a:buClr>
              <a:buSzPts val="1800"/>
            </a:pPr>
            <a:endParaRPr sz="2000">
              <a:latin typeface="Chelsea Market"/>
              <a:ea typeface="Chelsea Market"/>
              <a:cs typeface="Chelsea Market"/>
              <a:sym typeface="Chelsea Market"/>
            </a:endParaRPr>
          </a:p>
          <a:p>
            <a:pPr>
              <a:spcBef>
                <a:spcPts val="0"/>
              </a:spcBef>
              <a:spcAft>
                <a:spcPts val="0"/>
              </a:spcAft>
            </a:pPr>
            <a:endParaRPr>
              <a:solidFill>
                <a:schemeClr val="dk1"/>
              </a:solidFill>
              <a:latin typeface="Arial"/>
              <a:ea typeface="Arial"/>
              <a:cs typeface="Arial"/>
              <a:sym typeface="Arial"/>
            </a:endParaRPr>
          </a:p>
        </p:txBody>
      </p:sp>
      <p:sp>
        <p:nvSpPr>
          <p:cNvPr id="451" name="Google Shape;451;p67"/>
          <p:cNvSpPr txBox="1"/>
          <p:nvPr/>
        </p:nvSpPr>
        <p:spPr>
          <a:xfrm>
            <a:off x="1334056" y="871182"/>
            <a:ext cx="7285200" cy="5601503"/>
          </a:xfrm>
          <a:prstGeom prst="rect">
            <a:avLst/>
          </a:prstGeom>
          <a:noFill/>
          <a:ln>
            <a:noFill/>
          </a:ln>
        </p:spPr>
        <p:txBody>
          <a:bodyPr spcFirstLastPara="1" wrap="square" lIns="91425" tIns="91425" rIns="91425" bIns="91425" anchor="t" anchorCtr="0">
            <a:spAutoFit/>
          </a:bodyPr>
          <a:lstStyle/>
          <a:p>
            <a:pPr>
              <a:spcBef>
                <a:spcPts val="0"/>
              </a:spcBef>
              <a:spcAft>
                <a:spcPts val="0"/>
              </a:spcAft>
            </a:pPr>
            <a:r>
              <a:rPr lang="en" sz="2400" u="sng" dirty="0">
                <a:solidFill>
                  <a:srgbClr val="333399"/>
                </a:solidFill>
                <a:latin typeface="Century Gothic"/>
                <a:ea typeface="Century Gothic"/>
                <a:cs typeface="Century Gothic"/>
                <a:sym typeface="Century Gothic"/>
              </a:rPr>
              <a:t>Reading</a:t>
            </a:r>
            <a:endParaRPr sz="2400" u="sng" dirty="0">
              <a:solidFill>
                <a:srgbClr val="333399"/>
              </a:solidFill>
              <a:latin typeface="Century Gothic"/>
              <a:ea typeface="Century Gothic"/>
              <a:cs typeface="Century Gothic"/>
              <a:sym typeface="Century Gothic"/>
            </a:endParaRPr>
          </a:p>
          <a:p>
            <a:pPr>
              <a:spcBef>
                <a:spcPts val="0"/>
              </a:spcBef>
              <a:spcAft>
                <a:spcPts val="0"/>
              </a:spcAft>
            </a:pPr>
            <a:r>
              <a:rPr lang="en" sz="2000" dirty="0">
                <a:latin typeface="Century Gothic"/>
                <a:ea typeface="Century Gothic"/>
                <a:cs typeface="Century Gothic"/>
                <a:sym typeface="Century Gothic"/>
              </a:rPr>
              <a:t>Read 20 minutes nightly</a:t>
            </a:r>
          </a:p>
          <a:p>
            <a:pPr>
              <a:spcBef>
                <a:spcPts val="0"/>
              </a:spcBef>
              <a:spcAft>
                <a:spcPts val="0"/>
              </a:spcAft>
            </a:pPr>
            <a:r>
              <a:rPr lang="en" sz="2000" dirty="0">
                <a:latin typeface="Century Gothic"/>
                <a:ea typeface="Century Gothic"/>
                <a:cs typeface="Century Gothic"/>
                <a:sym typeface="Century Gothic"/>
              </a:rPr>
              <a:t>Vocabulary review-list in agenda</a:t>
            </a:r>
            <a:br>
              <a:rPr lang="en" sz="2000" dirty="0">
                <a:latin typeface="Century Gothic"/>
                <a:ea typeface="Century Gothic"/>
                <a:cs typeface="Century Gothic"/>
                <a:sym typeface="Century Gothic"/>
              </a:rPr>
            </a:br>
            <a:endParaRPr sz="2000" dirty="0">
              <a:latin typeface="Century Gothic"/>
              <a:ea typeface="Century Gothic"/>
              <a:cs typeface="Century Gothic"/>
              <a:sym typeface="Century Gothic"/>
            </a:endParaRPr>
          </a:p>
          <a:p>
            <a:pPr>
              <a:spcBef>
                <a:spcPts val="0"/>
              </a:spcBef>
              <a:spcAft>
                <a:spcPts val="0"/>
              </a:spcAft>
            </a:pPr>
            <a:r>
              <a:rPr lang="en" sz="2400" u="sng" dirty="0">
                <a:solidFill>
                  <a:srgbClr val="333399"/>
                </a:solidFill>
                <a:latin typeface="Century Gothic"/>
                <a:ea typeface="Century Gothic"/>
                <a:cs typeface="Century Gothic"/>
                <a:sym typeface="Century Gothic"/>
              </a:rPr>
              <a:t>Math</a:t>
            </a:r>
            <a:endParaRPr sz="2400" u="sng" dirty="0">
              <a:solidFill>
                <a:srgbClr val="333399"/>
              </a:solidFill>
              <a:latin typeface="Century Gothic"/>
              <a:ea typeface="Century Gothic"/>
              <a:cs typeface="Century Gothic"/>
              <a:sym typeface="Century Gothic"/>
            </a:endParaRPr>
          </a:p>
          <a:p>
            <a:pPr>
              <a:spcBef>
                <a:spcPts val="0"/>
              </a:spcBef>
              <a:spcAft>
                <a:spcPts val="0"/>
              </a:spcAft>
            </a:pPr>
            <a:r>
              <a:rPr lang="en" sz="2000" dirty="0">
                <a:latin typeface="Century Gothic"/>
                <a:ea typeface="Century Gothic"/>
                <a:cs typeface="Century Gothic"/>
                <a:sym typeface="Century Gothic"/>
              </a:rPr>
              <a:t>Practice math facts daily. Once mastered, revisit to maintain fact understanding.</a:t>
            </a:r>
          </a:p>
          <a:p>
            <a:pPr>
              <a:spcBef>
                <a:spcPts val="0"/>
              </a:spcBef>
              <a:spcAft>
                <a:spcPts val="0"/>
              </a:spcAft>
            </a:pPr>
            <a:endParaRPr lang="en" sz="2000" dirty="0">
              <a:latin typeface="Century Gothic"/>
              <a:ea typeface="Century Gothic"/>
              <a:cs typeface="Century Gothic"/>
              <a:sym typeface="Century Gothic"/>
            </a:endParaRPr>
          </a:p>
          <a:p>
            <a:pPr>
              <a:spcBef>
                <a:spcPts val="0"/>
              </a:spcBef>
              <a:spcAft>
                <a:spcPts val="0"/>
              </a:spcAft>
            </a:pPr>
            <a:r>
              <a:rPr lang="en" sz="2400" u="sng" dirty="0">
                <a:solidFill>
                  <a:srgbClr val="0070C0"/>
                </a:solidFill>
                <a:latin typeface="Century Gothic"/>
                <a:ea typeface="Century Gothic"/>
                <a:cs typeface="Century Gothic"/>
                <a:sym typeface="Century Gothic"/>
              </a:rPr>
              <a:t>Math, Science, Social Studies</a:t>
            </a:r>
          </a:p>
          <a:p>
            <a:pPr>
              <a:spcBef>
                <a:spcPts val="0"/>
              </a:spcBef>
              <a:spcAft>
                <a:spcPts val="0"/>
              </a:spcAft>
            </a:pPr>
            <a:r>
              <a:rPr lang="en-US" sz="2400" dirty="0">
                <a:latin typeface="Century Gothic"/>
                <a:ea typeface="Century Gothic"/>
                <a:cs typeface="Century Gothic"/>
                <a:sym typeface="Century Gothic"/>
              </a:rPr>
              <a:t>S</a:t>
            </a:r>
            <a:r>
              <a:rPr lang="en" sz="2400" dirty="0">
                <a:latin typeface="Century Gothic"/>
                <a:ea typeface="Century Gothic"/>
                <a:cs typeface="Century Gothic"/>
                <a:sym typeface="Century Gothic"/>
              </a:rPr>
              <a:t>tudy guides for unit tests are sent home several days before the test.</a:t>
            </a:r>
          </a:p>
          <a:p>
            <a:pPr>
              <a:spcBef>
                <a:spcPts val="0"/>
              </a:spcBef>
              <a:spcAft>
                <a:spcPts val="0"/>
              </a:spcAft>
            </a:pPr>
            <a:endParaRPr lang="en" sz="2000" dirty="0">
              <a:latin typeface="Century Gothic"/>
              <a:ea typeface="Century Gothic"/>
              <a:cs typeface="Century Gothic"/>
              <a:sym typeface="Century Gothic"/>
            </a:endParaRPr>
          </a:p>
          <a:p>
            <a:pPr>
              <a:spcBef>
                <a:spcPts val="0"/>
              </a:spcBef>
              <a:spcAft>
                <a:spcPts val="0"/>
              </a:spcAft>
            </a:pPr>
            <a:r>
              <a:rPr lang="en" sz="2000" dirty="0">
                <a:latin typeface="Century Gothic"/>
                <a:ea typeface="Century Gothic"/>
                <a:cs typeface="Century Gothic"/>
                <a:sym typeface="Century Gothic"/>
              </a:rPr>
              <a:t>*</a:t>
            </a:r>
            <a:r>
              <a:rPr lang="en" sz="2400" dirty="0">
                <a:latin typeface="Century Gothic"/>
                <a:ea typeface="Century Gothic"/>
                <a:cs typeface="Century Gothic"/>
                <a:sym typeface="Century Gothic"/>
              </a:rPr>
              <a:t>review student’s agenda book daily for homework assignments and school/class notices</a:t>
            </a:r>
            <a:endParaRPr sz="2400" dirty="0">
              <a:latin typeface="Century Gothic"/>
              <a:ea typeface="Century Gothic"/>
              <a:cs typeface="Century Gothic"/>
              <a:sym typeface="Century Gothic"/>
            </a:endParaRPr>
          </a:p>
          <a:p>
            <a:pPr>
              <a:spcBef>
                <a:spcPts val="0"/>
              </a:spcBef>
              <a:spcAft>
                <a:spcPts val="0"/>
              </a:spcAft>
            </a:pPr>
            <a:endParaRPr sz="2000" dirty="0">
              <a:latin typeface="Chelsea Market"/>
              <a:ea typeface="Chelsea Market"/>
              <a:cs typeface="Chelsea Market"/>
              <a:sym typeface="Chelsea Market"/>
            </a:endParaRPr>
          </a:p>
        </p:txBody>
      </p:sp>
      <p:pic>
        <p:nvPicPr>
          <p:cNvPr id="3" name="Picture 2">
            <a:extLst>
              <a:ext uri="{FF2B5EF4-FFF2-40B4-BE49-F238E27FC236}">
                <a16:creationId xmlns:a16="http://schemas.microsoft.com/office/drawing/2014/main" id="{8967FCB0-071D-80DE-E9A8-0A07F67630D4}"/>
              </a:ext>
            </a:extLst>
          </p:cNvPr>
          <p:cNvPicPr>
            <a:picLocks noChangeAspect="1"/>
          </p:cNvPicPr>
          <p:nvPr/>
        </p:nvPicPr>
        <p:blipFill>
          <a:blip r:embed="rId3"/>
          <a:stretch>
            <a:fillRect/>
          </a:stretch>
        </p:blipFill>
        <p:spPr>
          <a:xfrm rot="966752">
            <a:off x="6137990" y="261813"/>
            <a:ext cx="1646633" cy="2183092"/>
          </a:xfrm>
          <a:prstGeom prst="rect">
            <a:avLst/>
          </a:prstGeom>
        </p:spPr>
      </p:pic>
      <p:sp>
        <p:nvSpPr>
          <p:cNvPr id="4" name="TextBox 3">
            <a:extLst>
              <a:ext uri="{FF2B5EF4-FFF2-40B4-BE49-F238E27FC236}">
                <a16:creationId xmlns:a16="http://schemas.microsoft.com/office/drawing/2014/main" id="{0A17E2D9-E99D-659F-9898-AF2B3DD06433}"/>
              </a:ext>
            </a:extLst>
          </p:cNvPr>
          <p:cNvSpPr txBox="1"/>
          <p:nvPr/>
        </p:nvSpPr>
        <p:spPr>
          <a:xfrm>
            <a:off x="7391400" y="1047898"/>
            <a:ext cx="381000" cy="229191"/>
          </a:xfrm>
          <a:prstGeom prst="rect">
            <a:avLst/>
          </a:prstGeom>
          <a:solidFill>
            <a:schemeClr val="bg2">
              <a:lumMod val="75000"/>
            </a:schemeClr>
          </a:solidFill>
        </p:spPr>
        <p:txBody>
          <a:bodyPr wrap="square" rtlCol="0">
            <a:spAutoFit/>
          </a:bodyPr>
          <a:lstStyle/>
          <a:p>
            <a:endParaRPr lang="en-US" dirty="0"/>
          </a:p>
        </p:txBody>
      </p:sp>
    </p:spTree>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28405-94B6-1F69-AECF-2235974842D6}"/>
              </a:ext>
            </a:extLst>
          </p:cNvPr>
          <p:cNvSpPr>
            <a:spLocks noGrp="1"/>
          </p:cNvSpPr>
          <p:nvPr>
            <p:ph type="title"/>
          </p:nvPr>
        </p:nvSpPr>
        <p:spPr>
          <a:xfrm>
            <a:off x="2716728" y="1284100"/>
            <a:ext cx="5470200" cy="763600"/>
          </a:xfrm>
        </p:spPr>
        <p:txBody>
          <a:bodyPr/>
          <a:lstStyle/>
          <a:p>
            <a:r>
              <a:rPr lang="en-US" sz="4800" dirty="0">
                <a:solidFill>
                  <a:srgbClr val="FF0000"/>
                </a:solidFill>
                <a:latin typeface="Jumble" panose="02000503000000020004" pitchFamily="2" charset="0"/>
              </a:rPr>
              <a:t>Field Trips</a:t>
            </a:r>
          </a:p>
        </p:txBody>
      </p:sp>
      <p:sp>
        <p:nvSpPr>
          <p:cNvPr id="3" name="Text Placeholder 2">
            <a:extLst>
              <a:ext uri="{FF2B5EF4-FFF2-40B4-BE49-F238E27FC236}">
                <a16:creationId xmlns:a16="http://schemas.microsoft.com/office/drawing/2014/main" id="{C03840AC-23C8-806F-C31A-37C3C267EB93}"/>
              </a:ext>
            </a:extLst>
          </p:cNvPr>
          <p:cNvSpPr>
            <a:spLocks noGrp="1"/>
          </p:cNvSpPr>
          <p:nvPr>
            <p:ph type="body" idx="1"/>
          </p:nvPr>
        </p:nvSpPr>
        <p:spPr/>
        <p:txBody>
          <a:bodyPr/>
          <a:lstStyle/>
          <a:p>
            <a:endParaRPr lang="en-US" dirty="0"/>
          </a:p>
          <a:p>
            <a:endParaRPr lang="en-US" dirty="0"/>
          </a:p>
          <a:p>
            <a:endParaRPr lang="en-US" dirty="0"/>
          </a:p>
          <a:p>
            <a:endParaRPr lang="en-US" dirty="0"/>
          </a:p>
          <a:p>
            <a:endParaRPr lang="en-US" dirty="0"/>
          </a:p>
          <a:p>
            <a:pPr marL="168275" indent="0">
              <a:buNone/>
            </a:pPr>
            <a:r>
              <a:rPr lang="en-US" sz="3600" dirty="0"/>
              <a:t>Spring- Econ Fair</a:t>
            </a:r>
          </a:p>
          <a:p>
            <a:pPr marL="168275" indent="0">
              <a:buNone/>
            </a:pPr>
            <a:r>
              <a:rPr lang="en-US" sz="3600" dirty="0"/>
              <a:t>May- Annapolis</a:t>
            </a:r>
          </a:p>
          <a:p>
            <a:pPr marL="168275" indent="0">
              <a:buNone/>
            </a:pPr>
            <a:endParaRPr lang="en-US" sz="3600" dirty="0"/>
          </a:p>
          <a:p>
            <a:pPr marL="168275" indent="0">
              <a:buNone/>
            </a:pPr>
            <a:r>
              <a:rPr lang="en-US" sz="3600" dirty="0"/>
              <a:t>**dates to be determined</a:t>
            </a:r>
          </a:p>
          <a:p>
            <a:endParaRPr lang="en-US" sz="3600" dirty="0"/>
          </a:p>
          <a:p>
            <a:endParaRPr lang="en-US" sz="3600" dirty="0"/>
          </a:p>
        </p:txBody>
      </p:sp>
      <p:pic>
        <p:nvPicPr>
          <p:cNvPr id="5" name="Picture 4">
            <a:extLst>
              <a:ext uri="{FF2B5EF4-FFF2-40B4-BE49-F238E27FC236}">
                <a16:creationId xmlns:a16="http://schemas.microsoft.com/office/drawing/2014/main" id="{0F86F10C-9DCA-EF0A-8F58-191D3E27048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43000" y="587866"/>
            <a:ext cx="2528887" cy="2156067"/>
          </a:xfrm>
          <a:prstGeom prst="rect">
            <a:avLst/>
          </a:prstGeom>
        </p:spPr>
      </p:pic>
    </p:spTree>
    <p:extLst>
      <p:ext uri="{BB962C8B-B14F-4D97-AF65-F5344CB8AC3E}">
        <p14:creationId xmlns:p14="http://schemas.microsoft.com/office/powerpoint/2010/main" val="349051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B14F-F0D4-32BF-F589-C1BB3BC123FA}"/>
              </a:ext>
            </a:extLst>
          </p:cNvPr>
          <p:cNvSpPr>
            <a:spLocks noGrp="1"/>
          </p:cNvSpPr>
          <p:nvPr>
            <p:ph type="title"/>
          </p:nvPr>
        </p:nvSpPr>
        <p:spPr>
          <a:xfrm>
            <a:off x="3429000" y="1447800"/>
            <a:ext cx="3962400" cy="1524000"/>
          </a:xfrm>
          <a:solidFill>
            <a:srgbClr val="FFFF00"/>
          </a:solidFill>
        </p:spPr>
        <p:txBody>
          <a:bodyPr/>
          <a:lstStyle/>
          <a:p>
            <a:br>
              <a:rPr lang="en-US" dirty="0"/>
            </a:br>
            <a:r>
              <a:rPr lang="en-US" dirty="0"/>
              <a:t>Calling all </a:t>
            </a:r>
            <a:br>
              <a:rPr lang="en-US" dirty="0"/>
            </a:br>
            <a:r>
              <a:rPr lang="en-US" dirty="0"/>
              <a:t>Volunteers!</a:t>
            </a:r>
          </a:p>
        </p:txBody>
      </p:sp>
      <p:pic>
        <p:nvPicPr>
          <p:cNvPr id="4" name="Picture 3" descr="Megaphone PNG Transparent Images Free Download- Pngfre">
            <a:extLst>
              <a:ext uri="{FF2B5EF4-FFF2-40B4-BE49-F238E27FC236}">
                <a16:creationId xmlns:a16="http://schemas.microsoft.com/office/drawing/2014/main" id="{A81B7591-5068-82CF-9971-76F75A2872CD}"/>
              </a:ext>
            </a:extLst>
          </p:cNvPr>
          <p:cNvPicPr>
            <a:picLocks noChangeAspect="1"/>
          </p:cNvPicPr>
          <p:nvPr/>
        </p:nvPicPr>
        <p:blipFill>
          <a:blip r:embed="rId2"/>
          <a:stretch>
            <a:fillRect/>
          </a:stretch>
        </p:blipFill>
        <p:spPr>
          <a:xfrm>
            <a:off x="914400" y="316611"/>
            <a:ext cx="3133725" cy="3133725"/>
          </a:xfrm>
          <a:prstGeom prst="rect">
            <a:avLst/>
          </a:prstGeom>
        </p:spPr>
      </p:pic>
      <p:sp>
        <p:nvSpPr>
          <p:cNvPr id="3" name="Text Placeholder 2">
            <a:extLst>
              <a:ext uri="{FF2B5EF4-FFF2-40B4-BE49-F238E27FC236}">
                <a16:creationId xmlns:a16="http://schemas.microsoft.com/office/drawing/2014/main" id="{7B1F5A92-8A59-09C9-150F-08C0171AFFCC}"/>
              </a:ext>
            </a:extLst>
          </p:cNvPr>
          <p:cNvSpPr>
            <a:spLocks noGrp="1"/>
          </p:cNvSpPr>
          <p:nvPr>
            <p:ph type="body" idx="1"/>
          </p:nvPr>
        </p:nvSpPr>
        <p:spPr>
          <a:xfrm>
            <a:off x="1676400" y="3733800"/>
            <a:ext cx="6963300" cy="3782000"/>
          </a:xfrm>
        </p:spPr>
        <p:txBody>
          <a:bodyPr/>
          <a:lstStyle/>
          <a:p>
            <a:r>
              <a:rPr lang="en-US" sz="3200" dirty="0"/>
              <a:t>Check your child’s SOS folder for a form to sign up!</a:t>
            </a:r>
          </a:p>
        </p:txBody>
      </p:sp>
    </p:spTree>
    <p:extLst>
      <p:ext uri="{BB962C8B-B14F-4D97-AF65-F5344CB8AC3E}">
        <p14:creationId xmlns:p14="http://schemas.microsoft.com/office/powerpoint/2010/main" val="2362510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p82"/>
          <p:cNvPicPr preferRelativeResize="0"/>
          <p:nvPr/>
        </p:nvPicPr>
        <p:blipFill>
          <a:blip r:embed="rId3">
            <a:alphaModFix/>
          </a:blip>
          <a:stretch>
            <a:fillRect/>
          </a:stretch>
        </p:blipFill>
        <p:spPr>
          <a:xfrm>
            <a:off x="0" y="857250"/>
            <a:ext cx="9144000" cy="5143500"/>
          </a:xfrm>
          <a:prstGeom prst="rect">
            <a:avLst/>
          </a:prstGeom>
          <a:noFill/>
          <a:ln>
            <a:noFill/>
          </a:ln>
        </p:spPr>
      </p:pic>
      <p:sp>
        <p:nvSpPr>
          <p:cNvPr id="2" name="TextBox 1">
            <a:extLst>
              <a:ext uri="{FF2B5EF4-FFF2-40B4-BE49-F238E27FC236}">
                <a16:creationId xmlns:a16="http://schemas.microsoft.com/office/drawing/2014/main" id="{0B8FAA86-B928-7445-FBB8-83EC126EF0F6}"/>
              </a:ext>
            </a:extLst>
          </p:cNvPr>
          <p:cNvSpPr txBox="1"/>
          <p:nvPr/>
        </p:nvSpPr>
        <p:spPr>
          <a:xfrm>
            <a:off x="309384" y="4267342"/>
            <a:ext cx="4262617" cy="369332"/>
          </a:xfrm>
          <a:prstGeom prst="rect">
            <a:avLst/>
          </a:prstGeom>
          <a:noFill/>
        </p:spPr>
        <p:txBody>
          <a:bodyPr wrap="square" rtlCol="0">
            <a:spAutoFit/>
          </a:bodyPr>
          <a:lstStyle/>
          <a:p>
            <a:r>
              <a:rPr lang="en-US" dirty="0">
                <a:latin typeface="Amatic SC" panose="00000500000000000000" pitchFamily="2" charset="-79"/>
                <a:cs typeface="Amatic SC" panose="00000500000000000000" pitchFamily="2" charset="-79"/>
              </a:rPr>
              <a:t>GT notifications went home at the end of 2</a:t>
            </a:r>
            <a:r>
              <a:rPr lang="en-US" baseline="30000" dirty="0">
                <a:latin typeface="Amatic SC" panose="00000500000000000000" pitchFamily="2" charset="-79"/>
                <a:cs typeface="Amatic SC" panose="00000500000000000000" pitchFamily="2" charset="-79"/>
              </a:rPr>
              <a:t>nd</a:t>
            </a:r>
            <a:r>
              <a:rPr lang="en-US" dirty="0">
                <a:latin typeface="Amatic SC" panose="00000500000000000000" pitchFamily="2" charset="-79"/>
                <a:cs typeface="Amatic SC" panose="00000500000000000000" pitchFamily="2" charset="-79"/>
              </a:rPr>
              <a:t> grade.</a:t>
            </a:r>
          </a:p>
        </p:txBody>
      </p:sp>
      <p:pic>
        <p:nvPicPr>
          <p:cNvPr id="4" name="Picture 3">
            <a:extLst>
              <a:ext uri="{FF2B5EF4-FFF2-40B4-BE49-F238E27FC236}">
                <a16:creationId xmlns:a16="http://schemas.microsoft.com/office/drawing/2014/main" id="{0EADA2A5-398C-1586-6AED-1FC053A5E0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pic>
        <p:nvPicPr>
          <p:cNvPr id="6" name="Picture 5">
            <a:extLst>
              <a:ext uri="{FF2B5EF4-FFF2-40B4-BE49-F238E27FC236}">
                <a16:creationId xmlns:a16="http://schemas.microsoft.com/office/drawing/2014/main" id="{7547B801-72A0-8EEE-CC93-5E2ED0745A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pic>
        <p:nvPicPr>
          <p:cNvPr id="8" name="Picture 7">
            <a:extLst>
              <a:ext uri="{FF2B5EF4-FFF2-40B4-BE49-F238E27FC236}">
                <a16:creationId xmlns:a16="http://schemas.microsoft.com/office/drawing/2014/main" id="{1BFEDE6E-D511-ACD3-302B-73A7A060E0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2677051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81"/>
          <p:cNvSpPr txBox="1">
            <a:spLocks noGrp="1"/>
          </p:cNvSpPr>
          <p:nvPr>
            <p:ph type="title" idx="4294967295"/>
          </p:nvPr>
        </p:nvSpPr>
        <p:spPr>
          <a:xfrm>
            <a:off x="702975" y="857250"/>
            <a:ext cx="7918800" cy="1137000"/>
          </a:xfrm>
          <a:prstGeom prst="rect">
            <a:avLst/>
          </a:prstGeom>
          <a:noFill/>
          <a:ln>
            <a:noFill/>
          </a:ln>
        </p:spPr>
        <p:txBody>
          <a:bodyPr spcFirstLastPara="1" vert="horz" wrap="square" lIns="91425" tIns="45700" rIns="91425" bIns="45700" rtlCol="0" anchor="b" anchorCtr="0">
            <a:noAutofit/>
          </a:bodyPr>
          <a:lstStyle/>
          <a:p>
            <a:pPr algn="ctr">
              <a:lnSpc>
                <a:spcPct val="100000"/>
              </a:lnSpc>
              <a:spcBef>
                <a:spcPts val="0"/>
              </a:spcBef>
              <a:spcAft>
                <a:spcPts val="0"/>
              </a:spcAft>
              <a:buClr>
                <a:srgbClr val="333399"/>
              </a:buClr>
              <a:buSzPts val="4400"/>
            </a:pPr>
            <a:r>
              <a:rPr lang="en" sz="3900">
                <a:solidFill>
                  <a:srgbClr val="445D73"/>
                </a:solidFill>
                <a:latin typeface="Chelsea Market"/>
                <a:ea typeface="Chelsea Market"/>
                <a:cs typeface="Chelsea Market"/>
                <a:sym typeface="Chelsea Market"/>
              </a:rPr>
              <a:t>Additional Information</a:t>
            </a:r>
            <a:endParaRPr sz="3900">
              <a:solidFill>
                <a:srgbClr val="445D73"/>
              </a:solidFill>
              <a:latin typeface="Chelsea Market"/>
              <a:ea typeface="Chelsea Market"/>
              <a:cs typeface="Chelsea Market"/>
              <a:sym typeface="Chelsea Market"/>
            </a:endParaRPr>
          </a:p>
        </p:txBody>
      </p:sp>
      <p:sp>
        <p:nvSpPr>
          <p:cNvPr id="562" name="Google Shape;562;p81"/>
          <p:cNvSpPr txBox="1">
            <a:spLocks noGrp="1"/>
          </p:cNvSpPr>
          <p:nvPr>
            <p:ph type="body" idx="4294967295"/>
          </p:nvPr>
        </p:nvSpPr>
        <p:spPr>
          <a:xfrm>
            <a:off x="3335675" y="3920200"/>
            <a:ext cx="3006900" cy="1300800"/>
          </a:xfrm>
          <a:prstGeom prst="rect">
            <a:avLst/>
          </a:prstGeom>
          <a:noFill/>
          <a:ln>
            <a:noFill/>
          </a:ln>
        </p:spPr>
        <p:txBody>
          <a:bodyPr spcFirstLastPara="1" vert="horz" wrap="square" lIns="91425" tIns="45700" rIns="91425" bIns="45700" numCol="1" anchor="t" anchorCtr="0" compatLnSpc="1">
            <a:prstTxWarp prst="textNoShape">
              <a:avLst/>
            </a:prstTxWarp>
            <a:noAutofit/>
          </a:bodyPr>
          <a:lstStyle/>
          <a:p>
            <a:pPr marL="342900" indent="0">
              <a:lnSpc>
                <a:spcPct val="100000"/>
              </a:lnSpc>
              <a:spcBef>
                <a:spcPts val="0"/>
              </a:spcBef>
              <a:spcAft>
                <a:spcPts val="0"/>
              </a:spcAft>
              <a:buNone/>
            </a:pPr>
            <a:endParaRPr sz="2800">
              <a:solidFill>
                <a:schemeClr val="dk1"/>
              </a:solidFill>
              <a:latin typeface="Chelsea Market"/>
              <a:ea typeface="Chelsea Market"/>
              <a:cs typeface="Chelsea Market"/>
              <a:sym typeface="Chelsea Market"/>
            </a:endParaRPr>
          </a:p>
          <a:p>
            <a:pPr marL="342900" indent="0">
              <a:lnSpc>
                <a:spcPct val="100000"/>
              </a:lnSpc>
              <a:spcBef>
                <a:spcPts val="640"/>
              </a:spcBef>
              <a:spcAft>
                <a:spcPts val="0"/>
              </a:spcAft>
              <a:buNone/>
            </a:pPr>
            <a:endParaRPr sz="3200">
              <a:solidFill>
                <a:schemeClr val="dk1"/>
              </a:solidFill>
              <a:latin typeface="Chelsea Market"/>
              <a:ea typeface="Chelsea Market"/>
              <a:cs typeface="Chelsea Market"/>
              <a:sym typeface="Chelsea Market"/>
            </a:endParaRPr>
          </a:p>
          <a:p>
            <a:pPr marL="342900" indent="-139700">
              <a:spcBef>
                <a:spcPts val="640"/>
              </a:spcBef>
              <a:spcAft>
                <a:spcPts val="0"/>
              </a:spcAft>
              <a:buClr>
                <a:schemeClr val="folHlink"/>
              </a:buClr>
              <a:buSzPts val="3200"/>
              <a:buNone/>
            </a:pPr>
            <a:endParaRPr sz="3200">
              <a:solidFill>
                <a:schemeClr val="dk1"/>
              </a:solidFill>
              <a:latin typeface="Arial"/>
              <a:ea typeface="Arial"/>
              <a:cs typeface="Arial"/>
              <a:sym typeface="Arial"/>
            </a:endParaRPr>
          </a:p>
        </p:txBody>
      </p:sp>
      <p:sp>
        <p:nvSpPr>
          <p:cNvPr id="563" name="Google Shape;563;p81"/>
          <p:cNvSpPr txBox="1"/>
          <p:nvPr/>
        </p:nvSpPr>
        <p:spPr>
          <a:xfrm>
            <a:off x="606675" y="2243850"/>
            <a:ext cx="7818600" cy="3631733"/>
          </a:xfrm>
          <a:prstGeom prst="rect">
            <a:avLst/>
          </a:prstGeom>
          <a:noFill/>
          <a:ln>
            <a:noFill/>
          </a:ln>
        </p:spPr>
        <p:txBody>
          <a:bodyPr spcFirstLastPara="1" wrap="square" lIns="91425" tIns="91425" rIns="91425" bIns="91425" anchor="t" anchorCtr="0">
            <a:spAutoFit/>
          </a:bodyPr>
          <a:lstStyle/>
          <a:p>
            <a:pPr>
              <a:spcBef>
                <a:spcPts val="0"/>
              </a:spcBef>
              <a:spcAft>
                <a:spcPts val="0"/>
              </a:spcAft>
            </a:pPr>
            <a:r>
              <a:rPr lang="en" sz="2800" dirty="0">
                <a:latin typeface="Century Gothic"/>
                <a:ea typeface="Century Gothic"/>
                <a:cs typeface="Century Gothic"/>
                <a:sym typeface="Century Gothic"/>
              </a:rPr>
              <a:t>Computers (1:1)</a:t>
            </a:r>
            <a:endParaRPr sz="2800" dirty="0">
              <a:latin typeface="Century Gothic"/>
              <a:ea typeface="Century Gothic"/>
              <a:cs typeface="Century Gothic"/>
              <a:sym typeface="Century Gothic"/>
            </a:endParaRPr>
          </a:p>
          <a:p>
            <a:pPr>
              <a:spcBef>
                <a:spcPts val="0"/>
              </a:spcBef>
              <a:spcAft>
                <a:spcPts val="0"/>
              </a:spcAft>
            </a:pPr>
            <a:r>
              <a:rPr lang="en" sz="2800" dirty="0">
                <a:latin typeface="Century Gothic"/>
                <a:ea typeface="Century Gothic"/>
                <a:cs typeface="Century Gothic"/>
                <a:sym typeface="Century Gothic"/>
              </a:rPr>
              <a:t>Headphones - keep here at school. </a:t>
            </a:r>
          </a:p>
          <a:p>
            <a:pPr>
              <a:spcBef>
                <a:spcPts val="0"/>
              </a:spcBef>
              <a:spcAft>
                <a:spcPts val="0"/>
              </a:spcAft>
            </a:pPr>
            <a:r>
              <a:rPr lang="en" sz="2800" dirty="0">
                <a:latin typeface="Century Gothic"/>
                <a:ea typeface="Century Gothic"/>
                <a:cs typeface="Century Gothic"/>
                <a:sym typeface="Century Gothic"/>
              </a:rPr>
              <a:t>       --NO earbuds.</a:t>
            </a:r>
            <a:endParaRPr sz="2800" dirty="0">
              <a:highlight>
                <a:srgbClr val="FFFF00"/>
              </a:highlight>
              <a:latin typeface="Century Gothic"/>
              <a:ea typeface="Century Gothic"/>
              <a:cs typeface="Century Gothic"/>
              <a:sym typeface="Century Gothic"/>
            </a:endParaRPr>
          </a:p>
          <a:p>
            <a:pPr>
              <a:spcBef>
                <a:spcPts val="0"/>
              </a:spcBef>
              <a:spcAft>
                <a:spcPts val="0"/>
              </a:spcAft>
            </a:pPr>
            <a:br>
              <a:rPr lang="en" sz="2800" dirty="0">
                <a:latin typeface="Century Gothic"/>
                <a:ea typeface="Century Gothic"/>
                <a:cs typeface="Century Gothic"/>
                <a:sym typeface="Century Gothic"/>
              </a:rPr>
            </a:br>
            <a:r>
              <a:rPr lang="en" sz="2800" dirty="0">
                <a:latin typeface="Century Gothic"/>
                <a:ea typeface="Century Gothic"/>
                <a:cs typeface="Century Gothic"/>
                <a:sym typeface="Century Gothic"/>
              </a:rPr>
              <a:t>Volunteers - there will be opportunities throughout the year, homeroom teachers will reach out as needed –</a:t>
            </a:r>
            <a:r>
              <a:rPr lang="en" sz="2800" dirty="0">
                <a:highlight>
                  <a:srgbClr val="FFFF00"/>
                </a:highlight>
                <a:latin typeface="Century Gothic"/>
                <a:ea typeface="Century Gothic"/>
                <a:cs typeface="Century Gothic"/>
                <a:sym typeface="Century Gothic"/>
              </a:rPr>
              <a:t>Forms will go home this week to sign up!</a:t>
            </a:r>
            <a:endParaRPr sz="3200" dirty="0">
              <a:highlight>
                <a:srgbClr val="FFFF00"/>
              </a:highlight>
              <a:latin typeface="Chelsea Market"/>
              <a:ea typeface="Chelsea Market"/>
              <a:cs typeface="Chelsea Market"/>
              <a:sym typeface="Chelsea Market"/>
            </a:endParaRPr>
          </a:p>
        </p:txBody>
      </p:sp>
      <p:sp>
        <p:nvSpPr>
          <p:cNvPr id="3" name="AutoShape 2" descr="Image preview">
            <a:extLst>
              <a:ext uri="{FF2B5EF4-FFF2-40B4-BE49-F238E27FC236}">
                <a16:creationId xmlns:a16="http://schemas.microsoft.com/office/drawing/2014/main" id="{84391E53-492A-09B7-0035-A225DD5C561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0089F4F6-AB07-601D-6A30-8B63D5EAA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a:extLst>
              <a:ext uri="{FF2B5EF4-FFF2-40B4-BE49-F238E27FC236}">
                <a16:creationId xmlns:a16="http://schemas.microsoft.com/office/drawing/2014/main" id="{557FA1A8-DE3B-7B7E-BEC8-C05E6B23FD58}"/>
              </a:ext>
            </a:extLst>
          </p:cNvPr>
          <p:cNvSpPr>
            <a:spLocks noGrp="1" noChangeArrowheads="1"/>
          </p:cNvSpPr>
          <p:nvPr>
            <p:ph idx="1"/>
          </p:nvPr>
        </p:nvSpPr>
        <p:spPr>
          <a:xfrm>
            <a:off x="1676400" y="609600"/>
            <a:ext cx="6572250" cy="3449638"/>
          </a:xfrm>
        </p:spPr>
        <p:txBody>
          <a:bodyPr/>
          <a:lstStyle/>
          <a:p>
            <a:pPr marL="0" indent="0" eaLnBrk="1" hangingPunct="1">
              <a:buFont typeface="Arial" panose="020B0604020202020204" pitchFamily="34" charset="0"/>
              <a:buNone/>
            </a:pPr>
            <a:r>
              <a:rPr lang="en-US" altLang="en-US" sz="5400" dirty="0">
                <a:ea typeface="ＭＳ Ｐゴシック" panose="020B0600070205080204" pitchFamily="34" charset="-128"/>
              </a:rPr>
              <a:t>      Questions?</a:t>
            </a:r>
          </a:p>
        </p:txBody>
      </p:sp>
      <p:pic>
        <p:nvPicPr>
          <p:cNvPr id="31747" name="Picture 2" descr="A picture containing chart&#10;&#10;Description automatically generated">
            <a:extLst>
              <a:ext uri="{FF2B5EF4-FFF2-40B4-BE49-F238E27FC236}">
                <a16:creationId xmlns:a16="http://schemas.microsoft.com/office/drawing/2014/main" id="{28E94536-A542-A850-B626-0B6E6E8FE6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981200"/>
            <a:ext cx="3840163"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DA22B-55A1-EBB4-54F5-FDEF8E628AF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FDC4C86-E0B6-DCC6-8C1C-3E6B6333DA1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9C44B0D-0FAE-E237-17BB-54CB6E6F16B2}"/>
              </a:ext>
            </a:extLst>
          </p:cNvPr>
          <p:cNvPicPr>
            <a:picLocks noChangeAspect="1"/>
          </p:cNvPicPr>
          <p:nvPr/>
        </p:nvPicPr>
        <p:blipFill>
          <a:blip r:embed="rId2"/>
          <a:stretch>
            <a:fillRect/>
          </a:stretch>
        </p:blipFill>
        <p:spPr>
          <a:xfrm>
            <a:off x="685800" y="65902"/>
            <a:ext cx="8000999" cy="5987235"/>
          </a:xfrm>
          <a:prstGeom prst="rect">
            <a:avLst/>
          </a:prstGeom>
        </p:spPr>
      </p:pic>
    </p:spTree>
    <p:extLst>
      <p:ext uri="{BB962C8B-B14F-4D97-AF65-F5344CB8AC3E}">
        <p14:creationId xmlns:p14="http://schemas.microsoft.com/office/powerpoint/2010/main" val="1926697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314E8F-6ADE-05E8-6092-BE4BF3C54656}"/>
              </a:ext>
            </a:extLst>
          </p:cNvPr>
          <p:cNvSpPr txBox="1"/>
          <p:nvPr/>
        </p:nvSpPr>
        <p:spPr>
          <a:xfrm>
            <a:off x="24384" y="4343400"/>
            <a:ext cx="5995416" cy="369332"/>
          </a:xfrm>
          <a:prstGeom prst="rect">
            <a:avLst/>
          </a:prstGeom>
          <a:solidFill>
            <a:srgbClr val="FFFF00"/>
          </a:solidFill>
        </p:spPr>
        <p:txBody>
          <a:bodyPr wrap="square" rtlCol="0">
            <a:spAutoFit/>
          </a:bodyPr>
          <a:lstStyle/>
          <a:p>
            <a:r>
              <a:rPr lang="en-US" dirty="0"/>
              <a:t>ADMINISTRATION  sharing the following slides</a:t>
            </a:r>
          </a:p>
        </p:txBody>
      </p:sp>
    </p:spTree>
    <p:extLst>
      <p:ext uri="{BB962C8B-B14F-4D97-AF65-F5344CB8AC3E}">
        <p14:creationId xmlns:p14="http://schemas.microsoft.com/office/powerpoint/2010/main" val="1949448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6" name="Rectangle 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2"/>
            <a:ext cx="9144000" cy="33094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7" name="Rectangle 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1271222"/>
            <a:ext cx="8249304" cy="34639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2" name="Title 1"/>
          <p:cNvSpPr>
            <a:spLocks noGrp="1"/>
          </p:cNvSpPr>
          <p:nvPr>
            <p:ph type="ctrTitle"/>
          </p:nvPr>
        </p:nvSpPr>
        <p:spPr>
          <a:xfrm>
            <a:off x="1143000" y="1478542"/>
            <a:ext cx="6858000" cy="2455944"/>
          </a:xfrm>
        </p:spPr>
        <p:txBody>
          <a:bodyPr vert="horz" lIns="68580" tIns="34290" rIns="68580" bIns="34290" rtlCol="0" anchor="ctr">
            <a:noAutofit/>
          </a:bodyPr>
          <a:lstStyle/>
          <a:p>
            <a:r>
              <a:rPr lang="en-US" sz="4050" dirty="0"/>
              <a:t>Back to School </a:t>
            </a:r>
            <a:r>
              <a:rPr lang="en-US" sz="4050"/>
              <a:t>Night: </a:t>
            </a:r>
            <a:br>
              <a:rPr lang="en-US" sz="4050" dirty="0"/>
            </a:br>
            <a:r>
              <a:rPr lang="en-US" sz="4050"/>
              <a:t>Literacy</a:t>
            </a:r>
            <a:r>
              <a:rPr lang="en-US" sz="4050" dirty="0"/>
              <a:t> Policy and Student Reading Improvement Plan</a:t>
            </a:r>
          </a:p>
        </p:txBody>
      </p:sp>
      <p:sp>
        <p:nvSpPr>
          <p:cNvPr id="3" name="Subtitle 2"/>
          <p:cNvSpPr>
            <a:spLocks noGrp="1"/>
          </p:cNvSpPr>
          <p:nvPr>
            <p:ph type="subTitle" idx="1"/>
          </p:nvPr>
        </p:nvSpPr>
        <p:spPr>
          <a:xfrm>
            <a:off x="1143000" y="4169441"/>
            <a:ext cx="6858000" cy="488933"/>
          </a:xfrm>
        </p:spPr>
        <p:txBody>
          <a:bodyPr vert="horz" lIns="68580" tIns="34290" rIns="68580" bIns="34290" rtlCol="0" anchor="ctr">
            <a:normAutofit/>
          </a:bodyPr>
          <a:lstStyle/>
          <a:p>
            <a:r>
              <a:rPr lang="en-US" sz="2400"/>
              <a:t>K-3</a:t>
            </a:r>
            <a:r>
              <a:rPr lang="en-US" sz="2400" baseline="30000"/>
              <a:t>rd</a:t>
            </a:r>
            <a:r>
              <a:rPr lang="en-US" sz="2400"/>
              <a:t> Grade Students</a:t>
            </a:r>
          </a:p>
        </p:txBody>
      </p:sp>
      <p:cxnSp>
        <p:nvCxnSpPr>
          <p:cNvPr id="9" name="Straight Connector 8">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5623281"/>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2261336B-2B7D-7525-051C-A6D197FCC7AE}"/>
              </a:ext>
            </a:extLst>
          </p:cNvPr>
          <p:cNvSpPr txBox="1">
            <a:spLocks/>
          </p:cNvSpPr>
          <p:nvPr/>
        </p:nvSpPr>
        <p:spPr>
          <a:xfrm>
            <a:off x="1535327" y="5056039"/>
            <a:ext cx="6858000" cy="488933"/>
          </a:xfrm>
          <a:prstGeom prst="rect">
            <a:avLst/>
          </a:prstGeom>
        </p:spPr>
        <p:txBody>
          <a:bodyPr vert="horz" lIns="68580" tIns="34290" rIns="6858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fontAlgn="auto">
              <a:spcBef>
                <a:spcPts val="750"/>
              </a:spcBef>
              <a:spcAft>
                <a:spcPts val="0"/>
              </a:spcAft>
            </a:pPr>
            <a:r>
              <a:rPr lang="en-US" sz="1500">
                <a:solidFill>
                  <a:prstClr val="black"/>
                </a:solidFill>
                <a:latin typeface="Aptos" panose="020B0004020202020204"/>
                <a:hlinkClick r:id="rId2"/>
              </a:rPr>
              <a:t>Maryland State Department of Education Literacy Policy</a:t>
            </a:r>
            <a:endParaRPr lang="en-US" sz="1200">
              <a:solidFill>
                <a:prstClr val="black"/>
              </a:solidFill>
              <a:latin typeface="Aptos" panose="020B0004020202020204"/>
            </a:endParaRPr>
          </a:p>
        </p:txBody>
      </p:sp>
      <p:pic>
        <p:nvPicPr>
          <p:cNvPr id="13" name="Picture 12">
            <a:extLst>
              <a:ext uri="{FF2B5EF4-FFF2-40B4-BE49-F238E27FC236}">
                <a16:creationId xmlns:a16="http://schemas.microsoft.com/office/drawing/2014/main" id="{5469138A-08BA-B873-8395-967AF53B4D58}"/>
              </a:ext>
            </a:extLst>
          </p:cNvPr>
          <p:cNvPicPr>
            <a:picLocks noChangeAspect="1"/>
          </p:cNvPicPr>
          <p:nvPr/>
        </p:nvPicPr>
        <p:blipFill>
          <a:blip r:embed="rId3"/>
          <a:srcRect l="80" t="8823" r="386" b="-759"/>
          <a:stretch>
            <a:fillRect/>
          </a:stretch>
        </p:blipFill>
        <p:spPr>
          <a:xfrm>
            <a:off x="446545" y="4822707"/>
            <a:ext cx="1989195" cy="724751"/>
          </a:xfrm>
          <a:prstGeom prst="rect">
            <a:avLst/>
          </a:prstGeom>
        </p:spPr>
      </p:pic>
    </p:spTree>
    <p:extLst>
      <p:ext uri="{BB962C8B-B14F-4D97-AF65-F5344CB8AC3E}">
        <p14:creationId xmlns:p14="http://schemas.microsoft.com/office/powerpoint/2010/main" val="133915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8753-7413-4E54-1017-813D93EE2466}"/>
              </a:ext>
            </a:extLst>
          </p:cNvPr>
          <p:cNvSpPr>
            <a:spLocks noGrp="1"/>
          </p:cNvSpPr>
          <p:nvPr>
            <p:ph type="title"/>
          </p:nvPr>
        </p:nvSpPr>
        <p:spPr>
          <a:xfrm>
            <a:off x="388620" y="1085851"/>
            <a:ext cx="8168197" cy="822960"/>
          </a:xfrm>
        </p:spPr>
        <p:txBody>
          <a:bodyPr/>
          <a:lstStyle/>
          <a:p>
            <a:r>
              <a:rPr lang="en-US" sz="1800">
                <a:solidFill>
                  <a:srgbClr val="BD0934"/>
                </a:solidFill>
                <a:latin typeface="Lato"/>
                <a:ea typeface="Lato"/>
                <a:cs typeface="Lato"/>
              </a:rPr>
              <a:t>                                                  </a:t>
            </a:r>
            <a:r>
              <a:rPr lang="en-US" sz="2400">
                <a:solidFill>
                  <a:srgbClr val="BD0934"/>
                </a:solidFill>
                <a:latin typeface="Lato"/>
                <a:ea typeface="Lato"/>
                <a:cs typeface="Lato"/>
              </a:rPr>
              <a:t> </a:t>
            </a:r>
            <a:endParaRPr lang="en-US" sz="2400"/>
          </a:p>
        </p:txBody>
      </p:sp>
      <p:sp>
        <p:nvSpPr>
          <p:cNvPr id="3" name="Content Placeholder 2">
            <a:extLst>
              <a:ext uri="{FF2B5EF4-FFF2-40B4-BE49-F238E27FC236}">
                <a16:creationId xmlns:a16="http://schemas.microsoft.com/office/drawing/2014/main" id="{5B2B05C9-8C81-3FD8-2A94-34BB44C65D8A}"/>
              </a:ext>
            </a:extLst>
          </p:cNvPr>
          <p:cNvSpPr>
            <a:spLocks noGrp="1"/>
          </p:cNvSpPr>
          <p:nvPr>
            <p:ph idx="1"/>
          </p:nvPr>
        </p:nvSpPr>
        <p:spPr>
          <a:xfrm>
            <a:off x="487902" y="1745638"/>
            <a:ext cx="8168196" cy="4012713"/>
          </a:xfrm>
        </p:spPr>
        <p:txBody>
          <a:bodyPr vert="horz" lIns="68580" tIns="34290" rIns="68580" bIns="34290" rtlCol="0" anchor="t">
            <a:noAutofit/>
          </a:bodyPr>
          <a:lstStyle/>
          <a:p>
            <a:endParaRPr lang="en-US" sz="1800" b="1">
              <a:solidFill>
                <a:srgbClr val="BD0934"/>
              </a:solidFill>
              <a:latin typeface="Lato"/>
              <a:ea typeface="Lato"/>
              <a:cs typeface="Lato"/>
            </a:endParaRPr>
          </a:p>
          <a:p>
            <a:pPr marL="0" indent="0" algn="ctr">
              <a:buNone/>
            </a:pPr>
            <a:r>
              <a:rPr lang="en-US" b="1">
                <a:solidFill>
                  <a:srgbClr val="231F20"/>
                </a:solidFill>
                <a:latin typeface="Lato"/>
                <a:ea typeface="Lato"/>
                <a:cs typeface="Lato"/>
              </a:rPr>
              <a:t>   Supporting Students with Reading Difficulties (COMAR 13A.03.08)</a:t>
            </a:r>
            <a:endParaRPr lang="en-US">
              <a:solidFill>
                <a:srgbClr val="000000"/>
              </a:solidFill>
              <a:latin typeface="Grandview Display"/>
            </a:endParaRPr>
          </a:p>
          <a:p>
            <a:pPr marL="0" indent="0" algn="ctr">
              <a:buNone/>
            </a:pPr>
            <a:r>
              <a:rPr lang="en-US" sz="1350">
                <a:solidFill>
                  <a:srgbClr val="231F20"/>
                </a:solidFill>
                <a:highlight>
                  <a:srgbClr val="FFFFFF"/>
                </a:highlight>
                <a:latin typeface="Montserrat"/>
              </a:rPr>
              <a:t>The Ready to Read Act of 2019, Students with Reading Difficulties, and The Code of Maryland Regulation, 13A.03.08, Students at Risk for Reading Difficulties, requires local education agencies (LEAs) to provide </a:t>
            </a:r>
            <a:r>
              <a:rPr lang="en-US" sz="1350" b="1">
                <a:solidFill>
                  <a:srgbClr val="0070C0"/>
                </a:solidFill>
                <a:highlight>
                  <a:srgbClr val="FFFFFF"/>
                </a:highlight>
                <a:latin typeface="Montserrat"/>
              </a:rPr>
              <a:t>screening</a:t>
            </a:r>
            <a:r>
              <a:rPr lang="en-US" sz="1350">
                <a:solidFill>
                  <a:srgbClr val="231F20"/>
                </a:solidFill>
                <a:highlight>
                  <a:srgbClr val="FFFFFF"/>
                </a:highlight>
                <a:latin typeface="Montserrat"/>
              </a:rPr>
              <a:t> for all </a:t>
            </a:r>
            <a:r>
              <a:rPr lang="en-US" sz="1350">
                <a:solidFill>
                  <a:srgbClr val="0070C0"/>
                </a:solidFill>
                <a:highlight>
                  <a:srgbClr val="FFFFFF"/>
                </a:highlight>
                <a:latin typeface="Montserrat"/>
              </a:rPr>
              <a:t>kindergarten </a:t>
            </a:r>
            <a:r>
              <a:rPr lang="en-US" sz="1350">
                <a:solidFill>
                  <a:srgbClr val="231F20"/>
                </a:solidFill>
                <a:highlight>
                  <a:srgbClr val="FFFFFF"/>
                </a:highlight>
                <a:latin typeface="Montserrat"/>
              </a:rPr>
              <a:t>students and identify</a:t>
            </a:r>
            <a:r>
              <a:rPr lang="en-US" sz="1350">
                <a:solidFill>
                  <a:srgbClr val="0070C0"/>
                </a:solidFill>
                <a:highlight>
                  <a:srgbClr val="FFFFFF"/>
                </a:highlight>
                <a:latin typeface="Montserrat"/>
              </a:rPr>
              <a:t> first-grade, second-grade, </a:t>
            </a:r>
            <a:r>
              <a:rPr lang="en-US" sz="1350">
                <a:highlight>
                  <a:srgbClr val="FFFFFF"/>
                </a:highlight>
                <a:latin typeface="Montserrat"/>
              </a:rPr>
              <a:t>and </a:t>
            </a:r>
            <a:r>
              <a:rPr lang="en-US" sz="1350">
                <a:solidFill>
                  <a:srgbClr val="0070C0"/>
                </a:solidFill>
                <a:highlight>
                  <a:srgbClr val="FFFFFF"/>
                </a:highlight>
                <a:latin typeface="Montserrat"/>
              </a:rPr>
              <a:t>third-grade</a:t>
            </a:r>
            <a:r>
              <a:rPr lang="en-US" sz="1350">
                <a:solidFill>
                  <a:srgbClr val="231F20"/>
                </a:solidFill>
                <a:highlight>
                  <a:srgbClr val="FFFFFF"/>
                </a:highlight>
                <a:latin typeface="Montserrat"/>
              </a:rPr>
              <a:t> students who may be at risk for reading difficulties. It includes a provision of</a:t>
            </a:r>
            <a:r>
              <a:rPr lang="en-US" sz="1350" b="1">
                <a:solidFill>
                  <a:srgbClr val="0070C0"/>
                </a:solidFill>
                <a:highlight>
                  <a:srgbClr val="FFFFFF"/>
                </a:highlight>
                <a:latin typeface="Montserrat"/>
              </a:rPr>
              <a:t> supplemental reading instruction</a:t>
            </a:r>
            <a:r>
              <a:rPr lang="en-US" sz="1350">
                <a:solidFill>
                  <a:srgbClr val="231F20"/>
                </a:solidFill>
                <a:highlight>
                  <a:srgbClr val="FFFFFF"/>
                </a:highlight>
                <a:latin typeface="Montserrat"/>
              </a:rPr>
              <a:t> for identified students; </a:t>
            </a:r>
            <a:r>
              <a:rPr lang="en-US" sz="1350" b="1">
                <a:solidFill>
                  <a:srgbClr val="0070C0"/>
                </a:solidFill>
                <a:highlight>
                  <a:srgbClr val="FFFFFF"/>
                </a:highlight>
                <a:latin typeface="Montserrat"/>
              </a:rPr>
              <a:t>progress monitoring</a:t>
            </a:r>
            <a:r>
              <a:rPr lang="en-US" sz="1350">
                <a:solidFill>
                  <a:srgbClr val="231F20"/>
                </a:solidFill>
                <a:highlight>
                  <a:srgbClr val="FFFFFF"/>
                </a:highlight>
                <a:latin typeface="Montserrat"/>
              </a:rPr>
              <a:t>; </a:t>
            </a:r>
            <a:r>
              <a:rPr lang="en-US" sz="1350" b="1">
                <a:solidFill>
                  <a:srgbClr val="0070C0"/>
                </a:solidFill>
                <a:highlight>
                  <a:srgbClr val="FFFFFF"/>
                </a:highlight>
                <a:latin typeface="Montserrat"/>
              </a:rPr>
              <a:t>annual reporting</a:t>
            </a:r>
            <a:r>
              <a:rPr lang="en-US" sz="1350">
                <a:solidFill>
                  <a:srgbClr val="231F20"/>
                </a:solidFill>
                <a:highlight>
                  <a:srgbClr val="FFFFFF"/>
                </a:highlight>
                <a:latin typeface="Montserrat"/>
              </a:rPr>
              <a:t> requirements; and evaluation of the screening program.</a:t>
            </a:r>
            <a:endParaRPr lang="en-US" sz="1350"/>
          </a:p>
          <a:p>
            <a:pPr marL="0" indent="0" algn="ctr">
              <a:buNone/>
            </a:pPr>
            <a:endParaRPr lang="en-US" sz="1350">
              <a:solidFill>
                <a:srgbClr val="231F20"/>
              </a:solidFill>
              <a:highlight>
                <a:srgbClr val="FFFFFF"/>
              </a:highlight>
              <a:latin typeface="Montserrat"/>
            </a:endParaRPr>
          </a:p>
          <a:p>
            <a:pPr marL="0" indent="0" algn="ctr">
              <a:buNone/>
            </a:pPr>
            <a:endParaRPr lang="en-US" sz="1350">
              <a:solidFill>
                <a:srgbClr val="231F20"/>
              </a:solidFill>
              <a:highlight>
                <a:srgbClr val="FFFFFF"/>
              </a:highlight>
              <a:latin typeface="Montserrat"/>
            </a:endParaRPr>
          </a:p>
          <a:p>
            <a:pPr marL="0" indent="0" algn="ctr">
              <a:buNone/>
            </a:pPr>
            <a:r>
              <a:rPr lang="en-US" sz="1350">
                <a:solidFill>
                  <a:srgbClr val="231F20"/>
                </a:solidFill>
                <a:highlight>
                  <a:srgbClr val="FFFFFF"/>
                </a:highlight>
                <a:latin typeface="Montserrat"/>
              </a:rPr>
              <a:t>                                         </a:t>
            </a:r>
          </a:p>
          <a:p>
            <a:endParaRPr lang="en-US"/>
          </a:p>
        </p:txBody>
      </p:sp>
      <p:pic>
        <p:nvPicPr>
          <p:cNvPr id="4" name="Picture 3" descr="A close-up of a white background&#10;&#10;AI-generated content may be incorrect.">
            <a:extLst>
              <a:ext uri="{FF2B5EF4-FFF2-40B4-BE49-F238E27FC236}">
                <a16:creationId xmlns:a16="http://schemas.microsoft.com/office/drawing/2014/main" id="{9F9ED824-9957-16D7-964C-AD151A9AED88}"/>
              </a:ext>
            </a:extLst>
          </p:cNvPr>
          <p:cNvPicPr>
            <a:picLocks noChangeAspect="1"/>
          </p:cNvPicPr>
          <p:nvPr/>
        </p:nvPicPr>
        <p:blipFill>
          <a:blip r:embed="rId2"/>
          <a:stretch>
            <a:fillRect/>
          </a:stretch>
        </p:blipFill>
        <p:spPr>
          <a:xfrm>
            <a:off x="487902" y="763700"/>
            <a:ext cx="7910329" cy="1298895"/>
          </a:xfrm>
          <a:prstGeom prst="rect">
            <a:avLst/>
          </a:prstGeom>
        </p:spPr>
      </p:pic>
      <p:pic>
        <p:nvPicPr>
          <p:cNvPr id="6" name="Picture 5">
            <a:extLst>
              <a:ext uri="{FF2B5EF4-FFF2-40B4-BE49-F238E27FC236}">
                <a16:creationId xmlns:a16="http://schemas.microsoft.com/office/drawing/2014/main" id="{675E7C4F-C49E-2548-421D-0F0447F7F40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620736" y="4212771"/>
            <a:ext cx="4155621" cy="1713298"/>
          </a:xfrm>
          <a:prstGeom prst="rect">
            <a:avLst/>
          </a:prstGeom>
        </p:spPr>
      </p:pic>
    </p:spTree>
    <p:extLst>
      <p:ext uri="{BB962C8B-B14F-4D97-AF65-F5344CB8AC3E}">
        <p14:creationId xmlns:p14="http://schemas.microsoft.com/office/powerpoint/2010/main" val="3703158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85725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fontAlgn="auto">
              <a:spcBef>
                <a:spcPts val="0"/>
              </a:spcBef>
              <a:spcAft>
                <a:spcPts val="0"/>
              </a:spcAft>
            </a:pPr>
            <a:endParaRPr lang="en-US" sz="1350">
              <a:solidFill>
                <a:prstClr val="white"/>
              </a:solidFill>
              <a:latin typeface="Aptos" panose="020B0004020202020204"/>
            </a:endParaRPr>
          </a:p>
        </p:txBody>
      </p:sp>
      <p:pic>
        <p:nvPicPr>
          <p:cNvPr id="5" name="Content Placeholder 4">
            <a:extLst>
              <a:ext uri="{FF2B5EF4-FFF2-40B4-BE49-F238E27FC236}">
                <a16:creationId xmlns:a16="http://schemas.microsoft.com/office/drawing/2014/main" id="{26C397CF-2F6D-8FE1-23B5-89623BEF3E71}"/>
              </a:ext>
            </a:extLst>
          </p:cNvPr>
          <p:cNvPicPr>
            <a:picLocks noGrp="1" noChangeAspect="1"/>
          </p:cNvPicPr>
          <p:nvPr>
            <p:ph idx="1"/>
          </p:nvPr>
        </p:nvPicPr>
        <p:blipFill>
          <a:blip r:embed="rId2"/>
          <a:srcRect t="19"/>
          <a:stretch>
            <a:fillRect/>
          </a:stretch>
        </p:blipFill>
        <p:spPr>
          <a:xfrm>
            <a:off x="15" y="858211"/>
            <a:ext cx="9143985" cy="5142539"/>
          </a:xfrm>
          <a:prstGeom prst="rect">
            <a:avLst/>
          </a:prstGeom>
        </p:spPr>
      </p:pic>
    </p:spTree>
    <p:extLst>
      <p:ext uri="{BB962C8B-B14F-4D97-AF65-F5344CB8AC3E}">
        <p14:creationId xmlns:p14="http://schemas.microsoft.com/office/powerpoint/2010/main" val="3185391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7602" cy="51435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graphicFrame>
        <p:nvGraphicFramePr>
          <p:cNvPr id="7" name="Content Placeholder 6">
            <a:extLst>
              <a:ext uri="{FF2B5EF4-FFF2-40B4-BE49-F238E27FC236}">
                <a16:creationId xmlns:a16="http://schemas.microsoft.com/office/drawing/2014/main" id="{E9BE2D40-CFA4-E6FB-7E3F-75F9F9A432D0}"/>
              </a:ext>
            </a:extLst>
          </p:cNvPr>
          <p:cNvGraphicFramePr>
            <a:graphicFrameLocks noGrp="1"/>
          </p:cNvGraphicFramePr>
          <p:nvPr>
            <p:ph idx="1"/>
          </p:nvPr>
        </p:nvGraphicFramePr>
        <p:xfrm>
          <a:off x="257404" y="1608849"/>
          <a:ext cx="8590034" cy="3966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5" name="TextBox 94">
            <a:extLst>
              <a:ext uri="{FF2B5EF4-FFF2-40B4-BE49-F238E27FC236}">
                <a16:creationId xmlns:a16="http://schemas.microsoft.com/office/drawing/2014/main" id="{C242DF87-36F4-E5A1-66D5-02CF4EF2CE43}"/>
              </a:ext>
            </a:extLst>
          </p:cNvPr>
          <p:cNvSpPr txBox="1"/>
          <p:nvPr/>
        </p:nvSpPr>
        <p:spPr>
          <a:xfrm>
            <a:off x="929610" y="1094349"/>
            <a:ext cx="7468820" cy="3924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eaLnBrk="1" fontAlgn="auto" hangingPunct="1">
              <a:spcBef>
                <a:spcPts val="0"/>
              </a:spcBef>
              <a:spcAft>
                <a:spcPts val="0"/>
              </a:spcAft>
            </a:pPr>
            <a:r>
              <a:rPr lang="en-US" sz="2100">
                <a:solidFill>
                  <a:prstClr val="black"/>
                </a:solidFill>
                <a:latin typeface="Aptos" panose="020B0004020202020204"/>
              </a:rPr>
              <a:t>Qualifications for a Student Reading Improvement</a:t>
            </a:r>
            <a:r>
              <a:rPr lang="en-US" sz="2100" dirty="0">
                <a:solidFill>
                  <a:prstClr val="black"/>
                </a:solidFill>
                <a:latin typeface="Aptos" panose="020B0004020202020204"/>
              </a:rPr>
              <a:t> Plan</a:t>
            </a:r>
            <a:endParaRPr lang="en-US" sz="2100">
              <a:solidFill>
                <a:prstClr val="black"/>
              </a:solidFill>
              <a:latin typeface="Aptos" panose="020B0004020202020204"/>
            </a:endParaRPr>
          </a:p>
        </p:txBody>
      </p:sp>
      <p:pic>
        <p:nvPicPr>
          <p:cNvPr id="96" name="Picture 95">
            <a:extLst>
              <a:ext uri="{FF2B5EF4-FFF2-40B4-BE49-F238E27FC236}">
                <a16:creationId xmlns:a16="http://schemas.microsoft.com/office/drawing/2014/main" id="{FA4053E8-CCE1-CD30-3FCF-5A5FC28ADE65}"/>
              </a:ext>
            </a:extLst>
          </p:cNvPr>
          <p:cNvPicPr>
            <a:picLocks noChangeAspect="1"/>
          </p:cNvPicPr>
          <p:nvPr/>
        </p:nvPicPr>
        <p:blipFill>
          <a:blip r:embed="rId7"/>
          <a:stretch>
            <a:fillRect/>
          </a:stretch>
        </p:blipFill>
        <p:spPr>
          <a:xfrm>
            <a:off x="7426354" y="1492368"/>
            <a:ext cx="1585913" cy="2807494"/>
          </a:xfrm>
          <a:prstGeom prst="rect">
            <a:avLst/>
          </a:prstGeom>
        </p:spPr>
      </p:pic>
    </p:spTree>
    <p:extLst>
      <p:ext uri="{BB962C8B-B14F-4D97-AF65-F5344CB8AC3E}">
        <p14:creationId xmlns:p14="http://schemas.microsoft.com/office/powerpoint/2010/main" val="3181477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3201A-1765-26DC-2151-CA3ED3205448}"/>
              </a:ext>
            </a:extLst>
          </p:cNvPr>
          <p:cNvSpPr>
            <a:spLocks noGrp="1"/>
          </p:cNvSpPr>
          <p:nvPr>
            <p:ph type="title"/>
          </p:nvPr>
        </p:nvSpPr>
        <p:spPr/>
        <p:txBody>
          <a:bodyPr/>
          <a:lstStyle/>
          <a:p>
            <a:pPr algn="ctr"/>
            <a:r>
              <a:rPr lang="en-US"/>
              <a:t>Student Reading Improvement Plan (SRIP)</a:t>
            </a:r>
          </a:p>
        </p:txBody>
      </p:sp>
      <p:sp>
        <p:nvSpPr>
          <p:cNvPr id="3" name="Content Placeholder 2">
            <a:extLst>
              <a:ext uri="{FF2B5EF4-FFF2-40B4-BE49-F238E27FC236}">
                <a16:creationId xmlns:a16="http://schemas.microsoft.com/office/drawing/2014/main" id="{45072FE3-307D-42C8-A218-DAD08B6ABD6D}"/>
              </a:ext>
            </a:extLst>
          </p:cNvPr>
          <p:cNvSpPr>
            <a:spLocks noGrp="1"/>
          </p:cNvSpPr>
          <p:nvPr>
            <p:ph idx="1"/>
          </p:nvPr>
        </p:nvSpPr>
        <p:spPr>
          <a:xfrm>
            <a:off x="697923" y="2212614"/>
            <a:ext cx="7886700" cy="3263504"/>
          </a:xfrm>
        </p:spPr>
        <p:txBody>
          <a:bodyPr/>
          <a:lstStyle/>
          <a:p>
            <a:r>
              <a:rPr lang="en-US"/>
              <a:t>Students in Kindergarten – 3</a:t>
            </a:r>
            <a:r>
              <a:rPr lang="en-US" baseline="30000"/>
              <a:t>rd</a:t>
            </a:r>
            <a:r>
              <a:rPr lang="en-US"/>
              <a:t> grade who are identified as "at risk" as measured by the screener will receive a </a:t>
            </a:r>
            <a:r>
              <a:rPr lang="en-US" b="1"/>
              <a:t>Student Reading Improvement Plan.</a:t>
            </a:r>
            <a:endParaRPr lang="en-US"/>
          </a:p>
        </p:txBody>
      </p:sp>
      <p:pic>
        <p:nvPicPr>
          <p:cNvPr id="1026" name="Picture 2" descr="Hand with Pen Writing Shopping List in Supermarket Stock Image - Image ...">
            <a:extLst>
              <a:ext uri="{FF2B5EF4-FFF2-40B4-BE49-F238E27FC236}">
                <a16:creationId xmlns:a16="http://schemas.microsoft.com/office/drawing/2014/main" id="{83D3BF8A-25B0-9E7D-9824-81649629F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flipV="1">
            <a:off x="2632364" y="3377911"/>
            <a:ext cx="2862520" cy="1975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054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1"/>
            <a:ext cx="3912767" cy="2996083"/>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2" name="Title 1">
            <a:extLst>
              <a:ext uri="{FF2B5EF4-FFF2-40B4-BE49-F238E27FC236}">
                <a16:creationId xmlns:a16="http://schemas.microsoft.com/office/drawing/2014/main" id="{5E4FC35B-15CB-86E6-1DC6-D69C37AD8017}"/>
              </a:ext>
            </a:extLst>
          </p:cNvPr>
          <p:cNvSpPr>
            <a:spLocks noGrp="1"/>
          </p:cNvSpPr>
          <p:nvPr>
            <p:ph type="title"/>
          </p:nvPr>
        </p:nvSpPr>
        <p:spPr>
          <a:xfrm>
            <a:off x="628650" y="1362578"/>
            <a:ext cx="2415247" cy="1520420"/>
          </a:xfrm>
        </p:spPr>
        <p:txBody>
          <a:bodyPr anchor="t">
            <a:normAutofit/>
          </a:bodyPr>
          <a:lstStyle/>
          <a:p>
            <a:r>
              <a:rPr lang="en-US" sz="2550">
                <a:solidFill>
                  <a:srgbClr val="FFFFFF"/>
                </a:solidFill>
              </a:rPr>
              <a:t>Student Reading Improvement Plan Process</a:t>
            </a:r>
          </a:p>
        </p:txBody>
      </p:sp>
      <p:graphicFrame>
        <p:nvGraphicFramePr>
          <p:cNvPr id="5" name="Content Placeholder 2">
            <a:extLst>
              <a:ext uri="{FF2B5EF4-FFF2-40B4-BE49-F238E27FC236}">
                <a16:creationId xmlns:a16="http://schemas.microsoft.com/office/drawing/2014/main" id="{29C038A7-9671-1FFA-96F6-311483A8B253}"/>
              </a:ext>
            </a:extLst>
          </p:cNvPr>
          <p:cNvGraphicFramePr>
            <a:graphicFrameLocks noGrp="1"/>
          </p:cNvGraphicFramePr>
          <p:nvPr>
            <p:ph idx="1"/>
          </p:nvPr>
        </p:nvGraphicFramePr>
        <p:xfrm>
          <a:off x="4157004" y="1263455"/>
          <a:ext cx="4358346" cy="4258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7748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3125453" cy="51435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2" name="Title 1">
            <a:extLst>
              <a:ext uri="{FF2B5EF4-FFF2-40B4-BE49-F238E27FC236}">
                <a16:creationId xmlns:a16="http://schemas.microsoft.com/office/drawing/2014/main" id="{C6C9175E-6262-5CC1-6A71-3A3487FDD42A}"/>
              </a:ext>
            </a:extLst>
          </p:cNvPr>
          <p:cNvSpPr>
            <a:spLocks noGrp="1"/>
          </p:cNvSpPr>
          <p:nvPr>
            <p:ph type="title"/>
          </p:nvPr>
        </p:nvSpPr>
        <p:spPr>
          <a:xfrm>
            <a:off x="515126" y="1722430"/>
            <a:ext cx="2400300" cy="3345872"/>
          </a:xfrm>
        </p:spPr>
        <p:txBody>
          <a:bodyPr>
            <a:normAutofit/>
          </a:bodyPr>
          <a:lstStyle/>
          <a:p>
            <a:r>
              <a:rPr lang="en-US">
                <a:solidFill>
                  <a:srgbClr val="FFFFFF"/>
                </a:solidFill>
              </a:rPr>
              <a:t>What will the intervention look like?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698860"/>
            <a:ext cx="3062575"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Aptos" panose="020B0004020202020204"/>
            </a:endParaRPr>
          </a:p>
        </p:txBody>
      </p:sp>
      <p:sp>
        <p:nvSpPr>
          <p:cNvPr id="3" name="Content Placeholder 2">
            <a:extLst>
              <a:ext uri="{FF2B5EF4-FFF2-40B4-BE49-F238E27FC236}">
                <a16:creationId xmlns:a16="http://schemas.microsoft.com/office/drawing/2014/main" id="{4CAE8394-A7C2-AA73-1964-3E2B6952879D}"/>
              </a:ext>
            </a:extLst>
          </p:cNvPr>
          <p:cNvSpPr>
            <a:spLocks noGrp="1"/>
          </p:cNvSpPr>
          <p:nvPr>
            <p:ph idx="1"/>
          </p:nvPr>
        </p:nvSpPr>
        <p:spPr>
          <a:xfrm>
            <a:off x="3335482" y="1300759"/>
            <a:ext cx="5179868" cy="4189214"/>
          </a:xfrm>
        </p:spPr>
        <p:txBody>
          <a:bodyPr vert="horz" lIns="68580" tIns="34290" rIns="68580" bIns="34290" rtlCol="0" anchor="ctr">
            <a:normAutofit/>
          </a:bodyPr>
          <a:lstStyle/>
          <a:p>
            <a:r>
              <a:rPr lang="en-US"/>
              <a:t>Intervention block may vary from school to school, however, it can include, interventions, extensions for students, advanced academics, etc. focused around literacy. </a:t>
            </a:r>
          </a:p>
          <a:p>
            <a:r>
              <a:rPr lang="en-US"/>
              <a:t>Students may be regrouped based on student needs. </a:t>
            </a:r>
          </a:p>
        </p:txBody>
      </p:sp>
    </p:spTree>
    <p:extLst>
      <p:ext uri="{BB962C8B-B14F-4D97-AF65-F5344CB8AC3E}">
        <p14:creationId xmlns:p14="http://schemas.microsoft.com/office/powerpoint/2010/main" val="4080869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8992D65-EE79-1226-7585-23D3CB9F71DC}"/>
              </a:ext>
            </a:extLst>
          </p:cNvPr>
          <p:cNvSpPr/>
          <p:nvPr/>
        </p:nvSpPr>
        <p:spPr>
          <a:xfrm>
            <a:off x="134432" y="1721604"/>
            <a:ext cx="2638766" cy="37937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2" name="Title 1">
            <a:extLst>
              <a:ext uri="{FF2B5EF4-FFF2-40B4-BE49-F238E27FC236}">
                <a16:creationId xmlns:a16="http://schemas.microsoft.com/office/drawing/2014/main" id="{0D028FB3-BF40-29FF-D988-A8ACD2F6D456}"/>
              </a:ext>
            </a:extLst>
          </p:cNvPr>
          <p:cNvSpPr>
            <a:spLocks noGrp="1"/>
          </p:cNvSpPr>
          <p:nvPr>
            <p:ph type="title"/>
          </p:nvPr>
        </p:nvSpPr>
        <p:spPr>
          <a:xfrm>
            <a:off x="676946" y="857419"/>
            <a:ext cx="7886700" cy="994172"/>
          </a:xfrm>
        </p:spPr>
        <p:txBody>
          <a:bodyPr/>
          <a:lstStyle/>
          <a:p>
            <a:pPr algn="ctr"/>
            <a:r>
              <a:rPr lang="en-US"/>
              <a:t>Upcoming SRIP Informational Nights </a:t>
            </a:r>
          </a:p>
        </p:txBody>
      </p:sp>
      <p:sp>
        <p:nvSpPr>
          <p:cNvPr id="3" name="Content Placeholder 2">
            <a:extLst>
              <a:ext uri="{FF2B5EF4-FFF2-40B4-BE49-F238E27FC236}">
                <a16:creationId xmlns:a16="http://schemas.microsoft.com/office/drawing/2014/main" id="{35EEEC5E-F86E-46BC-DE53-0F5A54BB32F9}"/>
              </a:ext>
            </a:extLst>
          </p:cNvPr>
          <p:cNvSpPr>
            <a:spLocks noGrp="1"/>
          </p:cNvSpPr>
          <p:nvPr>
            <p:ph idx="1"/>
          </p:nvPr>
        </p:nvSpPr>
        <p:spPr/>
        <p:txBody>
          <a:bodyPr vert="horz" lIns="68580" tIns="34290" rIns="68580" bIns="34290" rtlCol="0" anchor="t">
            <a:normAutofit/>
          </a:bodyPr>
          <a:lstStyle/>
          <a:p>
            <a:pPr lvl="1">
              <a:buFont typeface="Courier New" panose="020B0604020202020204" pitchFamily="34" charset="0"/>
              <a:buChar char="o"/>
            </a:pPr>
            <a:endParaRPr lang="en-US"/>
          </a:p>
          <a:p>
            <a:pPr marL="0" indent="0">
              <a:buNone/>
            </a:pPr>
            <a:endParaRPr lang="en-US"/>
          </a:p>
        </p:txBody>
      </p:sp>
      <p:sp>
        <p:nvSpPr>
          <p:cNvPr id="4" name="Rectangle: Rounded Corners 3">
            <a:extLst>
              <a:ext uri="{FF2B5EF4-FFF2-40B4-BE49-F238E27FC236}">
                <a16:creationId xmlns:a16="http://schemas.microsoft.com/office/drawing/2014/main" id="{FD8F875A-E0E2-6839-E27C-C3ACAE35962A}"/>
              </a:ext>
            </a:extLst>
          </p:cNvPr>
          <p:cNvSpPr/>
          <p:nvPr/>
        </p:nvSpPr>
        <p:spPr>
          <a:xfrm>
            <a:off x="3171518" y="1858983"/>
            <a:ext cx="2807802" cy="23532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0B0004020202020204"/>
            </a:endParaRPr>
          </a:p>
        </p:txBody>
      </p:sp>
      <p:sp>
        <p:nvSpPr>
          <p:cNvPr id="5" name="TextBox 4">
            <a:extLst>
              <a:ext uri="{FF2B5EF4-FFF2-40B4-BE49-F238E27FC236}">
                <a16:creationId xmlns:a16="http://schemas.microsoft.com/office/drawing/2014/main" id="{5E64292D-6C75-17D2-D105-98FA52FB04E1}"/>
              </a:ext>
            </a:extLst>
          </p:cNvPr>
          <p:cNvSpPr txBox="1"/>
          <p:nvPr/>
        </p:nvSpPr>
        <p:spPr>
          <a:xfrm>
            <a:off x="246732" y="1858167"/>
            <a:ext cx="2427667" cy="378565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eaLnBrk="1" fontAlgn="auto" hangingPunct="1">
              <a:spcBef>
                <a:spcPts val="0"/>
              </a:spcBef>
              <a:spcAft>
                <a:spcPts val="0"/>
              </a:spcAft>
            </a:pPr>
            <a:r>
              <a:rPr lang="en-US" sz="1350">
                <a:solidFill>
                  <a:prstClr val="white"/>
                </a:solidFill>
                <a:latin typeface="Aptos" panose="020B0004020202020204"/>
              </a:rPr>
              <a:t>CCPS Regional SRIP Nights</a:t>
            </a:r>
          </a:p>
          <a:p>
            <a:pPr defTabSz="685800" eaLnBrk="1" fontAlgn="auto" hangingPunct="1">
              <a:spcBef>
                <a:spcPts val="0"/>
              </a:spcBef>
              <a:spcAft>
                <a:spcPts val="0"/>
              </a:spcAft>
            </a:pPr>
            <a:endParaRPr lang="en-US" sz="1200" dirty="0">
              <a:solidFill>
                <a:prstClr val="white"/>
              </a:solidFill>
              <a:latin typeface="Aptos" panose="020B0004020202020204"/>
            </a:endParaRPr>
          </a:p>
          <a:p>
            <a:pPr defTabSz="685800" eaLnBrk="1" fontAlgn="auto" hangingPunct="1">
              <a:spcBef>
                <a:spcPts val="0"/>
              </a:spcBef>
              <a:spcAft>
                <a:spcPts val="0"/>
              </a:spcAft>
            </a:pPr>
            <a:r>
              <a:rPr lang="en-US" sz="1200" dirty="0">
                <a:solidFill>
                  <a:prstClr val="white"/>
                </a:solidFill>
                <a:latin typeface="Aptos" panose="020B0004020202020204"/>
              </a:rPr>
              <a:t>9/30 Parrs Ridge, Mt. </a:t>
            </a:r>
            <a:r>
              <a:rPr lang="en-US" sz="1200">
                <a:solidFill>
                  <a:prstClr val="white"/>
                </a:solidFill>
                <a:latin typeface="Aptos" panose="020B0004020202020204"/>
              </a:rPr>
              <a:t>Airy, </a:t>
            </a:r>
            <a:r>
              <a:rPr lang="en-US" sz="1200" dirty="0">
                <a:solidFill>
                  <a:prstClr val="white"/>
                </a:solidFill>
                <a:latin typeface="Aptos" panose="020B0004020202020204"/>
              </a:rPr>
              <a:t>Winfield</a:t>
            </a:r>
          </a:p>
          <a:p>
            <a:pPr defTabSz="685800" eaLnBrk="1" fontAlgn="auto" hangingPunct="1">
              <a:spcBef>
                <a:spcPts val="0"/>
              </a:spcBef>
              <a:spcAft>
                <a:spcPts val="0"/>
              </a:spcAft>
            </a:pPr>
            <a:endParaRPr lang="en-US" sz="1200" dirty="0">
              <a:solidFill>
                <a:prstClr val="white"/>
              </a:solidFill>
              <a:latin typeface="Aptos" panose="020B0004020202020204"/>
            </a:endParaRPr>
          </a:p>
          <a:p>
            <a:pPr defTabSz="685800" eaLnBrk="1" fontAlgn="auto" hangingPunct="1">
              <a:spcBef>
                <a:spcPts val="0"/>
              </a:spcBef>
              <a:spcAft>
                <a:spcPts val="0"/>
              </a:spcAft>
            </a:pPr>
            <a:r>
              <a:rPr lang="en-US" sz="1200" dirty="0">
                <a:solidFill>
                  <a:prstClr val="white"/>
                </a:solidFill>
                <a:latin typeface="Aptos" panose="020B0004020202020204"/>
              </a:rPr>
              <a:t>10/6 Elmer Wolfe, Robert Moton, Cranberry Station, </a:t>
            </a:r>
            <a:r>
              <a:rPr lang="en-US" sz="1200">
                <a:solidFill>
                  <a:prstClr val="white"/>
                </a:solidFill>
                <a:latin typeface="Aptos" panose="020B0004020202020204"/>
              </a:rPr>
              <a:t>Westminster, Taneytown, William Winchester</a:t>
            </a:r>
            <a:endParaRPr lang="en-US" sz="1200" dirty="0">
              <a:solidFill>
                <a:prstClr val="white"/>
              </a:solidFill>
              <a:latin typeface="Aptos" panose="020B0004020202020204"/>
            </a:endParaRPr>
          </a:p>
          <a:p>
            <a:pPr defTabSz="685800" eaLnBrk="1" fontAlgn="auto" hangingPunct="1">
              <a:spcBef>
                <a:spcPts val="0"/>
              </a:spcBef>
              <a:spcAft>
                <a:spcPts val="0"/>
              </a:spcAft>
            </a:pPr>
            <a:endParaRPr lang="en-US" sz="1200" dirty="0">
              <a:solidFill>
                <a:prstClr val="white"/>
              </a:solidFill>
              <a:latin typeface="Aptos" panose="020B0004020202020204"/>
            </a:endParaRPr>
          </a:p>
          <a:p>
            <a:pPr defTabSz="685800" eaLnBrk="1" fontAlgn="auto" hangingPunct="1">
              <a:spcBef>
                <a:spcPts val="0"/>
              </a:spcBef>
              <a:spcAft>
                <a:spcPts val="0"/>
              </a:spcAft>
            </a:pPr>
            <a:r>
              <a:rPr lang="en-US" sz="1200">
                <a:solidFill>
                  <a:prstClr val="white"/>
                </a:solidFill>
                <a:latin typeface="Aptos" panose="020B0004020202020204"/>
              </a:rPr>
              <a:t>10/7 Mechanicsville, Friendship Valley, Sandymount, Runnymede</a:t>
            </a:r>
            <a:endParaRPr lang="en-US" sz="1200" dirty="0">
              <a:solidFill>
                <a:prstClr val="white"/>
              </a:solidFill>
              <a:latin typeface="Aptos" panose="020B0004020202020204"/>
            </a:endParaRPr>
          </a:p>
          <a:p>
            <a:pPr defTabSz="685800" eaLnBrk="1" fontAlgn="auto" hangingPunct="1">
              <a:spcBef>
                <a:spcPts val="0"/>
              </a:spcBef>
              <a:spcAft>
                <a:spcPts val="0"/>
              </a:spcAft>
            </a:pPr>
            <a:endParaRPr lang="en-US" sz="1200" dirty="0">
              <a:solidFill>
                <a:prstClr val="white"/>
              </a:solidFill>
              <a:latin typeface="Aptos" panose="020B0004020202020204"/>
            </a:endParaRPr>
          </a:p>
          <a:p>
            <a:pPr defTabSz="685800" eaLnBrk="1" fontAlgn="auto" hangingPunct="1">
              <a:spcBef>
                <a:spcPts val="0"/>
              </a:spcBef>
              <a:spcAft>
                <a:spcPts val="0"/>
              </a:spcAft>
            </a:pPr>
            <a:r>
              <a:rPr lang="en-US" sz="1200" dirty="0">
                <a:solidFill>
                  <a:prstClr val="white"/>
                </a:solidFill>
                <a:latin typeface="Aptos" panose="020B0004020202020204"/>
              </a:rPr>
              <a:t>10/8 Hampstead, Spring Garden, </a:t>
            </a:r>
            <a:r>
              <a:rPr lang="en-US" sz="1200">
                <a:solidFill>
                  <a:prstClr val="white"/>
                </a:solidFill>
                <a:latin typeface="Aptos" panose="020B0004020202020204"/>
              </a:rPr>
              <a:t>Ebb Valley, Manchester, Carroll Springs</a:t>
            </a:r>
            <a:endParaRPr lang="en-US" sz="1200" dirty="0">
              <a:solidFill>
                <a:prstClr val="white"/>
              </a:solidFill>
              <a:latin typeface="Aptos" panose="020B0004020202020204"/>
            </a:endParaRPr>
          </a:p>
          <a:p>
            <a:pPr defTabSz="685800" eaLnBrk="1" fontAlgn="auto" hangingPunct="1">
              <a:spcBef>
                <a:spcPts val="0"/>
              </a:spcBef>
              <a:spcAft>
                <a:spcPts val="0"/>
              </a:spcAft>
            </a:pPr>
            <a:endParaRPr lang="en-US" sz="1200" dirty="0">
              <a:solidFill>
                <a:prstClr val="white"/>
              </a:solidFill>
              <a:latin typeface="Aptos" panose="020B0004020202020204"/>
            </a:endParaRPr>
          </a:p>
          <a:p>
            <a:pPr defTabSz="685800" eaLnBrk="1" fontAlgn="auto" hangingPunct="1">
              <a:spcBef>
                <a:spcPts val="0"/>
              </a:spcBef>
              <a:spcAft>
                <a:spcPts val="0"/>
              </a:spcAft>
            </a:pPr>
            <a:r>
              <a:rPr lang="en-US" sz="1200" dirty="0">
                <a:solidFill>
                  <a:prstClr val="white"/>
                </a:solidFill>
                <a:latin typeface="Aptos" panose="020B0004020202020204"/>
              </a:rPr>
              <a:t>10/13 Linton Springs, Eldersburg, Freedom, </a:t>
            </a:r>
            <a:r>
              <a:rPr lang="en-US" sz="1200" dirty="0" err="1">
                <a:solidFill>
                  <a:prstClr val="white"/>
                </a:solidFill>
                <a:latin typeface="Aptos" panose="020B0004020202020204"/>
              </a:rPr>
              <a:t>Carrolltowne</a:t>
            </a:r>
            <a:r>
              <a:rPr lang="en-US" sz="1200" dirty="0">
                <a:solidFill>
                  <a:prstClr val="white"/>
                </a:solidFill>
                <a:latin typeface="Aptos" panose="020B0004020202020204"/>
              </a:rPr>
              <a:t>, Piney Ridge</a:t>
            </a:r>
          </a:p>
          <a:p>
            <a:pPr marL="257175" indent="-257175" defTabSz="685800" eaLnBrk="1" fontAlgn="auto" hangingPunct="1">
              <a:spcBef>
                <a:spcPts val="0"/>
              </a:spcBef>
              <a:spcAft>
                <a:spcPts val="0"/>
              </a:spcAft>
              <a:buFont typeface="Arial"/>
              <a:buChar char="•"/>
            </a:pPr>
            <a:endParaRPr lang="en-US" sz="1200" dirty="0">
              <a:solidFill>
                <a:prstClr val="white"/>
              </a:solidFill>
              <a:latin typeface="Aptos" panose="020B0004020202020204"/>
            </a:endParaRPr>
          </a:p>
          <a:p>
            <a:pPr marL="257175" indent="-257175" defTabSz="685800" eaLnBrk="1" fontAlgn="auto" hangingPunct="1">
              <a:spcBef>
                <a:spcPts val="0"/>
              </a:spcBef>
              <a:spcAft>
                <a:spcPts val="0"/>
              </a:spcAft>
              <a:buFont typeface="Arial"/>
              <a:buChar char="•"/>
            </a:pPr>
            <a:endParaRPr lang="en-US" sz="1200" dirty="0">
              <a:solidFill>
                <a:prstClr val="white"/>
              </a:solidFill>
              <a:latin typeface="Aptos" panose="020B0004020202020204"/>
            </a:endParaRPr>
          </a:p>
        </p:txBody>
      </p:sp>
      <p:sp>
        <p:nvSpPr>
          <p:cNvPr id="7" name="TextBox 6">
            <a:extLst>
              <a:ext uri="{FF2B5EF4-FFF2-40B4-BE49-F238E27FC236}">
                <a16:creationId xmlns:a16="http://schemas.microsoft.com/office/drawing/2014/main" id="{1ED133DC-57E1-51D9-3CF9-4480BB7BA13E}"/>
              </a:ext>
            </a:extLst>
          </p:cNvPr>
          <p:cNvSpPr txBox="1"/>
          <p:nvPr/>
        </p:nvSpPr>
        <p:spPr>
          <a:xfrm>
            <a:off x="3265326" y="2126839"/>
            <a:ext cx="2713851" cy="196207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eaLnBrk="1" fontAlgn="auto" hangingPunct="1">
              <a:spcBef>
                <a:spcPts val="0"/>
              </a:spcBef>
              <a:spcAft>
                <a:spcPts val="0"/>
              </a:spcAft>
            </a:pPr>
            <a:r>
              <a:rPr lang="en-US" sz="1500">
                <a:solidFill>
                  <a:prstClr val="white"/>
                </a:solidFill>
                <a:latin typeface="Aptos" panose="020B0004020202020204"/>
              </a:rPr>
              <a:t>Family Literacy Night</a:t>
            </a:r>
          </a:p>
          <a:p>
            <a:pPr algn="ctr" defTabSz="685800" eaLnBrk="1" fontAlgn="auto" hangingPunct="1">
              <a:spcBef>
                <a:spcPts val="0"/>
              </a:spcBef>
              <a:spcAft>
                <a:spcPts val="0"/>
              </a:spcAft>
            </a:pPr>
            <a:endParaRPr lang="en-US" sz="1350">
              <a:solidFill>
                <a:prstClr val="white"/>
              </a:solidFill>
              <a:latin typeface="Aptos" panose="020B0004020202020204"/>
            </a:endParaRPr>
          </a:p>
          <a:p>
            <a:pPr marL="214313" indent="-214313" defTabSz="685800" eaLnBrk="1" fontAlgn="auto" hangingPunct="1">
              <a:spcBef>
                <a:spcPts val="0"/>
              </a:spcBef>
              <a:spcAft>
                <a:spcPts val="0"/>
              </a:spcAft>
              <a:buFont typeface="Arial"/>
              <a:buChar char="•"/>
            </a:pPr>
            <a:r>
              <a:rPr lang="en-US" sz="1350">
                <a:solidFill>
                  <a:prstClr val="white"/>
                </a:solidFill>
                <a:latin typeface="Aptos" panose="020B0004020202020204"/>
              </a:rPr>
              <a:t>Finksburg Branch   11/4</a:t>
            </a:r>
          </a:p>
          <a:p>
            <a:pPr marL="214313" indent="-214313" defTabSz="685800" eaLnBrk="1" fontAlgn="auto" hangingPunct="1">
              <a:spcBef>
                <a:spcPts val="0"/>
              </a:spcBef>
              <a:spcAft>
                <a:spcPts val="0"/>
              </a:spcAft>
              <a:buFont typeface="Arial"/>
              <a:buChar char="•"/>
            </a:pPr>
            <a:r>
              <a:rPr lang="en-US" sz="1350">
                <a:solidFill>
                  <a:prstClr val="white"/>
                </a:solidFill>
                <a:latin typeface="Aptos" panose="020B0004020202020204"/>
              </a:rPr>
              <a:t>Mt Airy Branch     11/10</a:t>
            </a:r>
          </a:p>
          <a:p>
            <a:pPr marL="214313" indent="-214313" defTabSz="685800" eaLnBrk="1" fontAlgn="auto" hangingPunct="1">
              <a:spcBef>
                <a:spcPts val="0"/>
              </a:spcBef>
              <a:spcAft>
                <a:spcPts val="0"/>
              </a:spcAft>
              <a:buFont typeface="Arial"/>
              <a:buChar char="•"/>
            </a:pPr>
            <a:r>
              <a:rPr lang="en-US" sz="1350">
                <a:solidFill>
                  <a:prstClr val="white"/>
                </a:solidFill>
                <a:latin typeface="Aptos" panose="020B0004020202020204"/>
              </a:rPr>
              <a:t>North Carroll Branch    11/12</a:t>
            </a:r>
          </a:p>
          <a:p>
            <a:pPr marL="214313" indent="-214313" defTabSz="685800" eaLnBrk="1" fontAlgn="auto" hangingPunct="1">
              <a:spcBef>
                <a:spcPts val="0"/>
              </a:spcBef>
              <a:spcAft>
                <a:spcPts val="0"/>
              </a:spcAft>
              <a:buFont typeface="Arial"/>
              <a:buChar char="•"/>
            </a:pPr>
            <a:r>
              <a:rPr lang="en-US" sz="1350">
                <a:solidFill>
                  <a:prstClr val="white"/>
                </a:solidFill>
                <a:latin typeface="Aptos" panose="020B0004020202020204"/>
              </a:rPr>
              <a:t>Eldersburg Branch     11/17</a:t>
            </a:r>
          </a:p>
          <a:p>
            <a:pPr marL="214313" indent="-214313" defTabSz="685800" eaLnBrk="1" fontAlgn="auto" hangingPunct="1">
              <a:spcBef>
                <a:spcPts val="0"/>
              </a:spcBef>
              <a:spcAft>
                <a:spcPts val="0"/>
              </a:spcAft>
              <a:buFont typeface="Arial"/>
              <a:buChar char="•"/>
            </a:pPr>
            <a:r>
              <a:rPr lang="en-US" sz="1350">
                <a:solidFill>
                  <a:prstClr val="white"/>
                </a:solidFill>
                <a:latin typeface="Aptos" panose="020B0004020202020204"/>
              </a:rPr>
              <a:t>Taneytown Branch     11/18</a:t>
            </a:r>
          </a:p>
          <a:p>
            <a:pPr marL="214313" indent="-214313" defTabSz="685800" eaLnBrk="1" fontAlgn="auto" hangingPunct="1">
              <a:spcBef>
                <a:spcPts val="0"/>
              </a:spcBef>
              <a:spcAft>
                <a:spcPts val="0"/>
              </a:spcAft>
              <a:buFont typeface="Arial"/>
              <a:buChar char="•"/>
            </a:pPr>
            <a:r>
              <a:rPr lang="en-US" sz="1350">
                <a:solidFill>
                  <a:prstClr val="white"/>
                </a:solidFill>
                <a:latin typeface="Aptos" panose="020B0004020202020204"/>
              </a:rPr>
              <a:t>Westminster Branch 11/19</a:t>
            </a:r>
          </a:p>
          <a:p>
            <a:pPr marL="214313" indent="-214313" defTabSz="685800" eaLnBrk="1" fontAlgn="auto" hangingPunct="1">
              <a:spcBef>
                <a:spcPts val="0"/>
              </a:spcBef>
              <a:spcAft>
                <a:spcPts val="0"/>
              </a:spcAft>
              <a:buFont typeface="Arial"/>
              <a:buChar char="•"/>
            </a:pPr>
            <a:endParaRPr lang="en-US" sz="1350">
              <a:solidFill>
                <a:prstClr val="white"/>
              </a:solidFill>
              <a:latin typeface="Aptos" panose="020B0004020202020204"/>
            </a:endParaRPr>
          </a:p>
        </p:txBody>
      </p:sp>
      <p:sp>
        <p:nvSpPr>
          <p:cNvPr id="8" name="Rectangle: Rounded Corners 7">
            <a:extLst>
              <a:ext uri="{FF2B5EF4-FFF2-40B4-BE49-F238E27FC236}">
                <a16:creationId xmlns:a16="http://schemas.microsoft.com/office/drawing/2014/main" id="{20B27328-74E2-A0DA-FAE1-69729E799336}"/>
              </a:ext>
            </a:extLst>
          </p:cNvPr>
          <p:cNvSpPr/>
          <p:nvPr/>
        </p:nvSpPr>
        <p:spPr>
          <a:xfrm>
            <a:off x="6259945" y="1858440"/>
            <a:ext cx="2695111" cy="23609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eaLnBrk="1" fontAlgn="auto" hangingPunct="1">
              <a:spcBef>
                <a:spcPts val="0"/>
              </a:spcBef>
              <a:spcAft>
                <a:spcPts val="0"/>
              </a:spcAft>
            </a:pPr>
            <a:r>
              <a:rPr lang="en-US">
                <a:solidFill>
                  <a:prstClr val="white"/>
                </a:solidFill>
                <a:latin typeface="Aptos" panose="020B0004020202020204"/>
                <a:hlinkClick r:id="rId2">
                  <a:extLst>
                    <a:ext uri="{A12FA001-AC4F-418D-AE19-62706E023703}">
                      <ahyp:hlinkClr xmlns:ahyp="http://schemas.microsoft.com/office/drawing/2018/hyperlinkcolor" val="tx"/>
                    </a:ext>
                  </a:extLst>
                </a:hlinkClick>
              </a:rPr>
              <a:t>Family Guides for Student Success</a:t>
            </a:r>
          </a:p>
        </p:txBody>
      </p:sp>
      <p:sp>
        <p:nvSpPr>
          <p:cNvPr id="10" name="TextBox 9">
            <a:extLst>
              <a:ext uri="{FF2B5EF4-FFF2-40B4-BE49-F238E27FC236}">
                <a16:creationId xmlns:a16="http://schemas.microsoft.com/office/drawing/2014/main" id="{63BA6837-8BEF-E5AA-E52D-46753790A334}"/>
              </a:ext>
            </a:extLst>
          </p:cNvPr>
          <p:cNvSpPr txBox="1"/>
          <p:nvPr/>
        </p:nvSpPr>
        <p:spPr>
          <a:xfrm>
            <a:off x="6581527" y="2123794"/>
            <a:ext cx="2057399" cy="30008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eaLnBrk="1" fontAlgn="auto" hangingPunct="1">
              <a:spcBef>
                <a:spcPts val="0"/>
              </a:spcBef>
              <a:spcAft>
                <a:spcPts val="0"/>
              </a:spcAft>
            </a:pPr>
            <a:r>
              <a:rPr lang="en-US" sz="1500">
                <a:solidFill>
                  <a:prstClr val="white"/>
                </a:solidFill>
                <a:latin typeface="Aptos" panose="020B0004020202020204"/>
              </a:rPr>
              <a:t>Parent Resources</a:t>
            </a:r>
          </a:p>
        </p:txBody>
      </p:sp>
      <p:sp>
        <p:nvSpPr>
          <p:cNvPr id="9" name="TextBox 8">
            <a:extLst>
              <a:ext uri="{FF2B5EF4-FFF2-40B4-BE49-F238E27FC236}">
                <a16:creationId xmlns:a16="http://schemas.microsoft.com/office/drawing/2014/main" id="{9CEA60C1-FC0F-5162-8265-821E634AEAE7}"/>
              </a:ext>
            </a:extLst>
          </p:cNvPr>
          <p:cNvSpPr txBox="1"/>
          <p:nvPr/>
        </p:nvSpPr>
        <p:spPr>
          <a:xfrm>
            <a:off x="3532471" y="4562712"/>
            <a:ext cx="4892516" cy="69249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eaLnBrk="1" fontAlgn="auto" hangingPunct="1">
              <a:spcBef>
                <a:spcPts val="0"/>
              </a:spcBef>
              <a:spcAft>
                <a:spcPts val="0"/>
              </a:spcAft>
            </a:pPr>
            <a:r>
              <a:rPr lang="en-US" sz="1350">
                <a:solidFill>
                  <a:prstClr val="black"/>
                </a:solidFill>
                <a:latin typeface="Aptos" panose="020B0004020202020204"/>
              </a:rPr>
              <a:t>Updates pertaining to the Comprehensive Literacy Plan can also </a:t>
            </a:r>
            <a:r>
              <a:rPr lang="en-US" sz="1350" dirty="0">
                <a:solidFill>
                  <a:prstClr val="black"/>
                </a:solidFill>
                <a:latin typeface="Aptos" panose="020B0004020202020204"/>
              </a:rPr>
              <a:t>be found on the CCPS website: </a:t>
            </a:r>
          </a:p>
          <a:p>
            <a:pPr algn="ctr" defTabSz="685800" eaLnBrk="1" fontAlgn="auto" hangingPunct="1">
              <a:spcBef>
                <a:spcPts val="0"/>
              </a:spcBef>
              <a:spcAft>
                <a:spcPts val="0"/>
              </a:spcAft>
            </a:pPr>
            <a:r>
              <a:rPr lang="en-US" sz="1350" dirty="0">
                <a:solidFill>
                  <a:prstClr val="black"/>
                </a:solidFill>
                <a:latin typeface="Aptos" panose="020B0004020202020204"/>
                <a:ea typeface="+mn-lt"/>
                <a:cs typeface="+mn-lt"/>
                <a:hlinkClick r:id="rId3"/>
              </a:rPr>
              <a:t>English Language Arts - Carroll County Public School District</a:t>
            </a:r>
            <a:endParaRPr lang="en-US" sz="1350">
              <a:solidFill>
                <a:prstClr val="black"/>
              </a:solidFill>
              <a:latin typeface="Aptos" panose="020B0004020202020204"/>
            </a:endParaRPr>
          </a:p>
        </p:txBody>
      </p:sp>
    </p:spTree>
    <p:extLst>
      <p:ext uri="{BB962C8B-B14F-4D97-AF65-F5344CB8AC3E}">
        <p14:creationId xmlns:p14="http://schemas.microsoft.com/office/powerpoint/2010/main" val="2222694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4836" y="1992936"/>
            <a:ext cx="6858000" cy="1790700"/>
          </a:xfrm>
        </p:spPr>
        <p:txBody>
          <a:bodyPr/>
          <a:lstStyle/>
          <a:p>
            <a:r>
              <a:rPr lang="en-US" dirty="0"/>
              <a:t>CCPS Security and Emergency Response</a:t>
            </a:r>
          </a:p>
        </p:txBody>
      </p:sp>
    </p:spTree>
    <p:extLst>
      <p:ext uri="{BB962C8B-B14F-4D97-AF65-F5344CB8AC3E}">
        <p14:creationId xmlns:p14="http://schemas.microsoft.com/office/powerpoint/2010/main" val="1296221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50" b="1" dirty="0"/>
              <a:t>Goal</a:t>
            </a:r>
            <a:r>
              <a:rPr lang="en-US" dirty="0"/>
              <a:t> </a:t>
            </a:r>
          </a:p>
        </p:txBody>
      </p:sp>
      <p:sp>
        <p:nvSpPr>
          <p:cNvPr id="3" name="Content Placeholder 2"/>
          <p:cNvSpPr>
            <a:spLocks noGrp="1"/>
          </p:cNvSpPr>
          <p:nvPr>
            <p:ph idx="1"/>
          </p:nvPr>
        </p:nvSpPr>
        <p:spPr/>
        <p:txBody>
          <a:bodyPr>
            <a:normAutofit/>
          </a:bodyPr>
          <a:lstStyle/>
          <a:p>
            <a:endParaRPr lang="en-US" dirty="0"/>
          </a:p>
          <a:p>
            <a:pPr marL="0" indent="0" algn="ctr">
              <a:buNone/>
            </a:pPr>
            <a:r>
              <a:rPr lang="en-US" sz="2700" dirty="0"/>
              <a:t>To provide a safe and secure learning environment for all students.</a:t>
            </a:r>
          </a:p>
          <a:p>
            <a:pPr marL="0" indent="0" algn="ctr">
              <a:buNone/>
            </a:pPr>
            <a:endParaRPr lang="en-US" dirty="0"/>
          </a:p>
          <a:p>
            <a:pPr marL="0" indent="0" algn="ctr">
              <a:buNone/>
            </a:pPr>
            <a:r>
              <a:rPr lang="en-US" dirty="0"/>
              <a:t>Security can be inconvenient</a:t>
            </a:r>
          </a:p>
          <a:p>
            <a:pPr marL="0" indent="0" algn="ctr">
              <a:buNone/>
            </a:pPr>
            <a:endParaRPr lang="en-US" dirty="0"/>
          </a:p>
          <a:p>
            <a:pPr marL="0" indent="0" algn="ctr">
              <a:buNone/>
            </a:pPr>
            <a:r>
              <a:rPr lang="en-US" dirty="0"/>
              <a:t>Balance security and efficiency</a:t>
            </a:r>
          </a:p>
          <a:p>
            <a:pPr marL="0" indent="0" algn="ctr">
              <a:buNone/>
            </a:pPr>
            <a:endParaRPr lang="en-US" dirty="0"/>
          </a:p>
          <a:p>
            <a:pPr marL="0" indent="0" algn="ctr">
              <a:buNone/>
            </a:pPr>
            <a:r>
              <a:rPr lang="en-US" dirty="0"/>
              <a:t>Cannot completely lockdown schools and operate</a:t>
            </a:r>
          </a:p>
          <a:p>
            <a:pPr marL="0" indent="0" algn="ctr">
              <a:buNone/>
            </a:pPr>
            <a:endParaRPr lang="en-US" dirty="0"/>
          </a:p>
          <a:p>
            <a:pPr marL="342900" lvl="1" indent="0">
              <a:buNone/>
            </a:pPr>
            <a:endParaRPr lang="en-US" dirty="0"/>
          </a:p>
          <a:p>
            <a:pPr lvl="1"/>
            <a:endParaRPr lang="en-US" dirty="0"/>
          </a:p>
        </p:txBody>
      </p:sp>
    </p:spTree>
    <p:extLst>
      <p:ext uri="{BB962C8B-B14F-4D97-AF65-F5344CB8AC3E}">
        <p14:creationId xmlns:p14="http://schemas.microsoft.com/office/powerpoint/2010/main" val="4127406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Visitor Management</a:t>
            </a:r>
          </a:p>
        </p:txBody>
      </p:sp>
      <p:sp>
        <p:nvSpPr>
          <p:cNvPr id="3" name="Content Placeholder 2"/>
          <p:cNvSpPr>
            <a:spLocks noGrp="1"/>
          </p:cNvSpPr>
          <p:nvPr>
            <p:ph idx="1"/>
          </p:nvPr>
        </p:nvSpPr>
        <p:spPr/>
        <p:txBody>
          <a:bodyPr>
            <a:normAutofit/>
          </a:bodyPr>
          <a:lstStyle/>
          <a:p>
            <a:r>
              <a:rPr lang="en-US" dirty="0"/>
              <a:t>Standard practice for ALL visitors and parents</a:t>
            </a:r>
          </a:p>
          <a:p>
            <a:pPr marL="0" indent="0">
              <a:buNone/>
            </a:pPr>
            <a:endParaRPr lang="en-US" dirty="0"/>
          </a:p>
          <a:p>
            <a:r>
              <a:rPr lang="en-US" dirty="0"/>
              <a:t>Visitors are expected to use the intercom system</a:t>
            </a:r>
          </a:p>
          <a:p>
            <a:pPr lvl="1"/>
            <a:r>
              <a:rPr lang="en-US" dirty="0"/>
              <a:t>No answer - call the schools main number (posted by the intercom)</a:t>
            </a:r>
          </a:p>
          <a:p>
            <a:pPr lvl="1"/>
            <a:r>
              <a:rPr lang="en-US" dirty="0"/>
              <a:t>Will be asked your reason for the visit</a:t>
            </a:r>
          </a:p>
          <a:p>
            <a:pPr lvl="1"/>
            <a:r>
              <a:rPr lang="en-US" dirty="0"/>
              <a:t>Report directly to the main office</a:t>
            </a:r>
          </a:p>
          <a:p>
            <a:pPr lvl="1"/>
            <a:endParaRPr lang="en-US" dirty="0"/>
          </a:p>
          <a:p>
            <a:r>
              <a:rPr lang="en-US" dirty="0"/>
              <a:t>Do not hold the door open for other visitors</a:t>
            </a:r>
          </a:p>
          <a:p>
            <a:pPr marL="342900" lvl="1" indent="0">
              <a:buNone/>
            </a:pPr>
            <a:endParaRPr lang="en-US" dirty="0"/>
          </a:p>
          <a:p>
            <a:r>
              <a:rPr lang="en-US" dirty="0"/>
              <a:t>Beyond the main office</a:t>
            </a:r>
          </a:p>
          <a:p>
            <a:pPr lvl="1"/>
            <a:r>
              <a:rPr lang="en-US" dirty="0"/>
              <a:t>Will be required to show valid govt. issued photo ID</a:t>
            </a:r>
          </a:p>
          <a:p>
            <a:pPr lvl="1"/>
            <a:r>
              <a:rPr lang="en-US" dirty="0"/>
              <a:t>No ID – not permitted to go beyond main office without escort</a:t>
            </a:r>
          </a:p>
        </p:txBody>
      </p:sp>
    </p:spTree>
    <p:extLst>
      <p:ext uri="{BB962C8B-B14F-4D97-AF65-F5344CB8AC3E}">
        <p14:creationId xmlns:p14="http://schemas.microsoft.com/office/powerpoint/2010/main" val="2347051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Special Circumstances</a:t>
            </a:r>
          </a:p>
        </p:txBody>
      </p:sp>
      <p:sp>
        <p:nvSpPr>
          <p:cNvPr id="3" name="Content Placeholder 2"/>
          <p:cNvSpPr>
            <a:spLocks noGrp="1"/>
          </p:cNvSpPr>
          <p:nvPr>
            <p:ph idx="1"/>
          </p:nvPr>
        </p:nvSpPr>
        <p:spPr/>
        <p:txBody>
          <a:bodyPr/>
          <a:lstStyle/>
          <a:p>
            <a:r>
              <a:rPr lang="en-US" dirty="0"/>
              <a:t>Visitor management system might not be used for large events like assemblies, etc. </a:t>
            </a:r>
          </a:p>
          <a:p>
            <a:pPr marL="0" indent="0">
              <a:buNone/>
            </a:pPr>
            <a:endParaRPr lang="en-US" dirty="0"/>
          </a:p>
          <a:p>
            <a:r>
              <a:rPr lang="en-US" dirty="0"/>
              <a:t>Schools may require a RSVP for such events</a:t>
            </a:r>
          </a:p>
          <a:p>
            <a:pPr marL="0" indent="0">
              <a:buNone/>
            </a:pPr>
            <a:endParaRPr lang="en-US" dirty="0"/>
          </a:p>
          <a:p>
            <a:r>
              <a:rPr lang="en-US" dirty="0"/>
              <a:t>Elem. Schools may use blocks of time for visits during events like field day</a:t>
            </a:r>
          </a:p>
        </p:txBody>
      </p:sp>
    </p:spTree>
    <p:extLst>
      <p:ext uri="{BB962C8B-B14F-4D97-AF65-F5344CB8AC3E}">
        <p14:creationId xmlns:p14="http://schemas.microsoft.com/office/powerpoint/2010/main" val="4132708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Response Protocol (SRP)</a:t>
            </a:r>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a:t>Critical incidents trigger one of 5 actions</a:t>
            </a:r>
          </a:p>
          <a:p>
            <a:pPr lvl="1">
              <a:lnSpc>
                <a:spcPct val="150000"/>
              </a:lnSpc>
            </a:pPr>
            <a:r>
              <a:rPr lang="en-US" dirty="0"/>
              <a:t>Hold</a:t>
            </a:r>
          </a:p>
          <a:p>
            <a:pPr lvl="1">
              <a:lnSpc>
                <a:spcPct val="150000"/>
              </a:lnSpc>
            </a:pPr>
            <a:r>
              <a:rPr lang="en-US" dirty="0"/>
              <a:t>Secure</a:t>
            </a:r>
          </a:p>
          <a:p>
            <a:pPr lvl="1">
              <a:lnSpc>
                <a:spcPct val="150000"/>
              </a:lnSpc>
            </a:pPr>
            <a:r>
              <a:rPr lang="en-US" dirty="0"/>
              <a:t>Lockdown</a:t>
            </a:r>
          </a:p>
          <a:p>
            <a:pPr lvl="1">
              <a:lnSpc>
                <a:spcPct val="150000"/>
              </a:lnSpc>
            </a:pPr>
            <a:r>
              <a:rPr lang="en-US" dirty="0"/>
              <a:t>Evacuate</a:t>
            </a:r>
          </a:p>
          <a:p>
            <a:pPr lvl="1">
              <a:lnSpc>
                <a:spcPct val="150000"/>
              </a:lnSpc>
            </a:pPr>
            <a:r>
              <a:rPr lang="en-US" dirty="0"/>
              <a:t>Shelter</a:t>
            </a:r>
          </a:p>
          <a:p>
            <a:pPr>
              <a:lnSpc>
                <a:spcPct val="150000"/>
              </a:lnSpc>
            </a:pPr>
            <a:r>
              <a:rPr lang="en-US" dirty="0"/>
              <a:t>Administrators and staff are trained on the SRP annually</a:t>
            </a:r>
          </a:p>
          <a:p>
            <a:pPr>
              <a:lnSpc>
                <a:spcPct val="150000"/>
              </a:lnSpc>
            </a:pPr>
            <a:r>
              <a:rPr lang="en-US" dirty="0"/>
              <a:t>Staff also receives additional training for active assailants</a:t>
            </a:r>
          </a:p>
          <a:p>
            <a:pPr>
              <a:lnSpc>
                <a:spcPct val="150000"/>
              </a:lnSpc>
            </a:pPr>
            <a:r>
              <a:rPr lang="en-US" dirty="0"/>
              <a:t>Schools to drill these actions in various forms (required by law)</a:t>
            </a:r>
          </a:p>
          <a:p>
            <a:pPr>
              <a:lnSpc>
                <a:spcPct val="150000"/>
              </a:lnSpc>
            </a:pPr>
            <a:r>
              <a:rPr lang="en-US" dirty="0"/>
              <a:t>Most actions precautionary</a:t>
            </a:r>
          </a:p>
          <a:p>
            <a:endParaRPr lang="en-US" dirty="0"/>
          </a:p>
          <a:p>
            <a:endParaRPr lang="en-US" dirty="0"/>
          </a:p>
        </p:txBody>
      </p:sp>
    </p:spTree>
    <p:extLst>
      <p:ext uri="{BB962C8B-B14F-4D97-AF65-F5344CB8AC3E}">
        <p14:creationId xmlns:p14="http://schemas.microsoft.com/office/powerpoint/2010/main" val="33957801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dirty="0"/>
              <a:t>Parent Expectations</a:t>
            </a:r>
          </a:p>
        </p:txBody>
      </p:sp>
      <p:sp>
        <p:nvSpPr>
          <p:cNvPr id="3" name="Content Placeholder 2"/>
          <p:cNvSpPr>
            <a:spLocks noGrp="1"/>
          </p:cNvSpPr>
          <p:nvPr>
            <p:ph idx="1"/>
          </p:nvPr>
        </p:nvSpPr>
        <p:spPr/>
        <p:txBody>
          <a:bodyPr>
            <a:normAutofit/>
          </a:bodyPr>
          <a:lstStyle/>
          <a:p>
            <a:r>
              <a:rPr lang="en-US" dirty="0"/>
              <a:t>Receive notification from Central Office</a:t>
            </a:r>
          </a:p>
          <a:p>
            <a:pPr lvl="1"/>
            <a:r>
              <a:rPr lang="en-US" dirty="0"/>
              <a:t>As soon as possible – accurate information must be obtained</a:t>
            </a:r>
          </a:p>
          <a:p>
            <a:pPr lvl="1"/>
            <a:r>
              <a:rPr lang="en-US" dirty="0"/>
              <a:t>Remain by phone or email for updates/instructions </a:t>
            </a:r>
          </a:p>
          <a:p>
            <a:r>
              <a:rPr lang="en-US" dirty="0"/>
              <a:t>DO NOT GO TO THE SCHOOL UNLESS INSTRUCTED</a:t>
            </a:r>
          </a:p>
          <a:p>
            <a:pPr lvl="1"/>
            <a:r>
              <a:rPr lang="en-US" dirty="0"/>
              <a:t>Many actions are precautionary - school will return to normal activity</a:t>
            </a:r>
          </a:p>
          <a:p>
            <a:pPr lvl="1"/>
            <a:r>
              <a:rPr lang="en-US" dirty="0"/>
              <a:t>No access to students until situation is rendered safe</a:t>
            </a:r>
          </a:p>
          <a:p>
            <a:pPr lvl="1"/>
            <a:r>
              <a:rPr lang="en-US" dirty="0"/>
              <a:t>Responding to school compounds issues for staff and emergency responders</a:t>
            </a:r>
          </a:p>
          <a:p>
            <a:r>
              <a:rPr lang="en-US" dirty="0"/>
              <a:t>DO NOT CALL THE SCHOOL FOR INFORMATION</a:t>
            </a:r>
          </a:p>
          <a:p>
            <a:pPr lvl="1"/>
            <a:r>
              <a:rPr lang="en-US" dirty="0"/>
              <a:t>Staff are busy handling incident</a:t>
            </a:r>
          </a:p>
          <a:p>
            <a:pPr lvl="1"/>
            <a:r>
              <a:rPr lang="en-US" dirty="0"/>
              <a:t>Updates will be sent via School Messenger</a:t>
            </a:r>
          </a:p>
          <a:p>
            <a:pPr lvl="1"/>
            <a:endParaRPr lang="en-US" dirty="0"/>
          </a:p>
          <a:p>
            <a:pPr marL="0" indent="0">
              <a:buNone/>
            </a:pPr>
            <a:endParaRPr lang="en-US" dirty="0"/>
          </a:p>
        </p:txBody>
      </p:sp>
    </p:spTree>
    <p:extLst>
      <p:ext uri="{BB962C8B-B14F-4D97-AF65-F5344CB8AC3E}">
        <p14:creationId xmlns:p14="http://schemas.microsoft.com/office/powerpoint/2010/main" val="2649535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2AE7-1743-4E11-DF5B-0E6A56131055}"/>
              </a:ext>
            </a:extLst>
          </p:cNvPr>
          <p:cNvSpPr>
            <a:spLocks noGrp="1"/>
          </p:cNvSpPr>
          <p:nvPr>
            <p:ph type="title"/>
          </p:nvPr>
        </p:nvSpPr>
        <p:spPr/>
        <p:txBody>
          <a:bodyPr/>
          <a:lstStyle/>
          <a:p>
            <a:r>
              <a:rPr lang="en-US">
                <a:cs typeface="Calibri Light"/>
              </a:rPr>
              <a:t>26 – 27 Drill Schedule </a:t>
            </a:r>
            <a:endParaRPr lang="en-US"/>
          </a:p>
        </p:txBody>
      </p:sp>
      <p:sp>
        <p:nvSpPr>
          <p:cNvPr id="3" name="Content Placeholder 2">
            <a:extLst>
              <a:ext uri="{FF2B5EF4-FFF2-40B4-BE49-F238E27FC236}">
                <a16:creationId xmlns:a16="http://schemas.microsoft.com/office/drawing/2014/main" id="{E062790F-2367-C1A8-EFE0-8DCCE4E669D4}"/>
              </a:ext>
            </a:extLst>
          </p:cNvPr>
          <p:cNvSpPr>
            <a:spLocks noGrp="1"/>
          </p:cNvSpPr>
          <p:nvPr>
            <p:ph idx="1"/>
          </p:nvPr>
        </p:nvSpPr>
        <p:spPr/>
        <p:txBody>
          <a:bodyPr vert="horz" lIns="68580" tIns="34290" rIns="68580" bIns="34290" rtlCol="0" anchor="t">
            <a:normAutofit/>
          </a:bodyPr>
          <a:lstStyle/>
          <a:p>
            <a:r>
              <a:rPr lang="en-US">
                <a:cs typeface="Calibri"/>
              </a:rPr>
              <a:t>Two (2) lockdown drills between 9/8 - 11/20</a:t>
            </a:r>
            <a:endParaRPr lang="en-US" dirty="0">
              <a:cs typeface="Calibri"/>
            </a:endParaRPr>
          </a:p>
          <a:p>
            <a:r>
              <a:rPr lang="en-US" dirty="0">
                <a:cs typeface="Calibri"/>
              </a:rPr>
              <a:t>Minimum of five (5) fire evacuation drills</a:t>
            </a:r>
          </a:p>
          <a:p>
            <a:r>
              <a:rPr lang="en-US" dirty="0">
                <a:cs typeface="Calibri"/>
              </a:rPr>
              <a:t>Two (2) secure drills</a:t>
            </a:r>
          </a:p>
          <a:p>
            <a:r>
              <a:rPr lang="en-US" dirty="0">
                <a:cs typeface="Calibri"/>
              </a:rPr>
              <a:t>One (1) earthquake drill</a:t>
            </a:r>
          </a:p>
          <a:p>
            <a:r>
              <a:rPr lang="en-US" dirty="0">
                <a:cs typeface="Calibri"/>
              </a:rPr>
              <a:t>One (1) severe weather drill</a:t>
            </a:r>
          </a:p>
          <a:p>
            <a:r>
              <a:rPr lang="en-US" dirty="0">
                <a:cs typeface="Calibri"/>
              </a:rPr>
              <a:t>One (1) gas leak evacuation drill</a:t>
            </a:r>
          </a:p>
          <a:p>
            <a:r>
              <a:rPr lang="en-US" dirty="0">
                <a:cs typeface="Calibri"/>
              </a:rPr>
              <a:t>One (1) hold drill</a:t>
            </a:r>
          </a:p>
          <a:p>
            <a:endParaRPr lang="en-US" dirty="0">
              <a:cs typeface="Calibri"/>
            </a:endParaRPr>
          </a:p>
          <a:p>
            <a:pPr marL="0" indent="0">
              <a:buNone/>
            </a:pPr>
            <a:r>
              <a:rPr lang="en-US" dirty="0">
                <a:solidFill>
                  <a:srgbClr val="FF0000"/>
                </a:solidFill>
                <a:cs typeface="Calibri"/>
              </a:rPr>
              <a:t>***Any student who experiences an adverse reaction to the drill or any incident that occurs will be provided appropriate mental health resources.</a:t>
            </a:r>
          </a:p>
        </p:txBody>
      </p:sp>
    </p:spTree>
    <p:extLst>
      <p:ext uri="{BB962C8B-B14F-4D97-AF65-F5344CB8AC3E}">
        <p14:creationId xmlns:p14="http://schemas.microsoft.com/office/powerpoint/2010/main" val="1747520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HOLD</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Internal situation (medical emergency, hazmat spill, etc.)</a:t>
            </a:r>
          </a:p>
          <a:p>
            <a:pPr marL="0" indent="0">
              <a:buNone/>
            </a:pPr>
            <a:endParaRPr lang="en-US" dirty="0"/>
          </a:p>
          <a:p>
            <a:pPr marL="0" indent="0">
              <a:buNone/>
            </a:pPr>
            <a:r>
              <a:rPr lang="en-US" dirty="0"/>
              <a:t>Actions:</a:t>
            </a:r>
          </a:p>
          <a:p>
            <a:r>
              <a:rPr lang="en-US" dirty="0"/>
              <a:t>Clear the hallways and remain in room </a:t>
            </a:r>
          </a:p>
          <a:p>
            <a:r>
              <a:rPr lang="en-US" dirty="0"/>
              <a:t>No one enters the area in which isolation has been implemented</a:t>
            </a:r>
          </a:p>
          <a:p>
            <a:r>
              <a:rPr lang="en-US" dirty="0"/>
              <a:t>Conduct business as usual within held room or area</a:t>
            </a:r>
          </a:p>
          <a:p>
            <a:r>
              <a:rPr lang="en-US" dirty="0"/>
              <a:t>May be localized to one area or entire school</a:t>
            </a:r>
          </a:p>
          <a:p>
            <a:endParaRPr lang="en-US" dirty="0"/>
          </a:p>
        </p:txBody>
      </p:sp>
      <p:pic>
        <p:nvPicPr>
          <p:cNvPr id="5" name="Picture 4">
            <a:extLst>
              <a:ext uri="{FF2B5EF4-FFF2-40B4-BE49-F238E27FC236}">
                <a16:creationId xmlns:a16="http://schemas.microsoft.com/office/drawing/2014/main" id="{66BF8F14-B973-4F3C-88F6-40F2D2E82A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28651" y="1205426"/>
            <a:ext cx="1281039" cy="1255541"/>
          </a:xfrm>
          <a:prstGeom prst="rect">
            <a:avLst/>
          </a:prstGeom>
          <a:noFill/>
        </p:spPr>
      </p:pic>
    </p:spTree>
    <p:extLst>
      <p:ext uri="{BB962C8B-B14F-4D97-AF65-F5344CB8AC3E}">
        <p14:creationId xmlns:p14="http://schemas.microsoft.com/office/powerpoint/2010/main" val="3342577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SECURE</a:t>
            </a:r>
          </a:p>
        </p:txBody>
      </p:sp>
      <p:sp>
        <p:nvSpPr>
          <p:cNvPr id="3" name="Content Placeholder 2"/>
          <p:cNvSpPr>
            <a:spLocks noGrp="1"/>
          </p:cNvSpPr>
          <p:nvPr>
            <p:ph idx="1"/>
          </p:nvPr>
        </p:nvSpPr>
        <p:spPr/>
        <p:txBody>
          <a:bodyPr>
            <a:normAutofit/>
          </a:bodyPr>
          <a:lstStyle/>
          <a:p>
            <a:pPr marL="0" indent="0" algn="ctr">
              <a:buNone/>
            </a:pPr>
            <a:endParaRPr lang="en-US" dirty="0"/>
          </a:p>
          <a:p>
            <a:pPr marL="0" indent="0" algn="ctr">
              <a:buNone/>
            </a:pPr>
            <a:r>
              <a:rPr lang="en-US" dirty="0"/>
              <a:t>External Threats or Police Activity in Area</a:t>
            </a:r>
          </a:p>
          <a:p>
            <a:pPr marL="0" indent="0">
              <a:buNone/>
            </a:pPr>
            <a:endParaRPr lang="en-US" dirty="0"/>
          </a:p>
          <a:p>
            <a:pPr marL="0" indent="0">
              <a:buNone/>
            </a:pPr>
            <a:r>
              <a:rPr lang="en-US" dirty="0"/>
              <a:t>Actions:</a:t>
            </a:r>
          </a:p>
          <a:p>
            <a:r>
              <a:rPr lang="en-US" dirty="0"/>
              <a:t>Verify all exterior doors are closed and locked</a:t>
            </a:r>
          </a:p>
          <a:p>
            <a:r>
              <a:rPr lang="en-US" dirty="0"/>
              <a:t>No outside activity</a:t>
            </a:r>
          </a:p>
          <a:p>
            <a:r>
              <a:rPr lang="en-US" dirty="0"/>
              <a:t>No one comes in or out of building</a:t>
            </a:r>
          </a:p>
          <a:p>
            <a:r>
              <a:rPr lang="en-US" dirty="0"/>
              <a:t>Classes may change – students may move around in building</a:t>
            </a:r>
          </a:p>
          <a:p>
            <a:endParaRPr lang="en-US" dirty="0"/>
          </a:p>
          <a:p>
            <a:pPr marL="0" indent="0">
              <a:buNone/>
            </a:pPr>
            <a:r>
              <a:rPr lang="en-US" dirty="0"/>
              <a:t>*THIS REPLACED THE OLD SRP TERM OF LOCKOUT*</a:t>
            </a:r>
          </a:p>
          <a:p>
            <a:endParaRPr lang="en-US" dirty="0"/>
          </a:p>
        </p:txBody>
      </p:sp>
      <p:pic>
        <p:nvPicPr>
          <p:cNvPr id="7" name="droppedImage.pdf"/>
          <p:cNvPicPr>
            <a:picLocks noChangeAspect="1"/>
          </p:cNvPicPr>
          <p:nvPr/>
        </p:nvPicPr>
        <p:blipFill>
          <a:blip r:embed="rId3"/>
          <a:stretch>
            <a:fillRect/>
          </a:stretch>
        </p:blipFill>
        <p:spPr>
          <a:xfrm>
            <a:off x="720772" y="977572"/>
            <a:ext cx="1569482" cy="1569482"/>
          </a:xfrm>
          <a:prstGeom prst="rect">
            <a:avLst/>
          </a:prstGeom>
          <a:ln w="12700">
            <a:miter lim="400000"/>
          </a:ln>
        </p:spPr>
      </p:pic>
    </p:spTree>
    <p:extLst>
      <p:ext uri="{BB962C8B-B14F-4D97-AF65-F5344CB8AC3E}">
        <p14:creationId xmlns:p14="http://schemas.microsoft.com/office/powerpoint/2010/main" val="1053048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LOCKDOWN</a:t>
            </a:r>
          </a:p>
        </p:txBody>
      </p:sp>
      <p:sp>
        <p:nvSpPr>
          <p:cNvPr id="4" name="Content Placeholder 3"/>
          <p:cNvSpPr>
            <a:spLocks noGrp="1"/>
          </p:cNvSpPr>
          <p:nvPr>
            <p:ph idx="1"/>
          </p:nvPr>
        </p:nvSpPr>
        <p:spPr/>
        <p:txBody>
          <a:bodyPr>
            <a:normAutofit/>
          </a:bodyPr>
          <a:lstStyle/>
          <a:p>
            <a:pPr marL="0" indent="0" algn="ctr">
              <a:buNone/>
            </a:pPr>
            <a:r>
              <a:rPr lang="en-US" dirty="0"/>
              <a:t>Internal Threats – Trespasser or Assailant</a:t>
            </a:r>
          </a:p>
          <a:p>
            <a:pPr marL="0" indent="0" algn="ctr">
              <a:buNone/>
            </a:pPr>
            <a:endParaRPr lang="en-US" dirty="0"/>
          </a:p>
          <a:p>
            <a:pPr marL="0" indent="0">
              <a:buNone/>
            </a:pPr>
            <a:r>
              <a:rPr lang="en-US" dirty="0"/>
              <a:t>Actions:</a:t>
            </a:r>
          </a:p>
          <a:p>
            <a:r>
              <a:rPr lang="en-US" dirty="0"/>
              <a:t>Close doors (doors are staged in the locked position) </a:t>
            </a:r>
          </a:p>
          <a:p>
            <a:r>
              <a:rPr lang="en-US" dirty="0"/>
              <a:t>Fortify doors – barricade or tie off as appropriate</a:t>
            </a:r>
          </a:p>
          <a:p>
            <a:r>
              <a:rPr lang="en-US" dirty="0"/>
              <a:t>Move away from doorway – out of sight from hallway</a:t>
            </a:r>
          </a:p>
          <a:p>
            <a:r>
              <a:rPr lang="en-US" dirty="0"/>
              <a:t>Quiet – phones silenced and no talking</a:t>
            </a:r>
          </a:p>
          <a:p>
            <a:r>
              <a:rPr lang="en-US" dirty="0"/>
              <a:t>Evacuate through primary or secondary exit - if safe</a:t>
            </a:r>
          </a:p>
          <a:p>
            <a:r>
              <a:rPr lang="en-US" dirty="0"/>
              <a:t>Students stuck in hallway – evacuate through nearest safe exit</a:t>
            </a:r>
          </a:p>
        </p:txBody>
      </p:sp>
      <p:pic>
        <p:nvPicPr>
          <p:cNvPr id="3" name="droppedImage.pdf"/>
          <p:cNvPicPr/>
          <p:nvPr/>
        </p:nvPicPr>
        <p:blipFill>
          <a:blip r:embed="rId3"/>
          <a:stretch>
            <a:fillRect/>
          </a:stretch>
        </p:blipFill>
        <p:spPr>
          <a:xfrm>
            <a:off x="480060" y="1026534"/>
            <a:ext cx="1800225" cy="1800225"/>
          </a:xfrm>
          <a:prstGeom prst="rect">
            <a:avLst/>
          </a:prstGeom>
          <a:ln w="12700">
            <a:miter lim="400000"/>
          </a:ln>
        </p:spPr>
      </p:pic>
    </p:spTree>
    <p:extLst>
      <p:ext uri="{BB962C8B-B14F-4D97-AF65-F5344CB8AC3E}">
        <p14:creationId xmlns:p14="http://schemas.microsoft.com/office/powerpoint/2010/main" val="2326519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EVACUATE</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Directed  - fire, gas leaks, bomb threat or other internal issues</a:t>
            </a:r>
          </a:p>
          <a:p>
            <a:pPr marL="0" indent="0">
              <a:buNone/>
            </a:pPr>
            <a:endParaRPr lang="en-US" dirty="0"/>
          </a:p>
          <a:p>
            <a:pPr marL="0" indent="0">
              <a:buNone/>
            </a:pPr>
            <a:r>
              <a:rPr lang="en-US" dirty="0"/>
              <a:t>Actions:</a:t>
            </a:r>
          </a:p>
          <a:p>
            <a:r>
              <a:rPr lang="en-US" dirty="0"/>
              <a:t>Evacuate through nearest safe exit</a:t>
            </a:r>
          </a:p>
          <a:p>
            <a:r>
              <a:rPr lang="en-US" dirty="0"/>
              <a:t>Move to predesignated locations </a:t>
            </a:r>
          </a:p>
          <a:p>
            <a:r>
              <a:rPr lang="en-US" dirty="0"/>
              <a:t>May reenter building if determined safe by fire department</a:t>
            </a:r>
          </a:p>
        </p:txBody>
      </p:sp>
      <p:pic>
        <p:nvPicPr>
          <p:cNvPr id="4" name="droppedImage.pdf"/>
          <p:cNvPicPr/>
          <p:nvPr/>
        </p:nvPicPr>
        <p:blipFill>
          <a:blip r:embed="rId3"/>
          <a:stretch>
            <a:fillRect/>
          </a:stretch>
        </p:blipFill>
        <p:spPr>
          <a:xfrm>
            <a:off x="480060" y="1028700"/>
            <a:ext cx="1800225" cy="1800225"/>
          </a:xfrm>
          <a:prstGeom prst="rect">
            <a:avLst/>
          </a:prstGeom>
          <a:ln w="12700">
            <a:miter lim="400000"/>
          </a:ln>
        </p:spPr>
      </p:pic>
    </p:spTree>
    <p:extLst>
      <p:ext uri="{BB962C8B-B14F-4D97-AF65-F5344CB8AC3E}">
        <p14:creationId xmlns:p14="http://schemas.microsoft.com/office/powerpoint/2010/main" val="3194710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SHELTER</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External – Chemical spill, severe weather</a:t>
            </a:r>
          </a:p>
          <a:p>
            <a:pPr marL="0" indent="0" algn="ctr">
              <a:buNone/>
            </a:pPr>
            <a:endParaRPr lang="en-US" dirty="0"/>
          </a:p>
          <a:p>
            <a:pPr marL="0" indent="0">
              <a:buNone/>
            </a:pPr>
            <a:r>
              <a:rPr lang="en-US" dirty="0"/>
              <a:t>Actions:</a:t>
            </a:r>
          </a:p>
          <a:p>
            <a:r>
              <a:rPr lang="en-US" dirty="0"/>
              <a:t>Remain inside the building </a:t>
            </a:r>
          </a:p>
          <a:p>
            <a:r>
              <a:rPr lang="en-US" dirty="0"/>
              <a:t>Take specific actions due to threat i.e., tornado</a:t>
            </a:r>
          </a:p>
          <a:p>
            <a:r>
              <a:rPr lang="en-US" dirty="0"/>
              <a:t>Depending on incident students may eventually be evacuated</a:t>
            </a:r>
          </a:p>
        </p:txBody>
      </p:sp>
      <p:pic>
        <p:nvPicPr>
          <p:cNvPr id="4" name="droppedImage.pdf"/>
          <p:cNvPicPr/>
          <p:nvPr/>
        </p:nvPicPr>
        <p:blipFill>
          <a:blip r:embed="rId3"/>
          <a:stretch>
            <a:fillRect/>
          </a:stretch>
        </p:blipFill>
        <p:spPr>
          <a:xfrm>
            <a:off x="480060" y="1028700"/>
            <a:ext cx="1800225" cy="1800225"/>
          </a:xfrm>
          <a:prstGeom prst="rect">
            <a:avLst/>
          </a:prstGeom>
          <a:ln w="12700">
            <a:miter lim="400000"/>
          </a:ln>
        </p:spPr>
      </p:pic>
    </p:spTree>
    <p:extLst>
      <p:ext uri="{BB962C8B-B14F-4D97-AF65-F5344CB8AC3E}">
        <p14:creationId xmlns:p14="http://schemas.microsoft.com/office/powerpoint/2010/main" val="772088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Reunification</a:t>
            </a:r>
          </a:p>
        </p:txBody>
      </p:sp>
      <p:sp>
        <p:nvSpPr>
          <p:cNvPr id="3" name="Content Placeholder 2"/>
          <p:cNvSpPr>
            <a:spLocks noGrp="1"/>
          </p:cNvSpPr>
          <p:nvPr>
            <p:ph idx="1"/>
          </p:nvPr>
        </p:nvSpPr>
        <p:spPr/>
        <p:txBody>
          <a:bodyPr>
            <a:normAutofit/>
          </a:bodyPr>
          <a:lstStyle/>
          <a:p>
            <a:pPr marL="0" indent="0">
              <a:buNone/>
            </a:pPr>
            <a:r>
              <a:rPr lang="en-US" dirty="0"/>
              <a:t>If students are evacuated to another location:</a:t>
            </a:r>
          </a:p>
          <a:p>
            <a:pPr marL="0" indent="0">
              <a:buNone/>
            </a:pPr>
            <a:endParaRPr lang="en-US" dirty="0"/>
          </a:p>
          <a:p>
            <a:r>
              <a:rPr lang="en-US" dirty="0"/>
              <a:t>Guardians will receive specific instructions for student pick up or transportation via school messenger</a:t>
            </a:r>
          </a:p>
          <a:p>
            <a:endParaRPr lang="en-US" dirty="0"/>
          </a:p>
          <a:p>
            <a:r>
              <a:rPr lang="en-US" b="1" dirty="0"/>
              <a:t>Make sure you bring photo identification when picking up your student</a:t>
            </a:r>
          </a:p>
          <a:p>
            <a:pPr marL="0" indent="0">
              <a:buNone/>
            </a:pPr>
            <a:endParaRPr lang="en-US" dirty="0"/>
          </a:p>
          <a:p>
            <a:r>
              <a:rPr lang="en-US" dirty="0"/>
              <a:t>Accountability is very important</a:t>
            </a:r>
          </a:p>
          <a:p>
            <a:pPr marL="0" indent="0">
              <a:buNone/>
            </a:pPr>
            <a:endParaRPr lang="en-US" dirty="0"/>
          </a:p>
          <a:p>
            <a:r>
              <a:rPr lang="en-US" dirty="0"/>
              <a:t>Guardians should exercise patience</a:t>
            </a:r>
          </a:p>
          <a:p>
            <a:pPr marL="342900" lvl="1" indent="0">
              <a:buNone/>
            </a:pPr>
            <a:endParaRPr lang="en-US" dirty="0"/>
          </a:p>
          <a:p>
            <a:pPr lvl="1"/>
            <a:endParaRPr lang="en-US" dirty="0"/>
          </a:p>
        </p:txBody>
      </p:sp>
    </p:spTree>
    <p:extLst>
      <p:ext uri="{BB962C8B-B14F-4D97-AF65-F5344CB8AC3E}">
        <p14:creationId xmlns:p14="http://schemas.microsoft.com/office/powerpoint/2010/main" val="13172768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School Resource Officers (SRO)</a:t>
            </a:r>
          </a:p>
        </p:txBody>
      </p:sp>
      <p:sp>
        <p:nvSpPr>
          <p:cNvPr id="3" name="Content Placeholder 2"/>
          <p:cNvSpPr>
            <a:spLocks noGrp="1"/>
          </p:cNvSpPr>
          <p:nvPr>
            <p:ph idx="1"/>
          </p:nvPr>
        </p:nvSpPr>
        <p:spPr>
          <a:xfrm>
            <a:off x="628650" y="2008877"/>
            <a:ext cx="7886700" cy="3519577"/>
          </a:xfrm>
        </p:spPr>
        <p:txBody>
          <a:bodyPr>
            <a:normAutofit/>
          </a:bodyPr>
          <a:lstStyle/>
          <a:p>
            <a:pPr marL="0" indent="0">
              <a:buNone/>
            </a:pPr>
            <a:r>
              <a:rPr lang="en-US" dirty="0"/>
              <a:t>Primary Responsibilities:</a:t>
            </a:r>
          </a:p>
          <a:p>
            <a:r>
              <a:rPr lang="en-US" dirty="0"/>
              <a:t>Provide security</a:t>
            </a:r>
          </a:p>
          <a:p>
            <a:r>
              <a:rPr lang="en-US" dirty="0"/>
              <a:t>Handle crimes that schools would normally request police response</a:t>
            </a:r>
          </a:p>
          <a:p>
            <a:r>
              <a:rPr lang="en-US" dirty="0"/>
              <a:t>Develop positive relationships with students (mentor)</a:t>
            </a:r>
          </a:p>
          <a:p>
            <a:endParaRPr lang="en-US" dirty="0"/>
          </a:p>
          <a:p>
            <a:pPr marL="0" indent="0">
              <a:buNone/>
            </a:pPr>
            <a:r>
              <a:rPr lang="en-US" b="1" dirty="0"/>
              <a:t>Will not be used for or in lieu of school discipline</a:t>
            </a:r>
          </a:p>
          <a:p>
            <a:pPr marL="0" indent="0">
              <a:buNone/>
            </a:pPr>
            <a:endParaRPr lang="en-US" b="1" dirty="0"/>
          </a:p>
          <a:p>
            <a:pPr marL="0" indent="0">
              <a:buNone/>
            </a:pPr>
            <a:r>
              <a:rPr lang="en-US" b="1" dirty="0"/>
              <a:t>See CCPS - Security website  for specific roles and authority for SROs</a:t>
            </a:r>
          </a:p>
        </p:txBody>
      </p:sp>
    </p:spTree>
    <p:extLst>
      <p:ext uri="{BB962C8B-B14F-4D97-AF65-F5344CB8AC3E}">
        <p14:creationId xmlns:p14="http://schemas.microsoft.com/office/powerpoint/2010/main" val="3290245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dirty="0"/>
              <a:t>Security Initiative</a:t>
            </a:r>
          </a:p>
        </p:txBody>
      </p:sp>
      <p:sp>
        <p:nvSpPr>
          <p:cNvPr id="3" name="Content Placeholder 2"/>
          <p:cNvSpPr>
            <a:spLocks noGrp="1"/>
          </p:cNvSpPr>
          <p:nvPr>
            <p:ph idx="1"/>
          </p:nvPr>
        </p:nvSpPr>
        <p:spPr/>
        <p:txBody>
          <a:bodyPr/>
          <a:lstStyle/>
          <a:p>
            <a:endParaRPr lang="en-US" dirty="0"/>
          </a:p>
          <a:p>
            <a:r>
              <a:rPr lang="en-US" dirty="0"/>
              <a:t>Middle schools without a permanent SRO’s will have deputies assigned on overtime</a:t>
            </a:r>
          </a:p>
          <a:p>
            <a:pPr marL="0" indent="0">
              <a:buNone/>
            </a:pPr>
            <a:endParaRPr lang="en-US" dirty="0"/>
          </a:p>
          <a:p>
            <a:r>
              <a:rPr lang="en-US" dirty="0"/>
              <a:t>All schools will continue to receive routine patrols by law enforcement officers</a:t>
            </a:r>
          </a:p>
        </p:txBody>
      </p:sp>
    </p:spTree>
    <p:extLst>
      <p:ext uri="{BB962C8B-B14F-4D97-AF65-F5344CB8AC3E}">
        <p14:creationId xmlns:p14="http://schemas.microsoft.com/office/powerpoint/2010/main" val="54960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effectLst>
                  <a:outerShdw blurRad="38100" dist="38100" dir="2700000" algn="tl">
                    <a:srgbClr val="000000">
                      <a:alpha val="43137"/>
                    </a:srgbClr>
                  </a:outerShdw>
                </a:effectLst>
              </a:rPr>
              <a:t>“See Something, Say Something”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“Don’t Repost”</a:t>
            </a:r>
          </a:p>
        </p:txBody>
      </p:sp>
      <p:sp>
        <p:nvSpPr>
          <p:cNvPr id="3" name="Content Placeholder 2"/>
          <p:cNvSpPr>
            <a:spLocks noGrp="1"/>
          </p:cNvSpPr>
          <p:nvPr>
            <p:ph idx="1"/>
          </p:nvPr>
        </p:nvSpPr>
        <p:spPr>
          <a:xfrm>
            <a:off x="628650" y="2226468"/>
            <a:ext cx="7886700" cy="3395287"/>
          </a:xfrm>
        </p:spPr>
        <p:txBody>
          <a:bodyPr>
            <a:normAutofit lnSpcReduction="10000"/>
          </a:bodyPr>
          <a:lstStyle/>
          <a:p>
            <a:pPr marL="0" indent="0">
              <a:buNone/>
            </a:pPr>
            <a:r>
              <a:rPr lang="en-US" dirty="0"/>
              <a:t>Reporting </a:t>
            </a:r>
          </a:p>
          <a:p>
            <a:pPr lvl="1"/>
            <a:r>
              <a:rPr lang="en-US" dirty="0"/>
              <a:t>Don’t delay</a:t>
            </a:r>
          </a:p>
          <a:p>
            <a:pPr lvl="1"/>
            <a:r>
              <a:rPr lang="en-US" dirty="0"/>
              <a:t>During normal schools hours – report to school administrators</a:t>
            </a:r>
          </a:p>
          <a:p>
            <a:pPr lvl="1"/>
            <a:r>
              <a:rPr lang="en-US" dirty="0"/>
              <a:t>After hours – report to local law enforcement </a:t>
            </a:r>
          </a:p>
          <a:p>
            <a:pPr lvl="1"/>
            <a:r>
              <a:rPr lang="en-US" dirty="0"/>
              <a:t>Social media threats should be photographed, or screen shot</a:t>
            </a:r>
          </a:p>
          <a:p>
            <a:pPr lvl="1"/>
            <a:r>
              <a:rPr lang="en-US" dirty="0"/>
              <a:t>Never repost or spread rumors</a:t>
            </a:r>
          </a:p>
          <a:p>
            <a:pPr marL="342900" lvl="1" indent="0">
              <a:buNone/>
            </a:pPr>
            <a:endParaRPr lang="en-US" dirty="0"/>
          </a:p>
          <a:p>
            <a:pPr marL="0" indent="0">
              <a:buNone/>
            </a:pPr>
            <a:r>
              <a:rPr lang="en-US" b="1" u="sng" dirty="0"/>
              <a:t>All</a:t>
            </a:r>
            <a:r>
              <a:rPr lang="en-US" dirty="0"/>
              <a:t> threats are treated seriously</a:t>
            </a:r>
          </a:p>
          <a:p>
            <a:pPr lvl="1"/>
            <a:r>
              <a:rPr lang="en-US" dirty="0"/>
              <a:t>Collaborative Investigations – school admin., school security and local law enforcement</a:t>
            </a:r>
          </a:p>
          <a:p>
            <a:pPr lvl="1"/>
            <a:r>
              <a:rPr lang="en-US" dirty="0"/>
              <a:t>Most are unsubstantiated</a:t>
            </a:r>
          </a:p>
        </p:txBody>
      </p:sp>
    </p:spTree>
    <p:extLst>
      <p:ext uri="{BB962C8B-B14F-4D97-AF65-F5344CB8AC3E}">
        <p14:creationId xmlns:p14="http://schemas.microsoft.com/office/powerpoint/2010/main" val="35734437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 Schools Maryland Tip Line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9621" y="2226469"/>
            <a:ext cx="5144759" cy="3263504"/>
          </a:xfrm>
        </p:spPr>
      </p:pic>
    </p:spTree>
    <p:extLst>
      <p:ext uri="{BB962C8B-B14F-4D97-AF65-F5344CB8AC3E}">
        <p14:creationId xmlns:p14="http://schemas.microsoft.com/office/powerpoint/2010/main" val="1710512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50" b="1" dirty="0"/>
              <a:t>Security is Everyone’s Responsibility</a:t>
            </a:r>
          </a:p>
        </p:txBody>
      </p:sp>
      <p:sp>
        <p:nvSpPr>
          <p:cNvPr id="3" name="Content Placeholder 2"/>
          <p:cNvSpPr>
            <a:spLocks noGrp="1"/>
          </p:cNvSpPr>
          <p:nvPr>
            <p:ph idx="1"/>
          </p:nvPr>
        </p:nvSpPr>
        <p:spPr>
          <a:xfrm>
            <a:off x="628650" y="2226469"/>
            <a:ext cx="7886700" cy="3554103"/>
          </a:xfrm>
        </p:spPr>
        <p:txBody>
          <a:bodyPr vert="horz" lIns="68580" tIns="34290" rIns="68580" bIns="34290" rtlCol="0" anchor="t">
            <a:normAutofit lnSpcReduction="10000"/>
          </a:bodyPr>
          <a:lstStyle/>
          <a:p>
            <a:pPr marL="0" indent="0">
              <a:buNone/>
            </a:pPr>
            <a:r>
              <a:rPr lang="en-US" dirty="0"/>
              <a:t>Concerns should be brought immediately to the attention of:</a:t>
            </a:r>
          </a:p>
          <a:p>
            <a:pPr>
              <a:lnSpc>
                <a:spcPct val="150000"/>
              </a:lnSpc>
            </a:pPr>
            <a:r>
              <a:rPr lang="en-US" dirty="0"/>
              <a:t>Your respective school administrators </a:t>
            </a:r>
          </a:p>
          <a:p>
            <a:pPr>
              <a:lnSpc>
                <a:spcPct val="150000"/>
              </a:lnSpc>
            </a:pPr>
            <a:r>
              <a:rPr lang="en-US" dirty="0"/>
              <a:t>SROs or other local law enforcement</a:t>
            </a:r>
          </a:p>
          <a:p>
            <a:pPr>
              <a:lnSpc>
                <a:spcPct val="150000"/>
              </a:lnSpc>
            </a:pPr>
            <a:r>
              <a:rPr lang="en-US" dirty="0"/>
              <a:t>Chief of Security and Emergency Management</a:t>
            </a:r>
            <a:endParaRPr lang="en-US" dirty="0">
              <a:cs typeface="Calibri"/>
            </a:endParaRPr>
          </a:p>
          <a:p>
            <a:pPr marL="342900" lvl="1" indent="0">
              <a:lnSpc>
                <a:spcPct val="150000"/>
              </a:lnSpc>
              <a:buNone/>
            </a:pPr>
            <a:r>
              <a:rPr lang="en-US" dirty="0"/>
              <a:t>Curtis Pierce (410) 751-3073  or </a:t>
            </a:r>
            <a:r>
              <a:rPr lang="en-US" dirty="0">
                <a:hlinkClick r:id="rId3"/>
              </a:rPr>
              <a:t>clpierc@carrollk12.org</a:t>
            </a:r>
            <a:r>
              <a:rPr lang="en-US" dirty="0"/>
              <a:t>	</a:t>
            </a:r>
          </a:p>
          <a:p>
            <a:pPr>
              <a:lnSpc>
                <a:spcPct val="150000"/>
              </a:lnSpc>
            </a:pPr>
            <a:r>
              <a:rPr lang="en-US" dirty="0"/>
              <a:t>Coordinator of School Security </a:t>
            </a:r>
          </a:p>
          <a:p>
            <a:pPr marL="0" indent="0">
              <a:lnSpc>
                <a:spcPct val="150000"/>
              </a:lnSpc>
              <a:buNone/>
            </a:pPr>
            <a:r>
              <a:rPr lang="en-US" dirty="0"/>
              <a:t>      </a:t>
            </a:r>
            <a:r>
              <a:rPr lang="fr-FR" dirty="0"/>
              <a:t> Brian Elliott </a:t>
            </a:r>
            <a:r>
              <a:rPr lang="fr-FR" sz="1800" dirty="0"/>
              <a:t>(410) 751-3171  or </a:t>
            </a:r>
            <a:r>
              <a:rPr lang="fr-FR" sz="1800" dirty="0">
                <a:hlinkClick r:id="rId4"/>
              </a:rPr>
              <a:t>Blellio@carrollk12.org</a:t>
            </a:r>
            <a:endParaRPr lang="fr-FR" sz="1800" dirty="0"/>
          </a:p>
          <a:p>
            <a:pPr marL="0" indent="0">
              <a:lnSpc>
                <a:spcPct val="150000"/>
              </a:lnSpc>
              <a:buNone/>
            </a:pPr>
            <a:endParaRPr lang="en-US" sz="1800" dirty="0"/>
          </a:p>
        </p:txBody>
      </p:sp>
    </p:spTree>
    <p:extLst>
      <p:ext uri="{BB962C8B-B14F-4D97-AF65-F5344CB8AC3E}">
        <p14:creationId xmlns:p14="http://schemas.microsoft.com/office/powerpoint/2010/main" val="304640001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Dark Gradient</Template>
  <TotalTime>4737</TotalTime>
  <Words>2496</Words>
  <Application>Microsoft Office PowerPoint</Application>
  <PresentationFormat>On-screen Show (4:3)</PresentationFormat>
  <Paragraphs>414</Paragraphs>
  <Slides>52</Slides>
  <Notes>23</Notes>
  <HiddenSlides>0</HiddenSlides>
  <MMClips>0</MMClips>
  <ScaleCrop>false</ScaleCrop>
  <HeadingPairs>
    <vt:vector size="4" baseType="variant">
      <vt:variant>
        <vt:lpstr>Theme</vt:lpstr>
      </vt:variant>
      <vt:variant>
        <vt:i4>3</vt:i4>
      </vt:variant>
      <vt:variant>
        <vt:lpstr>Slide Titles</vt:lpstr>
      </vt:variant>
      <vt:variant>
        <vt:i4>52</vt:i4>
      </vt:variant>
    </vt:vector>
  </HeadingPairs>
  <TitlesOfParts>
    <vt:vector size="55" baseType="lpstr">
      <vt:lpstr>Gallery</vt:lpstr>
      <vt:lpstr>Office Theme</vt:lpstr>
      <vt:lpstr>1_office theme</vt:lpstr>
      <vt:lpstr>PowerPoint Presentation</vt:lpstr>
      <vt:lpstr>PowerPoint Presentation</vt:lpstr>
      <vt:lpstr>Third Grade Schedule</vt:lpstr>
      <vt:lpstr>       ROAR expectations</vt:lpstr>
      <vt:lpstr>PowerPoint Presentation</vt:lpstr>
      <vt:lpstr>PowerPoint Presentation</vt:lpstr>
      <vt:lpstr>PowerPoint Presentation</vt:lpstr>
      <vt:lpstr>Writing </vt:lpstr>
      <vt:lpstr>Word Study</vt:lpstr>
      <vt:lpstr>PowerPoint Presentation</vt:lpstr>
      <vt:lpstr>Third Grade Assessments</vt:lpstr>
      <vt:lpstr>Social Studies Units</vt:lpstr>
      <vt:lpstr>PowerPoint Presentation</vt:lpstr>
      <vt:lpstr>MATH</vt:lpstr>
      <vt:lpstr>Fact Fluency</vt:lpstr>
      <vt:lpstr>PowerPoint Presentation</vt:lpstr>
      <vt:lpstr>Grading</vt:lpstr>
      <vt:lpstr>Grading</vt:lpstr>
      <vt:lpstr>Homework</vt:lpstr>
      <vt:lpstr>Field Trips</vt:lpstr>
      <vt:lpstr> Calling all  Volunteers!</vt:lpstr>
      <vt:lpstr>PowerPoint Presentation</vt:lpstr>
      <vt:lpstr>Additional Information</vt:lpstr>
      <vt:lpstr>PowerPoint Presentation</vt:lpstr>
      <vt:lpstr>PowerPoint Presentation</vt:lpstr>
      <vt:lpstr>PowerPoint Presentation</vt:lpstr>
      <vt:lpstr>Back to School Night:  Literacy Policy and Student Reading Improvement Plan</vt:lpstr>
      <vt:lpstr>                                                   </vt:lpstr>
      <vt:lpstr>PowerPoint Presentation</vt:lpstr>
      <vt:lpstr>PowerPoint Presentation</vt:lpstr>
      <vt:lpstr>Student Reading Improvement Plan (SRIP)</vt:lpstr>
      <vt:lpstr>Student Reading Improvement Plan Process</vt:lpstr>
      <vt:lpstr>What will the intervention look like?</vt:lpstr>
      <vt:lpstr>Upcoming SRIP Informational Nights </vt:lpstr>
      <vt:lpstr>CCPS Security and Emergency Response</vt:lpstr>
      <vt:lpstr>Goal </vt:lpstr>
      <vt:lpstr>Visitor Management</vt:lpstr>
      <vt:lpstr>Special Circumstances</vt:lpstr>
      <vt:lpstr>Standard Response Protocol (SRP)</vt:lpstr>
      <vt:lpstr>Parent Expectations</vt:lpstr>
      <vt:lpstr>26 – 27 Drill Schedule </vt:lpstr>
      <vt:lpstr>HOLD</vt:lpstr>
      <vt:lpstr>SECURE</vt:lpstr>
      <vt:lpstr>LOCKDOWN</vt:lpstr>
      <vt:lpstr>EVACUATE</vt:lpstr>
      <vt:lpstr>SHELTER</vt:lpstr>
      <vt:lpstr>Reunification</vt:lpstr>
      <vt:lpstr>School Resource Officers (SRO)</vt:lpstr>
      <vt:lpstr>Security Initiative</vt:lpstr>
      <vt:lpstr>“See Something, Say Something”  “Don’t Repost”</vt:lpstr>
      <vt:lpstr>Safe Schools Maryland Tip Line</vt:lpstr>
      <vt:lpstr>Security is Everyone’s Responsibility</vt:lpstr>
    </vt:vector>
  </TitlesOfParts>
  <Company>CCPS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Fifth Grade</dc:title>
  <dc:creator>CCPS</dc:creator>
  <cp:lastModifiedBy>Beckwith, Nicole</cp:lastModifiedBy>
  <cp:revision>140</cp:revision>
  <dcterms:created xsi:type="dcterms:W3CDTF">2008-08-21T13:30:01Z</dcterms:created>
  <dcterms:modified xsi:type="dcterms:W3CDTF">2026-09-25T13:14:11Z</dcterms:modified>
</cp:coreProperties>
</file>