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Roboto Serif"/>
      <p:regular r:id="rId30"/>
      <p:bold r:id="rId31"/>
      <p:italic r:id="rId32"/>
      <p:boldItalic r:id="rId33"/>
    </p:embeddedFont>
    <p:embeddedFont>
      <p:font typeface="Neucha"/>
      <p:regular r:id="rId34"/>
    </p:embeddedFont>
    <p:embeddedFont>
      <p:font typeface="Montserrat Medium"/>
      <p:regular r:id="rId35"/>
      <p:bold r:id="rId36"/>
      <p:italic r:id="rId37"/>
      <p:boldItalic r:id="rId38"/>
    </p:embeddedFont>
    <p:embeddedFont>
      <p:font typeface="Hind"/>
      <p:regular r:id="rId39"/>
      <p:bold r:id="rId40"/>
    </p:embeddedFont>
    <p:embeddedFont>
      <p:font typeface="Helvetica Neue"/>
      <p:regular r:id="rId41"/>
      <p:bold r:id="rId42"/>
      <p:italic r:id="rId43"/>
      <p:boldItalic r:id="rId44"/>
    </p:embeddedFont>
    <p:embeddedFont>
      <p:font typeface="Oswald"/>
      <p:regular r:id="rId45"/>
      <p:bold r:id="rId46"/>
    </p:embeddedFont>
    <p:embeddedFont>
      <p:font typeface="Courier Prime"/>
      <p:regular r:id="rId47"/>
      <p:bold r:id="rId48"/>
      <p:italic r:id="rId49"/>
      <p:boldItalic r:id="rId50"/>
    </p:embeddedFont>
    <p:embeddedFont>
      <p:font typeface="Open Sans"/>
      <p:regular r:id="rId51"/>
      <p:bold r:id="rId52"/>
      <p:italic r:id="rId53"/>
      <p:boldItalic r:id="rId5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ind-bold.fntdata"/><Relationship Id="rId42" Type="http://schemas.openxmlformats.org/officeDocument/2006/relationships/font" Target="fonts/HelveticaNeue-bold.fntdata"/><Relationship Id="rId41" Type="http://schemas.openxmlformats.org/officeDocument/2006/relationships/font" Target="fonts/HelveticaNeue-regular.fntdata"/><Relationship Id="rId44" Type="http://schemas.openxmlformats.org/officeDocument/2006/relationships/font" Target="fonts/HelveticaNeue-boldItalic.fntdata"/><Relationship Id="rId43" Type="http://schemas.openxmlformats.org/officeDocument/2006/relationships/font" Target="fonts/HelveticaNeue-italic.fntdata"/><Relationship Id="rId46" Type="http://schemas.openxmlformats.org/officeDocument/2006/relationships/font" Target="fonts/Oswald-bold.fntdata"/><Relationship Id="rId45" Type="http://schemas.openxmlformats.org/officeDocument/2006/relationships/font" Target="fonts/Oswald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CourierPrime-bold.fntdata"/><Relationship Id="rId47" Type="http://schemas.openxmlformats.org/officeDocument/2006/relationships/font" Target="fonts/CourierPrime-regular.fntdata"/><Relationship Id="rId49" Type="http://schemas.openxmlformats.org/officeDocument/2006/relationships/font" Target="fonts/CourierPrim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Serif-bold.fntdata"/><Relationship Id="rId30" Type="http://schemas.openxmlformats.org/officeDocument/2006/relationships/font" Target="fonts/RobotoSerif-regular.fntdata"/><Relationship Id="rId33" Type="http://schemas.openxmlformats.org/officeDocument/2006/relationships/font" Target="fonts/RobotoSerif-boldItalic.fntdata"/><Relationship Id="rId32" Type="http://schemas.openxmlformats.org/officeDocument/2006/relationships/font" Target="fonts/RobotoSerif-italic.fntdata"/><Relationship Id="rId35" Type="http://schemas.openxmlformats.org/officeDocument/2006/relationships/font" Target="fonts/MontserratMedium-regular.fntdata"/><Relationship Id="rId34" Type="http://schemas.openxmlformats.org/officeDocument/2006/relationships/font" Target="fonts/Neucha-regular.fntdata"/><Relationship Id="rId37" Type="http://schemas.openxmlformats.org/officeDocument/2006/relationships/font" Target="fonts/MontserratMedium-italic.fntdata"/><Relationship Id="rId36" Type="http://schemas.openxmlformats.org/officeDocument/2006/relationships/font" Target="fonts/MontserratMedium-bold.fntdata"/><Relationship Id="rId39" Type="http://schemas.openxmlformats.org/officeDocument/2006/relationships/font" Target="fonts/Hind-regular.fntdata"/><Relationship Id="rId38" Type="http://schemas.openxmlformats.org/officeDocument/2006/relationships/font" Target="fonts/MontserratMedium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OpenSans-regular.fntdata"/><Relationship Id="rId50" Type="http://schemas.openxmlformats.org/officeDocument/2006/relationships/font" Target="fonts/CourierPrime-boldItalic.fntdata"/><Relationship Id="rId53" Type="http://schemas.openxmlformats.org/officeDocument/2006/relationships/font" Target="fonts/OpenSans-italic.fntdata"/><Relationship Id="rId52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54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05fd19a4f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05fd19a4f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5fd19a4f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5fd19a4f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75c926b1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75c926b1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11ee3702796638f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11ee3702796638f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0733b75624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0733b75624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0733b75624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0733b75624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5fd19a4f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5fd19a4f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7f3389b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87f3389b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f926ca85b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f926ca85b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0733b75624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0733b75624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733b75624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0733b75624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0733b7562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0733b7562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05fd19a4f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05fd19a4f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ha32b4e778dddea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ha32b4e778dddea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h491588255476987f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h491588255476987f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491588255476987f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h491588255476987f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h491588255476987f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h491588255476987f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h491588255476987f_1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h491588255476987f_1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h491588255476987f_1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h491588255476987f_1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h491588255476987f_1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h491588255476987f_1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h491588255476987f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h491588255476987f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h491588255476987f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h491588255476987f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0733b75624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0733b75624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0313C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Calibri"/>
              <a:buNone/>
              <a:defRPr sz="5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3AD"/>
              </a:buClr>
              <a:buSzPts val="2800"/>
              <a:buNone/>
              <a:defRPr sz="2800">
                <a:solidFill>
                  <a:srgbClr val="00A3AD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2" name="Google Shape;12;p2" title="GISDLogoHQ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67575" y="4321500"/>
            <a:ext cx="789500" cy="792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F3713D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3976700"/>
            <a:ext cx="932225" cy="1242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rgbClr val="A4D65E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313C"/>
              </a:buClr>
              <a:buSzPts val="2400"/>
              <a:buNone/>
              <a:defRPr sz="2400">
                <a:solidFill>
                  <a:srgbClr val="00313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32" name="Google Shape;32;p7" title="GISDLogoHQ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7125" y="4056025"/>
            <a:ext cx="1045327" cy="1049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00A3A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41" name="Google Shape;41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24936" y="3908275"/>
            <a:ext cx="926316" cy="1235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01506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A3AD"/>
              </a:solidFill>
            </a:endParaRPr>
          </a:p>
        </p:txBody>
      </p:sp>
      <p:sp>
        <p:nvSpPr>
          <p:cNvPr id="44" name="Google Shape;44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Oswald"/>
              <a:buNone/>
              <a:defRPr sz="42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47" name="Google Shape;47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63924" y="3869750"/>
            <a:ext cx="926316" cy="1235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accent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0" y="4818625"/>
            <a:ext cx="9144000" cy="34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65509" y="2820975"/>
            <a:ext cx="2862000" cy="14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 sz="1400"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2" type="subTitle"/>
          </p:nvPr>
        </p:nvSpPr>
        <p:spPr>
          <a:xfrm>
            <a:off x="5165499" y="2556650"/>
            <a:ext cx="286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>
              <a:spcBef>
                <a:spcPts val="1200"/>
              </a:spcBef>
              <a:spcAft>
                <a:spcPts val="120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3" type="body"/>
          </p:nvPr>
        </p:nvSpPr>
        <p:spPr>
          <a:xfrm>
            <a:off x="1124250" y="2820975"/>
            <a:ext cx="2868000" cy="143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 sz="1400"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●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○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Courier Prime"/>
              <a:buChar char="■"/>
              <a:defRPr>
                <a:solidFill>
                  <a:schemeClr val="accent3"/>
                </a:solidFill>
                <a:latin typeface="Courier Prime"/>
                <a:ea typeface="Courier Prime"/>
                <a:cs typeface="Courier Prime"/>
                <a:sym typeface="Courier Prime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4" type="subTitle"/>
          </p:nvPr>
        </p:nvSpPr>
        <p:spPr>
          <a:xfrm>
            <a:off x="1127128" y="2556650"/>
            <a:ext cx="28620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ctr">
              <a:spcBef>
                <a:spcPts val="1200"/>
              </a:spcBef>
              <a:spcAft>
                <a:spcPts val="1200"/>
              </a:spcAft>
              <a:buNone/>
              <a:defRPr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grpSp>
        <p:nvGrpSpPr>
          <p:cNvPr id="64" name="Google Shape;64;p14"/>
          <p:cNvGrpSpPr/>
          <p:nvPr/>
        </p:nvGrpSpPr>
        <p:grpSpPr>
          <a:xfrm rot="5400000">
            <a:off x="21565" y="4284732"/>
            <a:ext cx="841357" cy="897194"/>
            <a:chOff x="7861376" y="3788720"/>
            <a:chExt cx="1285889" cy="1371228"/>
          </a:xfrm>
        </p:grpSpPr>
        <p:grpSp>
          <p:nvGrpSpPr>
            <p:cNvPr id="65" name="Google Shape;65;p14"/>
            <p:cNvGrpSpPr/>
            <p:nvPr/>
          </p:nvGrpSpPr>
          <p:grpSpPr>
            <a:xfrm>
              <a:off x="8096595" y="3915279"/>
              <a:ext cx="1050670" cy="1244669"/>
              <a:chOff x="7704427" y="3682191"/>
              <a:chExt cx="1277100" cy="1307700"/>
            </a:xfrm>
          </p:grpSpPr>
          <p:cxnSp>
            <p:nvCxnSpPr>
              <p:cNvPr id="66" name="Google Shape;66;p14"/>
              <p:cNvCxnSpPr/>
              <p:nvPr/>
            </p:nvCxnSpPr>
            <p:spPr>
              <a:xfrm>
                <a:off x="7704716" y="3682191"/>
                <a:ext cx="0" cy="13077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" name="Google Shape;67;p14"/>
              <p:cNvCxnSpPr/>
              <p:nvPr/>
            </p:nvCxnSpPr>
            <p:spPr>
              <a:xfrm rot="10800000">
                <a:off x="7704427" y="3775225"/>
                <a:ext cx="12771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68" name="Google Shape;68;p14"/>
            <p:cNvSpPr/>
            <p:nvPr/>
          </p:nvSpPr>
          <p:spPr>
            <a:xfrm rot="10800000">
              <a:off x="7861376" y="3788720"/>
              <a:ext cx="469200" cy="434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" name="Google Shape;69;p14"/>
          <p:cNvGrpSpPr/>
          <p:nvPr/>
        </p:nvGrpSpPr>
        <p:grpSpPr>
          <a:xfrm>
            <a:off x="8353825" y="4118157"/>
            <a:ext cx="602021" cy="608418"/>
            <a:chOff x="8353825" y="4118157"/>
            <a:chExt cx="602021" cy="608418"/>
          </a:xfrm>
        </p:grpSpPr>
        <p:sp>
          <p:nvSpPr>
            <p:cNvPr id="70" name="Google Shape;70;p14"/>
            <p:cNvSpPr/>
            <p:nvPr/>
          </p:nvSpPr>
          <p:spPr>
            <a:xfrm>
              <a:off x="8353825" y="4271175"/>
              <a:ext cx="455400" cy="455400"/>
            </a:xfrm>
            <a:prstGeom prst="rect">
              <a:avLst/>
            </a:prstGeom>
            <a:noFill/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1" name="Google Shape;71;p14"/>
            <p:cNvGrpSpPr/>
            <p:nvPr/>
          </p:nvGrpSpPr>
          <p:grpSpPr>
            <a:xfrm>
              <a:off x="8430023" y="4118157"/>
              <a:ext cx="525823" cy="532221"/>
              <a:chOff x="8430023" y="4118157"/>
              <a:chExt cx="525823" cy="532221"/>
            </a:xfrm>
          </p:grpSpPr>
          <p:sp>
            <p:nvSpPr>
              <p:cNvPr id="72" name="Google Shape;72;p14"/>
              <p:cNvSpPr/>
              <p:nvPr/>
            </p:nvSpPr>
            <p:spPr>
              <a:xfrm flipH="1" rot="10800000">
                <a:off x="8430023" y="4194978"/>
                <a:ext cx="455400" cy="455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8789646" y="4118157"/>
                <a:ext cx="166200" cy="1539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hyperlink" Target="https://www.georgetownisd.org/about-gisd/about-us/district-of-innovation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156325" y="310775"/>
            <a:ext cx="6160200" cy="4014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646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46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GISD </a:t>
            </a:r>
            <a:endParaRPr sz="646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46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District Performance Committee</a:t>
            </a:r>
            <a:endParaRPr sz="646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9" name="Google Shape;79;p15"/>
          <p:cNvSpPr txBox="1"/>
          <p:nvPr>
            <p:ph idx="1" type="body"/>
          </p:nvPr>
        </p:nvSpPr>
        <p:spPr>
          <a:xfrm>
            <a:off x="235500" y="4088175"/>
            <a:ext cx="2808000" cy="8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1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September 30, 2026</a:t>
            </a:r>
            <a:endParaRPr sz="3100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0" name="Google Shape;80;p15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5975" y="98675"/>
            <a:ext cx="2130653" cy="21389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/>
          <p:nvPr/>
        </p:nvSpPr>
        <p:spPr>
          <a:xfrm>
            <a:off x="7528775" y="3628425"/>
            <a:ext cx="1608300" cy="1515000"/>
          </a:xfrm>
          <a:prstGeom prst="rect">
            <a:avLst/>
          </a:prstGeom>
          <a:solidFill>
            <a:srgbClr val="00313C"/>
          </a:solidFill>
          <a:ln cap="flat" cmpd="sng" w="9525">
            <a:solidFill>
              <a:srgbClr val="00313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type="ctrTitle"/>
          </p:nvPr>
        </p:nvSpPr>
        <p:spPr>
          <a:xfrm>
            <a:off x="311700" y="178700"/>
            <a:ext cx="8520600" cy="885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180">
                <a:latin typeface="Oswald"/>
                <a:ea typeface="Oswald"/>
                <a:cs typeface="Oswald"/>
                <a:sym typeface="Oswald"/>
              </a:rPr>
              <a:t>Agenda</a:t>
            </a:r>
            <a:endParaRPr sz="518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16"/>
          <p:cNvSpPr txBox="1"/>
          <p:nvPr>
            <p:ph idx="1" type="subTitle"/>
          </p:nvPr>
        </p:nvSpPr>
        <p:spPr>
          <a:xfrm>
            <a:off x="532800" y="1141275"/>
            <a:ext cx="8299500" cy="22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9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Good Things &amp; Introductions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  <a:p>
            <a:pPr indent="-3559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District Updates from Dr. Padavil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  <a:p>
            <a:pPr indent="-3559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DPC Overview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  <a:p>
            <a:pPr indent="-3559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26-27 School Year Calendar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  <a:p>
            <a:pPr indent="-4575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Possible Update to District of Innovation Plan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  <a:p>
            <a:pPr indent="-355918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5"/>
              <a:buFont typeface="Oswald"/>
              <a:buChar char="●"/>
            </a:pPr>
            <a:r>
              <a:rPr lang="en" sz="3605">
                <a:latin typeface="Oswald"/>
                <a:ea typeface="Oswald"/>
                <a:cs typeface="Oswald"/>
                <a:sym typeface="Oswald"/>
              </a:rPr>
              <a:t>Future Work</a:t>
            </a:r>
            <a:endParaRPr sz="3605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Good Things &amp;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Introductions</a:t>
            </a:r>
            <a:endParaRPr/>
          </a:p>
        </p:txBody>
      </p:sp>
      <p:sp>
        <p:nvSpPr>
          <p:cNvPr id="93" name="Google Shape;93;p17"/>
          <p:cNvSpPr txBox="1"/>
          <p:nvPr>
            <p:ph idx="2" type="body"/>
          </p:nvPr>
        </p:nvSpPr>
        <p:spPr>
          <a:xfrm>
            <a:off x="4724850" y="724075"/>
            <a:ext cx="4419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Oswald"/>
              <a:buChar char="●"/>
            </a:pPr>
            <a:r>
              <a:rPr lang="en" sz="3700">
                <a:latin typeface="Oswald"/>
                <a:ea typeface="Oswald"/>
                <a:cs typeface="Oswald"/>
                <a:sym typeface="Oswald"/>
              </a:rPr>
              <a:t>Who are you?</a:t>
            </a:r>
            <a:endParaRPr sz="3700">
              <a:latin typeface="Oswald"/>
              <a:ea typeface="Oswald"/>
              <a:cs typeface="Oswald"/>
              <a:sym typeface="Oswald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Oswald"/>
              <a:buChar char="●"/>
            </a:pPr>
            <a:r>
              <a:rPr lang="en" sz="3700">
                <a:latin typeface="Oswald"/>
                <a:ea typeface="Oswald"/>
                <a:cs typeface="Oswald"/>
                <a:sym typeface="Oswald"/>
              </a:rPr>
              <a:t>What’s your connection to Georgetown ISD?</a:t>
            </a:r>
            <a:endParaRPr sz="3700">
              <a:latin typeface="Oswald"/>
              <a:ea typeface="Oswald"/>
              <a:cs typeface="Oswald"/>
              <a:sym typeface="Oswald"/>
            </a:endParaRPr>
          </a:p>
          <a:p>
            <a:pPr indent="-463550" lvl="0" marL="457200" rtl="0" algn="l">
              <a:spcBef>
                <a:spcPts val="0"/>
              </a:spcBef>
              <a:spcAft>
                <a:spcPts val="0"/>
              </a:spcAft>
              <a:buSzPts val="3700"/>
              <a:buFont typeface="Oswald"/>
              <a:buChar char="●"/>
            </a:pPr>
            <a:r>
              <a:rPr lang="en" sz="3700">
                <a:latin typeface="Oswald"/>
                <a:ea typeface="Oswald"/>
                <a:cs typeface="Oswald"/>
                <a:sym typeface="Oswald"/>
              </a:rPr>
              <a:t>In your opinion, what’s the best thing about it being October?</a:t>
            </a:r>
            <a:endParaRPr sz="37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District Welcome + Updates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50">
                <a:solidFill>
                  <a:srgbClr val="00A3AD"/>
                </a:solidFill>
              </a:rPr>
              <a:t>Dr. Devin Padavil</a:t>
            </a:r>
            <a:endParaRPr sz="3550">
              <a:solidFill>
                <a:srgbClr val="00A3AD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 title="Georgetown One Slide 8_17_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716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116225" y="2373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82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What is the District Performance Committee?</a:t>
            </a:r>
            <a:endParaRPr b="1" sz="282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9" name="Google Shape;109;p20"/>
          <p:cNvSpPr txBox="1"/>
          <p:nvPr>
            <p:ph idx="1" type="body"/>
          </p:nvPr>
        </p:nvSpPr>
        <p:spPr>
          <a:xfrm>
            <a:off x="311700" y="757475"/>
            <a:ext cx="8520600" cy="428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900"/>
              <a:buFont typeface="Oswald"/>
              <a:buChar char="●"/>
            </a:pPr>
            <a:r>
              <a:rPr lang="en" sz="19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Established by Policy [Legal + Local] BQA</a:t>
            </a:r>
            <a:endParaRPr sz="19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○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Meet at least twice annually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○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Representation of stakeholders: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⅔ of committee is required to be classroom teachers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At least 2 parents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At least 2 community members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At least 2 business representatives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At least 1 district level professional staff member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2 year terms; Maximum of 2 consecutive terms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rgbClr val="01506E"/>
              </a:buClr>
              <a:buSzPts val="1900"/>
              <a:buFont typeface="Oswald"/>
              <a:buChar char="●"/>
            </a:pPr>
            <a:r>
              <a:rPr lang="en" sz="19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Purpose/Role </a:t>
            </a:r>
            <a:endParaRPr sz="19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○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Provide recommendations to district leadership + school board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School year calendar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District Improvement Plan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District of Innovation Plan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23850" lvl="2" marL="1371600" rtl="0" algn="l">
              <a:spcBef>
                <a:spcPts val="0"/>
              </a:spcBef>
              <a:spcAft>
                <a:spcPts val="0"/>
              </a:spcAft>
              <a:buClr>
                <a:srgbClr val="01506E"/>
              </a:buClr>
              <a:buSzPts val="1500"/>
              <a:buFont typeface="Oswald"/>
              <a:buChar char="■"/>
            </a:pPr>
            <a:r>
              <a:rPr lang="en" sz="1500">
                <a:solidFill>
                  <a:srgbClr val="01506E"/>
                </a:solidFill>
                <a:latin typeface="Oswald"/>
                <a:ea typeface="Oswald"/>
                <a:cs typeface="Oswald"/>
                <a:sym typeface="Oswald"/>
              </a:rPr>
              <a:t>District’s Priority Work</a:t>
            </a:r>
            <a:endParaRPr sz="1500">
              <a:solidFill>
                <a:srgbClr val="01506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0" name="Google Shape;110;p20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54275" y="3636200"/>
            <a:ext cx="1403948" cy="140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2027-2028 School Year Calendar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50">
                <a:solidFill>
                  <a:srgbClr val="00A3AD"/>
                </a:solidFill>
              </a:rPr>
              <a:t>Wes Vanicek</a:t>
            </a:r>
            <a:endParaRPr sz="3550">
              <a:solidFill>
                <a:srgbClr val="00A3AD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810075"/>
            <a:ext cx="8520600" cy="40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Tonight</a:t>
            </a:r>
            <a:endParaRPr b="1"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A3AD"/>
                </a:solidFill>
                <a:latin typeface="Roboto Serif"/>
                <a:ea typeface="Roboto Serif"/>
                <a:cs typeface="Roboto Serif"/>
                <a:sym typeface="Roboto Serif"/>
              </a:rPr>
              <a:t>You will review the survey feedback and help us decide on most important </a:t>
            </a:r>
            <a:endParaRPr b="1"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A3AD"/>
                </a:solidFill>
                <a:latin typeface="Roboto Serif"/>
                <a:ea typeface="Roboto Serif"/>
                <a:cs typeface="Roboto Serif"/>
                <a:sym typeface="Roboto Serif"/>
              </a:rPr>
              <a:t>factors to consider when creating calendar options</a:t>
            </a:r>
            <a:endParaRPr b="1"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22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Oct 1-13</a:t>
            </a:r>
            <a:endParaRPr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We will meet and review the DPC’s input and create several calendar options to bring to the October 14th meeting</a:t>
            </a:r>
            <a:endParaRPr sz="15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5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Meeting Oct 14</a:t>
            </a:r>
            <a:endParaRPr b="1"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A3AD"/>
                </a:solidFill>
                <a:latin typeface="Roboto Serif"/>
                <a:ea typeface="Roboto Serif"/>
                <a:cs typeface="Roboto Serif"/>
                <a:sym typeface="Roboto Serif"/>
              </a:rPr>
              <a:t>You will help us select 3 calendar options</a:t>
            </a:r>
            <a:endParaRPr b="1"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Oct 15 - N0v 4</a:t>
            </a:r>
            <a:endParaRPr b="1"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A3AD"/>
                </a:solidFill>
                <a:latin typeface="Roboto Serif"/>
                <a:ea typeface="Roboto Serif"/>
                <a:cs typeface="Roboto Serif"/>
                <a:sym typeface="Roboto Serif"/>
              </a:rPr>
              <a:t>You will present the 3 calendar options to those you represent (i.e. campus, other parents, etc.) and land on a calendar selection</a:t>
            </a:r>
            <a:endParaRPr b="1"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5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Meeting Nov 5</a:t>
            </a:r>
            <a:endParaRPr b="1"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A3AD"/>
                </a:solidFill>
                <a:latin typeface="Roboto Serif"/>
                <a:ea typeface="Roboto Serif"/>
                <a:cs typeface="Roboto Serif"/>
                <a:sym typeface="Roboto Serif"/>
              </a:rPr>
              <a:t>You will vote for the calendar as selected by your constituents</a:t>
            </a:r>
            <a:endParaRPr b="1"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5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Early Dec</a:t>
            </a:r>
            <a:endParaRPr sz="1600" u="sng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We will present the selected calendar to the Board and expect to have final approval at the board meeting on December 14th</a:t>
            </a:r>
            <a:endParaRPr sz="15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21" name="Google Shape;121;p22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 Creation Process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>
            <p:ph type="title"/>
          </p:nvPr>
        </p:nvSpPr>
        <p:spPr>
          <a:xfrm>
            <a:off x="319377" y="817752"/>
            <a:ext cx="8520600" cy="40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Student Time: </a:t>
            </a: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Texas Education Code requires that students are in</a:t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school for a minimum of 75600 minutes per year. </a:t>
            </a:r>
            <a:endParaRPr sz="1600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22">
              <a:solidFill>
                <a:srgbClr val="00A3AD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Staff Days: </a:t>
            </a: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GISD teacher contracts are 187 days which includes 4 exchange days. </a:t>
            </a:r>
            <a:endParaRPr sz="15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5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Professional Learning Time: </a:t>
            </a: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We are allowed to count up to 2100 minutes professional development to be counted as student minutes. </a:t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Weather days/minutes: </a:t>
            </a: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Before the state will consider waiving days missed for weather events, we must exhaust 2 days worth of minutes in the calendar - so we build at least 2 days worth of weather time into the calendar.</a:t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Length of day: </a:t>
            </a: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The length of the school day impacts the number of school days needed to hit the target minute amount of 76500 (+900 mins). </a:t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FFFFFF"/>
                </a:solidFill>
                <a:latin typeface="Roboto Serif"/>
                <a:ea typeface="Roboto Serif"/>
                <a:cs typeface="Roboto Serif"/>
                <a:sym typeface="Roboto Serif"/>
              </a:rPr>
              <a:t>-Current full days are 435 minutes and ½ days range are 245 minutes.</a:t>
            </a:r>
            <a:endParaRPr sz="1600">
              <a:solidFill>
                <a:srgbClr val="FFFFFF"/>
              </a:solidFill>
              <a:latin typeface="Roboto Serif"/>
              <a:ea typeface="Roboto Serif"/>
              <a:cs typeface="Roboto Serif"/>
              <a:sym typeface="Roboto Serif"/>
            </a:endParaRPr>
          </a:p>
        </p:txBody>
      </p:sp>
      <p:pic>
        <p:nvPicPr>
          <p:cNvPr id="128" name="Google Shape;128;p23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 Notes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8652" y="1486075"/>
            <a:ext cx="6767625" cy="3566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810075"/>
            <a:ext cx="8520600" cy="408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Participation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:  </a:t>
            </a:r>
            <a:r>
              <a:rPr lang="en" sz="30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1,307 Responses	</a:t>
            </a:r>
            <a:endParaRPr sz="3000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56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6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Staff:  </a:t>
            </a:r>
            <a:endParaRPr sz="2456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6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241</a:t>
            </a:r>
            <a:endParaRPr sz="2456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56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6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Parents:  </a:t>
            </a:r>
            <a:endParaRPr sz="2456">
              <a:solidFill>
                <a:srgbClr val="00A3AD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56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1066</a:t>
            </a:r>
            <a:endParaRPr b="1" sz="3400">
              <a:solidFill>
                <a:srgbClr val="A4D65E"/>
              </a:solidFill>
              <a:latin typeface="Neucha"/>
              <a:ea typeface="Neucha"/>
              <a:cs typeface="Neucha"/>
              <a:sym typeface="Neuch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 u="sng">
              <a:solidFill>
                <a:schemeClr val="lt1"/>
              </a:solidFill>
              <a:latin typeface="Neucha"/>
              <a:ea typeface="Neucha"/>
              <a:cs typeface="Neucha"/>
              <a:sym typeface="Neuch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lt1"/>
                </a:solidFill>
                <a:latin typeface="Neucha"/>
                <a:ea typeface="Neucha"/>
                <a:cs typeface="Neucha"/>
                <a:sym typeface="Neucha"/>
              </a:rPr>
              <a:t> </a:t>
            </a:r>
            <a:endParaRPr sz="5200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36" name="Google Shape;136;p24" title="GISDLogoHQ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 Survey Feedback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8" name="Google Shape;138;p24"/>
          <p:cNvSpPr txBox="1"/>
          <p:nvPr/>
        </p:nvSpPr>
        <p:spPr>
          <a:xfrm>
            <a:off x="2133975" y="1580863"/>
            <a:ext cx="4569000" cy="601500"/>
          </a:xfrm>
          <a:prstGeom prst="rect">
            <a:avLst/>
          </a:prstGeom>
          <a:solidFill>
            <a:srgbClr val="00313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Overall satisfaction</a:t>
            </a:r>
            <a:r>
              <a:rPr lang="en" sz="2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:  </a:t>
            </a:r>
            <a:r>
              <a:rPr lang="en" sz="28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8 out of </a:t>
            </a:r>
            <a:r>
              <a:rPr lang="en" sz="30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10</a:t>
            </a:r>
            <a:endParaRPr sz="1800">
              <a:solidFill>
                <a:schemeClr val="dk2"/>
              </a:solidFill>
              <a:highlight>
                <a:srgbClr val="01506E"/>
              </a:highligh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/>
          <p:nvPr>
            <p:ph type="title"/>
          </p:nvPr>
        </p:nvSpPr>
        <p:spPr>
          <a:xfrm>
            <a:off x="311700" y="911025"/>
            <a:ext cx="8520600" cy="40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67">
                <a:solidFill>
                  <a:srgbClr val="00A3A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TOP 3</a:t>
            </a:r>
            <a:r>
              <a:rPr b="1" lang="en" sz="3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3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MOST</a:t>
            </a: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LIKED about the 23-24 Calendar . . .</a:t>
            </a:r>
            <a:r>
              <a:rPr lang="en" sz="3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3400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9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56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56">
              <a:solidFill>
                <a:srgbClr val="A4D65E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pic>
        <p:nvPicPr>
          <p:cNvPr id="144" name="Google Shape;144;p25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5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 Survey Feedback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46" name="Google Shape;146;p25"/>
          <p:cNvPicPr preferRelativeResize="0"/>
          <p:nvPr/>
        </p:nvPicPr>
        <p:blipFill rotWithShape="1">
          <a:blip r:embed="rId4">
            <a:alphaModFix/>
          </a:blip>
          <a:srcRect b="9770" l="0" r="0" t="9088"/>
          <a:stretch/>
        </p:blipFill>
        <p:spPr>
          <a:xfrm>
            <a:off x="738175" y="2571750"/>
            <a:ext cx="7667625" cy="22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/>
          <p:nvPr>
            <p:ph type="title"/>
          </p:nvPr>
        </p:nvSpPr>
        <p:spPr>
          <a:xfrm>
            <a:off x="311700" y="911025"/>
            <a:ext cx="8520600" cy="40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67">
                <a:solidFill>
                  <a:srgbClr val="00A3A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TOP 3</a:t>
            </a:r>
            <a:r>
              <a:rPr b="1" lang="en" sz="3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340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LEAST</a:t>
            </a: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LIKED about the 23-24 Calendar . . .</a:t>
            </a:r>
            <a:r>
              <a:rPr lang="en" sz="3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3400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56">
              <a:solidFill>
                <a:srgbClr val="A4D65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56">
              <a:solidFill>
                <a:srgbClr val="A4D65E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pic>
        <p:nvPicPr>
          <p:cNvPr id="152" name="Google Shape;152;p26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 Survey Feedback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4">
            <a:alphaModFix/>
          </a:blip>
          <a:srcRect b="8889" l="0" r="0" t="5889"/>
          <a:stretch/>
        </p:blipFill>
        <p:spPr>
          <a:xfrm>
            <a:off x="864450" y="2418225"/>
            <a:ext cx="7553325" cy="240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13C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 txBox="1"/>
          <p:nvPr>
            <p:ph type="title"/>
          </p:nvPr>
        </p:nvSpPr>
        <p:spPr>
          <a:xfrm>
            <a:off x="311700" y="911025"/>
            <a:ext cx="8520600" cy="40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56">
              <a:solidFill>
                <a:srgbClr val="A4D65E"/>
              </a:solidFill>
              <a:latin typeface="Neucha"/>
              <a:ea typeface="Neucha"/>
              <a:cs typeface="Neucha"/>
              <a:sym typeface="Neuch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56">
              <a:solidFill>
                <a:srgbClr val="A4D65E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pic>
        <p:nvPicPr>
          <p:cNvPr id="160" name="Google Shape;160;p27" title="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2875" y="98675"/>
            <a:ext cx="1083750" cy="108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7"/>
          <p:cNvSpPr txBox="1"/>
          <p:nvPr>
            <p:ph idx="4294967295" type="ctrTitle"/>
          </p:nvPr>
        </p:nvSpPr>
        <p:spPr>
          <a:xfrm>
            <a:off x="311700" y="40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Review</a:t>
            </a:r>
            <a:r>
              <a:rPr lang="en" sz="368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Survey Feedback</a:t>
            </a:r>
            <a:endParaRPr sz="368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grpSp>
        <p:nvGrpSpPr>
          <p:cNvPr id="162" name="Google Shape;162;p27"/>
          <p:cNvGrpSpPr/>
          <p:nvPr/>
        </p:nvGrpSpPr>
        <p:grpSpPr>
          <a:xfrm>
            <a:off x="558258" y="1374140"/>
            <a:ext cx="715890" cy="609003"/>
            <a:chOff x="1293760" y="1498228"/>
            <a:chExt cx="340624" cy="351944"/>
          </a:xfrm>
        </p:grpSpPr>
        <p:sp>
          <p:nvSpPr>
            <p:cNvPr id="163" name="Google Shape;163;p27"/>
            <p:cNvSpPr/>
            <p:nvPr/>
          </p:nvSpPr>
          <p:spPr>
            <a:xfrm>
              <a:off x="1331535" y="1498228"/>
              <a:ext cx="265388" cy="71164"/>
            </a:xfrm>
            <a:custGeom>
              <a:rect b="b" l="l" r="r" t="t"/>
              <a:pathLst>
                <a:path extrusionOk="0" h="4753" w="17725">
                  <a:moveTo>
                    <a:pt x="7002" y="1"/>
                  </a:moveTo>
                  <a:cubicBezTo>
                    <a:pt x="5677" y="22"/>
                    <a:pt x="4458" y="716"/>
                    <a:pt x="3785" y="1851"/>
                  </a:cubicBezTo>
                  <a:lnTo>
                    <a:pt x="3491" y="2355"/>
                  </a:lnTo>
                  <a:cubicBezTo>
                    <a:pt x="3196" y="2818"/>
                    <a:pt x="2692" y="3112"/>
                    <a:pt x="2124" y="3112"/>
                  </a:cubicBezTo>
                  <a:lnTo>
                    <a:pt x="1094" y="3112"/>
                  </a:lnTo>
                  <a:cubicBezTo>
                    <a:pt x="1" y="3112"/>
                    <a:pt x="1" y="4752"/>
                    <a:pt x="1094" y="4752"/>
                  </a:cubicBezTo>
                  <a:lnTo>
                    <a:pt x="2124" y="4752"/>
                  </a:lnTo>
                  <a:cubicBezTo>
                    <a:pt x="3260" y="4752"/>
                    <a:pt x="4311" y="4164"/>
                    <a:pt x="4899" y="3196"/>
                  </a:cubicBezTo>
                  <a:lnTo>
                    <a:pt x="5194" y="2692"/>
                  </a:lnTo>
                  <a:cubicBezTo>
                    <a:pt x="5572" y="2040"/>
                    <a:pt x="6266" y="1662"/>
                    <a:pt x="7002" y="1662"/>
                  </a:cubicBezTo>
                  <a:lnTo>
                    <a:pt x="10450" y="1662"/>
                  </a:lnTo>
                  <a:cubicBezTo>
                    <a:pt x="11186" y="1662"/>
                    <a:pt x="11880" y="2040"/>
                    <a:pt x="12258" y="2671"/>
                  </a:cubicBezTo>
                  <a:lnTo>
                    <a:pt x="12552" y="3175"/>
                  </a:lnTo>
                  <a:cubicBezTo>
                    <a:pt x="13141" y="4143"/>
                    <a:pt x="14192" y="4752"/>
                    <a:pt x="15328" y="4752"/>
                  </a:cubicBezTo>
                  <a:lnTo>
                    <a:pt x="16631" y="4752"/>
                  </a:lnTo>
                  <a:cubicBezTo>
                    <a:pt x="17724" y="4752"/>
                    <a:pt x="17724" y="3112"/>
                    <a:pt x="16631" y="3112"/>
                  </a:cubicBezTo>
                  <a:lnTo>
                    <a:pt x="15328" y="3112"/>
                  </a:lnTo>
                  <a:cubicBezTo>
                    <a:pt x="14781" y="3112"/>
                    <a:pt x="14255" y="2818"/>
                    <a:pt x="13982" y="2355"/>
                  </a:cubicBezTo>
                  <a:lnTo>
                    <a:pt x="13688" y="1851"/>
                  </a:lnTo>
                  <a:cubicBezTo>
                    <a:pt x="12994" y="716"/>
                    <a:pt x="11774" y="22"/>
                    <a:pt x="10450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7"/>
            <p:cNvSpPr/>
            <p:nvPr/>
          </p:nvSpPr>
          <p:spPr>
            <a:xfrm>
              <a:off x="1337839" y="1585353"/>
              <a:ext cx="69263" cy="67212"/>
            </a:xfrm>
            <a:custGeom>
              <a:rect b="b" l="l" r="r" t="t"/>
              <a:pathLst>
                <a:path extrusionOk="0" h="4489" w="4626">
                  <a:moveTo>
                    <a:pt x="865" y="0"/>
                  </a:moveTo>
                  <a:cubicBezTo>
                    <a:pt x="663" y="0"/>
                    <a:pt x="463" y="79"/>
                    <a:pt x="316" y="237"/>
                  </a:cubicBezTo>
                  <a:cubicBezTo>
                    <a:pt x="0" y="552"/>
                    <a:pt x="0" y="1057"/>
                    <a:pt x="316" y="1351"/>
                  </a:cubicBezTo>
                  <a:lnTo>
                    <a:pt x="3196" y="4252"/>
                  </a:lnTo>
                  <a:cubicBezTo>
                    <a:pt x="3354" y="4410"/>
                    <a:pt x="3559" y="4489"/>
                    <a:pt x="3764" y="4489"/>
                  </a:cubicBezTo>
                  <a:cubicBezTo>
                    <a:pt x="3969" y="4489"/>
                    <a:pt x="4174" y="4410"/>
                    <a:pt x="4331" y="4252"/>
                  </a:cubicBezTo>
                  <a:cubicBezTo>
                    <a:pt x="4626" y="3937"/>
                    <a:pt x="4626" y="3432"/>
                    <a:pt x="4331" y="3117"/>
                  </a:cubicBezTo>
                  <a:lnTo>
                    <a:pt x="1430" y="237"/>
                  </a:lnTo>
                  <a:cubicBezTo>
                    <a:pt x="1272" y="79"/>
                    <a:pt x="1067" y="0"/>
                    <a:pt x="865" y="0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7"/>
            <p:cNvSpPr/>
            <p:nvPr/>
          </p:nvSpPr>
          <p:spPr>
            <a:xfrm>
              <a:off x="1521042" y="1585353"/>
              <a:ext cx="69577" cy="67212"/>
            </a:xfrm>
            <a:custGeom>
              <a:rect b="b" l="l" r="r" t="t"/>
              <a:pathLst>
                <a:path extrusionOk="0" h="4489" w="4647">
                  <a:moveTo>
                    <a:pt x="3766" y="0"/>
                  </a:moveTo>
                  <a:cubicBezTo>
                    <a:pt x="3564" y="0"/>
                    <a:pt x="3364" y="79"/>
                    <a:pt x="3217" y="237"/>
                  </a:cubicBezTo>
                  <a:lnTo>
                    <a:pt x="316" y="3117"/>
                  </a:lnTo>
                  <a:cubicBezTo>
                    <a:pt x="0" y="3432"/>
                    <a:pt x="0" y="3937"/>
                    <a:pt x="316" y="4252"/>
                  </a:cubicBezTo>
                  <a:cubicBezTo>
                    <a:pt x="473" y="4410"/>
                    <a:pt x="678" y="4489"/>
                    <a:pt x="883" y="4489"/>
                  </a:cubicBezTo>
                  <a:cubicBezTo>
                    <a:pt x="1088" y="4489"/>
                    <a:pt x="1293" y="4410"/>
                    <a:pt x="1451" y="4252"/>
                  </a:cubicBezTo>
                  <a:lnTo>
                    <a:pt x="4331" y="1351"/>
                  </a:lnTo>
                  <a:cubicBezTo>
                    <a:pt x="4647" y="1057"/>
                    <a:pt x="4647" y="552"/>
                    <a:pt x="4331" y="237"/>
                  </a:cubicBezTo>
                  <a:cubicBezTo>
                    <a:pt x="4174" y="79"/>
                    <a:pt x="3969" y="0"/>
                    <a:pt x="3766" y="0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7"/>
            <p:cNvSpPr/>
            <p:nvPr/>
          </p:nvSpPr>
          <p:spPr>
            <a:xfrm>
              <a:off x="1349173" y="1766505"/>
              <a:ext cx="87514" cy="83666"/>
            </a:xfrm>
            <a:custGeom>
              <a:rect b="b" l="l" r="r" t="t"/>
              <a:pathLst>
                <a:path extrusionOk="0" h="5588" w="5845">
                  <a:moveTo>
                    <a:pt x="4394" y="1"/>
                  </a:moveTo>
                  <a:cubicBezTo>
                    <a:pt x="4053" y="1"/>
                    <a:pt x="3711" y="132"/>
                    <a:pt x="3448" y="395"/>
                  </a:cubicBezTo>
                  <a:lnTo>
                    <a:pt x="505" y="3338"/>
                  </a:lnTo>
                  <a:cubicBezTo>
                    <a:pt x="0" y="3843"/>
                    <a:pt x="0" y="4684"/>
                    <a:pt x="505" y="5210"/>
                  </a:cubicBezTo>
                  <a:cubicBezTo>
                    <a:pt x="768" y="5462"/>
                    <a:pt x="1109" y="5588"/>
                    <a:pt x="1451" y="5588"/>
                  </a:cubicBezTo>
                  <a:cubicBezTo>
                    <a:pt x="1792" y="5588"/>
                    <a:pt x="2134" y="5462"/>
                    <a:pt x="2397" y="5210"/>
                  </a:cubicBezTo>
                  <a:lnTo>
                    <a:pt x="5340" y="2266"/>
                  </a:lnTo>
                  <a:cubicBezTo>
                    <a:pt x="5845" y="1762"/>
                    <a:pt x="5845" y="921"/>
                    <a:pt x="5340" y="395"/>
                  </a:cubicBezTo>
                  <a:cubicBezTo>
                    <a:pt x="5078" y="132"/>
                    <a:pt x="4736" y="1"/>
                    <a:pt x="4394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7"/>
            <p:cNvSpPr/>
            <p:nvPr/>
          </p:nvSpPr>
          <p:spPr>
            <a:xfrm>
              <a:off x="1491457" y="1766505"/>
              <a:ext cx="87829" cy="83666"/>
            </a:xfrm>
            <a:custGeom>
              <a:rect b="b" l="l" r="r" t="t"/>
              <a:pathLst>
                <a:path extrusionOk="0" h="5588" w="5866">
                  <a:moveTo>
                    <a:pt x="1453" y="1"/>
                  </a:moveTo>
                  <a:cubicBezTo>
                    <a:pt x="1114" y="1"/>
                    <a:pt x="778" y="132"/>
                    <a:pt x="526" y="395"/>
                  </a:cubicBezTo>
                  <a:cubicBezTo>
                    <a:pt x="0" y="921"/>
                    <a:pt x="0" y="1762"/>
                    <a:pt x="526" y="2266"/>
                  </a:cubicBezTo>
                  <a:lnTo>
                    <a:pt x="3469" y="5210"/>
                  </a:lnTo>
                  <a:cubicBezTo>
                    <a:pt x="3732" y="5462"/>
                    <a:pt x="4074" y="5588"/>
                    <a:pt x="4413" y="5588"/>
                  </a:cubicBezTo>
                  <a:cubicBezTo>
                    <a:pt x="4752" y="5588"/>
                    <a:pt x="5088" y="5462"/>
                    <a:pt x="5340" y="5210"/>
                  </a:cubicBezTo>
                  <a:cubicBezTo>
                    <a:pt x="5866" y="4684"/>
                    <a:pt x="5866" y="3843"/>
                    <a:pt x="5340" y="3338"/>
                  </a:cubicBezTo>
                  <a:lnTo>
                    <a:pt x="2397" y="395"/>
                  </a:lnTo>
                  <a:cubicBezTo>
                    <a:pt x="2134" y="132"/>
                    <a:pt x="1792" y="1"/>
                    <a:pt x="1453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7"/>
            <p:cNvSpPr/>
            <p:nvPr/>
          </p:nvSpPr>
          <p:spPr>
            <a:xfrm>
              <a:off x="1342870" y="1588257"/>
              <a:ext cx="242405" cy="242405"/>
            </a:xfrm>
            <a:custGeom>
              <a:rect b="b" l="l" r="r" t="t"/>
              <a:pathLst>
                <a:path extrusionOk="0" h="16190" w="16190">
                  <a:moveTo>
                    <a:pt x="8095" y="1"/>
                  </a:moveTo>
                  <a:cubicBezTo>
                    <a:pt x="3638" y="1"/>
                    <a:pt x="1" y="3617"/>
                    <a:pt x="1" y="8095"/>
                  </a:cubicBezTo>
                  <a:cubicBezTo>
                    <a:pt x="1" y="12573"/>
                    <a:pt x="3638" y="16189"/>
                    <a:pt x="8095" y="16189"/>
                  </a:cubicBezTo>
                  <a:cubicBezTo>
                    <a:pt x="12573" y="16189"/>
                    <a:pt x="16189" y="12573"/>
                    <a:pt x="16189" y="8095"/>
                  </a:cubicBezTo>
                  <a:cubicBezTo>
                    <a:pt x="16189" y="3617"/>
                    <a:pt x="12573" y="1"/>
                    <a:pt x="8095" y="1"/>
                  </a:cubicBezTo>
                  <a:close/>
                </a:path>
              </a:pathLst>
            </a:custGeom>
            <a:solidFill>
              <a:srgbClr val="8498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7"/>
            <p:cNvSpPr/>
            <p:nvPr/>
          </p:nvSpPr>
          <p:spPr>
            <a:xfrm>
              <a:off x="1364205" y="1611420"/>
              <a:ext cx="208792" cy="196334"/>
            </a:xfrm>
            <a:custGeom>
              <a:rect b="b" l="l" r="r" t="t"/>
              <a:pathLst>
                <a:path extrusionOk="0" h="13113" w="13945">
                  <a:moveTo>
                    <a:pt x="6722" y="1"/>
                  </a:moveTo>
                  <a:cubicBezTo>
                    <a:pt x="3431" y="1"/>
                    <a:pt x="257" y="2483"/>
                    <a:pt x="131" y="6338"/>
                  </a:cubicBezTo>
                  <a:cubicBezTo>
                    <a:pt x="1" y="10371"/>
                    <a:pt x="3274" y="13112"/>
                    <a:pt x="6717" y="13112"/>
                  </a:cubicBezTo>
                  <a:cubicBezTo>
                    <a:pt x="8264" y="13112"/>
                    <a:pt x="9846" y="12559"/>
                    <a:pt x="11169" y="11321"/>
                  </a:cubicBezTo>
                  <a:cubicBezTo>
                    <a:pt x="13818" y="8861"/>
                    <a:pt x="13944" y="4698"/>
                    <a:pt x="11464" y="2091"/>
                  </a:cubicBezTo>
                  <a:cubicBezTo>
                    <a:pt x="10113" y="648"/>
                    <a:pt x="8402" y="1"/>
                    <a:pt x="6722" y="1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7"/>
            <p:cNvSpPr/>
            <p:nvPr/>
          </p:nvSpPr>
          <p:spPr>
            <a:xfrm>
              <a:off x="1402370" y="1612812"/>
              <a:ext cx="187620" cy="192981"/>
            </a:xfrm>
            <a:custGeom>
              <a:rect b="b" l="l" r="r" t="t"/>
              <a:pathLst>
                <a:path extrusionOk="0" h="12889" w="12531">
                  <a:moveTo>
                    <a:pt x="5361" y="1"/>
                  </a:moveTo>
                  <a:cubicBezTo>
                    <a:pt x="2250" y="589"/>
                    <a:pt x="0" y="3301"/>
                    <a:pt x="0" y="6455"/>
                  </a:cubicBezTo>
                  <a:cubicBezTo>
                    <a:pt x="0" y="9609"/>
                    <a:pt x="2250" y="12300"/>
                    <a:pt x="5361" y="12889"/>
                  </a:cubicBezTo>
                  <a:cubicBezTo>
                    <a:pt x="6581" y="12657"/>
                    <a:pt x="7695" y="12090"/>
                    <a:pt x="8620" y="11228"/>
                  </a:cubicBezTo>
                  <a:cubicBezTo>
                    <a:pt x="12531" y="7569"/>
                    <a:pt x="10618" y="1010"/>
                    <a:pt x="5361" y="1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7"/>
            <p:cNvSpPr/>
            <p:nvPr/>
          </p:nvSpPr>
          <p:spPr>
            <a:xfrm>
              <a:off x="1449893" y="1635795"/>
              <a:ext cx="26456" cy="94447"/>
            </a:xfrm>
            <a:custGeom>
              <a:rect b="b" l="l" r="r" t="t"/>
              <a:pathLst>
                <a:path extrusionOk="0" h="6308" w="1767">
                  <a:moveTo>
                    <a:pt x="884" y="0"/>
                  </a:moveTo>
                  <a:cubicBezTo>
                    <a:pt x="379" y="0"/>
                    <a:pt x="1" y="400"/>
                    <a:pt x="1" y="883"/>
                  </a:cubicBezTo>
                  <a:lnTo>
                    <a:pt x="1" y="5425"/>
                  </a:lnTo>
                  <a:cubicBezTo>
                    <a:pt x="1" y="5908"/>
                    <a:pt x="379" y="6308"/>
                    <a:pt x="884" y="6308"/>
                  </a:cubicBezTo>
                  <a:cubicBezTo>
                    <a:pt x="1367" y="6308"/>
                    <a:pt x="1746" y="5908"/>
                    <a:pt x="1767" y="5425"/>
                  </a:cubicBezTo>
                  <a:lnTo>
                    <a:pt x="1767" y="883"/>
                  </a:lnTo>
                  <a:cubicBezTo>
                    <a:pt x="1746" y="400"/>
                    <a:pt x="1367" y="21"/>
                    <a:pt x="884" y="0"/>
                  </a:cubicBezTo>
                  <a:close/>
                </a:path>
              </a:pathLst>
            </a:custGeom>
            <a:solidFill>
              <a:srgbClr val="8498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7"/>
            <p:cNvSpPr/>
            <p:nvPr/>
          </p:nvSpPr>
          <p:spPr>
            <a:xfrm>
              <a:off x="1448635" y="1704414"/>
              <a:ext cx="65175" cy="62660"/>
            </a:xfrm>
            <a:custGeom>
              <a:rect b="b" l="l" r="r" t="t"/>
              <a:pathLst>
                <a:path extrusionOk="0" h="4185" w="4353">
                  <a:moveTo>
                    <a:pt x="957" y="1"/>
                  </a:moveTo>
                  <a:cubicBezTo>
                    <a:pt x="731" y="1"/>
                    <a:pt x="505" y="85"/>
                    <a:pt x="337" y="253"/>
                  </a:cubicBezTo>
                  <a:cubicBezTo>
                    <a:pt x="1" y="589"/>
                    <a:pt x="1" y="1157"/>
                    <a:pt x="337" y="1493"/>
                  </a:cubicBezTo>
                  <a:lnTo>
                    <a:pt x="2776" y="3932"/>
                  </a:lnTo>
                  <a:cubicBezTo>
                    <a:pt x="2944" y="4100"/>
                    <a:pt x="3170" y="4185"/>
                    <a:pt x="3396" y="4185"/>
                  </a:cubicBezTo>
                  <a:cubicBezTo>
                    <a:pt x="3622" y="4185"/>
                    <a:pt x="3848" y="4100"/>
                    <a:pt x="4016" y="3932"/>
                  </a:cubicBezTo>
                  <a:cubicBezTo>
                    <a:pt x="4353" y="3596"/>
                    <a:pt x="4353" y="3028"/>
                    <a:pt x="4016" y="2692"/>
                  </a:cubicBezTo>
                  <a:lnTo>
                    <a:pt x="1578" y="253"/>
                  </a:lnTo>
                  <a:cubicBezTo>
                    <a:pt x="1409" y="85"/>
                    <a:pt x="1183" y="1"/>
                    <a:pt x="957" y="1"/>
                  </a:cubicBezTo>
                  <a:close/>
                </a:path>
              </a:pathLst>
            </a:custGeom>
            <a:solidFill>
              <a:srgbClr val="5A70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7"/>
            <p:cNvSpPr/>
            <p:nvPr/>
          </p:nvSpPr>
          <p:spPr>
            <a:xfrm>
              <a:off x="1293760" y="1542382"/>
              <a:ext cx="95405" cy="89655"/>
            </a:xfrm>
            <a:custGeom>
              <a:rect b="b" l="l" r="r" t="t"/>
              <a:pathLst>
                <a:path extrusionOk="0" h="5988" w="6372">
                  <a:moveTo>
                    <a:pt x="3365" y="0"/>
                  </a:moveTo>
                  <a:cubicBezTo>
                    <a:pt x="2582" y="0"/>
                    <a:pt x="1798" y="300"/>
                    <a:pt x="1199" y="899"/>
                  </a:cubicBezTo>
                  <a:lnTo>
                    <a:pt x="1094" y="983"/>
                  </a:lnTo>
                  <a:cubicBezTo>
                    <a:pt x="1" y="2203"/>
                    <a:pt x="43" y="4074"/>
                    <a:pt x="1199" y="5230"/>
                  </a:cubicBezTo>
                  <a:lnTo>
                    <a:pt x="1494" y="5546"/>
                  </a:lnTo>
                  <a:cubicBezTo>
                    <a:pt x="1798" y="5840"/>
                    <a:pt x="2193" y="5987"/>
                    <a:pt x="2587" y="5987"/>
                  </a:cubicBezTo>
                  <a:cubicBezTo>
                    <a:pt x="2981" y="5987"/>
                    <a:pt x="3375" y="5840"/>
                    <a:pt x="3680" y="5546"/>
                  </a:cubicBezTo>
                  <a:lnTo>
                    <a:pt x="5825" y="3380"/>
                  </a:lnTo>
                  <a:cubicBezTo>
                    <a:pt x="6224" y="3002"/>
                    <a:pt x="6371" y="2434"/>
                    <a:pt x="6224" y="1908"/>
                  </a:cubicBezTo>
                  <a:cubicBezTo>
                    <a:pt x="6161" y="1635"/>
                    <a:pt x="6035" y="1404"/>
                    <a:pt x="5825" y="1215"/>
                  </a:cubicBezTo>
                  <a:lnTo>
                    <a:pt x="5530" y="899"/>
                  </a:lnTo>
                  <a:cubicBezTo>
                    <a:pt x="4931" y="300"/>
                    <a:pt x="4148" y="0"/>
                    <a:pt x="3365" y="0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7"/>
            <p:cNvSpPr/>
            <p:nvPr/>
          </p:nvSpPr>
          <p:spPr>
            <a:xfrm>
              <a:off x="1309511" y="1542382"/>
              <a:ext cx="77453" cy="61552"/>
            </a:xfrm>
            <a:custGeom>
              <a:rect b="b" l="l" r="r" t="t"/>
              <a:pathLst>
                <a:path extrusionOk="0" h="4111" w="5173">
                  <a:moveTo>
                    <a:pt x="2313" y="0"/>
                  </a:moveTo>
                  <a:cubicBezTo>
                    <a:pt x="1530" y="0"/>
                    <a:pt x="746" y="300"/>
                    <a:pt x="147" y="899"/>
                  </a:cubicBezTo>
                  <a:lnTo>
                    <a:pt x="42" y="983"/>
                  </a:lnTo>
                  <a:cubicBezTo>
                    <a:pt x="0" y="1866"/>
                    <a:pt x="315" y="2728"/>
                    <a:pt x="946" y="3359"/>
                  </a:cubicBezTo>
                  <a:lnTo>
                    <a:pt x="1241" y="3653"/>
                  </a:lnTo>
                  <a:cubicBezTo>
                    <a:pt x="1545" y="3958"/>
                    <a:pt x="1940" y="4111"/>
                    <a:pt x="2334" y="4111"/>
                  </a:cubicBezTo>
                  <a:cubicBezTo>
                    <a:pt x="2728" y="4111"/>
                    <a:pt x="3122" y="3958"/>
                    <a:pt x="3427" y="3653"/>
                  </a:cubicBezTo>
                  <a:lnTo>
                    <a:pt x="5172" y="1908"/>
                  </a:lnTo>
                  <a:cubicBezTo>
                    <a:pt x="5109" y="1635"/>
                    <a:pt x="4983" y="1404"/>
                    <a:pt x="4773" y="1194"/>
                  </a:cubicBezTo>
                  <a:lnTo>
                    <a:pt x="4478" y="899"/>
                  </a:lnTo>
                  <a:cubicBezTo>
                    <a:pt x="3879" y="300"/>
                    <a:pt x="3096" y="0"/>
                    <a:pt x="2313" y="0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7"/>
            <p:cNvSpPr/>
            <p:nvPr/>
          </p:nvSpPr>
          <p:spPr>
            <a:xfrm>
              <a:off x="1565735" y="1550167"/>
              <a:ext cx="68649" cy="80283"/>
            </a:xfrm>
            <a:custGeom>
              <a:rect b="b" l="l" r="r" t="t"/>
              <a:pathLst>
                <a:path extrusionOk="0" h="5362" w="4585">
                  <a:moveTo>
                    <a:pt x="2965" y="1"/>
                  </a:moveTo>
                  <a:cubicBezTo>
                    <a:pt x="2187" y="22"/>
                    <a:pt x="1452" y="337"/>
                    <a:pt x="905" y="905"/>
                  </a:cubicBezTo>
                  <a:lnTo>
                    <a:pt x="590" y="1199"/>
                  </a:lnTo>
                  <a:cubicBezTo>
                    <a:pt x="1" y="1809"/>
                    <a:pt x="1" y="2776"/>
                    <a:pt x="590" y="3386"/>
                  </a:cubicBezTo>
                  <a:lnTo>
                    <a:pt x="2566" y="5362"/>
                  </a:lnTo>
                  <a:cubicBezTo>
                    <a:pt x="2776" y="5278"/>
                    <a:pt x="2944" y="5173"/>
                    <a:pt x="3091" y="5026"/>
                  </a:cubicBezTo>
                  <a:lnTo>
                    <a:pt x="3407" y="4710"/>
                  </a:lnTo>
                  <a:cubicBezTo>
                    <a:pt x="4584" y="3512"/>
                    <a:pt x="4584" y="1578"/>
                    <a:pt x="3407" y="400"/>
                  </a:cubicBezTo>
                  <a:cubicBezTo>
                    <a:pt x="3260" y="253"/>
                    <a:pt x="3112" y="127"/>
                    <a:pt x="2965" y="1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27"/>
          <p:cNvSpPr txBox="1"/>
          <p:nvPr/>
        </p:nvSpPr>
        <p:spPr>
          <a:xfrm>
            <a:off x="440400" y="1890075"/>
            <a:ext cx="9516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10 min</a:t>
            </a:r>
            <a:endParaRPr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grpSp>
        <p:nvGrpSpPr>
          <p:cNvPr id="177" name="Google Shape;177;p27"/>
          <p:cNvGrpSpPr/>
          <p:nvPr/>
        </p:nvGrpSpPr>
        <p:grpSpPr>
          <a:xfrm>
            <a:off x="558258" y="3043015"/>
            <a:ext cx="715890" cy="609003"/>
            <a:chOff x="1293760" y="1498228"/>
            <a:chExt cx="340624" cy="351944"/>
          </a:xfrm>
        </p:grpSpPr>
        <p:sp>
          <p:nvSpPr>
            <p:cNvPr id="178" name="Google Shape;178;p27"/>
            <p:cNvSpPr/>
            <p:nvPr/>
          </p:nvSpPr>
          <p:spPr>
            <a:xfrm>
              <a:off x="1331535" y="1498228"/>
              <a:ext cx="265388" cy="71164"/>
            </a:xfrm>
            <a:custGeom>
              <a:rect b="b" l="l" r="r" t="t"/>
              <a:pathLst>
                <a:path extrusionOk="0" h="4753" w="17725">
                  <a:moveTo>
                    <a:pt x="7002" y="1"/>
                  </a:moveTo>
                  <a:cubicBezTo>
                    <a:pt x="5677" y="22"/>
                    <a:pt x="4458" y="716"/>
                    <a:pt x="3785" y="1851"/>
                  </a:cubicBezTo>
                  <a:lnTo>
                    <a:pt x="3491" y="2355"/>
                  </a:lnTo>
                  <a:cubicBezTo>
                    <a:pt x="3196" y="2818"/>
                    <a:pt x="2692" y="3112"/>
                    <a:pt x="2124" y="3112"/>
                  </a:cubicBezTo>
                  <a:lnTo>
                    <a:pt x="1094" y="3112"/>
                  </a:lnTo>
                  <a:cubicBezTo>
                    <a:pt x="1" y="3112"/>
                    <a:pt x="1" y="4752"/>
                    <a:pt x="1094" y="4752"/>
                  </a:cubicBezTo>
                  <a:lnTo>
                    <a:pt x="2124" y="4752"/>
                  </a:lnTo>
                  <a:cubicBezTo>
                    <a:pt x="3260" y="4752"/>
                    <a:pt x="4311" y="4164"/>
                    <a:pt x="4899" y="3196"/>
                  </a:cubicBezTo>
                  <a:lnTo>
                    <a:pt x="5194" y="2692"/>
                  </a:lnTo>
                  <a:cubicBezTo>
                    <a:pt x="5572" y="2040"/>
                    <a:pt x="6266" y="1662"/>
                    <a:pt x="7002" y="1662"/>
                  </a:cubicBezTo>
                  <a:lnTo>
                    <a:pt x="10450" y="1662"/>
                  </a:lnTo>
                  <a:cubicBezTo>
                    <a:pt x="11186" y="1662"/>
                    <a:pt x="11880" y="2040"/>
                    <a:pt x="12258" y="2671"/>
                  </a:cubicBezTo>
                  <a:lnTo>
                    <a:pt x="12552" y="3175"/>
                  </a:lnTo>
                  <a:cubicBezTo>
                    <a:pt x="13141" y="4143"/>
                    <a:pt x="14192" y="4752"/>
                    <a:pt x="15328" y="4752"/>
                  </a:cubicBezTo>
                  <a:lnTo>
                    <a:pt x="16631" y="4752"/>
                  </a:lnTo>
                  <a:cubicBezTo>
                    <a:pt x="17724" y="4752"/>
                    <a:pt x="17724" y="3112"/>
                    <a:pt x="16631" y="3112"/>
                  </a:cubicBezTo>
                  <a:lnTo>
                    <a:pt x="15328" y="3112"/>
                  </a:lnTo>
                  <a:cubicBezTo>
                    <a:pt x="14781" y="3112"/>
                    <a:pt x="14255" y="2818"/>
                    <a:pt x="13982" y="2355"/>
                  </a:cubicBezTo>
                  <a:lnTo>
                    <a:pt x="13688" y="1851"/>
                  </a:lnTo>
                  <a:cubicBezTo>
                    <a:pt x="12994" y="716"/>
                    <a:pt x="11774" y="22"/>
                    <a:pt x="10450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1337839" y="1585353"/>
              <a:ext cx="69263" cy="67212"/>
            </a:xfrm>
            <a:custGeom>
              <a:rect b="b" l="l" r="r" t="t"/>
              <a:pathLst>
                <a:path extrusionOk="0" h="4489" w="4626">
                  <a:moveTo>
                    <a:pt x="865" y="0"/>
                  </a:moveTo>
                  <a:cubicBezTo>
                    <a:pt x="663" y="0"/>
                    <a:pt x="463" y="79"/>
                    <a:pt x="316" y="237"/>
                  </a:cubicBezTo>
                  <a:cubicBezTo>
                    <a:pt x="0" y="552"/>
                    <a:pt x="0" y="1057"/>
                    <a:pt x="316" y="1351"/>
                  </a:cubicBezTo>
                  <a:lnTo>
                    <a:pt x="3196" y="4252"/>
                  </a:lnTo>
                  <a:cubicBezTo>
                    <a:pt x="3354" y="4410"/>
                    <a:pt x="3559" y="4489"/>
                    <a:pt x="3764" y="4489"/>
                  </a:cubicBezTo>
                  <a:cubicBezTo>
                    <a:pt x="3969" y="4489"/>
                    <a:pt x="4174" y="4410"/>
                    <a:pt x="4331" y="4252"/>
                  </a:cubicBezTo>
                  <a:cubicBezTo>
                    <a:pt x="4626" y="3937"/>
                    <a:pt x="4626" y="3432"/>
                    <a:pt x="4331" y="3117"/>
                  </a:cubicBezTo>
                  <a:lnTo>
                    <a:pt x="1430" y="237"/>
                  </a:lnTo>
                  <a:cubicBezTo>
                    <a:pt x="1272" y="79"/>
                    <a:pt x="1067" y="0"/>
                    <a:pt x="865" y="0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1521042" y="1585353"/>
              <a:ext cx="69577" cy="67212"/>
            </a:xfrm>
            <a:custGeom>
              <a:rect b="b" l="l" r="r" t="t"/>
              <a:pathLst>
                <a:path extrusionOk="0" h="4489" w="4647">
                  <a:moveTo>
                    <a:pt x="3766" y="0"/>
                  </a:moveTo>
                  <a:cubicBezTo>
                    <a:pt x="3564" y="0"/>
                    <a:pt x="3364" y="79"/>
                    <a:pt x="3217" y="237"/>
                  </a:cubicBezTo>
                  <a:lnTo>
                    <a:pt x="316" y="3117"/>
                  </a:lnTo>
                  <a:cubicBezTo>
                    <a:pt x="0" y="3432"/>
                    <a:pt x="0" y="3937"/>
                    <a:pt x="316" y="4252"/>
                  </a:cubicBezTo>
                  <a:cubicBezTo>
                    <a:pt x="473" y="4410"/>
                    <a:pt x="678" y="4489"/>
                    <a:pt x="883" y="4489"/>
                  </a:cubicBezTo>
                  <a:cubicBezTo>
                    <a:pt x="1088" y="4489"/>
                    <a:pt x="1293" y="4410"/>
                    <a:pt x="1451" y="4252"/>
                  </a:cubicBezTo>
                  <a:lnTo>
                    <a:pt x="4331" y="1351"/>
                  </a:lnTo>
                  <a:cubicBezTo>
                    <a:pt x="4647" y="1057"/>
                    <a:pt x="4647" y="552"/>
                    <a:pt x="4331" y="237"/>
                  </a:cubicBezTo>
                  <a:cubicBezTo>
                    <a:pt x="4174" y="79"/>
                    <a:pt x="3969" y="0"/>
                    <a:pt x="3766" y="0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1349173" y="1766505"/>
              <a:ext cx="87514" cy="83666"/>
            </a:xfrm>
            <a:custGeom>
              <a:rect b="b" l="l" r="r" t="t"/>
              <a:pathLst>
                <a:path extrusionOk="0" h="5588" w="5845">
                  <a:moveTo>
                    <a:pt x="4394" y="1"/>
                  </a:moveTo>
                  <a:cubicBezTo>
                    <a:pt x="4053" y="1"/>
                    <a:pt x="3711" y="132"/>
                    <a:pt x="3448" y="395"/>
                  </a:cubicBezTo>
                  <a:lnTo>
                    <a:pt x="505" y="3338"/>
                  </a:lnTo>
                  <a:cubicBezTo>
                    <a:pt x="0" y="3843"/>
                    <a:pt x="0" y="4684"/>
                    <a:pt x="505" y="5210"/>
                  </a:cubicBezTo>
                  <a:cubicBezTo>
                    <a:pt x="768" y="5462"/>
                    <a:pt x="1109" y="5588"/>
                    <a:pt x="1451" y="5588"/>
                  </a:cubicBezTo>
                  <a:cubicBezTo>
                    <a:pt x="1792" y="5588"/>
                    <a:pt x="2134" y="5462"/>
                    <a:pt x="2397" y="5210"/>
                  </a:cubicBezTo>
                  <a:lnTo>
                    <a:pt x="5340" y="2266"/>
                  </a:lnTo>
                  <a:cubicBezTo>
                    <a:pt x="5845" y="1762"/>
                    <a:pt x="5845" y="921"/>
                    <a:pt x="5340" y="395"/>
                  </a:cubicBezTo>
                  <a:cubicBezTo>
                    <a:pt x="5078" y="132"/>
                    <a:pt x="4736" y="1"/>
                    <a:pt x="4394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1491457" y="1766505"/>
              <a:ext cx="87829" cy="83666"/>
            </a:xfrm>
            <a:custGeom>
              <a:rect b="b" l="l" r="r" t="t"/>
              <a:pathLst>
                <a:path extrusionOk="0" h="5588" w="5866">
                  <a:moveTo>
                    <a:pt x="1453" y="1"/>
                  </a:moveTo>
                  <a:cubicBezTo>
                    <a:pt x="1114" y="1"/>
                    <a:pt x="778" y="132"/>
                    <a:pt x="526" y="395"/>
                  </a:cubicBezTo>
                  <a:cubicBezTo>
                    <a:pt x="0" y="921"/>
                    <a:pt x="0" y="1762"/>
                    <a:pt x="526" y="2266"/>
                  </a:cubicBezTo>
                  <a:lnTo>
                    <a:pt x="3469" y="5210"/>
                  </a:lnTo>
                  <a:cubicBezTo>
                    <a:pt x="3732" y="5462"/>
                    <a:pt x="4074" y="5588"/>
                    <a:pt x="4413" y="5588"/>
                  </a:cubicBezTo>
                  <a:cubicBezTo>
                    <a:pt x="4752" y="5588"/>
                    <a:pt x="5088" y="5462"/>
                    <a:pt x="5340" y="5210"/>
                  </a:cubicBezTo>
                  <a:cubicBezTo>
                    <a:pt x="5866" y="4684"/>
                    <a:pt x="5866" y="3843"/>
                    <a:pt x="5340" y="3338"/>
                  </a:cubicBezTo>
                  <a:lnTo>
                    <a:pt x="2397" y="395"/>
                  </a:lnTo>
                  <a:cubicBezTo>
                    <a:pt x="2134" y="132"/>
                    <a:pt x="1792" y="1"/>
                    <a:pt x="1453" y="1"/>
                  </a:cubicBezTo>
                  <a:close/>
                </a:path>
              </a:pathLst>
            </a:custGeom>
            <a:solidFill>
              <a:srgbClr val="A3B6C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1342870" y="1588257"/>
              <a:ext cx="242405" cy="242405"/>
            </a:xfrm>
            <a:custGeom>
              <a:rect b="b" l="l" r="r" t="t"/>
              <a:pathLst>
                <a:path extrusionOk="0" h="16190" w="16190">
                  <a:moveTo>
                    <a:pt x="8095" y="1"/>
                  </a:moveTo>
                  <a:cubicBezTo>
                    <a:pt x="3638" y="1"/>
                    <a:pt x="1" y="3617"/>
                    <a:pt x="1" y="8095"/>
                  </a:cubicBezTo>
                  <a:cubicBezTo>
                    <a:pt x="1" y="12573"/>
                    <a:pt x="3638" y="16189"/>
                    <a:pt x="8095" y="16189"/>
                  </a:cubicBezTo>
                  <a:cubicBezTo>
                    <a:pt x="12573" y="16189"/>
                    <a:pt x="16189" y="12573"/>
                    <a:pt x="16189" y="8095"/>
                  </a:cubicBezTo>
                  <a:cubicBezTo>
                    <a:pt x="16189" y="3617"/>
                    <a:pt x="12573" y="1"/>
                    <a:pt x="8095" y="1"/>
                  </a:cubicBezTo>
                  <a:close/>
                </a:path>
              </a:pathLst>
            </a:custGeom>
            <a:solidFill>
              <a:srgbClr val="8498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1364205" y="1611420"/>
              <a:ext cx="208792" cy="196334"/>
            </a:xfrm>
            <a:custGeom>
              <a:rect b="b" l="l" r="r" t="t"/>
              <a:pathLst>
                <a:path extrusionOk="0" h="13113" w="13945">
                  <a:moveTo>
                    <a:pt x="6722" y="1"/>
                  </a:moveTo>
                  <a:cubicBezTo>
                    <a:pt x="3431" y="1"/>
                    <a:pt x="257" y="2483"/>
                    <a:pt x="131" y="6338"/>
                  </a:cubicBezTo>
                  <a:cubicBezTo>
                    <a:pt x="1" y="10371"/>
                    <a:pt x="3274" y="13112"/>
                    <a:pt x="6717" y="13112"/>
                  </a:cubicBezTo>
                  <a:cubicBezTo>
                    <a:pt x="8264" y="13112"/>
                    <a:pt x="9846" y="12559"/>
                    <a:pt x="11169" y="11321"/>
                  </a:cubicBezTo>
                  <a:cubicBezTo>
                    <a:pt x="13818" y="8861"/>
                    <a:pt x="13944" y="4698"/>
                    <a:pt x="11464" y="2091"/>
                  </a:cubicBezTo>
                  <a:cubicBezTo>
                    <a:pt x="10113" y="648"/>
                    <a:pt x="8402" y="1"/>
                    <a:pt x="6722" y="1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1402370" y="1612812"/>
              <a:ext cx="187620" cy="192981"/>
            </a:xfrm>
            <a:custGeom>
              <a:rect b="b" l="l" r="r" t="t"/>
              <a:pathLst>
                <a:path extrusionOk="0" h="12889" w="12531">
                  <a:moveTo>
                    <a:pt x="5361" y="1"/>
                  </a:moveTo>
                  <a:cubicBezTo>
                    <a:pt x="2250" y="589"/>
                    <a:pt x="0" y="3301"/>
                    <a:pt x="0" y="6455"/>
                  </a:cubicBezTo>
                  <a:cubicBezTo>
                    <a:pt x="0" y="9609"/>
                    <a:pt x="2250" y="12300"/>
                    <a:pt x="5361" y="12889"/>
                  </a:cubicBezTo>
                  <a:cubicBezTo>
                    <a:pt x="6581" y="12657"/>
                    <a:pt x="7695" y="12090"/>
                    <a:pt x="8620" y="11228"/>
                  </a:cubicBezTo>
                  <a:cubicBezTo>
                    <a:pt x="12531" y="7569"/>
                    <a:pt x="10618" y="1010"/>
                    <a:pt x="5361" y="1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1449893" y="1635795"/>
              <a:ext cx="26456" cy="94447"/>
            </a:xfrm>
            <a:custGeom>
              <a:rect b="b" l="l" r="r" t="t"/>
              <a:pathLst>
                <a:path extrusionOk="0" h="6308" w="1767">
                  <a:moveTo>
                    <a:pt x="884" y="0"/>
                  </a:moveTo>
                  <a:cubicBezTo>
                    <a:pt x="379" y="0"/>
                    <a:pt x="1" y="400"/>
                    <a:pt x="1" y="883"/>
                  </a:cubicBezTo>
                  <a:lnTo>
                    <a:pt x="1" y="5425"/>
                  </a:lnTo>
                  <a:cubicBezTo>
                    <a:pt x="1" y="5908"/>
                    <a:pt x="379" y="6308"/>
                    <a:pt x="884" y="6308"/>
                  </a:cubicBezTo>
                  <a:cubicBezTo>
                    <a:pt x="1367" y="6308"/>
                    <a:pt x="1746" y="5908"/>
                    <a:pt x="1767" y="5425"/>
                  </a:cubicBezTo>
                  <a:lnTo>
                    <a:pt x="1767" y="883"/>
                  </a:lnTo>
                  <a:cubicBezTo>
                    <a:pt x="1746" y="400"/>
                    <a:pt x="1367" y="21"/>
                    <a:pt x="884" y="0"/>
                  </a:cubicBezTo>
                  <a:close/>
                </a:path>
              </a:pathLst>
            </a:custGeom>
            <a:solidFill>
              <a:srgbClr val="8498A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1448635" y="1704414"/>
              <a:ext cx="65175" cy="62660"/>
            </a:xfrm>
            <a:custGeom>
              <a:rect b="b" l="l" r="r" t="t"/>
              <a:pathLst>
                <a:path extrusionOk="0" h="4185" w="4353">
                  <a:moveTo>
                    <a:pt x="957" y="1"/>
                  </a:moveTo>
                  <a:cubicBezTo>
                    <a:pt x="731" y="1"/>
                    <a:pt x="505" y="85"/>
                    <a:pt x="337" y="253"/>
                  </a:cubicBezTo>
                  <a:cubicBezTo>
                    <a:pt x="1" y="589"/>
                    <a:pt x="1" y="1157"/>
                    <a:pt x="337" y="1493"/>
                  </a:cubicBezTo>
                  <a:lnTo>
                    <a:pt x="2776" y="3932"/>
                  </a:lnTo>
                  <a:cubicBezTo>
                    <a:pt x="2944" y="4100"/>
                    <a:pt x="3170" y="4185"/>
                    <a:pt x="3396" y="4185"/>
                  </a:cubicBezTo>
                  <a:cubicBezTo>
                    <a:pt x="3622" y="4185"/>
                    <a:pt x="3848" y="4100"/>
                    <a:pt x="4016" y="3932"/>
                  </a:cubicBezTo>
                  <a:cubicBezTo>
                    <a:pt x="4353" y="3596"/>
                    <a:pt x="4353" y="3028"/>
                    <a:pt x="4016" y="2692"/>
                  </a:cubicBezTo>
                  <a:lnTo>
                    <a:pt x="1578" y="253"/>
                  </a:lnTo>
                  <a:cubicBezTo>
                    <a:pt x="1409" y="85"/>
                    <a:pt x="1183" y="1"/>
                    <a:pt x="957" y="1"/>
                  </a:cubicBezTo>
                  <a:close/>
                </a:path>
              </a:pathLst>
            </a:custGeom>
            <a:solidFill>
              <a:srgbClr val="5A70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1293760" y="1542382"/>
              <a:ext cx="95405" cy="89655"/>
            </a:xfrm>
            <a:custGeom>
              <a:rect b="b" l="l" r="r" t="t"/>
              <a:pathLst>
                <a:path extrusionOk="0" h="5988" w="6372">
                  <a:moveTo>
                    <a:pt x="3365" y="0"/>
                  </a:moveTo>
                  <a:cubicBezTo>
                    <a:pt x="2582" y="0"/>
                    <a:pt x="1798" y="300"/>
                    <a:pt x="1199" y="899"/>
                  </a:cubicBezTo>
                  <a:lnTo>
                    <a:pt x="1094" y="983"/>
                  </a:lnTo>
                  <a:cubicBezTo>
                    <a:pt x="1" y="2203"/>
                    <a:pt x="43" y="4074"/>
                    <a:pt x="1199" y="5230"/>
                  </a:cubicBezTo>
                  <a:lnTo>
                    <a:pt x="1494" y="5546"/>
                  </a:lnTo>
                  <a:cubicBezTo>
                    <a:pt x="1798" y="5840"/>
                    <a:pt x="2193" y="5987"/>
                    <a:pt x="2587" y="5987"/>
                  </a:cubicBezTo>
                  <a:cubicBezTo>
                    <a:pt x="2981" y="5987"/>
                    <a:pt x="3375" y="5840"/>
                    <a:pt x="3680" y="5546"/>
                  </a:cubicBezTo>
                  <a:lnTo>
                    <a:pt x="5825" y="3380"/>
                  </a:lnTo>
                  <a:cubicBezTo>
                    <a:pt x="6224" y="3002"/>
                    <a:pt x="6371" y="2434"/>
                    <a:pt x="6224" y="1908"/>
                  </a:cubicBezTo>
                  <a:cubicBezTo>
                    <a:pt x="6161" y="1635"/>
                    <a:pt x="6035" y="1404"/>
                    <a:pt x="5825" y="1215"/>
                  </a:cubicBezTo>
                  <a:lnTo>
                    <a:pt x="5530" y="899"/>
                  </a:lnTo>
                  <a:cubicBezTo>
                    <a:pt x="4931" y="300"/>
                    <a:pt x="4148" y="0"/>
                    <a:pt x="3365" y="0"/>
                  </a:cubicBezTo>
                  <a:close/>
                </a:path>
              </a:pathLst>
            </a:custGeom>
            <a:solidFill>
              <a:srgbClr val="B4C3C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1309511" y="1542382"/>
              <a:ext cx="77453" cy="61552"/>
            </a:xfrm>
            <a:custGeom>
              <a:rect b="b" l="l" r="r" t="t"/>
              <a:pathLst>
                <a:path extrusionOk="0" h="4111" w="5173">
                  <a:moveTo>
                    <a:pt x="2313" y="0"/>
                  </a:moveTo>
                  <a:cubicBezTo>
                    <a:pt x="1530" y="0"/>
                    <a:pt x="746" y="300"/>
                    <a:pt x="147" y="899"/>
                  </a:cubicBezTo>
                  <a:lnTo>
                    <a:pt x="42" y="983"/>
                  </a:lnTo>
                  <a:cubicBezTo>
                    <a:pt x="0" y="1866"/>
                    <a:pt x="315" y="2728"/>
                    <a:pt x="946" y="3359"/>
                  </a:cubicBezTo>
                  <a:lnTo>
                    <a:pt x="1241" y="3653"/>
                  </a:lnTo>
                  <a:cubicBezTo>
                    <a:pt x="1545" y="3958"/>
                    <a:pt x="1940" y="4111"/>
                    <a:pt x="2334" y="4111"/>
                  </a:cubicBezTo>
                  <a:cubicBezTo>
                    <a:pt x="2728" y="4111"/>
                    <a:pt x="3122" y="3958"/>
                    <a:pt x="3427" y="3653"/>
                  </a:cubicBezTo>
                  <a:lnTo>
                    <a:pt x="5172" y="1908"/>
                  </a:lnTo>
                  <a:cubicBezTo>
                    <a:pt x="5109" y="1635"/>
                    <a:pt x="4983" y="1404"/>
                    <a:pt x="4773" y="1194"/>
                  </a:cubicBezTo>
                  <a:lnTo>
                    <a:pt x="4478" y="899"/>
                  </a:lnTo>
                  <a:cubicBezTo>
                    <a:pt x="3879" y="300"/>
                    <a:pt x="3096" y="0"/>
                    <a:pt x="2313" y="0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1565735" y="1550167"/>
              <a:ext cx="68649" cy="80283"/>
            </a:xfrm>
            <a:custGeom>
              <a:rect b="b" l="l" r="r" t="t"/>
              <a:pathLst>
                <a:path extrusionOk="0" h="5362" w="4585">
                  <a:moveTo>
                    <a:pt x="2965" y="1"/>
                  </a:moveTo>
                  <a:cubicBezTo>
                    <a:pt x="2187" y="22"/>
                    <a:pt x="1452" y="337"/>
                    <a:pt x="905" y="905"/>
                  </a:cubicBezTo>
                  <a:lnTo>
                    <a:pt x="590" y="1199"/>
                  </a:lnTo>
                  <a:cubicBezTo>
                    <a:pt x="1" y="1809"/>
                    <a:pt x="1" y="2776"/>
                    <a:pt x="590" y="3386"/>
                  </a:cubicBezTo>
                  <a:lnTo>
                    <a:pt x="2566" y="5362"/>
                  </a:lnTo>
                  <a:cubicBezTo>
                    <a:pt x="2776" y="5278"/>
                    <a:pt x="2944" y="5173"/>
                    <a:pt x="3091" y="5026"/>
                  </a:cubicBezTo>
                  <a:lnTo>
                    <a:pt x="3407" y="4710"/>
                  </a:lnTo>
                  <a:cubicBezTo>
                    <a:pt x="4584" y="3512"/>
                    <a:pt x="4584" y="1578"/>
                    <a:pt x="3407" y="400"/>
                  </a:cubicBezTo>
                  <a:cubicBezTo>
                    <a:pt x="3260" y="253"/>
                    <a:pt x="3112" y="127"/>
                    <a:pt x="2965" y="1"/>
                  </a:cubicBezTo>
                  <a:close/>
                </a:path>
              </a:pathLst>
            </a:custGeom>
            <a:solidFill>
              <a:srgbClr val="C4D0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1" name="Google Shape;191;p27"/>
          <p:cNvSpPr txBox="1"/>
          <p:nvPr/>
        </p:nvSpPr>
        <p:spPr>
          <a:xfrm>
            <a:off x="440400" y="3557775"/>
            <a:ext cx="9516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9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10</a:t>
            </a:r>
            <a:r>
              <a:rPr lang="en" sz="1900">
                <a:solidFill>
                  <a:schemeClr val="lt1"/>
                </a:solidFill>
                <a:latin typeface="Hind"/>
                <a:ea typeface="Hind"/>
                <a:cs typeface="Hind"/>
                <a:sym typeface="Hind"/>
              </a:rPr>
              <a:t> min</a:t>
            </a:r>
            <a:endParaRPr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1632375" y="1374150"/>
            <a:ext cx="66711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Individually:</a:t>
            </a:r>
            <a:r>
              <a:rPr lang="en" sz="2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take a packet of comments to review.</a:t>
            </a:r>
            <a:endParaRPr sz="2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ind"/>
              <a:ea typeface="Hind"/>
              <a:cs typeface="Hind"/>
              <a:sym typeface="Hind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1653825" y="3043025"/>
            <a:ext cx="6628200" cy="9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As a table group:</a:t>
            </a:r>
            <a:r>
              <a:rPr lang="en" sz="2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share what stood out to you from the comments you reviewed.</a:t>
            </a:r>
            <a:endParaRPr sz="2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441700"/>
              </a:solidFill>
              <a:latin typeface="Hind"/>
              <a:ea typeface="Hind"/>
              <a:cs typeface="Hind"/>
              <a:sym typeface="Hind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00A3AD"/>
                </a:solidFill>
                <a:latin typeface="Oswald"/>
                <a:ea typeface="Oswald"/>
                <a:cs typeface="Oswald"/>
                <a:sym typeface="Oswald"/>
              </a:rPr>
              <a:t>Use sticky notes to jot down key considerations</a:t>
            </a:r>
            <a:r>
              <a:rPr lang="en" sz="1900">
                <a:solidFill>
                  <a:srgbClr val="44170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>
              <a:solidFill>
                <a:srgbClr val="44170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rgbClr val="441700"/>
              </a:solidFill>
              <a:latin typeface="Hind"/>
              <a:ea typeface="Hind"/>
              <a:cs typeface="Hind"/>
              <a:sym typeface="Hi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1506E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"/>
          <p:cNvSpPr txBox="1"/>
          <p:nvPr>
            <p:ph type="title"/>
          </p:nvPr>
        </p:nvSpPr>
        <p:spPr>
          <a:xfrm>
            <a:off x="319800" y="434400"/>
            <a:ext cx="8504400" cy="427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Whole Group Discussion</a:t>
            </a:r>
            <a:endParaRPr sz="5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…build a </a:t>
            </a:r>
            <a:r>
              <a:rPr lang="en" sz="4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calendar</a:t>
            </a:r>
            <a:r>
              <a:rPr lang="en" sz="4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that…</a:t>
            </a:r>
            <a:endParaRPr sz="4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A3AD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"/>
          <p:cNvSpPr txBox="1"/>
          <p:nvPr>
            <p:ph type="title"/>
          </p:nvPr>
        </p:nvSpPr>
        <p:spPr>
          <a:xfrm>
            <a:off x="319800" y="434400"/>
            <a:ext cx="8504400" cy="427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rgbClr val="00313C"/>
                </a:solidFill>
                <a:latin typeface="Oswald"/>
                <a:ea typeface="Oswald"/>
                <a:cs typeface="Oswald"/>
                <a:sym typeface="Oswald"/>
              </a:rPr>
              <a:t>Calendar </a:t>
            </a:r>
            <a:r>
              <a:rPr lang="en" sz="5400">
                <a:latin typeface="Oswald"/>
                <a:ea typeface="Oswald"/>
                <a:cs typeface="Oswald"/>
                <a:sym typeface="Oswald"/>
              </a:rPr>
              <a:t>Next Steps</a:t>
            </a:r>
            <a:endParaRPr sz="5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Oswald"/>
                <a:ea typeface="Oswald"/>
                <a:cs typeface="Oswald"/>
                <a:sym typeface="Oswald"/>
              </a:rPr>
              <a:t>We will develop options and bring those for your consideration at 10/14 meeting.</a:t>
            </a:r>
            <a:endParaRPr sz="28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4" name="Google Shape;204;p29" title="GISDWB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3925" y="3718825"/>
            <a:ext cx="1424677" cy="1424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ctrTitle"/>
          </p:nvPr>
        </p:nvSpPr>
        <p:spPr>
          <a:xfrm>
            <a:off x="311708" y="1545450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A4D65E"/>
                </a:solidFill>
                <a:latin typeface="Oswald"/>
                <a:ea typeface="Oswald"/>
                <a:cs typeface="Oswald"/>
                <a:sym typeface="Oswald"/>
              </a:rPr>
              <a:t>Introduction/Information:</a:t>
            </a:r>
            <a:r>
              <a:rPr lang="en">
                <a:latin typeface="Oswald"/>
                <a:ea typeface="Oswald"/>
                <a:cs typeface="Oswald"/>
                <a:sym typeface="Oswald"/>
              </a:rPr>
              <a:t>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>
                <a:latin typeface="Oswald"/>
                <a:ea typeface="Oswald"/>
                <a:cs typeface="Oswald"/>
                <a:sym typeface="Oswald"/>
              </a:rPr>
              <a:t>Possible Adjustments to GISD’s District of Innovation Plan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986"/>
              <a:buFont typeface="Arial"/>
              <a:buNone/>
            </a:pPr>
            <a:r>
              <a:rPr lang="en" sz="3550">
                <a:solidFill>
                  <a:srgbClr val="00A3AD"/>
                </a:solidFill>
              </a:rPr>
              <a:t>Lindsay Harris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171875" y="225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1506E"/>
                </a:solidFill>
              </a:rPr>
              <a:t>What is a District of Innovation Plan?</a:t>
            </a:r>
            <a:endParaRPr>
              <a:solidFill>
                <a:srgbClr val="01506E"/>
              </a:solidFill>
            </a:endParaRPr>
          </a:p>
        </p:txBody>
      </p:sp>
      <p:sp>
        <p:nvSpPr>
          <p:cNvPr id="215" name="Google Shape;215;p31"/>
          <p:cNvSpPr txBox="1"/>
          <p:nvPr>
            <p:ph idx="1" type="body"/>
          </p:nvPr>
        </p:nvSpPr>
        <p:spPr>
          <a:xfrm>
            <a:off x="311700" y="1152475"/>
            <a:ext cx="8520600" cy="23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60">
                <a:solidFill>
                  <a:srgbClr val="00A3A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The District of Innovation concept, passed by the 84th Texas Legislative Session in House Bill 1842, gives traditional public-school districts the flexibility available to Texas charter schools. The law is intended to give districts more local control to suit their individual needs. To be granted </a:t>
            </a:r>
            <a:r>
              <a:rPr b="1" lang="en" sz="7060">
                <a:solidFill>
                  <a:srgbClr val="00A3A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these</a:t>
            </a:r>
            <a:r>
              <a:rPr b="1" lang="en" sz="7060">
                <a:solidFill>
                  <a:srgbClr val="00A3AD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 flexibilities, the district must adopt a District of Innovation plan. The term of the designation as a District of Innovation may not exceed 5 years and a renewal must be made to continue as a District of Innovation.</a:t>
            </a:r>
            <a:endParaRPr b="1" sz="7060">
              <a:solidFill>
                <a:srgbClr val="00A3AD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773">
              <a:solidFill>
                <a:srgbClr val="63636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45720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3636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63636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>
              <a:solidFill>
                <a:srgbClr val="63636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6" name="Google Shape;216;p31" title="Copy of 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94800" y="4073900"/>
            <a:ext cx="971524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1"/>
          <p:cNvSpPr txBox="1"/>
          <p:nvPr/>
        </p:nvSpPr>
        <p:spPr>
          <a:xfrm>
            <a:off x="775175" y="3320300"/>
            <a:ext cx="7314000" cy="11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214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36363"/>
              </a:buClr>
              <a:buSzPts val="1473"/>
              <a:buFont typeface="Helvetica Neue"/>
              <a:buChar char="●"/>
            </a:pPr>
            <a:r>
              <a:rPr lang="en" sz="1473">
                <a:solidFill>
                  <a:srgbClr val="636363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The GISD Board of Trustees unanimously approved the first GISD District of Innovation plan in February of 2017.</a:t>
            </a:r>
            <a:endParaRPr sz="1473">
              <a:solidFill>
                <a:srgbClr val="636363"/>
              </a:solidFill>
              <a:highlight>
                <a:schemeClr val="lt1"/>
              </a:highlight>
              <a:latin typeface="Open Sans"/>
              <a:ea typeface="Open Sans"/>
              <a:cs typeface="Open Sans"/>
              <a:sym typeface="Open Sans"/>
            </a:endParaRPr>
          </a:p>
          <a:p>
            <a:pPr indent="-322147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36363"/>
              </a:buClr>
              <a:buSzPts val="1473"/>
              <a:buFont typeface="Open Sans"/>
              <a:buChar char="●"/>
            </a:pPr>
            <a:r>
              <a:rPr lang="en" sz="1473">
                <a:solidFill>
                  <a:srgbClr val="636363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Our plan and additional information about it can be found on our website at </a:t>
            </a:r>
            <a:r>
              <a:rPr lang="en" sz="1473" u="sng">
                <a:solidFill>
                  <a:schemeClr val="accent5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https://www.georgetownisd.org/about-gisd/about-us/district-of-innovation</a:t>
            </a:r>
            <a:endParaRPr sz="5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2" title="Screenshot 2026-09-25 at 11.11.12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975" y="152400"/>
            <a:ext cx="3751432" cy="4838699"/>
          </a:xfrm>
          <a:prstGeom prst="rect">
            <a:avLst/>
          </a:prstGeom>
          <a:noFill/>
          <a:ln cap="flat" cmpd="sng" w="38100">
            <a:solidFill>
              <a:srgbClr val="00A3A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Senate Bill 12 + Changes to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en"/>
              <a:t>TEC §26A </a:t>
            </a:r>
            <a:endParaRPr/>
          </a:p>
        </p:txBody>
      </p:sp>
      <p:sp>
        <p:nvSpPr>
          <p:cNvPr id="228" name="Google Shape;228;p33"/>
          <p:cNvSpPr txBox="1"/>
          <p:nvPr>
            <p:ph idx="2" type="body"/>
          </p:nvPr>
        </p:nvSpPr>
        <p:spPr>
          <a:xfrm>
            <a:off x="4709675" y="237725"/>
            <a:ext cx="4356300" cy="475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SB12 is the “Parent Bill of Rights”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Intent is to “create a clear appeals process for parent grievances”</a:t>
            </a:r>
            <a:endParaRPr sz="2200">
              <a:solidFill>
                <a:schemeClr val="lt1"/>
              </a:solidFill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●"/>
            </a:pPr>
            <a:r>
              <a:rPr lang="en" sz="2200">
                <a:solidFill>
                  <a:schemeClr val="lt1"/>
                </a:solidFill>
              </a:rPr>
              <a:t>GISD implemented new policy as created by legislation for the 25-26 school year</a:t>
            </a:r>
            <a:endParaRPr sz="2200">
              <a:solidFill>
                <a:schemeClr val="lt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>
                <a:solidFill>
                  <a:schemeClr val="lt1"/>
                </a:solidFill>
              </a:rPr>
              <a:t>Many changes are positive</a:t>
            </a:r>
            <a:endParaRPr sz="1800">
              <a:solidFill>
                <a:schemeClr val="lt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○"/>
            </a:pPr>
            <a:r>
              <a:rPr lang="en" sz="1800">
                <a:solidFill>
                  <a:schemeClr val="lt1"/>
                </a:solidFill>
              </a:rPr>
              <a:t>Some changes reduce efficiency and effectiveness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/>
          <p:nvPr>
            <p:ph type="title"/>
          </p:nvPr>
        </p:nvSpPr>
        <p:spPr>
          <a:xfrm>
            <a:off x="129300" y="1548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6190"/>
              <a:buFont typeface="Arial"/>
              <a:buNone/>
            </a:pPr>
            <a:r>
              <a:rPr lang="en" sz="4200"/>
              <a:t>Changes to TEC §26A</a:t>
            </a:r>
            <a:endParaRPr/>
          </a:p>
        </p:txBody>
      </p:sp>
      <p:sp>
        <p:nvSpPr>
          <p:cNvPr id="234" name="Google Shape;234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Changes we plan to </a:t>
            </a:r>
            <a:r>
              <a:rPr b="1" lang="en">
                <a:solidFill>
                  <a:schemeClr val="dk1"/>
                </a:solidFill>
                <a:highlight>
                  <a:srgbClr val="A4D65E"/>
                </a:highlight>
              </a:rPr>
              <a:t>continue</a:t>
            </a:r>
            <a:r>
              <a:rPr b="1" lang="en">
                <a:solidFill>
                  <a:schemeClr val="dk1"/>
                </a:solidFill>
              </a:rPr>
              <a:t> to implement: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Delegated authority to a committee of 3 or more board members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Allows a committee of Trustees to hear a Level 3 grievance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New reporting duties for the superintendent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Requirement to appear before the SBOE if the Commissioner finds against the district in five cases in one year</a:t>
            </a:r>
            <a:endParaRPr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Posting grievance forms online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Forms are accessible on the GISD website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>
            <p:ph type="title"/>
          </p:nvPr>
        </p:nvSpPr>
        <p:spPr>
          <a:xfrm>
            <a:off x="129300" y="134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Changes to TEC §26A</a:t>
            </a:r>
            <a:endParaRPr/>
          </a:p>
        </p:txBody>
      </p:sp>
      <p:sp>
        <p:nvSpPr>
          <p:cNvPr id="240" name="Google Shape;240;p35"/>
          <p:cNvSpPr txBox="1"/>
          <p:nvPr>
            <p:ph idx="1" type="body"/>
          </p:nvPr>
        </p:nvSpPr>
        <p:spPr>
          <a:xfrm>
            <a:off x="129300" y="897125"/>
            <a:ext cx="8891700" cy="4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</a:rPr>
              <a:t>Changes we hope to </a:t>
            </a:r>
            <a:r>
              <a:rPr b="1" lang="en">
                <a:solidFill>
                  <a:schemeClr val="dk1"/>
                </a:solidFill>
                <a:highlight>
                  <a:srgbClr val="F3713D"/>
                </a:highlight>
              </a:rPr>
              <a:t>exempt</a:t>
            </a:r>
            <a:r>
              <a:rPr b="1" lang="en">
                <a:solidFill>
                  <a:schemeClr val="dk1"/>
                </a:solidFill>
              </a:rPr>
              <a:t> from</a:t>
            </a:r>
            <a:r>
              <a:rPr lang="en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Mandatory record requirement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Allowance to add additional claims and evidences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Elimination of procedural requirements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Mandate to allow a grievant to demand an open hearing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Expanded timelines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Automatic movement to next level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Annual Report to TEA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>
                <a:solidFill>
                  <a:schemeClr val="dk1"/>
                </a:solidFill>
              </a:rPr>
              <a:t>Additional policy requirements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89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6"/>
          <p:cNvSpPr txBox="1"/>
          <p:nvPr>
            <p:ph type="title"/>
          </p:nvPr>
        </p:nvSpPr>
        <p:spPr>
          <a:xfrm>
            <a:off x="311700" y="-69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SB12</a:t>
            </a:r>
            <a:r>
              <a:rPr lang="en" sz="4200"/>
              <a:t> + </a:t>
            </a:r>
            <a:r>
              <a:rPr lang="en" sz="4200"/>
              <a:t>§26A</a:t>
            </a:r>
            <a:endParaRPr sz="4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Grievances</a:t>
            </a:r>
            <a:endParaRPr sz="4200"/>
          </a:p>
        </p:txBody>
      </p:sp>
      <p:sp>
        <p:nvSpPr>
          <p:cNvPr id="246" name="Google Shape;246;p36"/>
          <p:cNvSpPr txBox="1"/>
          <p:nvPr>
            <p:ph idx="1" type="body"/>
          </p:nvPr>
        </p:nvSpPr>
        <p:spPr>
          <a:xfrm>
            <a:off x="311700" y="1292300"/>
            <a:ext cx="3999900" cy="43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A3AD"/>
                </a:solidFill>
              </a:rPr>
              <a:t>What our current DOI Plan says:</a:t>
            </a:r>
            <a:endParaRPr b="1">
              <a:solidFill>
                <a:srgbClr val="00A3AD"/>
              </a:solidFill>
            </a:endParaRPr>
          </a:p>
        </p:txBody>
      </p:sp>
      <p:sp>
        <p:nvSpPr>
          <p:cNvPr id="247" name="Google Shape;247;p36"/>
          <p:cNvSpPr txBox="1"/>
          <p:nvPr/>
        </p:nvSpPr>
        <p:spPr>
          <a:xfrm>
            <a:off x="4832400" y="1400825"/>
            <a:ext cx="3999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F3713D"/>
                </a:solidFill>
              </a:rPr>
              <a:t>How we propose to adjust the plan to reflect the new legislation and approach:</a:t>
            </a:r>
            <a:endParaRPr>
              <a:solidFill>
                <a:srgbClr val="F3713D"/>
              </a:solidFill>
            </a:endParaRPr>
          </a:p>
        </p:txBody>
      </p:sp>
      <p:pic>
        <p:nvPicPr>
          <p:cNvPr id="248" name="Google Shape;248;p36" title="Copy of GISDLogoHQ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1300" y="62475"/>
            <a:ext cx="822977" cy="8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6"/>
          <p:cNvSpPr txBox="1"/>
          <p:nvPr>
            <p:ph idx="2" type="body"/>
          </p:nvPr>
        </p:nvSpPr>
        <p:spPr>
          <a:xfrm>
            <a:off x="311700" y="1812450"/>
            <a:ext cx="3999900" cy="27501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sng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Nothing</a:t>
            </a:r>
            <a:endParaRPr b="1"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36" title="Screenshot 2026-09-29 at 3.47.2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152074"/>
            <a:ext cx="4470001" cy="2253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256" name="Google Shape;256;p37"/>
          <p:cNvSpPr txBox="1"/>
          <p:nvPr>
            <p:ph idx="2" type="body"/>
          </p:nvPr>
        </p:nvSpPr>
        <p:spPr>
          <a:xfrm>
            <a:off x="4681650" y="0"/>
            <a:ext cx="4344600" cy="472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Email DPC the DOI plan + policy with the proposed changes made to it</a:t>
            </a:r>
            <a:endParaRPr sz="1900">
              <a:solidFill>
                <a:schemeClr val="dk1"/>
              </a:solidFill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</a:pPr>
            <a:r>
              <a:rPr lang="en" sz="1500">
                <a:solidFill>
                  <a:schemeClr val="dk1"/>
                </a:solidFill>
              </a:rPr>
              <a:t>We’ll also include the current plan and policies in the same email</a:t>
            </a:r>
            <a:endParaRPr sz="15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Lindsay is available to answer questions via email or schedule a quick </a:t>
            </a:r>
            <a:r>
              <a:rPr lang="en" sz="1900">
                <a:solidFill>
                  <a:schemeClr val="dk1"/>
                </a:solidFill>
              </a:rPr>
              <a:t>phone/virtual call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Vote on these adjustments at next DPC Meeting</a:t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" sz="1900">
                <a:solidFill>
                  <a:schemeClr val="dk1"/>
                </a:solidFill>
              </a:rPr>
              <a:t>If DPC approves these additions, the Board of Trustees will consider your recommendation at October Board Meeting</a:t>
            </a:r>
            <a:endParaRPr sz="1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1506E"/>
                </a:solidFill>
              </a:rPr>
              <a:t>Closing Out the Meeting</a:t>
            </a:r>
            <a:endParaRPr>
              <a:solidFill>
                <a:srgbClr val="01506E"/>
              </a:solidFill>
            </a:endParaRPr>
          </a:p>
        </p:txBody>
      </p:sp>
      <p:sp>
        <p:nvSpPr>
          <p:cNvPr id="262" name="Google Shape;262;p38"/>
          <p:cNvSpPr txBox="1"/>
          <p:nvPr>
            <p:ph idx="2" type="body"/>
          </p:nvPr>
        </p:nvSpPr>
        <p:spPr>
          <a:xfrm>
            <a:off x="4572000" y="733075"/>
            <a:ext cx="4772100" cy="395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SzPts val="3300"/>
              <a:buFont typeface="Oswald"/>
              <a:buChar char="●"/>
            </a:pPr>
            <a:r>
              <a:rPr b="1" lang="en" sz="3300" u="sng">
                <a:latin typeface="Oswald"/>
                <a:ea typeface="Oswald"/>
                <a:cs typeface="Oswald"/>
                <a:sym typeface="Oswald"/>
              </a:rPr>
              <a:t>Next Meeting</a:t>
            </a:r>
            <a:r>
              <a:rPr b="1" lang="en" sz="3300">
                <a:latin typeface="Oswald"/>
                <a:ea typeface="Oswald"/>
                <a:cs typeface="Oswald"/>
                <a:sym typeface="Oswald"/>
              </a:rPr>
              <a:t>: </a:t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3300">
                <a:latin typeface="Oswald"/>
                <a:ea typeface="Oswald"/>
                <a:cs typeface="Oswald"/>
                <a:sym typeface="Oswald"/>
              </a:rPr>
              <a:t>October</a:t>
            </a:r>
            <a:r>
              <a:rPr lang="en" sz="3300">
                <a:latin typeface="Oswald"/>
                <a:ea typeface="Oswald"/>
                <a:cs typeface="Oswald"/>
                <a:sym typeface="Oswald"/>
              </a:rPr>
              <a:t> 14 @ 5:30pm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  <a:p>
            <a:pPr indent="-400050" lvl="0" marL="914400" rtl="0" algn="l">
              <a:spcBef>
                <a:spcPts val="1200"/>
              </a:spcBef>
              <a:spcAft>
                <a:spcPts val="0"/>
              </a:spcAft>
              <a:buSzPts val="2700"/>
              <a:buFont typeface="Oswald"/>
              <a:buChar char="●"/>
            </a:pPr>
            <a:r>
              <a:rPr lang="en" sz="2700">
                <a:latin typeface="Oswald"/>
                <a:ea typeface="Oswald"/>
                <a:cs typeface="Oswald"/>
                <a:sym typeface="Oswald"/>
              </a:rPr>
              <a:t>Calendar Work Continues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  <a:p>
            <a:pPr indent="-400050" lvl="0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Oswald"/>
              <a:buChar char="●"/>
            </a:pPr>
            <a:r>
              <a:rPr lang="en" sz="2700">
                <a:latin typeface="Oswald"/>
                <a:ea typeface="Oswald"/>
                <a:cs typeface="Oswald"/>
                <a:sym typeface="Oswald"/>
              </a:rPr>
              <a:t>Vote: Addition to the District of Innovation Plan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  <a:p>
            <a:pPr indent="-400050" lvl="0" marL="914400" rtl="0" algn="l">
              <a:spcBef>
                <a:spcPts val="0"/>
              </a:spcBef>
              <a:spcAft>
                <a:spcPts val="0"/>
              </a:spcAft>
              <a:buSzPts val="2700"/>
              <a:buFont typeface="Oswald"/>
              <a:buChar char="●"/>
            </a:pPr>
            <a:r>
              <a:rPr lang="en" sz="2700">
                <a:latin typeface="Oswald"/>
                <a:ea typeface="Oswald"/>
                <a:cs typeface="Oswald"/>
                <a:sym typeface="Oswald"/>
              </a:rPr>
              <a:t>GISD Strategic Blueprint + Improvement Plans</a:t>
            </a:r>
            <a:endParaRPr sz="27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3300"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