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70" r:id="rId3"/>
    <p:sldId id="372" r:id="rId4"/>
    <p:sldId id="271" r:id="rId5"/>
    <p:sldId id="272" r:id="rId6"/>
    <p:sldId id="413" r:id="rId7"/>
    <p:sldId id="273" r:id="rId8"/>
    <p:sldId id="257" r:id="rId9"/>
    <p:sldId id="258" r:id="rId10"/>
    <p:sldId id="265" r:id="rId11"/>
    <p:sldId id="491" r:id="rId12"/>
    <p:sldId id="488" r:id="rId13"/>
    <p:sldId id="266" r:id="rId14"/>
    <p:sldId id="269" r:id="rId15"/>
  </p:sldIdLst>
  <p:sldSz cx="9144000" cy="6858000" type="screen4x3"/>
  <p:notesSz cx="9296400" cy="7010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6" d="100"/>
          <a:sy n="156" d="100"/>
        </p:scale>
        <p:origin x="1940" y="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2143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6347" y="0"/>
            <a:ext cx="4028440" cy="352143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E4C0A83-A555-4A43-9D40-76FA671D392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71813" y="876300"/>
            <a:ext cx="3152775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6"/>
            <a:ext cx="7437120" cy="276034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258"/>
            <a:ext cx="4028440" cy="35214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6347" y="6658258"/>
            <a:ext cx="4028440" cy="35214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EB65791-094B-4237-84B0-72B63F1A6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907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181527-F401-423C-A431-101D432E03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934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7200" y="6218046"/>
            <a:ext cx="8229600" cy="635"/>
          </a:xfrm>
          <a:custGeom>
            <a:avLst/>
            <a:gdLst/>
            <a:ahLst/>
            <a:cxnLst/>
            <a:rect l="l" t="t" r="r" b="b"/>
            <a:pathLst>
              <a:path w="8229600" h="635">
                <a:moveTo>
                  <a:pt x="0" y="0"/>
                </a:moveTo>
                <a:lnTo>
                  <a:pt x="8229600" y="1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47675" y="6222809"/>
            <a:ext cx="351155" cy="354330"/>
          </a:xfrm>
          <a:custGeom>
            <a:avLst/>
            <a:gdLst/>
            <a:ahLst/>
            <a:cxnLst/>
            <a:rect l="l" t="t" r="r" b="b"/>
            <a:pathLst>
              <a:path w="351155" h="354329">
                <a:moveTo>
                  <a:pt x="350837" y="0"/>
                </a:moveTo>
                <a:lnTo>
                  <a:pt x="0" y="0"/>
                </a:lnTo>
                <a:lnTo>
                  <a:pt x="0" y="354012"/>
                </a:lnTo>
                <a:lnTo>
                  <a:pt x="350837" y="354012"/>
                </a:lnTo>
                <a:lnTo>
                  <a:pt x="350837" y="0"/>
                </a:lnTo>
                <a:close/>
              </a:path>
            </a:pathLst>
          </a:custGeom>
          <a:solidFill>
            <a:srgbClr val="A400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47675" y="6222809"/>
            <a:ext cx="351155" cy="354330"/>
          </a:xfrm>
          <a:custGeom>
            <a:avLst/>
            <a:gdLst/>
            <a:ahLst/>
            <a:cxnLst/>
            <a:rect l="l" t="t" r="r" b="b"/>
            <a:pathLst>
              <a:path w="351155" h="354329">
                <a:moveTo>
                  <a:pt x="0" y="354012"/>
                </a:moveTo>
                <a:lnTo>
                  <a:pt x="350837" y="354012"/>
                </a:lnTo>
                <a:lnTo>
                  <a:pt x="350837" y="0"/>
                </a:lnTo>
                <a:lnTo>
                  <a:pt x="0" y="0"/>
                </a:lnTo>
                <a:lnTo>
                  <a:pt x="0" y="354012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57200" y="8382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7200" y="6218046"/>
            <a:ext cx="8229600" cy="635"/>
          </a:xfrm>
          <a:custGeom>
            <a:avLst/>
            <a:gdLst/>
            <a:ahLst/>
            <a:cxnLst/>
            <a:rect l="l" t="t" r="r" b="b"/>
            <a:pathLst>
              <a:path w="8229600" h="635">
                <a:moveTo>
                  <a:pt x="0" y="0"/>
                </a:moveTo>
                <a:lnTo>
                  <a:pt x="8229600" y="1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47675" y="6222809"/>
            <a:ext cx="351155" cy="354330"/>
          </a:xfrm>
          <a:custGeom>
            <a:avLst/>
            <a:gdLst/>
            <a:ahLst/>
            <a:cxnLst/>
            <a:rect l="l" t="t" r="r" b="b"/>
            <a:pathLst>
              <a:path w="351155" h="354329">
                <a:moveTo>
                  <a:pt x="350837" y="0"/>
                </a:moveTo>
                <a:lnTo>
                  <a:pt x="0" y="0"/>
                </a:lnTo>
                <a:lnTo>
                  <a:pt x="0" y="354012"/>
                </a:lnTo>
                <a:lnTo>
                  <a:pt x="350837" y="354012"/>
                </a:lnTo>
                <a:lnTo>
                  <a:pt x="350837" y="0"/>
                </a:lnTo>
                <a:close/>
              </a:path>
            </a:pathLst>
          </a:custGeom>
          <a:solidFill>
            <a:srgbClr val="A400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47675" y="6222809"/>
            <a:ext cx="351155" cy="354330"/>
          </a:xfrm>
          <a:custGeom>
            <a:avLst/>
            <a:gdLst/>
            <a:ahLst/>
            <a:cxnLst/>
            <a:rect l="l" t="t" r="r" b="b"/>
            <a:pathLst>
              <a:path w="351155" h="354329">
                <a:moveTo>
                  <a:pt x="0" y="354012"/>
                </a:moveTo>
                <a:lnTo>
                  <a:pt x="350837" y="354012"/>
                </a:lnTo>
                <a:lnTo>
                  <a:pt x="350837" y="0"/>
                </a:lnTo>
                <a:lnTo>
                  <a:pt x="0" y="0"/>
                </a:lnTo>
                <a:lnTo>
                  <a:pt x="0" y="354012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57200" y="8382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7200" y="6302184"/>
            <a:ext cx="8229600" cy="635"/>
          </a:xfrm>
          <a:custGeom>
            <a:avLst/>
            <a:gdLst/>
            <a:ahLst/>
            <a:cxnLst/>
            <a:rect l="l" t="t" r="r" b="b"/>
            <a:pathLst>
              <a:path w="8229600" h="635">
                <a:moveTo>
                  <a:pt x="0" y="0"/>
                </a:moveTo>
                <a:lnTo>
                  <a:pt x="8229600" y="1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57200" y="1007872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9203" y="1053096"/>
            <a:ext cx="5503926" cy="364985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5935662" y="1007872"/>
            <a:ext cx="3810" cy="355600"/>
          </a:xfrm>
          <a:custGeom>
            <a:avLst/>
            <a:gdLst/>
            <a:ahLst/>
            <a:cxnLst/>
            <a:rect l="l" t="t" r="r" b="b"/>
            <a:pathLst>
              <a:path w="3810" h="355600">
                <a:moveTo>
                  <a:pt x="0" y="355600"/>
                </a:moveTo>
                <a:lnTo>
                  <a:pt x="3238" y="355600"/>
                </a:lnTo>
                <a:lnTo>
                  <a:pt x="3238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5A5C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44500" y="1007872"/>
            <a:ext cx="5494655" cy="355600"/>
          </a:xfrm>
          <a:custGeom>
            <a:avLst/>
            <a:gdLst/>
            <a:ahLst/>
            <a:cxnLst/>
            <a:rect l="l" t="t" r="r" b="b"/>
            <a:pathLst>
              <a:path w="5494655" h="355600">
                <a:moveTo>
                  <a:pt x="0" y="355600"/>
                </a:moveTo>
                <a:lnTo>
                  <a:pt x="5494401" y="355600"/>
                </a:lnTo>
                <a:lnTo>
                  <a:pt x="5494401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8594725" y="1349121"/>
            <a:ext cx="101600" cy="0"/>
          </a:xfrm>
          <a:custGeom>
            <a:avLst/>
            <a:gdLst/>
            <a:ahLst/>
            <a:cxnLst/>
            <a:rect l="l" t="t" r="r" b="b"/>
            <a:pathLst>
              <a:path w="101600">
                <a:moveTo>
                  <a:pt x="0" y="0"/>
                </a:moveTo>
                <a:lnTo>
                  <a:pt x="1016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696325" y="1304671"/>
            <a:ext cx="0" cy="44450"/>
          </a:xfrm>
          <a:custGeom>
            <a:avLst/>
            <a:gdLst/>
            <a:ahLst/>
            <a:cxnLst/>
            <a:rect l="l" t="t" r="r" b="b"/>
            <a:pathLst>
              <a:path h="44450">
                <a:moveTo>
                  <a:pt x="0" y="4445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5762625" y="1009459"/>
            <a:ext cx="173355" cy="354330"/>
          </a:xfrm>
          <a:custGeom>
            <a:avLst/>
            <a:gdLst/>
            <a:ahLst/>
            <a:cxnLst/>
            <a:rect l="l" t="t" r="r" b="b"/>
            <a:pathLst>
              <a:path w="173354" h="354330">
                <a:moveTo>
                  <a:pt x="173037" y="0"/>
                </a:moveTo>
                <a:lnTo>
                  <a:pt x="0" y="0"/>
                </a:lnTo>
                <a:lnTo>
                  <a:pt x="0" y="354012"/>
                </a:lnTo>
                <a:lnTo>
                  <a:pt x="173037" y="354012"/>
                </a:lnTo>
                <a:lnTo>
                  <a:pt x="173037" y="0"/>
                </a:lnTo>
                <a:close/>
              </a:path>
            </a:pathLst>
          </a:custGeom>
          <a:solidFill>
            <a:srgbClr val="A400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5762625" y="1009459"/>
            <a:ext cx="173355" cy="354330"/>
          </a:xfrm>
          <a:custGeom>
            <a:avLst/>
            <a:gdLst/>
            <a:ahLst/>
            <a:cxnLst/>
            <a:rect l="l" t="t" r="r" b="b"/>
            <a:pathLst>
              <a:path w="173354" h="354330">
                <a:moveTo>
                  <a:pt x="0" y="354012"/>
                </a:moveTo>
                <a:lnTo>
                  <a:pt x="173037" y="354012"/>
                </a:lnTo>
                <a:lnTo>
                  <a:pt x="173037" y="0"/>
                </a:lnTo>
                <a:lnTo>
                  <a:pt x="0" y="0"/>
                </a:lnTo>
                <a:lnTo>
                  <a:pt x="0" y="354012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399414"/>
            <a:ext cx="6922134" cy="596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7639" y="1630172"/>
            <a:ext cx="7843139" cy="46120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23341" y="6286241"/>
            <a:ext cx="269240" cy="270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2484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57200" y="666750"/>
            <a:ext cx="8229600" cy="552450"/>
            <a:chOff x="457200" y="666750"/>
            <a:chExt cx="8229600" cy="552450"/>
          </a:xfrm>
        </p:grpSpPr>
        <p:sp>
          <p:nvSpPr>
            <p:cNvPr id="4" name="object 4"/>
            <p:cNvSpPr/>
            <p:nvPr/>
          </p:nvSpPr>
          <p:spPr>
            <a:xfrm>
              <a:off x="457200" y="838200"/>
              <a:ext cx="8229600" cy="0"/>
            </a:xfrm>
            <a:custGeom>
              <a:avLst/>
              <a:gdLst/>
              <a:ahLst/>
              <a:cxnLst/>
              <a:rect l="l" t="t" r="r" b="b"/>
              <a:pathLst>
                <a:path w="8229600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600" y="685800"/>
              <a:ext cx="533400" cy="533400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0" y="533400"/>
                  </a:moveTo>
                  <a:lnTo>
                    <a:pt x="0" y="0"/>
                  </a:lnTo>
                </a:path>
                <a:path w="533400" h="533400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ln w="38100">
              <a:solidFill>
                <a:srgbClr val="5A5C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8077200" y="58674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533400" y="0"/>
                </a:moveTo>
                <a:lnTo>
                  <a:pt x="533400" y="533400"/>
                </a:lnTo>
              </a:path>
              <a:path w="533400" h="533400">
                <a:moveTo>
                  <a:pt x="533400" y="533400"/>
                </a:moveTo>
                <a:lnTo>
                  <a:pt x="0" y="533400"/>
                </a:lnTo>
              </a:path>
            </a:pathLst>
          </a:custGeom>
          <a:ln w="38100">
            <a:solidFill>
              <a:srgbClr val="5A5C6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5800" y="6350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533400"/>
                </a:moveTo>
                <a:lnTo>
                  <a:pt x="0" y="0"/>
                </a:lnTo>
              </a:path>
              <a:path w="533400" h="53340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28575">
            <a:solidFill>
              <a:srgbClr val="A400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88300" y="5918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533400" y="0"/>
                </a:moveTo>
                <a:lnTo>
                  <a:pt x="533400" y="533400"/>
                </a:lnTo>
              </a:path>
              <a:path w="533400" h="533400">
                <a:moveTo>
                  <a:pt x="533400" y="533400"/>
                </a:moveTo>
                <a:lnTo>
                  <a:pt x="0" y="533400"/>
                </a:lnTo>
              </a:path>
            </a:pathLst>
          </a:custGeom>
          <a:ln w="28575">
            <a:solidFill>
              <a:srgbClr val="A400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1617091" y="1815845"/>
            <a:ext cx="57937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Palatino Linotype"/>
                <a:cs typeface="Palatino Linotype"/>
              </a:rPr>
              <a:t>Santa</a:t>
            </a:r>
            <a:r>
              <a:rPr sz="2800" b="1" spc="-75" dirty="0">
                <a:latin typeface="Palatino Linotype"/>
                <a:cs typeface="Palatino Linotype"/>
              </a:rPr>
              <a:t> </a:t>
            </a:r>
            <a:r>
              <a:rPr sz="2800" b="1" dirty="0">
                <a:latin typeface="Palatino Linotype"/>
                <a:cs typeface="Palatino Linotype"/>
              </a:rPr>
              <a:t>Paula</a:t>
            </a:r>
            <a:r>
              <a:rPr sz="2800" b="1" spc="-75" dirty="0">
                <a:latin typeface="Palatino Linotype"/>
                <a:cs typeface="Palatino Linotype"/>
              </a:rPr>
              <a:t> </a:t>
            </a:r>
            <a:r>
              <a:rPr sz="2800" b="1" dirty="0">
                <a:latin typeface="Palatino Linotype"/>
                <a:cs typeface="Palatino Linotype"/>
              </a:rPr>
              <a:t>Unified</a:t>
            </a:r>
            <a:r>
              <a:rPr sz="2800" b="1" spc="-70" dirty="0">
                <a:latin typeface="Palatino Linotype"/>
                <a:cs typeface="Palatino Linotype"/>
              </a:rPr>
              <a:t> </a:t>
            </a:r>
            <a:r>
              <a:rPr sz="2800" b="1" dirty="0">
                <a:latin typeface="Palatino Linotype"/>
                <a:cs typeface="Palatino Linotype"/>
              </a:rPr>
              <a:t>School</a:t>
            </a:r>
            <a:r>
              <a:rPr sz="2800" b="1" spc="-65" dirty="0">
                <a:latin typeface="Palatino Linotype"/>
                <a:cs typeface="Palatino Linotype"/>
              </a:rPr>
              <a:t> </a:t>
            </a:r>
            <a:r>
              <a:rPr sz="2800" b="1" spc="-10" dirty="0">
                <a:latin typeface="Palatino Linotype"/>
                <a:cs typeface="Palatino Linotype"/>
              </a:rPr>
              <a:t>District</a:t>
            </a:r>
            <a:endParaRPr sz="2800">
              <a:latin typeface="Palatino Linotype"/>
              <a:cs typeface="Palatino Linotyp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66800" y="4372102"/>
            <a:ext cx="7391400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600" dirty="0">
                <a:latin typeface="Palatino Linotype"/>
                <a:cs typeface="Palatino Linotype"/>
              </a:rPr>
              <a:t>Measure C </a:t>
            </a:r>
            <a:r>
              <a:rPr sz="2600" dirty="0">
                <a:latin typeface="Palatino Linotype"/>
                <a:cs typeface="Palatino Linotype"/>
              </a:rPr>
              <a:t>High</a:t>
            </a:r>
            <a:r>
              <a:rPr sz="2600" spc="-55" dirty="0">
                <a:latin typeface="Palatino Linotype"/>
                <a:cs typeface="Palatino Linotype"/>
              </a:rPr>
              <a:t> </a:t>
            </a:r>
            <a:r>
              <a:rPr sz="2600" dirty="0">
                <a:latin typeface="Palatino Linotype"/>
                <a:cs typeface="Palatino Linotype"/>
              </a:rPr>
              <a:t>School</a:t>
            </a:r>
            <a:r>
              <a:rPr sz="2600" spc="-55" dirty="0">
                <a:latin typeface="Palatino Linotype"/>
                <a:cs typeface="Palatino Linotype"/>
              </a:rPr>
              <a:t> </a:t>
            </a:r>
            <a:r>
              <a:rPr sz="2600" dirty="0">
                <a:latin typeface="Palatino Linotype"/>
                <a:cs typeface="Palatino Linotype"/>
              </a:rPr>
              <a:t>Facilities</a:t>
            </a:r>
            <a:r>
              <a:rPr sz="2600" spc="-50" dirty="0">
                <a:latin typeface="Palatino Linotype"/>
                <a:cs typeface="Palatino Linotype"/>
              </a:rPr>
              <a:t> </a:t>
            </a:r>
            <a:r>
              <a:rPr lang="en-US" sz="2600" spc="-50" dirty="0">
                <a:latin typeface="Palatino Linotype"/>
                <a:cs typeface="Palatino Linotype"/>
              </a:rPr>
              <a:t>Bond </a:t>
            </a:r>
            <a:r>
              <a:rPr sz="2600" spc="-10" dirty="0">
                <a:latin typeface="Palatino Linotype"/>
                <a:cs typeface="Palatino Linotype"/>
              </a:rPr>
              <a:t>Presentation</a:t>
            </a:r>
            <a:endParaRPr sz="2600" dirty="0">
              <a:latin typeface="Palatino Linotype"/>
              <a:cs typeface="Palatino Linotyp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98441" y="5246370"/>
            <a:ext cx="425959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Palatino Linotype"/>
                <a:cs typeface="Palatino Linotype"/>
              </a:rPr>
              <a:t>2026</a:t>
            </a:r>
            <a:endParaRPr sz="1600" dirty="0">
              <a:latin typeface="Palatino Linotype"/>
              <a:cs typeface="Palatino Linotype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62247" y="2809252"/>
            <a:ext cx="1121651" cy="11216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249A45-2EDB-463B-B8B1-506E6327A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0" y="399414"/>
            <a:ext cx="6922134" cy="492443"/>
          </a:xfrm>
        </p:spPr>
        <p:txBody>
          <a:bodyPr/>
          <a:lstStyle/>
          <a:p>
            <a:r>
              <a:rPr lang="en-US" dirty="0"/>
              <a:t>To Clear the Ambiguity of Funds Use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878AB5-C88B-4220-A623-4AE769C8A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7639" y="1630172"/>
            <a:ext cx="7843139" cy="446276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Stakeholders brought to our attention that there was confusion about how the Measure C Funds would be used and at which school sites.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SPUSD Board of Trustees have always intended that the funds be used for: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Rebuild of Bryden Gym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New Aquatics Complex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 performance center for Band, Theater, Etc.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r>
              <a:rPr lang="en-US" dirty="0"/>
              <a:t>The project list was developed over the course of a year with community stakeholders, parents, staff and students. RNT our architectural firm developed plans and did a cost analysis on the project list.</a:t>
            </a:r>
          </a:p>
          <a:p>
            <a:pPr lvl="1"/>
            <a:endParaRPr lang="en-US" dirty="0"/>
          </a:p>
          <a:p>
            <a:pPr lvl="1"/>
            <a:r>
              <a:rPr lang="en-US" b="1" u="sng" dirty="0"/>
              <a:t>On 9/30/2026 </a:t>
            </a:r>
            <a:r>
              <a:rPr lang="en-US" dirty="0"/>
              <a:t>the SPUSD Board of Trustees approved resolution 2026-2027:04 which states: “Measure C Funds will only be spent at the District’s high school facilities and not any other district facilities. Specifically, the board has prioritized rebuilding of Bryden Gym, building a new aquatics complex, and new performing arts center.”</a:t>
            </a:r>
          </a:p>
        </p:txBody>
      </p:sp>
    </p:spTree>
    <p:extLst>
      <p:ext uri="{BB962C8B-B14F-4D97-AF65-F5344CB8AC3E}">
        <p14:creationId xmlns:p14="http://schemas.microsoft.com/office/powerpoint/2010/main" val="1333818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A3B46-6892-21F4-BF8D-45FF8B0C5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46700C-DAD7-C98D-C9CE-EBCC1299E60A}"/>
              </a:ext>
            </a:extLst>
          </p:cNvPr>
          <p:cNvSpPr txBox="1"/>
          <p:nvPr/>
        </p:nvSpPr>
        <p:spPr>
          <a:xfrm>
            <a:off x="481737" y="1600151"/>
            <a:ext cx="5191700" cy="2551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cap="all">
                <a:solidFill>
                  <a:srgbClr val="8D1C21"/>
                </a:solidFill>
                <a:latin typeface="Helvetica" pitchFamily="2" charset="0"/>
              </a:rPr>
              <a:t>Design process to date</a:t>
            </a:r>
          </a:p>
          <a:p>
            <a:endParaRPr lang="en-US" cap="all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cap="all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District / Campus staff outreach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cap="all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Stakeholder / community outreach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cap="all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Student design input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cap="all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Programming document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cap="all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Concept development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cap="all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Building schematic design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200" cap="all">
              <a:solidFill>
                <a:schemeClr val="tx1">
                  <a:lumMod val="50000"/>
                  <a:lumOff val="50000"/>
                </a:schemeClr>
              </a:solidFill>
              <a:latin typeface="Helvetica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4DE5012-666F-4FAE-1030-A00FF476E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246" y="4137027"/>
            <a:ext cx="2456923" cy="1863724"/>
          </a:xfrm>
          <a:prstGeom prst="rect">
            <a:avLst/>
          </a:prstGeom>
          <a:noFill/>
          <a:ln w="698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3CFAF8C-6165-6DAA-8212-F01A94258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577" y="857251"/>
            <a:ext cx="2460591" cy="3279776"/>
          </a:xfrm>
          <a:prstGeom prst="rect">
            <a:avLst/>
          </a:prstGeom>
          <a:noFill/>
          <a:ln w="698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39CFD6CA-5225-20C2-7ECE-E4C56A760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169" y="857250"/>
            <a:ext cx="2456924" cy="1863725"/>
          </a:xfrm>
          <a:prstGeom prst="rect">
            <a:avLst/>
          </a:prstGeom>
          <a:noFill/>
          <a:ln w="698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66329EAD-D9A0-6571-89F9-C54A09068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168" y="2720975"/>
            <a:ext cx="2459832" cy="3279776"/>
          </a:xfrm>
          <a:prstGeom prst="rect">
            <a:avLst/>
          </a:prstGeom>
          <a:noFill/>
          <a:ln w="698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073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249A45-2EDB-463B-B8B1-506E6327A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7465060" cy="492443"/>
          </a:xfrm>
        </p:spPr>
        <p:txBody>
          <a:bodyPr/>
          <a:lstStyle/>
          <a:p>
            <a:r>
              <a:rPr lang="en-US" dirty="0"/>
              <a:t>Why do we need funds for Bryden Gym?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878AB5-C88B-4220-A623-4AE769C8A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7639" y="1630172"/>
            <a:ext cx="7843139" cy="390876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district received a net insurance settlement of </a:t>
            </a:r>
            <a:r>
              <a:rPr lang="en-US" sz="2000" b="1" dirty="0"/>
              <a:t>$22,827,377</a:t>
            </a:r>
            <a:r>
              <a:rPr lang="en-US" sz="2000" dirty="0"/>
              <a:t>. This is net of costs for fire damage mitigation, personal property replacement, and destroyed equipment.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RNT has estimated the cost of rebuilding Bryden Gym at </a:t>
            </a:r>
            <a:r>
              <a:rPr lang="en-US" sz="2000" b="1" dirty="0"/>
              <a:t>$36,486,739 </a:t>
            </a:r>
            <a:r>
              <a:rPr lang="en-US" sz="2000" dirty="0"/>
              <a:t>based on plans submitted to the Department of State Architecture (DSA).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Leaving a short fall of </a:t>
            </a:r>
            <a:r>
              <a:rPr lang="en-US" sz="2000" b="1" dirty="0"/>
              <a:t>$13,659,362</a:t>
            </a:r>
            <a:r>
              <a:rPr lang="en-US" sz="2000" dirty="0"/>
              <a:t>.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This does not take into consideration the escalation of construction costs which is about 8% per year.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560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249A45-2EDB-463B-B8B1-506E6327A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8382000" cy="984885"/>
          </a:xfrm>
        </p:spPr>
        <p:txBody>
          <a:bodyPr/>
          <a:lstStyle/>
          <a:p>
            <a:r>
              <a:rPr lang="en-US" dirty="0"/>
              <a:t>What about the bond funds after the shortfall?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878AB5-C88B-4220-A623-4AE769C8A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7639" y="1630172"/>
            <a:ext cx="7843139" cy="760208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total project cost of the Bryden Gym rebuild, new pool complex, and performing arts complex is estimated at </a:t>
            </a:r>
            <a:r>
              <a:rPr lang="en-US" sz="2400" b="1" dirty="0"/>
              <a:t>$73,271,018.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Leaving </a:t>
            </a:r>
            <a:r>
              <a:rPr lang="en-US" sz="2400" b="1" dirty="0"/>
              <a:t>$36,784,279 </a:t>
            </a:r>
            <a:r>
              <a:rPr lang="en-US" sz="2400" dirty="0"/>
              <a:t>costs to be covered.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Construction escalation costs could be as high as </a:t>
            </a:r>
            <a:r>
              <a:rPr lang="en-US" sz="2400" b="1" dirty="0"/>
              <a:t>$5,861,681 </a:t>
            </a:r>
            <a:r>
              <a:rPr lang="en-US" sz="2400" dirty="0"/>
              <a:t>per year or </a:t>
            </a:r>
            <a:r>
              <a:rPr lang="en-US" sz="2400" b="1" dirty="0"/>
              <a:t>$11,723,362 </a:t>
            </a:r>
            <a:r>
              <a:rPr lang="en-US" sz="2400" dirty="0"/>
              <a:t>for construction starting in the summer of 2028.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Measure C funding would be </a:t>
            </a:r>
            <a:r>
              <a:rPr lang="en-US" sz="2400" b="1" dirty="0"/>
              <a:t>$48,600,000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Leaving a short fall of </a:t>
            </a:r>
            <a:r>
              <a:rPr lang="en-US" sz="2400" b="1" dirty="0"/>
              <a:t>$13,659,362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This does not take into consideration the escalation of construction costs which is about 8% per year.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698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A3512E-2395-79CD-1206-9EF0B53986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082610"/>
              </p:ext>
            </p:extLst>
          </p:nvPr>
        </p:nvGraphicFramePr>
        <p:xfrm>
          <a:off x="1752600" y="1604794"/>
          <a:ext cx="4724400" cy="3569224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447006">
                  <a:extLst>
                    <a:ext uri="{9D8B030D-6E8A-4147-A177-3AD203B41FA5}">
                      <a16:colId xmlns:a16="http://schemas.microsoft.com/office/drawing/2014/main" val="3362496105"/>
                    </a:ext>
                  </a:extLst>
                </a:gridCol>
                <a:gridCol w="574751">
                  <a:extLst>
                    <a:ext uri="{9D8B030D-6E8A-4147-A177-3AD203B41FA5}">
                      <a16:colId xmlns:a16="http://schemas.microsoft.com/office/drawing/2014/main" val="3814725428"/>
                    </a:ext>
                  </a:extLst>
                </a:gridCol>
                <a:gridCol w="620027">
                  <a:extLst>
                    <a:ext uri="{9D8B030D-6E8A-4147-A177-3AD203B41FA5}">
                      <a16:colId xmlns:a16="http://schemas.microsoft.com/office/drawing/2014/main" val="3829105804"/>
                    </a:ext>
                  </a:extLst>
                </a:gridCol>
                <a:gridCol w="901984">
                  <a:extLst>
                    <a:ext uri="{9D8B030D-6E8A-4147-A177-3AD203B41FA5}">
                      <a16:colId xmlns:a16="http://schemas.microsoft.com/office/drawing/2014/main" val="1542201484"/>
                    </a:ext>
                  </a:extLst>
                </a:gridCol>
                <a:gridCol w="1180632">
                  <a:extLst>
                    <a:ext uri="{9D8B030D-6E8A-4147-A177-3AD203B41FA5}">
                      <a16:colId xmlns:a16="http://schemas.microsoft.com/office/drawing/2014/main" val="704141118"/>
                    </a:ext>
                  </a:extLst>
                </a:gridCol>
              </a:tblGrid>
              <a:tr h="211164">
                <a:tc>
                  <a:txBody>
                    <a:bodyPr/>
                    <a:lstStyle/>
                    <a:p>
                      <a:r>
                        <a:rPr lang="en-US" sz="1000"/>
                        <a:t>Scope of Work 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/>
                        <a:t>Area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/>
                        <a:t>$/SF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/>
                        <a:t>Total Cost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/>
                        <a:t>Grand Total</a:t>
                      </a:r>
                    </a:p>
                  </a:txBody>
                  <a:tcPr marL="62575" marR="62575" marT="31287" marB="31287"/>
                </a:tc>
                <a:extLst>
                  <a:ext uri="{0D108BD9-81ED-4DB2-BD59-A6C34878D82A}">
                    <a16:rowId xmlns:a16="http://schemas.microsoft.com/office/drawing/2014/main" val="1627384836"/>
                  </a:ext>
                </a:extLst>
              </a:tr>
              <a:tr h="20812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/>
                        <a:t>Area 1</a:t>
                      </a:r>
                    </a:p>
                  </a:txBody>
                  <a:tcPr marL="62575" marR="62575" marT="31287" marB="31287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845002"/>
                  </a:ext>
                </a:extLst>
              </a:tr>
              <a:tr h="3140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Building 1 Bryden Gym &amp; Wresting/ Multipurpose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25,164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$959</a:t>
                      </a:r>
                    </a:p>
                    <a:p>
                      <a:endParaRPr lang="en-US" sz="800"/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$24,121,371</a:t>
                      </a:r>
                    </a:p>
                    <a:p>
                      <a:endParaRPr lang="en-US" sz="800"/>
                    </a:p>
                  </a:txBody>
                  <a:tcPr marL="62575" marR="62575" marT="31287" marB="31287"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/>
                        <a:t>$32,001,270</a:t>
                      </a:r>
                    </a:p>
                  </a:txBody>
                  <a:tcPr marL="62575" marR="62575" marT="31287" marB="31287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17540308"/>
                  </a:ext>
                </a:extLst>
              </a:tr>
              <a:tr h="2081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Site Development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28,959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$272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$7,880,349</a:t>
                      </a:r>
                    </a:p>
                  </a:txBody>
                  <a:tcPr marL="62575" marR="62575" marT="31287" marB="31287"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019714"/>
                  </a:ext>
                </a:extLst>
              </a:tr>
              <a:tr h="208126">
                <a:tc gridSpan="5">
                  <a:txBody>
                    <a:bodyPr/>
                    <a:lstStyle/>
                    <a:p>
                      <a:pPr algn="l"/>
                      <a:r>
                        <a:rPr lang="en-US" sz="800" b="1"/>
                        <a:t>Area 2</a:t>
                      </a:r>
                    </a:p>
                  </a:txBody>
                  <a:tcPr marL="62575" marR="62575" marT="31287" marB="31287"/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168208"/>
                  </a:ext>
                </a:extLst>
              </a:tr>
              <a:tr h="2081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Pool Equipment Building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1,704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$1,450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$2,470,657</a:t>
                      </a:r>
                    </a:p>
                  </a:txBody>
                  <a:tcPr marL="62575" marR="62575" marT="31287" marB="31287"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/>
                        <a:t>$7,798,876</a:t>
                      </a:r>
                    </a:p>
                    <a:p>
                      <a:endParaRPr lang="en-US" sz="800"/>
                    </a:p>
                  </a:txBody>
                  <a:tcPr marL="62575" marR="62575" marT="31287" marB="31287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97168018"/>
                  </a:ext>
                </a:extLst>
              </a:tr>
              <a:tr h="3140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Pool Deck &amp; Site Development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22,840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$233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$5,328,219</a:t>
                      </a:r>
                    </a:p>
                  </a:txBody>
                  <a:tcPr marL="62575" marR="62575" marT="31287" marB="31287"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883863"/>
                  </a:ext>
                </a:extLst>
              </a:tr>
              <a:tr h="208126">
                <a:tc>
                  <a:txBody>
                    <a:bodyPr/>
                    <a:lstStyle/>
                    <a:p>
                      <a:r>
                        <a:rPr lang="en-US" sz="800" b="1"/>
                        <a:t>Area 3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62575" marR="62575" marT="31287" marB="31287"/>
                </a:tc>
                <a:extLst>
                  <a:ext uri="{0D108BD9-81ED-4DB2-BD59-A6C34878D82A}">
                    <a16:rowId xmlns:a16="http://schemas.microsoft.com/office/drawing/2014/main" val="1405341644"/>
                  </a:ext>
                </a:extLst>
              </a:tr>
              <a:tr h="2081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Aquatics Weights/ Cardio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4,244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$924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$3,920,147</a:t>
                      </a:r>
                    </a:p>
                  </a:txBody>
                  <a:tcPr marL="62575" marR="62575" marT="31287" marB="31287"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/>
                        <a:t>$3,920,147</a:t>
                      </a:r>
                    </a:p>
                  </a:txBody>
                  <a:tcPr marL="62575" marR="62575" marT="31287" marB="31287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60135554"/>
                  </a:ext>
                </a:extLst>
              </a:tr>
              <a:tr h="208126">
                <a:tc gridSpan="5">
                  <a:txBody>
                    <a:bodyPr/>
                    <a:lstStyle/>
                    <a:p>
                      <a:endParaRPr lang="en-US" sz="800" b="1" dirty="0"/>
                    </a:p>
                  </a:txBody>
                  <a:tcPr marL="62575" marR="62575" marT="31287" marB="31287"/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849106"/>
                  </a:ext>
                </a:extLst>
              </a:tr>
              <a:tr h="2081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Performing Arts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12,863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$870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$11,188,778</a:t>
                      </a:r>
                    </a:p>
                  </a:txBody>
                  <a:tcPr marL="62575" marR="62575" marT="31287" marB="31287"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/>
                        <a:t>$13,410,655</a:t>
                      </a:r>
                    </a:p>
                  </a:txBody>
                  <a:tcPr marL="62575" marR="62575" marT="31287" marB="31287" anchor="ctr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90315899"/>
                  </a:ext>
                </a:extLst>
              </a:tr>
              <a:tr h="2081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Site Development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16,230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$137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/>
                        <a:t>$2,221,877</a:t>
                      </a:r>
                    </a:p>
                  </a:txBody>
                  <a:tcPr marL="62575" marR="62575" marT="31287" marB="31287"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434907"/>
                  </a:ext>
                </a:extLst>
              </a:tr>
              <a:tr h="211164">
                <a:tc gridSpan="4">
                  <a:txBody>
                    <a:bodyPr/>
                    <a:lstStyle/>
                    <a:p>
                      <a:endParaRPr lang="en-US" sz="400" b="1"/>
                    </a:p>
                  </a:txBody>
                  <a:tcPr marL="62575" marR="62575" marT="31287" marB="31287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 marL="62575" marR="62575" marT="31287" marB="31287"/>
                </a:tc>
                <a:extLst>
                  <a:ext uri="{0D108BD9-81ED-4DB2-BD59-A6C34878D82A}">
                    <a16:rowId xmlns:a16="http://schemas.microsoft.com/office/drawing/2014/main" val="2830473520"/>
                  </a:ext>
                </a:extLst>
              </a:tr>
              <a:tr h="211164">
                <a:tc gridSpan="4">
                  <a:txBody>
                    <a:bodyPr/>
                    <a:lstStyle/>
                    <a:p>
                      <a:r>
                        <a:rPr lang="en-US" sz="1000" b="1"/>
                        <a:t>Total Construction Cost </a:t>
                      </a:r>
                    </a:p>
                  </a:txBody>
                  <a:tcPr marL="62575" marR="62575" marT="31287" marB="31287"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$57,131,398</a:t>
                      </a:r>
                    </a:p>
                  </a:txBody>
                  <a:tcPr marL="62575" marR="62575" marT="31287" marB="31287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01038287"/>
                  </a:ext>
                </a:extLst>
              </a:tr>
              <a:tr h="208126">
                <a:tc>
                  <a:txBody>
                    <a:bodyPr/>
                    <a:lstStyle/>
                    <a:p>
                      <a:r>
                        <a:rPr lang="en-US" sz="800" b="1"/>
                        <a:t>Soft Costs</a:t>
                      </a:r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62575" marR="62575" marT="31287" marB="31287"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62575" marR="62575" marT="31287" marB="31287"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$16,139,620</a:t>
                      </a:r>
                    </a:p>
                  </a:txBody>
                  <a:tcPr marL="62575" marR="62575" marT="31287" marB="31287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9813948"/>
                  </a:ext>
                </a:extLst>
              </a:tr>
              <a:tr h="211164">
                <a:tc gridSpan="4">
                  <a:txBody>
                    <a:bodyPr/>
                    <a:lstStyle/>
                    <a:p>
                      <a:r>
                        <a:rPr lang="en-US" sz="1000" b="1"/>
                        <a:t>Total Construction Cost w/ Soft Costs</a:t>
                      </a:r>
                    </a:p>
                  </a:txBody>
                  <a:tcPr marL="62575" marR="62575" marT="31287" marB="31287"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/>
                        <a:t>$73,271,018</a:t>
                      </a:r>
                    </a:p>
                  </a:txBody>
                  <a:tcPr marL="62575" marR="62575" marT="31287" marB="31287"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7031824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CE3298F-F333-4923-A616-57A4E7D51E6E}"/>
              </a:ext>
            </a:extLst>
          </p:cNvPr>
          <p:cNvSpPr txBox="1"/>
          <p:nvPr/>
        </p:nvSpPr>
        <p:spPr>
          <a:xfrm>
            <a:off x="457200" y="609600"/>
            <a:ext cx="8305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Costs without escalation of construction costs</a:t>
            </a:r>
          </a:p>
        </p:txBody>
      </p:sp>
    </p:spTree>
    <p:extLst>
      <p:ext uri="{BB962C8B-B14F-4D97-AF65-F5344CB8AC3E}">
        <p14:creationId xmlns:p14="http://schemas.microsoft.com/office/powerpoint/2010/main" val="3660893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249A45-2EDB-463B-B8B1-506E6327A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8382000" cy="984885"/>
          </a:xfrm>
        </p:spPr>
        <p:txBody>
          <a:bodyPr/>
          <a:lstStyle/>
          <a:p>
            <a:r>
              <a:rPr lang="en-US" dirty="0"/>
              <a:t>Insuring these funds will be spent correctly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878AB5-C88B-4220-A623-4AE769C8A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7639" y="1630172"/>
            <a:ext cx="7843139" cy="575542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Each bond measure passed by the community has a separate Bond Committee made up of community members who insures that funds are spent as planned.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Each year an independent auditing firm conducts an annual audit of all bond expenditures insuring that funds are spent as planned.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This audit is accepted by the SPUSD Board each year and is published for the pubic to review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641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25474" y="1672793"/>
            <a:ext cx="2936875" cy="1535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3300" b="1" dirty="0">
                <a:latin typeface="Palatino Linotype"/>
                <a:cs typeface="Palatino Linotype"/>
              </a:rPr>
              <a:t>While</a:t>
            </a:r>
            <a:r>
              <a:rPr sz="3300" b="1" spc="-20" dirty="0">
                <a:latin typeface="Palatino Linotype"/>
                <a:cs typeface="Palatino Linotype"/>
              </a:rPr>
              <a:t> </a:t>
            </a:r>
            <a:r>
              <a:rPr sz="3300" b="1" dirty="0">
                <a:latin typeface="Palatino Linotype"/>
                <a:cs typeface="Palatino Linotype"/>
              </a:rPr>
              <a:t>our </a:t>
            </a:r>
            <a:r>
              <a:rPr sz="3300" b="1" spc="-20" dirty="0">
                <a:latin typeface="Palatino Linotype"/>
                <a:cs typeface="Palatino Linotype"/>
              </a:rPr>
              <a:t>high </a:t>
            </a:r>
            <a:r>
              <a:rPr sz="3300" b="1" dirty="0">
                <a:latin typeface="Palatino Linotype"/>
                <a:cs typeface="Palatino Linotype"/>
              </a:rPr>
              <a:t>schools </a:t>
            </a:r>
            <a:r>
              <a:rPr sz="3300" b="1" spc="-20" dirty="0">
                <a:latin typeface="Palatino Linotype"/>
                <a:cs typeface="Palatino Linotype"/>
              </a:rPr>
              <a:t>look</a:t>
            </a:r>
            <a:endParaRPr sz="3300">
              <a:latin typeface="Palatino Linotype"/>
              <a:cs typeface="Palatino Linotype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3300" b="1" dirty="0">
                <a:latin typeface="Palatino Linotype"/>
                <a:cs typeface="Palatino Linotype"/>
              </a:rPr>
              <a:t>good</a:t>
            </a:r>
            <a:r>
              <a:rPr sz="3300" b="1" spc="-80" dirty="0">
                <a:latin typeface="Palatino Linotype"/>
                <a:cs typeface="Palatino Linotype"/>
              </a:rPr>
              <a:t> </a:t>
            </a:r>
            <a:r>
              <a:rPr sz="3300" b="1" spc="-50" dirty="0">
                <a:latin typeface="Palatino Linotype"/>
                <a:cs typeface="Palatino Linotype"/>
              </a:rPr>
              <a:t>…</a:t>
            </a:r>
            <a:endParaRPr sz="3300">
              <a:latin typeface="Palatino Linotype"/>
              <a:cs typeface="Palatino Linotyp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680716" y="1292308"/>
            <a:ext cx="6188710" cy="4321810"/>
            <a:chOff x="2680716" y="1292308"/>
            <a:chExt cx="6188710" cy="4321810"/>
          </a:xfrm>
        </p:grpSpPr>
        <p:pic>
          <p:nvPicPr>
            <p:cNvPr id="4" name="object 4" descr="DSC_0480.jp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31775" y="1292308"/>
              <a:ext cx="3068607" cy="2128352"/>
            </a:xfrm>
            <a:prstGeom prst="rect">
              <a:avLst/>
            </a:prstGeom>
          </p:spPr>
        </p:pic>
        <p:pic>
          <p:nvPicPr>
            <p:cNvPr id="5" name="object 5" descr="DSC_0475.jp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80716" y="3375660"/>
              <a:ext cx="3071622" cy="2138934"/>
            </a:xfrm>
            <a:prstGeom prst="rect">
              <a:avLst/>
            </a:prstGeom>
          </p:spPr>
        </p:pic>
        <p:pic>
          <p:nvPicPr>
            <p:cNvPr id="6" name="object 6" descr="DSC_0453.jpg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47944" y="3375660"/>
              <a:ext cx="3220974" cy="2237993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50" dirty="0"/>
              <a:t>8</a:t>
            </a:fld>
            <a:endParaRPr spc="-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5655" y="2724403"/>
            <a:ext cx="2482215" cy="1534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3300" b="1" dirty="0">
                <a:latin typeface="Palatino Linotype"/>
                <a:cs typeface="Palatino Linotype"/>
              </a:rPr>
              <a:t>…some</a:t>
            </a:r>
            <a:r>
              <a:rPr sz="3300" b="1" spc="-110" dirty="0">
                <a:latin typeface="Palatino Linotype"/>
                <a:cs typeface="Palatino Linotype"/>
              </a:rPr>
              <a:t> </a:t>
            </a:r>
            <a:r>
              <a:rPr sz="3300" b="1" spc="-20" dirty="0">
                <a:latin typeface="Palatino Linotype"/>
                <a:cs typeface="Palatino Linotype"/>
              </a:rPr>
              <a:t>were </a:t>
            </a:r>
            <a:r>
              <a:rPr sz="3300" b="1" dirty="0">
                <a:latin typeface="Palatino Linotype"/>
                <a:cs typeface="Palatino Linotype"/>
              </a:rPr>
              <a:t>built</a:t>
            </a:r>
            <a:r>
              <a:rPr sz="3300" b="1" spc="-60" dirty="0">
                <a:latin typeface="Palatino Linotype"/>
                <a:cs typeface="Palatino Linotype"/>
              </a:rPr>
              <a:t> </a:t>
            </a:r>
            <a:r>
              <a:rPr sz="3300" b="1" dirty="0">
                <a:latin typeface="Palatino Linotype"/>
                <a:cs typeface="Palatino Linotype"/>
              </a:rPr>
              <a:t>over</a:t>
            </a:r>
            <a:r>
              <a:rPr sz="3300" b="1" spc="-40" dirty="0">
                <a:latin typeface="Palatino Linotype"/>
                <a:cs typeface="Palatino Linotype"/>
              </a:rPr>
              <a:t> </a:t>
            </a:r>
            <a:r>
              <a:rPr sz="3300" b="1" spc="-25" dirty="0">
                <a:latin typeface="Palatino Linotype"/>
                <a:cs typeface="Palatino Linotype"/>
              </a:rPr>
              <a:t>85 </a:t>
            </a:r>
            <a:r>
              <a:rPr sz="3300" b="1" dirty="0">
                <a:latin typeface="Palatino Linotype"/>
                <a:cs typeface="Palatino Linotype"/>
              </a:rPr>
              <a:t>years</a:t>
            </a:r>
            <a:r>
              <a:rPr sz="3300" b="1" spc="-60" dirty="0">
                <a:latin typeface="Palatino Linotype"/>
                <a:cs typeface="Palatino Linotype"/>
              </a:rPr>
              <a:t> </a:t>
            </a:r>
            <a:r>
              <a:rPr sz="3300" b="1" spc="-20" dirty="0">
                <a:latin typeface="Palatino Linotype"/>
                <a:cs typeface="Palatino Linotype"/>
              </a:rPr>
              <a:t>ago.</a:t>
            </a:r>
            <a:endParaRPr sz="3300">
              <a:latin typeface="Palatino Linotype"/>
              <a:cs typeface="Palatino Linotyp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323792" y="2285963"/>
            <a:ext cx="5344160" cy="2665095"/>
            <a:chOff x="3323792" y="2285963"/>
            <a:chExt cx="5344160" cy="2665095"/>
          </a:xfrm>
        </p:grpSpPr>
        <p:pic>
          <p:nvPicPr>
            <p:cNvPr id="4" name="object 4" descr="DSC_0444.jp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23792" y="2285963"/>
              <a:ext cx="1869288" cy="266478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81599" y="2412492"/>
              <a:ext cx="3486150" cy="241172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50" dirty="0"/>
              <a:t>9</a:t>
            </a:fld>
            <a:endParaRPr spc="-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0284" y="1092453"/>
            <a:ext cx="24974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Palatino Linotype"/>
                <a:cs typeface="Palatino Linotype"/>
              </a:rPr>
              <a:t>Santa</a:t>
            </a:r>
            <a:r>
              <a:rPr sz="1200" b="1" spc="-30" dirty="0">
                <a:latin typeface="Palatino Linotype"/>
                <a:cs typeface="Palatino Linotype"/>
              </a:rPr>
              <a:t> </a:t>
            </a:r>
            <a:r>
              <a:rPr sz="1200" b="1" dirty="0">
                <a:latin typeface="Palatino Linotype"/>
                <a:cs typeface="Palatino Linotype"/>
              </a:rPr>
              <a:t>Paula</a:t>
            </a:r>
            <a:r>
              <a:rPr sz="1200" b="1" spc="-25" dirty="0">
                <a:latin typeface="Palatino Linotype"/>
                <a:cs typeface="Palatino Linotype"/>
              </a:rPr>
              <a:t> </a:t>
            </a:r>
            <a:r>
              <a:rPr sz="1200" b="1" dirty="0">
                <a:latin typeface="Palatino Linotype"/>
                <a:cs typeface="Palatino Linotype"/>
              </a:rPr>
              <a:t>Unified</a:t>
            </a:r>
            <a:r>
              <a:rPr sz="1200" b="1" spc="-15" dirty="0">
                <a:latin typeface="Palatino Linotype"/>
                <a:cs typeface="Palatino Linotype"/>
              </a:rPr>
              <a:t> </a:t>
            </a:r>
            <a:r>
              <a:rPr sz="1200" b="1" dirty="0">
                <a:latin typeface="Palatino Linotype"/>
                <a:cs typeface="Palatino Linotype"/>
              </a:rPr>
              <a:t>School</a:t>
            </a:r>
            <a:r>
              <a:rPr sz="1200" b="1" spc="-35" dirty="0">
                <a:latin typeface="Palatino Linotype"/>
                <a:cs typeface="Palatino Linotype"/>
              </a:rPr>
              <a:t> </a:t>
            </a:r>
            <a:r>
              <a:rPr sz="1200" b="1" spc="-10" dirty="0">
                <a:latin typeface="Palatino Linotype"/>
                <a:cs typeface="Palatino Linotype"/>
              </a:rPr>
              <a:t>District</a:t>
            </a:r>
            <a:endParaRPr sz="1200">
              <a:latin typeface="Palatino Linotype"/>
              <a:cs typeface="Palatino Linotyp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42912" y="6302184"/>
            <a:ext cx="360680" cy="363855"/>
            <a:chOff x="442912" y="6302184"/>
            <a:chExt cx="360680" cy="363855"/>
          </a:xfrm>
        </p:grpSpPr>
        <p:sp>
          <p:nvSpPr>
            <p:cNvPr id="4" name="object 4"/>
            <p:cNvSpPr/>
            <p:nvPr/>
          </p:nvSpPr>
          <p:spPr>
            <a:xfrm>
              <a:off x="447675" y="6306946"/>
              <a:ext cx="351155" cy="354330"/>
            </a:xfrm>
            <a:custGeom>
              <a:avLst/>
              <a:gdLst/>
              <a:ahLst/>
              <a:cxnLst/>
              <a:rect l="l" t="t" r="r" b="b"/>
              <a:pathLst>
                <a:path w="351155" h="354329">
                  <a:moveTo>
                    <a:pt x="350837" y="0"/>
                  </a:moveTo>
                  <a:lnTo>
                    <a:pt x="0" y="0"/>
                  </a:lnTo>
                  <a:lnTo>
                    <a:pt x="0" y="354012"/>
                  </a:lnTo>
                  <a:lnTo>
                    <a:pt x="350837" y="354012"/>
                  </a:lnTo>
                  <a:lnTo>
                    <a:pt x="350837" y="0"/>
                  </a:lnTo>
                  <a:close/>
                </a:path>
              </a:pathLst>
            </a:custGeom>
            <a:solidFill>
              <a:srgbClr val="A40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7675" y="6306946"/>
              <a:ext cx="351155" cy="354330"/>
            </a:xfrm>
            <a:custGeom>
              <a:avLst/>
              <a:gdLst/>
              <a:ahLst/>
              <a:cxnLst/>
              <a:rect l="l" t="t" r="r" b="b"/>
              <a:pathLst>
                <a:path w="351155" h="354329">
                  <a:moveTo>
                    <a:pt x="0" y="354012"/>
                  </a:moveTo>
                  <a:lnTo>
                    <a:pt x="350837" y="354012"/>
                  </a:lnTo>
                  <a:lnTo>
                    <a:pt x="350837" y="0"/>
                  </a:lnTo>
                  <a:lnTo>
                    <a:pt x="0" y="0"/>
                  </a:lnTo>
                  <a:lnTo>
                    <a:pt x="0" y="35401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75702" y="172085"/>
            <a:ext cx="713867" cy="713867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Student</a:t>
            </a:r>
            <a:r>
              <a:rPr spc="-75" dirty="0"/>
              <a:t> </a:t>
            </a:r>
            <a:r>
              <a:rPr dirty="0"/>
              <a:t>Support</a:t>
            </a:r>
            <a:r>
              <a:rPr spc="-50" dirty="0"/>
              <a:t> </a:t>
            </a:r>
            <a:r>
              <a:rPr spc="-10" dirty="0"/>
              <a:t>Facilities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4500" y="1007872"/>
            <a:ext cx="5318125" cy="355600"/>
          </a:xfrm>
          <a:prstGeom prst="rect">
            <a:avLst/>
          </a:prstGeom>
          <a:solidFill>
            <a:srgbClr val="5A5C6C"/>
          </a:solidFill>
        </p:spPr>
        <p:txBody>
          <a:bodyPr vert="horz" wrap="square" lIns="0" tIns="85090" rIns="0" bIns="0" rtlCol="0">
            <a:spAutoFit/>
          </a:bodyPr>
          <a:lstStyle/>
          <a:p>
            <a:pPr marR="15240" algn="ctr">
              <a:lnSpc>
                <a:spcPct val="100000"/>
              </a:lnSpc>
              <a:spcBef>
                <a:spcPts val="670"/>
              </a:spcBef>
            </a:pPr>
            <a:r>
              <a:rPr sz="1500" dirty="0">
                <a:solidFill>
                  <a:srgbClr val="FFFFFF"/>
                </a:solidFill>
                <a:latin typeface="Palatino Linotype"/>
                <a:cs typeface="Palatino Linotype"/>
              </a:rPr>
              <a:t>Music,</a:t>
            </a:r>
            <a:r>
              <a:rPr sz="1500" spc="-7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1500" dirty="0">
                <a:solidFill>
                  <a:srgbClr val="FFFFFF"/>
                </a:solidFill>
                <a:latin typeface="Palatino Linotype"/>
                <a:cs typeface="Palatino Linotype"/>
              </a:rPr>
              <a:t>Arts,</a:t>
            </a:r>
            <a:r>
              <a:rPr sz="1500" spc="-15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1500" dirty="0">
                <a:solidFill>
                  <a:srgbClr val="FFFFFF"/>
                </a:solidFill>
                <a:latin typeface="Palatino Linotype"/>
                <a:cs typeface="Palatino Linotype"/>
              </a:rPr>
              <a:t>and</a:t>
            </a:r>
            <a:r>
              <a:rPr sz="1500" spc="-8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Palatino Linotype"/>
                <a:cs typeface="Palatino Linotype"/>
              </a:rPr>
              <a:t>Athletics</a:t>
            </a:r>
            <a:endParaRPr sz="1500">
              <a:latin typeface="Palatino Linotype"/>
              <a:cs typeface="Palatino Linotyp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45514" y="5336285"/>
            <a:ext cx="46126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Palatino Linotype"/>
                <a:cs typeface="Palatino Linotype"/>
              </a:rPr>
              <a:t>Bryden</a:t>
            </a:r>
            <a:r>
              <a:rPr sz="1400" spc="-25" dirty="0">
                <a:latin typeface="Palatino Linotype"/>
                <a:cs typeface="Palatino Linotype"/>
              </a:rPr>
              <a:t> </a:t>
            </a:r>
            <a:r>
              <a:rPr sz="1400" dirty="0">
                <a:latin typeface="Palatino Linotype"/>
                <a:cs typeface="Palatino Linotype"/>
              </a:rPr>
              <a:t>Gym</a:t>
            </a:r>
            <a:r>
              <a:rPr sz="1400" spc="-10" dirty="0">
                <a:latin typeface="Palatino Linotype"/>
                <a:cs typeface="Palatino Linotype"/>
              </a:rPr>
              <a:t> replacement,</a:t>
            </a:r>
            <a:r>
              <a:rPr sz="1400" dirty="0">
                <a:latin typeface="Palatino Linotype"/>
                <a:cs typeface="Palatino Linotype"/>
              </a:rPr>
              <a:t> music</a:t>
            </a:r>
            <a:r>
              <a:rPr sz="1400" spc="-15" dirty="0">
                <a:latin typeface="Palatino Linotype"/>
                <a:cs typeface="Palatino Linotype"/>
              </a:rPr>
              <a:t> </a:t>
            </a:r>
            <a:r>
              <a:rPr sz="1400" dirty="0">
                <a:latin typeface="Palatino Linotype"/>
                <a:cs typeface="Palatino Linotype"/>
              </a:rPr>
              <a:t>and</a:t>
            </a:r>
            <a:r>
              <a:rPr sz="1400" spc="-30" dirty="0">
                <a:latin typeface="Palatino Linotype"/>
                <a:cs typeface="Palatino Linotype"/>
              </a:rPr>
              <a:t> </a:t>
            </a:r>
            <a:r>
              <a:rPr sz="1400" dirty="0">
                <a:latin typeface="Palatino Linotype"/>
                <a:cs typeface="Palatino Linotype"/>
              </a:rPr>
              <a:t>band</a:t>
            </a:r>
            <a:r>
              <a:rPr sz="1400" spc="-25" dirty="0">
                <a:latin typeface="Palatino Linotype"/>
                <a:cs typeface="Palatino Linotype"/>
              </a:rPr>
              <a:t> </a:t>
            </a:r>
            <a:r>
              <a:rPr sz="1400" dirty="0">
                <a:latin typeface="Palatino Linotype"/>
                <a:cs typeface="Palatino Linotype"/>
              </a:rPr>
              <a:t>rooms,</a:t>
            </a:r>
            <a:r>
              <a:rPr sz="1400" spc="-30" dirty="0">
                <a:latin typeface="Palatino Linotype"/>
                <a:cs typeface="Palatino Linotype"/>
              </a:rPr>
              <a:t> </a:t>
            </a:r>
            <a:r>
              <a:rPr sz="1400" dirty="0">
                <a:latin typeface="Palatino Linotype"/>
                <a:cs typeface="Palatino Linotype"/>
              </a:rPr>
              <a:t>the</a:t>
            </a:r>
            <a:r>
              <a:rPr sz="1400" spc="5" dirty="0">
                <a:latin typeface="Palatino Linotype"/>
                <a:cs typeface="Palatino Linotype"/>
              </a:rPr>
              <a:t> </a:t>
            </a:r>
            <a:r>
              <a:rPr sz="1400" spc="-20" dirty="0">
                <a:latin typeface="Palatino Linotype"/>
                <a:cs typeface="Palatino Linotype"/>
              </a:rPr>
              <a:t>arts</a:t>
            </a:r>
            <a:endParaRPr sz="1400">
              <a:latin typeface="Palatino Linotype"/>
              <a:cs typeface="Palatino Linotype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30680" y="1866866"/>
            <a:ext cx="4384675" cy="3241675"/>
            <a:chOff x="330680" y="1866866"/>
            <a:chExt cx="4384675" cy="324167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0680" y="1866866"/>
              <a:ext cx="2980971" cy="20863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9900" y="2011044"/>
              <a:ext cx="2697480" cy="179831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25450" y="1964308"/>
              <a:ext cx="2786380" cy="1889760"/>
            </a:xfrm>
            <a:custGeom>
              <a:avLst/>
              <a:gdLst/>
              <a:ahLst/>
              <a:cxnLst/>
              <a:rect l="l" t="t" r="r" b="b"/>
              <a:pathLst>
                <a:path w="2786380" h="1889760">
                  <a:moveTo>
                    <a:pt x="388619" y="0"/>
                  </a:moveTo>
                  <a:lnTo>
                    <a:pt x="388619" y="2286"/>
                  </a:lnTo>
                  <a:lnTo>
                    <a:pt x="2786380" y="2286"/>
                  </a:lnTo>
                  <a:lnTo>
                    <a:pt x="2786380" y="1546478"/>
                  </a:lnTo>
                  <a:lnTo>
                    <a:pt x="2779395" y="1614551"/>
                  </a:lnTo>
                  <a:lnTo>
                    <a:pt x="2759329" y="1679320"/>
                  </a:lnTo>
                  <a:lnTo>
                    <a:pt x="2727071" y="1738629"/>
                  </a:lnTo>
                  <a:lnTo>
                    <a:pt x="2685669" y="1788795"/>
                  </a:lnTo>
                  <a:lnTo>
                    <a:pt x="2635631" y="1830196"/>
                  </a:lnTo>
                  <a:lnTo>
                    <a:pt x="2576195" y="1862454"/>
                  </a:lnTo>
                  <a:lnTo>
                    <a:pt x="2511552" y="1882520"/>
                  </a:lnTo>
                  <a:lnTo>
                    <a:pt x="2443353" y="1889505"/>
                  </a:lnTo>
                  <a:lnTo>
                    <a:pt x="0" y="1889505"/>
                  </a:lnTo>
                  <a:lnTo>
                    <a:pt x="0" y="345313"/>
                  </a:lnTo>
                  <a:lnTo>
                    <a:pt x="1714" y="311276"/>
                  </a:lnTo>
                  <a:lnTo>
                    <a:pt x="15430" y="244093"/>
                  </a:lnTo>
                  <a:lnTo>
                    <a:pt x="41516" y="182371"/>
                  </a:lnTo>
                  <a:lnTo>
                    <a:pt x="100660" y="102869"/>
                  </a:lnTo>
                  <a:lnTo>
                    <a:pt x="150774" y="61594"/>
                  </a:lnTo>
                  <a:lnTo>
                    <a:pt x="210184" y="29210"/>
                  </a:lnTo>
                  <a:lnTo>
                    <a:pt x="274866" y="9143"/>
                  </a:lnTo>
                  <a:lnTo>
                    <a:pt x="309041" y="3937"/>
                  </a:lnTo>
                  <a:lnTo>
                    <a:pt x="388619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28216" y="3014472"/>
              <a:ext cx="2987039" cy="209397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76425" y="3166872"/>
              <a:ext cx="2695575" cy="17970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31975" y="3120136"/>
              <a:ext cx="2784475" cy="1888489"/>
            </a:xfrm>
            <a:custGeom>
              <a:avLst/>
              <a:gdLst/>
              <a:ahLst/>
              <a:cxnLst/>
              <a:rect l="l" t="t" r="r" b="b"/>
              <a:pathLst>
                <a:path w="2784475" h="1888489">
                  <a:moveTo>
                    <a:pt x="388366" y="0"/>
                  </a:moveTo>
                  <a:lnTo>
                    <a:pt x="388366" y="2286"/>
                  </a:lnTo>
                  <a:lnTo>
                    <a:pt x="2784475" y="2286"/>
                  </a:lnTo>
                  <a:lnTo>
                    <a:pt x="2784475" y="1545463"/>
                  </a:lnTo>
                  <a:lnTo>
                    <a:pt x="2777490" y="1613534"/>
                  </a:lnTo>
                  <a:lnTo>
                    <a:pt x="2757424" y="1678177"/>
                  </a:lnTo>
                  <a:lnTo>
                    <a:pt x="2725166" y="1737614"/>
                  </a:lnTo>
                  <a:lnTo>
                    <a:pt x="2683891" y="1787652"/>
                  </a:lnTo>
                  <a:lnTo>
                    <a:pt x="2633726" y="1829053"/>
                  </a:lnTo>
                  <a:lnTo>
                    <a:pt x="2574416" y="1861312"/>
                  </a:lnTo>
                  <a:lnTo>
                    <a:pt x="2509774" y="1881377"/>
                  </a:lnTo>
                  <a:lnTo>
                    <a:pt x="2441575" y="1888236"/>
                  </a:lnTo>
                  <a:lnTo>
                    <a:pt x="0" y="1888236"/>
                  </a:lnTo>
                  <a:lnTo>
                    <a:pt x="0" y="345186"/>
                  </a:lnTo>
                  <a:lnTo>
                    <a:pt x="1777" y="311150"/>
                  </a:lnTo>
                  <a:lnTo>
                    <a:pt x="15367" y="243966"/>
                  </a:lnTo>
                  <a:lnTo>
                    <a:pt x="41529" y="182244"/>
                  </a:lnTo>
                  <a:lnTo>
                    <a:pt x="100583" y="102869"/>
                  </a:lnTo>
                  <a:lnTo>
                    <a:pt x="150749" y="61594"/>
                  </a:lnTo>
                  <a:lnTo>
                    <a:pt x="210057" y="29337"/>
                  </a:lnTo>
                  <a:lnTo>
                    <a:pt x="274700" y="9271"/>
                  </a:lnTo>
                  <a:lnTo>
                    <a:pt x="308863" y="4063"/>
                  </a:lnTo>
                  <a:lnTo>
                    <a:pt x="388366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4802123" y="1990313"/>
            <a:ext cx="4072254" cy="4079875"/>
            <a:chOff x="4802123" y="1990313"/>
            <a:chExt cx="4072254" cy="4079875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02123" y="1990313"/>
              <a:ext cx="4015739" cy="277066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49824" y="2134615"/>
              <a:ext cx="3724275" cy="248284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905374" y="2087879"/>
              <a:ext cx="3813175" cy="2574290"/>
            </a:xfrm>
            <a:custGeom>
              <a:avLst/>
              <a:gdLst/>
              <a:ahLst/>
              <a:cxnLst/>
              <a:rect l="l" t="t" r="r" b="b"/>
              <a:pathLst>
                <a:path w="3813175" h="2574290">
                  <a:moveTo>
                    <a:pt x="502665" y="0"/>
                  </a:moveTo>
                  <a:lnTo>
                    <a:pt x="502665" y="2286"/>
                  </a:lnTo>
                  <a:lnTo>
                    <a:pt x="3813175" y="2286"/>
                  </a:lnTo>
                  <a:lnTo>
                    <a:pt x="3813175" y="2116836"/>
                  </a:lnTo>
                  <a:lnTo>
                    <a:pt x="3810889" y="2162556"/>
                  </a:lnTo>
                  <a:lnTo>
                    <a:pt x="3803904" y="2208022"/>
                  </a:lnTo>
                  <a:lnTo>
                    <a:pt x="3792601" y="2251964"/>
                  </a:lnTo>
                  <a:lnTo>
                    <a:pt x="3777233" y="2294128"/>
                  </a:lnTo>
                  <a:lnTo>
                    <a:pt x="3757929" y="2334260"/>
                  </a:lnTo>
                  <a:lnTo>
                    <a:pt x="3734943" y="2371979"/>
                  </a:lnTo>
                  <a:lnTo>
                    <a:pt x="3708527" y="2407285"/>
                  </a:lnTo>
                  <a:lnTo>
                    <a:pt x="3678935" y="2439797"/>
                  </a:lnTo>
                  <a:lnTo>
                    <a:pt x="3646424" y="2469388"/>
                  </a:lnTo>
                  <a:lnTo>
                    <a:pt x="3611245" y="2495804"/>
                  </a:lnTo>
                  <a:lnTo>
                    <a:pt x="3573399" y="2518664"/>
                  </a:lnTo>
                  <a:lnTo>
                    <a:pt x="3533267" y="2537968"/>
                  </a:lnTo>
                  <a:lnTo>
                    <a:pt x="3491229" y="2553462"/>
                  </a:lnTo>
                  <a:lnTo>
                    <a:pt x="3447160" y="2564765"/>
                  </a:lnTo>
                  <a:lnTo>
                    <a:pt x="3401695" y="2571750"/>
                  </a:lnTo>
                  <a:lnTo>
                    <a:pt x="3355975" y="2574036"/>
                  </a:lnTo>
                  <a:lnTo>
                    <a:pt x="0" y="2574036"/>
                  </a:lnTo>
                  <a:lnTo>
                    <a:pt x="0" y="459359"/>
                  </a:lnTo>
                  <a:lnTo>
                    <a:pt x="2286" y="413766"/>
                  </a:lnTo>
                  <a:lnTo>
                    <a:pt x="9271" y="368173"/>
                  </a:lnTo>
                  <a:lnTo>
                    <a:pt x="20574" y="324231"/>
                  </a:lnTo>
                  <a:lnTo>
                    <a:pt x="35940" y="282067"/>
                  </a:lnTo>
                  <a:lnTo>
                    <a:pt x="55245" y="242062"/>
                  </a:lnTo>
                  <a:lnTo>
                    <a:pt x="78232" y="204216"/>
                  </a:lnTo>
                  <a:lnTo>
                    <a:pt x="104648" y="168910"/>
                  </a:lnTo>
                  <a:lnTo>
                    <a:pt x="134238" y="136398"/>
                  </a:lnTo>
                  <a:lnTo>
                    <a:pt x="166750" y="106934"/>
                  </a:lnTo>
                  <a:lnTo>
                    <a:pt x="201929" y="80518"/>
                  </a:lnTo>
                  <a:lnTo>
                    <a:pt x="239775" y="57531"/>
                  </a:lnTo>
                  <a:lnTo>
                    <a:pt x="279908" y="38227"/>
                  </a:lnTo>
                  <a:lnTo>
                    <a:pt x="321945" y="22860"/>
                  </a:lnTo>
                  <a:lnTo>
                    <a:pt x="366013" y="11557"/>
                  </a:lnTo>
                  <a:lnTo>
                    <a:pt x="411479" y="4572"/>
                  </a:lnTo>
                  <a:lnTo>
                    <a:pt x="502665" y="0"/>
                  </a:lnTo>
                  <a:close/>
                </a:path>
              </a:pathLst>
            </a:custGeom>
            <a:ln w="888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37147" y="4142219"/>
              <a:ext cx="2737104" cy="192786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86245" y="4295775"/>
              <a:ext cx="2445004" cy="163000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241795" y="4249038"/>
              <a:ext cx="2534285" cy="1721485"/>
            </a:xfrm>
            <a:custGeom>
              <a:avLst/>
              <a:gdLst/>
              <a:ahLst/>
              <a:cxnLst/>
              <a:rect l="l" t="t" r="r" b="b"/>
              <a:pathLst>
                <a:path w="2534284" h="1721485">
                  <a:moveTo>
                    <a:pt x="360552" y="0"/>
                  </a:moveTo>
                  <a:lnTo>
                    <a:pt x="360552" y="2286"/>
                  </a:lnTo>
                  <a:lnTo>
                    <a:pt x="2533904" y="2286"/>
                  </a:lnTo>
                  <a:lnTo>
                    <a:pt x="2533904" y="1406194"/>
                  </a:lnTo>
                  <a:lnTo>
                    <a:pt x="2527554" y="1468729"/>
                  </a:lnTo>
                  <a:lnTo>
                    <a:pt x="2508757" y="1529156"/>
                  </a:lnTo>
                  <a:lnTo>
                    <a:pt x="2480055" y="1581950"/>
                  </a:lnTo>
                  <a:lnTo>
                    <a:pt x="2441448" y="1628749"/>
                  </a:lnTo>
                  <a:lnTo>
                    <a:pt x="2394711" y="1667370"/>
                  </a:lnTo>
                  <a:lnTo>
                    <a:pt x="2341879" y="1696021"/>
                  </a:lnTo>
                  <a:lnTo>
                    <a:pt x="2281428" y="1714830"/>
                  </a:lnTo>
                  <a:lnTo>
                    <a:pt x="2218944" y="1721192"/>
                  </a:lnTo>
                  <a:lnTo>
                    <a:pt x="0" y="1721192"/>
                  </a:lnTo>
                  <a:lnTo>
                    <a:pt x="0" y="317246"/>
                  </a:lnTo>
                  <a:lnTo>
                    <a:pt x="1524" y="286131"/>
                  </a:lnTo>
                  <a:lnTo>
                    <a:pt x="14096" y="224409"/>
                  </a:lnTo>
                  <a:lnTo>
                    <a:pt x="53848" y="141478"/>
                  </a:lnTo>
                  <a:lnTo>
                    <a:pt x="92455" y="94742"/>
                  </a:lnTo>
                  <a:lnTo>
                    <a:pt x="139191" y="56134"/>
                  </a:lnTo>
                  <a:lnTo>
                    <a:pt x="192024" y="27431"/>
                  </a:lnTo>
                  <a:lnTo>
                    <a:pt x="252475" y="8636"/>
                  </a:lnTo>
                  <a:lnTo>
                    <a:pt x="283845" y="3810"/>
                  </a:lnTo>
                  <a:lnTo>
                    <a:pt x="360552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703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79A1F2-7B36-6B15-9909-DDE23761B3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7C8F93E-B685-9341-5D39-9F3FB48E6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005" y="1119231"/>
            <a:ext cx="7886700" cy="346249"/>
          </a:xfrm>
          <a:noFill/>
        </p:spPr>
        <p:txBody>
          <a:bodyPr vert="horz" wrap="square" lIns="68580" tIns="34290" rIns="68580" bIns="34290" rtlCol="0" anchor="ctr">
            <a:spAutoFit/>
          </a:bodyPr>
          <a:lstStyle/>
          <a:p>
            <a:r>
              <a:rPr lang="en-US" sz="180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NORTH BUILDING ELEVATION </a:t>
            </a:r>
          </a:p>
        </p:txBody>
      </p:sp>
    </p:spTree>
    <p:extLst>
      <p:ext uri="{BB962C8B-B14F-4D97-AF65-F5344CB8AC3E}">
        <p14:creationId xmlns:p14="http://schemas.microsoft.com/office/powerpoint/2010/main" val="504113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D66FD30-82AC-2A06-D3D9-553A06DCC6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82" y="1436165"/>
            <a:ext cx="7085636" cy="398567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8013B11-E09E-9270-6CE2-D5EF7DE96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182" y="5442610"/>
            <a:ext cx="7886700" cy="276999"/>
          </a:xfrm>
          <a:noFill/>
        </p:spPr>
        <p:txBody>
          <a:bodyPr vert="horz" wrap="square" lIns="68580" tIns="34290" rIns="68580" bIns="34290" rtlCol="0" anchor="ctr">
            <a:spAutoFit/>
          </a:bodyPr>
          <a:lstStyle/>
          <a:p>
            <a:r>
              <a:rPr lang="en-US" sz="135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East Elevation W/ Expanded Metal Mesh Panels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F82D485-49C7-30E4-B6A1-D01B0A165B43}"/>
              </a:ext>
            </a:extLst>
          </p:cNvPr>
          <p:cNvSpPr txBox="1">
            <a:spLocks/>
          </p:cNvSpPr>
          <p:nvPr/>
        </p:nvSpPr>
        <p:spPr>
          <a:xfrm>
            <a:off x="1029182" y="1179941"/>
            <a:ext cx="7886700" cy="256224"/>
          </a:xfrm>
          <a:prstGeom prst="rect">
            <a:avLst/>
          </a:prstGeom>
          <a:noFill/>
        </p:spPr>
        <p:txBody>
          <a:bodyPr vert="horz" wrap="square" lIns="68580" tIns="34290" rIns="68580" bIns="3429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5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rPr>
              <a:t>DESIGN IMPACTS</a:t>
            </a:r>
          </a:p>
        </p:txBody>
      </p:sp>
    </p:spTree>
    <p:extLst>
      <p:ext uri="{BB962C8B-B14F-4D97-AF65-F5344CB8AC3E}">
        <p14:creationId xmlns:p14="http://schemas.microsoft.com/office/powerpoint/2010/main" val="2679437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0284" y="1092453"/>
            <a:ext cx="24974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Palatino Linotype"/>
                <a:cs typeface="Palatino Linotype"/>
              </a:rPr>
              <a:t>Santa</a:t>
            </a:r>
            <a:r>
              <a:rPr sz="1200" b="1" spc="-30" dirty="0">
                <a:latin typeface="Palatino Linotype"/>
                <a:cs typeface="Palatino Linotype"/>
              </a:rPr>
              <a:t> </a:t>
            </a:r>
            <a:r>
              <a:rPr sz="1200" b="1" dirty="0">
                <a:latin typeface="Palatino Linotype"/>
                <a:cs typeface="Palatino Linotype"/>
              </a:rPr>
              <a:t>Paula</a:t>
            </a:r>
            <a:r>
              <a:rPr sz="1200" b="1" spc="-25" dirty="0">
                <a:latin typeface="Palatino Linotype"/>
                <a:cs typeface="Palatino Linotype"/>
              </a:rPr>
              <a:t> </a:t>
            </a:r>
            <a:r>
              <a:rPr sz="1200" b="1" dirty="0">
                <a:latin typeface="Palatino Linotype"/>
                <a:cs typeface="Palatino Linotype"/>
              </a:rPr>
              <a:t>Unified</a:t>
            </a:r>
            <a:r>
              <a:rPr sz="1200" b="1" spc="-15" dirty="0">
                <a:latin typeface="Palatino Linotype"/>
                <a:cs typeface="Palatino Linotype"/>
              </a:rPr>
              <a:t> </a:t>
            </a:r>
            <a:r>
              <a:rPr sz="1200" b="1" dirty="0">
                <a:latin typeface="Palatino Linotype"/>
                <a:cs typeface="Palatino Linotype"/>
              </a:rPr>
              <a:t>School</a:t>
            </a:r>
            <a:r>
              <a:rPr sz="1200" b="1" spc="-35" dirty="0">
                <a:latin typeface="Palatino Linotype"/>
                <a:cs typeface="Palatino Linotype"/>
              </a:rPr>
              <a:t> </a:t>
            </a:r>
            <a:r>
              <a:rPr sz="1200" b="1" spc="-10" dirty="0">
                <a:latin typeface="Palatino Linotype"/>
                <a:cs typeface="Palatino Linotype"/>
              </a:rPr>
              <a:t>District</a:t>
            </a:r>
            <a:endParaRPr sz="1200">
              <a:latin typeface="Palatino Linotype"/>
              <a:cs typeface="Palatino Linotyp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42912" y="6302184"/>
            <a:ext cx="360680" cy="363855"/>
            <a:chOff x="442912" y="6302184"/>
            <a:chExt cx="360680" cy="363855"/>
          </a:xfrm>
        </p:grpSpPr>
        <p:sp>
          <p:nvSpPr>
            <p:cNvPr id="4" name="object 4"/>
            <p:cNvSpPr/>
            <p:nvPr/>
          </p:nvSpPr>
          <p:spPr>
            <a:xfrm>
              <a:off x="447675" y="6306946"/>
              <a:ext cx="351155" cy="354330"/>
            </a:xfrm>
            <a:custGeom>
              <a:avLst/>
              <a:gdLst/>
              <a:ahLst/>
              <a:cxnLst/>
              <a:rect l="l" t="t" r="r" b="b"/>
              <a:pathLst>
                <a:path w="351155" h="354329">
                  <a:moveTo>
                    <a:pt x="350837" y="0"/>
                  </a:moveTo>
                  <a:lnTo>
                    <a:pt x="0" y="0"/>
                  </a:lnTo>
                  <a:lnTo>
                    <a:pt x="0" y="354012"/>
                  </a:lnTo>
                  <a:lnTo>
                    <a:pt x="350837" y="354012"/>
                  </a:lnTo>
                  <a:lnTo>
                    <a:pt x="350837" y="0"/>
                  </a:lnTo>
                  <a:close/>
                </a:path>
              </a:pathLst>
            </a:custGeom>
            <a:solidFill>
              <a:srgbClr val="A400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7675" y="6306946"/>
              <a:ext cx="351155" cy="354330"/>
            </a:xfrm>
            <a:custGeom>
              <a:avLst/>
              <a:gdLst/>
              <a:ahLst/>
              <a:cxnLst/>
              <a:rect l="l" t="t" r="r" b="b"/>
              <a:pathLst>
                <a:path w="351155" h="354329">
                  <a:moveTo>
                    <a:pt x="0" y="354012"/>
                  </a:moveTo>
                  <a:lnTo>
                    <a:pt x="350837" y="354012"/>
                  </a:lnTo>
                  <a:lnTo>
                    <a:pt x="350837" y="0"/>
                  </a:lnTo>
                  <a:lnTo>
                    <a:pt x="0" y="0"/>
                  </a:lnTo>
                  <a:lnTo>
                    <a:pt x="0" y="35401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75702" y="172085"/>
            <a:ext cx="713867" cy="713867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Student</a:t>
            </a:r>
            <a:r>
              <a:rPr spc="-75" dirty="0"/>
              <a:t> </a:t>
            </a:r>
            <a:r>
              <a:rPr dirty="0"/>
              <a:t>Support</a:t>
            </a:r>
            <a:r>
              <a:rPr spc="-50" dirty="0"/>
              <a:t> </a:t>
            </a:r>
            <a:r>
              <a:rPr spc="-10" dirty="0"/>
              <a:t>Facilities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4500" y="1007872"/>
            <a:ext cx="5318125" cy="355600"/>
          </a:xfrm>
          <a:prstGeom prst="rect">
            <a:avLst/>
          </a:prstGeom>
          <a:solidFill>
            <a:srgbClr val="5A5C6C"/>
          </a:solidFill>
        </p:spPr>
        <p:txBody>
          <a:bodyPr vert="horz" wrap="square" lIns="0" tIns="85090" rIns="0" bIns="0" rtlCol="0">
            <a:spAutoFit/>
          </a:bodyPr>
          <a:lstStyle/>
          <a:p>
            <a:pPr marR="15240" algn="ctr">
              <a:lnSpc>
                <a:spcPct val="100000"/>
              </a:lnSpc>
              <a:spcBef>
                <a:spcPts val="670"/>
              </a:spcBef>
            </a:pPr>
            <a:r>
              <a:rPr sz="1500" dirty="0">
                <a:solidFill>
                  <a:srgbClr val="FFFFFF"/>
                </a:solidFill>
                <a:latin typeface="Palatino Linotype"/>
                <a:cs typeface="Palatino Linotype"/>
              </a:rPr>
              <a:t>Music,</a:t>
            </a:r>
            <a:r>
              <a:rPr sz="1500" spc="-7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1500" dirty="0">
                <a:solidFill>
                  <a:srgbClr val="FFFFFF"/>
                </a:solidFill>
                <a:latin typeface="Palatino Linotype"/>
                <a:cs typeface="Palatino Linotype"/>
              </a:rPr>
              <a:t>Arts,</a:t>
            </a:r>
            <a:r>
              <a:rPr sz="1500" spc="-15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1500" dirty="0">
                <a:solidFill>
                  <a:srgbClr val="FFFFFF"/>
                </a:solidFill>
                <a:latin typeface="Palatino Linotype"/>
                <a:cs typeface="Palatino Linotype"/>
              </a:rPr>
              <a:t>and</a:t>
            </a:r>
            <a:r>
              <a:rPr sz="1500" spc="-8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Palatino Linotype"/>
                <a:cs typeface="Palatino Linotype"/>
              </a:rPr>
              <a:t>Athletics</a:t>
            </a:r>
            <a:endParaRPr sz="1500">
              <a:latin typeface="Palatino Linotype"/>
              <a:cs typeface="Palatino Linotype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39268" y="1705355"/>
            <a:ext cx="8726170" cy="4500245"/>
            <a:chOff x="239268" y="1705355"/>
            <a:chExt cx="8726170" cy="450024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9109" y="2170145"/>
              <a:ext cx="6035839" cy="403485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9268" y="1705355"/>
              <a:ext cx="3379470" cy="2585466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703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01472" y="2842336"/>
            <a:ext cx="2540635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480">
              <a:lnSpc>
                <a:spcPct val="100000"/>
              </a:lnSpc>
              <a:spcBef>
                <a:spcPts val="100"/>
              </a:spcBef>
            </a:pPr>
            <a:r>
              <a:rPr sz="3300" b="1" dirty="0">
                <a:latin typeface="Palatino Linotype"/>
                <a:cs typeface="Palatino Linotype"/>
              </a:rPr>
              <a:t>Questions</a:t>
            </a:r>
            <a:r>
              <a:rPr sz="3300" b="1" spc="-10" dirty="0">
                <a:latin typeface="Palatino Linotype"/>
                <a:cs typeface="Palatino Linotype"/>
              </a:rPr>
              <a:t>?</a:t>
            </a:r>
            <a:endParaRPr sz="3300" dirty="0">
              <a:latin typeface="Palatino Linotype"/>
              <a:cs typeface="Palatino Linotype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44806" y="1708373"/>
            <a:ext cx="5435381" cy="370414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</TotalTime>
  <Words>642</Words>
  <Application>Microsoft Office PowerPoint</Application>
  <PresentationFormat>On-screen Show (4:3)</PresentationFormat>
  <Paragraphs>123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Helvetica</vt:lpstr>
      <vt:lpstr>Palatino Linotype</vt:lpstr>
      <vt:lpstr>Office Theme</vt:lpstr>
      <vt:lpstr>Santa Paula Unified School District</vt:lpstr>
      <vt:lpstr>To Clear the Ambiguity of Funds Use</vt:lpstr>
      <vt:lpstr>PowerPoint Presentation</vt:lpstr>
      <vt:lpstr>Why do we need funds for Bryden Gym?</vt:lpstr>
      <vt:lpstr>What about the bond funds after the shortfall?</vt:lpstr>
      <vt:lpstr>PowerPoint Presentation</vt:lpstr>
      <vt:lpstr>Insuring these funds will be spent correctly </vt:lpstr>
      <vt:lpstr>While our high schools look good …</vt:lpstr>
      <vt:lpstr>PowerPoint Presentation</vt:lpstr>
      <vt:lpstr>Student Support Facilities</vt:lpstr>
      <vt:lpstr>NORTH BUILDING ELEVATION </vt:lpstr>
      <vt:lpstr>East Elevation W/ Expanded Metal Mesh Panels </vt:lpstr>
      <vt:lpstr>Student Support Facilities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Santa Ynez Valley Union High School District</dc:title>
  <dc:creator>Samantha Sam-Chen</dc:creator>
  <cp:lastModifiedBy>Jeffrey Weinstein</cp:lastModifiedBy>
  <cp:revision>10</cp:revision>
  <cp:lastPrinted>2026-09-30T21:11:54Z</cp:lastPrinted>
  <dcterms:created xsi:type="dcterms:W3CDTF">2026-09-30T20:04:32Z</dcterms:created>
  <dcterms:modified xsi:type="dcterms:W3CDTF">2026-09-30T21:25:56Z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2026-09-09T00:00:00Z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2026-09-30T00:00:00Z</vt:filetime>
  </property>
  <property fmtid="{D5CDD505-2E9C-101B-9397-08002B2CF9AE}" pid="5" name="Producer">
    <vt:lpwstr>Microsoft® PowerPoint® for Microsoft 365</vt:lpwstr>
  </property>
</Properties>
</file>