
<file path=[Content_Types].xml><?xml version="1.0" encoding="utf-8"?>
<Types xmlns="http://schemas.openxmlformats.org/package/2006/content-types">
  <Default Extension="fntdata" ContentType="application/x-fontdata"/>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2"/>
  </p:notesMasterIdLst>
  <p:sldIdLst>
    <p:sldId id="259" r:id="rId5"/>
    <p:sldId id="258" r:id="rId6"/>
    <p:sldId id="261" r:id="rId7"/>
    <p:sldId id="262" r:id="rId8"/>
    <p:sldId id="264" r:id="rId9"/>
    <p:sldId id="265" r:id="rId10"/>
    <p:sldId id="269" r:id="rId11"/>
    <p:sldId id="270" r:id="rId12"/>
    <p:sldId id="271" r:id="rId13"/>
    <p:sldId id="272" r:id="rId14"/>
    <p:sldId id="273" r:id="rId15"/>
    <p:sldId id="274" r:id="rId16"/>
    <p:sldId id="276" r:id="rId17"/>
    <p:sldId id="279" r:id="rId18"/>
    <p:sldId id="280" r:id="rId19"/>
    <p:sldId id="287" r:id="rId20"/>
    <p:sldId id="283" r:id="rId21"/>
  </p:sldIdLst>
  <p:sldSz cx="18288000" cy="10287000"/>
  <p:notesSz cx="6858000" cy="9144000"/>
  <p:embeddedFontLst>
    <p:embeddedFont>
      <p:font typeface="ADLaM Display" panose="02010000000000000000" pitchFamily="2" charset="0"/>
      <p:regular r:id="rId23"/>
    </p:embeddedFont>
    <p:embeddedFont>
      <p:font typeface="Calibri (MS) Bold" panose="020B0604020202020204" charset="0"/>
      <p:regular r:id="rId24"/>
    </p:embeddedFont>
    <p:embeddedFont>
      <p:font typeface="Calibri (MS) Light" panose="020B0604020202020204" charset="0"/>
      <p:regular r:id="rId25"/>
    </p:embeddedFont>
    <p:embeddedFont>
      <p:font typeface="Canva Student Font" panose="020B0604020202020204" charset="0"/>
      <p:regular r:id="rId26"/>
    </p:embeddedFont>
    <p:embeddedFont>
      <p:font typeface="ChaloopsW00-Bd" panose="020B0604020202020204" charset="0"/>
      <p:regular r:id="rId27"/>
    </p:embeddedFont>
    <p:embeddedFont>
      <p:font typeface="Glacial Indifference" panose="020B0604020202020204" charset="0"/>
      <p:regular r:id="rId28"/>
    </p:embeddedFont>
    <p:embeddedFont>
      <p:font typeface="Hero" panose="020B0604020202020204" charset="0"/>
      <p:regular r:id="rId29"/>
    </p:embeddedFont>
    <p:embeddedFont>
      <p:font typeface="Hero Bold" panose="020B0604020202020204" charset="0"/>
      <p:regular r:id="rId30"/>
    </p:embeddedFont>
    <p:embeddedFont>
      <p:font typeface="Marykate" panose="020B0604020202020204" charset="0"/>
      <p:regular r:id="rId31"/>
    </p:embeddedFont>
    <p:embeddedFont>
      <p:font typeface="TC October" panose="020B0604020202020204" charset="0"/>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0FE193-C0B3-78AA-3EFC-25F6D161ED9A}" v="9" dt="2026-09-24T19:20:13.569"/>
    <p1510:client id="{39D1D8E2-2F04-5EFC-3AE6-2161C09584FB}" v="1" dt="2026-09-23T21:32:23.674"/>
    <p1510:client id="{CDB9882F-49D2-402B-823B-4018FBA13C5A}" v="84" dt="2026-09-24T18:39:12.3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4.fntdata"/><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3.fntdata"/><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2.fntdata"/><Relationship Id="rId32" Type="http://schemas.openxmlformats.org/officeDocument/2006/relationships/font" Target="fonts/font10.fntdata"/><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9.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01.10.2026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Evidence: Upload completed presentation and recorded feedback as part of the evidence to support the Annual Meeting Materials. Do not forget the sign-in sheets, and survey/feedback that you receive throughout the meeting. ​</a:t>
            </a:r>
          </a:p>
          <a:p>
            <a:endParaRPr lang="en-US"/>
          </a:p>
          <a:p>
            <a:endParaRPr lang="en-US"/>
          </a:p>
          <a:p>
            <a:r>
              <a:rPr lang="en-US"/>
              <a:t>*** CORRECT anything in RED to be your specific school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Highlight the Title I Program here in Pinellas County.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REQUIRED</a:t>
            </a:r>
          </a:p>
          <a:p>
            <a:endParaRPr lang="en-US"/>
          </a:p>
          <a:p>
            <a:r>
              <a:rPr lang="en-US"/>
              <a:t>The Florida Department of Education receives funds from the federal government. Districts receive Title I funds from Department of Education, and the school district distributes these funds to schools based on the percentage of children eligible for free/reduced price lunch; however, students do not have to be from low-income families to receive help.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REQUIRED</a:t>
            </a:r>
          </a:p>
          <a:p>
            <a:endParaRPr lang="en-US"/>
          </a:p>
          <a:p>
            <a:r>
              <a:rPr lang="en-US"/>
              <a:t>Title I is supplemental federal funding that provides e​</a:t>
            </a:r>
          </a:p>
          <a:p>
            <a:endParaRPr lang="en-US"/>
          </a:p>
          <a:p>
            <a:r>
              <a:rPr lang="en-US"/>
              <a:t>​</a:t>
            </a:r>
          </a:p>
          <a:p>
            <a:endParaRPr lang="en-US"/>
          </a:p>
          <a:p>
            <a:r>
              <a:rPr lang="en-US"/>
              <a:t>Definition: provided in addition to what is already present or available to complete or enhance it extra academic support and learning opportunities for economically disadvantaged students.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OPTIONAL</a:t>
            </a:r>
          </a:p>
          <a:p>
            <a:endParaRPr lang="en-US"/>
          </a:p>
          <a:p>
            <a:r>
              <a:rPr lang="en-US"/>
              <a:t>Use additional slides if necessary.  This is where you want to really highlight Title I funding and how it positively impacts your scholars! ​</a:t>
            </a:r>
          </a:p>
          <a:p>
            <a:endParaRPr lang="en-US"/>
          </a:p>
          <a:p>
            <a:r>
              <a:rPr lang="en-US"/>
              <a:t>​</a:t>
            </a:r>
          </a:p>
          <a:p>
            <a:endParaRPr lang="en-US"/>
          </a:p>
          <a:p>
            <a:r>
              <a:rPr lang="en-US"/>
              <a:t>Additional supplemental personnel (add specific positions)​</a:t>
            </a:r>
          </a:p>
          <a:p>
            <a:endParaRPr lang="en-US"/>
          </a:p>
          <a:p>
            <a:r>
              <a:rPr lang="en-US"/>
              <a:t>Additional training opportunities for school staff (add specific trainings offered at your site)​</a:t>
            </a:r>
          </a:p>
          <a:p>
            <a:endParaRPr lang="en-US"/>
          </a:p>
          <a:p>
            <a:r>
              <a:rPr lang="en-US"/>
              <a:t>Extended Learning Opportunities (before and/or after school programs)​</a:t>
            </a:r>
          </a:p>
          <a:p>
            <a:endParaRPr lang="en-US"/>
          </a:p>
          <a:p>
            <a:r>
              <a:rPr lang="en-US"/>
              <a:t>Supplemental teaching materials, equipment, and technology​</a:t>
            </a:r>
          </a:p>
          <a:p>
            <a:endParaRPr lang="en-US"/>
          </a:p>
          <a:p>
            <a:r>
              <a:rPr lang="en-US"/>
              <a:t>Parent and Family Engagement Resources and Training Workshops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OPTIONAL </a:t>
            </a:r>
          </a:p>
          <a:p>
            <a:endParaRPr lang="en-US"/>
          </a:p>
          <a:p>
            <a:r>
              <a:rPr lang="en-US"/>
              <a:t>Based on the FSA data and school grades, there is a lot to celebrate!!​</a:t>
            </a:r>
          </a:p>
          <a:p>
            <a:endParaRPr lang="en-US"/>
          </a:p>
          <a:p>
            <a:r>
              <a:rPr lang="en-US"/>
              <a:t>How did your Title I Resources support or enhance the work that you were able to get done?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REQUIRED</a:t>
            </a:r>
          </a:p>
          <a:p>
            <a:endParaRPr lang="en-US"/>
          </a:p>
          <a:p>
            <a:r>
              <a:rPr lang="en-US"/>
              <a:t>SAMPLE ONLY  - Delete Slide ​and make your own </a:t>
            </a:r>
          </a:p>
          <a:p>
            <a:endParaRPr lang="en-US"/>
          </a:p>
          <a:p>
            <a:r>
              <a:rPr lang="en-US"/>
              <a:t>Highlight your budget and resources and how they will be used to support family engagement.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REQUIRED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REQUIRED</a:t>
            </a:r>
          </a:p>
          <a:p>
            <a:endParaRPr lang="en-US"/>
          </a:p>
          <a:p>
            <a:r>
              <a:rPr lang="en-US"/>
              <a:t>As a Title I parent you have the right to be involved in the development of the following plans and documents for our school which can be found on our website (insert website) to view as well as in the Parent Station located (insert location here). ​</a:t>
            </a:r>
          </a:p>
          <a:p>
            <a:endParaRPr lang="en-US"/>
          </a:p>
          <a:p>
            <a:r>
              <a:rPr lang="en-US"/>
              <a:t>​Our school’s Title I Parent Station is located (insert location or photo of Title I Parent Station- front office and on the webpage). Please include photo as part of the evidence monitoring. ​</a:t>
            </a:r>
          </a:p>
          <a:p>
            <a:endParaRPr lang="en-US"/>
          </a:p>
          <a:p>
            <a:r>
              <a:rPr lang="en-US"/>
              <a:t>​You will find a copy of our School Improvement Plan, Title I Schoolwide Plan, School’s PFEP, the School District’s PFEP, Parent’s Right to Know Memo, Upcoming Events, Compact, (insert other documents at your station)​</a:t>
            </a:r>
          </a:p>
          <a:p>
            <a:endParaRPr lang="en-US"/>
          </a:p>
          <a:p>
            <a:r>
              <a:rPr lang="en-US"/>
              <a:t>​</a:t>
            </a:r>
          </a:p>
          <a:p>
            <a:endParaRPr lang="en-US"/>
          </a:p>
          <a:p>
            <a:r>
              <a:rPr lang="en-US"/>
              <a:t>School Improvement Plan (SIP)​</a:t>
            </a:r>
          </a:p>
          <a:p>
            <a:r>
              <a:rPr lang="en-US"/>
              <a:t>Parent and Family Engagement Plan ​</a:t>
            </a:r>
          </a:p>
          <a:p>
            <a:r>
              <a:rPr lang="en-US"/>
              <a:t>Title I Schoolwide Plan ​</a:t>
            </a:r>
          </a:p>
          <a:p>
            <a:r>
              <a:rPr lang="en-US"/>
              <a:t>School-Parent-Student Compact​</a:t>
            </a:r>
          </a:p>
          <a:p>
            <a:endParaRPr lang="en-US"/>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REQUIRED</a:t>
            </a:r>
          </a:p>
          <a:p>
            <a:endParaRPr lang="en-US"/>
          </a:p>
          <a:p>
            <a:r>
              <a:rPr lang="en-US"/>
              <a:t>At the elementary level, school compacts are used as a progress monitoring tool through the year during parent teacher conferences.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REQUIRED</a:t>
            </a:r>
          </a:p>
          <a:p>
            <a:endParaRPr lang="en-US"/>
          </a:p>
          <a:p>
            <a:r>
              <a:rPr lang="en-US"/>
              <a:t>Please insert an example of your updated school compact. Highlight any things that unique to your school’s compact.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REQUIRED</a:t>
            </a:r>
          </a:p>
          <a:p>
            <a:endParaRPr lang="en-US"/>
          </a:p>
          <a:p>
            <a:r>
              <a:rPr lang="en-US"/>
              <a:t>Provide information on the specific committees that parents can be involved. Include the purpose, date and time of meetings. ​</a:t>
            </a:r>
          </a:p>
          <a:p>
            <a:endParaRPr lang="en-US"/>
          </a:p>
          <a:p>
            <a:r>
              <a:rPr lang="en-US"/>
              <a:t>Explain the PFEP and its purpose. ​</a:t>
            </a:r>
          </a:p>
          <a:p>
            <a:endParaRPr lang="en-US"/>
          </a:p>
          <a:p>
            <a:r>
              <a:rPr lang="en-US"/>
              <a:t>Consider the evidence related Title I Crate, Sample of Evidence,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REQUIRED</a:t>
            </a:r>
          </a:p>
          <a:p>
            <a:endParaRPr lang="en-US"/>
          </a:p>
          <a:p>
            <a:endParaRPr lang="en-US"/>
          </a:p>
          <a:p>
            <a:r>
              <a:rPr lang="en-US"/>
              <a:t>All curriculum, instruction and assessments are based on student-centered expectations.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REQUIRED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REQUIRED</a:t>
            </a:r>
          </a:p>
          <a:p>
            <a:endParaRPr lang="en-US"/>
          </a:p>
          <a:p>
            <a:r>
              <a:rPr lang="en-US"/>
              <a:t>Please add your PAC representative in slide and share with your Title I Specialist. ​</a:t>
            </a:r>
          </a:p>
          <a:p>
            <a:endParaRPr lang="en-US"/>
          </a:p>
          <a:p>
            <a:r>
              <a:rPr lang="en-US"/>
              <a:t>​https://forms.office.com/Pages/ResponsePage.aspx?id=BZM8c9c5GkaGb_3ye_PH_ywWjljlMQdDv9wc58mKxfhUMlBCTlJTQkVCUkNDTjNIUTBaQTZSSDI1My4u</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17</a:t>
            </a:fld>
            <a:endParaRPr lang="cs-CZ"/>
          </a:p>
        </p:txBody>
      </p:sp>
    </p:spTree>
    <p:extLst>
      <p:ext uri="{BB962C8B-B14F-4D97-AF65-F5344CB8AC3E}">
        <p14:creationId xmlns:p14="http://schemas.microsoft.com/office/powerpoint/2010/main" val="18297355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13" Type="http://schemas.openxmlformats.org/officeDocument/2006/relationships/image" Target="../media/image5.svg"/><Relationship Id="rId18" Type="http://schemas.openxmlformats.org/officeDocument/2006/relationships/image" Target="../media/image10.svg"/><Relationship Id="rId26" Type="http://schemas.openxmlformats.org/officeDocument/2006/relationships/image" Target="../media/image18.png"/><Relationship Id="rId3" Type="http://schemas.microsoft.com/office/2007/relationships/media" Target="../media/media2.m4a"/><Relationship Id="rId21" Type="http://schemas.openxmlformats.org/officeDocument/2006/relationships/image" Target="../media/image13.svg"/><Relationship Id="rId7" Type="http://schemas.openxmlformats.org/officeDocument/2006/relationships/slideLayout" Target="../slideLayouts/slideLayout7.xml"/><Relationship Id="rId12" Type="http://schemas.openxmlformats.org/officeDocument/2006/relationships/image" Target="../media/image4.svg"/><Relationship Id="rId17" Type="http://schemas.openxmlformats.org/officeDocument/2006/relationships/image" Target="../media/image9.svg"/><Relationship Id="rId25" Type="http://schemas.openxmlformats.org/officeDocument/2006/relationships/image" Target="../media/image17.svg"/><Relationship Id="rId2" Type="http://schemas.openxmlformats.org/officeDocument/2006/relationships/audio" Target="../media/media1.m4a"/><Relationship Id="rId16" Type="http://schemas.openxmlformats.org/officeDocument/2006/relationships/image" Target="../media/image8.svg"/><Relationship Id="rId20" Type="http://schemas.openxmlformats.org/officeDocument/2006/relationships/image" Target="../media/image12.png"/><Relationship Id="rId1" Type="http://schemas.microsoft.com/office/2007/relationships/media" Target="../media/media1.m4a"/><Relationship Id="rId6" Type="http://schemas.openxmlformats.org/officeDocument/2006/relationships/audio" Target="../media/media3.m4a"/><Relationship Id="rId11" Type="http://schemas.openxmlformats.org/officeDocument/2006/relationships/image" Target="../media/image3.svg"/><Relationship Id="rId24" Type="http://schemas.openxmlformats.org/officeDocument/2006/relationships/image" Target="../media/image16.png"/><Relationship Id="rId5" Type="http://schemas.microsoft.com/office/2007/relationships/media" Target="../media/media3.m4a"/><Relationship Id="rId15" Type="http://schemas.openxmlformats.org/officeDocument/2006/relationships/image" Target="../media/image7.svg"/><Relationship Id="rId23" Type="http://schemas.openxmlformats.org/officeDocument/2006/relationships/image" Target="../media/image15.png"/><Relationship Id="rId10" Type="http://schemas.openxmlformats.org/officeDocument/2006/relationships/image" Target="../media/image2.svg"/><Relationship Id="rId19" Type="http://schemas.openxmlformats.org/officeDocument/2006/relationships/image" Target="../media/image11.svg"/><Relationship Id="rId4" Type="http://schemas.openxmlformats.org/officeDocument/2006/relationships/audio" Target="../media/media2.m4a"/><Relationship Id="rId9" Type="http://schemas.openxmlformats.org/officeDocument/2006/relationships/image" Target="../media/image1.jpeg"/><Relationship Id="rId14" Type="http://schemas.openxmlformats.org/officeDocument/2006/relationships/image" Target="../media/image6.svg"/><Relationship Id="rId22" Type="http://schemas.openxmlformats.org/officeDocument/2006/relationships/image" Target="../media/image14.svg"/></Relationships>
</file>

<file path=ppt/slides/_rels/slide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slideLayout" Target="../slideLayouts/slideLayout7.xml"/><Relationship Id="rId7" Type="http://schemas.openxmlformats.org/officeDocument/2006/relationships/image" Target="../media/image7.svg"/><Relationship Id="rId12" Type="http://schemas.openxmlformats.org/officeDocument/2006/relationships/image" Target="../media/image18.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5.svg"/><Relationship Id="rId11" Type="http://schemas.openxmlformats.org/officeDocument/2006/relationships/image" Target="../media/image21.jpeg"/><Relationship Id="rId5" Type="http://schemas.openxmlformats.org/officeDocument/2006/relationships/image" Target="../media/image19.jpeg"/><Relationship Id="rId10" Type="http://schemas.openxmlformats.org/officeDocument/2006/relationships/image" Target="../media/image20.svg"/><Relationship Id="rId4" Type="http://schemas.openxmlformats.org/officeDocument/2006/relationships/notesSlide" Target="../notesSlides/notesSlide2.xml"/><Relationship Id="rId9" Type="http://schemas.openxmlformats.org/officeDocument/2006/relationships/image" Target="../media/image10.svg"/></Relationships>
</file>

<file path=ppt/slides/_rels/slide3.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22.svg"/><Relationship Id="rId3" Type="http://schemas.openxmlformats.org/officeDocument/2006/relationships/slideLayout" Target="../slideLayouts/slideLayout7.xml"/><Relationship Id="rId7" Type="http://schemas.openxmlformats.org/officeDocument/2006/relationships/image" Target="../media/image12.png"/><Relationship Id="rId12" Type="http://schemas.openxmlformats.org/officeDocument/2006/relationships/image" Target="../media/image17.sv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9.jpeg"/><Relationship Id="rId15" Type="http://schemas.openxmlformats.org/officeDocument/2006/relationships/image" Target="../media/image18.png"/><Relationship Id="rId10" Type="http://schemas.openxmlformats.org/officeDocument/2006/relationships/image" Target="../media/image15.png"/><Relationship Id="rId4" Type="http://schemas.openxmlformats.org/officeDocument/2006/relationships/notesSlide" Target="../notesSlides/notesSlide3.xml"/><Relationship Id="rId9" Type="http://schemas.openxmlformats.org/officeDocument/2006/relationships/image" Target="../media/image14.svg"/><Relationship Id="rId14" Type="http://schemas.openxmlformats.org/officeDocument/2006/relationships/image" Target="../media/image23.sv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8.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3.svg"/><Relationship Id="rId5" Type="http://schemas.openxmlformats.org/officeDocument/2006/relationships/image" Target="../media/image24.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slideLayout" Target="../slideLayouts/slideLayout7.xml"/><Relationship Id="rId7" Type="http://schemas.openxmlformats.org/officeDocument/2006/relationships/image" Target="../media/image26.svg"/><Relationship Id="rId12" Type="http://schemas.openxmlformats.org/officeDocument/2006/relationships/image" Target="../media/image18.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5.png"/><Relationship Id="rId11" Type="http://schemas.openxmlformats.org/officeDocument/2006/relationships/image" Target="../media/image30.jpeg"/><Relationship Id="rId5" Type="http://schemas.openxmlformats.org/officeDocument/2006/relationships/image" Target="../media/image19.jpeg"/><Relationship Id="rId10" Type="http://schemas.openxmlformats.org/officeDocument/2006/relationships/image" Target="../media/image29.jpeg"/><Relationship Id="rId4" Type="http://schemas.openxmlformats.org/officeDocument/2006/relationships/notesSlide" Target="../notesSlides/notesSlide5.xml"/><Relationship Id="rId9" Type="http://schemas.openxmlformats.org/officeDocument/2006/relationships/image" Target="../media/image28.svg"/></Relationships>
</file>

<file path=ppt/slides/_rels/slide6.xml.rels><?xml version="1.0" encoding="UTF-8" standalone="yes"?>
<Relationships xmlns="http://schemas.openxmlformats.org/package/2006/relationships"><Relationship Id="rId8" Type="http://schemas.openxmlformats.org/officeDocument/2006/relationships/image" Target="../media/image32.svg"/><Relationship Id="rId13" Type="http://schemas.openxmlformats.org/officeDocument/2006/relationships/image" Target="../media/image37.jpeg"/><Relationship Id="rId3" Type="http://schemas.openxmlformats.org/officeDocument/2006/relationships/slideLayout" Target="../slideLayouts/slideLayout7.xml"/><Relationship Id="rId7" Type="http://schemas.openxmlformats.org/officeDocument/2006/relationships/image" Target="../media/image31.png"/><Relationship Id="rId12" Type="http://schemas.openxmlformats.org/officeDocument/2006/relationships/image" Target="../media/image36.jpe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8.svg"/><Relationship Id="rId11" Type="http://schemas.openxmlformats.org/officeDocument/2006/relationships/image" Target="../media/image35.svg"/><Relationship Id="rId5" Type="http://schemas.openxmlformats.org/officeDocument/2006/relationships/image" Target="../media/image19.jpeg"/><Relationship Id="rId10" Type="http://schemas.openxmlformats.org/officeDocument/2006/relationships/image" Target="../media/image34.svg"/><Relationship Id="rId4" Type="http://schemas.openxmlformats.org/officeDocument/2006/relationships/notesSlide" Target="../notesSlides/notesSlide6.xml"/><Relationship Id="rId9" Type="http://schemas.openxmlformats.org/officeDocument/2006/relationships/image" Target="../media/image33.svg"/><Relationship Id="rId14"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slideLayout" Target="../slideLayouts/slideLayout7.xml"/><Relationship Id="rId7" Type="http://schemas.openxmlformats.org/officeDocument/2006/relationships/image" Target="../media/image7.sv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5.svg"/><Relationship Id="rId5" Type="http://schemas.openxmlformats.org/officeDocument/2006/relationships/image" Target="../media/image19.jpeg"/><Relationship Id="rId10" Type="http://schemas.openxmlformats.org/officeDocument/2006/relationships/image" Target="../media/image18.png"/><Relationship Id="rId4" Type="http://schemas.openxmlformats.org/officeDocument/2006/relationships/notesSlide" Target="../notesSlides/notesSlide7.xml"/><Relationship Id="rId9" Type="http://schemas.openxmlformats.org/officeDocument/2006/relationships/image" Target="../media/image38.png"/></Relationships>
</file>

<file path=ppt/slides/_rels/slide8.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slideLayout" Target="../slideLayouts/slideLayout7.xml"/><Relationship Id="rId7" Type="http://schemas.openxmlformats.org/officeDocument/2006/relationships/image" Target="../media/image25.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39.svg"/><Relationship Id="rId11" Type="http://schemas.openxmlformats.org/officeDocument/2006/relationships/image" Target="../media/image18.png"/><Relationship Id="rId5" Type="http://schemas.openxmlformats.org/officeDocument/2006/relationships/image" Target="../media/image19.jpeg"/><Relationship Id="rId10" Type="http://schemas.openxmlformats.org/officeDocument/2006/relationships/image" Target="../media/image23.svg"/><Relationship Id="rId4" Type="http://schemas.openxmlformats.org/officeDocument/2006/relationships/notesSlide" Target="../notesSlides/notesSlide8.xml"/><Relationship Id="rId9" Type="http://schemas.openxmlformats.org/officeDocument/2006/relationships/image" Target="../media/image40.svg"/></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Layout" Target="../slideLayouts/slideLayout7.xml"/><Relationship Id="rId7" Type="http://schemas.openxmlformats.org/officeDocument/2006/relationships/image" Target="../media/image41.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3.svg"/><Relationship Id="rId5" Type="http://schemas.openxmlformats.org/officeDocument/2006/relationships/image" Target="../media/image19.jpe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slideLayout" Target="../slideLayouts/slideLayout7.xml"/><Relationship Id="rId7" Type="http://schemas.openxmlformats.org/officeDocument/2006/relationships/image" Target="../media/image42.sv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3.svg"/><Relationship Id="rId5" Type="http://schemas.openxmlformats.org/officeDocument/2006/relationships/image" Target="../media/image19.jpeg"/><Relationship Id="rId4" Type="http://schemas.openxmlformats.org/officeDocument/2006/relationships/notesSlide" Target="../notesSlides/notesSlide10.xml"/><Relationship Id="rId9" Type="http://schemas.openxmlformats.org/officeDocument/2006/relationships/image" Target="../media/image18.png"/></Relationships>
</file>

<file path=ppt/slides/_rels/slide11.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slideLayout" Target="../slideLayouts/slideLayout7.xml"/><Relationship Id="rId7" Type="http://schemas.openxmlformats.org/officeDocument/2006/relationships/image" Target="../media/image44.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3.svg"/><Relationship Id="rId5" Type="http://schemas.openxmlformats.org/officeDocument/2006/relationships/image" Target="../media/image19.jpeg"/><Relationship Id="rId10" Type="http://schemas.openxmlformats.org/officeDocument/2006/relationships/image" Target="../media/image18.png"/><Relationship Id="rId4" Type="http://schemas.openxmlformats.org/officeDocument/2006/relationships/notesSlide" Target="../notesSlides/notesSlide11.xml"/><Relationship Id="rId9" Type="http://schemas.openxmlformats.org/officeDocument/2006/relationships/image" Target="../media/image46.png"/></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Layout" Target="../slideLayouts/slideLayout7.xml"/><Relationship Id="rId7" Type="http://schemas.openxmlformats.org/officeDocument/2006/relationships/image" Target="../media/image47.jpe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23.svg"/><Relationship Id="rId5" Type="http://schemas.openxmlformats.org/officeDocument/2006/relationships/image" Target="../media/image19.jpe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slideLayout" Target="../slideLayouts/slideLayout7.xml"/><Relationship Id="rId7" Type="http://schemas.openxmlformats.org/officeDocument/2006/relationships/image" Target="../media/image48.png"/><Relationship Id="rId12" Type="http://schemas.openxmlformats.org/officeDocument/2006/relationships/image" Target="../media/image18.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3.svg"/><Relationship Id="rId11" Type="http://schemas.openxmlformats.org/officeDocument/2006/relationships/hyperlink" Target="http://www.fldoe.org" TargetMode="External"/><Relationship Id="rId5" Type="http://schemas.openxmlformats.org/officeDocument/2006/relationships/image" Target="../media/image19.jpeg"/><Relationship Id="rId10" Type="http://schemas.openxmlformats.org/officeDocument/2006/relationships/image" Target="../media/image51.jpeg"/><Relationship Id="rId4" Type="http://schemas.openxmlformats.org/officeDocument/2006/relationships/notesSlide" Target="../notesSlides/notesSlide13.xml"/><Relationship Id="rId9" Type="http://schemas.openxmlformats.org/officeDocument/2006/relationships/image" Target="../media/image50.jpeg"/></Relationships>
</file>

<file path=ppt/slides/_rels/slide14.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slideLayout" Target="../slideLayouts/slideLayout7.xml"/><Relationship Id="rId7" Type="http://schemas.openxmlformats.org/officeDocument/2006/relationships/image" Target="../media/image52.jpe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23.svg"/><Relationship Id="rId5" Type="http://schemas.openxmlformats.org/officeDocument/2006/relationships/image" Target="../media/image19.jpeg"/><Relationship Id="rId10" Type="http://schemas.openxmlformats.org/officeDocument/2006/relationships/image" Target="../media/image18.png"/><Relationship Id="rId4" Type="http://schemas.openxmlformats.org/officeDocument/2006/relationships/notesSlide" Target="../notesSlides/notesSlide14.xml"/><Relationship Id="rId9" Type="http://schemas.openxmlformats.org/officeDocument/2006/relationships/hyperlink" Target="https://edudata.fldoe.org"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www.pcsb.org/titleone" TargetMode="External"/><Relationship Id="rId3" Type="http://schemas.openxmlformats.org/officeDocument/2006/relationships/slideLayout" Target="../slideLayouts/slideLayout7.xml"/><Relationship Id="rId7" Type="http://schemas.openxmlformats.org/officeDocument/2006/relationships/image" Target="../media/image54.pn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23.svg"/><Relationship Id="rId5" Type="http://schemas.openxmlformats.org/officeDocument/2006/relationships/image" Target="../media/image19.jpeg"/><Relationship Id="rId4" Type="http://schemas.openxmlformats.org/officeDocument/2006/relationships/notesSlide" Target="../notesSlides/notesSlide15.xml"/><Relationship Id="rId9" Type="http://schemas.openxmlformats.org/officeDocument/2006/relationships/image" Target="../media/image18.png"/></Relationships>
</file>

<file path=ppt/slides/_rels/slide16.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18.png"/><Relationship Id="rId3" Type="http://schemas.openxmlformats.org/officeDocument/2006/relationships/slideLayout" Target="../slideLayouts/slideLayout7.xml"/><Relationship Id="rId7" Type="http://schemas.openxmlformats.org/officeDocument/2006/relationships/image" Target="../media/image13.svg"/><Relationship Id="rId12" Type="http://schemas.openxmlformats.org/officeDocument/2006/relationships/image" Target="../media/image55.sv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12.png"/><Relationship Id="rId11" Type="http://schemas.openxmlformats.org/officeDocument/2006/relationships/image" Target="../media/image17.svg"/><Relationship Id="rId5" Type="http://schemas.openxmlformats.org/officeDocument/2006/relationships/image" Target="../media/image11.svg"/><Relationship Id="rId10" Type="http://schemas.openxmlformats.org/officeDocument/2006/relationships/image" Target="../media/image16.png"/><Relationship Id="rId4" Type="http://schemas.openxmlformats.org/officeDocument/2006/relationships/image" Target="../media/image19.jpeg"/><Relationship Id="rId9" Type="http://schemas.openxmlformats.org/officeDocument/2006/relationships/image" Target="../media/image15.png"/></Relationships>
</file>

<file path=ppt/slides/_rels/slide17.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56.png"/><Relationship Id="rId3" Type="http://schemas.openxmlformats.org/officeDocument/2006/relationships/slideLayout" Target="../slideLayouts/slideLayout7.xml"/><Relationship Id="rId7" Type="http://schemas.openxmlformats.org/officeDocument/2006/relationships/image" Target="../media/image17.svg"/><Relationship Id="rId12" Type="http://schemas.openxmlformats.org/officeDocument/2006/relationships/image" Target="../media/image16.pn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14.svg"/><Relationship Id="rId11" Type="http://schemas.openxmlformats.org/officeDocument/2006/relationships/image" Target="../media/image13.svg"/><Relationship Id="rId5" Type="http://schemas.openxmlformats.org/officeDocument/2006/relationships/image" Target="../media/image19.jpeg"/><Relationship Id="rId10" Type="http://schemas.openxmlformats.org/officeDocument/2006/relationships/image" Target="../media/image15.png"/><Relationship Id="rId4" Type="http://schemas.openxmlformats.org/officeDocument/2006/relationships/notesSlide" Target="../notesSlides/notesSlide16.xml"/><Relationship Id="rId9" Type="http://schemas.openxmlformats.org/officeDocument/2006/relationships/image" Target="../media/image12.png"/><Relationship Id="rId1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6377" y="-14281"/>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9"/>
            <a:stretch>
              <a:fillRect t="-9111"/>
            </a:stretch>
          </a:blipFill>
        </p:spPr>
        <p:txBody>
          <a:bodyPr/>
          <a:lstStyle/>
          <a:p>
            <a:endParaRPr lang="en-US"/>
          </a:p>
        </p:txBody>
      </p:sp>
      <p:sp>
        <p:nvSpPr>
          <p:cNvPr id="3" name="Freeform 3"/>
          <p:cNvSpPr/>
          <p:nvPr/>
        </p:nvSpPr>
        <p:spPr>
          <a:xfrm>
            <a:off x="3663612" y="4415042"/>
            <a:ext cx="11023680" cy="2645683"/>
          </a:xfrm>
          <a:custGeom>
            <a:avLst/>
            <a:gdLst/>
            <a:ahLst/>
            <a:cxnLst/>
            <a:rect l="l" t="t" r="r" b="b"/>
            <a:pathLst>
              <a:path w="11023680" h="2645683">
                <a:moveTo>
                  <a:pt x="0" y="0"/>
                </a:moveTo>
                <a:lnTo>
                  <a:pt x="11023680" y="0"/>
                </a:lnTo>
                <a:lnTo>
                  <a:pt x="11023680" y="2645683"/>
                </a:lnTo>
                <a:lnTo>
                  <a:pt x="0" y="264568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4" name="Freeform 4"/>
          <p:cNvSpPr/>
          <p:nvPr/>
        </p:nvSpPr>
        <p:spPr>
          <a:xfrm rot="-1435976">
            <a:off x="12027179" y="2349466"/>
            <a:ext cx="2707798" cy="1317795"/>
          </a:xfrm>
          <a:custGeom>
            <a:avLst/>
            <a:gdLst/>
            <a:ahLst/>
            <a:cxnLst/>
            <a:rect l="l" t="t" r="r" b="b"/>
            <a:pathLst>
              <a:path w="2707798" h="1317795">
                <a:moveTo>
                  <a:pt x="0" y="0"/>
                </a:moveTo>
                <a:lnTo>
                  <a:pt x="2707798" y="0"/>
                </a:lnTo>
                <a:lnTo>
                  <a:pt x="2707798" y="1317795"/>
                </a:lnTo>
                <a:lnTo>
                  <a:pt x="0" y="1317795"/>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5" name="Freeform 5"/>
          <p:cNvSpPr/>
          <p:nvPr/>
        </p:nvSpPr>
        <p:spPr>
          <a:xfrm>
            <a:off x="3506693" y="1744931"/>
            <a:ext cx="2486561" cy="3050995"/>
          </a:xfrm>
          <a:custGeom>
            <a:avLst/>
            <a:gdLst/>
            <a:ahLst/>
            <a:cxnLst/>
            <a:rect l="l" t="t" r="r" b="b"/>
            <a:pathLst>
              <a:path w="2486561" h="3050995">
                <a:moveTo>
                  <a:pt x="0" y="0"/>
                </a:moveTo>
                <a:lnTo>
                  <a:pt x="2486562" y="0"/>
                </a:lnTo>
                <a:lnTo>
                  <a:pt x="2486562" y="3050996"/>
                </a:lnTo>
                <a:lnTo>
                  <a:pt x="0" y="3050996"/>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6" name="Freeform 6"/>
          <p:cNvSpPr/>
          <p:nvPr/>
        </p:nvSpPr>
        <p:spPr>
          <a:xfrm>
            <a:off x="-703716" y="2933054"/>
            <a:ext cx="2554876" cy="2417551"/>
          </a:xfrm>
          <a:custGeom>
            <a:avLst/>
            <a:gdLst/>
            <a:ahLst/>
            <a:cxnLst/>
            <a:rect l="l" t="t" r="r" b="b"/>
            <a:pathLst>
              <a:path w="2554876" h="2417551">
                <a:moveTo>
                  <a:pt x="0" y="0"/>
                </a:moveTo>
                <a:lnTo>
                  <a:pt x="2554876" y="0"/>
                </a:lnTo>
                <a:lnTo>
                  <a:pt x="2554876" y="2417552"/>
                </a:lnTo>
                <a:lnTo>
                  <a:pt x="0" y="2417552"/>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7" name="Freeform 7"/>
          <p:cNvSpPr/>
          <p:nvPr/>
        </p:nvSpPr>
        <p:spPr>
          <a:xfrm rot="-8180453">
            <a:off x="-1221795" y="7835206"/>
            <a:ext cx="4201015" cy="2846188"/>
          </a:xfrm>
          <a:custGeom>
            <a:avLst/>
            <a:gdLst/>
            <a:ahLst/>
            <a:cxnLst/>
            <a:rect l="l" t="t" r="r" b="b"/>
            <a:pathLst>
              <a:path w="4201015" h="2846188">
                <a:moveTo>
                  <a:pt x="0" y="0"/>
                </a:moveTo>
                <a:lnTo>
                  <a:pt x="4201015" y="0"/>
                </a:lnTo>
                <a:lnTo>
                  <a:pt x="4201015" y="2846188"/>
                </a:lnTo>
                <a:lnTo>
                  <a:pt x="0" y="2846188"/>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8" name="Freeform 8"/>
          <p:cNvSpPr/>
          <p:nvPr/>
        </p:nvSpPr>
        <p:spPr>
          <a:xfrm rot="-1716523">
            <a:off x="-984571" y="5021582"/>
            <a:ext cx="2476243" cy="2281239"/>
          </a:xfrm>
          <a:custGeom>
            <a:avLst/>
            <a:gdLst/>
            <a:ahLst/>
            <a:cxnLst/>
            <a:rect l="l" t="t" r="r" b="b"/>
            <a:pathLst>
              <a:path w="2476243" h="2281239">
                <a:moveTo>
                  <a:pt x="0" y="0"/>
                </a:moveTo>
                <a:lnTo>
                  <a:pt x="2476242" y="0"/>
                </a:lnTo>
                <a:lnTo>
                  <a:pt x="2476242" y="2281238"/>
                </a:lnTo>
                <a:lnTo>
                  <a:pt x="0" y="2281238"/>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9" name="Freeform 9"/>
          <p:cNvSpPr/>
          <p:nvPr/>
        </p:nvSpPr>
        <p:spPr>
          <a:xfrm flipH="1">
            <a:off x="1586035" y="7393406"/>
            <a:ext cx="2758061" cy="2775408"/>
          </a:xfrm>
          <a:custGeom>
            <a:avLst/>
            <a:gdLst/>
            <a:ahLst/>
            <a:cxnLst/>
            <a:rect l="l" t="t" r="r" b="b"/>
            <a:pathLst>
              <a:path w="2758061" h="2775408">
                <a:moveTo>
                  <a:pt x="2758061" y="0"/>
                </a:moveTo>
                <a:lnTo>
                  <a:pt x="0" y="0"/>
                </a:lnTo>
                <a:lnTo>
                  <a:pt x="0" y="2775408"/>
                </a:lnTo>
                <a:lnTo>
                  <a:pt x="2758061" y="2775408"/>
                </a:lnTo>
                <a:lnTo>
                  <a:pt x="2758061" y="0"/>
                </a:lnTo>
                <a:close/>
              </a:path>
            </a:pathLst>
          </a:custGeom>
          <a:blipFill>
            <a:blip>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10" name="Freeform 10"/>
          <p:cNvSpPr/>
          <p:nvPr/>
        </p:nvSpPr>
        <p:spPr>
          <a:xfrm rot="1935696">
            <a:off x="-767776" y="490913"/>
            <a:ext cx="2682996" cy="2731944"/>
          </a:xfrm>
          <a:custGeom>
            <a:avLst/>
            <a:gdLst/>
            <a:ahLst/>
            <a:cxnLst/>
            <a:rect l="l" t="t" r="r" b="b"/>
            <a:pathLst>
              <a:path w="2682996" h="2731944">
                <a:moveTo>
                  <a:pt x="0" y="0"/>
                </a:moveTo>
                <a:lnTo>
                  <a:pt x="2682996" y="0"/>
                </a:lnTo>
                <a:lnTo>
                  <a:pt x="2682996" y="2731944"/>
                </a:lnTo>
                <a:lnTo>
                  <a:pt x="0" y="2731944"/>
                </a:lnTo>
                <a:lnTo>
                  <a:pt x="0" y="0"/>
                </a:lnTo>
                <a:close/>
              </a:path>
            </a:pathLst>
          </a:custGeom>
          <a:blipFill>
            <a:blip>
              <a:extLst>
                <a:ext uri="{96DAC541-7B7A-43D3-8B79-37D633B846F1}">
                  <asvg:svgBlip xmlns:asvg="http://schemas.microsoft.com/office/drawing/2016/SVG/main" r:embed="rId17"/>
                </a:ext>
              </a:extLst>
            </a:blip>
            <a:stretch>
              <a:fillRect/>
            </a:stretch>
          </a:blipFill>
        </p:spPr>
        <p:txBody>
          <a:bodyPr/>
          <a:lstStyle/>
          <a:p>
            <a:endParaRPr lang="en-US"/>
          </a:p>
        </p:txBody>
      </p:sp>
      <p:sp>
        <p:nvSpPr>
          <p:cNvPr id="11" name="Freeform 11"/>
          <p:cNvSpPr/>
          <p:nvPr/>
        </p:nvSpPr>
        <p:spPr>
          <a:xfrm rot="1377377">
            <a:off x="-358966" y="-365437"/>
            <a:ext cx="2079269" cy="1775176"/>
          </a:xfrm>
          <a:custGeom>
            <a:avLst/>
            <a:gdLst/>
            <a:ahLst/>
            <a:cxnLst/>
            <a:rect l="l" t="t" r="r" b="b"/>
            <a:pathLst>
              <a:path w="2079269" h="1775176">
                <a:moveTo>
                  <a:pt x="0" y="0"/>
                </a:moveTo>
                <a:lnTo>
                  <a:pt x="2079269" y="0"/>
                </a:lnTo>
                <a:lnTo>
                  <a:pt x="2079269" y="1775176"/>
                </a:lnTo>
                <a:lnTo>
                  <a:pt x="0" y="1775176"/>
                </a:lnTo>
                <a:lnTo>
                  <a:pt x="0" y="0"/>
                </a:lnTo>
                <a:close/>
              </a:path>
            </a:pathLst>
          </a:custGeom>
          <a:blipFill>
            <a:blip>
              <a:extLst>
                <a:ext uri="{96DAC541-7B7A-43D3-8B79-37D633B846F1}">
                  <asvg:svgBlip xmlns:asvg="http://schemas.microsoft.com/office/drawing/2016/SVG/main" r:embed="rId18"/>
                </a:ext>
              </a:extLst>
            </a:blip>
            <a:stretch>
              <a:fillRect/>
            </a:stretch>
          </a:blipFill>
        </p:spPr>
        <p:txBody>
          <a:bodyPr/>
          <a:lstStyle/>
          <a:p>
            <a:endParaRPr lang="en-US"/>
          </a:p>
        </p:txBody>
      </p:sp>
      <p:sp>
        <p:nvSpPr>
          <p:cNvPr id="12" name="Freeform 12"/>
          <p:cNvSpPr/>
          <p:nvPr/>
        </p:nvSpPr>
        <p:spPr>
          <a:xfrm>
            <a:off x="16295639" y="2430910"/>
            <a:ext cx="3385583" cy="2595614"/>
          </a:xfrm>
          <a:custGeom>
            <a:avLst/>
            <a:gdLst/>
            <a:ahLst/>
            <a:cxnLst/>
            <a:rect l="l" t="t" r="r" b="b"/>
            <a:pathLst>
              <a:path w="3385583" h="2595614">
                <a:moveTo>
                  <a:pt x="0" y="0"/>
                </a:moveTo>
                <a:lnTo>
                  <a:pt x="3385584" y="0"/>
                </a:lnTo>
                <a:lnTo>
                  <a:pt x="3385584" y="2595614"/>
                </a:lnTo>
                <a:lnTo>
                  <a:pt x="0" y="2595614"/>
                </a:lnTo>
                <a:lnTo>
                  <a:pt x="0" y="0"/>
                </a:lnTo>
                <a:close/>
              </a:path>
            </a:pathLst>
          </a:custGeom>
          <a:blipFill>
            <a:blip>
              <a:extLst>
                <a:ext uri="{96DAC541-7B7A-43D3-8B79-37D633B846F1}">
                  <asvg:svgBlip xmlns:asvg="http://schemas.microsoft.com/office/drawing/2016/SVG/main" r:embed="rId19"/>
                </a:ext>
              </a:extLst>
            </a:blip>
            <a:stretch>
              <a:fillRect/>
            </a:stretch>
          </a:blipFill>
        </p:spPr>
        <p:txBody>
          <a:bodyPr/>
          <a:lstStyle/>
          <a:p>
            <a:endParaRPr lang="en-US"/>
          </a:p>
        </p:txBody>
      </p:sp>
      <p:sp>
        <p:nvSpPr>
          <p:cNvPr id="13" name="Freeform 13"/>
          <p:cNvSpPr/>
          <p:nvPr/>
        </p:nvSpPr>
        <p:spPr>
          <a:xfrm rot="-1544178">
            <a:off x="15592038" y="7284381"/>
            <a:ext cx="3008082" cy="2970784"/>
          </a:xfrm>
          <a:custGeom>
            <a:avLst/>
            <a:gdLst/>
            <a:ahLst/>
            <a:cxnLst/>
            <a:rect l="l" t="t" r="r" b="b"/>
            <a:pathLst>
              <a:path w="3008082" h="2970784">
                <a:moveTo>
                  <a:pt x="0" y="0"/>
                </a:moveTo>
                <a:lnTo>
                  <a:pt x="3008083" y="0"/>
                </a:lnTo>
                <a:lnTo>
                  <a:pt x="3008083" y="2970783"/>
                </a:lnTo>
                <a:lnTo>
                  <a:pt x="0" y="2970783"/>
                </a:lnTo>
                <a:lnTo>
                  <a:pt x="0" y="0"/>
                </a:lnTo>
                <a:close/>
              </a:path>
            </a:pathLst>
          </a:custGeom>
          <a:blipFill>
            <a:blip r:embed="rId20"/>
            <a:stretch>
              <a:fillRect t="-2806" b="-2806"/>
            </a:stretch>
          </a:blipFill>
        </p:spPr>
        <p:txBody>
          <a:bodyPr/>
          <a:lstStyle/>
          <a:p>
            <a:endParaRPr lang="en-US"/>
          </a:p>
        </p:txBody>
      </p:sp>
      <p:sp>
        <p:nvSpPr>
          <p:cNvPr id="14" name="Freeform 14"/>
          <p:cNvSpPr/>
          <p:nvPr/>
        </p:nvSpPr>
        <p:spPr>
          <a:xfrm rot="-2864226">
            <a:off x="15663324" y="2504564"/>
            <a:ext cx="3019669" cy="2868686"/>
          </a:xfrm>
          <a:custGeom>
            <a:avLst/>
            <a:gdLst/>
            <a:ahLst/>
            <a:cxnLst/>
            <a:rect l="l" t="t" r="r" b="b"/>
            <a:pathLst>
              <a:path w="3019669" h="2868686">
                <a:moveTo>
                  <a:pt x="0" y="0"/>
                </a:moveTo>
                <a:lnTo>
                  <a:pt x="3019669" y="0"/>
                </a:lnTo>
                <a:lnTo>
                  <a:pt x="3019669" y="2868686"/>
                </a:lnTo>
                <a:lnTo>
                  <a:pt x="0" y="2868686"/>
                </a:lnTo>
                <a:lnTo>
                  <a:pt x="0" y="0"/>
                </a:lnTo>
                <a:close/>
              </a:path>
            </a:pathLst>
          </a:custGeom>
          <a:blipFill>
            <a:blip>
              <a:extLst>
                <a:ext uri="{96DAC541-7B7A-43D3-8B79-37D633B846F1}">
                  <asvg:svgBlip xmlns:asvg="http://schemas.microsoft.com/office/drawing/2016/SVG/main" r:embed="rId21"/>
                </a:ext>
              </a:extLst>
            </a:blip>
            <a:stretch>
              <a:fillRect/>
            </a:stretch>
          </a:blipFill>
        </p:spPr>
        <p:txBody>
          <a:bodyPr/>
          <a:lstStyle/>
          <a:p>
            <a:endParaRPr lang="en-US"/>
          </a:p>
        </p:txBody>
      </p:sp>
      <p:sp>
        <p:nvSpPr>
          <p:cNvPr id="15" name="Freeform 15"/>
          <p:cNvSpPr/>
          <p:nvPr/>
        </p:nvSpPr>
        <p:spPr>
          <a:xfrm>
            <a:off x="14041725" y="7476612"/>
            <a:ext cx="2782284" cy="2810388"/>
          </a:xfrm>
          <a:custGeom>
            <a:avLst/>
            <a:gdLst/>
            <a:ahLst/>
            <a:cxnLst/>
            <a:rect l="l" t="t" r="r" b="b"/>
            <a:pathLst>
              <a:path w="2782284" h="2810388">
                <a:moveTo>
                  <a:pt x="0" y="0"/>
                </a:moveTo>
                <a:lnTo>
                  <a:pt x="2782284" y="0"/>
                </a:lnTo>
                <a:lnTo>
                  <a:pt x="2782284" y="2810388"/>
                </a:lnTo>
                <a:lnTo>
                  <a:pt x="0" y="2810388"/>
                </a:lnTo>
                <a:lnTo>
                  <a:pt x="0" y="0"/>
                </a:lnTo>
                <a:close/>
              </a:path>
            </a:pathLst>
          </a:custGeom>
          <a:blipFill>
            <a:blip>
              <a:extLst>
                <a:ext uri="{96DAC541-7B7A-43D3-8B79-37D633B846F1}">
                  <asvg:svgBlip xmlns:asvg="http://schemas.microsoft.com/office/drawing/2016/SVG/main" r:embed="rId22"/>
                </a:ext>
              </a:extLst>
            </a:blip>
            <a:stretch>
              <a:fillRect/>
            </a:stretch>
          </a:blipFill>
        </p:spPr>
        <p:txBody>
          <a:bodyPr/>
          <a:lstStyle/>
          <a:p>
            <a:endParaRPr lang="en-US"/>
          </a:p>
        </p:txBody>
      </p:sp>
      <p:sp>
        <p:nvSpPr>
          <p:cNvPr id="16" name="Freeform 16"/>
          <p:cNvSpPr/>
          <p:nvPr/>
        </p:nvSpPr>
        <p:spPr>
          <a:xfrm>
            <a:off x="16725935" y="1070780"/>
            <a:ext cx="2524992" cy="2204018"/>
          </a:xfrm>
          <a:custGeom>
            <a:avLst/>
            <a:gdLst/>
            <a:ahLst/>
            <a:cxnLst/>
            <a:rect l="l" t="t" r="r" b="b"/>
            <a:pathLst>
              <a:path w="2524992" h="2204018">
                <a:moveTo>
                  <a:pt x="0" y="0"/>
                </a:moveTo>
                <a:lnTo>
                  <a:pt x="2524992" y="0"/>
                </a:lnTo>
                <a:lnTo>
                  <a:pt x="2524992" y="2204018"/>
                </a:lnTo>
                <a:lnTo>
                  <a:pt x="0" y="2204018"/>
                </a:lnTo>
                <a:lnTo>
                  <a:pt x="0" y="0"/>
                </a:lnTo>
                <a:close/>
              </a:path>
            </a:pathLst>
          </a:custGeom>
          <a:blipFill>
            <a:blip r:embed="rId23"/>
            <a:stretch>
              <a:fillRect/>
            </a:stretch>
          </a:blipFill>
        </p:spPr>
        <p:txBody>
          <a:bodyPr/>
          <a:lstStyle/>
          <a:p>
            <a:endParaRPr lang="en-US"/>
          </a:p>
        </p:txBody>
      </p:sp>
      <p:sp>
        <p:nvSpPr>
          <p:cNvPr id="17" name="Freeform 17"/>
          <p:cNvSpPr/>
          <p:nvPr/>
        </p:nvSpPr>
        <p:spPr>
          <a:xfrm rot="-1676400">
            <a:off x="16170734" y="-818140"/>
            <a:ext cx="2481166" cy="2512573"/>
          </a:xfrm>
          <a:custGeom>
            <a:avLst/>
            <a:gdLst/>
            <a:ahLst/>
            <a:cxnLst/>
            <a:rect l="l" t="t" r="r" b="b"/>
            <a:pathLst>
              <a:path w="2481166" h="2512573">
                <a:moveTo>
                  <a:pt x="0" y="0"/>
                </a:moveTo>
                <a:lnTo>
                  <a:pt x="2481166" y="0"/>
                </a:lnTo>
                <a:lnTo>
                  <a:pt x="2481166" y="2512573"/>
                </a:lnTo>
                <a:lnTo>
                  <a:pt x="0" y="2512573"/>
                </a:lnTo>
                <a:lnTo>
                  <a:pt x="0" y="0"/>
                </a:lnTo>
                <a:close/>
              </a:path>
            </a:pathLst>
          </a:custGeom>
          <a:blipFill>
            <a:blip r:embed="rId24"/>
            <a:stretch>
              <a:fillRect/>
            </a:stretch>
          </a:blipFill>
        </p:spPr>
        <p:txBody>
          <a:bodyPr/>
          <a:lstStyle/>
          <a:p>
            <a:endParaRPr lang="en-US"/>
          </a:p>
        </p:txBody>
      </p:sp>
      <p:sp>
        <p:nvSpPr>
          <p:cNvPr id="18" name="Freeform 18"/>
          <p:cNvSpPr/>
          <p:nvPr/>
        </p:nvSpPr>
        <p:spPr>
          <a:xfrm rot="-1539410">
            <a:off x="15080050" y="6260258"/>
            <a:ext cx="2887731" cy="1554562"/>
          </a:xfrm>
          <a:custGeom>
            <a:avLst/>
            <a:gdLst/>
            <a:ahLst/>
            <a:cxnLst/>
            <a:rect l="l" t="t" r="r" b="b"/>
            <a:pathLst>
              <a:path w="2887731" h="1554562">
                <a:moveTo>
                  <a:pt x="0" y="0"/>
                </a:moveTo>
                <a:lnTo>
                  <a:pt x="2887731" y="0"/>
                </a:lnTo>
                <a:lnTo>
                  <a:pt x="2887731" y="1554562"/>
                </a:lnTo>
                <a:lnTo>
                  <a:pt x="0" y="1554562"/>
                </a:lnTo>
                <a:lnTo>
                  <a:pt x="0" y="0"/>
                </a:lnTo>
                <a:close/>
              </a:path>
            </a:pathLst>
          </a:custGeom>
          <a:blipFill>
            <a:blip>
              <a:extLst>
                <a:ext uri="{96DAC541-7B7A-43D3-8B79-37D633B846F1}">
                  <asvg:svgBlip xmlns:asvg="http://schemas.microsoft.com/office/drawing/2016/SVG/main" r:embed="rId25"/>
                </a:ext>
              </a:extLst>
            </a:blip>
            <a:stretch>
              <a:fillRect/>
            </a:stretch>
          </a:blipFill>
        </p:spPr>
        <p:txBody>
          <a:bodyPr/>
          <a:lstStyle/>
          <a:p>
            <a:endParaRPr lang="en-US"/>
          </a:p>
        </p:txBody>
      </p:sp>
      <p:sp>
        <p:nvSpPr>
          <p:cNvPr id="19" name="TextBox 19"/>
          <p:cNvSpPr txBox="1"/>
          <p:nvPr/>
        </p:nvSpPr>
        <p:spPr>
          <a:xfrm>
            <a:off x="15868158" y="8389462"/>
            <a:ext cx="1522988" cy="868838"/>
          </a:xfrm>
          <a:prstGeom prst="rect">
            <a:avLst/>
          </a:prstGeom>
        </p:spPr>
        <p:txBody>
          <a:bodyPr lIns="0" tIns="0" rIns="0" bIns="0" rtlCol="0" anchor="t">
            <a:spAutoFit/>
          </a:bodyPr>
          <a:lstStyle/>
          <a:p>
            <a:pPr algn="ctr">
              <a:lnSpc>
                <a:spcPts val="7051"/>
              </a:lnSpc>
            </a:pPr>
            <a:r>
              <a:rPr lang="en-US" sz="5036" spc="35">
                <a:solidFill>
                  <a:srgbClr val="FFFFFF"/>
                </a:solidFill>
                <a:latin typeface="TC October"/>
                <a:ea typeface="TC October"/>
                <a:cs typeface="TC October"/>
                <a:sym typeface="TC October"/>
              </a:rPr>
              <a:t>26-27</a:t>
            </a:r>
          </a:p>
        </p:txBody>
      </p:sp>
      <p:sp>
        <p:nvSpPr>
          <p:cNvPr id="20" name="TextBox 20"/>
          <p:cNvSpPr txBox="1"/>
          <p:nvPr/>
        </p:nvSpPr>
        <p:spPr>
          <a:xfrm>
            <a:off x="4126110" y="4345006"/>
            <a:ext cx="10098684" cy="2480955"/>
          </a:xfrm>
          <a:prstGeom prst="rect">
            <a:avLst/>
          </a:prstGeom>
        </p:spPr>
        <p:txBody>
          <a:bodyPr lIns="0" tIns="0" rIns="0" bIns="0" rtlCol="0" anchor="t">
            <a:spAutoFit/>
          </a:bodyPr>
          <a:lstStyle/>
          <a:p>
            <a:pPr algn="ctr">
              <a:lnSpc>
                <a:spcPts val="20041"/>
              </a:lnSpc>
            </a:pPr>
            <a:r>
              <a:rPr lang="en-US" sz="14315" spc="-214">
                <a:solidFill>
                  <a:srgbClr val="FFFFFF"/>
                </a:solidFill>
                <a:latin typeface="TC October"/>
                <a:ea typeface="TC October"/>
                <a:cs typeface="TC October"/>
                <a:sym typeface="TC October"/>
              </a:rPr>
              <a:t>TITLE I MEETING</a:t>
            </a:r>
          </a:p>
        </p:txBody>
      </p:sp>
      <p:sp>
        <p:nvSpPr>
          <p:cNvPr id="21" name="TextBox 21"/>
          <p:cNvSpPr txBox="1"/>
          <p:nvPr/>
        </p:nvSpPr>
        <p:spPr>
          <a:xfrm>
            <a:off x="5199481" y="1893988"/>
            <a:ext cx="8996407" cy="2696698"/>
          </a:xfrm>
          <a:prstGeom prst="rect">
            <a:avLst/>
          </a:prstGeom>
        </p:spPr>
        <p:txBody>
          <a:bodyPr wrap="square" lIns="0" tIns="0" rIns="0" bIns="0" rtlCol="0" anchor="t">
            <a:spAutoFit/>
          </a:bodyPr>
          <a:lstStyle/>
          <a:p>
            <a:pPr algn="ctr">
              <a:lnSpc>
                <a:spcPts val="21859"/>
              </a:lnSpc>
            </a:pPr>
            <a:r>
              <a:rPr lang="en-US" sz="15613">
                <a:solidFill>
                  <a:srgbClr val="FFFFFF"/>
                </a:solidFill>
                <a:latin typeface="TC October"/>
                <a:ea typeface="TC October"/>
                <a:cs typeface="TC October"/>
                <a:sym typeface="TC October"/>
              </a:rPr>
              <a:t>ANNUAL </a:t>
            </a:r>
          </a:p>
        </p:txBody>
      </p:sp>
      <p:sp>
        <p:nvSpPr>
          <p:cNvPr id="22" name="TextBox 22"/>
          <p:cNvSpPr txBox="1"/>
          <p:nvPr/>
        </p:nvSpPr>
        <p:spPr>
          <a:xfrm>
            <a:off x="1836090" y="232361"/>
            <a:ext cx="13459480" cy="2166042"/>
          </a:xfrm>
          <a:prstGeom prst="rect">
            <a:avLst/>
          </a:prstGeom>
        </p:spPr>
        <p:txBody>
          <a:bodyPr wrap="square" lIns="0" tIns="0" rIns="0" bIns="0" rtlCol="0" anchor="t">
            <a:spAutoFit/>
          </a:bodyPr>
          <a:lstStyle/>
          <a:p>
            <a:pPr algn="ctr">
              <a:lnSpc>
                <a:spcPts val="5672"/>
              </a:lnSpc>
              <a:spcBef>
                <a:spcPct val="0"/>
              </a:spcBef>
            </a:pPr>
            <a:r>
              <a:rPr lang="en-US" sz="4051">
                <a:solidFill>
                  <a:srgbClr val="E93732"/>
                </a:solidFill>
                <a:latin typeface="TC October"/>
                <a:ea typeface="TC October"/>
                <a:cs typeface="TC October"/>
                <a:sym typeface="TC October"/>
              </a:rPr>
              <a:t>Eisenhower Elementary School</a:t>
            </a:r>
          </a:p>
          <a:p>
            <a:pPr algn="ctr">
              <a:lnSpc>
                <a:spcPts val="5672"/>
              </a:lnSpc>
              <a:spcBef>
                <a:spcPct val="0"/>
              </a:spcBef>
            </a:pPr>
            <a:r>
              <a:rPr lang="en-US" sz="4051">
                <a:solidFill>
                  <a:srgbClr val="E93732"/>
                </a:solidFill>
                <a:latin typeface="TC October"/>
                <a:ea typeface="TC October"/>
                <a:cs typeface="TC October"/>
                <a:sym typeface="TC October"/>
              </a:rPr>
              <a:t>Tijuana Baker, Principal</a:t>
            </a:r>
          </a:p>
          <a:p>
            <a:pPr algn="ctr">
              <a:lnSpc>
                <a:spcPts val="5672"/>
              </a:lnSpc>
              <a:spcBef>
                <a:spcPct val="0"/>
              </a:spcBef>
            </a:pPr>
            <a:r>
              <a:rPr lang="en-US" sz="4051">
                <a:solidFill>
                  <a:srgbClr val="E93732"/>
                </a:solidFill>
                <a:latin typeface="TC October"/>
                <a:ea typeface="TC October"/>
                <a:cs typeface="TC October"/>
                <a:sym typeface="TC October"/>
              </a:rPr>
              <a:t>Laura Apergis, Assistant Principal</a:t>
            </a:r>
          </a:p>
        </p:txBody>
      </p:sp>
      <p:sp>
        <p:nvSpPr>
          <p:cNvPr id="23" name="TextBox 23"/>
          <p:cNvSpPr txBox="1"/>
          <p:nvPr/>
        </p:nvSpPr>
        <p:spPr>
          <a:xfrm>
            <a:off x="5986060" y="8781137"/>
            <a:ext cx="6093704" cy="1435073"/>
          </a:xfrm>
          <a:prstGeom prst="rect">
            <a:avLst/>
          </a:prstGeom>
        </p:spPr>
        <p:txBody>
          <a:bodyPr wrap="square" lIns="0" tIns="0" rIns="0" bIns="0" rtlCol="0" anchor="t">
            <a:spAutoFit/>
          </a:bodyPr>
          <a:lstStyle/>
          <a:p>
            <a:pPr algn="ctr">
              <a:lnSpc>
                <a:spcPts val="5672"/>
              </a:lnSpc>
              <a:spcBef>
                <a:spcPct val="0"/>
              </a:spcBef>
            </a:pPr>
            <a:r>
              <a:rPr lang="en-US" sz="4051">
                <a:solidFill>
                  <a:srgbClr val="E93732"/>
                </a:solidFill>
                <a:latin typeface="TC October"/>
                <a:ea typeface="TC October"/>
                <a:cs typeface="TC October"/>
                <a:sym typeface="TC October"/>
              </a:rPr>
              <a:t>6pm 9-24-26                        Eisenhower Elementary</a:t>
            </a:r>
          </a:p>
        </p:txBody>
      </p:sp>
      <p:pic>
        <p:nvPicPr>
          <p:cNvPr id="24" name="Slide 1">
            <a:hlinkClick r:id="" action="ppaction://media"/>
            <a:extLst>
              <a:ext uri="{FF2B5EF4-FFF2-40B4-BE49-F238E27FC236}">
                <a16:creationId xmlns:a16="http://schemas.microsoft.com/office/drawing/2014/main" id="{59C64363-0591-52B0-89AD-1E629DB9AD11}"/>
              </a:ext>
            </a:extLst>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8940800" y="4940300"/>
            <a:ext cx="406400" cy="406400"/>
          </a:xfrm>
          <a:prstGeom prst="rect">
            <a:avLst/>
          </a:prstGeom>
        </p:spPr>
      </p:pic>
      <p:pic>
        <p:nvPicPr>
          <p:cNvPr id="25" name="Recorded Sound">
            <a:hlinkClick r:id="" action="ppaction://media"/>
            <a:extLst>
              <a:ext uri="{FF2B5EF4-FFF2-40B4-BE49-F238E27FC236}">
                <a16:creationId xmlns:a16="http://schemas.microsoft.com/office/drawing/2014/main" id="{1312D2EA-8463-146D-4ED4-745928A44C80}"/>
              </a:ext>
            </a:extLst>
          </p:cNvPr>
          <p:cNvPicPr>
            <a:picLocks noChangeAspect="1"/>
          </p:cNvPicPr>
          <p:nvPr>
            <a:audioFile r:link="rId4"/>
            <p:extLst>
              <p:ext uri="{DAA4B4D4-6D71-4841-9C94-3DE7FCFB9230}">
                <p14:media xmlns:p14="http://schemas.microsoft.com/office/powerpoint/2010/main" r:embed="rId3"/>
              </p:ext>
            </p:extLst>
          </p:nvPr>
        </p:nvPicPr>
        <p:blipFill>
          <a:blip r:embed="rId26"/>
          <a:stretch>
            <a:fillRect/>
          </a:stretch>
        </p:blipFill>
        <p:spPr>
          <a:xfrm>
            <a:off x="8940800" y="4940300"/>
            <a:ext cx="406400" cy="406400"/>
          </a:xfrm>
          <a:prstGeom prst="rect">
            <a:avLst/>
          </a:prstGeom>
        </p:spPr>
      </p:pic>
      <p:pic>
        <p:nvPicPr>
          <p:cNvPr id="55" name="Audio 54">
            <a:hlinkClick r:id="" action="ppaction://media"/>
            <a:extLst>
              <a:ext uri="{FF2B5EF4-FFF2-40B4-BE49-F238E27FC236}">
                <a16:creationId xmlns:a16="http://schemas.microsoft.com/office/drawing/2014/main" id="{925DBF59-EADE-CE83-214C-BFB83C37E44E}"/>
              </a:ext>
            </a:extLst>
          </p:cNvPr>
          <p:cNvPicPr>
            <a:picLocks noChangeAspect="1"/>
          </p:cNvPicPr>
          <p:nvPr>
            <a:audioFile r:link="rId6"/>
            <p:extLst>
              <p:ext uri="{DAA4B4D4-6D71-4841-9C94-3DE7FCFB9230}">
                <p14:media xmlns:p14="http://schemas.microsoft.com/office/powerpoint/2010/main" r:embed="rId5"/>
              </p:ext>
            </p:extLst>
          </p:nvPr>
        </p:nvPicPr>
        <p:blipFill>
          <a:blip r:embed="rId26"/>
          <a:srcRect l="-329688" t="-329688" r="-329688" b="-329688"/>
          <a:stretch>
            <a:fillRect/>
          </a:stretch>
        </p:blipFill>
        <p:spPr>
          <a:xfrm>
            <a:off x="15078456" y="7077456"/>
            <a:ext cx="3086100" cy="30861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13741"/>
    </mc:Choice>
    <mc:Fallback xmlns="">
      <p:transition spd="slow" advTm="137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5"/>
                                        </p:tgtEl>
                                      </p:cBhvr>
                                    </p:cmd>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6570" fill="hold"/>
                                        <p:tgtEl>
                                          <p:spTgt spid="24"/>
                                        </p:tgtEl>
                                      </p:cBhvr>
                                    </p:cmd>
                                  </p:childTnLst>
                                </p:cTn>
                              </p:par>
                            </p:childTnLst>
                          </p:cTn>
                        </p:par>
                        <p:par>
                          <p:cTn id="10" fill="hold">
                            <p:stCondLst>
                              <p:cond delay="6570"/>
                            </p:stCondLst>
                            <p:childTnLst>
                              <p:par>
                                <p:cTn id="11" presetID="1" presetClass="mediacall" presetSubtype="0" fill="hold" nodeType="afterEffect">
                                  <p:stCondLst>
                                    <p:cond delay="0"/>
                                  </p:stCondLst>
                                  <p:childTnLst>
                                    <p:cmd type="call" cmd="playFrom(0.0)">
                                      <p:cBhvr>
                                        <p:cTn id="12" dur="2789"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24"/>
                </p:tgtEl>
              </p:cMediaNode>
            </p:audio>
            <p:audio>
              <p:cMediaNode vol="80000">
                <p:cTn id="14" fill="hold" display="0">
                  <p:stCondLst>
                    <p:cond delay="indefinite"/>
                  </p:stCondLst>
                  <p:endCondLst>
                    <p:cond evt="onStopAudio" delay="0">
                      <p:tgtEl>
                        <p:sldTgt/>
                      </p:tgtEl>
                    </p:cond>
                  </p:endCondLst>
                </p:cTn>
                <p:tgtEl>
                  <p:spTgt spid="25"/>
                </p:tgtEl>
              </p:cMediaNode>
            </p:audio>
            <p:audio isNarration="1">
              <p:cMediaNode vol="80000" showWhenStopped="0">
                <p:cTn id="15" fill="hold" display="0">
                  <p:stCondLst>
                    <p:cond delay="indefinite"/>
                  </p:stCondLst>
                  <p:endCondLst>
                    <p:cond evt="onStopAudio" delay="0">
                      <p:tgtEl>
                        <p:sldTgt/>
                      </p:tgtEl>
                    </p:cond>
                  </p:endCondLst>
                </p:cTn>
                <p:tgtEl>
                  <p:spTgt spid="55"/>
                </p:tgtEl>
              </p:cMediaNode>
            </p:audio>
          </p:childTnLst>
        </p:cTn>
      </p:par>
    </p:tnLst>
  </p:timing>
  <p:extLst>
    <p:ext uri="{E180D4A7-C9FB-4DFB-919C-405C955672EB}">
      <p14:showEvtLst xmlns:p14="http://schemas.microsoft.com/office/powerpoint/2010/main">
        <p14:playEvt time="264" objId="24"/>
        <p14:playEvt time="6593" objId="25"/>
        <p14:stopEvt time="6951" objId="24"/>
        <p14:stopEvt time="9405" objId="25"/>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stretch>
              <a:fillRect t="-4555" b="-4555"/>
            </a:stretch>
          </a:blipFill>
        </p:spPr>
        <p:txBody>
          <a:bodyPr/>
          <a:lstStyle/>
          <a:p>
            <a:endParaRPr lang="en-US"/>
          </a:p>
        </p:txBody>
      </p:sp>
      <p:sp>
        <p:nvSpPr>
          <p:cNvPr id="3" name="Freeform 3"/>
          <p:cNvSpPr/>
          <p:nvPr/>
        </p:nvSpPr>
        <p:spPr>
          <a:xfrm>
            <a:off x="-613794" y="2933054"/>
            <a:ext cx="2554876" cy="2417551"/>
          </a:xfrm>
          <a:custGeom>
            <a:avLst/>
            <a:gdLst/>
            <a:ahLst/>
            <a:cxnLst/>
            <a:rect l="l" t="t" r="r" b="b"/>
            <a:pathLst>
              <a:path w="2554876" h="2417551">
                <a:moveTo>
                  <a:pt x="0" y="0"/>
                </a:moveTo>
                <a:lnTo>
                  <a:pt x="2554876" y="0"/>
                </a:lnTo>
                <a:lnTo>
                  <a:pt x="2554876" y="2417552"/>
                </a:lnTo>
                <a:lnTo>
                  <a:pt x="0" y="241755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flipH="1">
            <a:off x="16468058" y="3133217"/>
            <a:ext cx="2554876" cy="2417551"/>
          </a:xfrm>
          <a:custGeom>
            <a:avLst/>
            <a:gdLst/>
            <a:ahLst/>
            <a:cxnLst/>
            <a:rect l="l" t="t" r="r" b="b"/>
            <a:pathLst>
              <a:path w="2554876" h="2417551">
                <a:moveTo>
                  <a:pt x="2554875" y="0"/>
                </a:moveTo>
                <a:lnTo>
                  <a:pt x="0" y="0"/>
                </a:lnTo>
                <a:lnTo>
                  <a:pt x="0" y="2417551"/>
                </a:lnTo>
                <a:lnTo>
                  <a:pt x="2554875" y="2417551"/>
                </a:lnTo>
                <a:lnTo>
                  <a:pt x="2554875"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Freeform 5"/>
          <p:cNvSpPr/>
          <p:nvPr/>
        </p:nvSpPr>
        <p:spPr>
          <a:xfrm rot="-1716523">
            <a:off x="-1238121" y="5021582"/>
            <a:ext cx="2476243" cy="2281239"/>
          </a:xfrm>
          <a:custGeom>
            <a:avLst/>
            <a:gdLst/>
            <a:ahLst/>
            <a:cxnLst/>
            <a:rect l="l" t="t" r="r" b="b"/>
            <a:pathLst>
              <a:path w="2476243" h="2281239">
                <a:moveTo>
                  <a:pt x="0" y="0"/>
                </a:moveTo>
                <a:lnTo>
                  <a:pt x="2476242" y="0"/>
                </a:lnTo>
                <a:lnTo>
                  <a:pt x="2476242" y="2281238"/>
                </a:lnTo>
                <a:lnTo>
                  <a:pt x="0" y="228123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6" name="Freeform 6"/>
          <p:cNvSpPr/>
          <p:nvPr/>
        </p:nvSpPr>
        <p:spPr>
          <a:xfrm rot="-1716523" flipH="1">
            <a:off x="17283677" y="5021582"/>
            <a:ext cx="2476243" cy="2281239"/>
          </a:xfrm>
          <a:custGeom>
            <a:avLst/>
            <a:gdLst/>
            <a:ahLst/>
            <a:cxnLst/>
            <a:rect l="l" t="t" r="r" b="b"/>
            <a:pathLst>
              <a:path w="2476243" h="2281239">
                <a:moveTo>
                  <a:pt x="2476243" y="0"/>
                </a:moveTo>
                <a:lnTo>
                  <a:pt x="0" y="0"/>
                </a:lnTo>
                <a:lnTo>
                  <a:pt x="0" y="2281238"/>
                </a:lnTo>
                <a:lnTo>
                  <a:pt x="2476243" y="2281238"/>
                </a:lnTo>
                <a:lnTo>
                  <a:pt x="2476243"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7" name="Freeform 7"/>
          <p:cNvSpPr/>
          <p:nvPr/>
        </p:nvSpPr>
        <p:spPr>
          <a:xfrm rot="1935696">
            <a:off x="-677854" y="691076"/>
            <a:ext cx="2682996" cy="2731944"/>
          </a:xfrm>
          <a:custGeom>
            <a:avLst/>
            <a:gdLst/>
            <a:ahLst/>
            <a:cxnLst/>
            <a:rect l="l" t="t" r="r" b="b"/>
            <a:pathLst>
              <a:path w="2682996" h="2731944">
                <a:moveTo>
                  <a:pt x="0" y="0"/>
                </a:moveTo>
                <a:lnTo>
                  <a:pt x="2682996" y="0"/>
                </a:lnTo>
                <a:lnTo>
                  <a:pt x="2682996" y="2731943"/>
                </a:lnTo>
                <a:lnTo>
                  <a:pt x="0" y="273194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8" name="Freeform 8"/>
          <p:cNvSpPr/>
          <p:nvPr/>
        </p:nvSpPr>
        <p:spPr>
          <a:xfrm rot="-1209601" flipH="1">
            <a:off x="16514674" y="900801"/>
            <a:ext cx="2682996" cy="2731944"/>
          </a:xfrm>
          <a:custGeom>
            <a:avLst/>
            <a:gdLst/>
            <a:ahLst/>
            <a:cxnLst/>
            <a:rect l="l" t="t" r="r" b="b"/>
            <a:pathLst>
              <a:path w="2682996" h="2731944">
                <a:moveTo>
                  <a:pt x="2682996" y="0"/>
                </a:moveTo>
                <a:lnTo>
                  <a:pt x="0" y="0"/>
                </a:lnTo>
                <a:lnTo>
                  <a:pt x="0" y="2731944"/>
                </a:lnTo>
                <a:lnTo>
                  <a:pt x="2682996" y="2731944"/>
                </a:lnTo>
                <a:lnTo>
                  <a:pt x="2682996"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9" name="Freeform 9"/>
          <p:cNvSpPr/>
          <p:nvPr/>
        </p:nvSpPr>
        <p:spPr>
          <a:xfrm rot="1377377">
            <a:off x="-269043" y="-365437"/>
            <a:ext cx="2079269" cy="1775176"/>
          </a:xfrm>
          <a:custGeom>
            <a:avLst/>
            <a:gdLst/>
            <a:ahLst/>
            <a:cxnLst/>
            <a:rect l="l" t="t" r="r" b="b"/>
            <a:pathLst>
              <a:path w="2079269" h="1775176">
                <a:moveTo>
                  <a:pt x="0" y="0"/>
                </a:moveTo>
                <a:lnTo>
                  <a:pt x="2079269" y="0"/>
                </a:lnTo>
                <a:lnTo>
                  <a:pt x="2079269" y="1775176"/>
                </a:lnTo>
                <a:lnTo>
                  <a:pt x="0" y="177517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0" name="Freeform 10"/>
          <p:cNvSpPr/>
          <p:nvPr/>
        </p:nvSpPr>
        <p:spPr>
          <a:xfrm rot="1377377" flipH="1">
            <a:off x="16679816" y="-53321"/>
            <a:ext cx="2079269" cy="1775176"/>
          </a:xfrm>
          <a:custGeom>
            <a:avLst/>
            <a:gdLst/>
            <a:ahLst/>
            <a:cxnLst/>
            <a:rect l="l" t="t" r="r" b="b"/>
            <a:pathLst>
              <a:path w="2079269" h="1775176">
                <a:moveTo>
                  <a:pt x="2079269" y="0"/>
                </a:moveTo>
                <a:lnTo>
                  <a:pt x="0" y="0"/>
                </a:lnTo>
                <a:lnTo>
                  <a:pt x="0" y="1775176"/>
                </a:lnTo>
                <a:lnTo>
                  <a:pt x="2079269" y="1775176"/>
                </a:lnTo>
                <a:lnTo>
                  <a:pt x="2079269"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1" name="Freeform 11"/>
          <p:cNvSpPr/>
          <p:nvPr/>
        </p:nvSpPr>
        <p:spPr>
          <a:xfrm rot="-2078086">
            <a:off x="15394705" y="6051655"/>
            <a:ext cx="4649492" cy="4114800"/>
          </a:xfrm>
          <a:custGeom>
            <a:avLst/>
            <a:gdLst/>
            <a:ahLst/>
            <a:cxnLst/>
            <a:rect l="l" t="t" r="r" b="b"/>
            <a:pathLst>
              <a:path w="4649492" h="4114800">
                <a:moveTo>
                  <a:pt x="0" y="0"/>
                </a:moveTo>
                <a:lnTo>
                  <a:pt x="4649491" y="0"/>
                </a:lnTo>
                <a:lnTo>
                  <a:pt x="4649491" y="4114800"/>
                </a:lnTo>
                <a:lnTo>
                  <a:pt x="0" y="411480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2" name="Freeform 12"/>
          <p:cNvSpPr/>
          <p:nvPr/>
        </p:nvSpPr>
        <p:spPr>
          <a:xfrm rot="-8813884" flipH="1">
            <a:off x="-1277597" y="6168229"/>
            <a:ext cx="4386048" cy="3881653"/>
          </a:xfrm>
          <a:custGeom>
            <a:avLst/>
            <a:gdLst/>
            <a:ahLst/>
            <a:cxnLst/>
            <a:rect l="l" t="t" r="r" b="b"/>
            <a:pathLst>
              <a:path w="4386048" h="3881653">
                <a:moveTo>
                  <a:pt x="4386049" y="0"/>
                </a:moveTo>
                <a:lnTo>
                  <a:pt x="0" y="0"/>
                </a:lnTo>
                <a:lnTo>
                  <a:pt x="0" y="3881653"/>
                </a:lnTo>
                <a:lnTo>
                  <a:pt x="4386049" y="3881653"/>
                </a:lnTo>
                <a:lnTo>
                  <a:pt x="4386049"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3" name="TextBox 13"/>
          <p:cNvSpPr txBox="1"/>
          <p:nvPr/>
        </p:nvSpPr>
        <p:spPr>
          <a:xfrm>
            <a:off x="1931111" y="3180277"/>
            <a:ext cx="9678328" cy="4308102"/>
          </a:xfrm>
          <a:prstGeom prst="rect">
            <a:avLst/>
          </a:prstGeom>
        </p:spPr>
        <p:txBody>
          <a:bodyPr lIns="0" tIns="0" rIns="0" bIns="0" rtlCol="0" anchor="t">
            <a:spAutoFit/>
          </a:bodyPr>
          <a:lstStyle/>
          <a:p>
            <a:pPr algn="ctr">
              <a:lnSpc>
                <a:spcPts val="5676"/>
              </a:lnSpc>
            </a:pPr>
            <a:r>
              <a:rPr lang="en-US" sz="4054">
                <a:solidFill>
                  <a:srgbClr val="FFFFFF"/>
                </a:solidFill>
                <a:latin typeface="Marykate"/>
                <a:ea typeface="Marykate"/>
                <a:cs typeface="Marykate"/>
                <a:sym typeface="Marykate"/>
              </a:rPr>
              <a:t>•Title I is the LARGEST federal assistance program for our nation’s schools</a:t>
            </a:r>
          </a:p>
          <a:p>
            <a:pPr algn="ctr">
              <a:lnSpc>
                <a:spcPts val="5676"/>
              </a:lnSpc>
            </a:pPr>
            <a:endParaRPr lang="en-US" sz="4054">
              <a:solidFill>
                <a:srgbClr val="FFFFFF"/>
              </a:solidFill>
              <a:latin typeface="Marykate"/>
              <a:ea typeface="Marykate"/>
              <a:cs typeface="Marykate"/>
              <a:sym typeface="Marykate"/>
            </a:endParaRPr>
          </a:p>
          <a:p>
            <a:pPr algn="ctr">
              <a:lnSpc>
                <a:spcPts val="5676"/>
              </a:lnSpc>
            </a:pPr>
            <a:r>
              <a:rPr lang="en-US" sz="4050">
                <a:solidFill>
                  <a:srgbClr val="FFFFFF"/>
                </a:solidFill>
                <a:latin typeface="Marykate"/>
                <a:ea typeface="Marykate"/>
                <a:cs typeface="Marykate"/>
                <a:sym typeface="Marykate"/>
              </a:rPr>
              <a:t>•The Program serves 83 schools in Pinellas County including students in 38 non-public schools</a:t>
            </a:r>
            <a:endParaRPr lang="en-US" sz="4050">
              <a:solidFill>
                <a:srgbClr val="FFFFFF"/>
              </a:solidFill>
              <a:latin typeface="Marykate"/>
              <a:ea typeface="Marykate"/>
              <a:cs typeface="Marykate"/>
            </a:endParaRPr>
          </a:p>
          <a:p>
            <a:pPr algn="ctr">
              <a:lnSpc>
                <a:spcPts val="5676"/>
              </a:lnSpc>
            </a:pPr>
            <a:r>
              <a:rPr lang="en-US" sz="4054">
                <a:solidFill>
                  <a:srgbClr val="FFFFFF"/>
                </a:solidFill>
                <a:latin typeface="Marykate"/>
                <a:ea typeface="Marykate"/>
                <a:cs typeface="Marykate"/>
                <a:sym typeface="Marykate"/>
              </a:rPr>
              <a:t>.</a:t>
            </a:r>
          </a:p>
        </p:txBody>
      </p:sp>
      <p:sp>
        <p:nvSpPr>
          <p:cNvPr id="14" name="Freeform 14"/>
          <p:cNvSpPr/>
          <p:nvPr/>
        </p:nvSpPr>
        <p:spPr>
          <a:xfrm>
            <a:off x="9295401" y="7204605"/>
            <a:ext cx="6531400" cy="2222372"/>
          </a:xfrm>
          <a:custGeom>
            <a:avLst/>
            <a:gdLst/>
            <a:ahLst/>
            <a:cxnLst/>
            <a:rect l="l" t="t" r="r" b="b"/>
            <a:pathLst>
              <a:path w="6531400" h="2222372">
                <a:moveTo>
                  <a:pt x="0" y="0"/>
                </a:moveTo>
                <a:lnTo>
                  <a:pt x="6531400" y="0"/>
                </a:lnTo>
                <a:lnTo>
                  <a:pt x="6531400" y="2222372"/>
                </a:lnTo>
                <a:lnTo>
                  <a:pt x="0" y="2222372"/>
                </a:lnTo>
                <a:lnTo>
                  <a:pt x="0" y="0"/>
                </a:lnTo>
                <a:close/>
              </a:path>
            </a:pathLst>
          </a:custGeom>
          <a:blipFill>
            <a:blip r:embed="rId11"/>
            <a:stretch>
              <a:fillRect/>
            </a:stretch>
          </a:blipFill>
        </p:spPr>
        <p:txBody>
          <a:bodyPr/>
          <a:lstStyle/>
          <a:p>
            <a:endParaRPr lang="en-US"/>
          </a:p>
        </p:txBody>
      </p:sp>
      <p:sp>
        <p:nvSpPr>
          <p:cNvPr id="15" name="TextBox 15"/>
          <p:cNvSpPr txBox="1"/>
          <p:nvPr/>
        </p:nvSpPr>
        <p:spPr>
          <a:xfrm>
            <a:off x="5334091" y="807758"/>
            <a:ext cx="7619817" cy="1236345"/>
          </a:xfrm>
          <a:prstGeom prst="rect">
            <a:avLst/>
          </a:prstGeom>
        </p:spPr>
        <p:txBody>
          <a:bodyPr lIns="0" tIns="0" rIns="0" bIns="0" rtlCol="0" anchor="t">
            <a:spAutoFit/>
          </a:bodyPr>
          <a:lstStyle/>
          <a:p>
            <a:pPr algn="ctr">
              <a:lnSpc>
                <a:spcPts val="10080"/>
              </a:lnSpc>
            </a:pPr>
            <a:r>
              <a:rPr lang="en-US" sz="7200">
                <a:solidFill>
                  <a:srgbClr val="FFFFFF"/>
                </a:solidFill>
                <a:latin typeface="TC October"/>
                <a:ea typeface="TC October"/>
                <a:cs typeface="TC October"/>
                <a:sym typeface="TC October"/>
              </a:rPr>
              <a:t>ALL ABOUT TITLE I </a:t>
            </a:r>
          </a:p>
        </p:txBody>
      </p:sp>
      <p:pic>
        <p:nvPicPr>
          <p:cNvPr id="33" name="Audio 32">
            <a:hlinkClick r:id="" action="ppaction://media"/>
            <a:extLst>
              <a:ext uri="{FF2B5EF4-FFF2-40B4-BE49-F238E27FC236}">
                <a16:creationId xmlns:a16="http://schemas.microsoft.com/office/drawing/2014/main" id="{2EA6EFE9-CA6F-8770-AD3F-0F23FD7021B3}"/>
              </a:ext>
            </a:extLst>
          </p:cNvPr>
          <p:cNvPicPr>
            <a:picLocks noChangeAspect="1"/>
          </p:cNvPicPr>
          <p:nvPr>
            <a:audioFile r:link="rId2"/>
            <p:extLst>
              <p:ext uri="{DAA4B4D4-6D71-4841-9C94-3DE7FCFB9230}">
                <p14:media xmlns:p14="http://schemas.microsoft.com/office/powerpoint/2010/main" r:embed="rId1"/>
              </p:ext>
            </p:extLst>
          </p:nvPr>
        </p:nvPicPr>
        <p:blipFill>
          <a:blip r:embed="rId12"/>
          <a:srcRect l="-329688" t="-329688" r="-329688" b="-329688"/>
          <a:stretch>
            <a:fillRect/>
          </a:stretch>
        </p:blipFill>
        <p:spPr>
          <a:xfrm>
            <a:off x="15078456" y="7077456"/>
            <a:ext cx="3086100" cy="30861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18458"/>
    </mc:Choice>
    <mc:Fallback xmlns="">
      <p:transition spd="slow" advTm="184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stretch>
              <a:fillRect t="-4555" b="-4555"/>
            </a:stretch>
          </a:blipFill>
        </p:spPr>
        <p:txBody>
          <a:bodyPr/>
          <a:lstStyle/>
          <a:p>
            <a:endParaRPr lang="en-US"/>
          </a:p>
        </p:txBody>
      </p:sp>
      <p:sp>
        <p:nvSpPr>
          <p:cNvPr id="3" name="Freeform 3"/>
          <p:cNvSpPr/>
          <p:nvPr/>
        </p:nvSpPr>
        <p:spPr>
          <a:xfrm>
            <a:off x="16295639" y="4864394"/>
            <a:ext cx="3385583" cy="2595614"/>
          </a:xfrm>
          <a:custGeom>
            <a:avLst/>
            <a:gdLst/>
            <a:ahLst/>
            <a:cxnLst/>
            <a:rect l="l" t="t" r="r" b="b"/>
            <a:pathLst>
              <a:path w="3385583" h="2595614">
                <a:moveTo>
                  <a:pt x="0" y="0"/>
                </a:moveTo>
                <a:lnTo>
                  <a:pt x="3385584" y="0"/>
                </a:lnTo>
                <a:lnTo>
                  <a:pt x="3385584" y="2595614"/>
                </a:lnTo>
                <a:lnTo>
                  <a:pt x="0" y="259561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rot="-1544178">
            <a:off x="15592038" y="7284381"/>
            <a:ext cx="3008082" cy="2970784"/>
          </a:xfrm>
          <a:custGeom>
            <a:avLst/>
            <a:gdLst/>
            <a:ahLst/>
            <a:cxnLst/>
            <a:rect l="l" t="t" r="r" b="b"/>
            <a:pathLst>
              <a:path w="3008082" h="2970784">
                <a:moveTo>
                  <a:pt x="0" y="0"/>
                </a:moveTo>
                <a:lnTo>
                  <a:pt x="3008083" y="0"/>
                </a:lnTo>
                <a:lnTo>
                  <a:pt x="3008083" y="2970783"/>
                </a:lnTo>
                <a:lnTo>
                  <a:pt x="0" y="2970783"/>
                </a:lnTo>
                <a:lnTo>
                  <a:pt x="0" y="0"/>
                </a:lnTo>
                <a:close/>
              </a:path>
            </a:pathLst>
          </a:custGeom>
          <a:blipFill>
            <a:blip r:embed="rId7"/>
            <a:stretch>
              <a:fillRect t="-2806" b="-2806"/>
            </a:stretch>
          </a:blipFill>
        </p:spPr>
        <p:txBody>
          <a:bodyPr/>
          <a:lstStyle/>
          <a:p>
            <a:endParaRPr lang="en-US"/>
          </a:p>
        </p:txBody>
      </p:sp>
      <p:sp>
        <p:nvSpPr>
          <p:cNvPr id="5" name="Freeform 5"/>
          <p:cNvSpPr/>
          <p:nvPr/>
        </p:nvSpPr>
        <p:spPr>
          <a:xfrm rot="-2864226">
            <a:off x="15663324" y="2504564"/>
            <a:ext cx="3019669" cy="2868686"/>
          </a:xfrm>
          <a:custGeom>
            <a:avLst/>
            <a:gdLst/>
            <a:ahLst/>
            <a:cxnLst/>
            <a:rect l="l" t="t" r="r" b="b"/>
            <a:pathLst>
              <a:path w="3019669" h="2868686">
                <a:moveTo>
                  <a:pt x="0" y="0"/>
                </a:moveTo>
                <a:lnTo>
                  <a:pt x="3019669" y="0"/>
                </a:lnTo>
                <a:lnTo>
                  <a:pt x="3019669" y="2868686"/>
                </a:lnTo>
                <a:lnTo>
                  <a:pt x="0" y="286868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6" name="Freeform 6"/>
          <p:cNvSpPr/>
          <p:nvPr/>
        </p:nvSpPr>
        <p:spPr>
          <a:xfrm>
            <a:off x="14629033" y="7853106"/>
            <a:ext cx="2782284" cy="2810388"/>
          </a:xfrm>
          <a:custGeom>
            <a:avLst/>
            <a:gdLst/>
            <a:ahLst/>
            <a:cxnLst/>
            <a:rect l="l" t="t" r="r" b="b"/>
            <a:pathLst>
              <a:path w="2782284" h="2810388">
                <a:moveTo>
                  <a:pt x="0" y="0"/>
                </a:moveTo>
                <a:lnTo>
                  <a:pt x="2782284" y="0"/>
                </a:lnTo>
                <a:lnTo>
                  <a:pt x="2782284" y="2810388"/>
                </a:lnTo>
                <a:lnTo>
                  <a:pt x="0" y="2810388"/>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7" name="Freeform 7"/>
          <p:cNvSpPr/>
          <p:nvPr/>
        </p:nvSpPr>
        <p:spPr>
          <a:xfrm>
            <a:off x="16725935" y="1070780"/>
            <a:ext cx="2524992" cy="2204018"/>
          </a:xfrm>
          <a:custGeom>
            <a:avLst/>
            <a:gdLst/>
            <a:ahLst/>
            <a:cxnLst/>
            <a:rect l="l" t="t" r="r" b="b"/>
            <a:pathLst>
              <a:path w="2524992" h="2204018">
                <a:moveTo>
                  <a:pt x="0" y="0"/>
                </a:moveTo>
                <a:lnTo>
                  <a:pt x="2524992" y="0"/>
                </a:lnTo>
                <a:lnTo>
                  <a:pt x="2524992" y="2204018"/>
                </a:lnTo>
                <a:lnTo>
                  <a:pt x="0" y="2204018"/>
                </a:lnTo>
                <a:lnTo>
                  <a:pt x="0" y="0"/>
                </a:lnTo>
                <a:close/>
              </a:path>
            </a:pathLst>
          </a:custGeom>
          <a:blipFill>
            <a:blip r:embed="rId10"/>
            <a:stretch>
              <a:fillRect/>
            </a:stretch>
          </a:blipFill>
        </p:spPr>
        <p:txBody>
          <a:bodyPr/>
          <a:lstStyle/>
          <a:p>
            <a:endParaRPr lang="en-US"/>
          </a:p>
        </p:txBody>
      </p:sp>
      <p:sp>
        <p:nvSpPr>
          <p:cNvPr id="8" name="Freeform 8"/>
          <p:cNvSpPr/>
          <p:nvPr/>
        </p:nvSpPr>
        <p:spPr>
          <a:xfrm rot="-1676400">
            <a:off x="16170734" y="-818140"/>
            <a:ext cx="2481166" cy="2512573"/>
          </a:xfrm>
          <a:custGeom>
            <a:avLst/>
            <a:gdLst/>
            <a:ahLst/>
            <a:cxnLst/>
            <a:rect l="l" t="t" r="r" b="b"/>
            <a:pathLst>
              <a:path w="2481166" h="2512573">
                <a:moveTo>
                  <a:pt x="0" y="0"/>
                </a:moveTo>
                <a:lnTo>
                  <a:pt x="2481166" y="0"/>
                </a:lnTo>
                <a:lnTo>
                  <a:pt x="2481166" y="2512573"/>
                </a:lnTo>
                <a:lnTo>
                  <a:pt x="0" y="2512573"/>
                </a:lnTo>
                <a:lnTo>
                  <a:pt x="0" y="0"/>
                </a:lnTo>
                <a:close/>
              </a:path>
            </a:pathLst>
          </a:custGeom>
          <a:blipFill>
            <a:blip r:embed="rId11"/>
            <a:stretch>
              <a:fillRect/>
            </a:stretch>
          </a:blipFill>
        </p:spPr>
        <p:txBody>
          <a:bodyPr/>
          <a:lstStyle/>
          <a:p>
            <a:endParaRPr lang="en-US"/>
          </a:p>
        </p:txBody>
      </p:sp>
      <p:sp>
        <p:nvSpPr>
          <p:cNvPr id="9" name="Freeform 9"/>
          <p:cNvSpPr/>
          <p:nvPr/>
        </p:nvSpPr>
        <p:spPr>
          <a:xfrm rot="-1539410">
            <a:off x="15080050" y="6260258"/>
            <a:ext cx="2887731" cy="1554562"/>
          </a:xfrm>
          <a:custGeom>
            <a:avLst/>
            <a:gdLst/>
            <a:ahLst/>
            <a:cxnLst/>
            <a:rect l="l" t="t" r="r" b="b"/>
            <a:pathLst>
              <a:path w="2887731" h="1554562">
                <a:moveTo>
                  <a:pt x="0" y="0"/>
                </a:moveTo>
                <a:lnTo>
                  <a:pt x="2887731" y="0"/>
                </a:lnTo>
                <a:lnTo>
                  <a:pt x="2887731" y="1554562"/>
                </a:lnTo>
                <a:lnTo>
                  <a:pt x="0" y="1554562"/>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0" name="Freeform 10"/>
          <p:cNvSpPr/>
          <p:nvPr/>
        </p:nvSpPr>
        <p:spPr>
          <a:xfrm>
            <a:off x="3125937" y="3099078"/>
            <a:ext cx="10717884" cy="4662280"/>
          </a:xfrm>
          <a:custGeom>
            <a:avLst/>
            <a:gdLst/>
            <a:ahLst/>
            <a:cxnLst/>
            <a:rect l="l" t="t" r="r" b="b"/>
            <a:pathLst>
              <a:path w="10717884" h="4662280">
                <a:moveTo>
                  <a:pt x="0" y="0"/>
                </a:moveTo>
                <a:lnTo>
                  <a:pt x="10717884" y="0"/>
                </a:lnTo>
                <a:lnTo>
                  <a:pt x="10717884" y="4662279"/>
                </a:lnTo>
                <a:lnTo>
                  <a:pt x="0" y="4662279"/>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r>
              <a:rPr lang="en-US"/>
              <a:t>I</a:t>
            </a:r>
          </a:p>
        </p:txBody>
      </p:sp>
      <p:sp>
        <p:nvSpPr>
          <p:cNvPr id="11" name="TextBox 11"/>
          <p:cNvSpPr txBox="1"/>
          <p:nvPr/>
        </p:nvSpPr>
        <p:spPr>
          <a:xfrm>
            <a:off x="208356" y="29770"/>
            <a:ext cx="8401911" cy="1236345"/>
          </a:xfrm>
          <a:prstGeom prst="rect">
            <a:avLst/>
          </a:prstGeom>
        </p:spPr>
        <p:txBody>
          <a:bodyPr lIns="0" tIns="0" rIns="0" bIns="0" rtlCol="0" anchor="t">
            <a:spAutoFit/>
          </a:bodyPr>
          <a:lstStyle/>
          <a:p>
            <a:pPr algn="ctr">
              <a:lnSpc>
                <a:spcPts val="10080"/>
              </a:lnSpc>
            </a:pPr>
            <a:r>
              <a:rPr lang="en-US" sz="7200">
                <a:solidFill>
                  <a:srgbClr val="FFFFFF"/>
                </a:solidFill>
                <a:latin typeface="Canva Student Font"/>
                <a:ea typeface="Canva Student Font"/>
                <a:cs typeface="Canva Student Font"/>
                <a:sym typeface="Canva Student Font"/>
              </a:rPr>
              <a:t>TITLE I FUNDING PROCESS</a:t>
            </a:r>
          </a:p>
        </p:txBody>
      </p:sp>
      <p:sp>
        <p:nvSpPr>
          <p:cNvPr id="12" name="TextBox 12"/>
          <p:cNvSpPr txBox="1"/>
          <p:nvPr/>
        </p:nvSpPr>
        <p:spPr>
          <a:xfrm>
            <a:off x="3197326" y="4950213"/>
            <a:ext cx="2519917" cy="799047"/>
          </a:xfrm>
          <a:prstGeom prst="rect">
            <a:avLst/>
          </a:prstGeom>
        </p:spPr>
        <p:txBody>
          <a:bodyPr lIns="0" tIns="0" rIns="0" bIns="0" rtlCol="0" anchor="t">
            <a:spAutoFit/>
          </a:bodyPr>
          <a:lstStyle/>
          <a:p>
            <a:pPr marL="494726" lvl="1" indent="-247363" algn="l">
              <a:lnSpc>
                <a:spcPts val="3208"/>
              </a:lnSpc>
              <a:spcBef>
                <a:spcPct val="0"/>
              </a:spcBef>
              <a:buAutoNum type="arabicPeriod"/>
            </a:pPr>
            <a:r>
              <a:rPr lang="en-US" sz="2291">
                <a:solidFill>
                  <a:srgbClr val="FFFFFF"/>
                </a:solidFill>
                <a:latin typeface="Hero Bold"/>
                <a:ea typeface="Hero Bold"/>
                <a:cs typeface="Hero Bold"/>
                <a:sym typeface="Hero Bold"/>
              </a:rPr>
              <a:t>FEDERAL GOVERNMENT</a:t>
            </a:r>
          </a:p>
        </p:txBody>
      </p:sp>
      <p:sp>
        <p:nvSpPr>
          <p:cNvPr id="13" name="TextBox 13"/>
          <p:cNvSpPr txBox="1"/>
          <p:nvPr/>
        </p:nvSpPr>
        <p:spPr>
          <a:xfrm>
            <a:off x="5841068" y="4749832"/>
            <a:ext cx="2211948" cy="1189495"/>
          </a:xfrm>
          <a:prstGeom prst="rect">
            <a:avLst/>
          </a:prstGeom>
        </p:spPr>
        <p:txBody>
          <a:bodyPr lIns="0" tIns="0" rIns="0" bIns="0" rtlCol="0" anchor="t">
            <a:spAutoFit/>
          </a:bodyPr>
          <a:lstStyle/>
          <a:p>
            <a:pPr algn="ctr">
              <a:lnSpc>
                <a:spcPts val="3202"/>
              </a:lnSpc>
              <a:spcBef>
                <a:spcPct val="0"/>
              </a:spcBef>
            </a:pPr>
            <a:r>
              <a:rPr lang="en-US" sz="2287">
                <a:solidFill>
                  <a:srgbClr val="000000"/>
                </a:solidFill>
                <a:latin typeface="Hero Bold"/>
                <a:ea typeface="Hero Bold"/>
                <a:cs typeface="Hero Bold"/>
                <a:sym typeface="Hero Bold"/>
              </a:rPr>
              <a:t>2  FLORIDA DEPT. OF EDUCATION</a:t>
            </a:r>
          </a:p>
        </p:txBody>
      </p:sp>
      <p:sp>
        <p:nvSpPr>
          <p:cNvPr id="14" name="TextBox 14"/>
          <p:cNvSpPr txBox="1"/>
          <p:nvPr/>
        </p:nvSpPr>
        <p:spPr>
          <a:xfrm>
            <a:off x="8176841" y="4668227"/>
            <a:ext cx="2456478" cy="1363019"/>
          </a:xfrm>
          <a:prstGeom prst="rect">
            <a:avLst/>
          </a:prstGeom>
        </p:spPr>
        <p:txBody>
          <a:bodyPr lIns="0" tIns="0" rIns="0" bIns="0" rtlCol="0" anchor="t">
            <a:spAutoFit/>
          </a:bodyPr>
          <a:lstStyle/>
          <a:p>
            <a:pPr algn="ctr">
              <a:lnSpc>
                <a:spcPts val="3622"/>
              </a:lnSpc>
              <a:spcBef>
                <a:spcPct val="0"/>
              </a:spcBef>
            </a:pPr>
            <a:r>
              <a:rPr lang="en-US" sz="2587">
                <a:solidFill>
                  <a:srgbClr val="FFFFFF"/>
                </a:solidFill>
                <a:latin typeface="Hero Bold"/>
                <a:ea typeface="Hero Bold"/>
                <a:cs typeface="Hero Bold"/>
                <a:sym typeface="Hero Bold"/>
              </a:rPr>
              <a:t>3. PINELLAS COUNTY SCHOOLS</a:t>
            </a:r>
          </a:p>
        </p:txBody>
      </p:sp>
      <p:sp>
        <p:nvSpPr>
          <p:cNvPr id="15" name="TextBox 15"/>
          <p:cNvSpPr txBox="1"/>
          <p:nvPr/>
        </p:nvSpPr>
        <p:spPr>
          <a:xfrm>
            <a:off x="10863419" y="4912564"/>
            <a:ext cx="2621819" cy="791435"/>
          </a:xfrm>
          <a:prstGeom prst="rect">
            <a:avLst/>
          </a:prstGeom>
        </p:spPr>
        <p:txBody>
          <a:bodyPr lIns="0" tIns="0" rIns="0" bIns="0" rtlCol="0" anchor="t">
            <a:spAutoFit/>
          </a:bodyPr>
          <a:lstStyle/>
          <a:p>
            <a:pPr algn="ctr">
              <a:lnSpc>
                <a:spcPts val="3201"/>
              </a:lnSpc>
              <a:spcBef>
                <a:spcPct val="0"/>
              </a:spcBef>
            </a:pPr>
            <a:r>
              <a:rPr lang="en-US" sz="2286" u="sng">
                <a:solidFill>
                  <a:srgbClr val="E93732"/>
                </a:solidFill>
                <a:latin typeface="Hero Bold"/>
                <a:ea typeface="Hero Bold"/>
                <a:cs typeface="Hero Bold"/>
                <a:sym typeface="Hero Bold"/>
              </a:rPr>
              <a:t>4, EISENHOWER</a:t>
            </a:r>
          </a:p>
          <a:p>
            <a:pPr algn="ctr">
              <a:lnSpc>
                <a:spcPts val="3201"/>
              </a:lnSpc>
              <a:spcBef>
                <a:spcPct val="0"/>
              </a:spcBef>
            </a:pPr>
            <a:r>
              <a:rPr lang="en-US" sz="2286" u="sng">
                <a:solidFill>
                  <a:srgbClr val="E93732"/>
                </a:solidFill>
                <a:latin typeface="Hero Bold"/>
                <a:ea typeface="Hero Bold"/>
                <a:cs typeface="Hero Bold"/>
                <a:sym typeface="Hero Bold"/>
              </a:rPr>
              <a:t>ELEMENTARY</a:t>
            </a:r>
          </a:p>
        </p:txBody>
      </p:sp>
      <p:sp>
        <p:nvSpPr>
          <p:cNvPr id="16" name="Freeform 16"/>
          <p:cNvSpPr/>
          <p:nvPr/>
        </p:nvSpPr>
        <p:spPr>
          <a:xfrm>
            <a:off x="100315" y="1028700"/>
            <a:ext cx="1055004" cy="1022395"/>
          </a:xfrm>
          <a:custGeom>
            <a:avLst/>
            <a:gdLst/>
            <a:ahLst/>
            <a:cxnLst/>
            <a:rect l="l" t="t" r="r" b="b"/>
            <a:pathLst>
              <a:path w="1055004" h="1022395">
                <a:moveTo>
                  <a:pt x="0" y="0"/>
                </a:moveTo>
                <a:lnTo>
                  <a:pt x="1055004" y="0"/>
                </a:lnTo>
                <a:lnTo>
                  <a:pt x="1055004" y="1022395"/>
                </a:lnTo>
                <a:lnTo>
                  <a:pt x="0" y="1022395"/>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US"/>
          </a:p>
        </p:txBody>
      </p:sp>
      <p:pic>
        <p:nvPicPr>
          <p:cNvPr id="25" name="Audio 24">
            <a:hlinkClick r:id="" action="ppaction://media"/>
            <a:extLst>
              <a:ext uri="{FF2B5EF4-FFF2-40B4-BE49-F238E27FC236}">
                <a16:creationId xmlns:a16="http://schemas.microsoft.com/office/drawing/2014/main" id="{4F8AF290-7266-3CE3-0E8E-64D29D059008}"/>
              </a:ext>
            </a:extLst>
          </p:cNvPr>
          <p:cNvPicPr>
            <a:picLocks noChangeAspect="1"/>
          </p:cNvPicPr>
          <p:nvPr>
            <a:audioFile r:link="rId2"/>
            <p:extLst>
              <p:ext uri="{DAA4B4D4-6D71-4841-9C94-3DE7FCFB9230}">
                <p14:media xmlns:p14="http://schemas.microsoft.com/office/powerpoint/2010/main" r:embed="rId1"/>
              </p:ext>
            </p:extLst>
          </p:nvPr>
        </p:nvPicPr>
        <p:blipFill>
          <a:blip r:embed="rId15"/>
          <a:srcRect l="-329688" t="-329688" r="-329688" b="-329688"/>
          <a:stretch>
            <a:fillRect/>
          </a:stretch>
        </p:blipFill>
        <p:spPr>
          <a:xfrm>
            <a:off x="15078456" y="7077456"/>
            <a:ext cx="3086100" cy="30861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13575"/>
    </mc:Choice>
    <mc:Fallback xmlns="">
      <p:transition spd="slow" advTm="135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stretch>
              <a:fillRect t="-8666" b="-8666"/>
            </a:stretch>
          </a:blipFill>
        </p:spPr>
        <p:txBody>
          <a:bodyPr/>
          <a:lstStyle/>
          <a:p>
            <a:endParaRPr lang="en-US"/>
          </a:p>
        </p:txBody>
      </p:sp>
      <p:sp>
        <p:nvSpPr>
          <p:cNvPr id="3" name="TextBox 3"/>
          <p:cNvSpPr txBox="1"/>
          <p:nvPr/>
        </p:nvSpPr>
        <p:spPr>
          <a:xfrm>
            <a:off x="0" y="42980"/>
            <a:ext cx="8016017" cy="2512695"/>
          </a:xfrm>
          <a:prstGeom prst="rect">
            <a:avLst/>
          </a:prstGeom>
        </p:spPr>
        <p:txBody>
          <a:bodyPr lIns="0" tIns="0" rIns="0" bIns="0" rtlCol="0" anchor="t">
            <a:spAutoFit/>
          </a:bodyPr>
          <a:lstStyle/>
          <a:p>
            <a:pPr algn="ctr">
              <a:lnSpc>
                <a:spcPts val="10080"/>
              </a:lnSpc>
              <a:spcBef>
                <a:spcPct val="0"/>
              </a:spcBef>
            </a:pPr>
            <a:r>
              <a:rPr lang="en-US" sz="7200">
                <a:solidFill>
                  <a:srgbClr val="F9AE16"/>
                </a:solidFill>
                <a:latin typeface="TC October"/>
                <a:ea typeface="TC October"/>
                <a:cs typeface="TC October"/>
                <a:sym typeface="TC October"/>
              </a:rPr>
              <a:t>TITLE I SUPPLEMENTAL RESOURCES</a:t>
            </a:r>
          </a:p>
        </p:txBody>
      </p:sp>
      <p:sp>
        <p:nvSpPr>
          <p:cNvPr id="4" name="TextBox 4"/>
          <p:cNvSpPr txBox="1"/>
          <p:nvPr/>
        </p:nvSpPr>
        <p:spPr>
          <a:xfrm>
            <a:off x="0" y="3716010"/>
            <a:ext cx="10553801" cy="3658869"/>
          </a:xfrm>
          <a:prstGeom prst="rect">
            <a:avLst/>
          </a:prstGeom>
        </p:spPr>
        <p:txBody>
          <a:bodyPr lIns="0" tIns="0" rIns="0" bIns="0" rtlCol="0" anchor="t">
            <a:spAutoFit/>
          </a:bodyPr>
          <a:lstStyle/>
          <a:p>
            <a:pPr algn="ctr">
              <a:lnSpc>
                <a:spcPts val="7280"/>
              </a:lnSpc>
              <a:spcBef>
                <a:spcPct val="0"/>
              </a:spcBef>
            </a:pPr>
            <a:r>
              <a:rPr lang="en-US" sz="5200">
                <a:solidFill>
                  <a:srgbClr val="F9AE16"/>
                </a:solidFill>
                <a:latin typeface="Glacial Indifference"/>
                <a:ea typeface="Glacial Indifference"/>
                <a:cs typeface="Glacial Indifference"/>
                <a:sym typeface="Glacial Indifference"/>
              </a:rPr>
              <a:t>DEFINITION: PROVIDED IN ADDITION TO WHAT IS ALREADY PRESENT OR AVAILABLE TO COMPLETE OR ENHANCE IT.</a:t>
            </a:r>
          </a:p>
        </p:txBody>
      </p:sp>
      <p:sp>
        <p:nvSpPr>
          <p:cNvPr id="5" name="Freeform 5"/>
          <p:cNvSpPr/>
          <p:nvPr/>
        </p:nvSpPr>
        <p:spPr>
          <a:xfrm>
            <a:off x="17094404" y="185855"/>
            <a:ext cx="1055004" cy="1022395"/>
          </a:xfrm>
          <a:custGeom>
            <a:avLst/>
            <a:gdLst/>
            <a:ahLst/>
            <a:cxnLst/>
            <a:rect l="l" t="t" r="r" b="b"/>
            <a:pathLst>
              <a:path w="1055004" h="1022395">
                <a:moveTo>
                  <a:pt x="0" y="0"/>
                </a:moveTo>
                <a:lnTo>
                  <a:pt x="1055004" y="0"/>
                </a:lnTo>
                <a:lnTo>
                  <a:pt x="1055004" y="1022395"/>
                </a:lnTo>
                <a:lnTo>
                  <a:pt x="0" y="102239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pic>
        <p:nvPicPr>
          <p:cNvPr id="12" name="Audio 11">
            <a:hlinkClick r:id="" action="ppaction://media"/>
            <a:extLst>
              <a:ext uri="{FF2B5EF4-FFF2-40B4-BE49-F238E27FC236}">
                <a16:creationId xmlns:a16="http://schemas.microsoft.com/office/drawing/2014/main" id="{52A9E8A4-47E5-29B0-58DF-D1BCD55B64C8}"/>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329688" t="-329688" r="-329688" b="-329688"/>
          <a:stretch>
            <a:fillRect/>
          </a:stretch>
        </p:blipFill>
        <p:spPr>
          <a:xfrm>
            <a:off x="15078456" y="7077456"/>
            <a:ext cx="3086100" cy="30861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10374"/>
    </mc:Choice>
    <mc:Fallback xmlns="">
      <p:transition spd="slow" advTm="103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1305" y="720249"/>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stretch>
              <a:fillRect t="-9111"/>
            </a:stretch>
          </a:blipFill>
        </p:spPr>
        <p:txBody>
          <a:bodyPr/>
          <a:lstStyle/>
          <a:p>
            <a:endParaRPr lang="en-US"/>
          </a:p>
        </p:txBody>
      </p:sp>
      <p:sp>
        <p:nvSpPr>
          <p:cNvPr id="3" name="Freeform 3"/>
          <p:cNvSpPr/>
          <p:nvPr/>
        </p:nvSpPr>
        <p:spPr>
          <a:xfrm>
            <a:off x="-2161327" y="-599939"/>
            <a:ext cx="5065157" cy="2982111"/>
          </a:xfrm>
          <a:custGeom>
            <a:avLst/>
            <a:gdLst/>
            <a:ahLst/>
            <a:cxnLst/>
            <a:rect l="l" t="t" r="r" b="b"/>
            <a:pathLst>
              <a:path w="5065157" h="2982111">
                <a:moveTo>
                  <a:pt x="0" y="0"/>
                </a:moveTo>
                <a:lnTo>
                  <a:pt x="5065157" y="0"/>
                </a:lnTo>
                <a:lnTo>
                  <a:pt x="5065157" y="2982111"/>
                </a:lnTo>
                <a:lnTo>
                  <a:pt x="0" y="2982111"/>
                </a:lnTo>
                <a:lnTo>
                  <a:pt x="0" y="0"/>
                </a:lnTo>
                <a:close/>
              </a:path>
            </a:pathLst>
          </a:custGeom>
          <a:blipFill>
            <a:blip r:embed="rId6"/>
            <a:stretch>
              <a:fillRect/>
            </a:stretch>
          </a:blipFill>
        </p:spPr>
        <p:txBody>
          <a:bodyPr/>
          <a:lstStyle/>
          <a:p>
            <a:endParaRPr lang="en-US"/>
          </a:p>
        </p:txBody>
      </p:sp>
      <p:sp>
        <p:nvSpPr>
          <p:cNvPr id="4" name="Freeform 4"/>
          <p:cNvSpPr/>
          <p:nvPr/>
        </p:nvSpPr>
        <p:spPr>
          <a:xfrm flipH="1">
            <a:off x="15802928" y="-770806"/>
            <a:ext cx="5065157" cy="2982111"/>
          </a:xfrm>
          <a:custGeom>
            <a:avLst/>
            <a:gdLst/>
            <a:ahLst/>
            <a:cxnLst/>
            <a:rect l="l" t="t" r="r" b="b"/>
            <a:pathLst>
              <a:path w="5065157" h="2982111">
                <a:moveTo>
                  <a:pt x="5065157" y="0"/>
                </a:moveTo>
                <a:lnTo>
                  <a:pt x="0" y="0"/>
                </a:lnTo>
                <a:lnTo>
                  <a:pt x="0" y="2982112"/>
                </a:lnTo>
                <a:lnTo>
                  <a:pt x="5065157" y="2982112"/>
                </a:lnTo>
                <a:lnTo>
                  <a:pt x="5065157" y="0"/>
                </a:lnTo>
                <a:close/>
              </a:path>
            </a:pathLst>
          </a:custGeom>
          <a:blipFill>
            <a:blip r:embed="rId6"/>
            <a:stretch>
              <a:fillRect/>
            </a:stretch>
          </a:blipFill>
        </p:spPr>
        <p:txBody>
          <a:bodyPr/>
          <a:lstStyle/>
          <a:p>
            <a:endParaRPr lang="en-US"/>
          </a:p>
        </p:txBody>
      </p:sp>
      <p:sp>
        <p:nvSpPr>
          <p:cNvPr id="5" name="Freeform 5"/>
          <p:cNvSpPr/>
          <p:nvPr/>
        </p:nvSpPr>
        <p:spPr>
          <a:xfrm rot="-2323224">
            <a:off x="16455789" y="8012215"/>
            <a:ext cx="2503469" cy="2967074"/>
          </a:xfrm>
          <a:custGeom>
            <a:avLst/>
            <a:gdLst/>
            <a:ahLst/>
            <a:cxnLst/>
            <a:rect l="l" t="t" r="r" b="b"/>
            <a:pathLst>
              <a:path w="2503469" h="2967074">
                <a:moveTo>
                  <a:pt x="0" y="0"/>
                </a:moveTo>
                <a:lnTo>
                  <a:pt x="2503469" y="0"/>
                </a:lnTo>
                <a:lnTo>
                  <a:pt x="2503469" y="2967074"/>
                </a:lnTo>
                <a:lnTo>
                  <a:pt x="0" y="296707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6" name="Freeform 6"/>
          <p:cNvSpPr/>
          <p:nvPr/>
        </p:nvSpPr>
        <p:spPr>
          <a:xfrm>
            <a:off x="-972473" y="7806523"/>
            <a:ext cx="3540919" cy="2903553"/>
          </a:xfrm>
          <a:custGeom>
            <a:avLst/>
            <a:gdLst/>
            <a:ahLst/>
            <a:cxnLst/>
            <a:rect l="l" t="t" r="r" b="b"/>
            <a:pathLst>
              <a:path w="3540919" h="2903553">
                <a:moveTo>
                  <a:pt x="0" y="0"/>
                </a:moveTo>
                <a:lnTo>
                  <a:pt x="3540919" y="0"/>
                </a:lnTo>
                <a:lnTo>
                  <a:pt x="3540919" y="2903554"/>
                </a:lnTo>
                <a:lnTo>
                  <a:pt x="0" y="290355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7" name="Freeform 7"/>
          <p:cNvSpPr/>
          <p:nvPr/>
        </p:nvSpPr>
        <p:spPr>
          <a:xfrm>
            <a:off x="16925474" y="200900"/>
            <a:ext cx="1066700" cy="1038699"/>
          </a:xfrm>
          <a:custGeom>
            <a:avLst/>
            <a:gdLst/>
            <a:ahLst/>
            <a:cxnLst/>
            <a:rect l="l" t="t" r="r" b="b"/>
            <a:pathLst>
              <a:path w="1066700" h="1038699">
                <a:moveTo>
                  <a:pt x="0" y="0"/>
                </a:moveTo>
                <a:lnTo>
                  <a:pt x="1066699" y="0"/>
                </a:lnTo>
                <a:lnTo>
                  <a:pt x="1066699" y="1038699"/>
                </a:lnTo>
                <a:lnTo>
                  <a:pt x="0" y="1038699"/>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0" name="TextBox 10"/>
          <p:cNvSpPr txBox="1"/>
          <p:nvPr/>
        </p:nvSpPr>
        <p:spPr>
          <a:xfrm>
            <a:off x="2568446" y="891116"/>
            <a:ext cx="12333114" cy="913129"/>
          </a:xfrm>
          <a:prstGeom prst="rect">
            <a:avLst/>
          </a:prstGeom>
        </p:spPr>
        <p:txBody>
          <a:bodyPr lIns="0" tIns="0" rIns="0" bIns="0" rtlCol="0" anchor="t">
            <a:spAutoFit/>
          </a:bodyPr>
          <a:lstStyle/>
          <a:p>
            <a:pPr algn="ctr">
              <a:lnSpc>
                <a:spcPts val="7420"/>
              </a:lnSpc>
            </a:pPr>
            <a:r>
              <a:rPr lang="en-US" sz="5300">
                <a:solidFill>
                  <a:srgbClr val="FFFFFF"/>
                </a:solidFill>
                <a:latin typeface="Marykate"/>
                <a:ea typeface="Marykate"/>
                <a:cs typeface="Marykate"/>
                <a:sym typeface="Marykate"/>
              </a:rPr>
              <a:t>Title I Programs Provide Supplemental Support</a:t>
            </a:r>
          </a:p>
        </p:txBody>
      </p:sp>
      <p:sp>
        <p:nvSpPr>
          <p:cNvPr id="11" name="TextBox 11"/>
          <p:cNvSpPr txBox="1"/>
          <p:nvPr/>
        </p:nvSpPr>
        <p:spPr>
          <a:xfrm>
            <a:off x="42960" y="3696380"/>
            <a:ext cx="4658695" cy="4154984"/>
          </a:xfrm>
          <a:prstGeom prst="rect">
            <a:avLst/>
          </a:prstGeom>
        </p:spPr>
        <p:txBody>
          <a:bodyPr lIns="0" tIns="0" rIns="0" bIns="0" rtlCol="0" anchor="t">
            <a:spAutoFit/>
          </a:bodyPr>
          <a:lstStyle/>
          <a:p>
            <a:pPr marL="547980" lvl="1" indent="-273990" algn="l">
              <a:lnSpc>
                <a:spcPts val="3553"/>
              </a:lnSpc>
              <a:buFont typeface="Arial"/>
              <a:buChar char="•"/>
            </a:pPr>
            <a:r>
              <a:rPr lang="en-US" sz="3600">
                <a:solidFill>
                  <a:srgbClr val="FFFFFF"/>
                </a:solidFill>
                <a:latin typeface="Marykate"/>
                <a:ea typeface="Marykate"/>
                <a:cs typeface="Marykate"/>
                <a:sym typeface="Marykate"/>
              </a:rPr>
              <a:t>ELA Coach – Mrs. Lightfoot</a:t>
            </a:r>
          </a:p>
          <a:p>
            <a:pPr marL="547980" lvl="1" indent="-273990" algn="l">
              <a:lnSpc>
                <a:spcPts val="3553"/>
              </a:lnSpc>
              <a:buFont typeface="Arial"/>
              <a:buChar char="•"/>
            </a:pPr>
            <a:r>
              <a:rPr lang="en-US" sz="3600">
                <a:solidFill>
                  <a:srgbClr val="FFFFFF"/>
                </a:solidFill>
                <a:latin typeface="Marykate"/>
                <a:ea typeface="Marykate"/>
                <a:cs typeface="Marykate"/>
                <a:sym typeface="Marykate"/>
              </a:rPr>
              <a:t>Math Coach- Ms. Vrable</a:t>
            </a:r>
          </a:p>
          <a:p>
            <a:pPr marL="547980" lvl="1" indent="-273990" algn="l">
              <a:lnSpc>
                <a:spcPts val="3553"/>
              </a:lnSpc>
              <a:buFont typeface="Arial"/>
              <a:buChar char="•"/>
            </a:pPr>
            <a:r>
              <a:rPr lang="en-US" sz="3600">
                <a:solidFill>
                  <a:srgbClr val="FFFFFF"/>
                </a:solidFill>
                <a:latin typeface="Marykate"/>
                <a:ea typeface="Marykate"/>
                <a:cs typeface="Marykate"/>
                <a:sym typeface="Marykate"/>
              </a:rPr>
              <a:t>MTSS Coach (Supports Behavior – Ms. Daniels</a:t>
            </a:r>
          </a:p>
          <a:p>
            <a:pPr marL="547980" lvl="1" indent="-273990" algn="l">
              <a:lnSpc>
                <a:spcPts val="3553"/>
              </a:lnSpc>
              <a:buFont typeface="Arial"/>
              <a:buChar char="•"/>
            </a:pPr>
            <a:r>
              <a:rPr lang="en-US" sz="3600">
                <a:solidFill>
                  <a:srgbClr val="FFFFFF"/>
                </a:solidFill>
                <a:latin typeface="Marykate"/>
                <a:ea typeface="Marykate"/>
                <a:cs typeface="Marykate"/>
                <a:sym typeface="Marykate"/>
              </a:rPr>
              <a:t>Intervention Teacher- Ms. Brawner</a:t>
            </a:r>
          </a:p>
          <a:p>
            <a:pPr marL="547980" lvl="1" indent="-273990" algn="l">
              <a:lnSpc>
                <a:spcPts val="3553"/>
              </a:lnSpc>
              <a:buFont typeface="Arial"/>
              <a:buChar char="•"/>
            </a:pPr>
            <a:r>
              <a:rPr lang="en-US" sz="3600">
                <a:solidFill>
                  <a:srgbClr val="FFFFFF"/>
                </a:solidFill>
                <a:latin typeface="Marykate"/>
                <a:ea typeface="Marykate"/>
                <a:cs typeface="Marykate"/>
                <a:sym typeface="Marykate"/>
              </a:rPr>
              <a:t>Title I Support Assistants-Ms. Lynch and Ms. </a:t>
            </a:r>
            <a:r>
              <a:rPr lang="en-US" sz="3600" err="1">
                <a:solidFill>
                  <a:srgbClr val="FFFFFF"/>
                </a:solidFill>
                <a:latin typeface="Marykate"/>
                <a:ea typeface="Marykate"/>
                <a:cs typeface="Marykate"/>
                <a:sym typeface="Marykate"/>
              </a:rPr>
              <a:t>Vigille</a:t>
            </a:r>
            <a:endParaRPr lang="en-US" sz="3600">
              <a:solidFill>
                <a:srgbClr val="FFFFFF"/>
              </a:solidFill>
              <a:latin typeface="Marykate"/>
              <a:ea typeface="Marykate"/>
              <a:cs typeface="Marykate"/>
              <a:sym typeface="Marykate"/>
            </a:endParaRPr>
          </a:p>
        </p:txBody>
      </p:sp>
      <p:sp>
        <p:nvSpPr>
          <p:cNvPr id="12" name="TextBox 12"/>
          <p:cNvSpPr txBox="1"/>
          <p:nvPr/>
        </p:nvSpPr>
        <p:spPr>
          <a:xfrm>
            <a:off x="10611115" y="1857017"/>
            <a:ext cx="5587181" cy="873637"/>
          </a:xfrm>
          <a:prstGeom prst="rect">
            <a:avLst/>
          </a:prstGeom>
        </p:spPr>
        <p:txBody>
          <a:bodyPr wrap="square" lIns="0" tIns="0" rIns="0" bIns="0" rtlCol="0" anchor="t">
            <a:spAutoFit/>
          </a:bodyPr>
          <a:lstStyle/>
          <a:p>
            <a:pPr marL="547980" lvl="1" indent="-273990" algn="l">
              <a:lnSpc>
                <a:spcPts val="3553"/>
              </a:lnSpc>
              <a:buFont typeface="Arial"/>
              <a:buChar char="•"/>
            </a:pPr>
            <a:r>
              <a:rPr lang="en-US" sz="2538">
                <a:solidFill>
                  <a:srgbClr val="FFFFFF"/>
                </a:solidFill>
                <a:latin typeface="Marykate"/>
                <a:ea typeface="Marykate"/>
                <a:cs typeface="Marykate"/>
                <a:sym typeface="Marykate"/>
              </a:rPr>
              <a:t>Attending a great professional development, including conference and consultants</a:t>
            </a:r>
          </a:p>
        </p:txBody>
      </p:sp>
      <p:pic>
        <p:nvPicPr>
          <p:cNvPr id="17" name="Picture 16">
            <a:extLst>
              <a:ext uri="{FF2B5EF4-FFF2-40B4-BE49-F238E27FC236}">
                <a16:creationId xmlns:a16="http://schemas.microsoft.com/office/drawing/2014/main" id="{9D1D346E-1339-AA41-D900-3D7DA3812B3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698625" y="4151575"/>
            <a:ext cx="6011125" cy="4508344"/>
          </a:xfrm>
          <a:prstGeom prst="rect">
            <a:avLst/>
          </a:prstGeom>
        </p:spPr>
      </p:pic>
      <p:pic>
        <p:nvPicPr>
          <p:cNvPr id="19" name="Picture 18">
            <a:extLst>
              <a:ext uri="{FF2B5EF4-FFF2-40B4-BE49-F238E27FC236}">
                <a16:creationId xmlns:a16="http://schemas.microsoft.com/office/drawing/2014/main" id="{45BEDB55-EA70-BC9C-6FDB-47C20B84D1E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855927" y="1978642"/>
            <a:ext cx="5470715" cy="5470715"/>
          </a:xfrm>
          <a:prstGeom prst="rect">
            <a:avLst/>
          </a:prstGeom>
        </p:spPr>
      </p:pic>
      <p:pic>
        <p:nvPicPr>
          <p:cNvPr id="14" name="Audio 13">
            <a:hlinkClick r:id="" action="ppaction://media"/>
            <a:extLst>
              <a:ext uri="{FF2B5EF4-FFF2-40B4-BE49-F238E27FC236}">
                <a16:creationId xmlns:a16="http://schemas.microsoft.com/office/drawing/2014/main" id="{55AD1A8D-8F6B-9709-5F5C-2C49A29886B7}"/>
              </a:ext>
            </a:extLst>
          </p:cNvPr>
          <p:cNvPicPr>
            <a:picLocks noChangeAspect="1"/>
          </p:cNvPicPr>
          <p:nvPr>
            <a:audioFile r:link="rId2"/>
            <p:extLst>
              <p:ext uri="{DAA4B4D4-6D71-4841-9C94-3DE7FCFB9230}">
                <p14:media xmlns:p14="http://schemas.microsoft.com/office/powerpoint/2010/main" r:embed="rId1"/>
              </p:ext>
            </p:extLst>
          </p:nvPr>
        </p:nvPicPr>
        <p:blipFill>
          <a:blip r:embed="rId12"/>
          <a:srcRect l="-329688" t="-329688" r="-329688" b="-329688"/>
          <a:stretch>
            <a:fillRect/>
          </a:stretch>
        </p:blipFill>
        <p:spPr>
          <a:xfrm>
            <a:off x="15078456" y="7077456"/>
            <a:ext cx="3086100" cy="30861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37043"/>
    </mc:Choice>
    <mc:Fallback xmlns="">
      <p:transition spd="slow" advTm="370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2245" y="367967"/>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stretch>
              <a:fillRect t="-4555" b="-4555"/>
            </a:stretch>
          </a:blipFill>
        </p:spPr>
        <p:txBody>
          <a:bodyPr/>
          <a:lstStyle/>
          <a:p>
            <a:endParaRPr lang="en-US"/>
          </a:p>
        </p:txBody>
      </p:sp>
      <p:sp>
        <p:nvSpPr>
          <p:cNvPr id="3" name="Freeform 3"/>
          <p:cNvSpPr/>
          <p:nvPr/>
        </p:nvSpPr>
        <p:spPr>
          <a:xfrm>
            <a:off x="16977968" y="110326"/>
            <a:ext cx="1066700" cy="1038699"/>
          </a:xfrm>
          <a:custGeom>
            <a:avLst/>
            <a:gdLst/>
            <a:ahLst/>
            <a:cxnLst/>
            <a:rect l="l" t="t" r="r" b="b"/>
            <a:pathLst>
              <a:path w="1066700" h="1038699">
                <a:moveTo>
                  <a:pt x="0" y="0"/>
                </a:moveTo>
                <a:lnTo>
                  <a:pt x="1066700" y="0"/>
                </a:lnTo>
                <a:lnTo>
                  <a:pt x="1066700" y="1038699"/>
                </a:lnTo>
                <a:lnTo>
                  <a:pt x="0" y="103869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20804" y="4315185"/>
            <a:ext cx="2099009" cy="2212394"/>
          </a:xfrm>
          <a:custGeom>
            <a:avLst/>
            <a:gdLst/>
            <a:ahLst/>
            <a:cxnLst/>
            <a:rect l="l" t="t" r="r" b="b"/>
            <a:pathLst>
              <a:path w="2099009" h="2212394">
                <a:moveTo>
                  <a:pt x="0" y="0"/>
                </a:moveTo>
                <a:lnTo>
                  <a:pt x="2099008" y="0"/>
                </a:lnTo>
                <a:lnTo>
                  <a:pt x="2099008" y="2212393"/>
                </a:lnTo>
                <a:lnTo>
                  <a:pt x="0" y="2212393"/>
                </a:lnTo>
                <a:lnTo>
                  <a:pt x="0" y="0"/>
                </a:lnTo>
                <a:close/>
              </a:path>
            </a:pathLst>
          </a:custGeom>
          <a:blipFill>
            <a:blip r:embed="rId7"/>
            <a:stretch>
              <a:fillRect/>
            </a:stretch>
          </a:blipFill>
        </p:spPr>
        <p:txBody>
          <a:bodyPr/>
          <a:lstStyle/>
          <a:p>
            <a:endParaRPr lang="en-US"/>
          </a:p>
        </p:txBody>
      </p:sp>
      <p:sp>
        <p:nvSpPr>
          <p:cNvPr id="5" name="Freeform 5"/>
          <p:cNvSpPr/>
          <p:nvPr/>
        </p:nvSpPr>
        <p:spPr>
          <a:xfrm>
            <a:off x="62245" y="5143500"/>
            <a:ext cx="1227676" cy="1192380"/>
          </a:xfrm>
          <a:custGeom>
            <a:avLst/>
            <a:gdLst/>
            <a:ahLst/>
            <a:cxnLst/>
            <a:rect l="l" t="t" r="r" b="b"/>
            <a:pathLst>
              <a:path w="1227676" h="1192380">
                <a:moveTo>
                  <a:pt x="0" y="0"/>
                </a:moveTo>
                <a:lnTo>
                  <a:pt x="1227676" y="0"/>
                </a:lnTo>
                <a:lnTo>
                  <a:pt x="1227676" y="1192380"/>
                </a:lnTo>
                <a:lnTo>
                  <a:pt x="0" y="119238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6" name="Freeform 6"/>
          <p:cNvSpPr/>
          <p:nvPr/>
        </p:nvSpPr>
        <p:spPr>
          <a:xfrm rot="938472">
            <a:off x="187240" y="2375327"/>
            <a:ext cx="2205361" cy="2481419"/>
          </a:xfrm>
          <a:custGeom>
            <a:avLst/>
            <a:gdLst/>
            <a:ahLst/>
            <a:cxnLst/>
            <a:rect l="l" t="t" r="r" b="b"/>
            <a:pathLst>
              <a:path w="2205361" h="2481419">
                <a:moveTo>
                  <a:pt x="0" y="0"/>
                </a:moveTo>
                <a:lnTo>
                  <a:pt x="2205362" y="0"/>
                </a:lnTo>
                <a:lnTo>
                  <a:pt x="2205362" y="2481419"/>
                </a:lnTo>
                <a:lnTo>
                  <a:pt x="0" y="2481419"/>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7" name="Freeform 7"/>
          <p:cNvSpPr/>
          <p:nvPr/>
        </p:nvSpPr>
        <p:spPr>
          <a:xfrm rot="477865">
            <a:off x="-4177" y="5848288"/>
            <a:ext cx="2488665" cy="3150209"/>
          </a:xfrm>
          <a:custGeom>
            <a:avLst/>
            <a:gdLst/>
            <a:ahLst/>
            <a:cxnLst/>
            <a:rect l="l" t="t" r="r" b="b"/>
            <a:pathLst>
              <a:path w="2488665" h="3150209">
                <a:moveTo>
                  <a:pt x="0" y="0"/>
                </a:moveTo>
                <a:lnTo>
                  <a:pt x="2488665" y="0"/>
                </a:lnTo>
                <a:lnTo>
                  <a:pt x="2488665" y="3150209"/>
                </a:lnTo>
                <a:lnTo>
                  <a:pt x="0" y="3150209"/>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8" name="Freeform 8"/>
          <p:cNvSpPr/>
          <p:nvPr/>
        </p:nvSpPr>
        <p:spPr>
          <a:xfrm rot="-1277786">
            <a:off x="-29219" y="8595910"/>
            <a:ext cx="2414261" cy="1119613"/>
          </a:xfrm>
          <a:custGeom>
            <a:avLst/>
            <a:gdLst/>
            <a:ahLst/>
            <a:cxnLst/>
            <a:rect l="l" t="t" r="r" b="b"/>
            <a:pathLst>
              <a:path w="2414261" h="1119613">
                <a:moveTo>
                  <a:pt x="0" y="0"/>
                </a:moveTo>
                <a:lnTo>
                  <a:pt x="2414260" y="0"/>
                </a:lnTo>
                <a:lnTo>
                  <a:pt x="2414260" y="1119613"/>
                </a:lnTo>
                <a:lnTo>
                  <a:pt x="0" y="111961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0" name="TextBox 10"/>
          <p:cNvSpPr txBox="1"/>
          <p:nvPr/>
        </p:nvSpPr>
        <p:spPr>
          <a:xfrm rot="20618712">
            <a:off x="923081" y="976214"/>
            <a:ext cx="6328507" cy="2809402"/>
          </a:xfrm>
          <a:prstGeom prst="rect">
            <a:avLst/>
          </a:prstGeom>
        </p:spPr>
        <p:txBody>
          <a:bodyPr wrap="square" lIns="0" tIns="0" rIns="0" bIns="0" rtlCol="0" anchor="t">
            <a:spAutoFit/>
          </a:bodyPr>
          <a:lstStyle/>
          <a:p>
            <a:pPr algn="ctr">
              <a:lnSpc>
                <a:spcPts val="10767"/>
              </a:lnSpc>
              <a:spcBef>
                <a:spcPct val="0"/>
              </a:spcBef>
            </a:pPr>
            <a:r>
              <a:rPr lang="en-US" sz="7691">
                <a:solidFill>
                  <a:srgbClr val="FFAC33"/>
                </a:solidFill>
                <a:latin typeface="ChaloopsW00-Bd"/>
                <a:ea typeface="ChaloopsW00-Bd"/>
                <a:cs typeface="ChaloopsW00-Bd"/>
                <a:sym typeface="ChaloopsW00-Bd"/>
              </a:rPr>
              <a:t>LET’S CELEBRATE!</a:t>
            </a:r>
          </a:p>
        </p:txBody>
      </p:sp>
      <p:sp>
        <p:nvSpPr>
          <p:cNvPr id="11" name="TextBox 11"/>
          <p:cNvSpPr txBox="1"/>
          <p:nvPr/>
        </p:nvSpPr>
        <p:spPr>
          <a:xfrm>
            <a:off x="10177937" y="1003251"/>
            <a:ext cx="7866731" cy="3042243"/>
          </a:xfrm>
          <a:prstGeom prst="rect">
            <a:avLst/>
          </a:prstGeom>
        </p:spPr>
        <p:txBody>
          <a:bodyPr wrap="square" lIns="0" tIns="0" rIns="0" bIns="0" rtlCol="0" anchor="t">
            <a:spAutoFit/>
          </a:bodyPr>
          <a:lstStyle/>
          <a:p>
            <a:pPr algn="ctr">
              <a:lnSpc>
                <a:spcPts val="4048"/>
              </a:lnSpc>
            </a:pPr>
            <a:endParaRPr lang="en-US" sz="2891">
              <a:solidFill>
                <a:srgbClr val="FFAC33"/>
              </a:solidFill>
              <a:latin typeface="Hero Bold"/>
              <a:ea typeface="Hero Bold"/>
              <a:cs typeface="Hero Bold"/>
              <a:sym typeface="Hero Bold"/>
            </a:endParaRPr>
          </a:p>
          <a:p>
            <a:pPr marL="624263" lvl="1" indent="-312131">
              <a:lnSpc>
                <a:spcPts val="4048"/>
              </a:lnSpc>
              <a:spcBef>
                <a:spcPct val="0"/>
              </a:spcBef>
              <a:buFont typeface="Arial"/>
              <a:buChar char="•"/>
            </a:pPr>
            <a:r>
              <a:rPr lang="en-US" sz="2891">
                <a:solidFill>
                  <a:srgbClr val="FFAC33"/>
                </a:solidFill>
                <a:latin typeface="Hero Bold"/>
                <a:ea typeface="Hero Bold"/>
                <a:cs typeface="Hero Bold"/>
                <a:sym typeface="Hero Bold"/>
              </a:rPr>
              <a:t>A school!! Second time since 2008!!!</a:t>
            </a:r>
          </a:p>
          <a:p>
            <a:pPr marL="624263" lvl="1" indent="-312131" algn="l">
              <a:lnSpc>
                <a:spcPts val="4048"/>
              </a:lnSpc>
              <a:spcBef>
                <a:spcPct val="0"/>
              </a:spcBef>
              <a:buFont typeface="Arial"/>
              <a:buChar char="•"/>
            </a:pPr>
            <a:r>
              <a:rPr lang="en-US" sz="2891">
                <a:solidFill>
                  <a:srgbClr val="FFAC33"/>
                </a:solidFill>
                <a:latin typeface="Hero Bold"/>
                <a:ea typeface="Hero Bold"/>
                <a:cs typeface="Hero Bold"/>
                <a:sym typeface="Hero Bold"/>
              </a:rPr>
              <a:t>Top elementary school Math Learning Gains</a:t>
            </a:r>
          </a:p>
          <a:p>
            <a:pPr marL="624263" lvl="1" indent="-312131" algn="l">
              <a:lnSpc>
                <a:spcPts val="4048"/>
              </a:lnSpc>
              <a:spcBef>
                <a:spcPct val="0"/>
              </a:spcBef>
              <a:buFont typeface="Arial"/>
              <a:buChar char="•"/>
            </a:pPr>
            <a:r>
              <a:rPr lang="en-US" sz="2891">
                <a:solidFill>
                  <a:srgbClr val="FFAC33"/>
                </a:solidFill>
                <a:latin typeface="Hero Bold"/>
                <a:ea typeface="Hero Bold"/>
                <a:cs typeface="Hero Bold"/>
                <a:sym typeface="Hero Bold"/>
              </a:rPr>
              <a:t>Top elementary school in Math Bridging the Gap</a:t>
            </a:r>
          </a:p>
        </p:txBody>
      </p:sp>
      <p:pic>
        <p:nvPicPr>
          <p:cNvPr id="13" name="Picture 12">
            <a:extLst>
              <a:ext uri="{FF2B5EF4-FFF2-40B4-BE49-F238E27FC236}">
                <a16:creationId xmlns:a16="http://schemas.microsoft.com/office/drawing/2014/main" id="{C79D0136-570E-8A67-7F11-A28A32676C8E}"/>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3556073" y="5511467"/>
            <a:ext cx="12381185" cy="4604251"/>
          </a:xfrm>
          <a:prstGeom prst="rect">
            <a:avLst/>
          </a:prstGeom>
        </p:spPr>
      </p:pic>
      <p:pic>
        <p:nvPicPr>
          <p:cNvPr id="15" name="Picture 14">
            <a:extLst>
              <a:ext uri="{FF2B5EF4-FFF2-40B4-BE49-F238E27FC236}">
                <a16:creationId xmlns:a16="http://schemas.microsoft.com/office/drawing/2014/main" id="{FAE280CF-812F-1F4E-76A0-CE05625A47E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123015" y="1003251"/>
            <a:ext cx="3186155" cy="4248206"/>
          </a:xfrm>
          <a:prstGeom prst="rect">
            <a:avLst/>
          </a:prstGeom>
        </p:spPr>
      </p:pic>
      <p:pic>
        <p:nvPicPr>
          <p:cNvPr id="12" name="Audio 11">
            <a:hlinkClick r:id="" action="ppaction://media"/>
            <a:extLst>
              <a:ext uri="{FF2B5EF4-FFF2-40B4-BE49-F238E27FC236}">
                <a16:creationId xmlns:a16="http://schemas.microsoft.com/office/drawing/2014/main" id="{8A2D093F-89AF-2CC0-2885-8824A15363B1}"/>
              </a:ext>
            </a:extLst>
          </p:cNvPr>
          <p:cNvPicPr>
            <a:picLocks noChangeAspect="1"/>
          </p:cNvPicPr>
          <p:nvPr>
            <a:audioFile r:link="rId2"/>
            <p:extLst>
              <p:ext uri="{DAA4B4D4-6D71-4841-9C94-3DE7FCFB9230}">
                <p14:media xmlns:p14="http://schemas.microsoft.com/office/powerpoint/2010/main" r:embed="rId1"/>
              </p:ext>
            </p:extLst>
          </p:nvPr>
        </p:nvPicPr>
        <p:blipFill>
          <a:blip r:embed="rId14"/>
          <a:srcRect l="-329688" t="-329688" r="-329688" b="-329688"/>
          <a:stretch>
            <a:fillRect/>
          </a:stretch>
        </p:blipFill>
        <p:spPr>
          <a:xfrm>
            <a:off x="15078456" y="7077456"/>
            <a:ext cx="3086100" cy="30861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18333"/>
    </mc:Choice>
    <mc:Fallback xmlns="">
      <p:transition spd="slow" advTm="183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82628" y="19764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stretch>
              <a:fillRect t="-4555" b="-4555"/>
            </a:stretch>
          </a:blipFill>
        </p:spPr>
        <p:txBody>
          <a:bodyPr/>
          <a:lstStyle/>
          <a:p>
            <a:endParaRPr lang="en-US"/>
          </a:p>
        </p:txBody>
      </p:sp>
      <p:sp>
        <p:nvSpPr>
          <p:cNvPr id="3" name="Freeform 3"/>
          <p:cNvSpPr/>
          <p:nvPr/>
        </p:nvSpPr>
        <p:spPr>
          <a:xfrm>
            <a:off x="282628" y="277139"/>
            <a:ext cx="1949009" cy="1844250"/>
          </a:xfrm>
          <a:custGeom>
            <a:avLst/>
            <a:gdLst/>
            <a:ahLst/>
            <a:cxnLst/>
            <a:rect l="l" t="t" r="r" b="b"/>
            <a:pathLst>
              <a:path w="1949009" h="1844250">
                <a:moveTo>
                  <a:pt x="0" y="0"/>
                </a:moveTo>
                <a:lnTo>
                  <a:pt x="1949010" y="0"/>
                </a:lnTo>
                <a:lnTo>
                  <a:pt x="1949010" y="1844250"/>
                </a:lnTo>
                <a:lnTo>
                  <a:pt x="0" y="184425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rot="10022927">
            <a:off x="16306068" y="8356304"/>
            <a:ext cx="1906464" cy="1803991"/>
          </a:xfrm>
          <a:custGeom>
            <a:avLst/>
            <a:gdLst/>
            <a:ahLst/>
            <a:cxnLst/>
            <a:rect l="l" t="t" r="r" b="b"/>
            <a:pathLst>
              <a:path w="1906464" h="1803991">
                <a:moveTo>
                  <a:pt x="0" y="0"/>
                </a:moveTo>
                <a:lnTo>
                  <a:pt x="1906464" y="0"/>
                </a:lnTo>
                <a:lnTo>
                  <a:pt x="1906464" y="1803992"/>
                </a:lnTo>
                <a:lnTo>
                  <a:pt x="0" y="180399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Freeform 5"/>
          <p:cNvSpPr/>
          <p:nvPr/>
        </p:nvSpPr>
        <p:spPr>
          <a:xfrm rot="-1716523">
            <a:off x="323764" y="7982027"/>
            <a:ext cx="1866738" cy="1719733"/>
          </a:xfrm>
          <a:custGeom>
            <a:avLst/>
            <a:gdLst/>
            <a:ahLst/>
            <a:cxnLst/>
            <a:rect l="l" t="t" r="r" b="b"/>
            <a:pathLst>
              <a:path w="1866738" h="1719733">
                <a:moveTo>
                  <a:pt x="0" y="0"/>
                </a:moveTo>
                <a:lnTo>
                  <a:pt x="1866738" y="0"/>
                </a:lnTo>
                <a:lnTo>
                  <a:pt x="1866738" y="1719732"/>
                </a:lnTo>
                <a:lnTo>
                  <a:pt x="0" y="171973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6" name="Freeform 6"/>
          <p:cNvSpPr/>
          <p:nvPr/>
        </p:nvSpPr>
        <p:spPr>
          <a:xfrm rot="8306403">
            <a:off x="16285421" y="302078"/>
            <a:ext cx="1947759" cy="1794373"/>
          </a:xfrm>
          <a:custGeom>
            <a:avLst/>
            <a:gdLst/>
            <a:ahLst/>
            <a:cxnLst/>
            <a:rect l="l" t="t" r="r" b="b"/>
            <a:pathLst>
              <a:path w="1947759" h="1794373">
                <a:moveTo>
                  <a:pt x="0" y="0"/>
                </a:moveTo>
                <a:lnTo>
                  <a:pt x="1947758" y="0"/>
                </a:lnTo>
                <a:lnTo>
                  <a:pt x="1947758" y="1794373"/>
                </a:lnTo>
                <a:lnTo>
                  <a:pt x="0" y="179437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7" name="TextBox 7"/>
          <p:cNvSpPr txBox="1"/>
          <p:nvPr/>
        </p:nvSpPr>
        <p:spPr>
          <a:xfrm>
            <a:off x="3816058" y="153314"/>
            <a:ext cx="12406040" cy="2154436"/>
          </a:xfrm>
          <a:prstGeom prst="rect">
            <a:avLst/>
          </a:prstGeom>
        </p:spPr>
        <p:txBody>
          <a:bodyPr lIns="0" tIns="0" rIns="0" bIns="0" rtlCol="0" anchor="t">
            <a:spAutoFit/>
          </a:bodyPr>
          <a:lstStyle/>
          <a:p>
            <a:pPr algn="ctr">
              <a:lnSpc>
                <a:spcPts val="8435"/>
              </a:lnSpc>
            </a:pPr>
            <a:r>
              <a:rPr lang="en-US" sz="6000">
                <a:solidFill>
                  <a:srgbClr val="E93732"/>
                </a:solidFill>
                <a:latin typeface="Canva Student Font"/>
                <a:ea typeface="Canva Student Font"/>
                <a:cs typeface="Canva Student Font"/>
                <a:sym typeface="Canva Student Font"/>
              </a:rPr>
              <a:t>Eisenhower - Title I Parent &amp; Family Engagement 2026-27 Budget: $6,500</a:t>
            </a:r>
          </a:p>
        </p:txBody>
      </p:sp>
      <p:sp>
        <p:nvSpPr>
          <p:cNvPr id="8" name="TextBox 8"/>
          <p:cNvSpPr txBox="1"/>
          <p:nvPr/>
        </p:nvSpPr>
        <p:spPr>
          <a:xfrm>
            <a:off x="2024744" y="3115267"/>
            <a:ext cx="14313234" cy="1128514"/>
          </a:xfrm>
          <a:prstGeom prst="rect">
            <a:avLst/>
          </a:prstGeom>
        </p:spPr>
        <p:txBody>
          <a:bodyPr wrap="square" lIns="0" tIns="0" rIns="0" bIns="0" rtlCol="0" anchor="t">
            <a:spAutoFit/>
          </a:bodyPr>
          <a:lstStyle/>
          <a:p>
            <a:pPr algn="ctr">
              <a:lnSpc>
                <a:spcPts val="4439"/>
              </a:lnSpc>
            </a:pPr>
            <a:r>
              <a:rPr lang="en-US" sz="8000">
                <a:solidFill>
                  <a:srgbClr val="E93732"/>
                </a:solidFill>
                <a:latin typeface="Canva Student Font"/>
                <a:ea typeface="Canva Student Font"/>
                <a:cs typeface="Canva Student Font"/>
                <a:sym typeface="Canva Student Font"/>
              </a:rPr>
              <a:t>Total Allocation- $</a:t>
            </a:r>
            <a:r>
              <a:rPr lang="en-US" sz="8000">
                <a:solidFill>
                  <a:srgbClr val="E93732"/>
                </a:solidFill>
                <a:latin typeface="Marykate"/>
                <a:ea typeface="Marykate"/>
                <a:cs typeface="Marykate"/>
                <a:sym typeface="Marykate"/>
              </a:rPr>
              <a:t> $504,000 </a:t>
            </a:r>
            <a:endParaRPr lang="en-US" sz="8000">
              <a:solidFill>
                <a:srgbClr val="E93732"/>
              </a:solidFill>
              <a:latin typeface="Canva Student Font"/>
              <a:ea typeface="Canva Student Font"/>
              <a:cs typeface="Canva Student Font"/>
              <a:sym typeface="Canva Student Font"/>
            </a:endParaRPr>
          </a:p>
          <a:p>
            <a:pPr algn="l">
              <a:lnSpc>
                <a:spcPts val="4439"/>
              </a:lnSpc>
              <a:spcBef>
                <a:spcPct val="0"/>
              </a:spcBef>
            </a:pPr>
            <a:endParaRPr lang="en-US" sz="3170">
              <a:solidFill>
                <a:srgbClr val="E93732"/>
              </a:solidFill>
              <a:latin typeface="Canva Student Font"/>
              <a:ea typeface="Canva Student Font"/>
              <a:cs typeface="Canva Student Font"/>
              <a:sym typeface="Canva Student Font"/>
            </a:endParaRPr>
          </a:p>
        </p:txBody>
      </p:sp>
      <p:sp>
        <p:nvSpPr>
          <p:cNvPr id="9" name="Freeform 9"/>
          <p:cNvSpPr/>
          <p:nvPr/>
        </p:nvSpPr>
        <p:spPr>
          <a:xfrm>
            <a:off x="2761054" y="6305"/>
            <a:ext cx="1055004" cy="1022395"/>
          </a:xfrm>
          <a:custGeom>
            <a:avLst/>
            <a:gdLst/>
            <a:ahLst/>
            <a:cxnLst/>
            <a:rect l="l" t="t" r="r" b="b"/>
            <a:pathLst>
              <a:path w="1055004" h="1022395">
                <a:moveTo>
                  <a:pt x="0" y="0"/>
                </a:moveTo>
                <a:lnTo>
                  <a:pt x="1055004" y="0"/>
                </a:lnTo>
                <a:lnTo>
                  <a:pt x="1055004" y="1022395"/>
                </a:lnTo>
                <a:lnTo>
                  <a:pt x="0" y="102239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pic>
        <p:nvPicPr>
          <p:cNvPr id="12" name="Picture 11">
            <a:extLst>
              <a:ext uri="{FF2B5EF4-FFF2-40B4-BE49-F238E27FC236}">
                <a16:creationId xmlns:a16="http://schemas.microsoft.com/office/drawing/2014/main" id="{BFE62D73-C429-A457-FFD9-084CC7951B09}"/>
              </a:ext>
            </a:extLst>
          </p:cNvPr>
          <p:cNvPicPr>
            <a:picLocks noChangeAspect="1"/>
          </p:cNvPicPr>
          <p:nvPr/>
        </p:nvPicPr>
        <p:blipFill>
          <a:blip r:embed="rId9"/>
          <a:stretch>
            <a:fillRect/>
          </a:stretch>
        </p:blipFill>
        <p:spPr>
          <a:xfrm>
            <a:off x="2111494" y="4512975"/>
            <a:ext cx="14627447" cy="3652633"/>
          </a:xfrm>
          <a:prstGeom prst="rect">
            <a:avLst/>
          </a:prstGeom>
        </p:spPr>
      </p:pic>
      <p:pic>
        <p:nvPicPr>
          <p:cNvPr id="11" name="Audio 10">
            <a:hlinkClick r:id="" action="ppaction://media"/>
            <a:extLst>
              <a:ext uri="{FF2B5EF4-FFF2-40B4-BE49-F238E27FC236}">
                <a16:creationId xmlns:a16="http://schemas.microsoft.com/office/drawing/2014/main" id="{E12FD622-C420-48A2-9997-3956B325D106}"/>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329688" t="-329688" r="-329688" b="-329688"/>
          <a:stretch>
            <a:fillRect/>
          </a:stretch>
        </p:blipFill>
        <p:spPr>
          <a:xfrm>
            <a:off x="15078456" y="7077456"/>
            <a:ext cx="3086100" cy="30861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45230"/>
    </mc:Choice>
    <mc:Fallback xmlns="">
      <p:transition spd="slow" advTm="452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stretch>
              <a:fillRect t="-4555" b="-4555"/>
            </a:stretch>
          </a:blipFill>
        </p:spPr>
        <p:txBody>
          <a:bodyPr/>
          <a:lstStyle/>
          <a:p>
            <a:endParaRPr lang="en-US"/>
          </a:p>
        </p:txBody>
      </p:sp>
      <p:sp>
        <p:nvSpPr>
          <p:cNvPr id="3" name="Freeform 3"/>
          <p:cNvSpPr/>
          <p:nvPr/>
        </p:nvSpPr>
        <p:spPr>
          <a:xfrm>
            <a:off x="11446935" y="1712994"/>
            <a:ext cx="5647854" cy="6576832"/>
          </a:xfrm>
          <a:custGeom>
            <a:avLst/>
            <a:gdLst/>
            <a:ahLst/>
            <a:cxnLst/>
            <a:rect l="l" t="t" r="r" b="b"/>
            <a:pathLst>
              <a:path w="5647854" h="6576832">
                <a:moveTo>
                  <a:pt x="0" y="0"/>
                </a:moveTo>
                <a:lnTo>
                  <a:pt x="5647854" y="0"/>
                </a:lnTo>
                <a:lnTo>
                  <a:pt x="5647854" y="6576832"/>
                </a:lnTo>
                <a:lnTo>
                  <a:pt x="0" y="657683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11904135" y="7169889"/>
            <a:ext cx="3081004" cy="1813941"/>
          </a:xfrm>
          <a:custGeom>
            <a:avLst/>
            <a:gdLst/>
            <a:ahLst/>
            <a:cxnLst/>
            <a:rect l="l" t="t" r="r" b="b"/>
            <a:pathLst>
              <a:path w="3081004" h="1813941">
                <a:moveTo>
                  <a:pt x="0" y="0"/>
                </a:moveTo>
                <a:lnTo>
                  <a:pt x="3081004" y="0"/>
                </a:lnTo>
                <a:lnTo>
                  <a:pt x="3081004" y="1813941"/>
                </a:lnTo>
                <a:lnTo>
                  <a:pt x="0" y="1813941"/>
                </a:lnTo>
                <a:lnTo>
                  <a:pt x="0" y="0"/>
                </a:lnTo>
                <a:close/>
              </a:path>
            </a:pathLst>
          </a:custGeom>
          <a:blipFill>
            <a:blip r:embed="rId7"/>
            <a:stretch>
              <a:fillRect/>
            </a:stretch>
          </a:blipFill>
        </p:spPr>
        <p:txBody>
          <a:bodyPr/>
          <a:lstStyle/>
          <a:p>
            <a:endParaRPr lang="en-US"/>
          </a:p>
        </p:txBody>
      </p:sp>
      <p:sp>
        <p:nvSpPr>
          <p:cNvPr id="5" name="Freeform 5"/>
          <p:cNvSpPr/>
          <p:nvPr/>
        </p:nvSpPr>
        <p:spPr>
          <a:xfrm flipH="1">
            <a:off x="14270862" y="6939261"/>
            <a:ext cx="2787189" cy="1640957"/>
          </a:xfrm>
          <a:custGeom>
            <a:avLst/>
            <a:gdLst/>
            <a:ahLst/>
            <a:cxnLst/>
            <a:rect l="l" t="t" r="r" b="b"/>
            <a:pathLst>
              <a:path w="2787189" h="1640957">
                <a:moveTo>
                  <a:pt x="2787189" y="0"/>
                </a:moveTo>
                <a:lnTo>
                  <a:pt x="0" y="0"/>
                </a:lnTo>
                <a:lnTo>
                  <a:pt x="0" y="1640958"/>
                </a:lnTo>
                <a:lnTo>
                  <a:pt x="2787189" y="1640958"/>
                </a:lnTo>
                <a:lnTo>
                  <a:pt x="2787189" y="0"/>
                </a:lnTo>
                <a:close/>
              </a:path>
            </a:pathLst>
          </a:custGeom>
          <a:blipFill>
            <a:blip r:embed="rId7"/>
            <a:stretch>
              <a:fillRect/>
            </a:stretch>
          </a:blipFill>
        </p:spPr>
        <p:txBody>
          <a:bodyPr/>
          <a:lstStyle/>
          <a:p>
            <a:endParaRPr lang="en-US"/>
          </a:p>
        </p:txBody>
      </p:sp>
      <p:sp>
        <p:nvSpPr>
          <p:cNvPr id="6" name="Freeform 6"/>
          <p:cNvSpPr/>
          <p:nvPr/>
        </p:nvSpPr>
        <p:spPr>
          <a:xfrm flipH="1">
            <a:off x="13342447" y="6501904"/>
            <a:ext cx="2758061" cy="2775408"/>
          </a:xfrm>
          <a:custGeom>
            <a:avLst/>
            <a:gdLst/>
            <a:ahLst/>
            <a:cxnLst/>
            <a:rect l="l" t="t" r="r" b="b"/>
            <a:pathLst>
              <a:path w="2758061" h="2775408">
                <a:moveTo>
                  <a:pt x="2758061" y="0"/>
                </a:moveTo>
                <a:lnTo>
                  <a:pt x="0" y="0"/>
                </a:lnTo>
                <a:lnTo>
                  <a:pt x="0" y="2775407"/>
                </a:lnTo>
                <a:lnTo>
                  <a:pt x="2758061" y="2775407"/>
                </a:lnTo>
                <a:lnTo>
                  <a:pt x="2758061"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7" name="Freeform 7"/>
          <p:cNvSpPr/>
          <p:nvPr/>
        </p:nvSpPr>
        <p:spPr>
          <a:xfrm>
            <a:off x="148441" y="1712994"/>
            <a:ext cx="1200443" cy="951351"/>
          </a:xfrm>
          <a:custGeom>
            <a:avLst/>
            <a:gdLst/>
            <a:ahLst/>
            <a:cxnLst/>
            <a:rect l="l" t="t" r="r" b="b"/>
            <a:pathLst>
              <a:path w="1200443" h="951351">
                <a:moveTo>
                  <a:pt x="0" y="0"/>
                </a:moveTo>
                <a:lnTo>
                  <a:pt x="1200443" y="0"/>
                </a:lnTo>
                <a:lnTo>
                  <a:pt x="1200443" y="951352"/>
                </a:lnTo>
                <a:lnTo>
                  <a:pt x="0" y="95135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8" name="TextBox 8"/>
          <p:cNvSpPr txBox="1"/>
          <p:nvPr/>
        </p:nvSpPr>
        <p:spPr>
          <a:xfrm>
            <a:off x="148441" y="38499"/>
            <a:ext cx="8396893" cy="1236345"/>
          </a:xfrm>
          <a:prstGeom prst="rect">
            <a:avLst/>
          </a:prstGeom>
        </p:spPr>
        <p:txBody>
          <a:bodyPr lIns="0" tIns="0" rIns="0" bIns="0" rtlCol="0" anchor="t">
            <a:spAutoFit/>
          </a:bodyPr>
          <a:lstStyle/>
          <a:p>
            <a:pPr algn="ctr">
              <a:lnSpc>
                <a:spcPts val="10080"/>
              </a:lnSpc>
            </a:pPr>
            <a:r>
              <a:rPr lang="en-US" sz="7200">
                <a:solidFill>
                  <a:srgbClr val="9FCB42"/>
                </a:solidFill>
                <a:latin typeface="TC October"/>
                <a:ea typeface="TC October"/>
                <a:cs typeface="TC October"/>
                <a:sym typeface="TC October"/>
              </a:rPr>
              <a:t>PARENT’S RIGHT TO KNOW</a:t>
            </a:r>
          </a:p>
        </p:txBody>
      </p:sp>
      <p:sp>
        <p:nvSpPr>
          <p:cNvPr id="9" name="TextBox 9"/>
          <p:cNvSpPr txBox="1"/>
          <p:nvPr/>
        </p:nvSpPr>
        <p:spPr>
          <a:xfrm>
            <a:off x="1414170" y="1666441"/>
            <a:ext cx="7917945" cy="1499473"/>
          </a:xfrm>
          <a:prstGeom prst="rect">
            <a:avLst/>
          </a:prstGeom>
        </p:spPr>
        <p:txBody>
          <a:bodyPr lIns="0" tIns="0" rIns="0" bIns="0" rtlCol="0" anchor="t">
            <a:spAutoFit/>
          </a:bodyPr>
          <a:lstStyle/>
          <a:p>
            <a:pPr algn="l">
              <a:lnSpc>
                <a:spcPts val="3976"/>
              </a:lnSpc>
              <a:spcBef>
                <a:spcPct val="0"/>
              </a:spcBef>
            </a:pPr>
            <a:r>
              <a:rPr lang="en-US" sz="2840">
                <a:solidFill>
                  <a:srgbClr val="FFFFFF"/>
                </a:solidFill>
                <a:latin typeface="Canva Student Font"/>
                <a:ea typeface="Canva Student Font"/>
                <a:cs typeface="Canva Student Font"/>
                <a:sym typeface="Canva Student Font"/>
              </a:rPr>
              <a:t>Be provided information on your child’s level of achievement on assessments in Reading/Language Arts, Writing, Mathematics and Science</a:t>
            </a:r>
          </a:p>
        </p:txBody>
      </p:sp>
      <p:sp>
        <p:nvSpPr>
          <p:cNvPr id="10" name="TextBox 10"/>
          <p:cNvSpPr txBox="1"/>
          <p:nvPr/>
        </p:nvSpPr>
        <p:spPr>
          <a:xfrm>
            <a:off x="1414170" y="3546914"/>
            <a:ext cx="7917945" cy="1020683"/>
          </a:xfrm>
          <a:prstGeom prst="rect">
            <a:avLst/>
          </a:prstGeom>
        </p:spPr>
        <p:txBody>
          <a:bodyPr lIns="0" tIns="0" rIns="0" bIns="0" rtlCol="0" anchor="t">
            <a:spAutoFit/>
          </a:bodyPr>
          <a:lstStyle/>
          <a:p>
            <a:pPr algn="l">
              <a:lnSpc>
                <a:spcPts val="4116"/>
              </a:lnSpc>
              <a:spcBef>
                <a:spcPct val="0"/>
              </a:spcBef>
            </a:pPr>
            <a:r>
              <a:rPr lang="en-US" sz="2940">
                <a:solidFill>
                  <a:srgbClr val="FFFFFF"/>
                </a:solidFill>
                <a:latin typeface="Canva Student Font"/>
                <a:ea typeface="Canva Student Font"/>
                <a:cs typeface="Canva Student Font"/>
                <a:sym typeface="Canva Student Font"/>
              </a:rPr>
              <a:t>Be notified of non-highly qualified or out-of-field teachers at the school </a:t>
            </a:r>
          </a:p>
        </p:txBody>
      </p:sp>
      <p:sp>
        <p:nvSpPr>
          <p:cNvPr id="11" name="TextBox 11"/>
          <p:cNvSpPr txBox="1"/>
          <p:nvPr/>
        </p:nvSpPr>
        <p:spPr>
          <a:xfrm>
            <a:off x="1414170" y="4944260"/>
            <a:ext cx="7917945" cy="994648"/>
          </a:xfrm>
          <a:prstGeom prst="rect">
            <a:avLst/>
          </a:prstGeom>
        </p:spPr>
        <p:txBody>
          <a:bodyPr lIns="0" tIns="0" rIns="0" bIns="0" rtlCol="0" anchor="t">
            <a:spAutoFit/>
          </a:bodyPr>
          <a:lstStyle/>
          <a:p>
            <a:pPr algn="l">
              <a:lnSpc>
                <a:spcPts val="3976"/>
              </a:lnSpc>
              <a:spcBef>
                <a:spcPct val="0"/>
              </a:spcBef>
            </a:pPr>
            <a:r>
              <a:rPr lang="en-US" sz="2840">
                <a:solidFill>
                  <a:srgbClr val="FFFFFF"/>
                </a:solidFill>
                <a:latin typeface="Canva Student Font"/>
                <a:ea typeface="Canva Student Font"/>
                <a:cs typeface="Canva Student Font"/>
                <a:sym typeface="Canva Student Font"/>
              </a:rPr>
              <a:t>Be informed if your child is taught by a non-highly qualified teacher for four or more consecutive weeks. </a:t>
            </a:r>
          </a:p>
        </p:txBody>
      </p:sp>
      <p:sp>
        <p:nvSpPr>
          <p:cNvPr id="12" name="TextBox 12"/>
          <p:cNvSpPr txBox="1"/>
          <p:nvPr/>
        </p:nvSpPr>
        <p:spPr>
          <a:xfrm>
            <a:off x="1414170" y="6520042"/>
            <a:ext cx="7917945" cy="994648"/>
          </a:xfrm>
          <a:prstGeom prst="rect">
            <a:avLst/>
          </a:prstGeom>
        </p:spPr>
        <p:txBody>
          <a:bodyPr lIns="0" tIns="0" rIns="0" bIns="0" rtlCol="0" anchor="t">
            <a:spAutoFit/>
          </a:bodyPr>
          <a:lstStyle/>
          <a:p>
            <a:pPr algn="l">
              <a:lnSpc>
                <a:spcPts val="3976"/>
              </a:lnSpc>
              <a:spcBef>
                <a:spcPct val="0"/>
              </a:spcBef>
            </a:pPr>
            <a:r>
              <a:rPr lang="en-US" sz="2840">
                <a:solidFill>
                  <a:srgbClr val="FFFFFF"/>
                </a:solidFill>
                <a:latin typeface="Canva Student Font"/>
                <a:ea typeface="Canva Student Font"/>
                <a:cs typeface="Canva Student Font"/>
                <a:sym typeface="Canva Student Font"/>
              </a:rPr>
              <a:t>Request and receive information on the qualifications of your child’s teacher and supplemental personnel working with your child</a:t>
            </a:r>
          </a:p>
        </p:txBody>
      </p:sp>
      <p:sp>
        <p:nvSpPr>
          <p:cNvPr id="13" name="Freeform 13"/>
          <p:cNvSpPr/>
          <p:nvPr/>
        </p:nvSpPr>
        <p:spPr>
          <a:xfrm>
            <a:off x="148441" y="3613589"/>
            <a:ext cx="1200443" cy="951351"/>
          </a:xfrm>
          <a:custGeom>
            <a:avLst/>
            <a:gdLst/>
            <a:ahLst/>
            <a:cxnLst/>
            <a:rect l="l" t="t" r="r" b="b"/>
            <a:pathLst>
              <a:path w="1200443" h="951351">
                <a:moveTo>
                  <a:pt x="0" y="0"/>
                </a:moveTo>
                <a:lnTo>
                  <a:pt x="1200443" y="0"/>
                </a:lnTo>
                <a:lnTo>
                  <a:pt x="1200443" y="951351"/>
                </a:lnTo>
                <a:lnTo>
                  <a:pt x="0" y="951351"/>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4" name="Freeform 14"/>
          <p:cNvSpPr/>
          <p:nvPr/>
        </p:nvSpPr>
        <p:spPr>
          <a:xfrm>
            <a:off x="148441" y="5001410"/>
            <a:ext cx="1200443" cy="951351"/>
          </a:xfrm>
          <a:custGeom>
            <a:avLst/>
            <a:gdLst/>
            <a:ahLst/>
            <a:cxnLst/>
            <a:rect l="l" t="t" r="r" b="b"/>
            <a:pathLst>
              <a:path w="1200443" h="951351">
                <a:moveTo>
                  <a:pt x="0" y="0"/>
                </a:moveTo>
                <a:lnTo>
                  <a:pt x="1200443" y="0"/>
                </a:lnTo>
                <a:lnTo>
                  <a:pt x="1200443" y="951352"/>
                </a:lnTo>
                <a:lnTo>
                  <a:pt x="0" y="95135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5" name="Freeform 15"/>
          <p:cNvSpPr/>
          <p:nvPr/>
        </p:nvSpPr>
        <p:spPr>
          <a:xfrm>
            <a:off x="148441" y="6389232"/>
            <a:ext cx="1200443" cy="951351"/>
          </a:xfrm>
          <a:custGeom>
            <a:avLst/>
            <a:gdLst/>
            <a:ahLst/>
            <a:cxnLst/>
            <a:rect l="l" t="t" r="r" b="b"/>
            <a:pathLst>
              <a:path w="1200443" h="951351">
                <a:moveTo>
                  <a:pt x="0" y="0"/>
                </a:moveTo>
                <a:lnTo>
                  <a:pt x="1200443" y="0"/>
                </a:lnTo>
                <a:lnTo>
                  <a:pt x="1200443" y="951351"/>
                </a:lnTo>
                <a:lnTo>
                  <a:pt x="0" y="951351"/>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6" name="Freeform 16"/>
          <p:cNvSpPr/>
          <p:nvPr/>
        </p:nvSpPr>
        <p:spPr>
          <a:xfrm>
            <a:off x="17232996" y="6305"/>
            <a:ext cx="1055004" cy="1022395"/>
          </a:xfrm>
          <a:custGeom>
            <a:avLst/>
            <a:gdLst/>
            <a:ahLst/>
            <a:cxnLst/>
            <a:rect l="l" t="t" r="r" b="b"/>
            <a:pathLst>
              <a:path w="1055004" h="1022395">
                <a:moveTo>
                  <a:pt x="0" y="0"/>
                </a:moveTo>
                <a:lnTo>
                  <a:pt x="1055004" y="0"/>
                </a:lnTo>
                <a:lnTo>
                  <a:pt x="1055004" y="1022395"/>
                </a:lnTo>
                <a:lnTo>
                  <a:pt x="0" y="1022395"/>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pic>
        <p:nvPicPr>
          <p:cNvPr id="18" name="Audio 17">
            <a:hlinkClick r:id="" action="ppaction://media"/>
            <a:extLst>
              <a:ext uri="{FF2B5EF4-FFF2-40B4-BE49-F238E27FC236}">
                <a16:creationId xmlns:a16="http://schemas.microsoft.com/office/drawing/2014/main" id="{E073A0BA-9E4D-5A62-9480-EB105C0B9B23}"/>
              </a:ext>
            </a:extLst>
          </p:cNvPr>
          <p:cNvPicPr>
            <a:picLocks noChangeAspect="1"/>
          </p:cNvPicPr>
          <p:nvPr>
            <a:audioFile r:link="rId2"/>
            <p:extLst>
              <p:ext uri="{DAA4B4D4-6D71-4841-9C94-3DE7FCFB9230}">
                <p14:media xmlns:p14="http://schemas.microsoft.com/office/powerpoint/2010/main" r:embed="rId1"/>
              </p:ext>
            </p:extLst>
          </p:nvPr>
        </p:nvPicPr>
        <p:blipFill>
          <a:blip r:embed="rId11"/>
          <a:srcRect l="-329688" t="-329688" r="-329688" b="-329688"/>
          <a:stretch>
            <a:fillRect/>
          </a:stretch>
        </p:blipFill>
        <p:spPr>
          <a:xfrm>
            <a:off x="15078456" y="7077456"/>
            <a:ext cx="3086100" cy="30861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30808"/>
    </mc:Choice>
    <mc:Fallback xmlns="">
      <p:transition spd="slow" advTm="308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stretch>
              <a:fillRect t="-4555" b="-4555"/>
            </a:stretch>
          </a:blipFill>
        </p:spPr>
        <p:txBody>
          <a:bodyPr/>
          <a:lstStyle/>
          <a:p>
            <a:endParaRPr lang="en-US"/>
          </a:p>
        </p:txBody>
      </p:sp>
      <p:sp>
        <p:nvSpPr>
          <p:cNvPr id="3" name="Freeform 3"/>
          <p:cNvSpPr/>
          <p:nvPr/>
        </p:nvSpPr>
        <p:spPr>
          <a:xfrm>
            <a:off x="17232996" y="6305"/>
            <a:ext cx="1055004" cy="1022395"/>
          </a:xfrm>
          <a:custGeom>
            <a:avLst/>
            <a:gdLst/>
            <a:ahLst/>
            <a:cxnLst/>
            <a:rect l="l" t="t" r="r" b="b"/>
            <a:pathLst>
              <a:path w="1055004" h="1022395">
                <a:moveTo>
                  <a:pt x="0" y="0"/>
                </a:moveTo>
                <a:lnTo>
                  <a:pt x="1055004" y="0"/>
                </a:lnTo>
                <a:lnTo>
                  <a:pt x="1055004" y="1022395"/>
                </a:lnTo>
                <a:lnTo>
                  <a:pt x="0" y="102239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4" name="Group 4"/>
          <p:cNvGrpSpPr/>
          <p:nvPr/>
        </p:nvGrpSpPr>
        <p:grpSpPr>
          <a:xfrm>
            <a:off x="1028700" y="3903693"/>
            <a:ext cx="3829308" cy="1914654"/>
            <a:chOff x="0" y="0"/>
            <a:chExt cx="812800" cy="406400"/>
          </a:xfrm>
        </p:grpSpPr>
        <p:sp>
          <p:nvSpPr>
            <p:cNvPr id="5" name="Freeform 5"/>
            <p:cNvSpPr/>
            <p:nvPr/>
          </p:nvSpPr>
          <p:spPr>
            <a:xfrm>
              <a:off x="0" y="0"/>
              <a:ext cx="812800" cy="406400"/>
            </a:xfrm>
            <a:custGeom>
              <a:avLst/>
              <a:gdLst/>
              <a:ahLst/>
              <a:cxnLst/>
              <a:rect l="l" t="t" r="r" b="b"/>
              <a:pathLst>
                <a:path w="812800" h="406400">
                  <a:moveTo>
                    <a:pt x="0" y="0"/>
                  </a:moveTo>
                  <a:lnTo>
                    <a:pt x="609600" y="0"/>
                  </a:lnTo>
                  <a:lnTo>
                    <a:pt x="812800" y="203200"/>
                  </a:lnTo>
                  <a:lnTo>
                    <a:pt x="609600" y="406400"/>
                  </a:lnTo>
                  <a:lnTo>
                    <a:pt x="0" y="406400"/>
                  </a:lnTo>
                  <a:lnTo>
                    <a:pt x="203200" y="203200"/>
                  </a:lnTo>
                  <a:lnTo>
                    <a:pt x="0" y="0"/>
                  </a:lnTo>
                  <a:close/>
                </a:path>
              </a:pathLst>
            </a:custGeom>
            <a:solidFill>
              <a:srgbClr val="E15100"/>
            </a:solidFill>
          </p:spPr>
          <p:txBody>
            <a:bodyPr/>
            <a:lstStyle/>
            <a:p>
              <a:endParaRPr lang="en-US"/>
            </a:p>
          </p:txBody>
        </p:sp>
        <p:sp>
          <p:nvSpPr>
            <p:cNvPr id="6" name="TextBox 6"/>
            <p:cNvSpPr txBox="1"/>
            <p:nvPr/>
          </p:nvSpPr>
          <p:spPr>
            <a:xfrm>
              <a:off x="177800" y="-76200"/>
              <a:ext cx="558800" cy="482600"/>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465495" y="123035"/>
            <a:ext cx="10737858" cy="806715"/>
          </a:xfrm>
          <a:prstGeom prst="rect">
            <a:avLst/>
          </a:prstGeom>
        </p:spPr>
        <p:txBody>
          <a:bodyPr lIns="0" tIns="0" rIns="0" bIns="0" rtlCol="0" anchor="t">
            <a:spAutoFit/>
          </a:bodyPr>
          <a:lstStyle/>
          <a:p>
            <a:pPr algn="ctr">
              <a:lnSpc>
                <a:spcPts val="6460"/>
              </a:lnSpc>
              <a:spcBef>
                <a:spcPct val="0"/>
              </a:spcBef>
            </a:pPr>
            <a:r>
              <a:rPr lang="en-US" sz="4614">
                <a:solidFill>
                  <a:srgbClr val="FFFFFF"/>
                </a:solidFill>
                <a:latin typeface="TC October"/>
                <a:ea typeface="TC October"/>
                <a:cs typeface="TC October"/>
                <a:sym typeface="TC October"/>
              </a:rPr>
              <a:t>Working Together for Student Success</a:t>
            </a:r>
          </a:p>
        </p:txBody>
      </p:sp>
      <p:grpSp>
        <p:nvGrpSpPr>
          <p:cNvPr id="8" name="Group 8"/>
          <p:cNvGrpSpPr/>
          <p:nvPr/>
        </p:nvGrpSpPr>
        <p:grpSpPr>
          <a:xfrm>
            <a:off x="4700765" y="3918799"/>
            <a:ext cx="3829308" cy="1899548"/>
            <a:chOff x="0" y="0"/>
            <a:chExt cx="812800" cy="403194"/>
          </a:xfrm>
        </p:grpSpPr>
        <p:sp>
          <p:nvSpPr>
            <p:cNvPr id="9" name="Freeform 9"/>
            <p:cNvSpPr/>
            <p:nvPr/>
          </p:nvSpPr>
          <p:spPr>
            <a:xfrm>
              <a:off x="0" y="0"/>
              <a:ext cx="812800" cy="403194"/>
            </a:xfrm>
            <a:custGeom>
              <a:avLst/>
              <a:gdLst/>
              <a:ahLst/>
              <a:cxnLst/>
              <a:rect l="l" t="t" r="r" b="b"/>
              <a:pathLst>
                <a:path w="812800" h="403194">
                  <a:moveTo>
                    <a:pt x="0" y="0"/>
                  </a:moveTo>
                  <a:lnTo>
                    <a:pt x="609600" y="0"/>
                  </a:lnTo>
                  <a:lnTo>
                    <a:pt x="812800" y="201597"/>
                  </a:lnTo>
                  <a:lnTo>
                    <a:pt x="609600" y="403194"/>
                  </a:lnTo>
                  <a:lnTo>
                    <a:pt x="0" y="403194"/>
                  </a:lnTo>
                  <a:lnTo>
                    <a:pt x="203200" y="201597"/>
                  </a:lnTo>
                  <a:lnTo>
                    <a:pt x="0" y="0"/>
                  </a:lnTo>
                  <a:close/>
                </a:path>
              </a:pathLst>
            </a:custGeom>
            <a:solidFill>
              <a:srgbClr val="67CCD1"/>
            </a:solidFill>
          </p:spPr>
          <p:txBody>
            <a:bodyPr/>
            <a:lstStyle/>
            <a:p>
              <a:endParaRPr lang="en-US"/>
            </a:p>
          </p:txBody>
        </p:sp>
        <p:sp>
          <p:nvSpPr>
            <p:cNvPr id="10" name="TextBox 10"/>
            <p:cNvSpPr txBox="1"/>
            <p:nvPr/>
          </p:nvSpPr>
          <p:spPr>
            <a:xfrm>
              <a:off x="177800" y="-76200"/>
              <a:ext cx="558800" cy="479394"/>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8372829" y="3933905"/>
            <a:ext cx="3829308" cy="1899548"/>
            <a:chOff x="0" y="0"/>
            <a:chExt cx="812800" cy="403194"/>
          </a:xfrm>
        </p:grpSpPr>
        <p:sp>
          <p:nvSpPr>
            <p:cNvPr id="12" name="Freeform 12"/>
            <p:cNvSpPr/>
            <p:nvPr/>
          </p:nvSpPr>
          <p:spPr>
            <a:xfrm>
              <a:off x="0" y="0"/>
              <a:ext cx="812800" cy="403194"/>
            </a:xfrm>
            <a:custGeom>
              <a:avLst/>
              <a:gdLst/>
              <a:ahLst/>
              <a:cxnLst/>
              <a:rect l="l" t="t" r="r" b="b"/>
              <a:pathLst>
                <a:path w="812800" h="403194">
                  <a:moveTo>
                    <a:pt x="0" y="0"/>
                  </a:moveTo>
                  <a:lnTo>
                    <a:pt x="609600" y="0"/>
                  </a:lnTo>
                  <a:lnTo>
                    <a:pt x="812800" y="201597"/>
                  </a:lnTo>
                  <a:lnTo>
                    <a:pt x="609600" y="403194"/>
                  </a:lnTo>
                  <a:lnTo>
                    <a:pt x="0" y="403194"/>
                  </a:lnTo>
                  <a:lnTo>
                    <a:pt x="203200" y="201597"/>
                  </a:lnTo>
                  <a:lnTo>
                    <a:pt x="0" y="0"/>
                  </a:lnTo>
                  <a:close/>
                </a:path>
              </a:pathLst>
            </a:custGeom>
            <a:solidFill>
              <a:srgbClr val="DC449C"/>
            </a:solidFill>
          </p:spPr>
          <p:txBody>
            <a:bodyPr/>
            <a:lstStyle/>
            <a:p>
              <a:endParaRPr lang="en-US"/>
            </a:p>
          </p:txBody>
        </p:sp>
        <p:sp>
          <p:nvSpPr>
            <p:cNvPr id="13" name="TextBox 13"/>
            <p:cNvSpPr txBox="1"/>
            <p:nvPr/>
          </p:nvSpPr>
          <p:spPr>
            <a:xfrm>
              <a:off x="177800" y="-76200"/>
              <a:ext cx="558800" cy="479394"/>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12044894" y="3949011"/>
            <a:ext cx="3829308" cy="1899548"/>
            <a:chOff x="0" y="0"/>
            <a:chExt cx="812800" cy="403194"/>
          </a:xfrm>
        </p:grpSpPr>
        <p:sp>
          <p:nvSpPr>
            <p:cNvPr id="15" name="Freeform 15"/>
            <p:cNvSpPr/>
            <p:nvPr/>
          </p:nvSpPr>
          <p:spPr>
            <a:xfrm>
              <a:off x="0" y="0"/>
              <a:ext cx="812800" cy="403194"/>
            </a:xfrm>
            <a:custGeom>
              <a:avLst/>
              <a:gdLst/>
              <a:ahLst/>
              <a:cxnLst/>
              <a:rect l="l" t="t" r="r" b="b"/>
              <a:pathLst>
                <a:path w="812800" h="403194">
                  <a:moveTo>
                    <a:pt x="0" y="0"/>
                  </a:moveTo>
                  <a:lnTo>
                    <a:pt x="609600" y="0"/>
                  </a:lnTo>
                  <a:lnTo>
                    <a:pt x="812800" y="201597"/>
                  </a:lnTo>
                  <a:lnTo>
                    <a:pt x="609600" y="403194"/>
                  </a:lnTo>
                  <a:lnTo>
                    <a:pt x="0" y="403194"/>
                  </a:lnTo>
                  <a:lnTo>
                    <a:pt x="203200" y="201597"/>
                  </a:lnTo>
                  <a:lnTo>
                    <a:pt x="0" y="0"/>
                  </a:lnTo>
                  <a:close/>
                </a:path>
              </a:pathLst>
            </a:custGeom>
            <a:solidFill>
              <a:srgbClr val="F7C91B"/>
            </a:solidFill>
          </p:spPr>
          <p:txBody>
            <a:bodyPr/>
            <a:lstStyle/>
            <a:p>
              <a:endParaRPr lang="en-US"/>
            </a:p>
          </p:txBody>
        </p:sp>
        <p:sp>
          <p:nvSpPr>
            <p:cNvPr id="16" name="TextBox 16"/>
            <p:cNvSpPr txBox="1"/>
            <p:nvPr/>
          </p:nvSpPr>
          <p:spPr>
            <a:xfrm>
              <a:off x="177800" y="-76200"/>
              <a:ext cx="558800" cy="479394"/>
            </a:xfrm>
            <a:prstGeom prst="rect">
              <a:avLst/>
            </a:prstGeom>
          </p:spPr>
          <p:txBody>
            <a:bodyPr lIns="50800" tIns="50800" rIns="50800" bIns="50800" rtlCol="0" anchor="ctr"/>
            <a:lstStyle/>
            <a:p>
              <a:pPr algn="ctr">
                <a:lnSpc>
                  <a:spcPts val="2659"/>
                </a:lnSpc>
              </a:pPr>
              <a:endParaRPr/>
            </a:p>
          </p:txBody>
        </p:sp>
      </p:grpSp>
      <p:sp>
        <p:nvSpPr>
          <p:cNvPr id="17" name="TextBox 17"/>
          <p:cNvSpPr txBox="1"/>
          <p:nvPr/>
        </p:nvSpPr>
        <p:spPr>
          <a:xfrm>
            <a:off x="1766528" y="3004972"/>
            <a:ext cx="1807312" cy="554126"/>
          </a:xfrm>
          <a:prstGeom prst="rect">
            <a:avLst/>
          </a:prstGeom>
        </p:spPr>
        <p:txBody>
          <a:bodyPr wrap="square" lIns="0" tIns="0" rIns="0" bIns="0" rtlCol="0" anchor="t">
            <a:spAutoFit/>
          </a:bodyPr>
          <a:lstStyle/>
          <a:p>
            <a:pPr algn="ctr">
              <a:lnSpc>
                <a:spcPts val="4619"/>
              </a:lnSpc>
              <a:spcBef>
                <a:spcPct val="0"/>
              </a:spcBef>
            </a:pPr>
            <a:r>
              <a:rPr lang="en-US" sz="3299">
                <a:solidFill>
                  <a:srgbClr val="FFFFFF"/>
                </a:solidFill>
                <a:latin typeface="Calibri (MS) Light"/>
                <a:ea typeface="Calibri (MS) Light"/>
                <a:cs typeface="Calibri (MS) Light"/>
                <a:sym typeface="Calibri (MS) Light"/>
              </a:rPr>
              <a:t>SCHOOL </a:t>
            </a:r>
          </a:p>
        </p:txBody>
      </p:sp>
      <p:sp>
        <p:nvSpPr>
          <p:cNvPr id="18" name="TextBox 18"/>
          <p:cNvSpPr txBox="1"/>
          <p:nvPr/>
        </p:nvSpPr>
        <p:spPr>
          <a:xfrm>
            <a:off x="5513185" y="3024678"/>
            <a:ext cx="1215479" cy="647066"/>
          </a:xfrm>
          <a:prstGeom prst="rect">
            <a:avLst/>
          </a:prstGeom>
        </p:spPr>
        <p:txBody>
          <a:bodyPr lIns="0" tIns="0" rIns="0" bIns="0" rtlCol="0" anchor="t">
            <a:spAutoFit/>
          </a:bodyPr>
          <a:lstStyle/>
          <a:p>
            <a:pPr algn="ctr">
              <a:lnSpc>
                <a:spcPts val="4759"/>
              </a:lnSpc>
              <a:spcBef>
                <a:spcPct val="0"/>
              </a:spcBef>
            </a:pPr>
            <a:r>
              <a:rPr lang="en-US" sz="3399">
                <a:solidFill>
                  <a:srgbClr val="FFFFFF"/>
                </a:solidFill>
                <a:latin typeface="Calibri (MS) Light"/>
                <a:ea typeface="Calibri (MS) Light"/>
                <a:cs typeface="Calibri (MS) Light"/>
                <a:sym typeface="Calibri (MS) Light"/>
              </a:rPr>
              <a:t>TITLE I </a:t>
            </a:r>
          </a:p>
        </p:txBody>
      </p:sp>
      <p:sp>
        <p:nvSpPr>
          <p:cNvPr id="19" name="TextBox 19"/>
          <p:cNvSpPr txBox="1"/>
          <p:nvPr/>
        </p:nvSpPr>
        <p:spPr>
          <a:xfrm>
            <a:off x="9031408" y="2945851"/>
            <a:ext cx="1862065" cy="554126"/>
          </a:xfrm>
          <a:prstGeom prst="rect">
            <a:avLst/>
          </a:prstGeom>
        </p:spPr>
        <p:txBody>
          <a:bodyPr wrap="square" lIns="0" tIns="0" rIns="0" bIns="0" rtlCol="0" anchor="t">
            <a:spAutoFit/>
          </a:bodyPr>
          <a:lstStyle/>
          <a:p>
            <a:pPr algn="ctr">
              <a:lnSpc>
                <a:spcPts val="4619"/>
              </a:lnSpc>
              <a:spcBef>
                <a:spcPct val="0"/>
              </a:spcBef>
            </a:pPr>
            <a:r>
              <a:rPr lang="en-US" sz="3299">
                <a:solidFill>
                  <a:srgbClr val="FFFFFF"/>
                </a:solidFill>
                <a:latin typeface="Calibri (MS) Light"/>
                <a:ea typeface="Calibri (MS) Light"/>
                <a:cs typeface="Calibri (MS) Light"/>
                <a:sym typeface="Calibri (MS) Light"/>
              </a:rPr>
              <a:t>PARENT </a:t>
            </a:r>
          </a:p>
        </p:txBody>
      </p:sp>
      <p:sp>
        <p:nvSpPr>
          <p:cNvPr id="20" name="TextBox 20"/>
          <p:cNvSpPr txBox="1"/>
          <p:nvPr/>
        </p:nvSpPr>
        <p:spPr>
          <a:xfrm>
            <a:off x="12578755" y="2965558"/>
            <a:ext cx="2424205" cy="576761"/>
          </a:xfrm>
          <a:prstGeom prst="rect">
            <a:avLst/>
          </a:prstGeom>
        </p:spPr>
        <p:txBody>
          <a:bodyPr wrap="square" lIns="0" tIns="0" rIns="0" bIns="0" rtlCol="0" anchor="t">
            <a:spAutoFit/>
          </a:bodyPr>
          <a:lstStyle/>
          <a:p>
            <a:pPr algn="ctr">
              <a:lnSpc>
                <a:spcPts val="4759"/>
              </a:lnSpc>
              <a:spcBef>
                <a:spcPct val="0"/>
              </a:spcBef>
            </a:pPr>
            <a:r>
              <a:rPr lang="en-US" sz="3399">
                <a:solidFill>
                  <a:srgbClr val="FFFFFF"/>
                </a:solidFill>
                <a:latin typeface="Calibri (MS) Light"/>
                <a:ea typeface="Calibri (MS) Light"/>
                <a:cs typeface="Calibri (MS) Light"/>
                <a:sym typeface="Calibri (MS) Light"/>
              </a:rPr>
              <a:t>SCHOOL </a:t>
            </a:r>
          </a:p>
        </p:txBody>
      </p:sp>
      <p:sp>
        <p:nvSpPr>
          <p:cNvPr id="21" name="TextBox 21"/>
          <p:cNvSpPr txBox="1"/>
          <p:nvPr/>
        </p:nvSpPr>
        <p:spPr>
          <a:xfrm>
            <a:off x="1987790" y="4380996"/>
            <a:ext cx="2541480" cy="836930"/>
          </a:xfrm>
          <a:prstGeom prst="rect">
            <a:avLst/>
          </a:prstGeom>
        </p:spPr>
        <p:txBody>
          <a:bodyPr lIns="0" tIns="0" rIns="0" bIns="0" rtlCol="0" anchor="t">
            <a:spAutoFit/>
          </a:bodyPr>
          <a:lstStyle/>
          <a:p>
            <a:pPr algn="ctr">
              <a:lnSpc>
                <a:spcPts val="3219"/>
              </a:lnSpc>
              <a:spcBef>
                <a:spcPct val="0"/>
              </a:spcBef>
            </a:pPr>
            <a:r>
              <a:rPr lang="en-US" sz="2299" b="1">
                <a:solidFill>
                  <a:srgbClr val="FFFFFF"/>
                </a:solidFill>
                <a:latin typeface="Calibri (MS) Bold"/>
                <a:ea typeface="Calibri (MS) Bold"/>
                <a:cs typeface="Calibri (MS) Bold"/>
                <a:sym typeface="Calibri (MS) Bold"/>
              </a:rPr>
              <a:t>School Improvement Plan (SIP)</a:t>
            </a:r>
          </a:p>
        </p:txBody>
      </p:sp>
      <p:sp>
        <p:nvSpPr>
          <p:cNvPr id="22" name="TextBox 22"/>
          <p:cNvSpPr txBox="1"/>
          <p:nvPr/>
        </p:nvSpPr>
        <p:spPr>
          <a:xfrm>
            <a:off x="5353846" y="4239691"/>
            <a:ext cx="3018984" cy="1043306"/>
          </a:xfrm>
          <a:prstGeom prst="rect">
            <a:avLst/>
          </a:prstGeom>
        </p:spPr>
        <p:txBody>
          <a:bodyPr lIns="0" tIns="0" rIns="0" bIns="0" rtlCol="0" anchor="t">
            <a:spAutoFit/>
          </a:bodyPr>
          <a:lstStyle/>
          <a:p>
            <a:pPr algn="ctr">
              <a:lnSpc>
                <a:spcPts val="3919"/>
              </a:lnSpc>
              <a:spcBef>
                <a:spcPct val="0"/>
              </a:spcBef>
            </a:pPr>
            <a:r>
              <a:rPr lang="en-US" sz="2799" b="1">
                <a:solidFill>
                  <a:srgbClr val="000000"/>
                </a:solidFill>
                <a:latin typeface="Calibri (MS) Bold"/>
                <a:ea typeface="Calibri (MS) Bold"/>
                <a:cs typeface="Calibri (MS) Bold"/>
                <a:sym typeface="Calibri (MS) Bold"/>
              </a:rPr>
              <a:t>Title I Schoolwide Plan </a:t>
            </a:r>
          </a:p>
        </p:txBody>
      </p:sp>
      <p:sp>
        <p:nvSpPr>
          <p:cNvPr id="23" name="TextBox 23"/>
          <p:cNvSpPr txBox="1"/>
          <p:nvPr/>
        </p:nvSpPr>
        <p:spPr>
          <a:xfrm>
            <a:off x="9017558" y="4154833"/>
            <a:ext cx="2845313" cy="1236980"/>
          </a:xfrm>
          <a:prstGeom prst="rect">
            <a:avLst/>
          </a:prstGeom>
        </p:spPr>
        <p:txBody>
          <a:bodyPr lIns="0" tIns="0" rIns="0" bIns="0" rtlCol="0" anchor="t">
            <a:spAutoFit/>
          </a:bodyPr>
          <a:lstStyle/>
          <a:p>
            <a:pPr algn="ctr">
              <a:lnSpc>
                <a:spcPts val="3219"/>
              </a:lnSpc>
              <a:spcBef>
                <a:spcPct val="0"/>
              </a:spcBef>
            </a:pPr>
            <a:r>
              <a:rPr lang="en-US" sz="2299" b="1">
                <a:solidFill>
                  <a:srgbClr val="FFFFFF"/>
                </a:solidFill>
                <a:latin typeface="Calibri (MS) Bold"/>
                <a:ea typeface="Calibri (MS) Bold"/>
                <a:cs typeface="Calibri (MS) Bold"/>
                <a:sym typeface="Calibri (MS) Bold"/>
              </a:rPr>
              <a:t>Parent and Family Engagement Plan  (PFEP)</a:t>
            </a:r>
          </a:p>
        </p:txBody>
      </p:sp>
      <p:sp>
        <p:nvSpPr>
          <p:cNvPr id="24" name="TextBox 24"/>
          <p:cNvSpPr txBox="1"/>
          <p:nvPr/>
        </p:nvSpPr>
        <p:spPr>
          <a:xfrm>
            <a:off x="12849837" y="4145308"/>
            <a:ext cx="2840774" cy="953136"/>
          </a:xfrm>
          <a:prstGeom prst="rect">
            <a:avLst/>
          </a:prstGeom>
        </p:spPr>
        <p:txBody>
          <a:bodyPr lIns="0" tIns="0" rIns="0" bIns="0" rtlCol="0" anchor="t">
            <a:spAutoFit/>
          </a:bodyPr>
          <a:lstStyle/>
          <a:p>
            <a:pPr algn="ctr">
              <a:lnSpc>
                <a:spcPts val="3639"/>
              </a:lnSpc>
              <a:spcBef>
                <a:spcPct val="0"/>
              </a:spcBef>
            </a:pPr>
            <a:r>
              <a:rPr lang="en-US" sz="2599" b="1">
                <a:solidFill>
                  <a:srgbClr val="000000"/>
                </a:solidFill>
                <a:latin typeface="Calibri (MS) Bold"/>
                <a:ea typeface="Calibri (MS) Bold"/>
                <a:cs typeface="Calibri (MS) Bold"/>
                <a:sym typeface="Calibri (MS) Bold"/>
              </a:rPr>
              <a:t>School - Parent - Student Compact </a:t>
            </a:r>
          </a:p>
        </p:txBody>
      </p:sp>
      <p:pic>
        <p:nvPicPr>
          <p:cNvPr id="26" name="Picture 25">
            <a:extLst>
              <a:ext uri="{FF2B5EF4-FFF2-40B4-BE49-F238E27FC236}">
                <a16:creationId xmlns:a16="http://schemas.microsoft.com/office/drawing/2014/main" id="{7646D0F1-67EC-E985-D7C2-464245580DE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07461" y="6332194"/>
            <a:ext cx="2960044" cy="3831771"/>
          </a:xfrm>
          <a:prstGeom prst="rect">
            <a:avLst/>
          </a:prstGeom>
        </p:spPr>
      </p:pic>
      <p:pic>
        <p:nvPicPr>
          <p:cNvPr id="27" name="Audio 26">
            <a:hlinkClick r:id="" action="ppaction://media"/>
            <a:extLst>
              <a:ext uri="{FF2B5EF4-FFF2-40B4-BE49-F238E27FC236}">
                <a16:creationId xmlns:a16="http://schemas.microsoft.com/office/drawing/2014/main" id="{67F2342C-E80B-507B-F15B-D016F3478306}"/>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329688" t="-329688" r="-329688" b="-329688"/>
          <a:stretch>
            <a:fillRect/>
          </a:stretch>
        </p:blipFill>
        <p:spPr>
          <a:xfrm>
            <a:off x="15078456" y="7077456"/>
            <a:ext cx="3086100" cy="30861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20617"/>
    </mc:Choice>
    <mc:Fallback xmlns="">
      <p:transition spd="slow" advTm="206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stretch>
              <a:fillRect t="-4555" b="-4555"/>
            </a:stretch>
          </a:blipFill>
        </p:spPr>
        <p:txBody>
          <a:bodyPr/>
          <a:lstStyle/>
          <a:p>
            <a:endParaRPr lang="en-US"/>
          </a:p>
        </p:txBody>
      </p:sp>
      <p:sp>
        <p:nvSpPr>
          <p:cNvPr id="3" name="Freeform 3"/>
          <p:cNvSpPr/>
          <p:nvPr/>
        </p:nvSpPr>
        <p:spPr>
          <a:xfrm>
            <a:off x="17232996" y="6305"/>
            <a:ext cx="1055004" cy="1022395"/>
          </a:xfrm>
          <a:custGeom>
            <a:avLst/>
            <a:gdLst/>
            <a:ahLst/>
            <a:cxnLst/>
            <a:rect l="l" t="t" r="r" b="b"/>
            <a:pathLst>
              <a:path w="1055004" h="1022395">
                <a:moveTo>
                  <a:pt x="0" y="0"/>
                </a:moveTo>
                <a:lnTo>
                  <a:pt x="1055004" y="0"/>
                </a:lnTo>
                <a:lnTo>
                  <a:pt x="1055004" y="1022395"/>
                </a:lnTo>
                <a:lnTo>
                  <a:pt x="0" y="102239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714634" y="7469405"/>
            <a:ext cx="5230226" cy="2262073"/>
          </a:xfrm>
          <a:custGeom>
            <a:avLst/>
            <a:gdLst/>
            <a:ahLst/>
            <a:cxnLst/>
            <a:rect l="l" t="t" r="r" b="b"/>
            <a:pathLst>
              <a:path w="5230226" h="2262073">
                <a:moveTo>
                  <a:pt x="0" y="0"/>
                </a:moveTo>
                <a:lnTo>
                  <a:pt x="5230226" y="0"/>
                </a:lnTo>
                <a:lnTo>
                  <a:pt x="5230226" y="2262073"/>
                </a:lnTo>
                <a:lnTo>
                  <a:pt x="0" y="226207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 name="Freeform 5"/>
          <p:cNvSpPr/>
          <p:nvPr/>
        </p:nvSpPr>
        <p:spPr>
          <a:xfrm>
            <a:off x="0" y="2765784"/>
            <a:ext cx="1886998" cy="1186450"/>
          </a:xfrm>
          <a:custGeom>
            <a:avLst/>
            <a:gdLst/>
            <a:ahLst/>
            <a:cxnLst/>
            <a:rect l="l" t="t" r="r" b="b"/>
            <a:pathLst>
              <a:path w="1886998" h="1186450">
                <a:moveTo>
                  <a:pt x="0" y="0"/>
                </a:moveTo>
                <a:lnTo>
                  <a:pt x="1886998" y="0"/>
                </a:lnTo>
                <a:lnTo>
                  <a:pt x="1886998" y="1186450"/>
                </a:lnTo>
                <a:lnTo>
                  <a:pt x="0" y="118645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6" name="TextBox 6"/>
          <p:cNvSpPr txBox="1"/>
          <p:nvPr/>
        </p:nvSpPr>
        <p:spPr>
          <a:xfrm>
            <a:off x="772128" y="686337"/>
            <a:ext cx="15369111" cy="1535627"/>
          </a:xfrm>
          <a:prstGeom prst="rect">
            <a:avLst/>
          </a:prstGeom>
        </p:spPr>
        <p:txBody>
          <a:bodyPr lIns="0" tIns="0" rIns="0" bIns="0" rtlCol="0" anchor="t">
            <a:spAutoFit/>
          </a:bodyPr>
          <a:lstStyle/>
          <a:p>
            <a:pPr algn="ctr">
              <a:lnSpc>
                <a:spcPts val="6184"/>
              </a:lnSpc>
            </a:pPr>
            <a:r>
              <a:rPr lang="en-US" sz="4417">
                <a:solidFill>
                  <a:srgbClr val="F4B400"/>
                </a:solidFill>
                <a:latin typeface="ChaloopsW00-Bd"/>
                <a:ea typeface="ChaloopsW00-Bd"/>
                <a:cs typeface="ChaloopsW00-Bd"/>
                <a:sym typeface="ChaloopsW00-Bd"/>
              </a:rPr>
              <a:t>PARENT - SCHOOL - STUDENT </a:t>
            </a:r>
          </a:p>
          <a:p>
            <a:pPr algn="ctr">
              <a:lnSpc>
                <a:spcPts val="6184"/>
              </a:lnSpc>
              <a:spcBef>
                <a:spcPct val="0"/>
              </a:spcBef>
            </a:pPr>
            <a:r>
              <a:rPr lang="en-US" sz="4417">
                <a:solidFill>
                  <a:srgbClr val="F4B400"/>
                </a:solidFill>
                <a:latin typeface="ChaloopsW00-Bd"/>
                <a:ea typeface="ChaloopsW00-Bd"/>
                <a:cs typeface="ChaloopsW00-Bd"/>
                <a:sym typeface="ChaloopsW00-Bd"/>
              </a:rPr>
              <a:t>Compact</a:t>
            </a:r>
          </a:p>
        </p:txBody>
      </p:sp>
      <p:sp>
        <p:nvSpPr>
          <p:cNvPr id="7" name="TextBox 7"/>
          <p:cNvSpPr txBox="1"/>
          <p:nvPr/>
        </p:nvSpPr>
        <p:spPr>
          <a:xfrm>
            <a:off x="1715627" y="2164814"/>
            <a:ext cx="5508445" cy="5320861"/>
          </a:xfrm>
          <a:prstGeom prst="rect">
            <a:avLst/>
          </a:prstGeom>
        </p:spPr>
        <p:txBody>
          <a:bodyPr lIns="0" tIns="0" rIns="0" bIns="0" rtlCol="0" anchor="t">
            <a:spAutoFit/>
          </a:bodyPr>
          <a:lstStyle/>
          <a:p>
            <a:pPr algn="ctr">
              <a:lnSpc>
                <a:spcPts val="3664"/>
              </a:lnSpc>
              <a:spcBef>
                <a:spcPct val="0"/>
              </a:spcBef>
            </a:pPr>
            <a:r>
              <a:rPr lang="en-US" sz="2617">
                <a:solidFill>
                  <a:srgbClr val="FFFFFF"/>
                </a:solidFill>
                <a:latin typeface="Hero"/>
                <a:ea typeface="Hero"/>
                <a:cs typeface="Hero"/>
                <a:sym typeface="Hero"/>
              </a:rPr>
              <a:t>The purpose of the compact is to foster student achievement. By signing the Parent - School - Student Compact, (insert name of school here), teachers, staff, parents and students agree to work together to share the responsibility of helping students meet or exceed state, district and school academic goals. </a:t>
            </a:r>
          </a:p>
          <a:p>
            <a:pPr algn="ctr">
              <a:lnSpc>
                <a:spcPts val="6184"/>
              </a:lnSpc>
              <a:spcBef>
                <a:spcPct val="0"/>
              </a:spcBef>
            </a:pPr>
            <a:endParaRPr lang="en-US" sz="2617">
              <a:solidFill>
                <a:srgbClr val="FFFFFF"/>
              </a:solidFill>
              <a:latin typeface="Hero"/>
              <a:ea typeface="Hero"/>
              <a:cs typeface="Hero"/>
              <a:sym typeface="Hero"/>
            </a:endParaRPr>
          </a:p>
        </p:txBody>
      </p:sp>
      <p:sp>
        <p:nvSpPr>
          <p:cNvPr id="8" name="TextBox 8"/>
          <p:cNvSpPr txBox="1"/>
          <p:nvPr/>
        </p:nvSpPr>
        <p:spPr>
          <a:xfrm>
            <a:off x="11463198" y="3517438"/>
            <a:ext cx="5240834" cy="3498411"/>
          </a:xfrm>
          <a:prstGeom prst="rect">
            <a:avLst/>
          </a:prstGeom>
        </p:spPr>
        <p:txBody>
          <a:bodyPr lIns="0" tIns="0" rIns="0" bIns="0" rtlCol="0" anchor="t">
            <a:spAutoFit/>
          </a:bodyPr>
          <a:lstStyle/>
          <a:p>
            <a:pPr algn="ctr">
              <a:lnSpc>
                <a:spcPts val="3524"/>
              </a:lnSpc>
              <a:spcBef>
                <a:spcPct val="0"/>
              </a:spcBef>
            </a:pPr>
            <a:r>
              <a:rPr lang="en-US" sz="2517">
                <a:solidFill>
                  <a:srgbClr val="FFFFFF"/>
                </a:solidFill>
                <a:latin typeface="Hero"/>
                <a:ea typeface="Hero"/>
                <a:cs typeface="Hero"/>
                <a:sym typeface="Hero"/>
              </a:rPr>
              <a:t>The Parent - School - Student Compact is updated every year to include parent, student, teacher and staff input. Parent, Student, Teacher and Staff comments are welcome at any time during the year. </a:t>
            </a:r>
          </a:p>
          <a:p>
            <a:pPr algn="ctr">
              <a:lnSpc>
                <a:spcPts val="3524"/>
              </a:lnSpc>
              <a:spcBef>
                <a:spcPct val="0"/>
              </a:spcBef>
            </a:pPr>
            <a:endParaRPr lang="en-US" sz="2517">
              <a:solidFill>
                <a:srgbClr val="FFFFFF"/>
              </a:solidFill>
              <a:latin typeface="Hero"/>
              <a:ea typeface="Hero"/>
              <a:cs typeface="Hero"/>
              <a:sym typeface="Hero"/>
            </a:endParaRPr>
          </a:p>
        </p:txBody>
      </p:sp>
      <p:sp>
        <p:nvSpPr>
          <p:cNvPr id="9" name="TextBox 9"/>
          <p:cNvSpPr txBox="1"/>
          <p:nvPr/>
        </p:nvSpPr>
        <p:spPr>
          <a:xfrm>
            <a:off x="8933269" y="7159336"/>
            <a:ext cx="5256235" cy="2481335"/>
          </a:xfrm>
          <a:prstGeom prst="rect">
            <a:avLst/>
          </a:prstGeom>
        </p:spPr>
        <p:txBody>
          <a:bodyPr lIns="0" tIns="0" rIns="0" bIns="0" rtlCol="0" anchor="t">
            <a:spAutoFit/>
          </a:bodyPr>
          <a:lstStyle/>
          <a:p>
            <a:pPr algn="ctr">
              <a:lnSpc>
                <a:spcPts val="3804"/>
              </a:lnSpc>
              <a:spcBef>
                <a:spcPct val="0"/>
              </a:spcBef>
            </a:pPr>
            <a:r>
              <a:rPr lang="en-US" sz="2717">
                <a:solidFill>
                  <a:srgbClr val="E93732"/>
                </a:solidFill>
                <a:latin typeface="Hero"/>
                <a:ea typeface="Hero"/>
                <a:cs typeface="Hero"/>
                <a:sym typeface="Hero"/>
              </a:rPr>
              <a:t>Please review and sign your child’s Compact. </a:t>
            </a:r>
          </a:p>
          <a:p>
            <a:pPr algn="ctr">
              <a:lnSpc>
                <a:spcPts val="3804"/>
              </a:lnSpc>
              <a:spcBef>
                <a:spcPct val="0"/>
              </a:spcBef>
            </a:pPr>
            <a:endParaRPr lang="en-US" sz="2717">
              <a:solidFill>
                <a:srgbClr val="E93732"/>
              </a:solidFill>
              <a:latin typeface="Hero"/>
              <a:ea typeface="Hero"/>
              <a:cs typeface="Hero"/>
              <a:sym typeface="Hero"/>
            </a:endParaRPr>
          </a:p>
          <a:p>
            <a:pPr algn="ctr">
              <a:lnSpc>
                <a:spcPts val="3804"/>
              </a:lnSpc>
              <a:spcBef>
                <a:spcPct val="0"/>
              </a:spcBef>
            </a:pPr>
            <a:r>
              <a:rPr lang="en-US" sz="2717">
                <a:solidFill>
                  <a:srgbClr val="E93732"/>
                </a:solidFill>
                <a:latin typeface="Hero"/>
                <a:ea typeface="Hero"/>
                <a:cs typeface="Hero"/>
                <a:sym typeface="Hero"/>
              </a:rPr>
              <a:t>Our GOAL is to receive 100% signed compacts! </a:t>
            </a:r>
          </a:p>
          <a:p>
            <a:pPr algn="ctr">
              <a:lnSpc>
                <a:spcPts val="304"/>
              </a:lnSpc>
              <a:spcBef>
                <a:spcPct val="0"/>
              </a:spcBef>
            </a:pPr>
            <a:endParaRPr lang="en-US" sz="2717">
              <a:solidFill>
                <a:srgbClr val="E93732"/>
              </a:solidFill>
              <a:latin typeface="Hero"/>
              <a:ea typeface="Hero"/>
              <a:cs typeface="Hero"/>
              <a:sym typeface="Hero"/>
            </a:endParaRPr>
          </a:p>
        </p:txBody>
      </p:sp>
      <p:sp>
        <p:nvSpPr>
          <p:cNvPr id="10" name="Freeform 10"/>
          <p:cNvSpPr/>
          <p:nvPr/>
        </p:nvSpPr>
        <p:spPr>
          <a:xfrm>
            <a:off x="9442502" y="4130762"/>
            <a:ext cx="1886998" cy="1186450"/>
          </a:xfrm>
          <a:custGeom>
            <a:avLst/>
            <a:gdLst/>
            <a:ahLst/>
            <a:cxnLst/>
            <a:rect l="l" t="t" r="r" b="b"/>
            <a:pathLst>
              <a:path w="1886998" h="1186450">
                <a:moveTo>
                  <a:pt x="0" y="0"/>
                </a:moveTo>
                <a:lnTo>
                  <a:pt x="1886998" y="0"/>
                </a:lnTo>
                <a:lnTo>
                  <a:pt x="1886998" y="1186451"/>
                </a:lnTo>
                <a:lnTo>
                  <a:pt x="0" y="1186451"/>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pic>
        <p:nvPicPr>
          <p:cNvPr id="12" name="Audio 11">
            <a:hlinkClick r:id="" action="ppaction://media"/>
            <a:extLst>
              <a:ext uri="{FF2B5EF4-FFF2-40B4-BE49-F238E27FC236}">
                <a16:creationId xmlns:a16="http://schemas.microsoft.com/office/drawing/2014/main" id="{3F7E5735-BE3C-974C-5F62-30F6287B9712}"/>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329688" t="-329688" r="-329688" b="-329688"/>
          <a:stretch>
            <a:fillRect/>
          </a:stretch>
        </p:blipFill>
        <p:spPr>
          <a:xfrm>
            <a:off x="15078456" y="7077456"/>
            <a:ext cx="3086100" cy="30861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37709"/>
    </mc:Choice>
    <mc:Fallback xmlns="">
      <p:transition spd="slow" advTm="377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stretch>
              <a:fillRect t="-4555" b="-4555"/>
            </a:stretch>
          </a:blipFill>
        </p:spPr>
        <p:txBody>
          <a:bodyPr/>
          <a:lstStyle/>
          <a:p>
            <a:endParaRPr lang="en-US"/>
          </a:p>
        </p:txBody>
      </p:sp>
      <p:sp>
        <p:nvSpPr>
          <p:cNvPr id="3" name="Freeform 3"/>
          <p:cNvSpPr/>
          <p:nvPr/>
        </p:nvSpPr>
        <p:spPr>
          <a:xfrm>
            <a:off x="17232996" y="6305"/>
            <a:ext cx="1055004" cy="1022395"/>
          </a:xfrm>
          <a:custGeom>
            <a:avLst/>
            <a:gdLst/>
            <a:ahLst/>
            <a:cxnLst/>
            <a:rect l="l" t="t" r="r" b="b"/>
            <a:pathLst>
              <a:path w="1055004" h="1022395">
                <a:moveTo>
                  <a:pt x="0" y="0"/>
                </a:moveTo>
                <a:lnTo>
                  <a:pt x="1055004" y="0"/>
                </a:lnTo>
                <a:lnTo>
                  <a:pt x="1055004" y="1022395"/>
                </a:lnTo>
                <a:lnTo>
                  <a:pt x="0" y="102239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933764" y="5830324"/>
            <a:ext cx="4431258" cy="3892610"/>
          </a:xfrm>
          <a:custGeom>
            <a:avLst/>
            <a:gdLst/>
            <a:ahLst/>
            <a:cxnLst/>
            <a:rect l="l" t="t" r="r" b="b"/>
            <a:pathLst>
              <a:path w="4431258" h="3892610">
                <a:moveTo>
                  <a:pt x="0" y="0"/>
                </a:moveTo>
                <a:lnTo>
                  <a:pt x="4431259" y="0"/>
                </a:lnTo>
                <a:lnTo>
                  <a:pt x="4431259" y="3892609"/>
                </a:lnTo>
                <a:lnTo>
                  <a:pt x="0" y="3892609"/>
                </a:lnTo>
                <a:lnTo>
                  <a:pt x="0" y="0"/>
                </a:lnTo>
                <a:close/>
              </a:path>
            </a:pathLst>
          </a:custGeom>
          <a:blipFill>
            <a:blip r:embed="rId7"/>
            <a:stretch>
              <a:fillRect r="-5520"/>
            </a:stretch>
          </a:blipFill>
        </p:spPr>
        <p:txBody>
          <a:bodyPr/>
          <a:lstStyle/>
          <a:p>
            <a:endParaRPr lang="en-US"/>
          </a:p>
        </p:txBody>
      </p:sp>
      <p:sp>
        <p:nvSpPr>
          <p:cNvPr id="5" name="Freeform 5"/>
          <p:cNvSpPr/>
          <p:nvPr/>
        </p:nvSpPr>
        <p:spPr>
          <a:xfrm>
            <a:off x="933764" y="1929282"/>
            <a:ext cx="4431258" cy="3609228"/>
          </a:xfrm>
          <a:custGeom>
            <a:avLst/>
            <a:gdLst/>
            <a:ahLst/>
            <a:cxnLst/>
            <a:rect l="l" t="t" r="r" b="b"/>
            <a:pathLst>
              <a:path w="4431258" h="3609228">
                <a:moveTo>
                  <a:pt x="0" y="0"/>
                </a:moveTo>
                <a:lnTo>
                  <a:pt x="4431259" y="0"/>
                </a:lnTo>
                <a:lnTo>
                  <a:pt x="4431259" y="3609228"/>
                </a:lnTo>
                <a:lnTo>
                  <a:pt x="0" y="3609228"/>
                </a:lnTo>
                <a:lnTo>
                  <a:pt x="0" y="0"/>
                </a:lnTo>
                <a:close/>
              </a:path>
            </a:pathLst>
          </a:custGeom>
          <a:blipFill>
            <a:blip r:embed="rId8"/>
            <a:stretch>
              <a:fillRect/>
            </a:stretch>
          </a:blipFill>
        </p:spPr>
        <p:txBody>
          <a:bodyPr/>
          <a:lstStyle/>
          <a:p>
            <a:endParaRPr lang="en-US"/>
          </a:p>
        </p:txBody>
      </p:sp>
      <p:sp>
        <p:nvSpPr>
          <p:cNvPr id="6" name="Freeform 6"/>
          <p:cNvSpPr/>
          <p:nvPr/>
        </p:nvSpPr>
        <p:spPr>
          <a:xfrm>
            <a:off x="11355371" y="2668933"/>
            <a:ext cx="6272204" cy="6127391"/>
          </a:xfrm>
          <a:custGeom>
            <a:avLst/>
            <a:gdLst/>
            <a:ahLst/>
            <a:cxnLst/>
            <a:rect l="l" t="t" r="r" b="b"/>
            <a:pathLst>
              <a:path w="6272204" h="6127391">
                <a:moveTo>
                  <a:pt x="0" y="0"/>
                </a:moveTo>
                <a:lnTo>
                  <a:pt x="6272204" y="0"/>
                </a:lnTo>
                <a:lnTo>
                  <a:pt x="6272204" y="6127391"/>
                </a:lnTo>
                <a:lnTo>
                  <a:pt x="0" y="6127391"/>
                </a:lnTo>
                <a:lnTo>
                  <a:pt x="0" y="0"/>
                </a:lnTo>
                <a:close/>
              </a:path>
            </a:pathLst>
          </a:custGeom>
          <a:blipFill>
            <a:blip r:embed="rId9"/>
            <a:stretch>
              <a:fillRect/>
            </a:stretch>
          </a:blipFill>
        </p:spPr>
        <p:txBody>
          <a:bodyPr/>
          <a:lstStyle/>
          <a:p>
            <a:endParaRPr lang="en-US"/>
          </a:p>
        </p:txBody>
      </p:sp>
      <p:sp>
        <p:nvSpPr>
          <p:cNvPr id="7" name="TextBox 7"/>
          <p:cNvSpPr txBox="1"/>
          <p:nvPr/>
        </p:nvSpPr>
        <p:spPr>
          <a:xfrm>
            <a:off x="0" y="588009"/>
            <a:ext cx="3997859" cy="1170306"/>
          </a:xfrm>
          <a:prstGeom prst="rect">
            <a:avLst/>
          </a:prstGeom>
        </p:spPr>
        <p:txBody>
          <a:bodyPr lIns="0" tIns="0" rIns="0" bIns="0" rtlCol="0" anchor="t">
            <a:spAutoFit/>
          </a:bodyPr>
          <a:lstStyle/>
          <a:p>
            <a:pPr algn="ctr">
              <a:lnSpc>
                <a:spcPts val="4794"/>
              </a:lnSpc>
              <a:spcBef>
                <a:spcPct val="0"/>
              </a:spcBef>
            </a:pPr>
            <a:r>
              <a:rPr lang="en-US" sz="3424">
                <a:solidFill>
                  <a:srgbClr val="FF747C"/>
                </a:solidFill>
                <a:latin typeface="ChaloopsW00-Bd"/>
                <a:ea typeface="ChaloopsW00-Bd"/>
                <a:cs typeface="ChaloopsW00-Bd"/>
                <a:sym typeface="ChaloopsW00-Bd"/>
              </a:rPr>
              <a:t>SAMPLE SCHOOL COMPACT</a:t>
            </a:r>
          </a:p>
        </p:txBody>
      </p:sp>
      <p:pic>
        <p:nvPicPr>
          <p:cNvPr id="10" name="Audio 9">
            <a:hlinkClick r:id="" action="ppaction://media"/>
            <a:extLst>
              <a:ext uri="{FF2B5EF4-FFF2-40B4-BE49-F238E27FC236}">
                <a16:creationId xmlns:a16="http://schemas.microsoft.com/office/drawing/2014/main" id="{BCAAC413-76F7-D91D-C909-0A88725CB31F}"/>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329688" t="-329688" r="-329688" b="-329688"/>
          <a:stretch>
            <a:fillRect/>
          </a:stretch>
        </p:blipFill>
        <p:spPr>
          <a:xfrm>
            <a:off x="15078456" y="7077456"/>
            <a:ext cx="3086100" cy="30861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10722"/>
    </mc:Choice>
    <mc:Fallback xmlns="">
      <p:transition spd="slow" advTm="107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stretch>
              <a:fillRect t="-4555" b="-4555"/>
            </a:stretch>
          </a:blipFill>
        </p:spPr>
        <p:txBody>
          <a:bodyPr/>
          <a:lstStyle/>
          <a:p>
            <a:endParaRPr lang="en-US"/>
          </a:p>
        </p:txBody>
      </p:sp>
      <p:sp>
        <p:nvSpPr>
          <p:cNvPr id="3" name="Freeform 3"/>
          <p:cNvSpPr/>
          <p:nvPr/>
        </p:nvSpPr>
        <p:spPr>
          <a:xfrm>
            <a:off x="17232996" y="6305"/>
            <a:ext cx="1055004" cy="1022395"/>
          </a:xfrm>
          <a:custGeom>
            <a:avLst/>
            <a:gdLst/>
            <a:ahLst/>
            <a:cxnLst/>
            <a:rect l="l" t="t" r="r" b="b"/>
            <a:pathLst>
              <a:path w="1055004" h="1022395">
                <a:moveTo>
                  <a:pt x="0" y="0"/>
                </a:moveTo>
                <a:lnTo>
                  <a:pt x="1055004" y="0"/>
                </a:lnTo>
                <a:lnTo>
                  <a:pt x="1055004" y="1022395"/>
                </a:lnTo>
                <a:lnTo>
                  <a:pt x="0" y="102239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1185449" y="4826277"/>
            <a:ext cx="6176060" cy="4114800"/>
          </a:xfrm>
          <a:custGeom>
            <a:avLst/>
            <a:gdLst/>
            <a:ahLst/>
            <a:cxnLst/>
            <a:rect l="l" t="t" r="r" b="b"/>
            <a:pathLst>
              <a:path w="6176060" h="4114800">
                <a:moveTo>
                  <a:pt x="0" y="0"/>
                </a:moveTo>
                <a:lnTo>
                  <a:pt x="6176060" y="0"/>
                </a:lnTo>
                <a:lnTo>
                  <a:pt x="6176060" y="4114800"/>
                </a:lnTo>
                <a:lnTo>
                  <a:pt x="0" y="4114800"/>
                </a:lnTo>
                <a:lnTo>
                  <a:pt x="0" y="0"/>
                </a:lnTo>
                <a:close/>
              </a:path>
            </a:pathLst>
          </a:custGeom>
          <a:blipFill>
            <a:blip r:embed="rId7"/>
            <a:stretch>
              <a:fillRect/>
            </a:stretch>
          </a:blipFill>
        </p:spPr>
        <p:txBody>
          <a:bodyPr/>
          <a:lstStyle/>
          <a:p>
            <a:endParaRPr lang="en-US"/>
          </a:p>
        </p:txBody>
      </p:sp>
      <p:sp>
        <p:nvSpPr>
          <p:cNvPr id="5" name="TextBox 5"/>
          <p:cNvSpPr txBox="1"/>
          <p:nvPr/>
        </p:nvSpPr>
        <p:spPr>
          <a:xfrm>
            <a:off x="7609785" y="3178093"/>
            <a:ext cx="10150713" cy="4681221"/>
          </a:xfrm>
          <a:prstGeom prst="rect">
            <a:avLst/>
          </a:prstGeom>
        </p:spPr>
        <p:txBody>
          <a:bodyPr lIns="0" tIns="0" rIns="0" bIns="0" rtlCol="0" anchor="t">
            <a:spAutoFit/>
          </a:bodyPr>
          <a:lstStyle/>
          <a:p>
            <a:pPr algn="l">
              <a:lnSpc>
                <a:spcPts val="4374"/>
              </a:lnSpc>
              <a:spcBef>
                <a:spcPct val="0"/>
              </a:spcBef>
            </a:pPr>
            <a:r>
              <a:rPr lang="en-US" sz="3124">
                <a:solidFill>
                  <a:srgbClr val="FFFFFF"/>
                </a:solidFill>
                <a:latin typeface="Hero"/>
                <a:ea typeface="Hero"/>
                <a:cs typeface="Hero"/>
                <a:sym typeface="Hero"/>
              </a:rPr>
              <a:t>The PFEP Sections include information about the following: </a:t>
            </a:r>
          </a:p>
          <a:p>
            <a:pPr algn="l">
              <a:lnSpc>
                <a:spcPts val="3534"/>
              </a:lnSpc>
              <a:spcBef>
                <a:spcPct val="0"/>
              </a:spcBef>
            </a:pPr>
            <a:endParaRPr lang="en-US" sz="3124">
              <a:solidFill>
                <a:srgbClr val="FFFFFF"/>
              </a:solidFill>
              <a:latin typeface="Hero"/>
              <a:ea typeface="Hero"/>
              <a:cs typeface="Hero"/>
              <a:sym typeface="Hero"/>
            </a:endParaRPr>
          </a:p>
          <a:p>
            <a:pPr algn="l">
              <a:lnSpc>
                <a:spcPts val="3534"/>
              </a:lnSpc>
              <a:spcBef>
                <a:spcPct val="0"/>
              </a:spcBef>
            </a:pPr>
            <a:r>
              <a:rPr lang="en-US" sz="2524">
                <a:solidFill>
                  <a:srgbClr val="FFFFFF"/>
                </a:solidFill>
                <a:latin typeface="Hero"/>
                <a:ea typeface="Hero"/>
                <a:cs typeface="Hero"/>
                <a:sym typeface="Hero"/>
              </a:rPr>
              <a:t>•Parent trainings to increase student achievement</a:t>
            </a:r>
          </a:p>
          <a:p>
            <a:pPr algn="l">
              <a:lnSpc>
                <a:spcPts val="3534"/>
              </a:lnSpc>
              <a:spcBef>
                <a:spcPct val="0"/>
              </a:spcBef>
            </a:pPr>
            <a:r>
              <a:rPr lang="en-US" sz="2524">
                <a:solidFill>
                  <a:srgbClr val="FFFFFF"/>
                </a:solidFill>
                <a:latin typeface="Hero"/>
                <a:ea typeface="Hero"/>
                <a:cs typeface="Hero"/>
                <a:sym typeface="Hero"/>
              </a:rPr>
              <a:t>•Staff trainings for engaging parents</a:t>
            </a:r>
          </a:p>
          <a:p>
            <a:pPr algn="l">
              <a:lnSpc>
                <a:spcPts val="3534"/>
              </a:lnSpc>
              <a:spcBef>
                <a:spcPct val="0"/>
              </a:spcBef>
            </a:pPr>
            <a:r>
              <a:rPr lang="en-US" sz="2524">
                <a:solidFill>
                  <a:srgbClr val="FFFFFF"/>
                </a:solidFill>
                <a:latin typeface="Hero"/>
                <a:ea typeface="Hero"/>
                <a:cs typeface="Hero"/>
                <a:sym typeface="Hero"/>
              </a:rPr>
              <a:t>•Communication methods between home and school</a:t>
            </a:r>
          </a:p>
          <a:p>
            <a:pPr algn="l">
              <a:lnSpc>
                <a:spcPts val="3534"/>
              </a:lnSpc>
              <a:spcBef>
                <a:spcPct val="0"/>
              </a:spcBef>
            </a:pPr>
            <a:r>
              <a:rPr lang="en-US" sz="2524">
                <a:solidFill>
                  <a:srgbClr val="FFFFFF"/>
                </a:solidFill>
                <a:latin typeface="Hero"/>
                <a:ea typeface="Hero"/>
                <a:cs typeface="Hero"/>
                <a:sym typeface="Hero"/>
              </a:rPr>
              <a:t>•Flexible meeting times</a:t>
            </a:r>
          </a:p>
          <a:p>
            <a:pPr algn="l">
              <a:lnSpc>
                <a:spcPts val="3534"/>
              </a:lnSpc>
              <a:spcBef>
                <a:spcPct val="0"/>
              </a:spcBef>
            </a:pPr>
            <a:r>
              <a:rPr lang="en-US" sz="2524">
                <a:solidFill>
                  <a:srgbClr val="FFFFFF"/>
                </a:solidFill>
                <a:latin typeface="Hero"/>
                <a:ea typeface="Hero"/>
                <a:cs typeface="Hero"/>
                <a:sym typeface="Hero"/>
              </a:rPr>
              <a:t>•Accessibility for parents</a:t>
            </a:r>
          </a:p>
          <a:p>
            <a:pPr algn="l">
              <a:lnSpc>
                <a:spcPts val="3534"/>
              </a:lnSpc>
              <a:spcBef>
                <a:spcPct val="0"/>
              </a:spcBef>
            </a:pPr>
            <a:r>
              <a:rPr lang="en-US" sz="2524">
                <a:solidFill>
                  <a:srgbClr val="FFFFFF"/>
                </a:solidFill>
                <a:latin typeface="Hero"/>
                <a:ea typeface="Hero"/>
                <a:cs typeface="Hero"/>
                <a:sym typeface="Hero"/>
              </a:rPr>
              <a:t>•Coordinating with other Federal Programs</a:t>
            </a:r>
          </a:p>
          <a:p>
            <a:pPr algn="ctr">
              <a:lnSpc>
                <a:spcPts val="3534"/>
              </a:lnSpc>
              <a:spcBef>
                <a:spcPct val="0"/>
              </a:spcBef>
            </a:pPr>
            <a:endParaRPr lang="en-US" sz="2524">
              <a:solidFill>
                <a:srgbClr val="FFFFFF"/>
              </a:solidFill>
              <a:latin typeface="Hero"/>
              <a:ea typeface="Hero"/>
              <a:cs typeface="Hero"/>
              <a:sym typeface="Hero"/>
            </a:endParaRPr>
          </a:p>
        </p:txBody>
      </p:sp>
      <p:sp>
        <p:nvSpPr>
          <p:cNvPr id="6" name="TextBox 6"/>
          <p:cNvSpPr txBox="1"/>
          <p:nvPr/>
        </p:nvSpPr>
        <p:spPr>
          <a:xfrm>
            <a:off x="0" y="412728"/>
            <a:ext cx="7124772" cy="862967"/>
          </a:xfrm>
          <a:prstGeom prst="rect">
            <a:avLst/>
          </a:prstGeom>
        </p:spPr>
        <p:txBody>
          <a:bodyPr lIns="0" tIns="0" rIns="0" bIns="0" rtlCol="0" anchor="t">
            <a:spAutoFit/>
          </a:bodyPr>
          <a:lstStyle/>
          <a:p>
            <a:pPr algn="ctr">
              <a:lnSpc>
                <a:spcPts val="7034"/>
              </a:lnSpc>
              <a:spcBef>
                <a:spcPct val="0"/>
              </a:spcBef>
            </a:pPr>
            <a:r>
              <a:rPr lang="en-US" sz="5024">
                <a:solidFill>
                  <a:srgbClr val="F7C91B"/>
                </a:solidFill>
                <a:latin typeface="ChaloopsW00-Bd"/>
                <a:ea typeface="ChaloopsW00-Bd"/>
                <a:cs typeface="ChaloopsW00-Bd"/>
                <a:sym typeface="ChaloopsW00-Bd"/>
              </a:rPr>
              <a:t>Parent and Family </a:t>
            </a:r>
          </a:p>
        </p:txBody>
      </p:sp>
      <p:sp>
        <p:nvSpPr>
          <p:cNvPr id="7" name="TextBox 7"/>
          <p:cNvSpPr txBox="1"/>
          <p:nvPr/>
        </p:nvSpPr>
        <p:spPr>
          <a:xfrm>
            <a:off x="4061351" y="1294153"/>
            <a:ext cx="7096869" cy="860427"/>
          </a:xfrm>
          <a:prstGeom prst="rect">
            <a:avLst/>
          </a:prstGeom>
        </p:spPr>
        <p:txBody>
          <a:bodyPr lIns="0" tIns="0" rIns="0" bIns="0" rtlCol="0" anchor="t">
            <a:spAutoFit/>
          </a:bodyPr>
          <a:lstStyle/>
          <a:p>
            <a:pPr algn="ctr">
              <a:lnSpc>
                <a:spcPts val="7174"/>
              </a:lnSpc>
              <a:spcBef>
                <a:spcPct val="0"/>
              </a:spcBef>
            </a:pPr>
            <a:r>
              <a:rPr lang="en-US" sz="5124">
                <a:solidFill>
                  <a:srgbClr val="EE4867"/>
                </a:solidFill>
                <a:latin typeface="ChaloopsW00-Bd"/>
                <a:ea typeface="ChaloopsW00-Bd"/>
                <a:cs typeface="ChaloopsW00-Bd"/>
                <a:sym typeface="ChaloopsW00-Bd"/>
              </a:rPr>
              <a:t>Engagement Plan (PFEP)</a:t>
            </a:r>
          </a:p>
        </p:txBody>
      </p:sp>
      <p:pic>
        <p:nvPicPr>
          <p:cNvPr id="19" name="Audio 18">
            <a:hlinkClick r:id="" action="ppaction://media"/>
            <a:extLst>
              <a:ext uri="{FF2B5EF4-FFF2-40B4-BE49-F238E27FC236}">
                <a16:creationId xmlns:a16="http://schemas.microsoft.com/office/drawing/2014/main" id="{EF5EE832-DEC4-0558-D719-AE6BC9E3E164}"/>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329688" t="-329688" r="-329688" b="-329688"/>
          <a:stretch>
            <a:fillRect/>
          </a:stretch>
        </p:blipFill>
        <p:spPr>
          <a:xfrm>
            <a:off x="15078456" y="7077456"/>
            <a:ext cx="3086100" cy="30861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32380"/>
    </mc:Choice>
    <mc:Fallback xmlns="">
      <p:transition spd="slow" advTm="323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stretch>
              <a:fillRect t="-4555" b="-4555"/>
            </a:stretch>
          </a:blipFill>
        </p:spPr>
        <p:txBody>
          <a:bodyPr/>
          <a:lstStyle/>
          <a:p>
            <a:endParaRPr lang="en-US"/>
          </a:p>
        </p:txBody>
      </p:sp>
      <p:sp>
        <p:nvSpPr>
          <p:cNvPr id="3" name="Freeform 3"/>
          <p:cNvSpPr/>
          <p:nvPr/>
        </p:nvSpPr>
        <p:spPr>
          <a:xfrm>
            <a:off x="17232996" y="6305"/>
            <a:ext cx="1055004" cy="1022395"/>
          </a:xfrm>
          <a:custGeom>
            <a:avLst/>
            <a:gdLst/>
            <a:ahLst/>
            <a:cxnLst/>
            <a:rect l="l" t="t" r="r" b="b"/>
            <a:pathLst>
              <a:path w="1055004" h="1022395">
                <a:moveTo>
                  <a:pt x="0" y="0"/>
                </a:moveTo>
                <a:lnTo>
                  <a:pt x="1055004" y="0"/>
                </a:lnTo>
                <a:lnTo>
                  <a:pt x="1055004" y="1022395"/>
                </a:lnTo>
                <a:lnTo>
                  <a:pt x="0" y="102239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263702" y="143410"/>
            <a:ext cx="3784111" cy="4097083"/>
          </a:xfrm>
          <a:custGeom>
            <a:avLst/>
            <a:gdLst/>
            <a:ahLst/>
            <a:cxnLst/>
            <a:rect l="l" t="t" r="r" b="b"/>
            <a:pathLst>
              <a:path w="3784111" h="4097083">
                <a:moveTo>
                  <a:pt x="0" y="0"/>
                </a:moveTo>
                <a:lnTo>
                  <a:pt x="3784112" y="0"/>
                </a:lnTo>
                <a:lnTo>
                  <a:pt x="3784112" y="4097084"/>
                </a:lnTo>
                <a:lnTo>
                  <a:pt x="0" y="4097084"/>
                </a:lnTo>
                <a:lnTo>
                  <a:pt x="0" y="0"/>
                </a:lnTo>
                <a:close/>
              </a:path>
            </a:pathLst>
          </a:custGeom>
          <a:blipFill>
            <a:blip r:embed="rId7"/>
            <a:stretch>
              <a:fillRect/>
            </a:stretch>
          </a:blipFill>
        </p:spPr>
        <p:txBody>
          <a:bodyPr/>
          <a:lstStyle/>
          <a:p>
            <a:endParaRPr lang="en-US"/>
          </a:p>
        </p:txBody>
      </p:sp>
      <p:sp>
        <p:nvSpPr>
          <p:cNvPr id="5" name="Freeform 5"/>
          <p:cNvSpPr/>
          <p:nvPr/>
        </p:nvSpPr>
        <p:spPr>
          <a:xfrm rot="467551">
            <a:off x="13302759" y="6175477"/>
            <a:ext cx="4141276" cy="2759125"/>
          </a:xfrm>
          <a:custGeom>
            <a:avLst/>
            <a:gdLst/>
            <a:ahLst/>
            <a:cxnLst/>
            <a:rect l="l" t="t" r="r" b="b"/>
            <a:pathLst>
              <a:path w="4141276" h="2759125">
                <a:moveTo>
                  <a:pt x="0" y="0"/>
                </a:moveTo>
                <a:lnTo>
                  <a:pt x="4141276" y="0"/>
                </a:lnTo>
                <a:lnTo>
                  <a:pt x="4141276" y="2759125"/>
                </a:lnTo>
                <a:lnTo>
                  <a:pt x="0" y="2759125"/>
                </a:lnTo>
                <a:lnTo>
                  <a:pt x="0" y="0"/>
                </a:lnTo>
                <a:close/>
              </a:path>
            </a:pathLst>
          </a:custGeom>
          <a:blipFill>
            <a:blip r:embed="rId8"/>
            <a:stretch>
              <a:fillRect/>
            </a:stretch>
          </a:blipFill>
        </p:spPr>
        <p:txBody>
          <a:bodyPr/>
          <a:lstStyle/>
          <a:p>
            <a:endParaRPr lang="en-US"/>
          </a:p>
        </p:txBody>
      </p:sp>
      <p:sp>
        <p:nvSpPr>
          <p:cNvPr id="6" name="Freeform 6"/>
          <p:cNvSpPr/>
          <p:nvPr/>
        </p:nvSpPr>
        <p:spPr>
          <a:xfrm rot="-662124">
            <a:off x="422358" y="5956240"/>
            <a:ext cx="4211214" cy="2805721"/>
          </a:xfrm>
          <a:custGeom>
            <a:avLst/>
            <a:gdLst/>
            <a:ahLst/>
            <a:cxnLst/>
            <a:rect l="l" t="t" r="r" b="b"/>
            <a:pathLst>
              <a:path w="4211214" h="2805721">
                <a:moveTo>
                  <a:pt x="0" y="0"/>
                </a:moveTo>
                <a:lnTo>
                  <a:pt x="4211214" y="0"/>
                </a:lnTo>
                <a:lnTo>
                  <a:pt x="4211214" y="2805721"/>
                </a:lnTo>
                <a:lnTo>
                  <a:pt x="0" y="2805721"/>
                </a:lnTo>
                <a:lnTo>
                  <a:pt x="0" y="0"/>
                </a:lnTo>
                <a:close/>
              </a:path>
            </a:pathLst>
          </a:custGeom>
          <a:blipFill>
            <a:blip r:embed="rId9"/>
            <a:stretch>
              <a:fillRect/>
            </a:stretch>
          </a:blipFill>
        </p:spPr>
        <p:txBody>
          <a:bodyPr/>
          <a:lstStyle/>
          <a:p>
            <a:endParaRPr lang="en-US"/>
          </a:p>
        </p:txBody>
      </p:sp>
      <p:sp>
        <p:nvSpPr>
          <p:cNvPr id="7" name="Freeform 7"/>
          <p:cNvSpPr/>
          <p:nvPr/>
        </p:nvSpPr>
        <p:spPr>
          <a:xfrm>
            <a:off x="12756535" y="1656531"/>
            <a:ext cx="5233724" cy="3486969"/>
          </a:xfrm>
          <a:custGeom>
            <a:avLst/>
            <a:gdLst/>
            <a:ahLst/>
            <a:cxnLst/>
            <a:rect l="l" t="t" r="r" b="b"/>
            <a:pathLst>
              <a:path w="5233724" h="3486969">
                <a:moveTo>
                  <a:pt x="0" y="0"/>
                </a:moveTo>
                <a:lnTo>
                  <a:pt x="5233724" y="0"/>
                </a:lnTo>
                <a:lnTo>
                  <a:pt x="5233724" y="3486969"/>
                </a:lnTo>
                <a:lnTo>
                  <a:pt x="0" y="3486969"/>
                </a:lnTo>
                <a:lnTo>
                  <a:pt x="0" y="0"/>
                </a:lnTo>
                <a:close/>
              </a:path>
            </a:pathLst>
          </a:custGeom>
          <a:blipFill>
            <a:blip r:embed="rId10"/>
            <a:stretch>
              <a:fillRect/>
            </a:stretch>
          </a:blipFill>
        </p:spPr>
        <p:txBody>
          <a:bodyPr/>
          <a:lstStyle/>
          <a:p>
            <a:endParaRPr lang="en-US"/>
          </a:p>
        </p:txBody>
      </p:sp>
      <p:sp>
        <p:nvSpPr>
          <p:cNvPr id="8" name="TextBox 8"/>
          <p:cNvSpPr txBox="1"/>
          <p:nvPr/>
        </p:nvSpPr>
        <p:spPr>
          <a:xfrm>
            <a:off x="5515529" y="3139025"/>
            <a:ext cx="6797165" cy="3932750"/>
          </a:xfrm>
          <a:prstGeom prst="rect">
            <a:avLst/>
          </a:prstGeom>
        </p:spPr>
        <p:txBody>
          <a:bodyPr lIns="0" tIns="0" rIns="0" bIns="0" rtlCol="0" anchor="t">
            <a:spAutoFit/>
          </a:bodyPr>
          <a:lstStyle/>
          <a:p>
            <a:pPr algn="ctr">
              <a:lnSpc>
                <a:spcPts val="5216"/>
              </a:lnSpc>
              <a:spcBef>
                <a:spcPct val="0"/>
              </a:spcBef>
            </a:pPr>
            <a:r>
              <a:rPr lang="en-US" sz="3725">
                <a:solidFill>
                  <a:srgbClr val="FFFFFF"/>
                </a:solidFill>
                <a:latin typeface="Hero"/>
                <a:ea typeface="Hero"/>
                <a:cs typeface="Hero"/>
                <a:sym typeface="Hero"/>
              </a:rPr>
              <a:t>Florida Benchmark for Excellent Student Thinking Standards (B.E.S.T). You may read more information by visiting, </a:t>
            </a:r>
            <a:r>
              <a:rPr lang="en-US" sz="3725" u="sng">
                <a:solidFill>
                  <a:srgbClr val="FFFFFF"/>
                </a:solidFill>
                <a:latin typeface="Hero"/>
                <a:ea typeface="Hero"/>
                <a:cs typeface="Hero"/>
                <a:sym typeface="Hero"/>
                <a:hlinkClick r:id="rId11" tooltip="http://www.fldoe.org"/>
              </a:rPr>
              <a:t>www.fldoe.org</a:t>
            </a:r>
          </a:p>
          <a:p>
            <a:pPr algn="ctr">
              <a:lnSpc>
                <a:spcPts val="5216"/>
              </a:lnSpc>
              <a:spcBef>
                <a:spcPct val="0"/>
              </a:spcBef>
            </a:pPr>
            <a:endParaRPr lang="en-US" sz="3725" u="sng">
              <a:solidFill>
                <a:srgbClr val="FFFFFF"/>
              </a:solidFill>
              <a:latin typeface="Hero"/>
              <a:ea typeface="Hero"/>
              <a:cs typeface="Hero"/>
              <a:sym typeface="Hero"/>
              <a:hlinkClick r:id="rId11" tooltip="http://www.fldoe.org"/>
            </a:endParaRPr>
          </a:p>
        </p:txBody>
      </p:sp>
      <p:pic>
        <p:nvPicPr>
          <p:cNvPr id="10" name="Audio 9">
            <a:hlinkClick r:id="" action="ppaction://media"/>
            <a:extLst>
              <a:ext uri="{FF2B5EF4-FFF2-40B4-BE49-F238E27FC236}">
                <a16:creationId xmlns:a16="http://schemas.microsoft.com/office/drawing/2014/main" id="{78D4E142-5CDC-8639-CBF8-4BD7AB1F0BDB}"/>
              </a:ext>
            </a:extLst>
          </p:cNvPr>
          <p:cNvPicPr>
            <a:picLocks noChangeAspect="1"/>
          </p:cNvPicPr>
          <p:nvPr>
            <a:audioFile r:link="rId2"/>
            <p:extLst>
              <p:ext uri="{DAA4B4D4-6D71-4841-9C94-3DE7FCFB9230}">
                <p14:media xmlns:p14="http://schemas.microsoft.com/office/powerpoint/2010/main" r:embed="rId1"/>
              </p:ext>
            </p:extLst>
          </p:nvPr>
        </p:nvPicPr>
        <p:blipFill>
          <a:blip r:embed="rId12"/>
          <a:srcRect l="-329688" t="-329688" r="-329688" b="-329688"/>
          <a:stretch>
            <a:fillRect/>
          </a:stretch>
        </p:blipFill>
        <p:spPr>
          <a:xfrm>
            <a:off x="15078456" y="7077456"/>
            <a:ext cx="3086100" cy="30861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12232"/>
    </mc:Choice>
    <mc:Fallback xmlns="">
      <p:transition spd="slow" advTm="122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stretch>
              <a:fillRect t="-4555" b="-4555"/>
            </a:stretch>
          </a:blipFill>
        </p:spPr>
        <p:txBody>
          <a:bodyPr/>
          <a:lstStyle/>
          <a:p>
            <a:endParaRPr lang="en-US"/>
          </a:p>
        </p:txBody>
      </p:sp>
      <p:sp>
        <p:nvSpPr>
          <p:cNvPr id="3" name="Freeform 3"/>
          <p:cNvSpPr/>
          <p:nvPr/>
        </p:nvSpPr>
        <p:spPr>
          <a:xfrm>
            <a:off x="17232996" y="6305"/>
            <a:ext cx="1055004" cy="1022395"/>
          </a:xfrm>
          <a:custGeom>
            <a:avLst/>
            <a:gdLst/>
            <a:ahLst/>
            <a:cxnLst/>
            <a:rect l="l" t="t" r="r" b="b"/>
            <a:pathLst>
              <a:path w="1055004" h="1022395">
                <a:moveTo>
                  <a:pt x="0" y="0"/>
                </a:moveTo>
                <a:lnTo>
                  <a:pt x="1055004" y="0"/>
                </a:lnTo>
                <a:lnTo>
                  <a:pt x="1055004" y="1022395"/>
                </a:lnTo>
                <a:lnTo>
                  <a:pt x="0" y="102239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5714754" y="6305"/>
            <a:ext cx="6062928" cy="4103027"/>
          </a:xfrm>
          <a:custGeom>
            <a:avLst/>
            <a:gdLst/>
            <a:ahLst/>
            <a:cxnLst/>
            <a:rect l="l" t="t" r="r" b="b"/>
            <a:pathLst>
              <a:path w="6062928" h="4103027">
                <a:moveTo>
                  <a:pt x="0" y="0"/>
                </a:moveTo>
                <a:lnTo>
                  <a:pt x="6062928" y="0"/>
                </a:lnTo>
                <a:lnTo>
                  <a:pt x="6062928" y="4103028"/>
                </a:lnTo>
                <a:lnTo>
                  <a:pt x="0" y="4103028"/>
                </a:lnTo>
                <a:lnTo>
                  <a:pt x="0" y="0"/>
                </a:lnTo>
                <a:close/>
              </a:path>
            </a:pathLst>
          </a:custGeom>
          <a:blipFill>
            <a:blip r:embed="rId7"/>
            <a:stretch>
              <a:fillRect t="-2272" b="-2272"/>
            </a:stretch>
          </a:blipFill>
        </p:spPr>
        <p:txBody>
          <a:bodyPr/>
          <a:lstStyle/>
          <a:p>
            <a:endParaRPr lang="en-US"/>
          </a:p>
        </p:txBody>
      </p:sp>
      <p:sp>
        <p:nvSpPr>
          <p:cNvPr id="5" name="Freeform 5"/>
          <p:cNvSpPr/>
          <p:nvPr/>
        </p:nvSpPr>
        <p:spPr>
          <a:xfrm>
            <a:off x="5928688" y="2927700"/>
            <a:ext cx="4908030" cy="3269975"/>
          </a:xfrm>
          <a:custGeom>
            <a:avLst/>
            <a:gdLst/>
            <a:ahLst/>
            <a:cxnLst/>
            <a:rect l="l" t="t" r="r" b="b"/>
            <a:pathLst>
              <a:path w="4908030" h="3269975">
                <a:moveTo>
                  <a:pt x="0" y="0"/>
                </a:moveTo>
                <a:lnTo>
                  <a:pt x="4908030" y="0"/>
                </a:lnTo>
                <a:lnTo>
                  <a:pt x="4908030" y="3269975"/>
                </a:lnTo>
                <a:lnTo>
                  <a:pt x="0" y="3269975"/>
                </a:lnTo>
                <a:lnTo>
                  <a:pt x="0" y="0"/>
                </a:lnTo>
                <a:close/>
              </a:path>
            </a:pathLst>
          </a:custGeom>
          <a:blipFill>
            <a:blip r:embed="rId8"/>
            <a:stretch>
              <a:fillRect/>
            </a:stretch>
          </a:blipFill>
        </p:spPr>
        <p:txBody>
          <a:bodyPr/>
          <a:lstStyle/>
          <a:p>
            <a:endParaRPr lang="en-US"/>
          </a:p>
        </p:txBody>
      </p:sp>
      <p:sp>
        <p:nvSpPr>
          <p:cNvPr id="6" name="TextBox 6"/>
          <p:cNvSpPr txBox="1"/>
          <p:nvPr/>
        </p:nvSpPr>
        <p:spPr>
          <a:xfrm>
            <a:off x="226588" y="2750684"/>
            <a:ext cx="6022044" cy="6208591"/>
          </a:xfrm>
          <a:prstGeom prst="rect">
            <a:avLst/>
          </a:prstGeom>
        </p:spPr>
        <p:txBody>
          <a:bodyPr lIns="0" tIns="0" rIns="0" bIns="0" rtlCol="0" anchor="t">
            <a:spAutoFit/>
          </a:bodyPr>
          <a:lstStyle/>
          <a:p>
            <a:pPr algn="ctr">
              <a:lnSpc>
                <a:spcPts val="4784"/>
              </a:lnSpc>
            </a:pPr>
            <a:r>
              <a:rPr lang="en-US" sz="3417">
                <a:solidFill>
                  <a:srgbClr val="F4B400"/>
                </a:solidFill>
                <a:latin typeface="Hero"/>
                <a:ea typeface="Hero"/>
                <a:cs typeface="Hero"/>
                <a:sym typeface="Hero"/>
              </a:rPr>
              <a:t>SCHOOL REPORT CARDS</a:t>
            </a:r>
            <a:r>
              <a:rPr lang="en-US" sz="3417">
                <a:solidFill>
                  <a:srgbClr val="FFFFFF"/>
                </a:solidFill>
                <a:latin typeface="Hero"/>
                <a:ea typeface="Hero"/>
                <a:cs typeface="Hero"/>
                <a:sym typeface="Hero"/>
              </a:rPr>
              <a:t>: </a:t>
            </a:r>
          </a:p>
          <a:p>
            <a:pPr algn="l">
              <a:lnSpc>
                <a:spcPts val="3384"/>
              </a:lnSpc>
            </a:pPr>
            <a:r>
              <a:rPr lang="en-US" sz="2417">
                <a:solidFill>
                  <a:srgbClr val="FFFFFF"/>
                </a:solidFill>
                <a:latin typeface="Hero"/>
                <a:ea typeface="Hero"/>
                <a:cs typeface="Hero"/>
                <a:sym typeface="Hero"/>
              </a:rPr>
              <a:t>•School Grade and Overview</a:t>
            </a:r>
          </a:p>
          <a:p>
            <a:pPr algn="l">
              <a:lnSpc>
                <a:spcPts val="3384"/>
              </a:lnSpc>
            </a:pPr>
            <a:r>
              <a:rPr lang="en-US" sz="2417">
                <a:solidFill>
                  <a:srgbClr val="FFFFFF"/>
                </a:solidFill>
                <a:latin typeface="Hero"/>
                <a:ea typeface="Hero"/>
                <a:cs typeface="Hero"/>
                <a:sym typeface="Hero"/>
              </a:rPr>
              <a:t>•Population and Enrollment</a:t>
            </a:r>
          </a:p>
          <a:p>
            <a:pPr algn="l">
              <a:lnSpc>
                <a:spcPts val="3384"/>
              </a:lnSpc>
            </a:pPr>
            <a:r>
              <a:rPr lang="en-US" sz="2417">
                <a:solidFill>
                  <a:srgbClr val="FFFFFF"/>
                </a:solidFill>
                <a:latin typeface="Hero"/>
                <a:ea typeface="Hero"/>
                <a:cs typeface="Hero"/>
                <a:sym typeface="Hero"/>
              </a:rPr>
              <a:t>•Assessments- Academic Achievement, Growth, and Population </a:t>
            </a:r>
          </a:p>
          <a:p>
            <a:pPr algn="l">
              <a:lnSpc>
                <a:spcPts val="3384"/>
              </a:lnSpc>
            </a:pPr>
            <a:r>
              <a:rPr lang="en-US" sz="2417">
                <a:solidFill>
                  <a:srgbClr val="FFFFFF"/>
                </a:solidFill>
                <a:latin typeface="Hero"/>
                <a:ea typeface="Hero"/>
                <a:cs typeface="Hero"/>
                <a:sym typeface="Hero"/>
              </a:rPr>
              <a:t>•Assessments -English Language Learners</a:t>
            </a:r>
          </a:p>
          <a:p>
            <a:pPr algn="l">
              <a:lnSpc>
                <a:spcPts val="3384"/>
              </a:lnSpc>
            </a:pPr>
            <a:r>
              <a:rPr lang="en-US" sz="2417">
                <a:solidFill>
                  <a:srgbClr val="FFFFFF"/>
                </a:solidFill>
                <a:latin typeface="Hero"/>
                <a:ea typeface="Hero"/>
                <a:cs typeface="Hero"/>
                <a:sym typeface="Hero"/>
              </a:rPr>
              <a:t>•Graduation and Beyond</a:t>
            </a:r>
          </a:p>
          <a:p>
            <a:pPr algn="l">
              <a:lnSpc>
                <a:spcPts val="3384"/>
              </a:lnSpc>
            </a:pPr>
            <a:r>
              <a:rPr lang="en-US" sz="2417">
                <a:solidFill>
                  <a:srgbClr val="FFFFFF"/>
                </a:solidFill>
                <a:latin typeface="Hero"/>
                <a:ea typeface="Hero"/>
                <a:cs typeface="Hero"/>
                <a:sym typeface="Hero"/>
              </a:rPr>
              <a:t>•Educator Qualifications and Equity</a:t>
            </a:r>
          </a:p>
          <a:p>
            <a:pPr algn="l">
              <a:lnSpc>
                <a:spcPts val="3384"/>
              </a:lnSpc>
            </a:pPr>
            <a:r>
              <a:rPr lang="en-US" sz="2417">
                <a:solidFill>
                  <a:srgbClr val="FFFFFF"/>
                </a:solidFill>
                <a:latin typeface="Hero"/>
                <a:ea typeface="Hero"/>
                <a:cs typeface="Hero"/>
                <a:sym typeface="Hero"/>
              </a:rPr>
              <a:t>•Long-Term Goals and Interim Progress</a:t>
            </a:r>
          </a:p>
          <a:p>
            <a:pPr algn="l">
              <a:lnSpc>
                <a:spcPts val="3384"/>
              </a:lnSpc>
            </a:pPr>
            <a:r>
              <a:rPr lang="en-US" sz="2417">
                <a:solidFill>
                  <a:srgbClr val="FFFFFF"/>
                </a:solidFill>
                <a:latin typeface="Hero"/>
                <a:ea typeface="Hero"/>
                <a:cs typeface="Hero"/>
                <a:sym typeface="Hero"/>
              </a:rPr>
              <a:t>•Accelerated Course Enrollment</a:t>
            </a:r>
          </a:p>
          <a:p>
            <a:pPr algn="l">
              <a:lnSpc>
                <a:spcPts val="3384"/>
              </a:lnSpc>
            </a:pPr>
            <a:r>
              <a:rPr lang="en-US" sz="2417">
                <a:solidFill>
                  <a:srgbClr val="FFFFFF"/>
                </a:solidFill>
                <a:latin typeface="Hero"/>
                <a:ea typeface="Hero"/>
                <a:cs typeface="Hero"/>
                <a:sym typeface="Hero"/>
              </a:rPr>
              <a:t>•Per-Pupil Expenditures</a:t>
            </a:r>
          </a:p>
          <a:p>
            <a:pPr algn="l">
              <a:lnSpc>
                <a:spcPts val="3384"/>
              </a:lnSpc>
            </a:pPr>
            <a:r>
              <a:rPr lang="en-US" sz="2417">
                <a:solidFill>
                  <a:srgbClr val="FFFFFF"/>
                </a:solidFill>
                <a:latin typeface="Hero"/>
                <a:ea typeface="Hero"/>
                <a:cs typeface="Hero"/>
                <a:sym typeface="Hero"/>
              </a:rPr>
              <a:t>•National Data</a:t>
            </a:r>
          </a:p>
          <a:p>
            <a:pPr algn="l">
              <a:lnSpc>
                <a:spcPts val="3804"/>
              </a:lnSpc>
              <a:spcBef>
                <a:spcPct val="0"/>
              </a:spcBef>
            </a:pPr>
            <a:endParaRPr lang="en-US" sz="2417">
              <a:solidFill>
                <a:srgbClr val="FFFFFF"/>
              </a:solidFill>
              <a:latin typeface="Hero"/>
              <a:ea typeface="Hero"/>
              <a:cs typeface="Hero"/>
              <a:sym typeface="Hero"/>
            </a:endParaRPr>
          </a:p>
        </p:txBody>
      </p:sp>
      <p:sp>
        <p:nvSpPr>
          <p:cNvPr id="7" name="TextBox 7"/>
          <p:cNvSpPr txBox="1"/>
          <p:nvPr/>
        </p:nvSpPr>
        <p:spPr>
          <a:xfrm>
            <a:off x="11329393" y="2916849"/>
            <a:ext cx="6958607" cy="6494976"/>
          </a:xfrm>
          <a:prstGeom prst="rect">
            <a:avLst/>
          </a:prstGeom>
        </p:spPr>
        <p:txBody>
          <a:bodyPr lIns="0" tIns="0" rIns="0" bIns="0" rtlCol="0" anchor="t">
            <a:spAutoFit/>
          </a:bodyPr>
          <a:lstStyle/>
          <a:p>
            <a:pPr algn="ctr">
              <a:lnSpc>
                <a:spcPts val="4784"/>
              </a:lnSpc>
            </a:pPr>
            <a:r>
              <a:rPr lang="en-US" sz="3417">
                <a:solidFill>
                  <a:srgbClr val="F4B400"/>
                </a:solidFill>
                <a:latin typeface="Hero"/>
                <a:ea typeface="Hero"/>
                <a:cs typeface="Hero"/>
                <a:sym typeface="Hero"/>
              </a:rPr>
              <a:t>Available Online at School Report Cards:</a:t>
            </a:r>
            <a:r>
              <a:rPr lang="en-US" sz="3417">
                <a:solidFill>
                  <a:srgbClr val="FFFFFF"/>
                </a:solidFill>
                <a:latin typeface="Hero"/>
                <a:ea typeface="Hero"/>
                <a:cs typeface="Hero"/>
                <a:sym typeface="Hero"/>
              </a:rPr>
              <a:t> </a:t>
            </a:r>
          </a:p>
          <a:p>
            <a:pPr algn="l">
              <a:lnSpc>
                <a:spcPts val="3384"/>
              </a:lnSpc>
            </a:pPr>
            <a:r>
              <a:rPr lang="en-US" sz="2417">
                <a:solidFill>
                  <a:srgbClr val="FFFFFF"/>
                </a:solidFill>
                <a:latin typeface="Hero"/>
                <a:ea typeface="Hero"/>
                <a:cs typeface="Hero"/>
                <a:sym typeface="Hero"/>
              </a:rPr>
              <a:t>•School Grade and Overview</a:t>
            </a:r>
          </a:p>
          <a:p>
            <a:pPr algn="l">
              <a:lnSpc>
                <a:spcPts val="3384"/>
              </a:lnSpc>
            </a:pPr>
            <a:r>
              <a:rPr lang="en-US" sz="2417">
                <a:solidFill>
                  <a:srgbClr val="FFFFFF"/>
                </a:solidFill>
                <a:latin typeface="Hero"/>
                <a:ea typeface="Hero"/>
                <a:cs typeface="Hero"/>
                <a:sym typeface="Hero"/>
              </a:rPr>
              <a:t>•Population and Enrollment</a:t>
            </a:r>
          </a:p>
          <a:p>
            <a:pPr algn="l">
              <a:lnSpc>
                <a:spcPts val="3384"/>
              </a:lnSpc>
            </a:pPr>
            <a:r>
              <a:rPr lang="en-US" sz="2417">
                <a:solidFill>
                  <a:srgbClr val="FFFFFF"/>
                </a:solidFill>
                <a:latin typeface="Hero"/>
                <a:ea typeface="Hero"/>
                <a:cs typeface="Hero"/>
                <a:sym typeface="Hero"/>
              </a:rPr>
              <a:t>•Assessments- Academic Achievement, Growth, and Population </a:t>
            </a:r>
          </a:p>
          <a:p>
            <a:pPr algn="l">
              <a:lnSpc>
                <a:spcPts val="3384"/>
              </a:lnSpc>
            </a:pPr>
            <a:r>
              <a:rPr lang="en-US" sz="2417">
                <a:solidFill>
                  <a:srgbClr val="FFFFFF"/>
                </a:solidFill>
                <a:latin typeface="Hero"/>
                <a:ea typeface="Hero"/>
                <a:cs typeface="Hero"/>
                <a:sym typeface="Hero"/>
              </a:rPr>
              <a:t>•Assessments -English Language Learners</a:t>
            </a:r>
          </a:p>
          <a:p>
            <a:pPr algn="l">
              <a:lnSpc>
                <a:spcPts val="3384"/>
              </a:lnSpc>
            </a:pPr>
            <a:r>
              <a:rPr lang="en-US" sz="2417">
                <a:solidFill>
                  <a:srgbClr val="FFFFFF"/>
                </a:solidFill>
                <a:latin typeface="Hero"/>
                <a:ea typeface="Hero"/>
                <a:cs typeface="Hero"/>
                <a:sym typeface="Hero"/>
              </a:rPr>
              <a:t>•Graduation and Beyond</a:t>
            </a:r>
          </a:p>
          <a:p>
            <a:pPr algn="l">
              <a:lnSpc>
                <a:spcPts val="3384"/>
              </a:lnSpc>
            </a:pPr>
            <a:r>
              <a:rPr lang="en-US" sz="2417">
                <a:solidFill>
                  <a:srgbClr val="FFFFFF"/>
                </a:solidFill>
                <a:latin typeface="Hero"/>
                <a:ea typeface="Hero"/>
                <a:cs typeface="Hero"/>
                <a:sym typeface="Hero"/>
              </a:rPr>
              <a:t>•Educator Qualifications and Equity</a:t>
            </a:r>
          </a:p>
          <a:p>
            <a:pPr algn="l">
              <a:lnSpc>
                <a:spcPts val="3384"/>
              </a:lnSpc>
            </a:pPr>
            <a:r>
              <a:rPr lang="en-US" sz="2417">
                <a:solidFill>
                  <a:srgbClr val="FFFFFF"/>
                </a:solidFill>
                <a:latin typeface="Hero"/>
                <a:ea typeface="Hero"/>
                <a:cs typeface="Hero"/>
                <a:sym typeface="Hero"/>
              </a:rPr>
              <a:t>•Long-Term Goals and Interim Progress</a:t>
            </a:r>
          </a:p>
          <a:p>
            <a:pPr algn="l">
              <a:lnSpc>
                <a:spcPts val="3384"/>
              </a:lnSpc>
            </a:pPr>
            <a:r>
              <a:rPr lang="en-US" sz="2417">
                <a:solidFill>
                  <a:srgbClr val="FFFFFF"/>
                </a:solidFill>
                <a:latin typeface="Hero"/>
                <a:ea typeface="Hero"/>
                <a:cs typeface="Hero"/>
                <a:sym typeface="Hero"/>
              </a:rPr>
              <a:t>•Accelerated Course Enrollment</a:t>
            </a:r>
          </a:p>
          <a:p>
            <a:pPr algn="l">
              <a:lnSpc>
                <a:spcPts val="3384"/>
              </a:lnSpc>
            </a:pPr>
            <a:r>
              <a:rPr lang="en-US" sz="2417">
                <a:solidFill>
                  <a:srgbClr val="FFFFFF"/>
                </a:solidFill>
                <a:latin typeface="Hero"/>
                <a:ea typeface="Hero"/>
                <a:cs typeface="Hero"/>
                <a:sym typeface="Hero"/>
              </a:rPr>
              <a:t>•Per-Pupil Expenditures</a:t>
            </a:r>
          </a:p>
          <a:p>
            <a:pPr algn="l">
              <a:lnSpc>
                <a:spcPts val="3384"/>
              </a:lnSpc>
            </a:pPr>
            <a:r>
              <a:rPr lang="en-US" sz="2417">
                <a:solidFill>
                  <a:srgbClr val="FFFFFF"/>
                </a:solidFill>
                <a:latin typeface="Hero"/>
                <a:ea typeface="Hero"/>
                <a:cs typeface="Hero"/>
                <a:sym typeface="Hero"/>
              </a:rPr>
              <a:t>•National Data</a:t>
            </a:r>
          </a:p>
          <a:p>
            <a:pPr algn="ctr">
              <a:lnSpc>
                <a:spcPts val="4784"/>
              </a:lnSpc>
              <a:spcBef>
                <a:spcPct val="0"/>
              </a:spcBef>
            </a:pPr>
            <a:endParaRPr lang="en-US" sz="2417">
              <a:solidFill>
                <a:srgbClr val="FFFFFF"/>
              </a:solidFill>
              <a:latin typeface="Hero"/>
              <a:ea typeface="Hero"/>
              <a:cs typeface="Hero"/>
              <a:sym typeface="Hero"/>
            </a:endParaRPr>
          </a:p>
        </p:txBody>
      </p:sp>
      <p:sp>
        <p:nvSpPr>
          <p:cNvPr id="8" name="TextBox 8"/>
          <p:cNvSpPr txBox="1"/>
          <p:nvPr/>
        </p:nvSpPr>
        <p:spPr>
          <a:xfrm>
            <a:off x="5894422" y="6918825"/>
            <a:ext cx="4942296" cy="2040451"/>
          </a:xfrm>
          <a:prstGeom prst="rect">
            <a:avLst/>
          </a:prstGeom>
        </p:spPr>
        <p:txBody>
          <a:bodyPr lIns="0" tIns="0" rIns="0" bIns="0" rtlCol="0" anchor="t">
            <a:spAutoFit/>
          </a:bodyPr>
          <a:lstStyle/>
          <a:p>
            <a:pPr algn="ctr">
              <a:lnSpc>
                <a:spcPts val="4084"/>
              </a:lnSpc>
              <a:spcBef>
                <a:spcPct val="0"/>
              </a:spcBef>
            </a:pPr>
            <a:r>
              <a:rPr lang="en-US" sz="2917">
                <a:solidFill>
                  <a:srgbClr val="FFFFFF"/>
                </a:solidFill>
                <a:latin typeface="Hero"/>
                <a:ea typeface="Hero"/>
                <a:cs typeface="Hero"/>
                <a:sym typeface="Hero"/>
              </a:rPr>
              <a:t>Available online at </a:t>
            </a:r>
            <a:r>
              <a:rPr lang="en-US" sz="2917" u="sng">
                <a:solidFill>
                  <a:srgbClr val="FFFFFF"/>
                </a:solidFill>
                <a:latin typeface="Hero"/>
                <a:ea typeface="Hero"/>
                <a:cs typeface="Hero"/>
                <a:sym typeface="Hero"/>
                <a:hlinkClick r:id="rId9" tooltip="https://edudata.fldoe.org"/>
              </a:rPr>
              <a:t>https://edudata.fldoe.org</a:t>
            </a:r>
            <a:r>
              <a:rPr lang="en-US" sz="2917">
                <a:solidFill>
                  <a:srgbClr val="FFFFFF"/>
                </a:solidFill>
                <a:latin typeface="Hero"/>
                <a:ea typeface="Hero"/>
                <a:cs typeface="Hero"/>
                <a:sym typeface="Hero"/>
              </a:rPr>
              <a:t> OR Front Office </a:t>
            </a:r>
          </a:p>
          <a:p>
            <a:pPr algn="ctr">
              <a:lnSpc>
                <a:spcPts val="4084"/>
              </a:lnSpc>
              <a:spcBef>
                <a:spcPct val="0"/>
              </a:spcBef>
            </a:pPr>
            <a:endParaRPr lang="en-US" sz="2917">
              <a:solidFill>
                <a:srgbClr val="FFFFFF"/>
              </a:solidFill>
              <a:latin typeface="Hero"/>
              <a:ea typeface="Hero"/>
              <a:cs typeface="Hero"/>
              <a:sym typeface="Hero"/>
            </a:endParaRPr>
          </a:p>
        </p:txBody>
      </p:sp>
      <p:pic>
        <p:nvPicPr>
          <p:cNvPr id="15" name="Audio 14">
            <a:hlinkClick r:id="" action="ppaction://media"/>
            <a:extLst>
              <a:ext uri="{FF2B5EF4-FFF2-40B4-BE49-F238E27FC236}">
                <a16:creationId xmlns:a16="http://schemas.microsoft.com/office/drawing/2014/main" id="{9E082901-DABE-FCC0-CF7B-075328CF298C}"/>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329688" t="-329688" r="-329688" b="-329688"/>
          <a:stretch>
            <a:fillRect/>
          </a:stretch>
        </p:blipFill>
        <p:spPr>
          <a:xfrm>
            <a:off x="15078456" y="7077456"/>
            <a:ext cx="3086100" cy="30861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27153"/>
    </mc:Choice>
    <mc:Fallback xmlns="">
      <p:transition spd="slow" advTm="271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stretch>
              <a:fillRect t="-4555" b="-4555"/>
            </a:stretch>
          </a:blipFill>
        </p:spPr>
        <p:txBody>
          <a:bodyPr/>
          <a:lstStyle/>
          <a:p>
            <a:endParaRPr lang="en-US"/>
          </a:p>
        </p:txBody>
      </p:sp>
      <p:sp>
        <p:nvSpPr>
          <p:cNvPr id="3" name="Freeform 3"/>
          <p:cNvSpPr/>
          <p:nvPr/>
        </p:nvSpPr>
        <p:spPr>
          <a:xfrm>
            <a:off x="17232996" y="6305"/>
            <a:ext cx="1055004" cy="1022395"/>
          </a:xfrm>
          <a:custGeom>
            <a:avLst/>
            <a:gdLst/>
            <a:ahLst/>
            <a:cxnLst/>
            <a:rect l="l" t="t" r="r" b="b"/>
            <a:pathLst>
              <a:path w="1055004" h="1022395">
                <a:moveTo>
                  <a:pt x="0" y="0"/>
                </a:moveTo>
                <a:lnTo>
                  <a:pt x="1055004" y="0"/>
                </a:lnTo>
                <a:lnTo>
                  <a:pt x="1055004" y="1022395"/>
                </a:lnTo>
                <a:lnTo>
                  <a:pt x="0" y="102239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12028645" y="1985803"/>
            <a:ext cx="5454361" cy="5454361"/>
          </a:xfrm>
          <a:custGeom>
            <a:avLst/>
            <a:gdLst/>
            <a:ahLst/>
            <a:cxnLst/>
            <a:rect l="l" t="t" r="r" b="b"/>
            <a:pathLst>
              <a:path w="5454361" h="5454361">
                <a:moveTo>
                  <a:pt x="0" y="0"/>
                </a:moveTo>
                <a:lnTo>
                  <a:pt x="5454361" y="0"/>
                </a:lnTo>
                <a:lnTo>
                  <a:pt x="5454361" y="5454361"/>
                </a:lnTo>
                <a:lnTo>
                  <a:pt x="0" y="5454361"/>
                </a:lnTo>
                <a:lnTo>
                  <a:pt x="0" y="0"/>
                </a:lnTo>
                <a:close/>
              </a:path>
            </a:pathLst>
          </a:custGeom>
          <a:blipFill>
            <a:blip r:embed="rId7"/>
            <a:stretch>
              <a:fillRect/>
            </a:stretch>
          </a:blipFill>
        </p:spPr>
        <p:txBody>
          <a:bodyPr/>
          <a:lstStyle/>
          <a:p>
            <a:endParaRPr lang="en-US"/>
          </a:p>
        </p:txBody>
      </p:sp>
      <p:sp>
        <p:nvSpPr>
          <p:cNvPr id="5" name="TextBox 5"/>
          <p:cNvSpPr txBox="1"/>
          <p:nvPr/>
        </p:nvSpPr>
        <p:spPr>
          <a:xfrm>
            <a:off x="422964" y="2844676"/>
            <a:ext cx="10674648" cy="5696781"/>
          </a:xfrm>
          <a:prstGeom prst="rect">
            <a:avLst/>
          </a:prstGeom>
        </p:spPr>
        <p:txBody>
          <a:bodyPr lIns="0" tIns="0" rIns="0" bIns="0" rtlCol="0" anchor="t">
            <a:spAutoFit/>
          </a:bodyPr>
          <a:lstStyle/>
          <a:p>
            <a:pPr algn="l">
              <a:lnSpc>
                <a:spcPts val="4084"/>
              </a:lnSpc>
            </a:pPr>
            <a:r>
              <a:rPr lang="en-US" sz="2917">
                <a:solidFill>
                  <a:srgbClr val="FFFFFF"/>
                </a:solidFill>
                <a:latin typeface="Hero"/>
                <a:ea typeface="Hero"/>
                <a:cs typeface="Hero"/>
                <a:sym typeface="Hero"/>
              </a:rPr>
              <a:t>•The district has a Parent and Family Engagement Plan. The summary of the plan is in the Title I School &amp; Family Partnership Overview. </a:t>
            </a:r>
          </a:p>
          <a:p>
            <a:pPr algn="l">
              <a:lnSpc>
                <a:spcPts val="4084"/>
              </a:lnSpc>
              <a:spcBef>
                <a:spcPct val="0"/>
              </a:spcBef>
            </a:pPr>
            <a:r>
              <a:rPr lang="en-US" sz="2917">
                <a:solidFill>
                  <a:srgbClr val="FFFFFF"/>
                </a:solidFill>
                <a:latin typeface="Hero"/>
                <a:ea typeface="Hero"/>
                <a:cs typeface="Hero"/>
                <a:sym typeface="Hero"/>
              </a:rPr>
              <a:t>•You may access the full plan at </a:t>
            </a:r>
            <a:r>
              <a:rPr lang="en-US" sz="2917" u="sng">
                <a:solidFill>
                  <a:srgbClr val="FFFFFF"/>
                </a:solidFill>
                <a:latin typeface="Hero"/>
                <a:ea typeface="Hero"/>
                <a:cs typeface="Hero"/>
                <a:sym typeface="Hero"/>
                <a:hlinkClick r:id="rId8" tooltip="http://www.pcsb.org/titleone"/>
              </a:rPr>
              <a:t>www.pcsb.org/titleone</a:t>
            </a:r>
          </a:p>
          <a:p>
            <a:pPr algn="l">
              <a:lnSpc>
                <a:spcPts val="4084"/>
              </a:lnSpc>
              <a:spcBef>
                <a:spcPct val="0"/>
              </a:spcBef>
            </a:pPr>
            <a:r>
              <a:rPr lang="en-US" sz="2917">
                <a:solidFill>
                  <a:srgbClr val="FFFFFF"/>
                </a:solidFill>
                <a:latin typeface="Hero"/>
                <a:ea typeface="Hero"/>
                <a:cs typeface="Hero"/>
                <a:sym typeface="Hero"/>
              </a:rPr>
              <a:t>•The Parent Advisory Council (PAC) is responsible for reviewing and revising the District PFEP. </a:t>
            </a:r>
          </a:p>
          <a:p>
            <a:pPr algn="l">
              <a:lnSpc>
                <a:spcPts val="4084"/>
              </a:lnSpc>
              <a:spcBef>
                <a:spcPct val="0"/>
              </a:spcBef>
            </a:pPr>
            <a:r>
              <a:rPr lang="en-US" sz="2917">
                <a:solidFill>
                  <a:srgbClr val="FFFFFF"/>
                </a:solidFill>
                <a:latin typeface="Hero"/>
                <a:ea typeface="Hero"/>
                <a:cs typeface="Hero"/>
                <a:sym typeface="Hero"/>
              </a:rPr>
              <a:t>•PAC will meet virtually or in-person with the district’s Title I Staff. </a:t>
            </a:r>
          </a:p>
          <a:p>
            <a:pPr algn="l">
              <a:lnSpc>
                <a:spcPts val="4224"/>
              </a:lnSpc>
              <a:spcBef>
                <a:spcPct val="0"/>
              </a:spcBef>
            </a:pPr>
            <a:r>
              <a:rPr lang="en-US" sz="3017">
                <a:solidFill>
                  <a:srgbClr val="FFFFFF"/>
                </a:solidFill>
                <a:latin typeface="Hero"/>
                <a:ea typeface="Hero"/>
                <a:cs typeface="Hero"/>
                <a:sym typeface="Hero"/>
              </a:rPr>
              <a:t>•Each school is committed to having at least one member representing our school please notify, </a:t>
            </a:r>
            <a:r>
              <a:rPr lang="en-US" sz="3017">
                <a:solidFill>
                  <a:srgbClr val="E93732"/>
                </a:solidFill>
                <a:latin typeface="Hero"/>
                <a:ea typeface="Hero"/>
                <a:cs typeface="Hero"/>
                <a:sym typeface="Hero"/>
              </a:rPr>
              <a:t>INSERT contact person</a:t>
            </a:r>
          </a:p>
        </p:txBody>
      </p:sp>
      <p:sp>
        <p:nvSpPr>
          <p:cNvPr id="6" name="TextBox 6"/>
          <p:cNvSpPr txBox="1"/>
          <p:nvPr/>
        </p:nvSpPr>
        <p:spPr>
          <a:xfrm>
            <a:off x="0" y="420174"/>
            <a:ext cx="8030668" cy="1703902"/>
          </a:xfrm>
          <a:prstGeom prst="rect">
            <a:avLst/>
          </a:prstGeom>
        </p:spPr>
        <p:txBody>
          <a:bodyPr lIns="0" tIns="0" rIns="0" bIns="0" rtlCol="0" anchor="t">
            <a:spAutoFit/>
          </a:bodyPr>
          <a:lstStyle/>
          <a:p>
            <a:pPr algn="ctr">
              <a:lnSpc>
                <a:spcPts val="6884"/>
              </a:lnSpc>
              <a:spcBef>
                <a:spcPct val="0"/>
              </a:spcBef>
            </a:pPr>
            <a:r>
              <a:rPr lang="en-US" sz="4917">
                <a:solidFill>
                  <a:srgbClr val="FFFFFF"/>
                </a:solidFill>
                <a:latin typeface="Hero"/>
                <a:ea typeface="Hero"/>
                <a:cs typeface="Hero"/>
                <a:sym typeface="Hero"/>
              </a:rPr>
              <a:t>Parent Advisory Council (PAC)</a:t>
            </a:r>
          </a:p>
        </p:txBody>
      </p:sp>
      <p:pic>
        <p:nvPicPr>
          <p:cNvPr id="19" name="Audio 18">
            <a:hlinkClick r:id="" action="ppaction://media"/>
            <a:extLst>
              <a:ext uri="{FF2B5EF4-FFF2-40B4-BE49-F238E27FC236}">
                <a16:creationId xmlns:a16="http://schemas.microsoft.com/office/drawing/2014/main" id="{3105A29A-C504-C975-1471-7DDDC9656CFC}"/>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329688" t="-329688" r="-329688" b="-329688"/>
          <a:stretch>
            <a:fillRect/>
          </a:stretch>
        </p:blipFill>
        <p:spPr>
          <a:xfrm>
            <a:off x="15078456" y="7077456"/>
            <a:ext cx="3086100" cy="30861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28334"/>
    </mc:Choice>
    <mc:Fallback xmlns="">
      <p:transition spd="slow" advTm="283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2976B-EE8E-C635-E894-DA10B7359B6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74D7D06-3D3D-8495-E781-0C234A0BD893}"/>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t="-4555" b="-4555"/>
            </a:stretch>
          </a:blipFill>
        </p:spPr>
        <p:txBody>
          <a:bodyPr/>
          <a:lstStyle/>
          <a:p>
            <a:endParaRPr lang="en-US"/>
          </a:p>
        </p:txBody>
      </p:sp>
      <p:sp>
        <p:nvSpPr>
          <p:cNvPr id="3" name="Freeform 3">
            <a:extLst>
              <a:ext uri="{FF2B5EF4-FFF2-40B4-BE49-F238E27FC236}">
                <a16:creationId xmlns:a16="http://schemas.microsoft.com/office/drawing/2014/main" id="{31CCF0FE-34C5-75CE-4B44-8F2D6693E629}"/>
              </a:ext>
            </a:extLst>
          </p:cNvPr>
          <p:cNvSpPr/>
          <p:nvPr/>
        </p:nvSpPr>
        <p:spPr>
          <a:xfrm>
            <a:off x="16283013" y="4882378"/>
            <a:ext cx="3385583" cy="2595614"/>
          </a:xfrm>
          <a:custGeom>
            <a:avLst/>
            <a:gdLst/>
            <a:ahLst/>
            <a:cxnLst/>
            <a:rect l="l" t="t" r="r" b="b"/>
            <a:pathLst>
              <a:path w="3385583" h="2595614">
                <a:moveTo>
                  <a:pt x="0" y="0"/>
                </a:moveTo>
                <a:lnTo>
                  <a:pt x="3385584" y="0"/>
                </a:lnTo>
                <a:lnTo>
                  <a:pt x="3385584" y="2595614"/>
                </a:lnTo>
                <a:lnTo>
                  <a:pt x="0" y="259561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a:extLst>
              <a:ext uri="{FF2B5EF4-FFF2-40B4-BE49-F238E27FC236}">
                <a16:creationId xmlns:a16="http://schemas.microsoft.com/office/drawing/2014/main" id="{F0F51C59-DBD6-1D22-F72B-9DE7FE62AD33}"/>
              </a:ext>
            </a:extLst>
          </p:cNvPr>
          <p:cNvSpPr/>
          <p:nvPr/>
        </p:nvSpPr>
        <p:spPr>
          <a:xfrm rot="-1544178">
            <a:off x="15579412" y="7302365"/>
            <a:ext cx="3008082" cy="2970784"/>
          </a:xfrm>
          <a:custGeom>
            <a:avLst/>
            <a:gdLst/>
            <a:ahLst/>
            <a:cxnLst/>
            <a:rect l="l" t="t" r="r" b="b"/>
            <a:pathLst>
              <a:path w="3008082" h="2970784">
                <a:moveTo>
                  <a:pt x="0" y="0"/>
                </a:moveTo>
                <a:lnTo>
                  <a:pt x="3008083" y="0"/>
                </a:lnTo>
                <a:lnTo>
                  <a:pt x="3008083" y="2970784"/>
                </a:lnTo>
                <a:lnTo>
                  <a:pt x="0" y="2970784"/>
                </a:lnTo>
                <a:lnTo>
                  <a:pt x="0" y="0"/>
                </a:lnTo>
                <a:close/>
              </a:path>
            </a:pathLst>
          </a:custGeom>
          <a:blipFill>
            <a:blip r:embed="rId6"/>
            <a:stretch>
              <a:fillRect t="-2806" b="-2806"/>
            </a:stretch>
          </a:blipFill>
        </p:spPr>
        <p:txBody>
          <a:bodyPr/>
          <a:lstStyle/>
          <a:p>
            <a:endParaRPr lang="en-US"/>
          </a:p>
        </p:txBody>
      </p:sp>
      <p:sp>
        <p:nvSpPr>
          <p:cNvPr id="5" name="Freeform 5">
            <a:extLst>
              <a:ext uri="{FF2B5EF4-FFF2-40B4-BE49-F238E27FC236}">
                <a16:creationId xmlns:a16="http://schemas.microsoft.com/office/drawing/2014/main" id="{C002F85C-6FE5-589D-65AC-312BE6C62A4F}"/>
              </a:ext>
            </a:extLst>
          </p:cNvPr>
          <p:cNvSpPr/>
          <p:nvPr/>
        </p:nvSpPr>
        <p:spPr>
          <a:xfrm rot="-2864226">
            <a:off x="15650697" y="2522549"/>
            <a:ext cx="3019669" cy="2868686"/>
          </a:xfrm>
          <a:custGeom>
            <a:avLst/>
            <a:gdLst/>
            <a:ahLst/>
            <a:cxnLst/>
            <a:rect l="l" t="t" r="r" b="b"/>
            <a:pathLst>
              <a:path w="3019669" h="2868686">
                <a:moveTo>
                  <a:pt x="0" y="0"/>
                </a:moveTo>
                <a:lnTo>
                  <a:pt x="3019670" y="0"/>
                </a:lnTo>
                <a:lnTo>
                  <a:pt x="3019670" y="2868686"/>
                </a:lnTo>
                <a:lnTo>
                  <a:pt x="0" y="286868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6" name="Freeform 6">
            <a:extLst>
              <a:ext uri="{FF2B5EF4-FFF2-40B4-BE49-F238E27FC236}">
                <a16:creationId xmlns:a16="http://schemas.microsoft.com/office/drawing/2014/main" id="{C27F7A42-ED58-626E-8551-1DE6E53D283B}"/>
              </a:ext>
            </a:extLst>
          </p:cNvPr>
          <p:cNvSpPr/>
          <p:nvPr/>
        </p:nvSpPr>
        <p:spPr>
          <a:xfrm>
            <a:off x="14029099" y="7494597"/>
            <a:ext cx="2782284" cy="2810388"/>
          </a:xfrm>
          <a:custGeom>
            <a:avLst/>
            <a:gdLst/>
            <a:ahLst/>
            <a:cxnLst/>
            <a:rect l="l" t="t" r="r" b="b"/>
            <a:pathLst>
              <a:path w="2782284" h="2810388">
                <a:moveTo>
                  <a:pt x="0" y="0"/>
                </a:moveTo>
                <a:lnTo>
                  <a:pt x="2782283" y="0"/>
                </a:lnTo>
                <a:lnTo>
                  <a:pt x="2782283" y="2810388"/>
                </a:lnTo>
                <a:lnTo>
                  <a:pt x="0" y="2810388"/>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7" name="Freeform 7">
            <a:extLst>
              <a:ext uri="{FF2B5EF4-FFF2-40B4-BE49-F238E27FC236}">
                <a16:creationId xmlns:a16="http://schemas.microsoft.com/office/drawing/2014/main" id="{511AE253-22E1-75C5-D505-41274A9F705A}"/>
              </a:ext>
            </a:extLst>
          </p:cNvPr>
          <p:cNvSpPr/>
          <p:nvPr/>
        </p:nvSpPr>
        <p:spPr>
          <a:xfrm>
            <a:off x="16713309" y="1088765"/>
            <a:ext cx="2524992" cy="2204018"/>
          </a:xfrm>
          <a:custGeom>
            <a:avLst/>
            <a:gdLst/>
            <a:ahLst/>
            <a:cxnLst/>
            <a:rect l="l" t="t" r="r" b="b"/>
            <a:pathLst>
              <a:path w="2524992" h="2204018">
                <a:moveTo>
                  <a:pt x="0" y="0"/>
                </a:moveTo>
                <a:lnTo>
                  <a:pt x="2524992" y="0"/>
                </a:lnTo>
                <a:lnTo>
                  <a:pt x="2524992" y="2204018"/>
                </a:lnTo>
                <a:lnTo>
                  <a:pt x="0" y="2204018"/>
                </a:lnTo>
                <a:lnTo>
                  <a:pt x="0" y="0"/>
                </a:lnTo>
                <a:close/>
              </a:path>
            </a:pathLst>
          </a:custGeom>
          <a:blipFill>
            <a:blip r:embed="rId9"/>
            <a:stretch>
              <a:fillRect/>
            </a:stretch>
          </a:blipFill>
        </p:spPr>
        <p:txBody>
          <a:bodyPr/>
          <a:lstStyle/>
          <a:p>
            <a:endParaRPr lang="en-US"/>
          </a:p>
        </p:txBody>
      </p:sp>
      <p:sp>
        <p:nvSpPr>
          <p:cNvPr id="8" name="Freeform 8">
            <a:extLst>
              <a:ext uri="{FF2B5EF4-FFF2-40B4-BE49-F238E27FC236}">
                <a16:creationId xmlns:a16="http://schemas.microsoft.com/office/drawing/2014/main" id="{8EEE3793-F197-C45A-35E8-0EAE890D8737}"/>
              </a:ext>
            </a:extLst>
          </p:cNvPr>
          <p:cNvSpPr/>
          <p:nvPr/>
        </p:nvSpPr>
        <p:spPr>
          <a:xfrm rot="-1676400">
            <a:off x="16158107" y="-800156"/>
            <a:ext cx="2481166" cy="2512573"/>
          </a:xfrm>
          <a:custGeom>
            <a:avLst/>
            <a:gdLst/>
            <a:ahLst/>
            <a:cxnLst/>
            <a:rect l="l" t="t" r="r" b="b"/>
            <a:pathLst>
              <a:path w="2481166" h="2512573">
                <a:moveTo>
                  <a:pt x="0" y="0"/>
                </a:moveTo>
                <a:lnTo>
                  <a:pt x="2481166" y="0"/>
                </a:lnTo>
                <a:lnTo>
                  <a:pt x="2481166" y="2512574"/>
                </a:lnTo>
                <a:lnTo>
                  <a:pt x="0" y="2512574"/>
                </a:lnTo>
                <a:lnTo>
                  <a:pt x="0" y="0"/>
                </a:lnTo>
                <a:close/>
              </a:path>
            </a:pathLst>
          </a:custGeom>
          <a:blipFill>
            <a:blip r:embed="rId10"/>
            <a:stretch>
              <a:fillRect/>
            </a:stretch>
          </a:blipFill>
        </p:spPr>
        <p:txBody>
          <a:bodyPr/>
          <a:lstStyle/>
          <a:p>
            <a:endParaRPr lang="en-US"/>
          </a:p>
        </p:txBody>
      </p:sp>
      <p:sp>
        <p:nvSpPr>
          <p:cNvPr id="9" name="Freeform 9">
            <a:extLst>
              <a:ext uri="{FF2B5EF4-FFF2-40B4-BE49-F238E27FC236}">
                <a16:creationId xmlns:a16="http://schemas.microsoft.com/office/drawing/2014/main" id="{E281C034-9EA5-84F0-2D03-1EA5490CDBE8}"/>
              </a:ext>
            </a:extLst>
          </p:cNvPr>
          <p:cNvSpPr/>
          <p:nvPr/>
        </p:nvSpPr>
        <p:spPr>
          <a:xfrm rot="-1539410">
            <a:off x="15067424" y="6278243"/>
            <a:ext cx="2887731" cy="1554562"/>
          </a:xfrm>
          <a:custGeom>
            <a:avLst/>
            <a:gdLst/>
            <a:ahLst/>
            <a:cxnLst/>
            <a:rect l="l" t="t" r="r" b="b"/>
            <a:pathLst>
              <a:path w="2887731" h="1554562">
                <a:moveTo>
                  <a:pt x="0" y="0"/>
                </a:moveTo>
                <a:lnTo>
                  <a:pt x="2887731" y="0"/>
                </a:lnTo>
                <a:lnTo>
                  <a:pt x="2887731" y="1554562"/>
                </a:lnTo>
                <a:lnTo>
                  <a:pt x="0" y="1554562"/>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0" name="Freeform 10">
            <a:extLst>
              <a:ext uri="{FF2B5EF4-FFF2-40B4-BE49-F238E27FC236}">
                <a16:creationId xmlns:a16="http://schemas.microsoft.com/office/drawing/2014/main" id="{2D7AA91A-7CDC-417F-9985-7E7BB26BB520}"/>
              </a:ext>
            </a:extLst>
          </p:cNvPr>
          <p:cNvSpPr/>
          <p:nvPr/>
        </p:nvSpPr>
        <p:spPr>
          <a:xfrm flipH="1">
            <a:off x="-489312" y="5207591"/>
            <a:ext cx="3385583" cy="2595614"/>
          </a:xfrm>
          <a:custGeom>
            <a:avLst/>
            <a:gdLst/>
            <a:ahLst/>
            <a:cxnLst/>
            <a:rect l="l" t="t" r="r" b="b"/>
            <a:pathLst>
              <a:path w="3385583" h="2595614">
                <a:moveTo>
                  <a:pt x="3385584" y="0"/>
                </a:moveTo>
                <a:lnTo>
                  <a:pt x="0" y="0"/>
                </a:lnTo>
                <a:lnTo>
                  <a:pt x="0" y="2595614"/>
                </a:lnTo>
                <a:lnTo>
                  <a:pt x="3385584" y="2595614"/>
                </a:lnTo>
                <a:lnTo>
                  <a:pt x="3385584"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Freeform 11">
            <a:extLst>
              <a:ext uri="{FF2B5EF4-FFF2-40B4-BE49-F238E27FC236}">
                <a16:creationId xmlns:a16="http://schemas.microsoft.com/office/drawing/2014/main" id="{E6AF1BCC-8EE5-0CC3-23E4-4907D6D5DD55}"/>
              </a:ext>
            </a:extLst>
          </p:cNvPr>
          <p:cNvSpPr/>
          <p:nvPr/>
        </p:nvSpPr>
        <p:spPr>
          <a:xfrm rot="1522845">
            <a:off x="-300561" y="7348270"/>
            <a:ext cx="3008082" cy="2970784"/>
          </a:xfrm>
          <a:custGeom>
            <a:avLst/>
            <a:gdLst/>
            <a:ahLst/>
            <a:cxnLst/>
            <a:rect l="l" t="t" r="r" b="b"/>
            <a:pathLst>
              <a:path w="3008082" h="2970784">
                <a:moveTo>
                  <a:pt x="0" y="0"/>
                </a:moveTo>
                <a:lnTo>
                  <a:pt x="3008082" y="0"/>
                </a:lnTo>
                <a:lnTo>
                  <a:pt x="3008082" y="2970784"/>
                </a:lnTo>
                <a:lnTo>
                  <a:pt x="0" y="2970784"/>
                </a:lnTo>
                <a:lnTo>
                  <a:pt x="0" y="0"/>
                </a:lnTo>
                <a:close/>
              </a:path>
            </a:pathLst>
          </a:custGeom>
          <a:blipFill>
            <a:blip r:embed="rId6"/>
            <a:stretch>
              <a:fillRect t="-2806" b="-2806"/>
            </a:stretch>
          </a:blipFill>
        </p:spPr>
        <p:txBody>
          <a:bodyPr/>
          <a:lstStyle/>
          <a:p>
            <a:endParaRPr lang="en-US"/>
          </a:p>
        </p:txBody>
      </p:sp>
      <p:sp>
        <p:nvSpPr>
          <p:cNvPr id="12" name="Freeform 12">
            <a:extLst>
              <a:ext uri="{FF2B5EF4-FFF2-40B4-BE49-F238E27FC236}">
                <a16:creationId xmlns:a16="http://schemas.microsoft.com/office/drawing/2014/main" id="{793E19E3-C0F2-0241-D0BC-652A6E0B3761}"/>
              </a:ext>
            </a:extLst>
          </p:cNvPr>
          <p:cNvSpPr/>
          <p:nvPr/>
        </p:nvSpPr>
        <p:spPr>
          <a:xfrm flipH="1">
            <a:off x="-429927" y="1088306"/>
            <a:ext cx="2524992" cy="2204018"/>
          </a:xfrm>
          <a:custGeom>
            <a:avLst/>
            <a:gdLst/>
            <a:ahLst/>
            <a:cxnLst/>
            <a:rect l="l" t="t" r="r" b="b"/>
            <a:pathLst>
              <a:path w="2524992" h="2204018">
                <a:moveTo>
                  <a:pt x="2524992" y="0"/>
                </a:moveTo>
                <a:lnTo>
                  <a:pt x="0" y="0"/>
                </a:lnTo>
                <a:lnTo>
                  <a:pt x="0" y="2204019"/>
                </a:lnTo>
                <a:lnTo>
                  <a:pt x="2524992" y="2204019"/>
                </a:lnTo>
                <a:lnTo>
                  <a:pt x="2524992" y="0"/>
                </a:lnTo>
                <a:close/>
              </a:path>
            </a:pathLst>
          </a:custGeom>
          <a:blipFill>
            <a:blip r:embed="rId9"/>
            <a:stretch>
              <a:fillRect/>
            </a:stretch>
          </a:blipFill>
        </p:spPr>
        <p:txBody>
          <a:bodyPr/>
          <a:lstStyle/>
          <a:p>
            <a:endParaRPr lang="en-US"/>
          </a:p>
        </p:txBody>
      </p:sp>
      <p:sp>
        <p:nvSpPr>
          <p:cNvPr id="13" name="Freeform 13">
            <a:extLst>
              <a:ext uri="{FF2B5EF4-FFF2-40B4-BE49-F238E27FC236}">
                <a16:creationId xmlns:a16="http://schemas.microsoft.com/office/drawing/2014/main" id="{07AF36DE-8E80-5E9E-93A4-72725DEF87EC}"/>
              </a:ext>
            </a:extLst>
          </p:cNvPr>
          <p:cNvSpPr/>
          <p:nvPr/>
        </p:nvSpPr>
        <p:spPr>
          <a:xfrm rot="2232986">
            <a:off x="-683460" y="2724359"/>
            <a:ext cx="3019669" cy="2868686"/>
          </a:xfrm>
          <a:custGeom>
            <a:avLst/>
            <a:gdLst/>
            <a:ahLst/>
            <a:cxnLst/>
            <a:rect l="l" t="t" r="r" b="b"/>
            <a:pathLst>
              <a:path w="3019669" h="2868686">
                <a:moveTo>
                  <a:pt x="0" y="0"/>
                </a:moveTo>
                <a:lnTo>
                  <a:pt x="3019670" y="0"/>
                </a:lnTo>
                <a:lnTo>
                  <a:pt x="3019670" y="2868686"/>
                </a:lnTo>
                <a:lnTo>
                  <a:pt x="0" y="286868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4" name="Freeform 14">
            <a:extLst>
              <a:ext uri="{FF2B5EF4-FFF2-40B4-BE49-F238E27FC236}">
                <a16:creationId xmlns:a16="http://schemas.microsoft.com/office/drawing/2014/main" id="{6E6E9D19-A30B-A2A1-4F4C-6A97DACD9FBC}"/>
              </a:ext>
            </a:extLst>
          </p:cNvPr>
          <p:cNvSpPr/>
          <p:nvPr/>
        </p:nvSpPr>
        <p:spPr>
          <a:xfrm flipH="1">
            <a:off x="1674447" y="7640558"/>
            <a:ext cx="2782284" cy="2810388"/>
          </a:xfrm>
          <a:custGeom>
            <a:avLst/>
            <a:gdLst/>
            <a:ahLst/>
            <a:cxnLst/>
            <a:rect l="l" t="t" r="r" b="b"/>
            <a:pathLst>
              <a:path w="2782284" h="2810388">
                <a:moveTo>
                  <a:pt x="2782284" y="0"/>
                </a:moveTo>
                <a:lnTo>
                  <a:pt x="0" y="0"/>
                </a:lnTo>
                <a:lnTo>
                  <a:pt x="0" y="2810388"/>
                </a:lnTo>
                <a:lnTo>
                  <a:pt x="2782284" y="2810388"/>
                </a:lnTo>
                <a:lnTo>
                  <a:pt x="2782284"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5" name="Freeform 15">
            <a:extLst>
              <a:ext uri="{FF2B5EF4-FFF2-40B4-BE49-F238E27FC236}">
                <a16:creationId xmlns:a16="http://schemas.microsoft.com/office/drawing/2014/main" id="{AD4E0272-FB41-9F21-3091-829D2D21E9BE}"/>
              </a:ext>
            </a:extLst>
          </p:cNvPr>
          <p:cNvSpPr/>
          <p:nvPr/>
        </p:nvSpPr>
        <p:spPr>
          <a:xfrm rot="-1676400" flipH="1">
            <a:off x="-206099" y="-620769"/>
            <a:ext cx="2481166" cy="2512573"/>
          </a:xfrm>
          <a:custGeom>
            <a:avLst/>
            <a:gdLst/>
            <a:ahLst/>
            <a:cxnLst/>
            <a:rect l="l" t="t" r="r" b="b"/>
            <a:pathLst>
              <a:path w="2481166" h="2512573">
                <a:moveTo>
                  <a:pt x="2481166" y="0"/>
                </a:moveTo>
                <a:lnTo>
                  <a:pt x="0" y="0"/>
                </a:lnTo>
                <a:lnTo>
                  <a:pt x="0" y="2512573"/>
                </a:lnTo>
                <a:lnTo>
                  <a:pt x="2481166" y="2512573"/>
                </a:lnTo>
                <a:lnTo>
                  <a:pt x="2481166" y="0"/>
                </a:lnTo>
                <a:close/>
              </a:path>
            </a:pathLst>
          </a:custGeom>
          <a:blipFill>
            <a:blip r:embed="rId10"/>
            <a:stretch>
              <a:fillRect/>
            </a:stretch>
          </a:blipFill>
        </p:spPr>
        <p:txBody>
          <a:bodyPr/>
          <a:lstStyle/>
          <a:p>
            <a:endParaRPr lang="en-US"/>
          </a:p>
        </p:txBody>
      </p:sp>
      <p:sp>
        <p:nvSpPr>
          <p:cNvPr id="16" name="Freeform 16">
            <a:extLst>
              <a:ext uri="{FF2B5EF4-FFF2-40B4-BE49-F238E27FC236}">
                <a16:creationId xmlns:a16="http://schemas.microsoft.com/office/drawing/2014/main" id="{750078BA-26C5-2DE7-3CC0-6491E497776C}"/>
              </a:ext>
            </a:extLst>
          </p:cNvPr>
          <p:cNvSpPr/>
          <p:nvPr/>
        </p:nvSpPr>
        <p:spPr>
          <a:xfrm rot="795532" flipH="1">
            <a:off x="607717" y="6150300"/>
            <a:ext cx="2887731" cy="1554562"/>
          </a:xfrm>
          <a:custGeom>
            <a:avLst/>
            <a:gdLst/>
            <a:ahLst/>
            <a:cxnLst/>
            <a:rect l="l" t="t" r="r" b="b"/>
            <a:pathLst>
              <a:path w="2887731" h="1554562">
                <a:moveTo>
                  <a:pt x="2887731" y="0"/>
                </a:moveTo>
                <a:lnTo>
                  <a:pt x="0" y="0"/>
                </a:lnTo>
                <a:lnTo>
                  <a:pt x="0" y="1554562"/>
                </a:lnTo>
                <a:lnTo>
                  <a:pt x="2887731" y="1554562"/>
                </a:lnTo>
                <a:lnTo>
                  <a:pt x="2887731"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7" name="Freeform 17">
            <a:extLst>
              <a:ext uri="{FF2B5EF4-FFF2-40B4-BE49-F238E27FC236}">
                <a16:creationId xmlns:a16="http://schemas.microsoft.com/office/drawing/2014/main" id="{0D0DC816-95AD-A8E3-B601-5AE31CA94E69}"/>
              </a:ext>
            </a:extLst>
          </p:cNvPr>
          <p:cNvSpPr/>
          <p:nvPr/>
        </p:nvSpPr>
        <p:spPr>
          <a:xfrm>
            <a:off x="3244592" y="2190774"/>
            <a:ext cx="11798816" cy="5383210"/>
          </a:xfrm>
          <a:custGeom>
            <a:avLst/>
            <a:gdLst/>
            <a:ahLst/>
            <a:cxnLst/>
            <a:rect l="l" t="t" r="r" b="b"/>
            <a:pathLst>
              <a:path w="11798816" h="5383210">
                <a:moveTo>
                  <a:pt x="0" y="0"/>
                </a:moveTo>
                <a:lnTo>
                  <a:pt x="11798816" y="0"/>
                </a:lnTo>
                <a:lnTo>
                  <a:pt x="11798816" y="5383209"/>
                </a:lnTo>
                <a:lnTo>
                  <a:pt x="0" y="5383209"/>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8" name="TextBox 18">
            <a:extLst>
              <a:ext uri="{FF2B5EF4-FFF2-40B4-BE49-F238E27FC236}">
                <a16:creationId xmlns:a16="http://schemas.microsoft.com/office/drawing/2014/main" id="{EFAA2FC0-B671-67FA-C431-D637A13C161E}"/>
              </a:ext>
            </a:extLst>
          </p:cNvPr>
          <p:cNvSpPr txBox="1"/>
          <p:nvPr/>
        </p:nvSpPr>
        <p:spPr>
          <a:xfrm>
            <a:off x="4575991" y="1881255"/>
            <a:ext cx="9017776" cy="3003140"/>
          </a:xfrm>
          <a:prstGeom prst="rect">
            <a:avLst/>
          </a:prstGeom>
        </p:spPr>
        <p:txBody>
          <a:bodyPr lIns="0" tIns="0" rIns="0" bIns="0" rtlCol="0" anchor="t">
            <a:spAutoFit/>
          </a:bodyPr>
          <a:lstStyle/>
          <a:p>
            <a:pPr algn="ctr">
              <a:lnSpc>
                <a:spcPts val="24259"/>
              </a:lnSpc>
            </a:pPr>
            <a:r>
              <a:rPr lang="en-US" sz="17328">
                <a:solidFill>
                  <a:srgbClr val="000000"/>
                </a:solidFill>
                <a:latin typeface="TC October"/>
                <a:ea typeface="TC October"/>
                <a:cs typeface="TC October"/>
                <a:sym typeface="TC October"/>
              </a:rPr>
              <a:t>THANK YOU</a:t>
            </a:r>
          </a:p>
        </p:txBody>
      </p:sp>
      <p:pic>
        <p:nvPicPr>
          <p:cNvPr id="20" name="Audio 19">
            <a:hlinkClick r:id="" action="ppaction://media"/>
            <a:extLst>
              <a:ext uri="{FF2B5EF4-FFF2-40B4-BE49-F238E27FC236}">
                <a16:creationId xmlns:a16="http://schemas.microsoft.com/office/drawing/2014/main" id="{15907FAF-21A8-2AEE-6561-4847BFEE846E}"/>
              </a:ext>
            </a:extLst>
          </p:cNvPr>
          <p:cNvPicPr>
            <a:picLocks noChangeAspect="1"/>
          </p:cNvPicPr>
          <p:nvPr>
            <a:audioFile r:link="rId2"/>
            <p:extLst>
              <p:ext uri="{DAA4B4D4-6D71-4841-9C94-3DE7FCFB9230}">
                <p14:media xmlns:p14="http://schemas.microsoft.com/office/powerpoint/2010/main" r:embed="rId1"/>
              </p:ext>
            </p:extLst>
          </p:nvPr>
        </p:nvPicPr>
        <p:blipFill>
          <a:blip r:embed="rId13"/>
          <a:srcRect l="-329688" t="-329688" r="-329688" b="-329688"/>
          <a:stretch>
            <a:fillRect/>
          </a:stretch>
        </p:blipFill>
        <p:spPr>
          <a:xfrm>
            <a:off x="15078456" y="7077456"/>
            <a:ext cx="3086100" cy="3086100"/>
          </a:xfrm>
          <a:prstGeom prst="ellipse">
            <a:avLst/>
          </a:prstGeom>
        </p:spPr>
      </p:pic>
    </p:spTree>
    <p:extLst>
      <p:ext uri="{BB962C8B-B14F-4D97-AF65-F5344CB8AC3E}">
        <p14:creationId xmlns:p14="http://schemas.microsoft.com/office/powerpoint/2010/main" val="3258638407"/>
      </p:ext>
    </p:extLst>
  </p:cSld>
  <p:clrMapOvr>
    <a:masterClrMapping/>
  </p:clrMapOvr>
  <mc:AlternateContent xmlns:mc="http://schemas.openxmlformats.org/markup-compatibility/2006" xmlns:p14="http://schemas.microsoft.com/office/powerpoint/2010/main">
    <mc:Choice Requires="p14">
      <p:transition spd="slow" p14:dur="2000" advTm="11112"/>
    </mc:Choice>
    <mc:Fallback xmlns="">
      <p:transition spd="slow" advTm="111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56167" y="-275167"/>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stretch>
              <a:fillRect t="-4555" b="-4555"/>
            </a:stretch>
          </a:blipFill>
        </p:spPr>
        <p:txBody>
          <a:bodyPr/>
          <a:lstStyle/>
          <a:p>
            <a:endParaRPr lang="en-US"/>
          </a:p>
        </p:txBody>
      </p:sp>
      <p:sp>
        <p:nvSpPr>
          <p:cNvPr id="6" name="Freeform 6"/>
          <p:cNvSpPr/>
          <p:nvPr/>
        </p:nvSpPr>
        <p:spPr>
          <a:xfrm>
            <a:off x="14029099" y="7494597"/>
            <a:ext cx="2782284" cy="2810388"/>
          </a:xfrm>
          <a:custGeom>
            <a:avLst/>
            <a:gdLst/>
            <a:ahLst/>
            <a:cxnLst/>
            <a:rect l="l" t="t" r="r" b="b"/>
            <a:pathLst>
              <a:path w="2782284" h="2810388">
                <a:moveTo>
                  <a:pt x="0" y="0"/>
                </a:moveTo>
                <a:lnTo>
                  <a:pt x="2782283" y="0"/>
                </a:lnTo>
                <a:lnTo>
                  <a:pt x="2782283" y="2810388"/>
                </a:lnTo>
                <a:lnTo>
                  <a:pt x="0" y="281038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9"/>
          <p:cNvSpPr/>
          <p:nvPr/>
        </p:nvSpPr>
        <p:spPr>
          <a:xfrm rot="-1539410">
            <a:off x="15067424" y="6278243"/>
            <a:ext cx="2887731" cy="1554562"/>
          </a:xfrm>
          <a:custGeom>
            <a:avLst/>
            <a:gdLst/>
            <a:ahLst/>
            <a:cxnLst/>
            <a:rect l="l" t="t" r="r" b="b"/>
            <a:pathLst>
              <a:path w="2887731" h="1554562">
                <a:moveTo>
                  <a:pt x="0" y="0"/>
                </a:moveTo>
                <a:lnTo>
                  <a:pt x="2887731" y="0"/>
                </a:lnTo>
                <a:lnTo>
                  <a:pt x="2887731" y="1554562"/>
                </a:lnTo>
                <a:lnTo>
                  <a:pt x="0" y="155456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Freeform 10"/>
          <p:cNvSpPr/>
          <p:nvPr/>
        </p:nvSpPr>
        <p:spPr>
          <a:xfrm flipH="1">
            <a:off x="-489312" y="5207591"/>
            <a:ext cx="3385583" cy="2595614"/>
          </a:xfrm>
          <a:custGeom>
            <a:avLst/>
            <a:gdLst/>
            <a:ahLst/>
            <a:cxnLst/>
            <a:rect l="l" t="t" r="r" b="b"/>
            <a:pathLst>
              <a:path w="3385583" h="2595614">
                <a:moveTo>
                  <a:pt x="3385584" y="0"/>
                </a:moveTo>
                <a:lnTo>
                  <a:pt x="0" y="0"/>
                </a:lnTo>
                <a:lnTo>
                  <a:pt x="0" y="2595614"/>
                </a:lnTo>
                <a:lnTo>
                  <a:pt x="3385584" y="2595614"/>
                </a:lnTo>
                <a:lnTo>
                  <a:pt x="3385584"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1" name="Freeform 11"/>
          <p:cNvSpPr/>
          <p:nvPr/>
        </p:nvSpPr>
        <p:spPr>
          <a:xfrm rot="1522845">
            <a:off x="-300561" y="7348270"/>
            <a:ext cx="3008082" cy="2970784"/>
          </a:xfrm>
          <a:custGeom>
            <a:avLst/>
            <a:gdLst/>
            <a:ahLst/>
            <a:cxnLst/>
            <a:rect l="l" t="t" r="r" b="b"/>
            <a:pathLst>
              <a:path w="3008082" h="2970784">
                <a:moveTo>
                  <a:pt x="0" y="0"/>
                </a:moveTo>
                <a:lnTo>
                  <a:pt x="3008082" y="0"/>
                </a:lnTo>
                <a:lnTo>
                  <a:pt x="3008082" y="2970784"/>
                </a:lnTo>
                <a:lnTo>
                  <a:pt x="0" y="2970784"/>
                </a:lnTo>
                <a:lnTo>
                  <a:pt x="0" y="0"/>
                </a:lnTo>
                <a:close/>
              </a:path>
            </a:pathLst>
          </a:custGeom>
          <a:blipFill>
            <a:blip r:embed="rId9"/>
            <a:stretch>
              <a:fillRect t="-2806" b="-2806"/>
            </a:stretch>
          </a:blipFill>
        </p:spPr>
        <p:txBody>
          <a:bodyPr/>
          <a:lstStyle/>
          <a:p>
            <a:endParaRPr lang="en-US"/>
          </a:p>
        </p:txBody>
      </p:sp>
      <p:sp>
        <p:nvSpPr>
          <p:cNvPr id="12" name="Freeform 12"/>
          <p:cNvSpPr/>
          <p:nvPr/>
        </p:nvSpPr>
        <p:spPr>
          <a:xfrm flipH="1">
            <a:off x="-429927" y="1088306"/>
            <a:ext cx="2524992" cy="2204018"/>
          </a:xfrm>
          <a:custGeom>
            <a:avLst/>
            <a:gdLst/>
            <a:ahLst/>
            <a:cxnLst/>
            <a:rect l="l" t="t" r="r" b="b"/>
            <a:pathLst>
              <a:path w="2524992" h="2204018">
                <a:moveTo>
                  <a:pt x="2524992" y="0"/>
                </a:moveTo>
                <a:lnTo>
                  <a:pt x="0" y="0"/>
                </a:lnTo>
                <a:lnTo>
                  <a:pt x="0" y="2204019"/>
                </a:lnTo>
                <a:lnTo>
                  <a:pt x="2524992" y="2204019"/>
                </a:lnTo>
                <a:lnTo>
                  <a:pt x="2524992" y="0"/>
                </a:lnTo>
                <a:close/>
              </a:path>
            </a:pathLst>
          </a:custGeom>
          <a:blipFill>
            <a:blip r:embed="rId10"/>
            <a:stretch>
              <a:fillRect/>
            </a:stretch>
          </a:blipFill>
        </p:spPr>
        <p:txBody>
          <a:bodyPr/>
          <a:lstStyle/>
          <a:p>
            <a:endParaRPr lang="en-US"/>
          </a:p>
        </p:txBody>
      </p:sp>
      <p:sp>
        <p:nvSpPr>
          <p:cNvPr id="13" name="Freeform 13"/>
          <p:cNvSpPr/>
          <p:nvPr/>
        </p:nvSpPr>
        <p:spPr>
          <a:xfrm rot="2232986">
            <a:off x="-683460" y="2724359"/>
            <a:ext cx="3019669" cy="2868686"/>
          </a:xfrm>
          <a:custGeom>
            <a:avLst/>
            <a:gdLst/>
            <a:ahLst/>
            <a:cxnLst/>
            <a:rect l="l" t="t" r="r" b="b"/>
            <a:pathLst>
              <a:path w="3019669" h="2868686">
                <a:moveTo>
                  <a:pt x="0" y="0"/>
                </a:moveTo>
                <a:lnTo>
                  <a:pt x="3019670" y="0"/>
                </a:lnTo>
                <a:lnTo>
                  <a:pt x="3019670" y="2868686"/>
                </a:lnTo>
                <a:lnTo>
                  <a:pt x="0" y="2868686"/>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4" name="Freeform 14"/>
          <p:cNvSpPr/>
          <p:nvPr/>
        </p:nvSpPr>
        <p:spPr>
          <a:xfrm flipH="1">
            <a:off x="1674447" y="7640558"/>
            <a:ext cx="2782284" cy="2810388"/>
          </a:xfrm>
          <a:custGeom>
            <a:avLst/>
            <a:gdLst/>
            <a:ahLst/>
            <a:cxnLst/>
            <a:rect l="l" t="t" r="r" b="b"/>
            <a:pathLst>
              <a:path w="2782284" h="2810388">
                <a:moveTo>
                  <a:pt x="2782284" y="0"/>
                </a:moveTo>
                <a:lnTo>
                  <a:pt x="0" y="0"/>
                </a:lnTo>
                <a:lnTo>
                  <a:pt x="0" y="2810388"/>
                </a:lnTo>
                <a:lnTo>
                  <a:pt x="2782284" y="2810388"/>
                </a:lnTo>
                <a:lnTo>
                  <a:pt x="2782284"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5" name="Freeform 15"/>
          <p:cNvSpPr/>
          <p:nvPr/>
        </p:nvSpPr>
        <p:spPr>
          <a:xfrm rot="-1676400" flipH="1">
            <a:off x="-206099" y="-620769"/>
            <a:ext cx="2481166" cy="2512573"/>
          </a:xfrm>
          <a:custGeom>
            <a:avLst/>
            <a:gdLst/>
            <a:ahLst/>
            <a:cxnLst/>
            <a:rect l="l" t="t" r="r" b="b"/>
            <a:pathLst>
              <a:path w="2481166" h="2512573">
                <a:moveTo>
                  <a:pt x="2481166" y="0"/>
                </a:moveTo>
                <a:lnTo>
                  <a:pt x="0" y="0"/>
                </a:lnTo>
                <a:lnTo>
                  <a:pt x="0" y="2512573"/>
                </a:lnTo>
                <a:lnTo>
                  <a:pt x="2481166" y="2512573"/>
                </a:lnTo>
                <a:lnTo>
                  <a:pt x="2481166" y="0"/>
                </a:lnTo>
                <a:close/>
              </a:path>
            </a:pathLst>
          </a:custGeom>
          <a:blipFill>
            <a:blip r:embed="rId12"/>
            <a:stretch>
              <a:fillRect/>
            </a:stretch>
          </a:blipFill>
        </p:spPr>
        <p:txBody>
          <a:bodyPr/>
          <a:lstStyle/>
          <a:p>
            <a:endParaRPr lang="en-US"/>
          </a:p>
        </p:txBody>
      </p:sp>
      <p:sp>
        <p:nvSpPr>
          <p:cNvPr id="16" name="Freeform 16"/>
          <p:cNvSpPr/>
          <p:nvPr/>
        </p:nvSpPr>
        <p:spPr>
          <a:xfrm rot="795532" flipH="1">
            <a:off x="607717" y="6150300"/>
            <a:ext cx="2887731" cy="1554562"/>
          </a:xfrm>
          <a:custGeom>
            <a:avLst/>
            <a:gdLst/>
            <a:ahLst/>
            <a:cxnLst/>
            <a:rect l="l" t="t" r="r" b="b"/>
            <a:pathLst>
              <a:path w="2887731" h="1554562">
                <a:moveTo>
                  <a:pt x="2887731" y="0"/>
                </a:moveTo>
                <a:lnTo>
                  <a:pt x="0" y="0"/>
                </a:lnTo>
                <a:lnTo>
                  <a:pt x="0" y="1554562"/>
                </a:lnTo>
                <a:lnTo>
                  <a:pt x="2887731" y="1554562"/>
                </a:lnTo>
                <a:lnTo>
                  <a:pt x="2887731"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pic>
        <p:nvPicPr>
          <p:cNvPr id="19" name="Picture 18">
            <a:extLst>
              <a:ext uri="{FF2B5EF4-FFF2-40B4-BE49-F238E27FC236}">
                <a16:creationId xmlns:a16="http://schemas.microsoft.com/office/drawing/2014/main" id="{D75D6376-0A35-38B0-1D4C-3425A0DF9D2A}"/>
              </a:ext>
            </a:extLst>
          </p:cNvPr>
          <p:cNvPicPr>
            <a:picLocks noChangeAspect="1"/>
          </p:cNvPicPr>
          <p:nvPr/>
        </p:nvPicPr>
        <p:blipFill>
          <a:blip r:embed="rId13"/>
          <a:stretch>
            <a:fillRect/>
          </a:stretch>
        </p:blipFill>
        <p:spPr>
          <a:xfrm>
            <a:off x="9151409" y="-267759"/>
            <a:ext cx="9171516" cy="10547348"/>
          </a:xfrm>
          <a:prstGeom prst="rect">
            <a:avLst/>
          </a:prstGeom>
        </p:spPr>
      </p:pic>
      <p:sp>
        <p:nvSpPr>
          <p:cNvPr id="21" name="TextBox 6">
            <a:extLst>
              <a:ext uri="{FF2B5EF4-FFF2-40B4-BE49-F238E27FC236}">
                <a16:creationId xmlns:a16="http://schemas.microsoft.com/office/drawing/2014/main" id="{A41C966E-9F2E-9269-13F7-C464F276122E}"/>
              </a:ext>
            </a:extLst>
          </p:cNvPr>
          <p:cNvSpPr txBox="1"/>
          <p:nvPr/>
        </p:nvSpPr>
        <p:spPr>
          <a:xfrm>
            <a:off x="2044113" y="1835687"/>
            <a:ext cx="6473941" cy="4375621"/>
          </a:xfrm>
          <a:prstGeom prst="rect">
            <a:avLst/>
          </a:prstGeom>
        </p:spPr>
        <p:txBody>
          <a:bodyPr wrap="square" lIns="0" tIns="0" rIns="0" bIns="0" rtlCol="0" anchor="t">
            <a:spAutoFit/>
          </a:bodyPr>
          <a:lstStyle/>
          <a:p>
            <a:pPr algn="ctr">
              <a:lnSpc>
                <a:spcPts val="4784"/>
              </a:lnSpc>
              <a:spcBef>
                <a:spcPct val="0"/>
              </a:spcBef>
            </a:pPr>
            <a:r>
              <a:rPr lang="en-US" sz="7200" b="1">
                <a:solidFill>
                  <a:srgbClr val="FFFFFF"/>
                </a:solidFill>
                <a:latin typeface="ADLaM Display"/>
                <a:ea typeface="ADLaM Display"/>
                <a:cs typeface="ADLaM Display"/>
              </a:rPr>
              <a:t>Thank you!</a:t>
            </a:r>
            <a:endParaRPr lang="en-US" sz="7200" b="1">
              <a:solidFill>
                <a:srgbClr val="FFFFFF"/>
              </a:solidFill>
              <a:latin typeface="ADLaM Display"/>
              <a:ea typeface="ADLaM Display"/>
              <a:cs typeface="ADLaM Display"/>
              <a:sym typeface="Hero"/>
            </a:endParaRPr>
          </a:p>
          <a:p>
            <a:pPr algn="ctr">
              <a:lnSpc>
                <a:spcPts val="4784"/>
              </a:lnSpc>
              <a:spcBef>
                <a:spcPct val="0"/>
              </a:spcBef>
            </a:pPr>
            <a:endParaRPr lang="en-US" sz="7200" b="1">
              <a:solidFill>
                <a:srgbClr val="FFFFFF"/>
              </a:solidFill>
              <a:latin typeface="ADLaM Display"/>
              <a:ea typeface="ADLaM Display"/>
              <a:cs typeface="ADLaM Display"/>
              <a:sym typeface="Hero"/>
            </a:endParaRPr>
          </a:p>
          <a:p>
            <a:pPr algn="ctr">
              <a:lnSpc>
                <a:spcPts val="4784"/>
              </a:lnSpc>
              <a:spcBef>
                <a:spcPct val="0"/>
              </a:spcBef>
            </a:pPr>
            <a:endParaRPr lang="en-US" sz="7200" b="1">
              <a:solidFill>
                <a:srgbClr val="FFFFFF"/>
              </a:solidFill>
              <a:latin typeface="ADLaM Display"/>
              <a:ea typeface="ADLaM Display"/>
              <a:cs typeface="ADLaM Display"/>
              <a:sym typeface="Hero"/>
            </a:endParaRPr>
          </a:p>
          <a:p>
            <a:pPr algn="ctr">
              <a:lnSpc>
                <a:spcPts val="4784"/>
              </a:lnSpc>
              <a:spcBef>
                <a:spcPct val="0"/>
              </a:spcBef>
            </a:pPr>
            <a:endParaRPr lang="en-US" sz="7200" b="1">
              <a:solidFill>
                <a:srgbClr val="FFFFFF"/>
              </a:solidFill>
              <a:latin typeface="ADLaM Display"/>
              <a:ea typeface="ADLaM Display"/>
              <a:cs typeface="ADLaM Display"/>
              <a:sym typeface="Hero"/>
            </a:endParaRPr>
          </a:p>
          <a:p>
            <a:pPr algn="ctr">
              <a:lnSpc>
                <a:spcPts val="4784"/>
              </a:lnSpc>
              <a:spcBef>
                <a:spcPct val="0"/>
              </a:spcBef>
            </a:pPr>
            <a:r>
              <a:rPr lang="en-US" sz="7200" b="1">
                <a:solidFill>
                  <a:srgbClr val="FFFFFF"/>
                </a:solidFill>
                <a:latin typeface="ADLaM Display"/>
                <a:ea typeface="ADLaM Display"/>
                <a:cs typeface="ADLaM Display"/>
                <a:sym typeface="Hero"/>
              </a:rPr>
              <a:t>Your Feedback is Greatly Appreciated!</a:t>
            </a:r>
            <a:endParaRPr lang="en-US" sz="3600">
              <a:solidFill>
                <a:srgbClr val="FFFFFF"/>
              </a:solidFill>
              <a:latin typeface="ADLaM Display"/>
              <a:ea typeface="ADLaM Display"/>
              <a:cs typeface="ADLaM Display"/>
            </a:endParaRPr>
          </a:p>
        </p:txBody>
      </p:sp>
      <p:pic>
        <p:nvPicPr>
          <p:cNvPr id="18" name="Audio 17">
            <a:hlinkClick r:id="" action="ppaction://media"/>
            <a:extLst>
              <a:ext uri="{FF2B5EF4-FFF2-40B4-BE49-F238E27FC236}">
                <a16:creationId xmlns:a16="http://schemas.microsoft.com/office/drawing/2014/main" id="{66E56AAD-897C-F7C0-437B-F8C83164CE77}"/>
              </a:ext>
            </a:extLst>
          </p:cNvPr>
          <p:cNvPicPr>
            <a:picLocks noChangeAspect="1"/>
          </p:cNvPicPr>
          <p:nvPr>
            <a:audioFile r:link="rId2"/>
            <p:extLst>
              <p:ext uri="{DAA4B4D4-6D71-4841-9C94-3DE7FCFB9230}">
                <p14:media xmlns:p14="http://schemas.microsoft.com/office/powerpoint/2010/main" r:embed="rId1"/>
              </p:ext>
            </p:extLst>
          </p:nvPr>
        </p:nvPicPr>
        <p:blipFill>
          <a:blip r:embed="rId14"/>
          <a:srcRect l="-329688" t="-329688" r="-329688" b="-329688"/>
          <a:stretch>
            <a:fillRect/>
          </a:stretch>
        </p:blipFill>
        <p:spPr>
          <a:xfrm>
            <a:off x="15078456" y="7077456"/>
            <a:ext cx="3086100" cy="3086100"/>
          </a:xfrm>
          <a:prstGeom prst="ellipse">
            <a:avLst/>
          </a:prstGeom>
        </p:spPr>
      </p:pic>
    </p:spTree>
  </p:cSld>
  <p:clrMapOvr>
    <a:masterClrMapping/>
  </p:clrMapOvr>
  <mc:AlternateContent xmlns:mc="http://schemas.openxmlformats.org/markup-compatibility/2006" xmlns:p14="http://schemas.microsoft.com/office/powerpoint/2010/main">
    <mc:Choice Requires="p14">
      <p:transition spd="slow" p14:dur="2000" advTm="12320"/>
    </mc:Choice>
    <mc:Fallback xmlns="">
      <p:transition spd="slow" advTm="123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2ac0faf-c31e-492d-b5db-a16943db0cca">
      <Terms xmlns="http://schemas.microsoft.com/office/infopath/2007/PartnerControls"/>
    </lcf76f155ced4ddcb4097134ff3c332f>
    <TaxCatchAll xmlns="252a0df3-8449-435b-82ff-91209f3fa82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4CE0B5D726E954A8381067D77C9D5D7" ma:contentTypeVersion="10" ma:contentTypeDescription="Create a new document." ma:contentTypeScope="" ma:versionID="9f385a7828d7542d4d850e1708c61922">
  <xsd:schema xmlns:xsd="http://www.w3.org/2001/XMLSchema" xmlns:xs="http://www.w3.org/2001/XMLSchema" xmlns:p="http://schemas.microsoft.com/office/2006/metadata/properties" xmlns:ns2="62ac0faf-c31e-492d-b5db-a16943db0cca" xmlns:ns3="252a0df3-8449-435b-82ff-91209f3fa82c" targetNamespace="http://schemas.microsoft.com/office/2006/metadata/properties" ma:root="true" ma:fieldsID="827d2926c7d2af843e4f47a86e06b755" ns2:_="" ns3:_="">
    <xsd:import namespace="62ac0faf-c31e-492d-b5db-a16943db0cca"/>
    <xsd:import namespace="252a0df3-8449-435b-82ff-91209f3fa82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2ac0faf-c31e-492d-b5db-a16943db0c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d973a80-ac39-4648-84dd-a338749229aa"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52a0df3-8449-435b-82ff-91209f3fa82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6d24469-d34a-450a-b02f-92cf6af5213c}" ma:internalName="TaxCatchAll" ma:showField="CatchAllData" ma:web="252a0df3-8449-435b-82ff-91209f3fa82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0C8996D-BE60-4F6A-A2CD-F63D2F685106}">
  <ds:schemaRefs>
    <ds:schemaRef ds:uri="252a0df3-8449-435b-82ff-91209f3fa82c"/>
    <ds:schemaRef ds:uri="62ac0faf-c31e-492d-b5db-a16943db0cca"/>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0CB24339-F373-4926-B947-704758217A63}">
  <ds:schemaRefs>
    <ds:schemaRef ds:uri="http://schemas.microsoft.com/sharepoint/v3/contenttype/forms"/>
  </ds:schemaRefs>
</ds:datastoreItem>
</file>

<file path=customXml/itemProps3.xml><?xml version="1.0" encoding="utf-8"?>
<ds:datastoreItem xmlns:ds="http://schemas.openxmlformats.org/officeDocument/2006/customXml" ds:itemID="{52AE150C-F2CB-4642-B92D-CFC635B49940}">
  <ds:schemaRefs>
    <ds:schemaRef ds:uri="252a0df3-8449-435b-82ff-91209f3fa82c"/>
    <ds:schemaRef ds:uri="62ac0faf-c31e-492d-b5db-a16943db0cc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17</Slides>
  <Notes>16</Notes>
  <HiddenSlides>0</HiddenSlide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I ANNUAL Meeting 25 26</dc:title>
  <dc:creator>Ventura Cassandra</dc:creator>
  <cp:revision>5</cp:revision>
  <dcterms:created xsi:type="dcterms:W3CDTF">2006-08-16T00:00:00Z</dcterms:created>
  <dcterms:modified xsi:type="dcterms:W3CDTF">2026-10-01T11:37:42Z</dcterms:modified>
  <dc:identifier>DAGvTNDpgLc</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0x010100A4CE0B5D726E954A8381067D77C9D5D7</vt:lpwstr>
  </property>
  <property fmtid="{D5CDD505-2E9C-101B-9397-08002B2CF9AE}" pid="3" name="MediaServiceImageTags">
    <vt:lpwstr/>
  </property>
</Properties>
</file>