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01" r:id="rId1"/>
  </p:sldMasterIdLst>
  <p:notesMasterIdLst>
    <p:notesMasterId r:id="rId13"/>
  </p:notesMasterIdLst>
  <p:handoutMasterIdLst>
    <p:handoutMasterId r:id="rId14"/>
  </p:handoutMasterIdLst>
  <p:sldIdLst>
    <p:sldId id="295" r:id="rId2"/>
    <p:sldId id="403" r:id="rId3"/>
    <p:sldId id="404" r:id="rId4"/>
    <p:sldId id="385" r:id="rId5"/>
    <p:sldId id="387" r:id="rId6"/>
    <p:sldId id="393" r:id="rId7"/>
    <p:sldId id="297" r:id="rId8"/>
    <p:sldId id="299" r:id="rId9"/>
    <p:sldId id="402" r:id="rId10"/>
    <p:sldId id="401" r:id="rId11"/>
    <p:sldId id="379" r:id="rId12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86" autoAdjust="0"/>
    <p:restoredTop sz="94697" autoAdjust="0"/>
  </p:normalViewPr>
  <p:slideViewPr>
    <p:cSldViewPr>
      <p:cViewPr>
        <p:scale>
          <a:sx n="75" d="100"/>
          <a:sy n="75" d="100"/>
        </p:scale>
        <p:origin x="-348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 altLang="en-US"/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938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en-US" altLang="en-US"/>
          </a:p>
        </p:txBody>
      </p:sp>
      <p:sp>
        <p:nvSpPr>
          <p:cNvPr id="1126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 altLang="en-US"/>
          </a:p>
        </p:txBody>
      </p:sp>
      <p:sp>
        <p:nvSpPr>
          <p:cNvPr id="1126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DE883812-44CF-4024-8DC7-5F6CBC92263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BB11B32-4940-4BE5-9CAE-E4F25862FE6F}" type="datetimeFigureOut">
              <a:rPr lang="en-US"/>
              <a:pPr/>
              <a:t>04/04/2018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7391369-CF3F-4808-B073-37F25C2B427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6" name="Rectangle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7" name="Rectangle 24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 altLang="en-US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 altLang="en-US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fld id="{78F9BF77-EDC8-4C48-B397-8318CBCB017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5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6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7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 altLang="en-US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 altLang="en-US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fld id="{39F87467-7327-4FB1-A357-8E36E9B995A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6" name="Rectangle 23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7" name="Rectangle 24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8" name="Rectangle 25"/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9" name="Rectangle 26"/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 altLang="en-US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 altLang="en-US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fld id="{B916B525-8CB9-4419-8455-1E2F25F8B09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7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8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 altLang="en-US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 altLang="en-US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6" name="Straight Connector 19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>
            <a:solidFill>
              <a:schemeClr val="tx2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F270C3-EFE7-465B-B095-91D29E60C9F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19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>
            <a:solidFill>
              <a:schemeClr val="tx2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Rectangle 20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9" name="Rectangle 23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10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11" name="Rectangle 2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12" name="Rectangle 11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 altLang="en-US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16" name="Oval 15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 altLang="en-US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 altLang="en-US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0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fld id="{6ADEC618-2597-4919-98A6-9EB470F30FA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4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5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6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 altLang="en-US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 altLang="en-US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fld id="{FC6E501A-8B48-4FB6-A600-2E3428B4379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3" name="Rectangle 20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4" name="Rectangle 2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5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FEA5AEF-64AF-47CD-A514-55F559498EC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9" name="Rectangle 25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10" name="Rectangle 9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 altLang="en-US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 altLang="en-US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 altLang="en-US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fld id="{BBAF27E4-0805-4F9F-9090-88F9932783A2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9" name="Rectangle 25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11" name="Rectangle 10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 altLang="en-US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 altLang="en-US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 altLang="en-US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fld id="{71F08DEE-E179-456F-BFB0-5D1752438A6C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5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6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7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 altLang="en-US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 altLang="en-US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1452E2-685E-47CE-ABA8-879A82EF486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6" name="Rectangle 23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7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 altLang="en-US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 altLang="en-US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fld id="{445933D1-2A45-4F2C-8365-DEDCCB71290B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1027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102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102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FFFFFF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 altLang="en-US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 altLang="en-US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  <a:normAutofit/>
          </a:bodyPr>
          <a:lstStyle>
            <a:lvl1pPr algn="ctr" eaLnBrk="1" hangingPunct="1">
              <a:defRPr sz="1600">
                <a:solidFill>
                  <a:srgbClr val="7B9899"/>
                </a:solidFill>
              </a:defRPr>
            </a:lvl1pPr>
          </a:lstStyle>
          <a:p>
            <a:fld id="{C4068138-EB36-40D5-91A5-274843D0D4E8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38" name="Title Placehold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3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18" r:id="rId1"/>
    <p:sldLayoutId id="2147484419" r:id="rId2"/>
    <p:sldLayoutId id="2147484420" r:id="rId3"/>
    <p:sldLayoutId id="2147484421" r:id="rId4"/>
    <p:sldLayoutId id="2147484422" r:id="rId5"/>
    <p:sldLayoutId id="2147484423" r:id="rId6"/>
    <p:sldLayoutId id="2147484424" r:id="rId7"/>
    <p:sldLayoutId id="2147484425" r:id="rId8"/>
    <p:sldLayoutId id="2147484426" r:id="rId9"/>
    <p:sldLayoutId id="2147484427" r:id="rId10"/>
    <p:sldLayoutId id="2147484428" r:id="rId11"/>
    <p:sldLayoutId id="214748442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914400"/>
            <a:ext cx="6324600" cy="23622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en-US" altLang="en-US" sz="5000" i="1" u="sng" smtClean="0"/>
              <a:t>Avon Public Schools</a:t>
            </a:r>
            <a:r>
              <a:rPr lang="en-US" altLang="en-US" sz="5000" smtClean="0"/>
              <a:t/>
            </a:r>
            <a:br>
              <a:rPr lang="en-US" altLang="en-US" sz="5000" smtClean="0"/>
            </a:br>
            <a:r>
              <a:rPr lang="en-US" altLang="en-US" sz="2800" smtClean="0"/>
              <a:t>To Educate All Students to be Life Long Learners and Responsible Citizens in a Global Society</a:t>
            </a:r>
          </a:p>
        </p:txBody>
      </p:sp>
      <p:sp>
        <p:nvSpPr>
          <p:cNvPr id="15362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3733800" y="4343400"/>
            <a:ext cx="4876800" cy="13716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2800" i="1" smtClean="0"/>
              <a:t>FY2019 Operating Budget</a:t>
            </a:r>
          </a:p>
        </p:txBody>
      </p:sp>
      <p:pic>
        <p:nvPicPr>
          <p:cNvPr id="15363" name="Picture 6" descr="C:\Users\Admin\AppData\Local\Microsoft\Windows\Temporary Internet Files\Content.IE5\QGRBEYZ6\MC900432582[2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200400"/>
            <a:ext cx="3048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Enrollment 2008 - 2017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301625" y="2889250"/>
          <a:ext cx="8504238" cy="1853150"/>
        </p:xfrm>
        <a:graphic>
          <a:graphicData uri="http://schemas.openxmlformats.org/drawingml/2006/table">
            <a:tbl>
              <a:tblPr/>
              <a:tblGrid>
                <a:gridCol w="1008063"/>
                <a:gridCol w="719137"/>
                <a:gridCol w="703263"/>
                <a:gridCol w="728662"/>
                <a:gridCol w="728663"/>
                <a:gridCol w="741362"/>
                <a:gridCol w="825500"/>
                <a:gridCol w="812800"/>
                <a:gridCol w="682625"/>
                <a:gridCol w="814388"/>
                <a:gridCol w="739775"/>
              </a:tblGrid>
              <a:tr h="1619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OCT 1, 2008</a:t>
                      </a: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OCT 1, 2009</a:t>
                      </a: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OCT 1, 2010</a:t>
                      </a: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OCT 1, 2011</a:t>
                      </a: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OCT 1, 2012</a:t>
                      </a: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OCT 1, 2013</a:t>
                      </a: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OCT 1, 2014</a:t>
                      </a: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OCT 1, 2015</a:t>
                      </a: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OCT 1, 2016</a:t>
                      </a: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OCT 1, 2017</a:t>
                      </a: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RESIDENT STUDENTS</a:t>
                      </a: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563</a:t>
                      </a: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568</a:t>
                      </a: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587</a:t>
                      </a: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577</a:t>
                      </a: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573</a:t>
                      </a: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552</a:t>
                      </a: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553</a:t>
                      </a: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541</a:t>
                      </a: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533</a:t>
                      </a: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558</a:t>
                      </a: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CHOICE STUDENTS</a:t>
                      </a: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190</a:t>
                      </a: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181</a:t>
                      </a: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187</a:t>
                      </a: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179</a:t>
                      </a: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174</a:t>
                      </a: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188</a:t>
                      </a: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188</a:t>
                      </a: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193</a:t>
                      </a: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181</a:t>
                      </a: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168</a:t>
                      </a: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 STUDENTS</a:t>
                      </a: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753</a:t>
                      </a: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749</a:t>
                      </a: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774</a:t>
                      </a: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756</a:t>
                      </a: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747</a:t>
                      </a: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740</a:t>
                      </a: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741</a:t>
                      </a: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734</a:t>
                      </a: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714</a:t>
                      </a: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726</a:t>
                      </a:r>
                    </a:p>
                  </a:txBody>
                  <a:tcPr marL="9112" marR="9112" marT="911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Local  Contribution 2013 - 2018</a:t>
            </a:r>
            <a:endParaRPr lang="en-US" dirty="0"/>
          </a:p>
        </p:txBody>
      </p:sp>
      <p:sp>
        <p:nvSpPr>
          <p:cNvPr id="17410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>
              <a:buClr>
                <a:srgbClr val="D16349"/>
              </a:buClr>
            </a:pPr>
            <a:endParaRPr lang="en-US" altLang="en-US" smtClean="0">
              <a:solidFill>
                <a:srgbClr val="000000"/>
              </a:solidFill>
            </a:endParaRPr>
          </a:p>
          <a:p>
            <a:endParaRPr lang="en-US" altLang="en-US" smtClean="0"/>
          </a:p>
        </p:txBody>
      </p:sp>
      <p:sp>
        <p:nvSpPr>
          <p:cNvPr id="17411" name="Content Placeholder 2"/>
          <p:cNvSpPr txBox="1">
            <a:spLocks/>
          </p:cNvSpPr>
          <p:nvPr/>
        </p:nvSpPr>
        <p:spPr bwMode="auto">
          <a:xfrm>
            <a:off x="304800" y="1524000"/>
            <a:ext cx="8504238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Bef>
                <a:spcPct val="20000"/>
              </a:spcBef>
              <a:buClr>
                <a:srgbClr val="D16349"/>
              </a:buClr>
              <a:buSzPct val="85000"/>
              <a:buFont typeface="Wingdings 2" pitchFamily="18" charset="2"/>
              <a:buChar char=""/>
            </a:pPr>
            <a:endParaRPr lang="en-US" altLang="en-US" sz="2700">
              <a:solidFill>
                <a:srgbClr val="000000"/>
              </a:solidFill>
              <a:latin typeface="Georgia" pitchFamily="18" charset="0"/>
            </a:endParaRPr>
          </a:p>
          <a:p>
            <a:pPr marL="273050" indent="-27305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endParaRPr lang="en-US" altLang="en-US" sz="2700">
              <a:latin typeface="Georgia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01625" y="2873375"/>
          <a:ext cx="8534400" cy="1898655"/>
        </p:xfrm>
        <a:graphic>
          <a:graphicData uri="http://schemas.openxmlformats.org/drawingml/2006/table">
            <a:tbl>
              <a:tblPr/>
              <a:tblGrid>
                <a:gridCol w="1574800"/>
                <a:gridCol w="1173163"/>
                <a:gridCol w="1222375"/>
                <a:gridCol w="1055687"/>
                <a:gridCol w="1127125"/>
                <a:gridCol w="1290638"/>
                <a:gridCol w="1090612"/>
              </a:tblGrid>
              <a:tr h="17621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FUNDING</a:t>
                      </a: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2013</a:t>
                      </a: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2014</a:t>
                      </a: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2015</a:t>
                      </a: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2016</a:t>
                      </a: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2017</a:t>
                      </a: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2018</a:t>
                      </a: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66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66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621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ANNUAL TOWN MEETING</a:t>
                      </a: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  6,152,322.000 </a:t>
                      </a: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   6,496,720.000 </a:t>
                      </a: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$ 6,786,758.000 </a:t>
                      </a: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7,055,328.000 </a:t>
                      </a: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     7,457,481.000 </a:t>
                      </a: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7,883,879.000 </a:t>
                      </a: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66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621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SPECIAL TOWN MEETINGS</a:t>
                      </a: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                     -   </a:t>
                      </a: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                       -   </a:t>
                      </a: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                  -   </a:t>
                      </a: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                    -   </a:t>
                      </a: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                         -   </a:t>
                      </a: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                   -   </a:t>
                      </a: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66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621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 FY Local Spending</a:t>
                      </a:r>
                    </a:p>
                  </a:txBody>
                  <a:tcPr marL="8804" marR="8804" marT="8797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    6,152,322.00 </a:t>
                      </a: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     6,496,720.00 </a:t>
                      </a: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6,786,758.00 </a:t>
                      </a: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  7,055,328.00 </a:t>
                      </a: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       7,457,481.00 </a:t>
                      </a: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 7,883,879.00 </a:t>
                      </a: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66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621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4%</a:t>
                      </a: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5.6%</a:t>
                      </a: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4.5%</a:t>
                      </a: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4%</a:t>
                      </a: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5.7%</a:t>
                      </a: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5.8%</a:t>
                      </a:r>
                    </a:p>
                  </a:txBody>
                  <a:tcPr marL="8804" marR="8804" marT="879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solidFill>
                  <a:srgbClr val="7B9899"/>
                </a:solidFill>
              </a:rPr>
              <a:t>FY19 Budget Request</a:t>
            </a:r>
          </a:p>
        </p:txBody>
      </p:sp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229600" cy="4454525"/>
          </a:xfrm>
        </p:spPr>
        <p:txBody>
          <a:bodyPr/>
          <a:lstStyle/>
          <a:p>
            <a:pPr eaLnBrk="1" hangingPunct="1"/>
            <a:r>
              <a:rPr lang="en-US" altLang="en-US" smtClean="0"/>
              <a:t> Total Town Request - $8,422,293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mtClean="0"/>
              <a:t>        </a:t>
            </a:r>
          </a:p>
          <a:p>
            <a:pPr eaLnBrk="1" hangingPunct="1"/>
            <a:r>
              <a:rPr lang="en-US" altLang="en-US" smtClean="0"/>
              <a:t> Total Choice Funds - $1,135,959</a:t>
            </a:r>
          </a:p>
          <a:p>
            <a:pPr eaLnBrk="1" hangingPunct="1"/>
            <a:endParaRPr lang="en-US" altLang="en-US" smtClean="0"/>
          </a:p>
          <a:p>
            <a:pPr eaLnBrk="1" hangingPunct="1"/>
            <a:r>
              <a:rPr lang="en-US" altLang="en-US" smtClean="0"/>
              <a:t> Total Operating Budget – $9,558,252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mtClean="0"/>
              <a:t>          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 smtClean="0"/>
          </a:p>
        </p:txBody>
      </p:sp>
      <p:pic>
        <p:nvPicPr>
          <p:cNvPr id="18435" name="Picture 4" descr="C:\Users\Kathy\AppData\Local\Microsoft\Windows\Temporary Internet Files\Content.IE5\RRT11EEB\gotoschool1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4419600"/>
            <a:ext cx="3297238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34400" cy="758825"/>
          </a:xfrm>
        </p:spPr>
        <p:txBody>
          <a:bodyPr/>
          <a:lstStyle/>
          <a:p>
            <a:pPr eaLnBrk="1" hangingPunct="1"/>
            <a:r>
              <a:rPr lang="en-US" altLang="en-US" sz="2400" smtClean="0"/>
              <a:t>Other Anticipated Funds Applied to Operating Budget</a:t>
            </a:r>
            <a:br>
              <a:rPr lang="en-US" altLang="en-US" sz="2400" smtClean="0"/>
            </a:br>
            <a:r>
              <a:rPr lang="en-US" altLang="en-US" sz="2400" smtClean="0"/>
              <a:t>* Numbers are approximations at this time</a:t>
            </a:r>
          </a:p>
        </p:txBody>
      </p:sp>
      <p:sp>
        <p:nvSpPr>
          <p:cNvPr id="19458" name="Content Placeholder 2"/>
          <p:cNvSpPr>
            <a:spLocks noGrp="1"/>
          </p:cNvSpPr>
          <p:nvPr>
            <p:ph sz="half" idx="1"/>
          </p:nvPr>
        </p:nvSpPr>
        <p:spPr>
          <a:xfrm>
            <a:off x="301625" y="1371600"/>
            <a:ext cx="4038600" cy="4681538"/>
          </a:xfrm>
        </p:spPr>
        <p:txBody>
          <a:bodyPr/>
          <a:lstStyle/>
          <a:p>
            <a:pPr eaLnBrk="1" hangingPunct="1"/>
            <a:r>
              <a:rPr lang="en-US" altLang="en-US" sz="3200" smtClean="0"/>
              <a:t>Tuitions:  $10,000*</a:t>
            </a:r>
          </a:p>
          <a:p>
            <a:pPr eaLnBrk="1" hangingPunct="1"/>
            <a:endParaRPr lang="en-US" altLang="en-US" sz="3200" smtClean="0"/>
          </a:p>
          <a:p>
            <a:pPr eaLnBrk="1" hangingPunct="1"/>
            <a:r>
              <a:rPr lang="en-US" altLang="en-US" sz="3200" smtClean="0"/>
              <a:t>State and Federal Grants:  $296,000*</a:t>
            </a:r>
          </a:p>
          <a:p>
            <a:pPr eaLnBrk="1" hangingPunct="1"/>
            <a:endParaRPr lang="en-US" altLang="en-US" sz="3200" smtClean="0"/>
          </a:p>
        </p:txBody>
      </p:sp>
      <p:sp>
        <p:nvSpPr>
          <p:cNvPr id="19459" name="Content Placeholder 4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538"/>
          </a:xfrm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19460" name="Picture 5" descr="C:\Users\Admin\AppData\Local\Microsoft\Windows\INetCache\IE\5QR85RI8\CrowdFundedDiplomacy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1295400"/>
            <a:ext cx="3657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smtClean="0"/>
              <a:t/>
            </a:r>
            <a:br>
              <a:rPr lang="en-US" altLang="en-US" smtClean="0"/>
            </a:br>
            <a:r>
              <a:rPr lang="en-US" altLang="en-US" smtClean="0"/>
              <a:t>Avon’s District Improvement Plan</a:t>
            </a:r>
          </a:p>
        </p:txBody>
      </p:sp>
      <p:sp>
        <p:nvSpPr>
          <p:cNvPr id="20482" name="Picture Placeholder 4"/>
          <p:cNvSpPr>
            <a:spLocks noGrp="1" noTextEdit="1"/>
          </p:cNvSpPr>
          <p:nvPr>
            <p:ph type="pic" idx="1"/>
          </p:nvPr>
        </p:nvSpPr>
        <p:spPr/>
      </p:sp>
      <p:sp>
        <p:nvSpPr>
          <p:cNvPr id="20483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en-US" altLang="en-US" b="1" u="sng" smtClean="0"/>
              <a:t>Goal 1:</a:t>
            </a:r>
            <a:r>
              <a:rPr lang="en-US" altLang="en-US" smtClean="0"/>
              <a:t> Fully implement with fidelity a tiered system of supports and services to meet the needs of all learners</a:t>
            </a:r>
          </a:p>
          <a:p>
            <a:pPr eaLnBrk="1" hangingPunct="1"/>
            <a:r>
              <a:rPr lang="en-US" altLang="en-US" b="1" u="sng" smtClean="0"/>
              <a:t>Goal 2:</a:t>
            </a:r>
            <a:r>
              <a:rPr lang="en-US" altLang="en-US" smtClean="0"/>
              <a:t> Improve student outcomes by emphasizing the importance of student growth and engagement.</a:t>
            </a:r>
          </a:p>
          <a:p>
            <a:pPr eaLnBrk="1" hangingPunct="1"/>
            <a:r>
              <a:rPr lang="en-US" altLang="en-US" b="1" u="sng" smtClean="0"/>
              <a:t>Goal 3:</a:t>
            </a:r>
            <a:r>
              <a:rPr lang="en-US" altLang="en-US" smtClean="0"/>
              <a:t> Ensure that all professional development engaged in by staff is of high quality and has a direct and substantial impact on student growth and achievement</a:t>
            </a:r>
          </a:p>
          <a:p>
            <a:pPr eaLnBrk="1" hangingPunct="1"/>
            <a:endParaRPr lang="en-US" altLang="en-US" smtClean="0"/>
          </a:p>
          <a:p>
            <a:pPr eaLnBrk="1" hangingPunct="1">
              <a:buFont typeface="Georgia" pitchFamily="18" charset="0"/>
              <a:buAutoNum type="arabicPeriod"/>
            </a:pPr>
            <a:endParaRPr lang="en-US" altLang="en-US" smtClean="0"/>
          </a:p>
        </p:txBody>
      </p:sp>
      <p:pic>
        <p:nvPicPr>
          <p:cNvPr id="20484" name="Picture 8" descr="C:\Users\Admin\AppData\Local\Microsoft\Windows\INetCache\IE\2X0CYUGN\Account_Plans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98800" y="609600"/>
            <a:ext cx="57404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solidFill>
                  <a:srgbClr val="7B9899"/>
                </a:solidFill>
              </a:rPr>
              <a:t>Areas of Focus of the FY19 Budget</a:t>
            </a:r>
          </a:p>
        </p:txBody>
      </p:sp>
      <p:sp>
        <p:nvSpPr>
          <p:cNvPr id="2150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52400" y="1946275"/>
            <a:ext cx="7772400" cy="4911725"/>
          </a:xfrm>
        </p:spPr>
        <p:txBody>
          <a:bodyPr/>
          <a:lstStyle/>
          <a:p>
            <a:pPr eaLnBrk="1" hangingPunct="1"/>
            <a:r>
              <a:rPr lang="en-US" altLang="en-US" smtClean="0"/>
              <a:t>Maintain level of service and programming</a:t>
            </a:r>
          </a:p>
          <a:p>
            <a:pPr eaLnBrk="1" hangingPunct="1"/>
            <a:r>
              <a:rPr lang="en-US" altLang="en-US" smtClean="0"/>
              <a:t>Address issues associated with MCAS Performance</a:t>
            </a:r>
          </a:p>
          <a:p>
            <a:pPr eaLnBrk="1" hangingPunct="1"/>
            <a:r>
              <a:rPr lang="en-US" altLang="en-US" smtClean="0"/>
              <a:t>Support high quality learning through professional development </a:t>
            </a:r>
          </a:p>
          <a:p>
            <a:pPr eaLnBrk="1" hangingPunct="1"/>
            <a:r>
              <a:rPr lang="en-US" altLang="en-US" smtClean="0"/>
              <a:t>Maintain small class sizes</a:t>
            </a:r>
          </a:p>
          <a:p>
            <a:pPr eaLnBrk="1" hangingPunct="1"/>
            <a:r>
              <a:rPr lang="en-US" altLang="en-US" smtClean="0"/>
              <a:t>Address issues of building maintenance</a:t>
            </a:r>
          </a:p>
          <a:p>
            <a:pPr eaLnBrk="1" hangingPunct="1"/>
            <a:r>
              <a:rPr lang="en-US" altLang="en-US" smtClean="0"/>
              <a:t>Address issues of increases in fixed costs</a:t>
            </a:r>
          </a:p>
          <a:p>
            <a:pPr eaLnBrk="1" hangingPunct="1"/>
            <a:r>
              <a:rPr lang="en-US" altLang="en-US" smtClean="0"/>
              <a:t>Maintain currency in technology</a:t>
            </a:r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</p:txBody>
      </p:sp>
      <p:pic>
        <p:nvPicPr>
          <p:cNvPr id="21507" name="Picture 4" descr="C:\Users\Admin\AppData\Local\Microsoft\Windows\Temporary Internet Files\Content.IE5\NFEUDBH5\MC900382573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0" y="4279900"/>
            <a:ext cx="2120900" cy="212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800" smtClean="0">
                <a:solidFill>
                  <a:srgbClr val="7B9899"/>
                </a:solidFill>
              </a:rPr>
              <a:t>Areas of Focus of the FY19 Budget</a:t>
            </a:r>
          </a:p>
        </p:txBody>
      </p:sp>
      <p:sp>
        <p:nvSpPr>
          <p:cNvPr id="22530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76400"/>
            <a:ext cx="5715000" cy="44545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500" smtClean="0"/>
              <a:t>Support athletic programs and extracurricula activities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500" smtClean="0"/>
              <a:t>Meet the requirements under special education law and regulations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500" smtClean="0"/>
              <a:t>Address federal and state mandates specifically the educator evaluation system, the Massachusetts Common Core Curriculum, and the new testing initiatives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500" smtClean="0"/>
              <a:t>Ensure educational opportunities for all students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en-US" sz="25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en-US" sz="2500" smtClean="0"/>
          </a:p>
          <a:p>
            <a:pPr eaLnBrk="1" hangingPunct="1">
              <a:lnSpc>
                <a:spcPct val="90000"/>
              </a:lnSpc>
            </a:pPr>
            <a:endParaRPr lang="en-US" altLang="en-US" sz="2500" smtClean="0"/>
          </a:p>
          <a:p>
            <a:pPr eaLnBrk="1" hangingPunct="1">
              <a:lnSpc>
                <a:spcPct val="90000"/>
              </a:lnSpc>
            </a:pPr>
            <a:endParaRPr lang="en-US" altLang="en-US" sz="2500" smtClean="0"/>
          </a:p>
        </p:txBody>
      </p:sp>
      <p:pic>
        <p:nvPicPr>
          <p:cNvPr id="22531" name="Picture 5" descr="C:\Users\Admin\AppData\Local\Microsoft\Windows\Temporary Internet Files\Content.IE5\KAEM3Q1C\MC90023276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575392">
            <a:off x="6569075" y="2413000"/>
            <a:ext cx="1944688" cy="293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Fixed Costs vs. Supplies &amp; Expenses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533400" y="1600200"/>
          <a:ext cx="8077200" cy="4578372"/>
        </p:xfrm>
        <a:graphic>
          <a:graphicData uri="http://schemas.openxmlformats.org/drawingml/2006/table">
            <a:tbl>
              <a:tblPr/>
              <a:tblGrid>
                <a:gridCol w="4064000"/>
                <a:gridCol w="977900"/>
                <a:gridCol w="977900"/>
                <a:gridCol w="2057400"/>
              </a:tblGrid>
              <a:tr h="1031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1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18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DESCRIPTION OF FIXED COST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 TOWN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 CHOICE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 BUDGET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1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REQUEST FY2019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FY2019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FY2019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1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1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CONTRACTURAL SALARIES -  (Admin, Teachers, Stipends contractual,long,sick)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4,179,828.00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1,080,000.00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5,259,828.00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1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1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OTHER SALARIES - (Cent Off,Secr,Facilities, Custodial,Aides non sped)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   815,260.00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                -  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   815,260.00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1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1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SERVICE CONTRACTS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     65,700.00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                -  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     65,700.00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1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1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TRANSPORTATION - (Includes reg salaries)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   120,520.00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                -  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   120,520.00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1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1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1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SPECIAL EDUCATION  - (Salaries, Transportation, Tuitions)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2,175,809.00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                -  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2,175,809.00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1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953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953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TOTAL FIXED COSTS</a:t>
                      </a:r>
                    </a:p>
                  </a:txBody>
                  <a:tcPr marL="6064" marR="6064" marT="6064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7,357,117.00 </a:t>
                      </a:r>
                    </a:p>
                  </a:txBody>
                  <a:tcPr marL="6064" marR="6064" marT="6064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1,080,000.00 </a:t>
                      </a:r>
                    </a:p>
                  </a:txBody>
                  <a:tcPr marL="6064" marR="6064" marT="6064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8,437,117.00 </a:t>
                      </a:r>
                    </a:p>
                  </a:txBody>
                  <a:tcPr marL="6064" marR="6064" marT="6064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18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5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MAKE UP OF DIFFERENCE AMOUNT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18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5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SUPPLIES AND EXPENSES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18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1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ADMINISTRATION - School Committee expenses, Central Office  supplies/expenses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     66,684.00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                -  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     66,684.00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1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1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TEACHING SERVICES - Teaching supplies/expenses, Principals Office supplies/expenses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   239,314.00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                -  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   239,314.00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1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                -  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1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INSTRUCTIONAL TECHNOLOGY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     96,462.00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                -  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     96,462.00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1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1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HEALTH SERVICES - SUPPLIES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       9,700.00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       9,700.00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1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1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ATHLETICS AND EXTRACURRICULAR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     48,420.00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     55,959.00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   104,379.00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1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1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OPERATION AND MAINTENANCE - All contracted services/supplies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   149,500.00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   149,500.00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1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1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PROFESSIONAL DEVELOPMENT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     37,500.00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                -  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     37,500.00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1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1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TRANSPORTATION GAS AND MAINTENANCE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     29,000.00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     29,000.00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1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1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UTILITIES - Heat, Elec, &amp; Telephone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   345,800.00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                -  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   345,800.00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1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1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ACQUISITION , IMPROVEMENT - 7000 - All new and replacement of equipment - LEASE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     42,796.00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                -  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     42,796.00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953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953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TOTAL SUPPLIES/EXPENSES</a:t>
                      </a:r>
                    </a:p>
                  </a:txBody>
                  <a:tcPr marL="6064" marR="6064" marT="6064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1,065,176.00 </a:t>
                      </a:r>
                    </a:p>
                  </a:txBody>
                  <a:tcPr marL="6064" marR="6064" marT="6064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     55,959.00 </a:t>
                      </a:r>
                    </a:p>
                  </a:txBody>
                  <a:tcPr marL="6064" marR="6064" marT="6064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1,121,135.00 </a:t>
                      </a:r>
                    </a:p>
                  </a:txBody>
                  <a:tcPr marL="6064" marR="6064" marT="6064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953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953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TOTAL BUDGET FY2019</a:t>
                      </a:r>
                    </a:p>
                  </a:txBody>
                  <a:tcPr marL="6064" marR="6064" marT="6064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8,422,293.00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1,135,959.00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   9,558,252.00 </a:t>
                      </a:r>
                    </a:p>
                  </a:txBody>
                  <a:tcPr marL="6064" marR="6064" marT="6064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>
              <a:solidFill>
                <a:srgbClr val="7B9899"/>
              </a:solidFill>
            </a:endParaRPr>
          </a:p>
        </p:txBody>
      </p:sp>
      <p:sp>
        <p:nvSpPr>
          <p:cNvPr id="24578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endParaRPr lang="en-US" altLang="en-US" smtClean="0"/>
          </a:p>
        </p:txBody>
      </p:sp>
      <p:pic>
        <p:nvPicPr>
          <p:cNvPr id="2458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3050" y="504825"/>
            <a:ext cx="8596313" cy="5846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solidFill>
                  <a:srgbClr val="7B9899"/>
                </a:solidFill>
              </a:rPr>
              <a:t>Thank you to the Town of Avon</a:t>
            </a:r>
          </a:p>
        </p:txBody>
      </p:sp>
      <p:sp>
        <p:nvSpPr>
          <p:cNvPr id="25602" name="Content Placeholder 6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marL="114300" indent="0" eaLnBrk="1" hangingPunct="1">
              <a:buFont typeface="Arial" charset="0"/>
              <a:buNone/>
            </a:pPr>
            <a:r>
              <a:rPr lang="en-US" altLang="en-US" sz="3600" smtClean="0"/>
              <a:t>Because of your generous support, the Avon Public Schools is able to continue offering its students a “World Class” education.</a:t>
            </a:r>
          </a:p>
        </p:txBody>
      </p:sp>
      <p:pic>
        <p:nvPicPr>
          <p:cNvPr id="25603" name="Picture 2" descr="C:\Users\Admin\AppData\Local\Microsoft\Windows\Temporary Internet Files\Content.IE5\QGRBEYZ6\MC910216337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9388" y="3352800"/>
            <a:ext cx="5611812" cy="31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74746</TotalTime>
  <Words>744</Words>
  <Application>Microsoft Office PowerPoint</Application>
  <PresentationFormat>On-screen Show (4:3)</PresentationFormat>
  <Paragraphs>225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Georgia</vt:lpstr>
      <vt:lpstr>Wingdings 2</vt:lpstr>
      <vt:lpstr>Wingdings</vt:lpstr>
      <vt:lpstr>Calibri</vt:lpstr>
      <vt:lpstr>Civic</vt:lpstr>
      <vt:lpstr>Avon Public Schools To Educate All Students to be Life Long Learners and Responsible Citizens in a Global Society</vt:lpstr>
      <vt:lpstr>Enrollment 2008 - 2017</vt:lpstr>
      <vt:lpstr>Local  Contribution 2013 - 2018</vt:lpstr>
      <vt:lpstr>FY19 Budget Request</vt:lpstr>
      <vt:lpstr>Other Anticipated Funds Applied to Operating Budget * Numbers are approximations at this time</vt:lpstr>
      <vt:lpstr> Avon’s District Improvement Plan</vt:lpstr>
      <vt:lpstr>Areas of Focus of the FY19 Budget</vt:lpstr>
      <vt:lpstr>Areas of Focus of the FY19 Budget</vt:lpstr>
      <vt:lpstr>Fixed Costs vs. Supplies &amp; Expenses</vt:lpstr>
      <vt:lpstr>Slide 10</vt:lpstr>
      <vt:lpstr>Thank you to the Town of Avon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Admin</dc:creator>
  <cp:lastModifiedBy>DGreen</cp:lastModifiedBy>
  <cp:revision>150</cp:revision>
  <dcterms:created xsi:type="dcterms:W3CDTF">2004-01-04T16:01:31Z</dcterms:created>
  <dcterms:modified xsi:type="dcterms:W3CDTF">2018-04-04T20:54:52Z</dcterms:modified>
</cp:coreProperties>
</file>