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12192000" cy="6858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2" roundtripDataSignature="AMtx7mjOrDMyPOsHLux9cLqY87LVBfLR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8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1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1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1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1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1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1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p2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p2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2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2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p2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5" name="Google Shape;345;p2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2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5" name="Google Shape;365;p2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p3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3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Google Shape;385;p3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3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p3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5" name="Google Shape;405;p3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3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5" name="Google Shape;415;p3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3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5" name="Google Shape;425;p3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3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3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3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5" name="Google Shape;445;p3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3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3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3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5" name="Google Shape;465;p3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3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6" name="Google Shape;476;p4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4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7" name="Google Shape;487;p4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4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8" name="Google Shape;498;p4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4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9" name="Google Shape;509;p4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4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9" name="Google Shape;519;p4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4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9" name="Google Shape;529;p4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4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9" name="Google Shape;539;p4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4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4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69F"/>
              </a:buClr>
              <a:buSzPts val="2400"/>
              <a:buNone/>
              <a:defRPr sz="2400">
                <a:solidFill>
                  <a:srgbClr val="82869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2000"/>
              <a:buNone/>
              <a:defRPr sz="2000">
                <a:solidFill>
                  <a:srgbClr val="82869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800"/>
              <a:buNone/>
              <a:defRPr sz="1800">
                <a:solidFill>
                  <a:srgbClr val="82869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5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5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5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5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creportcards.com/overview/?q=eT0yMDI1JnQ9RSZzaWQ9MDcwMTAxNw" TargetMode="Externa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creportcards.com/overview/?q=eT0yMDI1JnQ9RSZzaWQ9MDcwMTAxNw" TargetMode="Externa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42B4A"/>
            </a:gs>
            <a:gs pos="50000">
              <a:srgbClr val="353F6C">
                <a:alpha val="85098"/>
              </a:srgbClr>
            </a:gs>
            <a:gs pos="100000">
              <a:srgbClr val="404C82">
                <a:alpha val="0"/>
              </a:srgbClr>
            </a:gs>
          </a:gsLst>
          <a:lin ang="0" scaled="0"/>
        </a:gra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 descr="Marsh with stream running into the ocean. "/>
          <p:cNvPicPr preferRelativeResize="0"/>
          <p:nvPr/>
        </p:nvPicPr>
        <p:blipFill rotWithShape="1">
          <a:blip r:embed="rId3">
            <a:alphaModFix/>
          </a:blip>
          <a:srcRect t="15604" r="20255" b="17111"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rgbClr val="242B4A"/>
              </a:gs>
              <a:gs pos="50000">
                <a:srgbClr val="353F6C">
                  <a:alpha val="80000"/>
                </a:srgbClr>
              </a:gs>
              <a:gs pos="100000">
                <a:srgbClr val="404C82">
                  <a:alpha val="50196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" name="Google Shape;90;p1"/>
          <p:cNvCxnSpPr/>
          <p:nvPr/>
        </p:nvCxnSpPr>
        <p:spPr>
          <a:xfrm rot="10800000" flipH="1">
            <a:off x="723388" y="4437366"/>
            <a:ext cx="1503666" cy="1988"/>
          </a:xfrm>
          <a:prstGeom prst="straightConnector1">
            <a:avLst/>
          </a:prstGeom>
          <a:noFill/>
          <a:ln w="5715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684363" y="2132860"/>
            <a:ext cx="6642126" cy="2028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Beaufort County </a:t>
            </a:r>
            <a:br>
              <a:rPr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School District</a:t>
            </a:r>
            <a:endParaRPr/>
          </a:p>
        </p:txBody>
      </p:sp>
      <p:sp>
        <p:nvSpPr>
          <p:cNvPr id="92" name="Google Shape;92;p1"/>
          <p:cNvSpPr txBox="1">
            <a:spLocks noGrp="1"/>
          </p:cNvSpPr>
          <p:nvPr>
            <p:ph type="subTitle" idx="1"/>
          </p:nvPr>
        </p:nvSpPr>
        <p:spPr>
          <a:xfrm>
            <a:off x="684362" y="4719116"/>
            <a:ext cx="7307073" cy="76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US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Beaufort, South Carolina</a:t>
            </a:r>
            <a:endParaRPr/>
          </a:p>
        </p:txBody>
      </p:sp>
      <p:pic>
        <p:nvPicPr>
          <p:cNvPr id="93" name="Google Shape;93;p1" descr="bcsd log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32888" y="2132860"/>
            <a:ext cx="2512263" cy="2581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42B4A"/>
            </a:gs>
            <a:gs pos="50000">
              <a:srgbClr val="353F6C">
                <a:alpha val="85098"/>
              </a:srgbClr>
            </a:gs>
            <a:gs pos="100000">
              <a:srgbClr val="404C82">
                <a:alpha val="70196"/>
              </a:srgbClr>
            </a:gs>
          </a:gsLst>
          <a:lin ang="0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" descr="Marsh with stream running into the ocean. "/>
          <p:cNvPicPr preferRelativeResize="0"/>
          <p:nvPr/>
        </p:nvPicPr>
        <p:blipFill rotWithShape="1">
          <a:blip r:embed="rId3">
            <a:alphaModFix/>
          </a:blip>
          <a:srcRect t="15604" r="20255" b="17111"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rgbClr val="242B4A"/>
              </a:gs>
              <a:gs pos="50000">
                <a:srgbClr val="353F6C">
                  <a:alpha val="74902"/>
                </a:srgbClr>
              </a:gs>
              <a:gs pos="100000">
                <a:srgbClr val="404C82">
                  <a:alpha val="50196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0" name="Google Shape;100;p2"/>
          <p:cNvCxnSpPr/>
          <p:nvPr/>
        </p:nvCxnSpPr>
        <p:spPr>
          <a:xfrm rot="10800000" flipH="1">
            <a:off x="782334" y="4361719"/>
            <a:ext cx="1503666" cy="1988"/>
          </a:xfrm>
          <a:prstGeom prst="straightConnector1">
            <a:avLst/>
          </a:prstGeom>
          <a:noFill/>
          <a:ln w="5715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01" name="Google Shape;101;p2"/>
          <p:cNvSpPr txBox="1">
            <a:spLocks noGrp="1"/>
          </p:cNvSpPr>
          <p:nvPr>
            <p:ph type="ctrTitle"/>
          </p:nvPr>
        </p:nvSpPr>
        <p:spPr>
          <a:xfrm>
            <a:off x="684362" y="2851687"/>
            <a:ext cx="7307073" cy="1154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Arial"/>
              <a:buNone/>
            </a:pPr>
            <a:r>
              <a:rPr lang="en-US" sz="54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TITLE I ANNUAL PARENT MEETING</a:t>
            </a:r>
            <a:br>
              <a:rPr lang="en-US" sz="48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2026-2027</a:t>
            </a:r>
            <a:endParaRPr sz="4800" b="1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684362" y="4719116"/>
            <a:ext cx="7307073" cy="76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Michael C. Riley Elementary School and ECC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September 17, 2026</a:t>
            </a:r>
            <a:endParaRPr/>
          </a:p>
        </p:txBody>
      </p:sp>
      <p:pic>
        <p:nvPicPr>
          <p:cNvPr id="103" name="Google Shape;103;p2" descr="bcsd log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77328" y="5515016"/>
            <a:ext cx="1213370" cy="1246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42B4A"/>
            </a:gs>
            <a:gs pos="50000">
              <a:srgbClr val="353F6C">
                <a:alpha val="85098"/>
              </a:srgbClr>
            </a:gs>
            <a:gs pos="100000">
              <a:srgbClr val="404C82">
                <a:alpha val="70196"/>
              </a:srgbClr>
            </a:gs>
          </a:gsLst>
          <a:lin ang="0" scaled="0"/>
        </a:gra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3" descr="Marsh with stream running into the ocean. "/>
          <p:cNvPicPr preferRelativeResize="0"/>
          <p:nvPr/>
        </p:nvPicPr>
        <p:blipFill rotWithShape="1">
          <a:blip r:embed="rId3">
            <a:alphaModFix/>
          </a:blip>
          <a:srcRect t="15604" r="20255" b="17111"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rgbClr val="242B4A"/>
              </a:gs>
              <a:gs pos="50000">
                <a:srgbClr val="353F6C">
                  <a:alpha val="74902"/>
                </a:srgbClr>
              </a:gs>
              <a:gs pos="100000">
                <a:srgbClr val="404C82">
                  <a:alpha val="50196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0" name="Google Shape;110;p3"/>
          <p:cNvCxnSpPr/>
          <p:nvPr/>
        </p:nvCxnSpPr>
        <p:spPr>
          <a:xfrm rot="10800000" flipH="1">
            <a:off x="782334" y="4361719"/>
            <a:ext cx="1503666" cy="1988"/>
          </a:xfrm>
          <a:prstGeom prst="straightConnector1">
            <a:avLst/>
          </a:prstGeom>
          <a:noFill/>
          <a:ln w="5715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11" name="Google Shape;111;p3"/>
          <p:cNvSpPr txBox="1">
            <a:spLocks noGrp="1"/>
          </p:cNvSpPr>
          <p:nvPr>
            <p:ph type="ctrTitle"/>
          </p:nvPr>
        </p:nvSpPr>
        <p:spPr>
          <a:xfrm>
            <a:off x="684362" y="2851687"/>
            <a:ext cx="7307073" cy="1154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Arial"/>
              <a:buNone/>
            </a:pPr>
            <a:r>
              <a:rPr lang="en-US" sz="54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Reunion Annual de Padres Titulo 1</a:t>
            </a:r>
            <a:br>
              <a:rPr lang="en-US" sz="48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2026-2027</a:t>
            </a:r>
            <a:endParaRPr sz="4800" b="1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684362" y="4719116"/>
            <a:ext cx="7307073" cy="76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Michael C. Riley Elementary School and ECC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September 17, 2026</a:t>
            </a:r>
            <a:endParaRPr/>
          </a:p>
        </p:txBody>
      </p:sp>
      <p:pic>
        <p:nvPicPr>
          <p:cNvPr id="113" name="Google Shape;113;p3" descr="bcsd log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77328" y="5515016"/>
            <a:ext cx="1213370" cy="1246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>
                <a:latin typeface="Arial"/>
                <a:ea typeface="Arial"/>
                <a:cs typeface="Arial"/>
                <a:sym typeface="Arial"/>
              </a:rPr>
              <a:t>Agenda</a:t>
            </a:r>
            <a:endParaRPr/>
          </a:p>
        </p:txBody>
      </p:sp>
      <p:pic>
        <p:nvPicPr>
          <p:cNvPr id="121" name="Google Shape;121;p4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Google Shape;122;p4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23" name="Google Shape;123;p4"/>
          <p:cNvSpPr txBox="1"/>
          <p:nvPr/>
        </p:nvSpPr>
        <p:spPr>
          <a:xfrm>
            <a:off x="2401824" y="1271752"/>
            <a:ext cx="8458872" cy="4678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Title I?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Beaufort County Title I Schools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are funds are determined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 Goals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our Title I Funds are Used/Program Evaluation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 Performance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 Curriculum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 Policy and Compact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Notification of </a:t>
            </a:r>
            <a:r>
              <a:rPr lang="en-US" sz="2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Parent’s Right to Know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 Comments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5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>
                <a:latin typeface="Arial"/>
                <a:ea typeface="Arial"/>
                <a:cs typeface="Arial"/>
                <a:sym typeface="Arial"/>
              </a:rPr>
              <a:t>Agenda</a:t>
            </a:r>
            <a:endParaRPr/>
          </a:p>
        </p:txBody>
      </p:sp>
      <p:pic>
        <p:nvPicPr>
          <p:cNvPr id="131" name="Google Shape;131;p5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5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33" name="Google Shape;133;p5"/>
          <p:cNvSpPr txBox="1"/>
          <p:nvPr/>
        </p:nvSpPr>
        <p:spPr>
          <a:xfrm>
            <a:off x="2401823" y="1271752"/>
            <a:ext cx="9705507" cy="4062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¿Qué es Título 1?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Escuelas Título 1 del Distrito Escolar de Beaufort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¿Como se asignan los fondos?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Metas de la escuela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¿Como se utilizan nuestros fondos de Título 1?/Evaluación del Programa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Desempeño de la escuela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Curriculum de la escuela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Políticas y compromisos de los padres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Notificación de los </a:t>
            </a:r>
            <a:r>
              <a:rPr lang="en-US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derechos de los padres a estar informados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Comentarios de los padres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/>
              <a:t>What is Title I?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6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p6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3" name="Google Shape;143;p6"/>
          <p:cNvSpPr txBox="1"/>
          <p:nvPr/>
        </p:nvSpPr>
        <p:spPr>
          <a:xfrm>
            <a:off x="2401823" y="1271752"/>
            <a:ext cx="9705507" cy="4247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Title I is the largest federal assistance program for our nation’s schools.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Title I is designed to provide all children significant opportunity to receive a fair, equitable, and high-quality education, and to close educational achievement gaps.  (ESEA section 1001)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program serves millions of children in elementary and secondary schools each year.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are currently </a:t>
            </a: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 Title I Schools </a:t>
            </a: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Beaufort County School District.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7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/>
              <a:t>¿Qué es Título 1?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7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2" name="Google Shape;152;p7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53" name="Google Shape;153;p7"/>
          <p:cNvSpPr txBox="1"/>
          <p:nvPr/>
        </p:nvSpPr>
        <p:spPr>
          <a:xfrm>
            <a:off x="2328672" y="1460129"/>
            <a:ext cx="9485376" cy="4401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1 es el programa de asistencia federal más grande para las escuelas de nuestra nación.</a:t>
            </a:r>
            <a:b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Título 1 está diseñado para brindar a todos los niños oportunidades significativas de recibir una educación justa, equitativa y de alta calidad, y para cerrar las brechas de rendimiento educativo.  (ESEA sección 1001)</a:t>
            </a:r>
            <a:b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programa atiende a millones de niños en escuelas primarias y secundarias cada año. </a:t>
            </a:r>
            <a:b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Actualmente hay </a:t>
            </a: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 Escuelas  Título 1 </a:t>
            </a: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el Distrito Escolar del Condado de Beaufort.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8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Beaufort County Title I Schools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8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Google Shape;162;p8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63" name="Google Shape;163;p8"/>
          <p:cNvSpPr txBox="1"/>
          <p:nvPr/>
        </p:nvSpPr>
        <p:spPr>
          <a:xfrm>
            <a:off x="1848612" y="1347208"/>
            <a:ext cx="5279136" cy="498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Beaufort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Beaufort Middle School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Broad River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Hilton Head Island Early Childhood Center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Hilton Head Island School for the Creative Arts/Daufuskie Island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Hilton Head Island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Lady’s Island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Lady’s Island Middle School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Michael C. Riley Elementary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8"/>
          <p:cNvSpPr txBox="1"/>
          <p:nvPr/>
        </p:nvSpPr>
        <p:spPr>
          <a:xfrm>
            <a:off x="6964415" y="1271752"/>
            <a:ext cx="5279136" cy="4601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Mossy Oaks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 Royal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 Cedar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Robert Smalls Leadership Academy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Joseph S. Shanklin Elementary 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St. Helena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Whale Branch Early College High School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Whale Branch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Whale Branch Middle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9"/>
          <p:cNvSpPr txBox="1">
            <a:spLocks noGrp="1"/>
          </p:cNvSpPr>
          <p:nvPr>
            <p:ph type="title"/>
          </p:nvPr>
        </p:nvSpPr>
        <p:spPr>
          <a:xfrm>
            <a:off x="2451798" y="365126"/>
            <a:ext cx="8902001" cy="580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3600" b="1"/>
              <a:t>Escuelas Título 1 del Condado de Beaufort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9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3" name="Google Shape;173;p9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74" name="Google Shape;174;p9"/>
          <p:cNvSpPr txBox="1"/>
          <p:nvPr/>
        </p:nvSpPr>
        <p:spPr>
          <a:xfrm>
            <a:off x="1848612" y="1347208"/>
            <a:ext cx="5279136" cy="498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Beaufort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Beaufort Middle School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Broad River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Hilton Head Island Early Childhood Center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Hilton Head Island School for the Creative Arts/Daufuskie Island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Hilton Head Island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Lady’s Island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Lady’s Island Middle School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Michael C. Riley Elementary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9"/>
          <p:cNvSpPr txBox="1"/>
          <p:nvPr/>
        </p:nvSpPr>
        <p:spPr>
          <a:xfrm>
            <a:off x="6964415" y="1271752"/>
            <a:ext cx="5279136" cy="4601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Mossy Oaks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 Royal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 Cedar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Robert Smalls Leadership Academy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Joseph S. Shanklin Elementary 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St. Helena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Whale Branch Early College High School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Whale Branch Elementary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Whale Branch Middle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0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How does Title I Work?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10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4" name="Google Shape;184;p10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85" name="Google Shape;185;p10"/>
          <p:cNvSpPr txBox="1"/>
          <p:nvPr/>
        </p:nvSpPr>
        <p:spPr>
          <a:xfrm>
            <a:off x="2170176" y="1755648"/>
            <a:ext cx="9412224" cy="3939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</a:pPr>
            <a:r>
              <a:rPr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federal government provides funding to states based on census and poverty data each year for Title I.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</a:pPr>
            <a:r>
              <a:rPr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South Carolina Department of Education sends the money to the local school districts.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</a:pPr>
            <a:r>
              <a:rPr lang="en-US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school district identifies eligible schools based off of their percentage of Pupils in Poverty and provides a Title I allocation.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1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¿Cómo funciona el Título 1?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11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4" name="Google Shape;194;p11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95" name="Google Shape;195;p11"/>
          <p:cNvSpPr txBox="1"/>
          <p:nvPr/>
        </p:nvSpPr>
        <p:spPr>
          <a:xfrm>
            <a:off x="2852928" y="1755648"/>
            <a:ext cx="8007768" cy="4247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gobierno federal proporciona cada año para el Título I fondos a los estados basados en datos del censo y los niveles de pobreza.</a:t>
            </a:r>
            <a:b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Departamento de Educación de Carolina del Sur envía el dinero a los distritos escolares locales.</a:t>
            </a:r>
            <a:b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distrito escolar identifica las escuelas elegibles en función de su porcentaje de alumnos en situación de pobreza y proporciona una asignación del Título 1.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2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A Title I Schoolwide Program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12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12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05" name="Google Shape;205;p12"/>
          <p:cNvSpPr txBox="1"/>
          <p:nvPr/>
        </p:nvSpPr>
        <p:spPr>
          <a:xfrm>
            <a:off x="2295143" y="1421588"/>
            <a:ext cx="9058656" cy="5016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Title I schools in the BCSD implement a </a:t>
            </a:r>
            <a:r>
              <a:rPr lang="en-US" sz="2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schoolwide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program.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a schoolwide program, a school may use Title I funds to implement reforms to upgrade the entire educational program of the school.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are three requirements of a Title I Schoolwide program and the school must:</a:t>
            </a:r>
            <a:endParaRPr/>
          </a:p>
          <a:p>
            <a:pPr marL="1200150" marR="0" lvl="2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 a comprehensive needs assessment through a broad range of stakeholders.</a:t>
            </a:r>
            <a:endParaRPr/>
          </a:p>
          <a:p>
            <a:pPr marL="1200150" marR="0" lvl="2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 a comprehensive School Renewal Plan that describes how the school will improve academic achievement throughout the school.</a:t>
            </a:r>
            <a:endParaRPr/>
          </a:p>
          <a:p>
            <a:pPr marL="1200150" marR="0" lvl="2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Annually, evaluate the schoolwide plan to determine if the schoolwide program has been effective in addressing the major problem areas and, in turn, increasing student achievement, particularly for the lowest-achieving students. Schools must revise the plan, as necessary.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3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Programa Escolar de Título 1 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13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4" name="Google Shape;214;p13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15" name="Google Shape;215;p13"/>
          <p:cNvSpPr txBox="1"/>
          <p:nvPr/>
        </p:nvSpPr>
        <p:spPr>
          <a:xfrm>
            <a:off x="1429511" y="1142660"/>
            <a:ext cx="10302240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9144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Todas las escuelas de Título 1 en el Distrito Escolar del Condado de Beaufort implementan un programa escolar.</a:t>
            </a:r>
            <a:endParaRPr/>
          </a:p>
          <a:p>
            <a:pPr marL="1371600" marR="0" lvl="2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un programa escolar, una escuela puede usar los fondos del Título 1 para implementar reformas que ayudan a mejorar todo el programa educativo de la escuela.</a:t>
            </a:r>
            <a:b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Hay tres requisitos de un programa escolar de Título 1 y en donde la escuela debe:</a:t>
            </a:r>
            <a:endParaRPr/>
          </a:p>
          <a:p>
            <a:pPr marL="2114550" marR="0" lvl="4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Llevar a cabo una evaluación integral de las necesidades a través de una amplia gama de partes interesadas.</a:t>
            </a:r>
            <a:b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Crear un Plan de Renovación Escolar integral que describa cómo la escuela mejorará el rendimiento académico.</a:t>
            </a:r>
            <a:b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Anualmente, evaluar el plan de toda la escuela para determinar si el programa escolar ha sido efectivo para abordar las principales áreas problemáticas y, a su vez, aumentar el rendimiento de los estudiantes, particularmente para los estudiantes de menor rendimiento. Las escuelas deben revisar el plan según sea necesario.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4"/>
          <p:cNvSpPr txBox="1">
            <a:spLocks noGrp="1"/>
          </p:cNvSpPr>
          <p:nvPr>
            <p:ph type="title"/>
          </p:nvPr>
        </p:nvSpPr>
        <p:spPr>
          <a:xfrm>
            <a:off x="2575032" y="365126"/>
            <a:ext cx="8778767" cy="602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3600" b="1"/>
              <a:t>Determining How Title I Funds Are Used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14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4" name="Google Shape;224;p14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25" name="Google Shape;225;p14"/>
          <p:cNvSpPr txBox="1"/>
          <p:nvPr/>
        </p:nvSpPr>
        <p:spPr>
          <a:xfrm>
            <a:off x="2203849" y="1318022"/>
            <a:ext cx="8778767" cy="5755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Each school has a school advisory committee composed of parents, teachers, other staff that work at the school, community representatives and the principal.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Beaufort County School District, the School Improvement Council (SIC) usually serves as the school advisory committee.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comprehensive needs assessment is completed each year.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Goals are developed for the school year, and a School Renewal Plan is written.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SIC approves the Title I budget for the school which is a funding source to support the School Renewal Plan.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5"/>
          <p:cNvSpPr txBox="1">
            <a:spLocks noGrp="1"/>
          </p:cNvSpPr>
          <p:nvPr>
            <p:ph type="title"/>
          </p:nvPr>
        </p:nvSpPr>
        <p:spPr>
          <a:xfrm>
            <a:off x="2575032" y="365126"/>
            <a:ext cx="8778767" cy="659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3600" b="1"/>
              <a:t>Decidir cómo utilizar los fondos del Título 1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15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4" name="Google Shape;234;p15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35" name="Google Shape;235;p15"/>
          <p:cNvSpPr txBox="1"/>
          <p:nvPr/>
        </p:nvSpPr>
        <p:spPr>
          <a:xfrm>
            <a:off x="1969505" y="1452365"/>
            <a:ext cx="9989820" cy="461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Cada escuela tiene un comité asesor escolar compuesto por padres, maestros, otro personal que trabaja en la escuela, representantes de la comunidad y el director.</a:t>
            </a:r>
            <a:b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el Distrito Escolar del Condado de Beaufort, el Consejo de Mejoramiento Escolar (SIC) generalmente sirve como el comité asesor escolar.</a:t>
            </a:r>
            <a:b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Cada año se completa una evaluación integral de las necesidades</a:t>
            </a:r>
            <a:b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 desarrollan metas para el año escolar y se escribe un Plan de Renovación Escolar.</a:t>
            </a:r>
            <a:b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SIC aprueba el presupuesto del Título 1 para la escuela, que es una fuente de financiamiento para apoyar el Plan de Renovación Escolar.</a:t>
            </a: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6"/>
          <p:cNvSpPr txBox="1">
            <a:spLocks noGrp="1"/>
          </p:cNvSpPr>
          <p:nvPr>
            <p:ph type="title"/>
          </p:nvPr>
        </p:nvSpPr>
        <p:spPr>
          <a:xfrm>
            <a:off x="2575032" y="446882"/>
            <a:ext cx="8368220" cy="609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3600" b="1" dirty="0"/>
              <a:t>School Goals Developed from Needs Assessment</a:t>
            </a:r>
            <a:endParaRPr sz="3600" b="1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16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4" name="Google Shape;244;p16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45" name="Google Shape;245;p16"/>
          <p:cNvSpPr txBox="1"/>
          <p:nvPr/>
        </p:nvSpPr>
        <p:spPr>
          <a:xfrm>
            <a:off x="1848613" y="1228874"/>
            <a:ext cx="9690718" cy="78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Students who scored meets or exceeds</a:t>
            </a: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 SCREADY ELA will increase from</a:t>
            </a: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43.8% in 2024 to 75% by 2029.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Students who scored meets or exceeds on SCREADY Math will increase from 39.3% in 2024 to 75% by 2029.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K-2 students will increase from 60% to75% on or above grade level on ELA iReady Diagnostic by 2029.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K-2 students will increase from 40% to75% on or above grade level on Math iReady Diagnostic by 2029.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By 2028-2029, the mean percentage in the category of Leadership (School and Family Partnership, Family Engagement, Community Engagement) will increase five points from 74 (2025) to 79 (2029).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2028-2029 85% of staff will complete state or district-mandated professional      training by 2029.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7"/>
          <p:cNvSpPr txBox="1">
            <a:spLocks noGrp="1"/>
          </p:cNvSpPr>
          <p:nvPr>
            <p:ph type="title"/>
          </p:nvPr>
        </p:nvSpPr>
        <p:spPr>
          <a:xfrm>
            <a:off x="2431701" y="365126"/>
            <a:ext cx="9375111" cy="438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3600" b="1"/>
              <a:t>Objetivos escolares desarrollados a partir de la evaluación de necesidades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17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17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55" name="Google Shape;255;p17"/>
          <p:cNvSpPr txBox="1"/>
          <p:nvPr/>
        </p:nvSpPr>
        <p:spPr>
          <a:xfrm>
            <a:off x="2296534" y="1587697"/>
            <a:ext cx="8778767" cy="5016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Students who scored meets or exceeds</a:t>
            </a: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 SCREADY ELA will increase from</a:t>
            </a: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43.8% in 2024 to 75% by 2029.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Students who scored meets or exceeds on SCREADY Math will increase from 39.3% in 2024 to 75% by 2029.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K-2 students will increase from 60% to75% on or above grade level on ELA iReady Diagnostic by 2029.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K-2 students will increase from 40% to75% on or above grade level on Math iReady Diagnostic by 2029.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By 2028-2029, the mean percentage in the category of Leadership (School and Family Partnership, Family Engagement, Community Engagement) will increase five points from 74 (2025) to 79 (2029).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2028-2029 85% of staff will complete state or district-mandated professional      training by 2029.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&lt;Enter School Goals developed based on Comprehensive Needs Assessment&gt;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8"/>
          <p:cNvSpPr txBox="1">
            <a:spLocks noGrp="1"/>
          </p:cNvSpPr>
          <p:nvPr>
            <p:ph type="title"/>
          </p:nvPr>
        </p:nvSpPr>
        <p:spPr>
          <a:xfrm>
            <a:off x="2575032" y="365126"/>
            <a:ext cx="8778767" cy="619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3600" b="1"/>
              <a:t>Our School’s Title I Activities – Program Evaluation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18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4" name="Google Shape;264;p18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265" name="Google Shape;26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50949" y="1142650"/>
            <a:ext cx="11881761" cy="480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9"/>
          <p:cNvSpPr txBox="1">
            <a:spLocks noGrp="1"/>
          </p:cNvSpPr>
          <p:nvPr>
            <p:ph type="title"/>
          </p:nvPr>
        </p:nvSpPr>
        <p:spPr>
          <a:xfrm>
            <a:off x="1929284" y="365125"/>
            <a:ext cx="94245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/>
              <a:t>Escuela Primaria y Centro de Educación Infantil MC Riley; Presupuesto planificado del Programa Título I:</a:t>
            </a:r>
            <a:br>
              <a:rPr lang="en-US" sz="3200" b="1"/>
            </a:br>
            <a:endParaRPr sz="3200" b="1"/>
          </a:p>
        </p:txBody>
      </p:sp>
      <p:sp>
        <p:nvSpPr>
          <p:cNvPr id="271" name="Google Shape;271;p19"/>
          <p:cNvSpPr txBox="1">
            <a:spLocks noGrp="1"/>
          </p:cNvSpPr>
          <p:nvPr>
            <p:ph type="body" idx="1"/>
          </p:nvPr>
        </p:nvSpPr>
        <p:spPr>
          <a:xfrm>
            <a:off x="2109100" y="1825625"/>
            <a:ext cx="9244500" cy="23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Salario anual de un/a especialista en intervención académica.</a:t>
            </a: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Salarios anuales de dos coordinadores/as de padres.</a:t>
            </a: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Salarios anuales de un/a especialista en intervención conductual.</a:t>
            </a:r>
            <a:endParaRPr sz="240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2" name="Google Shape;27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1"/>
          <p:cNvSpPr txBox="1">
            <a:spLocks noGrp="1"/>
          </p:cNvSpPr>
          <p:nvPr>
            <p:ph type="title"/>
          </p:nvPr>
        </p:nvSpPr>
        <p:spPr>
          <a:xfrm>
            <a:off x="2382422" y="333569"/>
            <a:ext cx="9424416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School Performance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" name="Google Shape;290;p21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1" name="Google Shape;291;p21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92" name="Google Shape;292;p21"/>
          <p:cNvSpPr txBox="1"/>
          <p:nvPr/>
        </p:nvSpPr>
        <p:spPr>
          <a:xfrm>
            <a:off x="2081929" y="1613118"/>
            <a:ext cx="10025402" cy="4401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ATSI- Students with Disabilities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Average School Report Card Ratings-Above district and state average for overall growth and students performing in the lower 20%. </a:t>
            </a:r>
            <a:endParaRPr/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 Report Card Link: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https://screportcards.com/overview/?q=eT0yMDI1JnQ9RSZzaWQ9MDcwMTAxNw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2"/>
          <p:cNvSpPr txBox="1">
            <a:spLocks noGrp="1"/>
          </p:cNvSpPr>
          <p:nvPr>
            <p:ph type="title"/>
          </p:nvPr>
        </p:nvSpPr>
        <p:spPr>
          <a:xfrm>
            <a:off x="2382422" y="333569"/>
            <a:ext cx="9424416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Desempeño de la escuela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0" name="Google Shape;300;p22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1" name="Google Shape;301;p22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02" name="Google Shape;302;p22"/>
          <p:cNvSpPr txBox="1"/>
          <p:nvPr/>
        </p:nvSpPr>
        <p:spPr>
          <a:xfrm>
            <a:off x="2081929" y="1613118"/>
            <a:ext cx="1002540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https://screportcards.com/overview/?q=eT0yMDI1JnQ9RSZzaWQ9MDcwMTAxNw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3"/>
          <p:cNvSpPr txBox="1">
            <a:spLocks noGrp="1"/>
          </p:cNvSpPr>
          <p:nvPr>
            <p:ph type="title"/>
          </p:nvPr>
        </p:nvSpPr>
        <p:spPr>
          <a:xfrm>
            <a:off x="2382422" y="333569"/>
            <a:ext cx="9424416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School</a:t>
            </a:r>
            <a:r>
              <a:rPr lang="en-US" sz="3600"/>
              <a:t> </a:t>
            </a:r>
            <a:r>
              <a:rPr lang="en-US" sz="3600" b="1"/>
              <a:t>Curriculum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p23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1" name="Google Shape;311;p23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12" name="Google Shape;312;p23"/>
          <p:cNvSpPr txBox="1"/>
          <p:nvPr/>
        </p:nvSpPr>
        <p:spPr>
          <a:xfrm>
            <a:off x="2081929" y="1613118"/>
            <a:ext cx="10025402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 in Me Lighthouse Certified School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Cognia Stem Certified 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Ready Math Curriculum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Houghton Mifflin Harcourt Reading 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GT Curriculum resources-Junior Great Books, Word Masters,  William and Mary, M3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Fine Arts, Dance, Computer Science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STEM Engineering Labs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Inclusive Practices-Co-teaching Models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4"/>
          <p:cNvSpPr txBox="1">
            <a:spLocks noGrp="1"/>
          </p:cNvSpPr>
          <p:nvPr>
            <p:ph type="title"/>
          </p:nvPr>
        </p:nvSpPr>
        <p:spPr>
          <a:xfrm>
            <a:off x="2382422" y="333569"/>
            <a:ext cx="9424416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Curriculum de la escuela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p24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1" name="Google Shape;321;p24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322" name="Google Shape;322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55629" y="1255934"/>
            <a:ext cx="9788495" cy="5505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5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Parent and Family Engagement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p25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1" name="Google Shape;331;p25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32" name="Google Shape;332;p25"/>
          <p:cNvSpPr txBox="1"/>
          <p:nvPr/>
        </p:nvSpPr>
        <p:spPr>
          <a:xfrm>
            <a:off x="1987296" y="1383784"/>
            <a:ext cx="9899904" cy="486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Title I law requires that all Title I schools and families work together.  </a:t>
            </a:r>
            <a:endParaRPr/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our school partners with families is listed in the following documents:</a:t>
            </a:r>
            <a:endParaRPr/>
          </a:p>
          <a:p>
            <a:pPr marL="9144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Parent-School Compact</a:t>
            </a:r>
            <a:endParaRPr/>
          </a:p>
          <a:p>
            <a:pPr marL="9144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Parental and Family Engagement Policy</a:t>
            </a:r>
            <a:endParaRPr/>
          </a:p>
          <a:p>
            <a:pPr marL="457200" marR="0" lvl="1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Each of these documents are distributed to parents each year and your feedback on them is very much appreciated. The Parent-School Compact and Family Engagement Policy are both reviewed each Spring and updated if necessary.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6"/>
          <p:cNvSpPr txBox="1">
            <a:spLocks noGrp="1"/>
          </p:cNvSpPr>
          <p:nvPr>
            <p:ph type="title"/>
          </p:nvPr>
        </p:nvSpPr>
        <p:spPr>
          <a:xfrm>
            <a:off x="2461846" y="365125"/>
            <a:ext cx="8891953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Participación</a:t>
            </a:r>
            <a:r>
              <a:rPr lang="en-US" sz="3600"/>
              <a:t> de los padres y la familia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p26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1" name="Google Shape;341;p26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42" name="Google Shape;342;p26"/>
          <p:cNvSpPr txBox="1"/>
          <p:nvPr/>
        </p:nvSpPr>
        <p:spPr>
          <a:xfrm>
            <a:off x="1987296" y="1383784"/>
            <a:ext cx="9899904" cy="498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ley del Título 1 requiere que todas las escuelas y familias del Título 1 trabajen juntas.  </a:t>
            </a:r>
            <a:endParaRPr/>
          </a:p>
          <a:p>
            <a:pPr marL="285750" marR="0" lvl="0" indent="-120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Estos son los dos documentos en que nuestra escuela trabaja con nuestras familias: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Compromiso entre padres y escuelas</a:t>
            </a:r>
            <a:b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Política de participación de los padres y la familia</a:t>
            </a:r>
            <a:endParaRPr/>
          </a:p>
          <a:p>
            <a:pPr marL="800100" marR="0" lvl="1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Cada uno de estos documentos se distribuye a los padres cada año y sus comentarios sobre estos documentos son muy apreciados porque se revisan cada primavera y se actualizan si es necesario.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7"/>
          <p:cNvSpPr txBox="1">
            <a:spLocks noGrp="1"/>
          </p:cNvSpPr>
          <p:nvPr>
            <p:ph type="title"/>
          </p:nvPr>
        </p:nvSpPr>
        <p:spPr>
          <a:xfrm>
            <a:off x="2575032" y="236033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3600" b="1"/>
              <a:t>Parent and Family Engagement: </a:t>
            </a:r>
            <a:br>
              <a:rPr lang="en-US" sz="3600" b="1"/>
            </a:br>
            <a:r>
              <a:rPr lang="en-US" sz="3600" b="1" u="sng"/>
              <a:t>School Compact</a:t>
            </a:r>
            <a:endParaRPr sz="3600" b="1" u="sng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0" name="Google Shape;350;p27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1" name="Google Shape;351;p27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52" name="Google Shape;352;p27"/>
          <p:cNvSpPr txBox="1"/>
          <p:nvPr/>
        </p:nvSpPr>
        <p:spPr>
          <a:xfrm>
            <a:off x="2081929" y="1755648"/>
            <a:ext cx="9159095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2625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Outlines the shared responsibilities of the school, parent, and students to support high student achievement</a:t>
            </a:r>
            <a:endParaRPr/>
          </a:p>
          <a:p>
            <a:pPr marL="682625" marR="0" lvl="0" indent="-457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Distributed and signed by parents each year. At our school, we distribute the information in the following manner:</a:t>
            </a:r>
            <a:endParaRPr/>
          </a:p>
          <a:p>
            <a:pPr marL="1139825" marR="0" lvl="1" indent="-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Back to School Night, MLP Parent Breakfast, Hispanic Heritage Luncheon</a:t>
            </a:r>
            <a:endParaRPr/>
          </a:p>
          <a:p>
            <a:pPr marL="682625" marR="0" lvl="0" indent="-457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reviewed yearly during the Spring planning process with input from parents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8"/>
          <p:cNvSpPr txBox="1">
            <a:spLocks noGrp="1"/>
          </p:cNvSpPr>
          <p:nvPr>
            <p:ph type="title"/>
          </p:nvPr>
        </p:nvSpPr>
        <p:spPr>
          <a:xfrm>
            <a:off x="2575032" y="236033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3600" b="1"/>
              <a:t>Participación de los padres y la familia: </a:t>
            </a:r>
            <a:r>
              <a:rPr lang="en-US" sz="3600" b="1" u="sng"/>
              <a:t>Compromiso escolar</a:t>
            </a:r>
            <a:endParaRPr sz="3600" b="1" u="sng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0" name="Google Shape;360;p28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1" name="Google Shape;361;p28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62" name="Google Shape;362;p28"/>
          <p:cNvSpPr txBox="1"/>
          <p:nvPr/>
        </p:nvSpPr>
        <p:spPr>
          <a:xfrm>
            <a:off x="2194559" y="1755648"/>
            <a:ext cx="9159239" cy="4124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2625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Describe las responsabilidades compartidas de la escuela, los padres y los estudiantes y/o ordena apoyar el alto rendimiento estudiantil</a:t>
            </a:r>
            <a:b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Distribuido y firmado por los padres cada año </a:t>
            </a:r>
            <a:endParaRPr/>
          </a:p>
          <a:p>
            <a:pPr marL="1139825" marR="0" lvl="1" indent="-457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Noche de Ingreso Escolar, Desaynuo de Padres con el Equipo de MLP, Almuerzo de Herencia Familiar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39825" marR="0" lvl="1" indent="-457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 revisa anualmente durante el proceso de planificación de primavera con el aporte de los padres.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9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Parent and Family Engagement Policy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0" name="Google Shape;370;p29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1" name="Google Shape;371;p29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72" name="Google Shape;372;p29"/>
          <p:cNvSpPr txBox="1"/>
          <p:nvPr/>
        </p:nvSpPr>
        <p:spPr>
          <a:xfrm>
            <a:off x="2020969" y="1468023"/>
            <a:ext cx="9695543" cy="477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09600" marR="0" lvl="0" indent="-609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includes activities intended to engage parents, in a meaningful way in the development, implementation, and review of the parental involvement program.</a:t>
            </a:r>
            <a:endParaRPr/>
          </a:p>
          <a:p>
            <a:pPr marL="609600" marR="0" lvl="0" indent="-609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development of this policy allows for parents to give input on important issues pertaining to school and community.</a:t>
            </a:r>
            <a:endParaRPr/>
          </a:p>
          <a:p>
            <a:pPr marL="609600" marR="0" lvl="0" indent="-609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Parents work with school staff to write the Parent and Family Engagement Policy.</a:t>
            </a:r>
            <a:endParaRPr/>
          </a:p>
          <a:p>
            <a:pPr marL="609600" marR="0" lvl="0" indent="-609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is distributed and posted to school’s website each year.</a:t>
            </a:r>
            <a:endParaRPr/>
          </a:p>
          <a:p>
            <a:pPr marL="609600" marR="0" lvl="0" indent="-609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Parent and Family Engagement Policy is evaluated in the Spring, any revisions are made with the SIC.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0"/>
          <p:cNvSpPr txBox="1">
            <a:spLocks noGrp="1"/>
          </p:cNvSpPr>
          <p:nvPr>
            <p:ph type="title"/>
          </p:nvPr>
        </p:nvSpPr>
        <p:spPr>
          <a:xfrm>
            <a:off x="2575032" y="365126"/>
            <a:ext cx="8778767" cy="648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3600" b="1"/>
              <a:t>Política de Participación de los Padres y la Familia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0" name="Google Shape;380;p30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1" name="Google Shape;381;p30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82" name="Google Shape;382;p30"/>
          <p:cNvSpPr txBox="1"/>
          <p:nvPr/>
        </p:nvSpPr>
        <p:spPr>
          <a:xfrm>
            <a:off x="1970532" y="1271752"/>
            <a:ext cx="9782556" cy="5170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09600" marR="0" lvl="0" indent="-609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Incluye actividades destinadas a involucrar a los padres, de manera significativa en el desarrollo, implementación y revisión del programa de participación de los padres. </a:t>
            </a:r>
            <a:b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desarrollo permite a los padres dar su opinión sobre cuestiones importantes relacionadas con la escuela y la comunidad. </a:t>
            </a:r>
            <a:b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padres trabajan con el personal escolar para escribir las Políticas de Participación de los Padres y la Familiaescuela cada año.</a:t>
            </a:r>
            <a:b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Evaluado en la primavera y cualquier corrección se hace con el.</a:t>
            </a:r>
            <a:b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Distribuido y publicado en el sitio web de la SIC.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1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Planned Parent Engagement Activities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31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1" name="Google Shape;391;p31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92" name="Google Shape;392;p31"/>
          <p:cNvSpPr txBox="1"/>
          <p:nvPr/>
        </p:nvSpPr>
        <p:spPr>
          <a:xfrm>
            <a:off x="2081929" y="1755648"/>
            <a:ext cx="9427319" cy="5109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Student-led Conferences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Quarterly WIG ceremonies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Curriculum Nights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Riley’s Run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MC Riley Week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MLP events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Related Arts Health and Fitness Night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Back to School Events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Craft Fair, International Festival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Leadership Day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Special Olympics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32"/>
          <p:cNvSpPr txBox="1">
            <a:spLocks noGrp="1"/>
          </p:cNvSpPr>
          <p:nvPr>
            <p:ph type="title"/>
          </p:nvPr>
        </p:nvSpPr>
        <p:spPr>
          <a:xfrm>
            <a:off x="2401556" y="365125"/>
            <a:ext cx="9510028" cy="539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3600" b="1"/>
              <a:t>Actividades</a:t>
            </a:r>
            <a:r>
              <a:rPr lang="en-US" sz="3600"/>
              <a:t> </a:t>
            </a:r>
            <a:r>
              <a:rPr lang="en-US" sz="3600" b="1"/>
              <a:t>planificadas de participación de los padres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0" name="Google Shape;400;p32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1" name="Google Shape;401;p32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02" name="Google Shape;402;p32"/>
          <p:cNvSpPr txBox="1"/>
          <p:nvPr/>
        </p:nvSpPr>
        <p:spPr>
          <a:xfrm>
            <a:off x="2081929" y="1755648"/>
            <a:ext cx="9427319" cy="5109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Student-led Conferences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Quarterly WIG ceremonies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Curriculum Nights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Riley’s Run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MC Riley Week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MLP events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Related Arts Health and Fitness Night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Back to School Events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Craft Fair, International Festival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Leadership Day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Special Olympics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3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Parenting Set Aside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0" name="Google Shape;410;p33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1" name="Google Shape;411;p33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12" name="Google Shape;412;p33"/>
          <p:cNvSpPr txBox="1"/>
          <p:nvPr/>
        </p:nvSpPr>
        <p:spPr>
          <a:xfrm>
            <a:off x="2218944" y="1755648"/>
            <a:ext cx="8641752" cy="295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Each school is allocated $11 per eligible pupil used to support the parent engagement program</a:t>
            </a:r>
            <a:endParaRPr/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you have any specific questions about the school’s Title I Budget?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Reserva parental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0" name="Google Shape;420;p34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1" name="Google Shape;421;p34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22" name="Google Shape;422;p34"/>
          <p:cNvSpPr txBox="1"/>
          <p:nvPr/>
        </p:nvSpPr>
        <p:spPr>
          <a:xfrm>
            <a:off x="2218944" y="1755648"/>
            <a:ext cx="8641752" cy="2523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cada escuela se le asignan $11 por alumno elegible que se  utiliza para apoyar el programa de participación de los padres.</a:t>
            </a:r>
            <a:endParaRPr/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Preguntas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35"/>
          <p:cNvSpPr txBox="1">
            <a:spLocks noGrp="1"/>
          </p:cNvSpPr>
          <p:nvPr>
            <p:ph type="title"/>
          </p:nvPr>
        </p:nvSpPr>
        <p:spPr>
          <a:xfrm>
            <a:off x="1951714" y="365125"/>
            <a:ext cx="9402086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Parents’ Rights Under Title I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0" name="Google Shape;430;p35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1" name="Google Shape;431;p35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32" name="Google Shape;432;p35"/>
          <p:cNvSpPr txBox="1"/>
          <p:nvPr/>
        </p:nvSpPr>
        <p:spPr>
          <a:xfrm>
            <a:off x="1951713" y="1271752"/>
            <a:ext cx="9996447" cy="4755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Each year Title I schools are required to provide certain notifications to parents. Parent rights under Title I include: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Parents may request regular meetings to express opinions and concerns</a:t>
            </a:r>
            <a:endParaRPr/>
          </a:p>
          <a:p>
            <a:pPr marL="9144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Annual Parent Conferences are required in Title I elementary schools.</a:t>
            </a:r>
            <a:endParaRPr sz="2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Parents must be provided information on their child’s level of achievement on local and state assessments.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Parents must be provided information on their child’s level of achievement in Reading/Language Arts, Mathematics, Social Studies, and Science.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Parents may request and receive information on the qualifications of their child’s teacher.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Parents must be informed if their child is taught by a non-certified teacher for four or more consecutive weeks.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6"/>
          <p:cNvSpPr txBox="1">
            <a:spLocks noGrp="1"/>
          </p:cNvSpPr>
          <p:nvPr>
            <p:ph type="title"/>
          </p:nvPr>
        </p:nvSpPr>
        <p:spPr>
          <a:xfrm>
            <a:off x="2130200" y="365125"/>
            <a:ext cx="9223600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Derechos de los padres bajo el Título 1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0" name="Google Shape;440;p36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1" name="Google Shape;441;p36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42" name="Google Shape;442;p36"/>
          <p:cNvSpPr txBox="1"/>
          <p:nvPr/>
        </p:nvSpPr>
        <p:spPr>
          <a:xfrm>
            <a:off x="2130199" y="1221673"/>
            <a:ext cx="9353814" cy="578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Cada año, las escuelas de Título 1 deben proporcionar ciertas notificaciones a los padres. 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padres pueden solicitar reuniones regulares para expresar opiniones e inquietudes. </a:t>
            </a:r>
            <a:endParaRPr/>
          </a:p>
          <a:p>
            <a:pPr marL="9144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 requieren conferencias anuales de padres en las escuelas primarias del Título I.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los padres se les debe proporcionar información sobre el nivel de logro de sus hijos en las evaluaciones locales y estatales.</a:t>
            </a:r>
            <a:b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padres deben recibir información sobre el nivel de logro de sus hijos en Lectura/ Artes del Lenguaje, Matemáticas, Estudios Sociales y Ciencias. </a:t>
            </a:r>
            <a:b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padres pueden solicitar y recibir información sobre las calificaciones del maestro de su hijo.</a:t>
            </a:r>
            <a:b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padres deben ser informados si su hijo es enseñado por un maestro no certificado durante cuatro o más semanas consecutivas.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37"/>
          <p:cNvSpPr txBox="1">
            <a:spLocks noGrp="1"/>
          </p:cNvSpPr>
          <p:nvPr>
            <p:ph type="title"/>
          </p:nvPr>
        </p:nvSpPr>
        <p:spPr>
          <a:xfrm>
            <a:off x="2218092" y="365125"/>
            <a:ext cx="913570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Parent and Family Engagement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0" name="Google Shape;450;p37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1" name="Google Shape;451;p37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52" name="Google Shape;452;p37"/>
          <p:cNvSpPr txBox="1"/>
          <p:nvPr/>
        </p:nvSpPr>
        <p:spPr>
          <a:xfrm>
            <a:off x="2218092" y="1383784"/>
            <a:ext cx="9498419" cy="535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engagement is KEY to your child’s success!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are your child’s first teacher.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influence your child’s education more than any teacher or school.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to volunteer in your child’s classroom or participate in other ways such as committee members. (See your school’s principal)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know your child best: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information about your child’s interests and abilities with teachers; and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 to see progress reports on your child and the school.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8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Participación de los padres y la familia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0" name="Google Shape;460;p38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1" name="Google Shape;461;p38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62" name="Google Shape;462;p38"/>
          <p:cNvSpPr txBox="1"/>
          <p:nvPr/>
        </p:nvSpPr>
        <p:spPr>
          <a:xfrm>
            <a:off x="2243328" y="1426464"/>
            <a:ext cx="9473184" cy="4939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¡Su compromiso es CLAVE para el éxito de su hijo!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Usted es el primer maestro de su hijo.</a:t>
            </a:r>
            <a:b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Usted puede influir en la educación de su hijo más que cualquier maestro o escuela.</a:t>
            </a:r>
            <a:b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Elija ser voluntario en el aula de su hijo o participar de otra manera como siendo miembro del comité. (Consulte al director de su escuela.</a:t>
            </a:r>
            <a:b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Usted conoce mejor a su hijo: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Comparta información sobre los intereses y habilidades de su hijo con los maestros; y</a:t>
            </a:r>
            <a:br>
              <a:rPr lang="en-US"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Pida ver los informes de progreso de su hijo y de la escuela.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39"/>
          <p:cNvSpPr txBox="1">
            <a:spLocks noGrp="1"/>
          </p:cNvSpPr>
          <p:nvPr>
            <p:ph type="title"/>
          </p:nvPr>
        </p:nvSpPr>
        <p:spPr>
          <a:xfrm>
            <a:off x="2100105" y="365126"/>
            <a:ext cx="9689559" cy="523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3600" b="1"/>
              <a:t>Simple Ways to Support Your Child’s Education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0" name="Google Shape;470;p39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1" name="Google Shape;471;p39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72" name="Google Shape;472;p39"/>
          <p:cNvSpPr txBox="1"/>
          <p:nvPr/>
        </p:nvSpPr>
        <p:spPr>
          <a:xfrm>
            <a:off x="2023872" y="1475232"/>
            <a:ext cx="4637532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a love of learning;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to your child;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 your child to read to you;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 TV and computer time; and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 advantage of the public library and the school media center.</a:t>
            </a:r>
            <a:endParaRPr/>
          </a:p>
        </p:txBody>
      </p:sp>
      <p:sp>
        <p:nvSpPr>
          <p:cNvPr id="473" name="Google Shape;473;p39"/>
          <p:cNvSpPr txBox="1"/>
          <p:nvPr/>
        </p:nvSpPr>
        <p:spPr>
          <a:xfrm>
            <a:off x="6758940" y="1475232"/>
            <a:ext cx="4884420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 questions and show interest in your child’s school day;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Review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Review homework;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Praise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Praise their efforts; and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 good study habits. 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40"/>
          <p:cNvSpPr txBox="1">
            <a:spLocks noGrp="1"/>
          </p:cNvSpPr>
          <p:nvPr>
            <p:ph type="title"/>
          </p:nvPr>
        </p:nvSpPr>
        <p:spPr>
          <a:xfrm>
            <a:off x="2200588" y="365126"/>
            <a:ext cx="9710995" cy="587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3600" b="1"/>
              <a:t>Maneras sencillas de apoyar la educación de su hijo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1" name="Google Shape;481;p40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2" name="Google Shape;482;p40"/>
          <p:cNvCxnSpPr/>
          <p:nvPr/>
        </p:nvCxnSpPr>
        <p:spPr>
          <a:xfrm>
            <a:off x="2286895" y="1124372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83" name="Google Shape;483;p40"/>
          <p:cNvSpPr txBox="1"/>
          <p:nvPr/>
        </p:nvSpPr>
        <p:spPr>
          <a:xfrm>
            <a:off x="2023872" y="1332712"/>
            <a:ext cx="5486400" cy="5047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Compartir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Comparta el amor por el aprendizaje;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Léale a su hijo;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Preguntar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Pídale a su hijo que le lea;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Límite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Limite el tiempo de TV y computadora;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Tomar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Aproveche la biblioteca pública y el centro de medios (biblioteca) de la escuela.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40"/>
          <p:cNvSpPr txBox="1"/>
          <p:nvPr/>
        </p:nvSpPr>
        <p:spPr>
          <a:xfrm>
            <a:off x="7685531" y="1500558"/>
            <a:ext cx="4421799" cy="3985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Preguntar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Haga preguntas y muestre interés sobre el día escolar de su hijo;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Revisión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Revise la tarea;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Alabar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Elogie sus esfuerzos; y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Animar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Fomentar buenos hábitos de estudio.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41"/>
          <p:cNvSpPr txBox="1">
            <a:spLocks noGrp="1"/>
          </p:cNvSpPr>
          <p:nvPr>
            <p:ph type="title"/>
          </p:nvPr>
        </p:nvSpPr>
        <p:spPr>
          <a:xfrm>
            <a:off x="2023872" y="236034"/>
            <a:ext cx="9875520" cy="798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Simple Ways to Know Your School and </a:t>
            </a:r>
            <a:br>
              <a:rPr lang="en-US" sz="3600" b="1"/>
            </a:br>
            <a:r>
              <a:rPr lang="en-US" sz="3600" b="1"/>
              <a:t>Communicate With Teachers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2" name="Google Shape;492;p41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3" name="Google Shape;493;p41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94" name="Google Shape;494;p41"/>
          <p:cNvSpPr txBox="1"/>
          <p:nvPr/>
        </p:nvSpPr>
        <p:spPr>
          <a:xfrm>
            <a:off x="2023872" y="1536174"/>
            <a:ext cx="4165913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Attend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Attend parent teacher conferences, school events, special parent trainings;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Visit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Visit the classroom;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Volunteer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Volunteer at the school; and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Join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Join parents’ organizations.</a:t>
            </a:r>
            <a:endParaRPr/>
          </a:p>
        </p:txBody>
      </p:sp>
      <p:sp>
        <p:nvSpPr>
          <p:cNvPr id="495" name="Google Shape;495;p41"/>
          <p:cNvSpPr txBox="1"/>
          <p:nvPr/>
        </p:nvSpPr>
        <p:spPr>
          <a:xfrm>
            <a:off x="6746748" y="1536173"/>
            <a:ext cx="4728470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teachers informed;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Engage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Engage in discussion about your child’s schoolwork and behavior;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 on the responsibilities as stated in the parent-school compact.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2"/>
          <p:cNvSpPr txBox="1">
            <a:spLocks noGrp="1"/>
          </p:cNvSpPr>
          <p:nvPr>
            <p:ph type="title"/>
          </p:nvPr>
        </p:nvSpPr>
        <p:spPr>
          <a:xfrm>
            <a:off x="2100105" y="236033"/>
            <a:ext cx="979928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/>
              <a:t>Formas sencillas de conocer su escuela y comunicarse con los maestros</a:t>
            </a:r>
            <a:endParaRPr sz="32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3" name="Google Shape;503;p42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4" name="Google Shape;504;p42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505" name="Google Shape;505;p42"/>
          <p:cNvSpPr txBox="1"/>
          <p:nvPr/>
        </p:nvSpPr>
        <p:spPr>
          <a:xfrm>
            <a:off x="1991788" y="1455964"/>
            <a:ext cx="4930815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Asistir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Asista a conferencias de padres y maestros, eventos escolares, capacitaciones especiales para padres;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Visitar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Visite el aula;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Voluntario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 voluntario en la escuela; y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Únase a las organizaciones de padres.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42"/>
          <p:cNvSpPr txBox="1"/>
          <p:nvPr/>
        </p:nvSpPr>
        <p:spPr>
          <a:xfrm>
            <a:off x="6746748" y="1423879"/>
            <a:ext cx="5152644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Mantener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Mantenga informado a los maestros;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Comprometer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Participe en una discusión sobre el trabajo escolar y el comportamiento de su hijo; y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Reflexionar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Reflexione sobre las responsabilidades establecidas en el pacto entre padres y la escuela.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43"/>
          <p:cNvSpPr txBox="1">
            <a:spLocks noGrp="1"/>
          </p:cNvSpPr>
          <p:nvPr>
            <p:ph type="title"/>
          </p:nvPr>
        </p:nvSpPr>
        <p:spPr>
          <a:xfrm>
            <a:off x="2414016" y="321377"/>
            <a:ext cx="9497568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Feedback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4" name="Google Shape;514;p43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5" name="Google Shape;515;p43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516" name="Google Shape;516;p43"/>
          <p:cNvSpPr txBox="1"/>
          <p:nvPr/>
        </p:nvSpPr>
        <p:spPr>
          <a:xfrm>
            <a:off x="2023872" y="1536174"/>
            <a:ext cx="9497568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6572AB"/>
                </a:solidFill>
                <a:latin typeface="Arial"/>
                <a:ea typeface="Arial"/>
                <a:cs typeface="Arial"/>
                <a:sym typeface="Arial"/>
              </a:rPr>
              <a:t>Parents are encouraged to provide feedback and suggestions to their school’s leadership.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6572A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44"/>
          <p:cNvSpPr txBox="1">
            <a:spLocks noGrp="1"/>
          </p:cNvSpPr>
          <p:nvPr>
            <p:ph type="title"/>
          </p:nvPr>
        </p:nvSpPr>
        <p:spPr>
          <a:xfrm>
            <a:off x="2414016" y="321377"/>
            <a:ext cx="9497568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Retroalimentación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4" name="Google Shape;524;p44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5" name="Google Shape;525;p44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526" name="Google Shape;526;p44"/>
          <p:cNvSpPr txBox="1"/>
          <p:nvPr/>
        </p:nvSpPr>
        <p:spPr>
          <a:xfrm>
            <a:off x="2023872" y="1536174"/>
            <a:ext cx="9497568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6572AB"/>
                </a:solidFill>
                <a:latin typeface="Arial"/>
                <a:ea typeface="Arial"/>
                <a:cs typeface="Arial"/>
                <a:sym typeface="Arial"/>
              </a:rPr>
              <a:t>Se alienta a los padres a proporcionar comentarios y sugerencias al liderazgo de su escuela.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6572A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45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/>
              <a:t>Questions?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4" name="Google Shape;534;p45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5" name="Google Shape;535;p45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536" name="Google Shape;536;p45"/>
          <p:cNvSpPr txBox="1"/>
          <p:nvPr/>
        </p:nvSpPr>
        <p:spPr>
          <a:xfrm>
            <a:off x="2438400" y="2487168"/>
            <a:ext cx="8778766" cy="10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Let’s have an amazing school year!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6"/>
          <p:cNvSpPr txBox="1"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/>
              <a:t>¿Preguntas?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4" name="Google Shape;544;p46" descr="bcsd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5" name="Google Shape;545;p46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546" name="Google Shape;546;p46"/>
          <p:cNvSpPr txBox="1"/>
          <p:nvPr/>
        </p:nvSpPr>
        <p:spPr>
          <a:xfrm>
            <a:off x="2438400" y="2487168"/>
            <a:ext cx="8778766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¡Tengamos un año escolar increíble!</a:t>
            </a:r>
            <a:br>
              <a:rPr lang="en-US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7"/>
          <p:cNvSpPr txBox="1"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Last slide - BCSD Logo.</a:t>
            </a:r>
            <a:endParaRPr/>
          </a:p>
        </p:txBody>
      </p:sp>
      <p:pic>
        <p:nvPicPr>
          <p:cNvPr id="552" name="Google Shape;552;p47" descr="bcsd log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5600" y="2500884"/>
            <a:ext cx="6400800" cy="1856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454F7E"/>
      </a:dk1>
      <a:lt1>
        <a:srgbClr val="FFFFFF"/>
      </a:lt1>
      <a:dk2>
        <a:srgbClr val="7D9BC1"/>
      </a:dk2>
      <a:lt2>
        <a:srgbClr val="ECAF3B"/>
      </a:lt2>
      <a:accent1>
        <a:srgbClr val="DDDDDD"/>
      </a:accent1>
      <a:accent2>
        <a:srgbClr val="F3D03E"/>
      </a:accent2>
      <a:accent3>
        <a:srgbClr val="95A9CB"/>
      </a:accent3>
      <a:accent4>
        <a:srgbClr val="FFFFFF"/>
      </a:accent4>
      <a:accent5>
        <a:srgbClr val="000000"/>
      </a:accent5>
      <a:accent6>
        <a:srgbClr val="3A3A3A"/>
      </a:accent6>
      <a:hlink>
        <a:srgbClr val="747474"/>
      </a:hlink>
      <a:folHlink>
        <a:srgbClr val="95A9C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3162</Words>
  <Application>Microsoft Office PowerPoint</Application>
  <PresentationFormat>Widescreen</PresentationFormat>
  <Paragraphs>364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Times New Roman</vt:lpstr>
      <vt:lpstr>Office Theme</vt:lpstr>
      <vt:lpstr>Beaufort County  School District</vt:lpstr>
      <vt:lpstr>TITLE I ANNUAL PARENT MEETING 2026-2027</vt:lpstr>
      <vt:lpstr>Reunion Annual de Padres Titulo 1 2026-2027</vt:lpstr>
      <vt:lpstr>Agenda</vt:lpstr>
      <vt:lpstr>Agenda</vt:lpstr>
      <vt:lpstr>What is Title I?</vt:lpstr>
      <vt:lpstr>¿Qué es Título 1?</vt:lpstr>
      <vt:lpstr>Beaufort County Title I Schools</vt:lpstr>
      <vt:lpstr>Escuelas Título 1 del Condado de Beaufort</vt:lpstr>
      <vt:lpstr>How does Title I Work?</vt:lpstr>
      <vt:lpstr>¿Cómo funciona el Título 1?</vt:lpstr>
      <vt:lpstr>A Title I Schoolwide Program</vt:lpstr>
      <vt:lpstr>Programa Escolar de Título 1 </vt:lpstr>
      <vt:lpstr>Determining How Title I Funds Are Used</vt:lpstr>
      <vt:lpstr>Decidir cómo utilizar los fondos del Título 1</vt:lpstr>
      <vt:lpstr>School Goals Developed from Needs Assessment</vt:lpstr>
      <vt:lpstr>Objetivos escolares desarrollados a partir de la evaluación de necesidades</vt:lpstr>
      <vt:lpstr>Our School’s Title I Activities – Program Evaluation</vt:lpstr>
      <vt:lpstr>Escuela Primaria y Centro de Educación Infantil MC Riley; Presupuesto planificado del Programa Título I: </vt:lpstr>
      <vt:lpstr>School Performance</vt:lpstr>
      <vt:lpstr>Desempeño de la escuela</vt:lpstr>
      <vt:lpstr>School Curriculum</vt:lpstr>
      <vt:lpstr>Curriculum de la escuela</vt:lpstr>
      <vt:lpstr>Parent and Family Engagement</vt:lpstr>
      <vt:lpstr>Participación de los padres y la familia</vt:lpstr>
      <vt:lpstr>Parent and Family Engagement:  School Compact</vt:lpstr>
      <vt:lpstr>Participación de los padres y la familia: Compromiso escolar</vt:lpstr>
      <vt:lpstr>Parent and Family Engagement Policy</vt:lpstr>
      <vt:lpstr>Política de Participación de los Padres y la Familia</vt:lpstr>
      <vt:lpstr>Planned Parent Engagement Activities</vt:lpstr>
      <vt:lpstr>Actividades planificadas de participación de los padres</vt:lpstr>
      <vt:lpstr>Parenting Set Aside</vt:lpstr>
      <vt:lpstr>Reserva parental</vt:lpstr>
      <vt:lpstr>Parents’ Rights Under Title I</vt:lpstr>
      <vt:lpstr>Derechos de los padres bajo el Título 1</vt:lpstr>
      <vt:lpstr>Parent and Family Engagement</vt:lpstr>
      <vt:lpstr>Participación de los padres y la familia</vt:lpstr>
      <vt:lpstr>Simple Ways to Support Your Child’s Education</vt:lpstr>
      <vt:lpstr>Maneras sencillas de apoyar la educación de su hijo</vt:lpstr>
      <vt:lpstr>Simple Ways to Know Your School and  Communicate With Teachers</vt:lpstr>
      <vt:lpstr>Formas sencillas de conocer su escuela y comunicarse con los maestros</vt:lpstr>
      <vt:lpstr>Feedback</vt:lpstr>
      <vt:lpstr>Retroalimentación</vt:lpstr>
      <vt:lpstr>Questions?</vt:lpstr>
      <vt:lpstr>¿Preguntas?</vt:lpstr>
      <vt:lpstr>Last slide - BCSD Logo.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Mercado, Amelia B</dc:creator>
  <cp:lastModifiedBy>Keyes, Gay L</cp:lastModifiedBy>
  <cp:revision>1</cp:revision>
  <dcterms:created xsi:type="dcterms:W3CDTF">2024-09-30T18:17:53Z</dcterms:created>
  <dcterms:modified xsi:type="dcterms:W3CDTF">2026-09-30T01:59:44Z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0x010100003F801936DDD7438CD7404F6DB6EA52</vt:lpwstr>
  </property>
</Properties>
</file>