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256" r:id="rId5"/>
    <p:sldId id="267" r:id="rId6"/>
    <p:sldId id="294" r:id="rId7"/>
    <p:sldId id="293" r:id="rId8"/>
    <p:sldId id="295" r:id="rId9"/>
    <p:sldId id="305" r:id="rId10"/>
    <p:sldId id="257" r:id="rId11"/>
    <p:sldId id="289" r:id="rId12"/>
    <p:sldId id="296" r:id="rId13"/>
    <p:sldId id="290" r:id="rId14"/>
    <p:sldId id="291" r:id="rId15"/>
    <p:sldId id="292" r:id="rId16"/>
    <p:sldId id="297" r:id="rId17"/>
    <p:sldId id="300" r:id="rId18"/>
    <p:sldId id="299" r:id="rId19"/>
    <p:sldId id="298" r:id="rId20"/>
    <p:sldId id="306" r:id="rId21"/>
    <p:sldId id="304" r:id="rId22"/>
    <p:sldId id="308" r:id="rId23"/>
    <p:sldId id="309" r:id="rId24"/>
    <p:sldId id="310" r:id="rId25"/>
    <p:sldId id="311" r:id="rId26"/>
    <p:sldId id="312" r:id="rId27"/>
    <p:sldId id="307" r:id="rId28"/>
    <p:sldId id="313" r:id="rId29"/>
    <p:sldId id="303" r:id="rId30"/>
    <p:sldId id="302" r:id="rId31"/>
    <p:sldId id="301" r:id="rId32"/>
    <p:sldId id="317" r:id="rId33"/>
    <p:sldId id="314" r:id="rId34"/>
    <p:sldId id="318" r:id="rId35"/>
    <p:sldId id="316" r:id="rId36"/>
    <p:sldId id="321" r:id="rId37"/>
    <p:sldId id="320" r:id="rId38"/>
    <p:sldId id="319" r:id="rId39"/>
    <p:sldId id="324" r:id="rId40"/>
    <p:sldId id="323" r:id="rId41"/>
    <p:sldId id="322" r:id="rId42"/>
    <p:sldId id="327" r:id="rId43"/>
    <p:sldId id="328" r:id="rId44"/>
    <p:sldId id="333" r:id="rId45"/>
    <p:sldId id="330" r:id="rId46"/>
    <p:sldId id="331" r:id="rId47"/>
    <p:sldId id="326" r:id="rId48"/>
    <p:sldId id="332" r:id="rId49"/>
    <p:sldId id="276"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F7E"/>
    <a:srgbClr val="000000"/>
    <a:srgbClr val="AF7A11"/>
    <a:srgbClr val="7D9BC1"/>
    <a:srgbClr val="DDDDDD"/>
    <a:srgbClr val="ECAF3B"/>
    <a:srgbClr val="E49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6441" autoAdjust="0"/>
  </p:normalViewPr>
  <p:slideViewPr>
    <p:cSldViewPr snapToGrid="0">
      <p:cViewPr varScale="1">
        <p:scale>
          <a:sx n="64" d="100"/>
          <a:sy n="64" d="100"/>
        </p:scale>
        <p:origin x="756" y="44"/>
      </p:cViewPr>
      <p:guideLst/>
    </p:cSldViewPr>
  </p:slideViewPr>
  <p:outlineViewPr>
    <p:cViewPr>
      <p:scale>
        <a:sx n="33" d="100"/>
        <a:sy n="33" d="100"/>
      </p:scale>
      <p:origin x="0" y="-3115"/>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E790992-42E2-423B-831E-6AA5E0021CBB}" type="datetimeFigureOut">
              <a:rPr lang="en-US" smtClean="0"/>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FE475AF-F145-44DD-BC99-A3E29994FD6A}" type="slidenum">
              <a:rPr lang="en-US" smtClean="0"/>
              <a:t>‹#›</a:t>
            </a:fld>
            <a:endParaRPr lang="en-US"/>
          </a:p>
        </p:txBody>
      </p:sp>
    </p:spTree>
    <p:extLst>
      <p:ext uri="{BB962C8B-B14F-4D97-AF65-F5344CB8AC3E}">
        <p14:creationId xmlns:p14="http://schemas.microsoft.com/office/powerpoint/2010/main" val="82285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E0E38-8F6D-FFD5-C27F-64323B51D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2FD68-B30E-C587-1747-D60B7308A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E94D8-4357-6243-1F03-993E58BE6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EED5F-DBD0-A8CF-DBA7-2966E6CC422F}"/>
              </a:ext>
            </a:extLst>
          </p:cNvPr>
          <p:cNvSpPr>
            <a:spLocks noGrp="1"/>
          </p:cNvSpPr>
          <p:nvPr>
            <p:ph type="sldNum" sz="quarter" idx="5"/>
          </p:nvPr>
        </p:nvSpPr>
        <p:spPr/>
        <p:txBody>
          <a:bodyPr/>
          <a:lstStyle/>
          <a:p>
            <a:fld id="{4FE475AF-F145-44DD-BC99-A3E29994FD6A}" type="slidenum">
              <a:rPr lang="en-US" smtClean="0"/>
              <a:t>4</a:t>
            </a:fld>
            <a:endParaRPr lang="en-US"/>
          </a:p>
        </p:txBody>
      </p:sp>
    </p:spTree>
    <p:extLst>
      <p:ext uri="{BB962C8B-B14F-4D97-AF65-F5344CB8AC3E}">
        <p14:creationId xmlns:p14="http://schemas.microsoft.com/office/powerpoint/2010/main" val="25766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4D61-06B9-3212-1253-6D2809735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17FAA-90DB-8EA8-8986-557F7E37C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3D7BB-07C7-2EF1-7098-A2A345063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EDEAA-2D29-8385-7180-21EE25F6B238}"/>
              </a:ext>
            </a:extLst>
          </p:cNvPr>
          <p:cNvSpPr>
            <a:spLocks noGrp="1"/>
          </p:cNvSpPr>
          <p:nvPr>
            <p:ph type="sldNum" sz="quarter" idx="5"/>
          </p:nvPr>
        </p:nvSpPr>
        <p:spPr/>
        <p:txBody>
          <a:bodyPr/>
          <a:lstStyle/>
          <a:p>
            <a:fld id="{4FE475AF-F145-44DD-BC99-A3E29994FD6A}" type="slidenum">
              <a:rPr lang="en-US" smtClean="0"/>
              <a:t>5</a:t>
            </a:fld>
            <a:endParaRPr lang="en-US"/>
          </a:p>
        </p:txBody>
      </p:sp>
    </p:spTree>
    <p:extLst>
      <p:ext uri="{BB962C8B-B14F-4D97-AF65-F5344CB8AC3E}">
        <p14:creationId xmlns:p14="http://schemas.microsoft.com/office/powerpoint/2010/main" val="131498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4613-BDE3-2326-47B6-85C0C7B5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9EC3-DAA0-013F-1BF0-B996A64F4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774AF-14E4-9F85-C2F7-DF82A4D85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0E01E0-8E6B-9CAA-EA4F-808C1BC583F7}"/>
              </a:ext>
            </a:extLst>
          </p:cNvPr>
          <p:cNvSpPr>
            <a:spLocks noGrp="1"/>
          </p:cNvSpPr>
          <p:nvPr>
            <p:ph type="sldNum" sz="quarter" idx="5"/>
          </p:nvPr>
        </p:nvSpPr>
        <p:spPr/>
        <p:txBody>
          <a:bodyPr/>
          <a:lstStyle/>
          <a:p>
            <a:fld id="{4FE475AF-F145-44DD-BC99-A3E29994FD6A}" type="slidenum">
              <a:rPr lang="en-US" smtClean="0"/>
              <a:t>6</a:t>
            </a:fld>
            <a:endParaRPr lang="en-US"/>
          </a:p>
        </p:txBody>
      </p:sp>
    </p:spTree>
    <p:extLst>
      <p:ext uri="{BB962C8B-B14F-4D97-AF65-F5344CB8AC3E}">
        <p14:creationId xmlns:p14="http://schemas.microsoft.com/office/powerpoint/2010/main" val="130066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475AF-F145-44DD-BC99-A3E29994FD6A}" type="slidenum">
              <a:rPr lang="en-US" smtClean="0"/>
              <a:t>7</a:t>
            </a:fld>
            <a:endParaRPr lang="en-US"/>
          </a:p>
        </p:txBody>
      </p:sp>
    </p:spTree>
    <p:extLst>
      <p:ext uri="{BB962C8B-B14F-4D97-AF65-F5344CB8AC3E}">
        <p14:creationId xmlns:p14="http://schemas.microsoft.com/office/powerpoint/2010/main" val="800183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E86DC-67CE-CF82-7F55-1DDFAA735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4F77D-A98D-1D8B-222C-D17062F29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94BB9-E132-AF24-5067-2B650A292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3EE675-423F-2E98-7459-5BBB3F74F2E9}"/>
              </a:ext>
            </a:extLst>
          </p:cNvPr>
          <p:cNvSpPr>
            <a:spLocks noGrp="1"/>
          </p:cNvSpPr>
          <p:nvPr>
            <p:ph type="sldNum" sz="quarter" idx="5"/>
          </p:nvPr>
        </p:nvSpPr>
        <p:spPr/>
        <p:txBody>
          <a:bodyPr/>
          <a:lstStyle/>
          <a:p>
            <a:fld id="{4FE475AF-F145-44DD-BC99-A3E29994FD6A}" type="slidenum">
              <a:rPr lang="en-US" smtClean="0"/>
              <a:t>8</a:t>
            </a:fld>
            <a:endParaRPr lang="en-US"/>
          </a:p>
        </p:txBody>
      </p:sp>
    </p:spTree>
    <p:extLst>
      <p:ext uri="{BB962C8B-B14F-4D97-AF65-F5344CB8AC3E}">
        <p14:creationId xmlns:p14="http://schemas.microsoft.com/office/powerpoint/2010/main" val="2521877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84DB-CF9E-250B-6A48-F9ECE3208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7292D-6290-0CE2-C4A2-6B4A45CD0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4E963-8CC3-54AE-3298-4919FA18D4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2EC68A-7534-CE10-EFD6-0A4AB7E4482E}"/>
              </a:ext>
            </a:extLst>
          </p:cNvPr>
          <p:cNvSpPr>
            <a:spLocks noGrp="1"/>
          </p:cNvSpPr>
          <p:nvPr>
            <p:ph type="sldNum" sz="quarter" idx="5"/>
          </p:nvPr>
        </p:nvSpPr>
        <p:spPr/>
        <p:txBody>
          <a:bodyPr/>
          <a:lstStyle/>
          <a:p>
            <a:fld id="{4FE475AF-F145-44DD-BC99-A3E29994FD6A}" type="slidenum">
              <a:rPr lang="en-US" smtClean="0"/>
              <a:t>9</a:t>
            </a:fld>
            <a:endParaRPr lang="en-US"/>
          </a:p>
        </p:txBody>
      </p:sp>
    </p:spTree>
    <p:extLst>
      <p:ext uri="{BB962C8B-B14F-4D97-AF65-F5344CB8AC3E}">
        <p14:creationId xmlns:p14="http://schemas.microsoft.com/office/powerpoint/2010/main" val="390161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7C46-17CB-A440-70BB-00437973F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04C07-BFE8-9DC5-BD6F-016259DDF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8941E-FC21-447D-E5F9-04563D490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5E4B8-4E38-5095-CF8C-156E722DBD31}"/>
              </a:ext>
            </a:extLst>
          </p:cNvPr>
          <p:cNvSpPr>
            <a:spLocks noGrp="1"/>
          </p:cNvSpPr>
          <p:nvPr>
            <p:ph type="sldNum" sz="quarter" idx="5"/>
          </p:nvPr>
        </p:nvSpPr>
        <p:spPr/>
        <p:txBody>
          <a:bodyPr/>
          <a:lstStyle/>
          <a:p>
            <a:fld id="{4FE475AF-F145-44DD-BC99-A3E29994FD6A}" type="slidenum">
              <a:rPr lang="en-US" smtClean="0"/>
              <a:t>10</a:t>
            </a:fld>
            <a:endParaRPr lang="en-US"/>
          </a:p>
        </p:txBody>
      </p:sp>
    </p:spTree>
    <p:extLst>
      <p:ext uri="{BB962C8B-B14F-4D97-AF65-F5344CB8AC3E}">
        <p14:creationId xmlns:p14="http://schemas.microsoft.com/office/powerpoint/2010/main" val="219089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0034-634B-554E-B219-531EC5E6B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7F611-DCA2-4A3F-A744-AC0A147F3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BE44A-D543-BC12-9CA2-BBCF8D8F0C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988940-0306-E55E-B363-20AC9470BC06}"/>
              </a:ext>
            </a:extLst>
          </p:cNvPr>
          <p:cNvSpPr>
            <a:spLocks noGrp="1"/>
          </p:cNvSpPr>
          <p:nvPr>
            <p:ph type="sldNum" sz="quarter" idx="5"/>
          </p:nvPr>
        </p:nvSpPr>
        <p:spPr/>
        <p:txBody>
          <a:bodyPr/>
          <a:lstStyle/>
          <a:p>
            <a:fld id="{4FE475AF-F145-44DD-BC99-A3E29994FD6A}" type="slidenum">
              <a:rPr lang="en-US" smtClean="0"/>
              <a:t>11</a:t>
            </a:fld>
            <a:endParaRPr lang="en-US"/>
          </a:p>
        </p:txBody>
      </p:sp>
    </p:spTree>
    <p:extLst>
      <p:ext uri="{BB962C8B-B14F-4D97-AF65-F5344CB8AC3E}">
        <p14:creationId xmlns:p14="http://schemas.microsoft.com/office/powerpoint/2010/main" val="351615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D374-3441-4F68-24A0-7B62893D3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59DF0-C342-B198-94B3-E20A52A58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2EEA6-A10B-A8EA-14CC-5836FFC84B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F20AC0-0D6E-7AE4-A8A0-91DAB1168E95}"/>
              </a:ext>
            </a:extLst>
          </p:cNvPr>
          <p:cNvSpPr>
            <a:spLocks noGrp="1"/>
          </p:cNvSpPr>
          <p:nvPr>
            <p:ph type="sldNum" sz="quarter" idx="5"/>
          </p:nvPr>
        </p:nvSpPr>
        <p:spPr/>
        <p:txBody>
          <a:bodyPr/>
          <a:lstStyle/>
          <a:p>
            <a:fld id="{4FE475AF-F145-44DD-BC99-A3E29994FD6A}" type="slidenum">
              <a:rPr lang="en-US" smtClean="0"/>
              <a:t>12</a:t>
            </a:fld>
            <a:endParaRPr lang="en-US"/>
          </a:p>
        </p:txBody>
      </p:sp>
    </p:spTree>
    <p:extLst>
      <p:ext uri="{BB962C8B-B14F-4D97-AF65-F5344CB8AC3E}">
        <p14:creationId xmlns:p14="http://schemas.microsoft.com/office/powerpoint/2010/main" val="203642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DE92-68AB-2074-3DBE-70F0CB15D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DBD7F-CCE8-B030-ACBF-6DCD1AAE4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DA4C2-4920-19BC-A812-473453AC9F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0F7E98-ACD5-1938-A1F6-CF0D0AC031C7}"/>
              </a:ext>
            </a:extLst>
          </p:cNvPr>
          <p:cNvSpPr>
            <a:spLocks noGrp="1"/>
          </p:cNvSpPr>
          <p:nvPr>
            <p:ph type="sldNum" sz="quarter" idx="5"/>
          </p:nvPr>
        </p:nvSpPr>
        <p:spPr/>
        <p:txBody>
          <a:bodyPr/>
          <a:lstStyle/>
          <a:p>
            <a:fld id="{4FE475AF-F145-44DD-BC99-A3E29994FD6A}" type="slidenum">
              <a:rPr lang="en-US" smtClean="0"/>
              <a:t>13</a:t>
            </a:fld>
            <a:endParaRPr lang="en-US"/>
          </a:p>
        </p:txBody>
      </p:sp>
    </p:spTree>
    <p:extLst>
      <p:ext uri="{BB962C8B-B14F-4D97-AF65-F5344CB8AC3E}">
        <p14:creationId xmlns:p14="http://schemas.microsoft.com/office/powerpoint/2010/main" val="871565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924B-4E07-9D36-6090-441EC76AA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1482-66B3-2366-CD74-8922951BE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EB8E0-D367-C907-DF86-53CACB14F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CCF39-E2D7-2506-0382-772EE21F87BB}"/>
              </a:ext>
            </a:extLst>
          </p:cNvPr>
          <p:cNvSpPr>
            <a:spLocks noGrp="1"/>
          </p:cNvSpPr>
          <p:nvPr>
            <p:ph type="sldNum" sz="quarter" idx="5"/>
          </p:nvPr>
        </p:nvSpPr>
        <p:spPr/>
        <p:txBody>
          <a:bodyPr/>
          <a:lstStyle/>
          <a:p>
            <a:fld id="{4FE475AF-F145-44DD-BC99-A3E29994FD6A}" type="slidenum">
              <a:rPr lang="en-US" smtClean="0"/>
              <a:t>14</a:t>
            </a:fld>
            <a:endParaRPr lang="en-US"/>
          </a:p>
        </p:txBody>
      </p:sp>
    </p:spTree>
    <p:extLst>
      <p:ext uri="{BB962C8B-B14F-4D97-AF65-F5344CB8AC3E}">
        <p14:creationId xmlns:p14="http://schemas.microsoft.com/office/powerpoint/2010/main" val="2688267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E3D6-BB3D-6A73-89AA-AC6F68C38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2289-B269-EBE7-B901-8EED16E55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6CC7A-B5BE-C602-E731-39F53AFCD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8AF32E-66FE-05E0-6798-71EE5CFBCE47}"/>
              </a:ext>
            </a:extLst>
          </p:cNvPr>
          <p:cNvSpPr>
            <a:spLocks noGrp="1"/>
          </p:cNvSpPr>
          <p:nvPr>
            <p:ph type="sldNum" sz="quarter" idx="5"/>
          </p:nvPr>
        </p:nvSpPr>
        <p:spPr/>
        <p:txBody>
          <a:bodyPr/>
          <a:lstStyle/>
          <a:p>
            <a:fld id="{4FE475AF-F145-44DD-BC99-A3E29994FD6A}" type="slidenum">
              <a:rPr lang="en-US" smtClean="0"/>
              <a:t>15</a:t>
            </a:fld>
            <a:endParaRPr lang="en-US"/>
          </a:p>
        </p:txBody>
      </p:sp>
    </p:spTree>
    <p:extLst>
      <p:ext uri="{BB962C8B-B14F-4D97-AF65-F5344CB8AC3E}">
        <p14:creationId xmlns:p14="http://schemas.microsoft.com/office/powerpoint/2010/main" val="192783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BAC2-359F-14A0-04F0-E2B4ACB65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90580-D35D-4147-AA70-291BCBEFE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5F081-3E2D-B0CF-138B-7EA423DD54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63A27-2179-E13B-498E-3D37DC605B95}"/>
              </a:ext>
            </a:extLst>
          </p:cNvPr>
          <p:cNvSpPr>
            <a:spLocks noGrp="1"/>
          </p:cNvSpPr>
          <p:nvPr>
            <p:ph type="sldNum" sz="quarter" idx="5"/>
          </p:nvPr>
        </p:nvSpPr>
        <p:spPr/>
        <p:txBody>
          <a:bodyPr/>
          <a:lstStyle/>
          <a:p>
            <a:fld id="{4FE475AF-F145-44DD-BC99-A3E29994FD6A}" type="slidenum">
              <a:rPr lang="en-US" smtClean="0"/>
              <a:t>16</a:t>
            </a:fld>
            <a:endParaRPr lang="en-US"/>
          </a:p>
        </p:txBody>
      </p:sp>
    </p:spTree>
    <p:extLst>
      <p:ext uri="{BB962C8B-B14F-4D97-AF65-F5344CB8AC3E}">
        <p14:creationId xmlns:p14="http://schemas.microsoft.com/office/powerpoint/2010/main" val="315359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5F83-F4A3-B5C6-0F27-529D437DB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C94AA-2E4D-3D28-FFD2-73A2FE505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6A43E-BE52-3AA7-8400-A14340369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33D32C-3A70-09FF-A25B-48589B720627}"/>
              </a:ext>
            </a:extLst>
          </p:cNvPr>
          <p:cNvSpPr>
            <a:spLocks noGrp="1"/>
          </p:cNvSpPr>
          <p:nvPr>
            <p:ph type="sldNum" sz="quarter" idx="5"/>
          </p:nvPr>
        </p:nvSpPr>
        <p:spPr/>
        <p:txBody>
          <a:bodyPr/>
          <a:lstStyle/>
          <a:p>
            <a:fld id="{4FE475AF-F145-44DD-BC99-A3E29994FD6A}" type="slidenum">
              <a:rPr lang="en-US" smtClean="0"/>
              <a:t>17</a:t>
            </a:fld>
            <a:endParaRPr lang="en-US"/>
          </a:p>
        </p:txBody>
      </p:sp>
    </p:spTree>
    <p:extLst>
      <p:ext uri="{BB962C8B-B14F-4D97-AF65-F5344CB8AC3E}">
        <p14:creationId xmlns:p14="http://schemas.microsoft.com/office/powerpoint/2010/main" val="3788854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E06D-6F35-B97F-D87F-73FCAD4C7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02413-A96E-4B90-5D0F-186ACE00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7F48B-953F-0F38-7D40-83F9455E5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ABE7BE-D7A6-AC69-FEF9-D520D33DBB69}"/>
              </a:ext>
            </a:extLst>
          </p:cNvPr>
          <p:cNvSpPr>
            <a:spLocks noGrp="1"/>
          </p:cNvSpPr>
          <p:nvPr>
            <p:ph type="sldNum" sz="quarter" idx="5"/>
          </p:nvPr>
        </p:nvSpPr>
        <p:spPr/>
        <p:txBody>
          <a:bodyPr/>
          <a:lstStyle/>
          <a:p>
            <a:fld id="{4FE475AF-F145-44DD-BC99-A3E29994FD6A}" type="slidenum">
              <a:rPr lang="en-US" smtClean="0"/>
              <a:t>18</a:t>
            </a:fld>
            <a:endParaRPr lang="en-US"/>
          </a:p>
        </p:txBody>
      </p:sp>
    </p:spTree>
    <p:extLst>
      <p:ext uri="{BB962C8B-B14F-4D97-AF65-F5344CB8AC3E}">
        <p14:creationId xmlns:p14="http://schemas.microsoft.com/office/powerpoint/2010/main" val="2331679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797E-A266-178A-8239-3659E1353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A800F-5EB7-695C-B86B-BFC9FBBC9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AE9BD-9AB0-6E4F-8C69-4A48D2421F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1D5847-A986-3C21-A245-BB0688C11158}"/>
              </a:ext>
            </a:extLst>
          </p:cNvPr>
          <p:cNvSpPr>
            <a:spLocks noGrp="1"/>
          </p:cNvSpPr>
          <p:nvPr>
            <p:ph type="sldNum" sz="quarter" idx="5"/>
          </p:nvPr>
        </p:nvSpPr>
        <p:spPr/>
        <p:txBody>
          <a:bodyPr/>
          <a:lstStyle/>
          <a:p>
            <a:fld id="{4FE475AF-F145-44DD-BC99-A3E29994FD6A}" type="slidenum">
              <a:rPr lang="en-US" smtClean="0"/>
              <a:t>19</a:t>
            </a:fld>
            <a:endParaRPr lang="en-US"/>
          </a:p>
        </p:txBody>
      </p:sp>
    </p:spTree>
    <p:extLst>
      <p:ext uri="{BB962C8B-B14F-4D97-AF65-F5344CB8AC3E}">
        <p14:creationId xmlns:p14="http://schemas.microsoft.com/office/powerpoint/2010/main" val="1845514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D9097-8D3A-CCFD-0598-9FD53EE70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BA7E1-0115-532E-44DD-D0D813941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ED66D-1DC1-8B24-D6F0-B9A4FDAED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C2361-198E-CED7-0281-2D63C93141D9}"/>
              </a:ext>
            </a:extLst>
          </p:cNvPr>
          <p:cNvSpPr>
            <a:spLocks noGrp="1"/>
          </p:cNvSpPr>
          <p:nvPr>
            <p:ph type="sldNum" sz="quarter" idx="5"/>
          </p:nvPr>
        </p:nvSpPr>
        <p:spPr/>
        <p:txBody>
          <a:bodyPr/>
          <a:lstStyle/>
          <a:p>
            <a:fld id="{4FE475AF-F145-44DD-BC99-A3E29994FD6A}" type="slidenum">
              <a:rPr lang="en-US" smtClean="0"/>
              <a:t>20</a:t>
            </a:fld>
            <a:endParaRPr lang="en-US"/>
          </a:p>
        </p:txBody>
      </p:sp>
    </p:spTree>
    <p:extLst>
      <p:ext uri="{BB962C8B-B14F-4D97-AF65-F5344CB8AC3E}">
        <p14:creationId xmlns:p14="http://schemas.microsoft.com/office/powerpoint/2010/main" val="4964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1B4C8-5969-F9CF-A8A2-4B54C8164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50B1E-10FE-DBCA-6C48-20393D826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0CD72-29B2-03CC-5180-784A8E64A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3A766A-9709-7A4C-F362-0776FB095985}"/>
              </a:ext>
            </a:extLst>
          </p:cNvPr>
          <p:cNvSpPr>
            <a:spLocks noGrp="1"/>
          </p:cNvSpPr>
          <p:nvPr>
            <p:ph type="sldNum" sz="quarter" idx="5"/>
          </p:nvPr>
        </p:nvSpPr>
        <p:spPr/>
        <p:txBody>
          <a:bodyPr/>
          <a:lstStyle/>
          <a:p>
            <a:fld id="{4FE475AF-F145-44DD-BC99-A3E29994FD6A}" type="slidenum">
              <a:rPr lang="en-US" smtClean="0"/>
              <a:t>21</a:t>
            </a:fld>
            <a:endParaRPr lang="en-US"/>
          </a:p>
        </p:txBody>
      </p:sp>
    </p:spTree>
    <p:extLst>
      <p:ext uri="{BB962C8B-B14F-4D97-AF65-F5344CB8AC3E}">
        <p14:creationId xmlns:p14="http://schemas.microsoft.com/office/powerpoint/2010/main" val="1630018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065A-7BB7-3637-04E4-21B8C1930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78A07-D6AE-7861-F4F3-35B965672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5EC3C-FE64-EC7E-5208-68641CA3A4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07AB1D-C895-54C9-496B-7814B6D0A9AB}"/>
              </a:ext>
            </a:extLst>
          </p:cNvPr>
          <p:cNvSpPr>
            <a:spLocks noGrp="1"/>
          </p:cNvSpPr>
          <p:nvPr>
            <p:ph type="sldNum" sz="quarter" idx="5"/>
          </p:nvPr>
        </p:nvSpPr>
        <p:spPr/>
        <p:txBody>
          <a:bodyPr/>
          <a:lstStyle/>
          <a:p>
            <a:fld id="{4FE475AF-F145-44DD-BC99-A3E29994FD6A}" type="slidenum">
              <a:rPr lang="en-US" smtClean="0"/>
              <a:t>22</a:t>
            </a:fld>
            <a:endParaRPr lang="en-US"/>
          </a:p>
        </p:txBody>
      </p:sp>
    </p:spTree>
    <p:extLst>
      <p:ext uri="{BB962C8B-B14F-4D97-AF65-F5344CB8AC3E}">
        <p14:creationId xmlns:p14="http://schemas.microsoft.com/office/powerpoint/2010/main" val="122684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83AD5-A397-C8EE-48E7-14929F44F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44392-80AF-5C1E-EA1E-A28FB5BC0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28CA7-9651-AF52-7785-4BE1DB451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50E84-C06B-D1A5-B726-5B4162E78425}"/>
              </a:ext>
            </a:extLst>
          </p:cNvPr>
          <p:cNvSpPr>
            <a:spLocks noGrp="1"/>
          </p:cNvSpPr>
          <p:nvPr>
            <p:ph type="sldNum" sz="quarter" idx="5"/>
          </p:nvPr>
        </p:nvSpPr>
        <p:spPr/>
        <p:txBody>
          <a:bodyPr/>
          <a:lstStyle/>
          <a:p>
            <a:fld id="{4FE475AF-F145-44DD-BC99-A3E29994FD6A}" type="slidenum">
              <a:rPr lang="en-US" smtClean="0"/>
              <a:t>23</a:t>
            </a:fld>
            <a:endParaRPr lang="en-US"/>
          </a:p>
        </p:txBody>
      </p:sp>
    </p:spTree>
    <p:extLst>
      <p:ext uri="{BB962C8B-B14F-4D97-AF65-F5344CB8AC3E}">
        <p14:creationId xmlns:p14="http://schemas.microsoft.com/office/powerpoint/2010/main" val="2271344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388E-83F0-3C4D-2B5B-21ED8B11B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C8D36-8ADA-91BD-2160-D364742C3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3F203-1D2D-E75B-71A3-987F27C8D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7E911D-819C-9C14-3E0D-C125627263FC}"/>
              </a:ext>
            </a:extLst>
          </p:cNvPr>
          <p:cNvSpPr>
            <a:spLocks noGrp="1"/>
          </p:cNvSpPr>
          <p:nvPr>
            <p:ph type="sldNum" sz="quarter" idx="5"/>
          </p:nvPr>
        </p:nvSpPr>
        <p:spPr/>
        <p:txBody>
          <a:bodyPr/>
          <a:lstStyle/>
          <a:p>
            <a:fld id="{4FE475AF-F145-44DD-BC99-A3E29994FD6A}" type="slidenum">
              <a:rPr lang="en-US" smtClean="0"/>
              <a:t>24</a:t>
            </a:fld>
            <a:endParaRPr lang="en-US"/>
          </a:p>
        </p:txBody>
      </p:sp>
    </p:spTree>
    <p:extLst>
      <p:ext uri="{BB962C8B-B14F-4D97-AF65-F5344CB8AC3E}">
        <p14:creationId xmlns:p14="http://schemas.microsoft.com/office/powerpoint/2010/main" val="417762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CBFA-8CCA-6F01-55F1-81F675B70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A75D4-E888-F0EB-F491-D044B6CB7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6A618-F9F4-E2B3-4E32-2DEE2EBCA3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EAED9D-32AF-ABC4-F78C-6CD07E434D06}"/>
              </a:ext>
            </a:extLst>
          </p:cNvPr>
          <p:cNvSpPr>
            <a:spLocks noGrp="1"/>
          </p:cNvSpPr>
          <p:nvPr>
            <p:ph type="sldNum" sz="quarter" idx="5"/>
          </p:nvPr>
        </p:nvSpPr>
        <p:spPr/>
        <p:txBody>
          <a:bodyPr/>
          <a:lstStyle/>
          <a:p>
            <a:fld id="{4FE475AF-F145-44DD-BC99-A3E29994FD6A}" type="slidenum">
              <a:rPr lang="en-US" smtClean="0"/>
              <a:t>25</a:t>
            </a:fld>
            <a:endParaRPr lang="en-US"/>
          </a:p>
        </p:txBody>
      </p:sp>
    </p:spTree>
    <p:extLst>
      <p:ext uri="{BB962C8B-B14F-4D97-AF65-F5344CB8AC3E}">
        <p14:creationId xmlns:p14="http://schemas.microsoft.com/office/powerpoint/2010/main" val="1876633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74B-19CC-6F97-C701-500D5E490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5A23-A5A7-7F4D-B22D-97EA37A3B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7BFE6-00FA-E9EC-386E-ABCE1B72DB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6776-44AF-7C57-ADBD-52C7DFAB38BA}"/>
              </a:ext>
            </a:extLst>
          </p:cNvPr>
          <p:cNvSpPr>
            <a:spLocks noGrp="1"/>
          </p:cNvSpPr>
          <p:nvPr>
            <p:ph type="sldNum" sz="quarter" idx="5"/>
          </p:nvPr>
        </p:nvSpPr>
        <p:spPr/>
        <p:txBody>
          <a:bodyPr/>
          <a:lstStyle/>
          <a:p>
            <a:fld id="{4FE475AF-F145-44DD-BC99-A3E29994FD6A}" type="slidenum">
              <a:rPr lang="en-US" smtClean="0"/>
              <a:t>26</a:t>
            </a:fld>
            <a:endParaRPr lang="en-US"/>
          </a:p>
        </p:txBody>
      </p:sp>
    </p:spTree>
    <p:extLst>
      <p:ext uri="{BB962C8B-B14F-4D97-AF65-F5344CB8AC3E}">
        <p14:creationId xmlns:p14="http://schemas.microsoft.com/office/powerpoint/2010/main" val="242174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487F-14EB-72E4-4F6E-9E4B6FD32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B765E-FAF1-D6A8-441B-C5124810C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70DB9-8BC6-83C4-C501-F7BE338065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4EE8D1-7234-B700-1570-3CA341EBACAC}"/>
              </a:ext>
            </a:extLst>
          </p:cNvPr>
          <p:cNvSpPr>
            <a:spLocks noGrp="1"/>
          </p:cNvSpPr>
          <p:nvPr>
            <p:ph type="sldNum" sz="quarter" idx="5"/>
          </p:nvPr>
        </p:nvSpPr>
        <p:spPr/>
        <p:txBody>
          <a:bodyPr/>
          <a:lstStyle/>
          <a:p>
            <a:fld id="{4FE475AF-F145-44DD-BC99-A3E29994FD6A}" type="slidenum">
              <a:rPr lang="en-US" smtClean="0"/>
              <a:t>27</a:t>
            </a:fld>
            <a:endParaRPr lang="en-US"/>
          </a:p>
        </p:txBody>
      </p:sp>
    </p:spTree>
    <p:extLst>
      <p:ext uri="{BB962C8B-B14F-4D97-AF65-F5344CB8AC3E}">
        <p14:creationId xmlns:p14="http://schemas.microsoft.com/office/powerpoint/2010/main" val="473747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4B17A-217F-A8B0-FCA6-3FE51ADE0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87D82-CAC2-E384-E271-E7FCC5B0B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26FC2-020E-2293-E256-4625F3BD63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05FE6-E08F-8B29-A944-A802792EC074}"/>
              </a:ext>
            </a:extLst>
          </p:cNvPr>
          <p:cNvSpPr>
            <a:spLocks noGrp="1"/>
          </p:cNvSpPr>
          <p:nvPr>
            <p:ph type="sldNum" sz="quarter" idx="5"/>
          </p:nvPr>
        </p:nvSpPr>
        <p:spPr/>
        <p:txBody>
          <a:bodyPr/>
          <a:lstStyle/>
          <a:p>
            <a:fld id="{4FE475AF-F145-44DD-BC99-A3E29994FD6A}" type="slidenum">
              <a:rPr lang="en-US" smtClean="0"/>
              <a:t>28</a:t>
            </a:fld>
            <a:endParaRPr lang="en-US"/>
          </a:p>
        </p:txBody>
      </p:sp>
    </p:spTree>
    <p:extLst>
      <p:ext uri="{BB962C8B-B14F-4D97-AF65-F5344CB8AC3E}">
        <p14:creationId xmlns:p14="http://schemas.microsoft.com/office/powerpoint/2010/main" val="1487180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EC04-D98F-A972-3220-A54EE164D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46256-D91E-5B6D-D470-3818DE0D6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EC671-14BA-7117-7A1E-A7A2C2112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767597-6105-9E01-AF33-F4513CDD9245}"/>
              </a:ext>
            </a:extLst>
          </p:cNvPr>
          <p:cNvSpPr>
            <a:spLocks noGrp="1"/>
          </p:cNvSpPr>
          <p:nvPr>
            <p:ph type="sldNum" sz="quarter" idx="5"/>
          </p:nvPr>
        </p:nvSpPr>
        <p:spPr/>
        <p:txBody>
          <a:bodyPr/>
          <a:lstStyle/>
          <a:p>
            <a:fld id="{4FE475AF-F145-44DD-BC99-A3E29994FD6A}" type="slidenum">
              <a:rPr lang="en-US" smtClean="0"/>
              <a:t>29</a:t>
            </a:fld>
            <a:endParaRPr lang="en-US"/>
          </a:p>
        </p:txBody>
      </p:sp>
    </p:spTree>
    <p:extLst>
      <p:ext uri="{BB962C8B-B14F-4D97-AF65-F5344CB8AC3E}">
        <p14:creationId xmlns:p14="http://schemas.microsoft.com/office/powerpoint/2010/main" val="1396128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6AC2-E3B5-C1C1-A144-852A5CA40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B2901-B768-73DD-82E4-20F2E3AA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35D9A-B78C-AD8A-4BF5-B0461EAC57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90841-1AF6-93F3-F839-50AE4EC5F57A}"/>
              </a:ext>
            </a:extLst>
          </p:cNvPr>
          <p:cNvSpPr>
            <a:spLocks noGrp="1"/>
          </p:cNvSpPr>
          <p:nvPr>
            <p:ph type="sldNum" sz="quarter" idx="5"/>
          </p:nvPr>
        </p:nvSpPr>
        <p:spPr/>
        <p:txBody>
          <a:bodyPr/>
          <a:lstStyle/>
          <a:p>
            <a:fld id="{4FE475AF-F145-44DD-BC99-A3E29994FD6A}" type="slidenum">
              <a:rPr lang="en-US" smtClean="0"/>
              <a:t>30</a:t>
            </a:fld>
            <a:endParaRPr lang="en-US"/>
          </a:p>
        </p:txBody>
      </p:sp>
    </p:spTree>
    <p:extLst>
      <p:ext uri="{BB962C8B-B14F-4D97-AF65-F5344CB8AC3E}">
        <p14:creationId xmlns:p14="http://schemas.microsoft.com/office/powerpoint/2010/main" val="3673113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518C5-3631-3511-4DD5-8358B96F0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B831E-744E-C9EB-9EDE-DFC7CEDE9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18CC19-A445-2F64-8AA4-62F113B388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F12875-F34B-3D1E-D272-914B9A9B509E}"/>
              </a:ext>
            </a:extLst>
          </p:cNvPr>
          <p:cNvSpPr>
            <a:spLocks noGrp="1"/>
          </p:cNvSpPr>
          <p:nvPr>
            <p:ph type="sldNum" sz="quarter" idx="5"/>
          </p:nvPr>
        </p:nvSpPr>
        <p:spPr/>
        <p:txBody>
          <a:bodyPr/>
          <a:lstStyle/>
          <a:p>
            <a:fld id="{4FE475AF-F145-44DD-BC99-A3E29994FD6A}" type="slidenum">
              <a:rPr lang="en-US" smtClean="0"/>
              <a:t>31</a:t>
            </a:fld>
            <a:endParaRPr lang="en-US"/>
          </a:p>
        </p:txBody>
      </p:sp>
    </p:spTree>
    <p:extLst>
      <p:ext uri="{BB962C8B-B14F-4D97-AF65-F5344CB8AC3E}">
        <p14:creationId xmlns:p14="http://schemas.microsoft.com/office/powerpoint/2010/main" val="767647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30CF-10E1-C84F-4A5A-6FE8ECE9E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6AA2-9581-6EC4-F889-15FC6A737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C8B6A-6CE8-B4B8-30C3-3F4689090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08AB98-97F1-D19B-AB3D-52CE03243CBE}"/>
              </a:ext>
            </a:extLst>
          </p:cNvPr>
          <p:cNvSpPr>
            <a:spLocks noGrp="1"/>
          </p:cNvSpPr>
          <p:nvPr>
            <p:ph type="sldNum" sz="quarter" idx="5"/>
          </p:nvPr>
        </p:nvSpPr>
        <p:spPr/>
        <p:txBody>
          <a:bodyPr/>
          <a:lstStyle/>
          <a:p>
            <a:fld id="{4FE475AF-F145-44DD-BC99-A3E29994FD6A}" type="slidenum">
              <a:rPr lang="en-US" smtClean="0"/>
              <a:t>32</a:t>
            </a:fld>
            <a:endParaRPr lang="en-US"/>
          </a:p>
        </p:txBody>
      </p:sp>
    </p:spTree>
    <p:extLst>
      <p:ext uri="{BB962C8B-B14F-4D97-AF65-F5344CB8AC3E}">
        <p14:creationId xmlns:p14="http://schemas.microsoft.com/office/powerpoint/2010/main" val="1142044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1FF8-E89A-6627-734A-238747400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DDAB0-BBCD-66B7-D047-A59B325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CDACA-886E-6CA9-1F0A-8D739C5F9C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691342-0281-0124-C2DF-B50E0CFAB32A}"/>
              </a:ext>
            </a:extLst>
          </p:cNvPr>
          <p:cNvSpPr>
            <a:spLocks noGrp="1"/>
          </p:cNvSpPr>
          <p:nvPr>
            <p:ph type="sldNum" sz="quarter" idx="5"/>
          </p:nvPr>
        </p:nvSpPr>
        <p:spPr/>
        <p:txBody>
          <a:bodyPr/>
          <a:lstStyle/>
          <a:p>
            <a:fld id="{4FE475AF-F145-44DD-BC99-A3E29994FD6A}" type="slidenum">
              <a:rPr lang="en-US" smtClean="0"/>
              <a:t>33</a:t>
            </a:fld>
            <a:endParaRPr lang="en-US"/>
          </a:p>
        </p:txBody>
      </p:sp>
    </p:spTree>
    <p:extLst>
      <p:ext uri="{BB962C8B-B14F-4D97-AF65-F5344CB8AC3E}">
        <p14:creationId xmlns:p14="http://schemas.microsoft.com/office/powerpoint/2010/main" val="1026429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3B18-0E73-CD02-2687-EBC41F388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F0815-ED86-5D5D-489D-84C42FC8C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1BA43-8D46-8DCE-2F47-647157183E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1FDB1E-9D45-C058-121B-68D34953FABB}"/>
              </a:ext>
            </a:extLst>
          </p:cNvPr>
          <p:cNvSpPr>
            <a:spLocks noGrp="1"/>
          </p:cNvSpPr>
          <p:nvPr>
            <p:ph type="sldNum" sz="quarter" idx="5"/>
          </p:nvPr>
        </p:nvSpPr>
        <p:spPr/>
        <p:txBody>
          <a:bodyPr/>
          <a:lstStyle/>
          <a:p>
            <a:fld id="{4FE475AF-F145-44DD-BC99-A3E29994FD6A}" type="slidenum">
              <a:rPr lang="en-US" smtClean="0"/>
              <a:t>34</a:t>
            </a:fld>
            <a:endParaRPr lang="en-US"/>
          </a:p>
        </p:txBody>
      </p:sp>
    </p:spTree>
    <p:extLst>
      <p:ext uri="{BB962C8B-B14F-4D97-AF65-F5344CB8AC3E}">
        <p14:creationId xmlns:p14="http://schemas.microsoft.com/office/powerpoint/2010/main" val="1929532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3B7C-A8B6-297E-A7A2-D32B9CB00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4CA73F-348C-BA66-ADD0-238DB40045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83FB4-C29D-1307-FC66-FF04877A1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B91392-67A8-B2C2-CBC5-CB8B083A4172}"/>
              </a:ext>
            </a:extLst>
          </p:cNvPr>
          <p:cNvSpPr>
            <a:spLocks noGrp="1"/>
          </p:cNvSpPr>
          <p:nvPr>
            <p:ph type="sldNum" sz="quarter" idx="5"/>
          </p:nvPr>
        </p:nvSpPr>
        <p:spPr/>
        <p:txBody>
          <a:bodyPr/>
          <a:lstStyle/>
          <a:p>
            <a:fld id="{4FE475AF-F145-44DD-BC99-A3E29994FD6A}" type="slidenum">
              <a:rPr lang="en-US" smtClean="0"/>
              <a:t>35</a:t>
            </a:fld>
            <a:endParaRPr lang="en-US"/>
          </a:p>
        </p:txBody>
      </p:sp>
    </p:spTree>
    <p:extLst>
      <p:ext uri="{BB962C8B-B14F-4D97-AF65-F5344CB8AC3E}">
        <p14:creationId xmlns:p14="http://schemas.microsoft.com/office/powerpoint/2010/main" val="3909520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6F0D-8234-3302-7D4B-9189250D9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A8D33-B6BA-14BF-EB45-6C16D873A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D9014-2E4D-03B3-A290-BA6F59ABB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930674-0EA9-3F91-A2D9-1F5EF352ACBE}"/>
              </a:ext>
            </a:extLst>
          </p:cNvPr>
          <p:cNvSpPr>
            <a:spLocks noGrp="1"/>
          </p:cNvSpPr>
          <p:nvPr>
            <p:ph type="sldNum" sz="quarter" idx="5"/>
          </p:nvPr>
        </p:nvSpPr>
        <p:spPr/>
        <p:txBody>
          <a:bodyPr/>
          <a:lstStyle/>
          <a:p>
            <a:fld id="{4FE475AF-F145-44DD-BC99-A3E29994FD6A}" type="slidenum">
              <a:rPr lang="en-US" smtClean="0"/>
              <a:t>36</a:t>
            </a:fld>
            <a:endParaRPr lang="en-US"/>
          </a:p>
        </p:txBody>
      </p:sp>
    </p:spTree>
    <p:extLst>
      <p:ext uri="{BB962C8B-B14F-4D97-AF65-F5344CB8AC3E}">
        <p14:creationId xmlns:p14="http://schemas.microsoft.com/office/powerpoint/2010/main" val="12492766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FB45-D976-7C5C-256B-0F9897185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F7B14-C436-3959-C8D2-D5F6C6519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36B09-620E-3805-5252-6006CF994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59E8D9-9FED-5C1F-0495-E6960559011E}"/>
              </a:ext>
            </a:extLst>
          </p:cNvPr>
          <p:cNvSpPr>
            <a:spLocks noGrp="1"/>
          </p:cNvSpPr>
          <p:nvPr>
            <p:ph type="sldNum" sz="quarter" idx="5"/>
          </p:nvPr>
        </p:nvSpPr>
        <p:spPr/>
        <p:txBody>
          <a:bodyPr/>
          <a:lstStyle/>
          <a:p>
            <a:fld id="{4FE475AF-F145-44DD-BC99-A3E29994FD6A}" type="slidenum">
              <a:rPr lang="en-US" smtClean="0"/>
              <a:t>37</a:t>
            </a:fld>
            <a:endParaRPr lang="en-US"/>
          </a:p>
        </p:txBody>
      </p:sp>
    </p:spTree>
    <p:extLst>
      <p:ext uri="{BB962C8B-B14F-4D97-AF65-F5344CB8AC3E}">
        <p14:creationId xmlns:p14="http://schemas.microsoft.com/office/powerpoint/2010/main" val="2628608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D315-0651-4B91-6A93-E40EF3875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B3444-FF33-BAFF-EB24-452C770EE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C0859-B26A-72B7-9A9E-9AEDF5FC84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B7C1B2-1DBD-7490-B15D-763424E48B2D}"/>
              </a:ext>
            </a:extLst>
          </p:cNvPr>
          <p:cNvSpPr>
            <a:spLocks noGrp="1"/>
          </p:cNvSpPr>
          <p:nvPr>
            <p:ph type="sldNum" sz="quarter" idx="5"/>
          </p:nvPr>
        </p:nvSpPr>
        <p:spPr/>
        <p:txBody>
          <a:bodyPr/>
          <a:lstStyle/>
          <a:p>
            <a:fld id="{4FE475AF-F145-44DD-BC99-A3E29994FD6A}" type="slidenum">
              <a:rPr lang="en-US" smtClean="0"/>
              <a:t>38</a:t>
            </a:fld>
            <a:endParaRPr lang="en-US"/>
          </a:p>
        </p:txBody>
      </p:sp>
    </p:spTree>
    <p:extLst>
      <p:ext uri="{BB962C8B-B14F-4D97-AF65-F5344CB8AC3E}">
        <p14:creationId xmlns:p14="http://schemas.microsoft.com/office/powerpoint/2010/main" val="2944014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F5D1-9E81-B703-D0CF-411FC024E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71840-8BC4-1034-3A1D-481C8B62A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83883-4418-8189-4654-413FCA4057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26FDED-479B-D7C0-563C-AC15403270A0}"/>
              </a:ext>
            </a:extLst>
          </p:cNvPr>
          <p:cNvSpPr>
            <a:spLocks noGrp="1"/>
          </p:cNvSpPr>
          <p:nvPr>
            <p:ph type="sldNum" sz="quarter" idx="5"/>
          </p:nvPr>
        </p:nvSpPr>
        <p:spPr/>
        <p:txBody>
          <a:bodyPr/>
          <a:lstStyle/>
          <a:p>
            <a:fld id="{4FE475AF-F145-44DD-BC99-A3E29994FD6A}" type="slidenum">
              <a:rPr lang="en-US" smtClean="0"/>
              <a:t>39</a:t>
            </a:fld>
            <a:endParaRPr lang="en-US"/>
          </a:p>
        </p:txBody>
      </p:sp>
    </p:spTree>
    <p:extLst>
      <p:ext uri="{BB962C8B-B14F-4D97-AF65-F5344CB8AC3E}">
        <p14:creationId xmlns:p14="http://schemas.microsoft.com/office/powerpoint/2010/main" val="2311431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67DA-0BA0-C65B-6728-D4439DA2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84CC2-4AE3-023E-ECD1-DAE6DD362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69C8E-64C6-83FA-1BEC-F7744871F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1207E-64C0-285B-615E-9AB49D360F0D}"/>
              </a:ext>
            </a:extLst>
          </p:cNvPr>
          <p:cNvSpPr>
            <a:spLocks noGrp="1"/>
          </p:cNvSpPr>
          <p:nvPr>
            <p:ph type="sldNum" sz="quarter" idx="5"/>
          </p:nvPr>
        </p:nvSpPr>
        <p:spPr/>
        <p:txBody>
          <a:bodyPr/>
          <a:lstStyle/>
          <a:p>
            <a:fld id="{4FE475AF-F145-44DD-BC99-A3E29994FD6A}" type="slidenum">
              <a:rPr lang="en-US" smtClean="0"/>
              <a:t>40</a:t>
            </a:fld>
            <a:endParaRPr lang="en-US"/>
          </a:p>
        </p:txBody>
      </p:sp>
    </p:spTree>
    <p:extLst>
      <p:ext uri="{BB962C8B-B14F-4D97-AF65-F5344CB8AC3E}">
        <p14:creationId xmlns:p14="http://schemas.microsoft.com/office/powerpoint/2010/main" val="837854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C832C-7D54-4D1C-B6FF-132565033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5E91D-F6F5-4831-91F1-185CCC2F2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FC971-090D-4C48-ECFE-CD3BCD21B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5A2886-4BAD-8239-297D-9FD94F23135A}"/>
              </a:ext>
            </a:extLst>
          </p:cNvPr>
          <p:cNvSpPr>
            <a:spLocks noGrp="1"/>
          </p:cNvSpPr>
          <p:nvPr>
            <p:ph type="sldNum" sz="quarter" idx="5"/>
          </p:nvPr>
        </p:nvSpPr>
        <p:spPr/>
        <p:txBody>
          <a:bodyPr/>
          <a:lstStyle/>
          <a:p>
            <a:fld id="{4FE475AF-F145-44DD-BC99-A3E29994FD6A}" type="slidenum">
              <a:rPr lang="en-US" smtClean="0"/>
              <a:t>41</a:t>
            </a:fld>
            <a:endParaRPr lang="en-US"/>
          </a:p>
        </p:txBody>
      </p:sp>
    </p:spTree>
    <p:extLst>
      <p:ext uri="{BB962C8B-B14F-4D97-AF65-F5344CB8AC3E}">
        <p14:creationId xmlns:p14="http://schemas.microsoft.com/office/powerpoint/2010/main" val="313607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592F-A503-8E55-A22B-951146D4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AF96-4798-6086-AC37-3DE585AE0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7C01C-3198-78F0-455A-CC1E66CDA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6F4A9-3FF4-1340-2F9D-B8ED55C18A39}"/>
              </a:ext>
            </a:extLst>
          </p:cNvPr>
          <p:cNvSpPr>
            <a:spLocks noGrp="1"/>
          </p:cNvSpPr>
          <p:nvPr>
            <p:ph type="sldNum" sz="quarter" idx="5"/>
          </p:nvPr>
        </p:nvSpPr>
        <p:spPr/>
        <p:txBody>
          <a:bodyPr/>
          <a:lstStyle/>
          <a:p>
            <a:fld id="{4FE475AF-F145-44DD-BC99-A3E29994FD6A}" type="slidenum">
              <a:rPr lang="en-US" smtClean="0"/>
              <a:t>42</a:t>
            </a:fld>
            <a:endParaRPr lang="en-US"/>
          </a:p>
        </p:txBody>
      </p:sp>
    </p:spTree>
    <p:extLst>
      <p:ext uri="{BB962C8B-B14F-4D97-AF65-F5344CB8AC3E}">
        <p14:creationId xmlns:p14="http://schemas.microsoft.com/office/powerpoint/2010/main" val="28147117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DBB6C-2AD9-9D49-619C-1E8A27492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1A86F-2185-7B6F-2195-33CFB45F0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49796-780F-4439-B7EB-0E43615422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E23E70-903D-50EE-BD54-2719EC6BDC94}"/>
              </a:ext>
            </a:extLst>
          </p:cNvPr>
          <p:cNvSpPr>
            <a:spLocks noGrp="1"/>
          </p:cNvSpPr>
          <p:nvPr>
            <p:ph type="sldNum" sz="quarter" idx="5"/>
          </p:nvPr>
        </p:nvSpPr>
        <p:spPr/>
        <p:txBody>
          <a:bodyPr/>
          <a:lstStyle/>
          <a:p>
            <a:fld id="{4FE475AF-F145-44DD-BC99-A3E29994FD6A}" type="slidenum">
              <a:rPr lang="en-US" smtClean="0"/>
              <a:t>43</a:t>
            </a:fld>
            <a:endParaRPr lang="en-US"/>
          </a:p>
        </p:txBody>
      </p:sp>
    </p:spTree>
    <p:extLst>
      <p:ext uri="{BB962C8B-B14F-4D97-AF65-F5344CB8AC3E}">
        <p14:creationId xmlns:p14="http://schemas.microsoft.com/office/powerpoint/2010/main" val="1002572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096A-89B2-AE97-1B26-C79D44813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AF243-725F-CA5E-5F0A-8CA9A11D4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4F035-C470-C36D-E510-334AD8C75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1A3FCE-7B81-407D-933D-FCF6902EEE3A}"/>
              </a:ext>
            </a:extLst>
          </p:cNvPr>
          <p:cNvSpPr>
            <a:spLocks noGrp="1"/>
          </p:cNvSpPr>
          <p:nvPr>
            <p:ph type="sldNum" sz="quarter" idx="5"/>
          </p:nvPr>
        </p:nvSpPr>
        <p:spPr/>
        <p:txBody>
          <a:bodyPr/>
          <a:lstStyle/>
          <a:p>
            <a:fld id="{4FE475AF-F145-44DD-BC99-A3E29994FD6A}" type="slidenum">
              <a:rPr lang="en-US" smtClean="0"/>
              <a:t>44</a:t>
            </a:fld>
            <a:endParaRPr lang="en-US"/>
          </a:p>
        </p:txBody>
      </p:sp>
    </p:spTree>
    <p:extLst>
      <p:ext uri="{BB962C8B-B14F-4D97-AF65-F5344CB8AC3E}">
        <p14:creationId xmlns:p14="http://schemas.microsoft.com/office/powerpoint/2010/main" val="27812716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44A8-701B-BD15-4C03-4D11A7249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D88D6-7BF2-7035-B041-AA6F8CD64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A63E4-2DDA-83D7-7CAA-B9329A8F7A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5A7F02-798C-7EDF-9179-97898CE00A1D}"/>
              </a:ext>
            </a:extLst>
          </p:cNvPr>
          <p:cNvSpPr>
            <a:spLocks noGrp="1"/>
          </p:cNvSpPr>
          <p:nvPr>
            <p:ph type="sldNum" sz="quarter" idx="5"/>
          </p:nvPr>
        </p:nvSpPr>
        <p:spPr/>
        <p:txBody>
          <a:bodyPr/>
          <a:lstStyle/>
          <a:p>
            <a:fld id="{4FE475AF-F145-44DD-BC99-A3E29994FD6A}" type="slidenum">
              <a:rPr lang="en-US" smtClean="0"/>
              <a:t>45</a:t>
            </a:fld>
            <a:endParaRPr lang="en-US"/>
          </a:p>
        </p:txBody>
      </p:sp>
    </p:spTree>
    <p:extLst>
      <p:ext uri="{BB962C8B-B14F-4D97-AF65-F5344CB8AC3E}">
        <p14:creationId xmlns:p14="http://schemas.microsoft.com/office/powerpoint/2010/main" val="439947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A3DF-BD0F-282A-7950-42C44B8BB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D34368-6ABC-1B7D-C890-6EDC1A1A1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E0345C-2200-DFD7-49BA-48F65844A7D2}"/>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E4394756-4F29-017B-8695-5EAC2AFD8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763C19-EA00-DCE2-8562-1EBC84BB660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65568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D5B-BB6F-0305-7575-8816A9089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9586F7-4551-4E53-2BB9-555E679D76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BDA81-F67B-359D-34E8-ACFA39241C1E}"/>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9114A091-08FA-19E8-DB71-831A01273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8672E-A946-161D-030F-7FA75228A98A}"/>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416875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7081-BC0D-0F9F-14C9-9816A5F44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600C82-9E41-51E7-E606-C7745E7939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5A9F7-EC60-FCA8-75B3-4738D6AABB3E}"/>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967DBC7B-BD65-3792-3571-91F57E6C3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EFE79-64CE-A8F2-106F-339A0D95AB0F}"/>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73207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249B-A7B8-85FB-1D30-6BB7C59D5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62E8C6-9B6B-22EC-C706-15C0BCE13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86986-C191-70FD-4233-82634039E9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CAA86D-616D-3B51-AADE-61C5BD09DD6C}"/>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6" name="Footer Placeholder 5">
            <a:extLst>
              <a:ext uri="{FF2B5EF4-FFF2-40B4-BE49-F238E27FC236}">
                <a16:creationId xmlns:a16="http://schemas.microsoft.com/office/drawing/2014/main" id="{F3E2853C-EB2A-A97B-BAEB-977829AE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DCBF9-4104-DD37-DF0F-DBB016CA4B3E}"/>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4111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B18C-7A61-EFB8-ED62-600E7C241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20CC35-4165-CC75-740C-BE63ABB78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4305A-46BF-7701-7933-25C9A190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910196-BBEC-CE5D-2DE4-38AC18FFC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196EF-CFE1-AAE0-3EAB-EA1BE63C30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CB5F21-50EF-323C-F3B7-BAC3E8C4B3F4}"/>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8" name="Footer Placeholder 7">
            <a:extLst>
              <a:ext uri="{FF2B5EF4-FFF2-40B4-BE49-F238E27FC236}">
                <a16:creationId xmlns:a16="http://schemas.microsoft.com/office/drawing/2014/main" id="{D391E784-F5D9-6D9C-3E88-059C39607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3DB4C8-FAA8-E75A-EB27-1003FA7A9ED9}"/>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8535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3C5A-EEC6-4D0E-1337-313F329CE2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150FD-2006-9D48-3A83-DBFC9667C3AF}"/>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4" name="Footer Placeholder 3">
            <a:extLst>
              <a:ext uri="{FF2B5EF4-FFF2-40B4-BE49-F238E27FC236}">
                <a16:creationId xmlns:a16="http://schemas.microsoft.com/office/drawing/2014/main" id="{53554C3A-D33F-7FC1-5EAD-E40AA1526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1178DD-4AA5-F8C2-A683-AEA50696502B}"/>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51735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008191-45D6-DCBB-A3A2-816E0B47C522}"/>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3" name="Footer Placeholder 2">
            <a:extLst>
              <a:ext uri="{FF2B5EF4-FFF2-40B4-BE49-F238E27FC236}">
                <a16:creationId xmlns:a16="http://schemas.microsoft.com/office/drawing/2014/main" id="{77EFF7DC-2C5F-FAEA-ADB7-33D14A328A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F5E43-44AF-B60A-7482-AC00305BDFD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3494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9951-8DA5-6CEE-3AAB-2EAA9794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E87789-1C76-29C0-9B62-41ADB2BB9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B83867-5D27-4A7A-822E-8C92D5CCD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5EA15-8C74-2E44-8C76-B60210580754}"/>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6" name="Footer Placeholder 5">
            <a:extLst>
              <a:ext uri="{FF2B5EF4-FFF2-40B4-BE49-F238E27FC236}">
                <a16:creationId xmlns:a16="http://schemas.microsoft.com/office/drawing/2014/main" id="{28695660-C001-5CF2-4078-93FF786DF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21B6-3DCF-644B-4F05-E2A58623A33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2087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714F-8C10-66FD-BD40-E491A3C7F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E4B7FE-8C1A-C579-B7DF-AC8073146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FABEB2-A8F3-219B-5A33-B77A1D01E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3A2DD-C564-FE83-E44A-E6EE920811A1}"/>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6" name="Footer Placeholder 5">
            <a:extLst>
              <a:ext uri="{FF2B5EF4-FFF2-40B4-BE49-F238E27FC236}">
                <a16:creationId xmlns:a16="http://schemas.microsoft.com/office/drawing/2014/main" id="{E23DE49E-93A1-F134-A70B-8C574D00B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38ECA-F4BF-5579-E439-CFB0F95C544C}"/>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78604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3553-1A43-B11F-910D-4D5123BB9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989D87-3214-DB72-ABD9-57378D8C5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7BEB-A6C9-C7EC-859C-43320C3FD0C0}"/>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C70BDC89-C81C-6B44-C3F9-946634D3B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D6070-A14A-15A9-016D-4E7C9072F2D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30189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F14D15-07DA-B831-7ED1-231C55995A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1DE59F-E9A6-7272-C591-A8506B52A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6E313-1475-A73E-EA14-3A82B71BD0C7}"/>
              </a:ext>
            </a:extLst>
          </p:cNvPr>
          <p:cNvSpPr>
            <a:spLocks noGrp="1"/>
          </p:cNvSpPr>
          <p:nvPr>
            <p:ph type="dt" sz="half" idx="10"/>
          </p:nvPr>
        </p:nvSpPr>
        <p:spPr/>
        <p:txBody>
          <a:body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7F178184-DC0D-D427-16DE-3EC59E13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6AF7F-AB17-BB9C-040C-076255D86CD7}"/>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8477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1D19-C017-8894-638D-F3C4456A4C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F583B8-D13B-F7D3-110A-61176ECA79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ADC7A-1A47-8A9D-2E44-6251E75C78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C2496-008B-4C80-9B9F-5365BAE441E4}" type="datetimeFigureOut">
              <a:rPr lang="en-US" smtClean="0"/>
              <a:t>9/29/2026</a:t>
            </a:fld>
            <a:endParaRPr lang="en-US"/>
          </a:p>
        </p:txBody>
      </p:sp>
      <p:sp>
        <p:nvSpPr>
          <p:cNvPr id="5" name="Footer Placeholder 4">
            <a:extLst>
              <a:ext uri="{FF2B5EF4-FFF2-40B4-BE49-F238E27FC236}">
                <a16:creationId xmlns:a16="http://schemas.microsoft.com/office/drawing/2014/main" id="{F7334B0F-2734-C0DA-F569-58D3EFDB2B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B52161-208A-AA3F-BDAE-08B21E821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C68443-FF7C-498B-94DD-586110B4BB38}" type="slidenum">
              <a:rPr lang="en-US" smtClean="0"/>
              <a:t>‹#›</a:t>
            </a:fld>
            <a:endParaRPr lang="en-US"/>
          </a:p>
        </p:txBody>
      </p:sp>
    </p:spTree>
    <p:extLst>
      <p:ext uri="{BB962C8B-B14F-4D97-AF65-F5344CB8AC3E}">
        <p14:creationId xmlns:p14="http://schemas.microsoft.com/office/powerpoint/2010/main" val="378443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54F7E">
                <a:shade val="30000"/>
                <a:satMod val="115000"/>
              </a:srgbClr>
            </a:gs>
            <a:gs pos="50000">
              <a:srgbClr val="454F7E">
                <a:shade val="67500"/>
                <a:satMod val="115000"/>
                <a:alpha val="85000"/>
              </a:srgbClr>
            </a:gs>
            <a:gs pos="100000">
              <a:srgbClr val="454F7E">
                <a:shade val="100000"/>
                <a:satMod val="115000"/>
                <a:alpha val="0"/>
              </a:srgbClr>
            </a:gs>
          </a:gsLst>
          <a:lin ang="0" scaled="1"/>
        </a:gradFill>
        <a:effectLst/>
      </p:bgPr>
    </p:bg>
    <p:spTree>
      <p:nvGrpSpPr>
        <p:cNvPr id="1" name=""/>
        <p:cNvGrpSpPr/>
        <p:nvPr/>
      </p:nvGrpSpPr>
      <p:grpSpPr>
        <a:xfrm>
          <a:off x="0" y="0"/>
          <a:ext cx="0" cy="0"/>
          <a:chOff x="0" y="0"/>
          <a:chExt cx="0" cy="0"/>
        </a:xfrm>
      </p:grpSpPr>
      <p:pic>
        <p:nvPicPr>
          <p:cNvPr id="17" name="background picture" descr="Marsh with stream running into the ocean. ">
            <a:extLst>
              <a:ext uri="{FF2B5EF4-FFF2-40B4-BE49-F238E27FC236}">
                <a16:creationId xmlns:a16="http://schemas.microsoft.com/office/drawing/2014/main" id="{4BAB1DE6-A7C3-3374-D7D2-144AD4FF2F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80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025ACE79-4023-A88A-3895-B22A782FF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23388" y="4437366"/>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3" y="2132860"/>
            <a:ext cx="6642126" cy="2028721"/>
          </a:xfrm>
        </p:spPr>
        <p:txBody>
          <a:bodyPr anchor="b">
            <a:normAutofit/>
          </a:bodyPr>
          <a:lstStyle/>
          <a:p>
            <a:pPr algn="l"/>
            <a:r>
              <a:rPr lang="en-US" sz="4400" dirty="0">
                <a:solidFill>
                  <a:schemeClr val="bg1"/>
                </a:solidFill>
                <a:latin typeface="Museo 900" panose="02000000000000000000" pitchFamily="50" charset="0"/>
              </a:rPr>
              <a:t>Beaufort County </a:t>
            </a:r>
            <a:br>
              <a:rPr lang="en-US" sz="4400" dirty="0">
                <a:solidFill>
                  <a:schemeClr val="bg1"/>
                </a:solidFill>
                <a:latin typeface="Museo 900" panose="02000000000000000000" pitchFamily="50" charset="0"/>
              </a:rPr>
            </a:br>
            <a:r>
              <a:rPr lang="en-US" sz="4400" dirty="0">
                <a:solidFill>
                  <a:schemeClr val="bg1"/>
                </a:solidFill>
                <a:latin typeface="Museo 900" panose="02000000000000000000" pitchFamily="50" charset="0"/>
              </a:rPr>
              <a:t>School District</a:t>
            </a:r>
          </a:p>
        </p:txBody>
      </p:sp>
      <p:sp>
        <p:nvSpPr>
          <p:cNvPr id="3" name="Subtitle 2">
            <a:extLst>
              <a:ext uri="{FF2B5EF4-FFF2-40B4-BE49-F238E27FC236}">
                <a16:creationId xmlns:a16="http://schemas.microsoft.com/office/drawing/2014/main" id="{1A82BE03-D803-8E88-3076-93D44E4337FA}"/>
              </a:ext>
            </a:extLst>
          </p:cNvPr>
          <p:cNvSpPr>
            <a:spLocks noGrp="1" noRot="1" noMove="1" noResize="1" noEditPoints="1" noAdjustHandles="1" noChangeArrowheads="1" noChangeShapeType="1"/>
          </p:cNvSpPr>
          <p:nvPr>
            <p:ph type="subTitle" idx="1"/>
          </p:nvPr>
        </p:nvSpPr>
        <p:spPr>
          <a:xfrm>
            <a:off x="684362" y="4719116"/>
            <a:ext cx="7307073" cy="767284"/>
          </a:xfrm>
        </p:spPr>
        <p:txBody>
          <a:bodyPr>
            <a:normAutofit/>
          </a:bodyPr>
          <a:lstStyle/>
          <a:p>
            <a:pPr algn="l"/>
            <a:r>
              <a:rPr lang="en-US" sz="2200" dirty="0">
                <a:solidFill>
                  <a:schemeClr val="bg1"/>
                </a:solidFill>
                <a:latin typeface="Museo 700" panose="02000000000000000000" pitchFamily="50" charset="0"/>
              </a:rPr>
              <a:t>Beaufort, South Carolina</a:t>
            </a:r>
          </a:p>
        </p:txBody>
      </p:sp>
      <p:pic>
        <p:nvPicPr>
          <p:cNvPr id="22" name="logo" descr="bcsd logo.">
            <a:extLst>
              <a:ext uri="{FF2B5EF4-FFF2-40B4-BE49-F238E27FC236}">
                <a16:creationId xmlns:a16="http://schemas.microsoft.com/office/drawing/2014/main" id="{37CA0582-1FDA-AD8E-E499-273C37C6B68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7732888" y="2132860"/>
            <a:ext cx="2512263" cy="2581138"/>
          </a:xfrm>
          <a:prstGeom prst="rect">
            <a:avLst/>
          </a:prstGeom>
        </p:spPr>
      </p:pic>
    </p:spTree>
    <p:extLst>
      <p:ext uri="{BB962C8B-B14F-4D97-AF65-F5344CB8AC3E}">
        <p14:creationId xmlns:p14="http://schemas.microsoft.com/office/powerpoint/2010/main" val="245674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02048090-DCD8-F37B-B0C0-06570C0532DD}"/>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AD35A3D3-0B04-457A-2C14-0DAAA8F5C92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TITLE I ANNUAL PARENT MEETING</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2026-2027</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0FFA9D0F-67E6-38A7-A10F-7CB18BA030A8}"/>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buClr>
                <a:schemeClr val="lt1"/>
              </a:buClr>
              <a:buSzPts val="2400"/>
            </a:pPr>
            <a:r>
              <a:rPr lang="en-US" dirty="0">
                <a:solidFill>
                  <a:schemeClr val="bg1"/>
                </a:solidFill>
              </a:rPr>
              <a:t>Mossy Oaks Elementary</a:t>
            </a:r>
          </a:p>
          <a:p>
            <a:pPr lvl="0">
              <a:buClr>
                <a:schemeClr val="lt1"/>
              </a:buClr>
              <a:buSzPts val="2400"/>
            </a:pPr>
            <a:r>
              <a:rPr lang="en-US" dirty="0">
                <a:solidFill>
                  <a:schemeClr val="bg1"/>
                </a:solidFill>
              </a:rPr>
              <a:t>August 25, 2026</a:t>
            </a:r>
          </a:p>
        </p:txBody>
      </p:sp>
      <p:pic>
        <p:nvPicPr>
          <p:cNvPr id="13" name="logo" descr="bcsd logo.">
            <a:extLst>
              <a:ext uri="{FF2B5EF4-FFF2-40B4-BE49-F238E27FC236}">
                <a16:creationId xmlns:a16="http://schemas.microsoft.com/office/drawing/2014/main" id="{BEDED28C-747C-F9BF-A4DC-069F90083207}"/>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373940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a:extLst>
            <a:ext uri="{FF2B5EF4-FFF2-40B4-BE49-F238E27FC236}">
              <a16:creationId xmlns:a16="http://schemas.microsoft.com/office/drawing/2014/main" id="{BAB46138-5535-A938-939B-9325FE1854B8}"/>
            </a:ext>
          </a:extLst>
        </p:cNvPr>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357948AE-0E92-9489-E78C-996C97405C4B}"/>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3557AA05-C26C-0ECC-B91A-C275A393AB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B977A654-2456-6B40-DF4A-081095452D2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671C76E1-2227-02F6-D035-14F74F27538A}"/>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Reunion Annual de Padres </a:t>
            </a:r>
            <a:r>
              <a:rPr lang="en-US" sz="5400" b="1" dirty="0" err="1">
                <a:solidFill>
                  <a:schemeClr val="bg2"/>
                </a:solidFill>
                <a:latin typeface="Cera Pro" panose="00000500000000000000" pitchFamily="50" charset="0"/>
              </a:rPr>
              <a:t>Titulo</a:t>
            </a:r>
            <a:r>
              <a:rPr lang="en-US" sz="5400" b="1" dirty="0">
                <a:solidFill>
                  <a:schemeClr val="bg2"/>
                </a:solidFill>
                <a:latin typeface="Cera Pro" panose="00000500000000000000" pitchFamily="50" charset="0"/>
              </a:rPr>
              <a:t> 1</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2026-2027</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3C90E226-678C-C2C1-9CC6-A80C0D3E193C}"/>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buClr>
                <a:schemeClr val="lt1"/>
              </a:buClr>
              <a:buSzPts val="2400"/>
            </a:pPr>
            <a:r>
              <a:rPr lang="en-US" dirty="0">
                <a:solidFill>
                  <a:schemeClr val="bg1"/>
                </a:solidFill>
              </a:rPr>
              <a:t>Escuela Primaria de Mossy Oaks</a:t>
            </a:r>
            <a:endParaRPr lang="en-US" sz="2100" dirty="0">
              <a:solidFill>
                <a:schemeClr val="bg1"/>
              </a:solidFill>
              <a:highlight>
                <a:srgbClr val="F8F9FA"/>
              </a:highlight>
              <a:latin typeface="Arial"/>
              <a:ea typeface="Arial"/>
              <a:cs typeface="Arial"/>
              <a:sym typeface="Arial"/>
            </a:endParaRPr>
          </a:p>
          <a:p>
            <a:pPr lvl="0">
              <a:buClr>
                <a:schemeClr val="lt1"/>
              </a:buClr>
              <a:buSzPts val="2400"/>
            </a:pPr>
            <a:r>
              <a:rPr lang="en-US" dirty="0">
                <a:solidFill>
                  <a:schemeClr val="bg1"/>
                </a:solidFill>
              </a:rPr>
              <a:t>Agosto 26, 2025</a:t>
            </a:r>
          </a:p>
        </p:txBody>
      </p:sp>
      <p:pic>
        <p:nvPicPr>
          <p:cNvPr id="13" name="logo" descr="bcsd logo.">
            <a:extLst>
              <a:ext uri="{FF2B5EF4-FFF2-40B4-BE49-F238E27FC236}">
                <a16:creationId xmlns:a16="http://schemas.microsoft.com/office/drawing/2014/main" id="{6C732987-4EF6-6F8E-DFC4-084DF05C5AB5}"/>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423839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3BA6-25A4-A4F0-325B-C5B00AF1AA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6A85B6-9E81-EC70-76F5-07926CD237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37EEDF8-6E08-69BD-414A-048B601CDDF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DD966399-72AB-857C-4724-D863E6F5BAE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9379896-CD45-502E-CE8D-93CA7E42E4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7D4BF25-CB96-CE63-9086-0177C2A9C857}"/>
              </a:ext>
            </a:extLst>
          </p:cNvPr>
          <p:cNvSpPr txBox="1"/>
          <p:nvPr/>
        </p:nvSpPr>
        <p:spPr>
          <a:xfrm>
            <a:off x="2401824" y="1271752"/>
            <a:ext cx="8458872" cy="4678204"/>
          </a:xfrm>
          <a:prstGeom prst="rect">
            <a:avLst/>
          </a:prstGeom>
          <a:noFill/>
        </p:spPr>
        <p:txBody>
          <a:bodyPr wrap="square" rtlCol="0">
            <a:spAutoFit/>
          </a:bodyPr>
          <a:lstStyle/>
          <a:p>
            <a:pPr marL="342900" indent="-342900">
              <a:buFont typeface="Arial" panose="020B0604020202020204" pitchFamily="34" charset="0"/>
              <a:buChar char="•"/>
            </a:pPr>
            <a:r>
              <a:rPr lang="en-US" sz="2800" dirty="0"/>
              <a:t>What is Title I?</a:t>
            </a:r>
          </a:p>
          <a:p>
            <a:pPr marL="742950" lvl="1" indent="-285750">
              <a:buFont typeface="Arial" panose="020B0604020202020204" pitchFamily="34" charset="0"/>
              <a:buChar char="•"/>
            </a:pPr>
            <a:r>
              <a:rPr lang="en-US" sz="2800" dirty="0"/>
              <a:t>Beaufort County Title I Schools</a:t>
            </a:r>
          </a:p>
          <a:p>
            <a:pPr marL="742950" lvl="1" indent="-285750">
              <a:buFont typeface="Arial" panose="020B0604020202020204" pitchFamily="34" charset="0"/>
              <a:buChar char="•"/>
            </a:pPr>
            <a:r>
              <a:rPr lang="en-US" sz="2800" dirty="0"/>
              <a:t>How are funds are determined</a:t>
            </a:r>
          </a:p>
          <a:p>
            <a:pPr marL="342900" indent="-342900">
              <a:buFont typeface="Arial" panose="020B0604020202020204" pitchFamily="34" charset="0"/>
              <a:buChar char="•"/>
            </a:pPr>
            <a:r>
              <a:rPr lang="en-US" sz="2800" dirty="0"/>
              <a:t>School Goals</a:t>
            </a:r>
          </a:p>
          <a:p>
            <a:pPr marL="342900" indent="-342900">
              <a:buFont typeface="Arial" panose="020B0604020202020204" pitchFamily="34" charset="0"/>
              <a:buChar char="•"/>
            </a:pPr>
            <a:r>
              <a:rPr lang="en-US" sz="2800" dirty="0"/>
              <a:t>How our Title I Funds are Used/Program Evaluation</a:t>
            </a:r>
          </a:p>
          <a:p>
            <a:pPr marL="342900" indent="-342900">
              <a:buFont typeface="Arial" panose="020B0604020202020204" pitchFamily="34" charset="0"/>
              <a:buChar char="•"/>
            </a:pPr>
            <a:r>
              <a:rPr lang="en-US" sz="2800" dirty="0"/>
              <a:t>School Performance</a:t>
            </a:r>
          </a:p>
          <a:p>
            <a:pPr marL="342900" indent="-342900">
              <a:buFont typeface="Arial" panose="020B0604020202020204" pitchFamily="34" charset="0"/>
              <a:buChar char="•"/>
            </a:pPr>
            <a:r>
              <a:rPr lang="en-US" sz="2800" dirty="0"/>
              <a:t>School Curriculum</a:t>
            </a:r>
          </a:p>
          <a:p>
            <a:pPr marL="342900" indent="-342900">
              <a:buFont typeface="Arial" panose="020B0604020202020204" pitchFamily="34" charset="0"/>
              <a:buChar char="•"/>
            </a:pPr>
            <a:r>
              <a:rPr lang="en-US" sz="2800" dirty="0"/>
              <a:t>Parent Policy and Compact</a:t>
            </a:r>
          </a:p>
          <a:p>
            <a:pPr marL="342900" indent="-342900">
              <a:buFont typeface="Arial" panose="020B0604020202020204" pitchFamily="34" charset="0"/>
              <a:buChar char="•"/>
            </a:pPr>
            <a:r>
              <a:rPr lang="en-US" sz="2800" dirty="0"/>
              <a:t>Notification of </a:t>
            </a:r>
            <a:r>
              <a:rPr lang="en-US" sz="2800" u="sng" dirty="0"/>
              <a:t>Parent’s Right to Know</a:t>
            </a:r>
          </a:p>
          <a:p>
            <a:pPr marL="342900" indent="-342900">
              <a:buFont typeface="Arial" panose="020B0604020202020204" pitchFamily="34" charset="0"/>
              <a:buChar char="•"/>
            </a:pPr>
            <a:r>
              <a:rPr lang="en-US" sz="2800" dirty="0"/>
              <a:t>Parent Comments</a:t>
            </a:r>
          </a:p>
          <a:p>
            <a:endParaRPr lang="en-US" dirty="0"/>
          </a:p>
        </p:txBody>
      </p:sp>
    </p:spTree>
    <p:extLst>
      <p:ext uri="{BB962C8B-B14F-4D97-AF65-F5344CB8AC3E}">
        <p14:creationId xmlns:p14="http://schemas.microsoft.com/office/powerpoint/2010/main" val="3005598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3E4C-8BBB-C51F-28D2-970097F9C39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49EDB04-A788-4669-0365-7286CCF83A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85AC6D0-0F54-CFD1-50C8-4A9A44A056E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780DFF93-0432-A6AE-5D1F-A79DF93AA35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A8FC0CD-A328-6F84-ADF0-6412A68E60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4006F8A-9F12-740E-E180-D3CFFD18ECAA}"/>
              </a:ext>
            </a:extLst>
          </p:cNvPr>
          <p:cNvSpPr txBox="1"/>
          <p:nvPr/>
        </p:nvSpPr>
        <p:spPr>
          <a:xfrm>
            <a:off x="2401823" y="1271752"/>
            <a:ext cx="9705507" cy="4062651"/>
          </a:xfrm>
          <a:prstGeom prst="rect">
            <a:avLst/>
          </a:prstGeom>
          <a:noFill/>
        </p:spPr>
        <p:txBody>
          <a:bodyPr wrap="square" rtlCol="0">
            <a:spAutoFit/>
          </a:bodyPr>
          <a:lstStyle/>
          <a:p>
            <a:pPr marL="342900" indent="-342900">
              <a:buFont typeface="Arial" panose="020B0604020202020204" pitchFamily="34" charset="0"/>
              <a:buChar char="•"/>
            </a:pPr>
            <a:r>
              <a:rPr lang="es-CL" sz="2400" dirty="0"/>
              <a:t>¿Qué es Título 1?</a:t>
            </a:r>
          </a:p>
          <a:p>
            <a:pPr marL="742950" lvl="1" indent="-285750">
              <a:buFont typeface="Arial" panose="020B0604020202020204" pitchFamily="34" charset="0"/>
              <a:buChar char="•"/>
            </a:pPr>
            <a:r>
              <a:rPr lang="es-CL" sz="2400" dirty="0"/>
              <a:t>Escuelas Título 1 del Distrito Escolar de Beaufort</a:t>
            </a:r>
          </a:p>
          <a:p>
            <a:pPr marL="742950" lvl="1" indent="-285750">
              <a:buFont typeface="Arial" panose="020B0604020202020204" pitchFamily="34" charset="0"/>
              <a:buChar char="•"/>
            </a:pPr>
            <a:r>
              <a:rPr lang="es-CL" sz="2400" dirty="0"/>
              <a:t>¿Como se asignan los fondos?</a:t>
            </a:r>
          </a:p>
          <a:p>
            <a:pPr marL="342900" indent="-342900">
              <a:buFont typeface="Arial" panose="020B0604020202020204" pitchFamily="34" charset="0"/>
              <a:buChar char="•"/>
            </a:pPr>
            <a:r>
              <a:rPr lang="es-CL" sz="2400" dirty="0"/>
              <a:t>Metas de la escuela</a:t>
            </a:r>
          </a:p>
          <a:p>
            <a:pPr marL="342900" indent="-342900">
              <a:buFont typeface="Arial" panose="020B0604020202020204" pitchFamily="34" charset="0"/>
              <a:buChar char="•"/>
            </a:pPr>
            <a:r>
              <a:rPr lang="es-CL" sz="2400" dirty="0"/>
              <a:t>¿Como se utilizan nuestros fondos de Título 1?/Evaluación del Programa</a:t>
            </a:r>
          </a:p>
          <a:p>
            <a:pPr marL="342900" indent="-342900">
              <a:buFont typeface="Arial" panose="020B0604020202020204" pitchFamily="34" charset="0"/>
              <a:buChar char="•"/>
            </a:pPr>
            <a:r>
              <a:rPr lang="es-CL" sz="2400" dirty="0"/>
              <a:t>Desempeño de la escuela</a:t>
            </a:r>
          </a:p>
          <a:p>
            <a:pPr marL="342900" indent="-342900">
              <a:buFont typeface="Arial" panose="020B0604020202020204" pitchFamily="34" charset="0"/>
              <a:buChar char="•"/>
            </a:pPr>
            <a:r>
              <a:rPr lang="es-CL" sz="2400" dirty="0" err="1"/>
              <a:t>Curriculum</a:t>
            </a:r>
            <a:r>
              <a:rPr lang="es-CL" sz="2400" dirty="0"/>
              <a:t> de la escuela</a:t>
            </a:r>
          </a:p>
          <a:p>
            <a:pPr marL="342900" indent="-342900">
              <a:buFont typeface="Arial" panose="020B0604020202020204" pitchFamily="34" charset="0"/>
              <a:buChar char="•"/>
            </a:pPr>
            <a:r>
              <a:rPr lang="es-CL" sz="2400" dirty="0"/>
              <a:t>Políticas y compromisos de los padres</a:t>
            </a:r>
          </a:p>
          <a:p>
            <a:pPr marL="342900" indent="-342900">
              <a:buFont typeface="Arial" panose="020B0604020202020204" pitchFamily="34" charset="0"/>
              <a:buChar char="•"/>
            </a:pPr>
            <a:r>
              <a:rPr lang="es-CL" sz="2400" dirty="0"/>
              <a:t>Notificación de los </a:t>
            </a:r>
            <a:r>
              <a:rPr lang="es-CL" sz="2400" u="sng" dirty="0"/>
              <a:t>derechos de los padres a estar informados</a:t>
            </a:r>
          </a:p>
          <a:p>
            <a:pPr marL="342900" indent="-342900">
              <a:buFont typeface="Arial" panose="020B0604020202020204" pitchFamily="34" charset="0"/>
              <a:buChar char="•"/>
            </a:pPr>
            <a:r>
              <a:rPr lang="es-CL" sz="2400" dirty="0"/>
              <a:t>Comentarios de los padres</a:t>
            </a:r>
          </a:p>
          <a:p>
            <a:endParaRPr lang="en-US" dirty="0"/>
          </a:p>
        </p:txBody>
      </p:sp>
    </p:spTree>
    <p:extLst>
      <p:ext uri="{BB962C8B-B14F-4D97-AF65-F5344CB8AC3E}">
        <p14:creationId xmlns:p14="http://schemas.microsoft.com/office/powerpoint/2010/main" val="163396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B82A-AA1A-4EDE-E98E-CAA832C9832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6160A8F-BF86-12FF-EBAD-23458638EF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CCD2B72-CD39-5283-8631-119C7ABBEA95}"/>
              </a:ext>
            </a:extLst>
          </p:cNvPr>
          <p:cNvSpPr>
            <a:spLocks noGrp="1"/>
          </p:cNvSpPr>
          <p:nvPr>
            <p:ph type="title"/>
          </p:nvPr>
        </p:nvSpPr>
        <p:spPr>
          <a:xfrm>
            <a:off x="2575032" y="365125"/>
            <a:ext cx="8778767" cy="906627"/>
          </a:xfrm>
        </p:spPr>
        <p:txBody>
          <a:bodyPr>
            <a:normAutofit/>
          </a:bodyPr>
          <a:lstStyle/>
          <a:p>
            <a:r>
              <a:rPr lang="en-US" b="1" dirty="0"/>
              <a:t>What is Title I?</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1D6E36C-8FB2-6C6A-98C5-6054AB84FC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8E71EA5-F6FA-FF24-137B-5550668E6EF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9060C3F-BEAB-841D-6C2F-04ACE32206A8}"/>
              </a:ext>
            </a:extLst>
          </p:cNvPr>
          <p:cNvSpPr txBox="1"/>
          <p:nvPr/>
        </p:nvSpPr>
        <p:spPr>
          <a:xfrm>
            <a:off x="2401823" y="1271752"/>
            <a:ext cx="9705507" cy="4247317"/>
          </a:xfrm>
          <a:prstGeom prst="rect">
            <a:avLst/>
          </a:prstGeom>
          <a:noFill/>
        </p:spPr>
        <p:txBody>
          <a:bodyPr wrap="square" rtlCol="0">
            <a:spAutoFit/>
          </a:bodyPr>
          <a:lstStyle/>
          <a:p>
            <a:pPr marL="342900" indent="-342900">
              <a:buFont typeface="Arial" panose="020B0604020202020204" pitchFamily="34" charset="0"/>
              <a:buChar char="•"/>
            </a:pPr>
            <a:r>
              <a:rPr lang="en-US" sz="2800" dirty="0"/>
              <a:t>Title I is the largest federal assistance program for our nation’s schools.</a:t>
            </a:r>
          </a:p>
          <a:p>
            <a:pPr marL="342900" indent="-342900">
              <a:buFont typeface="Arial" panose="020B0604020202020204" pitchFamily="34" charset="0"/>
              <a:buChar char="•"/>
            </a:pPr>
            <a:r>
              <a:rPr lang="en-US" sz="2800" dirty="0"/>
              <a:t> Title I is designed to provide all children significant opportunity to receive a fair, equitable, and high-quality education, and to close educational achievement gaps.  (ESEA section 1001)</a:t>
            </a:r>
          </a:p>
          <a:p>
            <a:pPr marL="342900" indent="-342900">
              <a:buFont typeface="Arial" panose="020B0604020202020204" pitchFamily="34" charset="0"/>
              <a:buChar char="•"/>
            </a:pPr>
            <a:r>
              <a:rPr lang="en-US" sz="2800" dirty="0"/>
              <a:t>The program serves millions of children in elementary and secondary schools each year. </a:t>
            </a:r>
          </a:p>
          <a:p>
            <a:pPr marL="342900" indent="-342900">
              <a:buFont typeface="Arial" panose="020B0604020202020204" pitchFamily="34" charset="0"/>
              <a:buChar char="•"/>
            </a:pPr>
            <a:r>
              <a:rPr lang="en-US" sz="2800" dirty="0"/>
              <a:t>There are currently </a:t>
            </a:r>
            <a:r>
              <a:rPr lang="en-US" sz="2800" b="1" dirty="0"/>
              <a:t>18 Title I Schools </a:t>
            </a:r>
            <a:r>
              <a:rPr lang="en-US" sz="2800" dirty="0"/>
              <a:t>in the Beaufort County School District.</a:t>
            </a:r>
          </a:p>
          <a:p>
            <a:endParaRPr lang="en-US" dirty="0"/>
          </a:p>
        </p:txBody>
      </p:sp>
    </p:spTree>
    <p:extLst>
      <p:ext uri="{BB962C8B-B14F-4D97-AF65-F5344CB8AC3E}">
        <p14:creationId xmlns:p14="http://schemas.microsoft.com/office/powerpoint/2010/main" val="3570508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ave graphic">
            <a:extLst>
              <a:ext uri="{FF2B5EF4-FFF2-40B4-BE49-F238E27FC236}">
                <a16:creationId xmlns:a16="http://schemas.microsoft.com/office/drawing/2014/main" id="{89854954-1C1B-BA02-05E9-E079F90436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842AFE-5CCB-2D71-DBA7-78E372EB60E6}"/>
              </a:ext>
            </a:extLst>
          </p:cNvPr>
          <p:cNvSpPr>
            <a:spLocks noGrp="1"/>
          </p:cNvSpPr>
          <p:nvPr>
            <p:ph type="title"/>
          </p:nvPr>
        </p:nvSpPr>
        <p:spPr>
          <a:xfrm>
            <a:off x="2575032" y="365125"/>
            <a:ext cx="8778767" cy="906627"/>
          </a:xfrm>
        </p:spPr>
        <p:txBody>
          <a:bodyPr>
            <a:normAutofit/>
          </a:bodyPr>
          <a:lstStyle/>
          <a:p>
            <a:r>
              <a:rPr lang="es-ES" b="1" dirty="0"/>
              <a:t>¿Qué es Título 1</a:t>
            </a:r>
            <a:r>
              <a:rPr lang="en-US" b="1" dirty="0"/>
              <a:t>?</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E628C172-23B5-6873-CCE7-584F849650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5F07C63-F6BA-4C2E-1FD0-2C9639784D3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CFF4512-7191-0B7C-0FD3-B67C48930DC5}"/>
              </a:ext>
            </a:extLst>
          </p:cNvPr>
          <p:cNvSpPr txBox="1"/>
          <p:nvPr/>
        </p:nvSpPr>
        <p:spPr>
          <a:xfrm>
            <a:off x="2328672" y="1460129"/>
            <a:ext cx="9485376" cy="4401205"/>
          </a:xfrm>
          <a:prstGeom prst="rect">
            <a:avLst/>
          </a:prstGeom>
          <a:noFill/>
        </p:spPr>
        <p:txBody>
          <a:bodyPr wrap="square" rtlCol="0">
            <a:spAutoFit/>
          </a:bodyPr>
          <a:lstStyle/>
          <a:p>
            <a:pPr marL="457200" indent="-457200">
              <a:buFont typeface="Arial" panose="020B0604020202020204" pitchFamily="34" charset="0"/>
              <a:buChar char="•"/>
            </a:pPr>
            <a:r>
              <a:rPr lang="es-ES" sz="2800" dirty="0"/>
              <a:t>Título 1 es el programa de asistencia federal más grande para las escuelas de nuestra nación.
 Título 1 está diseñado para brindar a todos los niños oportunidades significativas de recibir una educación justa, equitativa y de alta calidad, y para cerrar las brechas de rendimiento educativo.  (ESEA sección 1001)
El programa atiende a millones de niños en escuelas primarias y secundarias cada año. 
Actualmente hay </a:t>
            </a:r>
            <a:r>
              <a:rPr lang="es-ES" sz="2800" b="1" dirty="0"/>
              <a:t>18 Escuelas  Título 1 </a:t>
            </a:r>
            <a:r>
              <a:rPr lang="es-ES" sz="2800" dirty="0"/>
              <a:t>en el Distrito Escolar del Condado de Beaufort.</a:t>
            </a:r>
            <a:endParaRPr lang="en-US" dirty="0"/>
          </a:p>
        </p:txBody>
      </p:sp>
    </p:spTree>
    <p:extLst>
      <p:ext uri="{BB962C8B-B14F-4D97-AF65-F5344CB8AC3E}">
        <p14:creationId xmlns:p14="http://schemas.microsoft.com/office/powerpoint/2010/main" val="150382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806DB-7F76-4881-197D-D3336264F6A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B18242A-8A32-8E4A-4217-8D860DDF73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A567D7B6-713C-50BB-176B-6255EAD9E500}"/>
              </a:ext>
            </a:extLst>
          </p:cNvPr>
          <p:cNvSpPr>
            <a:spLocks noGrp="1"/>
          </p:cNvSpPr>
          <p:nvPr>
            <p:ph type="title"/>
          </p:nvPr>
        </p:nvSpPr>
        <p:spPr>
          <a:xfrm>
            <a:off x="2575032" y="365125"/>
            <a:ext cx="8778767" cy="906627"/>
          </a:xfrm>
        </p:spPr>
        <p:txBody>
          <a:bodyPr>
            <a:normAutofit/>
          </a:bodyPr>
          <a:lstStyle/>
          <a:p>
            <a:r>
              <a:rPr lang="en-US" sz="3600" b="1" dirty="0"/>
              <a:t>Beaufort County Title I Schools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5CF5E1EF-6C6A-5BA4-F0BE-1220B012531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81ED5C4-2523-CB92-B006-D470B91097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1150A02-40F8-7B5C-9943-2FE03305573F}"/>
              </a:ext>
            </a:extLst>
          </p:cNvPr>
          <p:cNvSpPr txBox="1"/>
          <p:nvPr/>
        </p:nvSpPr>
        <p:spPr>
          <a:xfrm>
            <a:off x="1848612" y="1347208"/>
            <a:ext cx="5279136" cy="4985980"/>
          </a:xfrm>
          <a:prstGeom prst="rect">
            <a:avLst/>
          </a:prstGeom>
          <a:noFill/>
        </p:spPr>
        <p:txBody>
          <a:bodyPr wrap="square" rtlCol="0">
            <a:spAutoFit/>
          </a:bodyPr>
          <a:lstStyle/>
          <a:p>
            <a:pPr marL="457200" indent="-457200">
              <a:buFont typeface="Arial" panose="020B0604020202020204" pitchFamily="34" charset="0"/>
              <a:buChar char="•"/>
            </a:pPr>
            <a:r>
              <a:rPr lang="en-US" sz="2500" dirty="0"/>
              <a:t>Beaufort Elementary</a:t>
            </a:r>
          </a:p>
          <a:p>
            <a:pPr marL="457200" indent="-457200">
              <a:buFont typeface="Arial" panose="020B0604020202020204" pitchFamily="34" charset="0"/>
              <a:buChar char="•"/>
            </a:pPr>
            <a:r>
              <a:rPr lang="en-US" sz="2500" dirty="0"/>
              <a:t>Beaufort Middle School</a:t>
            </a:r>
          </a:p>
          <a:p>
            <a:pPr marL="457200" indent="-457200">
              <a:buFont typeface="Arial" panose="020B0604020202020204" pitchFamily="34" charset="0"/>
              <a:buChar char="•"/>
            </a:pPr>
            <a:r>
              <a:rPr lang="en-US" sz="2500" dirty="0"/>
              <a:t>Broad River Elementary</a:t>
            </a:r>
          </a:p>
          <a:p>
            <a:pPr marL="457200" indent="-457200">
              <a:buFont typeface="Arial" panose="020B0604020202020204" pitchFamily="34" charset="0"/>
              <a:buChar char="•"/>
            </a:pPr>
            <a:r>
              <a:rPr lang="en-US" sz="2500" dirty="0"/>
              <a:t>Hilton Head Island Early Childhood Center</a:t>
            </a:r>
          </a:p>
          <a:p>
            <a:pPr marL="457200" indent="-457200">
              <a:buFont typeface="Arial" panose="020B0604020202020204" pitchFamily="34" charset="0"/>
              <a:buChar char="•"/>
            </a:pPr>
            <a:r>
              <a:rPr lang="en-US" sz="2500" dirty="0"/>
              <a:t>Hilton Head Island School for the Creative Arts/Daufuskie Island Elementary</a:t>
            </a:r>
          </a:p>
          <a:p>
            <a:pPr marL="457200" indent="-457200">
              <a:buFont typeface="Arial" panose="020B0604020202020204" pitchFamily="34" charset="0"/>
              <a:buChar char="•"/>
            </a:pPr>
            <a:r>
              <a:rPr lang="en-US" sz="2500" dirty="0"/>
              <a:t>Hilton Head Island Elementary</a:t>
            </a:r>
          </a:p>
          <a:p>
            <a:pPr marL="457200" indent="-457200">
              <a:buFont typeface="Arial" panose="020B0604020202020204" pitchFamily="34" charset="0"/>
              <a:buChar char="•"/>
            </a:pPr>
            <a:r>
              <a:rPr lang="en-US" sz="2500" dirty="0"/>
              <a:t>Lady’s Island Elementary</a:t>
            </a:r>
          </a:p>
          <a:p>
            <a:pPr marL="457200" indent="-457200">
              <a:buFont typeface="Arial" panose="020B0604020202020204" pitchFamily="34" charset="0"/>
              <a:buChar char="•"/>
            </a:pPr>
            <a:r>
              <a:rPr lang="en-US" sz="2500" dirty="0"/>
              <a:t>Lady’s Island Middle School</a:t>
            </a:r>
          </a:p>
          <a:p>
            <a:pPr marL="457200" indent="-457200">
              <a:buFont typeface="Arial" panose="020B0604020202020204" pitchFamily="34" charset="0"/>
              <a:buChar char="•"/>
            </a:pPr>
            <a:r>
              <a:rPr lang="en-US" sz="2500" dirty="0"/>
              <a:t>Michael C. Riley Elementary</a:t>
            </a:r>
          </a:p>
          <a:p>
            <a:endParaRPr lang="en-US" dirty="0"/>
          </a:p>
        </p:txBody>
      </p:sp>
      <p:sp>
        <p:nvSpPr>
          <p:cNvPr id="4" name="TextBox 3">
            <a:extLst>
              <a:ext uri="{FF2B5EF4-FFF2-40B4-BE49-F238E27FC236}">
                <a16:creationId xmlns:a16="http://schemas.microsoft.com/office/drawing/2014/main" id="{95F954EF-617C-A36F-B7C9-68EB29BB7396}"/>
              </a:ext>
            </a:extLst>
          </p:cNvPr>
          <p:cNvSpPr txBox="1"/>
          <p:nvPr/>
        </p:nvSpPr>
        <p:spPr>
          <a:xfrm>
            <a:off x="6964415" y="1271752"/>
            <a:ext cx="5279136" cy="4601260"/>
          </a:xfrm>
          <a:prstGeom prst="rect">
            <a:avLst/>
          </a:prstGeom>
          <a:noFill/>
        </p:spPr>
        <p:txBody>
          <a:bodyPr wrap="square" rtlCol="0">
            <a:spAutoFit/>
          </a:bodyPr>
          <a:lstStyle/>
          <a:p>
            <a:pPr marL="457200" indent="-457200">
              <a:buFont typeface="Arial" panose="020B0604020202020204" pitchFamily="34" charset="0"/>
              <a:buChar char="•"/>
            </a:pPr>
            <a:r>
              <a:rPr lang="en-US" sz="2500" dirty="0"/>
              <a:t>Mossy Oaks Elementary</a:t>
            </a:r>
          </a:p>
          <a:p>
            <a:pPr marL="457200" indent="-457200">
              <a:buFont typeface="Arial" panose="020B0604020202020204" pitchFamily="34" charset="0"/>
              <a:buChar char="•"/>
            </a:pPr>
            <a:r>
              <a:rPr lang="en-US" sz="2500" dirty="0"/>
              <a:t>Port Royal Elementary</a:t>
            </a:r>
          </a:p>
          <a:p>
            <a:pPr marL="457200" indent="-457200">
              <a:buFont typeface="Arial" panose="020B0604020202020204" pitchFamily="34" charset="0"/>
              <a:buChar char="•"/>
            </a:pPr>
            <a:r>
              <a:rPr lang="en-US" sz="2500" dirty="0"/>
              <a:t>Red Cedar Elementary</a:t>
            </a:r>
          </a:p>
          <a:p>
            <a:pPr marL="457200" indent="-457200">
              <a:buFont typeface="Arial" panose="020B0604020202020204" pitchFamily="34" charset="0"/>
              <a:buChar char="•"/>
            </a:pPr>
            <a:r>
              <a:rPr lang="en-US" sz="2500" dirty="0"/>
              <a:t>Robert Smalls Leadership Academy</a:t>
            </a:r>
          </a:p>
          <a:p>
            <a:pPr marL="457200" indent="-457200">
              <a:buFont typeface="Arial" panose="020B0604020202020204" pitchFamily="34" charset="0"/>
              <a:buChar char="•"/>
            </a:pPr>
            <a:r>
              <a:rPr lang="en-US" sz="2500" dirty="0"/>
              <a:t>Joseph S. Shanklin Elementary </a:t>
            </a:r>
          </a:p>
          <a:p>
            <a:pPr marL="457200" indent="-457200">
              <a:buFont typeface="Arial" panose="020B0604020202020204" pitchFamily="34" charset="0"/>
              <a:buChar char="•"/>
            </a:pPr>
            <a:r>
              <a:rPr lang="en-US" sz="2500" dirty="0"/>
              <a:t>St. Helena Elementary</a:t>
            </a:r>
          </a:p>
          <a:p>
            <a:pPr marL="457200" indent="-457200">
              <a:buFont typeface="Arial" panose="020B0604020202020204" pitchFamily="34" charset="0"/>
              <a:buChar char="•"/>
            </a:pPr>
            <a:r>
              <a:rPr lang="en-US" sz="2500" dirty="0"/>
              <a:t>Whale Branch Early College High School</a:t>
            </a:r>
          </a:p>
          <a:p>
            <a:pPr marL="457200" indent="-457200">
              <a:buFont typeface="Arial" panose="020B0604020202020204" pitchFamily="34" charset="0"/>
              <a:buChar char="•"/>
            </a:pPr>
            <a:r>
              <a:rPr lang="en-US" sz="2500" dirty="0"/>
              <a:t>Whale Branch Elementary</a:t>
            </a:r>
          </a:p>
          <a:p>
            <a:pPr marL="457200" indent="-457200">
              <a:buFont typeface="Arial" panose="020B0604020202020204" pitchFamily="34" charset="0"/>
              <a:buChar char="•"/>
            </a:pPr>
            <a:r>
              <a:rPr lang="en-US" sz="2500" dirty="0"/>
              <a:t>Whale Branch Middle </a:t>
            </a:r>
          </a:p>
          <a:p>
            <a:endParaRPr lang="en-US" dirty="0"/>
          </a:p>
        </p:txBody>
      </p:sp>
    </p:spTree>
    <p:extLst>
      <p:ext uri="{BB962C8B-B14F-4D97-AF65-F5344CB8AC3E}">
        <p14:creationId xmlns:p14="http://schemas.microsoft.com/office/powerpoint/2010/main" val="132330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7BFF-E0F0-4449-55C6-3AFADEC317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1122CA-AC82-B96D-6B1B-B7A22A14F8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76ACD34-59B0-AD4B-9605-E45B7AD40FDF}"/>
              </a:ext>
            </a:extLst>
          </p:cNvPr>
          <p:cNvSpPr>
            <a:spLocks noGrp="1"/>
          </p:cNvSpPr>
          <p:nvPr>
            <p:ph type="title"/>
          </p:nvPr>
        </p:nvSpPr>
        <p:spPr>
          <a:xfrm>
            <a:off x="2451798" y="365126"/>
            <a:ext cx="8902001" cy="580382"/>
          </a:xfrm>
        </p:spPr>
        <p:txBody>
          <a:bodyPr>
            <a:normAutofit fontScale="90000"/>
          </a:bodyPr>
          <a:lstStyle/>
          <a:p>
            <a:r>
              <a:rPr lang="en-US" sz="3600" b="1" dirty="0" err="1"/>
              <a:t>Escuelas</a:t>
            </a:r>
            <a:r>
              <a:rPr lang="en-US" sz="3600" b="1" dirty="0"/>
              <a:t> </a:t>
            </a:r>
            <a:r>
              <a:rPr lang="en-US" sz="3600" b="1" dirty="0" err="1"/>
              <a:t>Título</a:t>
            </a:r>
            <a:r>
              <a:rPr lang="en-US" sz="3600" b="1" dirty="0"/>
              <a:t> 1 del Condado de Beaufort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81CDDED-9A61-2C8C-79FC-7E5B97AC008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189EC3F-3346-2D91-27DB-220ECA943D3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CDDC103-4B9D-D3B0-9E35-BAD0D5CC48A8}"/>
              </a:ext>
            </a:extLst>
          </p:cNvPr>
          <p:cNvSpPr txBox="1"/>
          <p:nvPr/>
        </p:nvSpPr>
        <p:spPr>
          <a:xfrm>
            <a:off x="1848612" y="1347208"/>
            <a:ext cx="5279136" cy="4985980"/>
          </a:xfrm>
          <a:prstGeom prst="rect">
            <a:avLst/>
          </a:prstGeom>
          <a:noFill/>
        </p:spPr>
        <p:txBody>
          <a:bodyPr wrap="square" rtlCol="0">
            <a:spAutoFit/>
          </a:bodyPr>
          <a:lstStyle/>
          <a:p>
            <a:pPr marL="457200" indent="-457200">
              <a:buFont typeface="Arial" panose="020B0604020202020204" pitchFamily="34" charset="0"/>
              <a:buChar char="•"/>
            </a:pPr>
            <a:r>
              <a:rPr lang="en-US" sz="2500" dirty="0"/>
              <a:t>Beaufort Elementary</a:t>
            </a:r>
          </a:p>
          <a:p>
            <a:pPr marL="457200" indent="-457200">
              <a:buFont typeface="Arial" panose="020B0604020202020204" pitchFamily="34" charset="0"/>
              <a:buChar char="•"/>
            </a:pPr>
            <a:r>
              <a:rPr lang="en-US" sz="2500" dirty="0"/>
              <a:t>Beaufort Middle School</a:t>
            </a:r>
          </a:p>
          <a:p>
            <a:pPr marL="457200" indent="-457200">
              <a:buFont typeface="Arial" panose="020B0604020202020204" pitchFamily="34" charset="0"/>
              <a:buChar char="•"/>
            </a:pPr>
            <a:r>
              <a:rPr lang="en-US" sz="2500" dirty="0"/>
              <a:t>Broad River Elementary</a:t>
            </a:r>
          </a:p>
          <a:p>
            <a:pPr marL="457200" indent="-457200">
              <a:buFont typeface="Arial" panose="020B0604020202020204" pitchFamily="34" charset="0"/>
              <a:buChar char="•"/>
            </a:pPr>
            <a:r>
              <a:rPr lang="en-US" sz="2500" dirty="0"/>
              <a:t>Hilton Head Island Early Childhood Center</a:t>
            </a:r>
          </a:p>
          <a:p>
            <a:pPr marL="457200" indent="-457200">
              <a:buFont typeface="Arial" panose="020B0604020202020204" pitchFamily="34" charset="0"/>
              <a:buChar char="•"/>
            </a:pPr>
            <a:r>
              <a:rPr lang="en-US" sz="2500" dirty="0"/>
              <a:t>Hilton Head Island School for the Creative Arts/Daufuskie Island Elementary</a:t>
            </a:r>
          </a:p>
          <a:p>
            <a:pPr marL="457200" indent="-457200">
              <a:buFont typeface="Arial" panose="020B0604020202020204" pitchFamily="34" charset="0"/>
              <a:buChar char="•"/>
            </a:pPr>
            <a:r>
              <a:rPr lang="en-US" sz="2500" dirty="0"/>
              <a:t>Hilton Head Island Elementary</a:t>
            </a:r>
          </a:p>
          <a:p>
            <a:pPr marL="457200" indent="-457200">
              <a:buFont typeface="Arial" panose="020B0604020202020204" pitchFamily="34" charset="0"/>
              <a:buChar char="•"/>
            </a:pPr>
            <a:r>
              <a:rPr lang="en-US" sz="2500" dirty="0"/>
              <a:t>Lady’s Island Elementary</a:t>
            </a:r>
          </a:p>
          <a:p>
            <a:pPr marL="457200" indent="-457200">
              <a:buFont typeface="Arial" panose="020B0604020202020204" pitchFamily="34" charset="0"/>
              <a:buChar char="•"/>
            </a:pPr>
            <a:r>
              <a:rPr lang="en-US" sz="2500" dirty="0"/>
              <a:t>Lady’s Island Middle School</a:t>
            </a:r>
          </a:p>
          <a:p>
            <a:pPr marL="457200" indent="-457200">
              <a:buFont typeface="Arial" panose="020B0604020202020204" pitchFamily="34" charset="0"/>
              <a:buChar char="•"/>
            </a:pPr>
            <a:r>
              <a:rPr lang="en-US" sz="2500" dirty="0"/>
              <a:t>Michael C. Riley Elementary</a:t>
            </a:r>
          </a:p>
          <a:p>
            <a:endParaRPr lang="en-US" dirty="0"/>
          </a:p>
        </p:txBody>
      </p:sp>
      <p:sp>
        <p:nvSpPr>
          <p:cNvPr id="4" name="TextBox 3">
            <a:extLst>
              <a:ext uri="{FF2B5EF4-FFF2-40B4-BE49-F238E27FC236}">
                <a16:creationId xmlns:a16="http://schemas.microsoft.com/office/drawing/2014/main" id="{01917D29-89C1-222A-BA51-583CDB58D20C}"/>
              </a:ext>
            </a:extLst>
          </p:cNvPr>
          <p:cNvSpPr txBox="1"/>
          <p:nvPr/>
        </p:nvSpPr>
        <p:spPr>
          <a:xfrm>
            <a:off x="6964415" y="1271752"/>
            <a:ext cx="5279136" cy="4601260"/>
          </a:xfrm>
          <a:prstGeom prst="rect">
            <a:avLst/>
          </a:prstGeom>
          <a:noFill/>
        </p:spPr>
        <p:txBody>
          <a:bodyPr wrap="square" rtlCol="0">
            <a:spAutoFit/>
          </a:bodyPr>
          <a:lstStyle/>
          <a:p>
            <a:pPr marL="457200" indent="-457200">
              <a:buFont typeface="Arial" panose="020B0604020202020204" pitchFamily="34" charset="0"/>
              <a:buChar char="•"/>
            </a:pPr>
            <a:r>
              <a:rPr lang="en-US" sz="2500" dirty="0"/>
              <a:t>Mossy Oaks Elementary</a:t>
            </a:r>
          </a:p>
          <a:p>
            <a:pPr marL="457200" indent="-457200">
              <a:buFont typeface="Arial" panose="020B0604020202020204" pitchFamily="34" charset="0"/>
              <a:buChar char="•"/>
            </a:pPr>
            <a:r>
              <a:rPr lang="en-US" sz="2500" dirty="0"/>
              <a:t>Port Royal Elementary</a:t>
            </a:r>
          </a:p>
          <a:p>
            <a:pPr marL="457200" indent="-457200">
              <a:buFont typeface="Arial" panose="020B0604020202020204" pitchFamily="34" charset="0"/>
              <a:buChar char="•"/>
            </a:pPr>
            <a:r>
              <a:rPr lang="en-US" sz="2500" dirty="0"/>
              <a:t>Red Cedar Elementary</a:t>
            </a:r>
          </a:p>
          <a:p>
            <a:pPr marL="457200" indent="-457200">
              <a:buFont typeface="Arial" panose="020B0604020202020204" pitchFamily="34" charset="0"/>
              <a:buChar char="•"/>
            </a:pPr>
            <a:r>
              <a:rPr lang="en-US" sz="2500" dirty="0"/>
              <a:t>Robert Smalls Leadership Academy</a:t>
            </a:r>
          </a:p>
          <a:p>
            <a:pPr marL="457200" indent="-457200">
              <a:buFont typeface="Arial" panose="020B0604020202020204" pitchFamily="34" charset="0"/>
              <a:buChar char="•"/>
            </a:pPr>
            <a:r>
              <a:rPr lang="en-US" sz="2500" dirty="0"/>
              <a:t>Joseph S. Shanklin Elementary </a:t>
            </a:r>
          </a:p>
          <a:p>
            <a:pPr marL="457200" indent="-457200">
              <a:buFont typeface="Arial" panose="020B0604020202020204" pitchFamily="34" charset="0"/>
              <a:buChar char="•"/>
            </a:pPr>
            <a:r>
              <a:rPr lang="en-US" sz="2500" dirty="0"/>
              <a:t>St. Helena Elementary</a:t>
            </a:r>
          </a:p>
          <a:p>
            <a:pPr marL="457200" indent="-457200">
              <a:buFont typeface="Arial" panose="020B0604020202020204" pitchFamily="34" charset="0"/>
              <a:buChar char="•"/>
            </a:pPr>
            <a:r>
              <a:rPr lang="en-US" sz="2500" dirty="0"/>
              <a:t>Whale Branch Early College High School</a:t>
            </a:r>
          </a:p>
          <a:p>
            <a:pPr marL="457200" indent="-457200">
              <a:buFont typeface="Arial" panose="020B0604020202020204" pitchFamily="34" charset="0"/>
              <a:buChar char="•"/>
            </a:pPr>
            <a:r>
              <a:rPr lang="en-US" sz="2500" dirty="0"/>
              <a:t>Whale Branch Elementary</a:t>
            </a:r>
          </a:p>
          <a:p>
            <a:pPr marL="457200" indent="-457200">
              <a:buFont typeface="Arial" panose="020B0604020202020204" pitchFamily="34" charset="0"/>
              <a:buChar char="•"/>
            </a:pPr>
            <a:r>
              <a:rPr lang="en-US" sz="2500" dirty="0"/>
              <a:t>Whale Branch Middle </a:t>
            </a:r>
          </a:p>
          <a:p>
            <a:endParaRPr lang="en-US" dirty="0"/>
          </a:p>
        </p:txBody>
      </p:sp>
    </p:spTree>
    <p:extLst>
      <p:ext uri="{BB962C8B-B14F-4D97-AF65-F5344CB8AC3E}">
        <p14:creationId xmlns:p14="http://schemas.microsoft.com/office/powerpoint/2010/main" val="2868790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64B6-71F9-C99D-AAB2-D5AA9B3EB13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23D6FD-72DE-E46A-FE58-9FFDDC706F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03F0DBD-0AF7-588F-13A6-2D7D4F75336C}"/>
              </a:ext>
            </a:extLst>
          </p:cNvPr>
          <p:cNvSpPr>
            <a:spLocks noGrp="1"/>
          </p:cNvSpPr>
          <p:nvPr>
            <p:ph type="title"/>
          </p:nvPr>
        </p:nvSpPr>
        <p:spPr>
          <a:xfrm>
            <a:off x="2575032" y="365125"/>
            <a:ext cx="8778767" cy="906627"/>
          </a:xfrm>
        </p:spPr>
        <p:txBody>
          <a:bodyPr>
            <a:normAutofit/>
          </a:bodyPr>
          <a:lstStyle/>
          <a:p>
            <a:r>
              <a:rPr lang="en-US" sz="3600" b="1" dirty="0"/>
              <a:t>How does Title I Work?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7CB367-64AA-EB1F-0EAF-27DA75384E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D1BD34A-29FB-4703-DDF6-F709DE288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1A26C5B-3619-B1D2-AD17-B14D97122EE0}"/>
              </a:ext>
            </a:extLst>
          </p:cNvPr>
          <p:cNvSpPr txBox="1"/>
          <p:nvPr/>
        </p:nvSpPr>
        <p:spPr>
          <a:xfrm>
            <a:off x="2170176" y="1755648"/>
            <a:ext cx="9412224" cy="3939540"/>
          </a:xfrm>
          <a:prstGeom prst="rect">
            <a:avLst/>
          </a:prstGeom>
          <a:noFill/>
        </p:spPr>
        <p:txBody>
          <a:bodyPr wrap="square" rtlCol="0">
            <a:spAutoFit/>
          </a:bodyPr>
          <a:lstStyle/>
          <a:p>
            <a:pPr marL="457200" indent="-457200">
              <a:buFont typeface="Arial" panose="020B0604020202020204" pitchFamily="34" charset="0"/>
              <a:buChar char="•"/>
            </a:pPr>
            <a:r>
              <a:rPr lang="en-US" sz="2900" dirty="0"/>
              <a:t>The federal government provides funding to states based on census and poverty data each year for Title I.</a:t>
            </a:r>
          </a:p>
          <a:p>
            <a:pPr marL="457200" indent="-457200">
              <a:buFont typeface="Arial" panose="020B0604020202020204" pitchFamily="34" charset="0"/>
              <a:buChar char="•"/>
            </a:pPr>
            <a:r>
              <a:rPr lang="en-US" sz="2900" dirty="0"/>
              <a:t> The South Carolina Department of Education sends the money to the local school districts.</a:t>
            </a:r>
          </a:p>
          <a:p>
            <a:pPr marL="457200" indent="-457200">
              <a:buFont typeface="Arial" panose="020B0604020202020204" pitchFamily="34" charset="0"/>
              <a:buChar char="•"/>
            </a:pPr>
            <a:r>
              <a:rPr lang="en-US" sz="2900" dirty="0"/>
              <a:t> The school district identifies eligible schools based off of their percentage of Pupils in Poverty and provides a Title I allocation.</a:t>
            </a:r>
          </a:p>
          <a:p>
            <a:endParaRPr lang="en-US" dirty="0"/>
          </a:p>
        </p:txBody>
      </p:sp>
    </p:spTree>
    <p:extLst>
      <p:ext uri="{BB962C8B-B14F-4D97-AF65-F5344CB8AC3E}">
        <p14:creationId xmlns:p14="http://schemas.microsoft.com/office/powerpoint/2010/main" val="22566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9E3D-5C68-3677-EC1B-31CC01F1B04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946981B-F7AC-62FA-82B4-A0487256D9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94CA4E-E02F-D375-37AD-F4A852ECEC4A}"/>
              </a:ext>
            </a:extLst>
          </p:cNvPr>
          <p:cNvSpPr>
            <a:spLocks noGrp="1"/>
          </p:cNvSpPr>
          <p:nvPr>
            <p:ph type="title"/>
          </p:nvPr>
        </p:nvSpPr>
        <p:spPr>
          <a:xfrm>
            <a:off x="2575032" y="365125"/>
            <a:ext cx="8778767" cy="906627"/>
          </a:xfrm>
        </p:spPr>
        <p:txBody>
          <a:bodyPr>
            <a:normAutofit/>
          </a:bodyPr>
          <a:lstStyle/>
          <a:p>
            <a:r>
              <a:rPr lang="en-US" sz="3600" b="1" dirty="0"/>
              <a:t>¿</a:t>
            </a:r>
            <a:r>
              <a:rPr lang="en-US" sz="3600" b="1" dirty="0" err="1"/>
              <a:t>Cómo</a:t>
            </a:r>
            <a:r>
              <a:rPr lang="en-US" sz="3600" b="1" dirty="0"/>
              <a:t> </a:t>
            </a:r>
            <a:r>
              <a:rPr lang="en-US" sz="3600" b="1" dirty="0" err="1"/>
              <a:t>funciona</a:t>
            </a:r>
            <a:r>
              <a:rPr lang="en-US" sz="3600" b="1" dirty="0"/>
              <a:t> </a:t>
            </a:r>
            <a:r>
              <a:rPr lang="en-US" sz="3600" b="1" dirty="0" err="1"/>
              <a:t>el</a:t>
            </a:r>
            <a:r>
              <a:rPr lang="en-US" sz="3600" b="1" dirty="0"/>
              <a:t> </a:t>
            </a:r>
            <a:r>
              <a:rPr lang="en-US" sz="3600" b="1" dirty="0" err="1"/>
              <a:t>Título</a:t>
            </a:r>
            <a:r>
              <a:rPr lang="en-US" sz="3600" b="1" dirty="0"/>
              <a:t>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BD7EA41-EF70-0349-5628-CBF49644FB4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B2D9B028-5B40-4913-11F9-F2FDE3C6859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8166185-7839-ED5A-9DB1-714CB7562C48}"/>
              </a:ext>
            </a:extLst>
          </p:cNvPr>
          <p:cNvSpPr txBox="1"/>
          <p:nvPr/>
        </p:nvSpPr>
        <p:spPr>
          <a:xfrm>
            <a:off x="2852928" y="1755648"/>
            <a:ext cx="8007768" cy="4247317"/>
          </a:xfrm>
          <a:prstGeom prst="rect">
            <a:avLst/>
          </a:prstGeom>
          <a:noFill/>
        </p:spPr>
        <p:txBody>
          <a:bodyPr wrap="square" rtlCol="0">
            <a:spAutoFit/>
          </a:bodyPr>
          <a:lstStyle/>
          <a:p>
            <a:pPr marL="342900" indent="-342900">
              <a:buFont typeface="Arial" panose="020B0604020202020204" pitchFamily="34" charset="0"/>
              <a:buChar char="•"/>
            </a:pPr>
            <a:r>
              <a:rPr lang="es-ES" sz="2800" dirty="0"/>
              <a:t>El gobierno federal proporciona cada año para el Título I fondos a los estados basados en datos del censo y los niveles de pobreza.
 El Departamento de Educación de Carolina del Sur envía el dinero a los distritos escolares locales.
 El distrito escolar identifica las escuelas elegibles en función de su porcentaje de alumnos en situación de pobreza y proporciona una asignación del Título 1.</a:t>
            </a:r>
            <a:endParaRPr lang="en-US" sz="2800" dirty="0"/>
          </a:p>
          <a:p>
            <a:endParaRPr lang="en-US" dirty="0"/>
          </a:p>
        </p:txBody>
      </p:sp>
    </p:spTree>
    <p:extLst>
      <p:ext uri="{BB962C8B-B14F-4D97-AF65-F5344CB8AC3E}">
        <p14:creationId xmlns:p14="http://schemas.microsoft.com/office/powerpoint/2010/main" val="1346533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7C3F-D693-5013-7E92-1F603E5BB05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52962B0-AEDF-AC27-0C2E-7D9242B94E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BD50DA-AB50-D4A2-0AD7-DB59AE12D12A}"/>
              </a:ext>
            </a:extLst>
          </p:cNvPr>
          <p:cNvSpPr>
            <a:spLocks noGrp="1"/>
          </p:cNvSpPr>
          <p:nvPr>
            <p:ph type="title"/>
          </p:nvPr>
        </p:nvSpPr>
        <p:spPr>
          <a:xfrm>
            <a:off x="2575032" y="365125"/>
            <a:ext cx="8778767" cy="906627"/>
          </a:xfrm>
        </p:spPr>
        <p:txBody>
          <a:bodyPr>
            <a:normAutofit/>
          </a:bodyPr>
          <a:lstStyle/>
          <a:p>
            <a:r>
              <a:rPr lang="en-US" sz="3600" b="1" dirty="0"/>
              <a:t>A Title I Schoolwide Program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A1344CC-2095-D78C-1D7C-0E8D078AB28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F576658-01CC-0620-783C-C13AAD2BDA1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953FED2-E682-BEC4-D66E-D3D595304F20}"/>
              </a:ext>
            </a:extLst>
          </p:cNvPr>
          <p:cNvSpPr txBox="1"/>
          <p:nvPr/>
        </p:nvSpPr>
        <p:spPr>
          <a:xfrm>
            <a:off x="2295143" y="1421588"/>
            <a:ext cx="9058656"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All Title I schools in the BCSD implement a </a:t>
            </a:r>
            <a:r>
              <a:rPr lang="en-US" sz="2000" u="sng" dirty="0"/>
              <a:t>schoolwide</a:t>
            </a:r>
            <a:r>
              <a:rPr lang="en-US" sz="2000" dirty="0"/>
              <a:t> program.</a:t>
            </a:r>
          </a:p>
          <a:p>
            <a:pPr marL="742950" lvl="1" indent="-285750">
              <a:buFont typeface="Arial" panose="020B0604020202020204" pitchFamily="34" charset="0"/>
              <a:buChar char="•"/>
            </a:pPr>
            <a:r>
              <a:rPr lang="en-US" sz="2000" dirty="0"/>
              <a:t>In a schoolwide program, a school may use Title I funds to implement reforms to upgrade the entire educational program of the school.</a:t>
            </a:r>
          </a:p>
          <a:p>
            <a:pPr marL="742950" lvl="1" indent="-285750">
              <a:buFont typeface="Arial" panose="020B0604020202020204" pitchFamily="34" charset="0"/>
              <a:buChar char="•"/>
            </a:pPr>
            <a:r>
              <a:rPr lang="en-US" sz="2000" dirty="0"/>
              <a:t>There are three requirements of a Title I Schoolwide program and the school must:</a:t>
            </a:r>
          </a:p>
          <a:p>
            <a:pPr marL="1200150" lvl="2" indent="-285750">
              <a:buFont typeface="Arial" panose="020B0604020202020204" pitchFamily="34" charset="0"/>
              <a:buChar char="•"/>
            </a:pPr>
            <a:r>
              <a:rPr lang="en-US" sz="2000" dirty="0"/>
              <a:t>Conduct a comprehensive needs assessment through a broad range of stakeholders.</a:t>
            </a:r>
          </a:p>
          <a:p>
            <a:pPr marL="1200150" lvl="2" indent="-285750">
              <a:buFont typeface="Arial" panose="020B0604020202020204" pitchFamily="34" charset="0"/>
              <a:buChar char="•"/>
            </a:pPr>
            <a:r>
              <a:rPr lang="en-US" sz="2000" dirty="0"/>
              <a:t>Create a comprehensive School Renewal Plan that describes how the school will improve academic achievement throughout the school.</a:t>
            </a:r>
          </a:p>
          <a:p>
            <a:pPr marL="1200150" lvl="2" indent="-285750">
              <a:buFont typeface="Arial" panose="020B0604020202020204" pitchFamily="34" charset="0"/>
              <a:buChar char="•"/>
            </a:pPr>
            <a:r>
              <a:rPr lang="en-US" sz="2000"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Tree>
    <p:extLst>
      <p:ext uri="{BB962C8B-B14F-4D97-AF65-F5344CB8AC3E}">
        <p14:creationId xmlns:p14="http://schemas.microsoft.com/office/powerpoint/2010/main" val="24539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A03B-9B1D-127C-E771-E6FCA84DD3C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7C588D0-8634-4D42-8152-F192CDCBE1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B03DDE8-4D23-B0D1-BBE7-5BA38E2FE2EE}"/>
              </a:ext>
            </a:extLst>
          </p:cNvPr>
          <p:cNvSpPr>
            <a:spLocks noGrp="1"/>
          </p:cNvSpPr>
          <p:nvPr>
            <p:ph type="title"/>
          </p:nvPr>
        </p:nvSpPr>
        <p:spPr>
          <a:xfrm>
            <a:off x="2575032" y="365125"/>
            <a:ext cx="8778767" cy="906627"/>
          </a:xfrm>
        </p:spPr>
        <p:txBody>
          <a:bodyPr>
            <a:normAutofit/>
          </a:bodyPr>
          <a:lstStyle/>
          <a:p>
            <a:r>
              <a:rPr lang="pt-BR" sz="3600" b="1" dirty="0"/>
              <a:t>Programa Escolar de Título 1 </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F99631D-0B8D-20D9-432B-21FAF27CF41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564D097-4EF7-26D0-BED3-4B3844CCD95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6F21617-F924-9496-C8D6-5ED5FC8EA79A}"/>
              </a:ext>
            </a:extLst>
          </p:cNvPr>
          <p:cNvSpPr txBox="1"/>
          <p:nvPr/>
        </p:nvSpPr>
        <p:spPr>
          <a:xfrm>
            <a:off x="1429511" y="1142660"/>
            <a:ext cx="10302240" cy="5078313"/>
          </a:xfrm>
          <a:prstGeom prst="rect">
            <a:avLst/>
          </a:prstGeom>
          <a:noFill/>
        </p:spPr>
        <p:txBody>
          <a:bodyPr wrap="square" rtlCol="0">
            <a:spAutoFit/>
          </a:bodyPr>
          <a:lstStyle/>
          <a:p>
            <a:pPr marL="914400" lvl="1" indent="-457200">
              <a:buFont typeface="Arial" panose="020B0604020202020204" pitchFamily="34" charset="0"/>
              <a:buChar char="•"/>
            </a:pPr>
            <a:r>
              <a:rPr lang="es-ES" sz="2400" dirty="0"/>
              <a:t>Todas las escuelas de Título 1 en el Distrito Escolar del Condado de Beaufort implementan un programa escolar.</a:t>
            </a:r>
          </a:p>
          <a:p>
            <a:pPr marL="1371600" lvl="2" indent="-457200">
              <a:buFont typeface="Arial" panose="020B0604020202020204" pitchFamily="34" charset="0"/>
              <a:buChar char="•"/>
            </a:pPr>
            <a:r>
              <a:rPr lang="es-ES" sz="2400" dirty="0"/>
              <a:t>En un programa escolar, una escuela puede usar los fondos del Título 1 para implementar reformas que ayudan a mejorar todo el programa educativo de la escuela.
Hay tres requisitos de un programa escolar de Título 1 y en donde la escuela debe:</a:t>
            </a:r>
          </a:p>
          <a:p>
            <a:pPr marL="2114550" lvl="4" indent="-285750">
              <a:buFont typeface="Arial" panose="020B0604020202020204" pitchFamily="34" charset="0"/>
              <a:buChar char="•"/>
            </a:pPr>
            <a:r>
              <a:rPr lang="es-ES" sz="1600" dirty="0"/>
              <a:t>Llevar a cabo una evaluación integral de las necesidades a través de una amplia gama de partes interesadas.
Crear un Plan de Renovación Escolar integral que describa cómo la escuela mejorará el rendimiento académico.
Anualmente, evaluar el plan de toda la escuela para determinar si el programa escolar ha sido efectivo para abordar las principales áreas problemáticas y, a su vez, aumentar el rendimiento de los estudiantes, particularmente para los estudiantes de menor rendimiento. Las escuelas deben revisar el plan según sea necesario.</a:t>
            </a:r>
            <a:endParaRPr lang="en-US" sz="1600" dirty="0"/>
          </a:p>
          <a:p>
            <a:pPr marL="342900" indent="-342900">
              <a:buFont typeface="Arial" panose="020B0604020202020204" pitchFamily="34" charset="0"/>
              <a:buChar char="•"/>
            </a:pPr>
            <a:r>
              <a:rPr lang="en-US" sz="2800" dirty="0"/>
              <a:t> </a:t>
            </a:r>
            <a:endParaRPr lang="en-US" dirty="0"/>
          </a:p>
        </p:txBody>
      </p:sp>
    </p:spTree>
    <p:extLst>
      <p:ext uri="{BB962C8B-B14F-4D97-AF65-F5344CB8AC3E}">
        <p14:creationId xmlns:p14="http://schemas.microsoft.com/office/powerpoint/2010/main" val="363197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2BA29-3C57-9BD2-2D94-3702E881DEF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4864B12-C3F8-E1C6-5DC2-37EB8E882D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69B9368-0964-2211-0E9D-4D57AFFFC131}"/>
              </a:ext>
            </a:extLst>
          </p:cNvPr>
          <p:cNvSpPr>
            <a:spLocks noGrp="1"/>
          </p:cNvSpPr>
          <p:nvPr>
            <p:ph type="title"/>
          </p:nvPr>
        </p:nvSpPr>
        <p:spPr>
          <a:xfrm>
            <a:off x="2575032" y="365126"/>
            <a:ext cx="8778767" cy="602174"/>
          </a:xfrm>
        </p:spPr>
        <p:txBody>
          <a:bodyPr>
            <a:normAutofit fontScale="90000"/>
          </a:bodyPr>
          <a:lstStyle/>
          <a:p>
            <a:r>
              <a:rPr lang="en-US" sz="3600" b="1" dirty="0"/>
              <a:t>Determining How Title I Funds Are Used</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110A37B-483A-B560-54B9-8978411A89E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3CBB10-8B1D-2445-07B6-95B306C3F86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A57BC5B-BA14-226D-FF00-7D015A3849F4}"/>
              </a:ext>
            </a:extLst>
          </p:cNvPr>
          <p:cNvSpPr txBox="1"/>
          <p:nvPr/>
        </p:nvSpPr>
        <p:spPr>
          <a:xfrm>
            <a:off x="2203849" y="1318022"/>
            <a:ext cx="8778767" cy="5755422"/>
          </a:xfrm>
          <a:prstGeom prst="rect">
            <a:avLst/>
          </a:prstGeom>
          <a:noFill/>
        </p:spPr>
        <p:txBody>
          <a:bodyPr wrap="square" rtlCol="0">
            <a:spAutoFit/>
          </a:bodyPr>
          <a:lstStyle/>
          <a:p>
            <a:pPr marL="457200" indent="-457200">
              <a:buFont typeface="Arial" panose="020B0604020202020204" pitchFamily="34" charset="0"/>
              <a:buChar char="•"/>
            </a:pPr>
            <a:r>
              <a:rPr lang="en-US" sz="2500" dirty="0"/>
              <a:t>Each school has a school advisory committee composed of parents, teachers, other staff that work at the school, community representatives and the principal.</a:t>
            </a:r>
          </a:p>
          <a:p>
            <a:pPr marL="457200" indent="-457200">
              <a:buFont typeface="Arial" panose="020B0604020202020204" pitchFamily="34" charset="0"/>
              <a:buChar char="•"/>
            </a:pPr>
            <a:r>
              <a:rPr lang="en-US" sz="2500" dirty="0"/>
              <a:t>In Beaufort County School District, the School Improvement Council (SIC) usually serves as the school advisory committee.</a:t>
            </a:r>
          </a:p>
          <a:p>
            <a:pPr marL="457200" indent="-457200">
              <a:buFont typeface="Arial" panose="020B0604020202020204" pitchFamily="34" charset="0"/>
              <a:buChar char="•"/>
            </a:pPr>
            <a:r>
              <a:rPr lang="en-US" sz="2500" dirty="0"/>
              <a:t>A comprehensive needs assessment is completed each year.</a:t>
            </a:r>
          </a:p>
          <a:p>
            <a:pPr marL="457200" indent="-457200">
              <a:buFont typeface="Arial" panose="020B0604020202020204" pitchFamily="34" charset="0"/>
              <a:buChar char="•"/>
            </a:pPr>
            <a:r>
              <a:rPr lang="en-US" sz="2500" dirty="0"/>
              <a:t>Goals are developed for the school year, and a School Renewal Plan is written.</a:t>
            </a:r>
          </a:p>
          <a:p>
            <a:pPr marL="457200" indent="-457200">
              <a:buFont typeface="Arial" panose="020B0604020202020204" pitchFamily="34" charset="0"/>
              <a:buChar char="•"/>
            </a:pPr>
            <a:r>
              <a:rPr lang="en-US" sz="2500" dirty="0"/>
              <a:t>The SIC approves the Title I budget for the school which is a funding source to support the School Renewal Plan.</a:t>
            </a:r>
          </a:p>
          <a:p>
            <a:endParaRPr lang="en-US" dirty="0"/>
          </a:p>
        </p:txBody>
      </p:sp>
    </p:spTree>
    <p:extLst>
      <p:ext uri="{BB962C8B-B14F-4D97-AF65-F5344CB8AC3E}">
        <p14:creationId xmlns:p14="http://schemas.microsoft.com/office/powerpoint/2010/main" val="349841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4D6A-AA7A-0263-4A18-0C05D56B45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70600AA-695E-EA0F-1881-4DF075AE16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E2075C6-DEDB-F196-FE1B-D97C2A1DE9BE}"/>
              </a:ext>
            </a:extLst>
          </p:cNvPr>
          <p:cNvSpPr>
            <a:spLocks noGrp="1"/>
          </p:cNvSpPr>
          <p:nvPr>
            <p:ph type="title"/>
          </p:nvPr>
        </p:nvSpPr>
        <p:spPr>
          <a:xfrm>
            <a:off x="2575032" y="365126"/>
            <a:ext cx="8778767" cy="659806"/>
          </a:xfrm>
        </p:spPr>
        <p:txBody>
          <a:bodyPr>
            <a:normAutofit fontScale="90000"/>
          </a:bodyPr>
          <a:lstStyle/>
          <a:p>
            <a:r>
              <a:rPr lang="es-ES" sz="3600" b="1" dirty="0"/>
              <a:t>Decidir cómo utilizar los fondos del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916F7A7-1F6D-568A-950B-BB4DFFF8A76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B111292-4E1B-B61C-B139-388BC6A962E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A0BF19C-C646-6DB3-FE23-CB724898B889}"/>
              </a:ext>
            </a:extLst>
          </p:cNvPr>
          <p:cNvSpPr txBox="1"/>
          <p:nvPr/>
        </p:nvSpPr>
        <p:spPr>
          <a:xfrm>
            <a:off x="1969505" y="1452365"/>
            <a:ext cx="9989820" cy="4616648"/>
          </a:xfrm>
          <a:prstGeom prst="rect">
            <a:avLst/>
          </a:prstGeom>
          <a:noFill/>
        </p:spPr>
        <p:txBody>
          <a:bodyPr wrap="square" rtlCol="0">
            <a:spAutoFit/>
          </a:bodyPr>
          <a:lstStyle/>
          <a:p>
            <a:pPr marL="457200" indent="-457200">
              <a:buFont typeface="Arial" panose="020B0604020202020204" pitchFamily="34" charset="0"/>
              <a:buChar char="•"/>
            </a:pPr>
            <a:r>
              <a:rPr lang="es-ES" sz="2300" dirty="0"/>
              <a:t>Cada escuela tiene un comité asesor escolar compuesto por padres, maestros, otro personal que trabaja en la escuela, representantes de la comunidad y el director.
En el Distrito Escolar del Condado de Beaufort, el Consejo de Mejoramiento Escolar (SIC) generalmente sirve como el comité asesor escolar.
Cada año se completa una evaluación integral de las necesidades
Se desarrollan metas para el año escolar y se escribe un Plan de Renovación Escolar.
La SIC aprueba el presupuesto del Título 1 para la escuela, que es una fuente de financiamiento para apoyar el Plan de Renovación Escolar.</a:t>
            </a:r>
            <a:endParaRPr lang="en-US" sz="2300" dirty="0"/>
          </a:p>
          <a:p>
            <a:endParaRPr lang="en-US" dirty="0"/>
          </a:p>
        </p:txBody>
      </p:sp>
    </p:spTree>
    <p:extLst>
      <p:ext uri="{BB962C8B-B14F-4D97-AF65-F5344CB8AC3E}">
        <p14:creationId xmlns:p14="http://schemas.microsoft.com/office/powerpoint/2010/main" val="1092768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3D3B-54CF-E841-DBA7-5BF98E563BA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FF9D485-C5ED-8D2B-47C4-5586DD7058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26C643B-04F2-4436-8FB8-73D70859A880}"/>
              </a:ext>
            </a:extLst>
          </p:cNvPr>
          <p:cNvSpPr>
            <a:spLocks noGrp="1"/>
          </p:cNvSpPr>
          <p:nvPr>
            <p:ph type="title"/>
          </p:nvPr>
        </p:nvSpPr>
        <p:spPr>
          <a:xfrm>
            <a:off x="2575032" y="365125"/>
            <a:ext cx="8778767" cy="609565"/>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046F092-BEC7-A66A-F8EC-A95FBFB7049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EBCBD1F-941B-2494-0719-C8162AD551C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B4C6831-5E24-4EBA-6513-EF8E12EAB34F}"/>
              </a:ext>
            </a:extLst>
          </p:cNvPr>
          <p:cNvSpPr txBox="1"/>
          <p:nvPr/>
        </p:nvSpPr>
        <p:spPr>
          <a:xfrm>
            <a:off x="1848613" y="1310631"/>
            <a:ext cx="9830040" cy="4742837"/>
          </a:xfrm>
          <a:prstGeom prst="rect">
            <a:avLst/>
          </a:prstGeom>
          <a:noFill/>
        </p:spPr>
        <p:txBody>
          <a:bodyPr wrap="square" rtlCol="0">
            <a:spAutoFit/>
          </a:bodyPr>
          <a:lstStyle/>
          <a:p>
            <a:pPr lvl="0">
              <a:lnSpc>
                <a:spcPct val="90000"/>
              </a:lnSpc>
              <a:spcBef>
                <a:spcPts val="1000"/>
              </a:spcBef>
              <a:buSzPts val="2800"/>
            </a:pPr>
            <a:r>
              <a:rPr lang="en-US" sz="2400" dirty="0"/>
              <a:t>By Spring 2028-29, the number of students scoring meets or exceeds on SC READY ELA will increase from 46.1%  to 75%.  </a:t>
            </a:r>
            <a:r>
              <a:rPr lang="en-US" sz="2400" b="1" dirty="0">
                <a:solidFill>
                  <a:srgbClr val="FFFF00"/>
                </a:solidFill>
              </a:rPr>
              <a:t> </a:t>
            </a:r>
            <a:r>
              <a:rPr lang="en-US" sz="2400" b="1" dirty="0">
                <a:solidFill>
                  <a:srgbClr val="00B050"/>
                </a:solidFill>
              </a:rPr>
              <a:t>(Current 53.7%)</a:t>
            </a:r>
          </a:p>
          <a:p>
            <a:pPr lvl="0">
              <a:lnSpc>
                <a:spcPct val="90000"/>
              </a:lnSpc>
              <a:spcBef>
                <a:spcPts val="1000"/>
              </a:spcBef>
              <a:buSzPts val="2800"/>
            </a:pPr>
            <a:r>
              <a:rPr lang="en-US" sz="2400" dirty="0"/>
              <a:t>By Spring of 2028-29, the number of students scoring meets or exceeds on SC READY Math will increase from 48% to 75%.   </a:t>
            </a:r>
            <a:r>
              <a:rPr lang="en-US" sz="2400" b="1" dirty="0">
                <a:solidFill>
                  <a:srgbClr val="00B050"/>
                </a:solidFill>
              </a:rPr>
              <a:t>(Current 38.2%)</a:t>
            </a:r>
          </a:p>
          <a:p>
            <a:pPr lvl="0">
              <a:lnSpc>
                <a:spcPct val="90000"/>
              </a:lnSpc>
              <a:spcBef>
                <a:spcPts val="1000"/>
              </a:spcBef>
              <a:buSzPts val="2800"/>
            </a:pPr>
            <a:r>
              <a:rPr lang="en-US" sz="2400" dirty="0"/>
              <a:t>By the Spring of 2028-29, the percentage of kindergarten through second grade students meeting their typical annual growth on the </a:t>
            </a:r>
            <a:r>
              <a:rPr lang="en-US" sz="2400" dirty="0" err="1"/>
              <a:t>iReady</a:t>
            </a:r>
            <a:r>
              <a:rPr lang="en-US" sz="2400" dirty="0"/>
              <a:t> reading assessment will increase from 61% to 85%. </a:t>
            </a:r>
            <a:r>
              <a:rPr lang="en-US" sz="2400" b="1" dirty="0">
                <a:solidFill>
                  <a:srgbClr val="FFFF00"/>
                </a:solidFill>
              </a:rPr>
              <a:t> </a:t>
            </a:r>
          </a:p>
          <a:p>
            <a:pPr lvl="0">
              <a:lnSpc>
                <a:spcPct val="90000"/>
              </a:lnSpc>
              <a:spcBef>
                <a:spcPts val="1000"/>
              </a:spcBef>
              <a:buSzPts val="2800"/>
            </a:pPr>
            <a:r>
              <a:rPr lang="en-US" sz="2400" dirty="0"/>
              <a:t>By the Spring of 2028-29, the percentage of kindergarten through second grade students meeting their typical annual growth on the </a:t>
            </a:r>
            <a:r>
              <a:rPr lang="en-US" sz="2400" dirty="0" err="1"/>
              <a:t>iReady</a:t>
            </a:r>
            <a:r>
              <a:rPr lang="en-US" sz="2400" dirty="0"/>
              <a:t> math assessment will increase from 52% to 85%. </a:t>
            </a:r>
            <a:r>
              <a:rPr lang="en-US" sz="2400" b="1" dirty="0">
                <a:solidFill>
                  <a:srgbClr val="FFFF00"/>
                </a:solidFill>
              </a:rPr>
              <a:t> </a:t>
            </a:r>
          </a:p>
          <a:p>
            <a:endParaRPr lang="en-US" dirty="0"/>
          </a:p>
        </p:txBody>
      </p:sp>
    </p:spTree>
    <p:extLst>
      <p:ext uri="{BB962C8B-B14F-4D97-AF65-F5344CB8AC3E}">
        <p14:creationId xmlns:p14="http://schemas.microsoft.com/office/powerpoint/2010/main" val="196561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3DC1-D642-5612-AEB9-17F541F61A6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4F5FA9-ED52-F001-FF57-EF7AF2829D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CC23EDE-52FF-2365-B357-A251F2690B70}"/>
              </a:ext>
            </a:extLst>
          </p:cNvPr>
          <p:cNvSpPr>
            <a:spLocks noGrp="1"/>
          </p:cNvSpPr>
          <p:nvPr>
            <p:ph type="title"/>
          </p:nvPr>
        </p:nvSpPr>
        <p:spPr>
          <a:xfrm>
            <a:off x="2431701" y="365126"/>
            <a:ext cx="9375111" cy="438742"/>
          </a:xfrm>
        </p:spPr>
        <p:txBody>
          <a:bodyPr>
            <a:normAutofit fontScale="90000"/>
          </a:bodyPr>
          <a:lstStyle/>
          <a:p>
            <a:r>
              <a:rPr lang="es-ES" sz="3600" b="1" dirty="0"/>
              <a:t>Objetivos escolares desarrollados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D071E430-4306-8E65-491E-6607114A4B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8022A79-F2E0-A2D5-794B-AA96533BF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ADE807C-D19E-016D-B746-FE130DC10800}"/>
              </a:ext>
            </a:extLst>
          </p:cNvPr>
          <p:cNvSpPr txBox="1"/>
          <p:nvPr/>
        </p:nvSpPr>
        <p:spPr>
          <a:xfrm>
            <a:off x="1994753" y="1142660"/>
            <a:ext cx="9667858" cy="5555367"/>
          </a:xfrm>
          <a:prstGeom prst="rect">
            <a:avLst/>
          </a:prstGeom>
          <a:noFill/>
        </p:spPr>
        <p:txBody>
          <a:bodyPr wrap="square" rtlCol="0">
            <a:spAutoFit/>
          </a:bodyPr>
          <a:lstStyle/>
          <a:p>
            <a:pPr lvl="0">
              <a:spcBef>
                <a:spcPts val="1000"/>
              </a:spcBef>
            </a:pPr>
            <a:r>
              <a:rPr lang="es-ES" sz="2400" dirty="0"/>
              <a:t>Para la primavera de 2028-29, el número de estudiantes con calificaciones de cumplimiento o superación en SC READY ELA aumentará del 46.1% al 75%. </a:t>
            </a:r>
          </a:p>
          <a:p>
            <a:pPr lvl="0">
              <a:spcBef>
                <a:spcPts val="1000"/>
              </a:spcBef>
            </a:pPr>
            <a:r>
              <a:rPr lang="es-ES" sz="2400" dirty="0"/>
              <a:t>Para la primavera de 2028-29, el número de estudiantes con calificaciones de cumplimiento o superación en SC READY Math aumentará del 48% al 75%. </a:t>
            </a:r>
          </a:p>
          <a:p>
            <a:pPr lvl="0">
              <a:spcBef>
                <a:spcPts val="1000"/>
              </a:spcBef>
            </a:pPr>
            <a:r>
              <a:rPr lang="es-ES" sz="2400" dirty="0"/>
              <a:t>Para la primavera de 2028-29, el porcentaje de estudiantes de kínder a segundo grado que alcancen su crecimiento anual típico en la evaluación de lectura </a:t>
            </a:r>
            <a:r>
              <a:rPr lang="es-ES" sz="2400" dirty="0" err="1"/>
              <a:t>iReady</a:t>
            </a:r>
            <a:r>
              <a:rPr lang="es-ES" sz="2400" dirty="0"/>
              <a:t> aumentará del 61% al 85%.</a:t>
            </a:r>
          </a:p>
          <a:p>
            <a:pPr lvl="0">
              <a:spcBef>
                <a:spcPts val="1000"/>
              </a:spcBef>
            </a:pPr>
            <a:r>
              <a:rPr lang="es-ES" sz="2400" dirty="0"/>
              <a:t>Para la primavera de 2028-29, el porcentaje de estudiantes de kínder a segundo grado que alcancen su crecimiento anual típico en la evaluación de matemáticas </a:t>
            </a:r>
            <a:r>
              <a:rPr lang="es-ES" sz="2400" dirty="0" err="1"/>
              <a:t>iReady</a:t>
            </a:r>
            <a:r>
              <a:rPr lang="es-ES" sz="2400" dirty="0"/>
              <a:t> aumentará del 52% al 85%. </a:t>
            </a:r>
            <a:endParaRPr lang="es-ES" sz="2400" dirty="0">
              <a:solidFill>
                <a:srgbClr val="00B050"/>
              </a:solidFill>
            </a:endParaRPr>
          </a:p>
          <a:p>
            <a:endParaRPr lang="en-US" dirty="0"/>
          </a:p>
        </p:txBody>
      </p:sp>
    </p:spTree>
    <p:extLst>
      <p:ext uri="{BB962C8B-B14F-4D97-AF65-F5344CB8AC3E}">
        <p14:creationId xmlns:p14="http://schemas.microsoft.com/office/powerpoint/2010/main" val="306955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FF32E-C961-AD3F-88EE-4FDBE86BAB4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B29648F-1CCF-FB87-8A9C-85200644A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4B2CFA-3484-AA24-2C84-6E81E4315197}"/>
              </a:ext>
            </a:extLst>
          </p:cNvPr>
          <p:cNvSpPr>
            <a:spLocks noGrp="1"/>
          </p:cNvSpPr>
          <p:nvPr>
            <p:ph type="title"/>
          </p:nvPr>
        </p:nvSpPr>
        <p:spPr>
          <a:xfrm>
            <a:off x="2575032" y="365126"/>
            <a:ext cx="8778767" cy="619612"/>
          </a:xfrm>
        </p:spPr>
        <p:txBody>
          <a:bodyPr>
            <a:normAutofit fontScale="90000"/>
          </a:bodyPr>
          <a:lstStyle/>
          <a:p>
            <a:r>
              <a:rPr lang="en-US" sz="3600" b="1" dirty="0"/>
              <a:t>Our School’s Title I Activities – Program Evaluation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05A4360-4881-FB4C-8B17-7114A7F7EDB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6267292-86D6-39E8-8978-64C997A499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7FFA135-F57D-2D53-7601-7063E3FC03DF}"/>
              </a:ext>
            </a:extLst>
          </p:cNvPr>
          <p:cNvSpPr txBox="1"/>
          <p:nvPr/>
        </p:nvSpPr>
        <p:spPr>
          <a:xfrm>
            <a:off x="2081929" y="1755648"/>
            <a:ext cx="10025402" cy="2544286"/>
          </a:xfrm>
          <a:prstGeom prst="rect">
            <a:avLst/>
          </a:prstGeom>
          <a:noFill/>
        </p:spPr>
        <p:txBody>
          <a:bodyPr wrap="square" rtlCol="0">
            <a:spAutoFit/>
          </a:bodyPr>
          <a:lstStyle/>
          <a:p>
            <a:pPr marL="228600" lvl="0" indent="-228600">
              <a:lnSpc>
                <a:spcPct val="90000"/>
              </a:lnSpc>
              <a:buClr>
                <a:srgbClr val="143A66"/>
              </a:buClr>
              <a:buSzPts val="2800"/>
              <a:buChar char="•"/>
            </a:pPr>
            <a:r>
              <a:rPr lang="en-US" sz="2800" dirty="0"/>
              <a:t>Art Teacher (FTE) </a:t>
            </a:r>
          </a:p>
          <a:p>
            <a:pPr marL="228600" lvl="0" indent="-228600">
              <a:lnSpc>
                <a:spcPct val="90000"/>
              </a:lnSpc>
              <a:spcBef>
                <a:spcPts val="1000"/>
              </a:spcBef>
              <a:buSzPts val="2800"/>
              <a:buChar char="•"/>
            </a:pPr>
            <a:r>
              <a:rPr lang="en-US" sz="2800" dirty="0"/>
              <a:t>Parent Liaison</a:t>
            </a:r>
          </a:p>
          <a:p>
            <a:pPr marL="228600" lvl="0" indent="-228600">
              <a:lnSpc>
                <a:spcPct val="90000"/>
              </a:lnSpc>
              <a:spcBef>
                <a:spcPts val="1000"/>
              </a:spcBef>
              <a:buClr>
                <a:srgbClr val="1F3864"/>
              </a:buClr>
              <a:buSzPts val="2800"/>
              <a:buChar char="•"/>
            </a:pPr>
            <a:r>
              <a:rPr lang="en-US" sz="2800" dirty="0">
                <a:solidFill>
                  <a:srgbClr val="1F3864"/>
                </a:solidFill>
              </a:rPr>
              <a:t>Instructional Nights (Literacy, STEM and Numeracy) </a:t>
            </a:r>
          </a:p>
          <a:p>
            <a:pPr marL="228600" lvl="0" indent="-228600">
              <a:lnSpc>
                <a:spcPct val="90000"/>
              </a:lnSpc>
              <a:spcBef>
                <a:spcPts val="1000"/>
              </a:spcBef>
              <a:buClr>
                <a:srgbClr val="1F3864"/>
              </a:buClr>
              <a:buSzPts val="2800"/>
              <a:buChar char="•"/>
            </a:pPr>
            <a:r>
              <a:rPr lang="en-US" sz="2800" dirty="0">
                <a:solidFill>
                  <a:srgbClr val="1F3864"/>
                </a:solidFill>
              </a:rPr>
              <a:t>In School Tutoring Program</a:t>
            </a:r>
          </a:p>
          <a:p>
            <a:pPr marL="228600" lvl="0" indent="-228600">
              <a:lnSpc>
                <a:spcPct val="90000"/>
              </a:lnSpc>
              <a:spcBef>
                <a:spcPts val="1000"/>
              </a:spcBef>
              <a:buClr>
                <a:srgbClr val="1F3864"/>
              </a:buClr>
              <a:buSzPts val="2800"/>
              <a:buChar char="•"/>
            </a:pPr>
            <a:r>
              <a:rPr lang="en-US" sz="2800" dirty="0">
                <a:solidFill>
                  <a:srgbClr val="1F3864"/>
                </a:solidFill>
              </a:rPr>
              <a:t>Conferences </a:t>
            </a:r>
          </a:p>
        </p:txBody>
      </p:sp>
    </p:spTree>
    <p:extLst>
      <p:ext uri="{BB962C8B-B14F-4D97-AF65-F5344CB8AC3E}">
        <p14:creationId xmlns:p14="http://schemas.microsoft.com/office/powerpoint/2010/main" val="4063100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2682-0462-B9B6-0615-E27D84DF6A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0C2BC1-4FDE-BF51-A20C-3CCAE874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55D36C6-35F8-A577-7284-E992C12ACDDC}"/>
              </a:ext>
            </a:extLst>
          </p:cNvPr>
          <p:cNvSpPr>
            <a:spLocks noGrp="1"/>
          </p:cNvSpPr>
          <p:nvPr>
            <p:ph type="title"/>
          </p:nvPr>
        </p:nvSpPr>
        <p:spPr>
          <a:xfrm>
            <a:off x="2382422" y="236033"/>
            <a:ext cx="9424416" cy="906627"/>
          </a:xfrm>
        </p:spPr>
        <p:txBody>
          <a:bodyPr>
            <a:normAutofit fontScale="90000"/>
          </a:bodyPr>
          <a:lstStyle/>
          <a:p>
            <a:r>
              <a:rPr lang="es-ES" sz="3600" b="1" dirty="0"/>
              <a:t>Actividades del Título 1 de nuestra escuela – Evaluación del programa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4F70D1-6C11-04C9-74A8-EB5FB1665F3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5E152A-8D3B-7FBB-44DC-EB7B1818169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51CFB72-57B6-5C46-0834-A41B48149517}"/>
              </a:ext>
            </a:extLst>
          </p:cNvPr>
          <p:cNvSpPr txBox="1"/>
          <p:nvPr/>
        </p:nvSpPr>
        <p:spPr>
          <a:xfrm>
            <a:off x="2081929" y="1613118"/>
            <a:ext cx="10025402" cy="3060325"/>
          </a:xfrm>
          <a:prstGeom prst="rect">
            <a:avLst/>
          </a:prstGeom>
          <a:noFill/>
        </p:spPr>
        <p:txBody>
          <a:bodyPr wrap="square" rtlCol="0">
            <a:spAutoFit/>
          </a:bodyPr>
          <a:lstStyle/>
          <a:p>
            <a:pPr marL="685800" lvl="0" indent="-228600">
              <a:lnSpc>
                <a:spcPct val="90000"/>
              </a:lnSpc>
              <a:buClr>
                <a:srgbClr val="202124"/>
              </a:buClr>
              <a:buSzPts val="2800"/>
              <a:buChar char="•"/>
            </a:pPr>
            <a:r>
              <a:rPr lang="es-ES" sz="2800" dirty="0">
                <a:solidFill>
                  <a:srgbClr val="202124"/>
                </a:solidFill>
                <a:latin typeface="Roboto"/>
                <a:ea typeface="Roboto"/>
                <a:cs typeface="Roboto"/>
                <a:sym typeface="Roboto"/>
              </a:rPr>
              <a:t>Maestro(a) de Artes (FTE) </a:t>
            </a:r>
            <a:endParaRPr lang="es-ES" sz="2800" dirty="0"/>
          </a:p>
          <a:p>
            <a:pPr marL="685800" lvl="0" indent="-228600">
              <a:lnSpc>
                <a:spcPct val="90000"/>
              </a:lnSpc>
              <a:spcBef>
                <a:spcPts val="1000"/>
              </a:spcBef>
              <a:buClr>
                <a:srgbClr val="202124"/>
              </a:buClr>
              <a:buSzPts val="2800"/>
              <a:buChar char="•"/>
            </a:pPr>
            <a:r>
              <a:rPr lang="es-ES" sz="2800" dirty="0">
                <a:solidFill>
                  <a:srgbClr val="202124"/>
                </a:solidFill>
                <a:latin typeface="Roboto"/>
                <a:ea typeface="Roboto"/>
                <a:cs typeface="Roboto"/>
                <a:sym typeface="Roboto"/>
              </a:rPr>
              <a:t>Entrenador de aritmética (tiempo parcial) </a:t>
            </a:r>
          </a:p>
          <a:p>
            <a:pPr marL="685800" lvl="0" indent="-228600">
              <a:lnSpc>
                <a:spcPct val="90000"/>
              </a:lnSpc>
              <a:spcBef>
                <a:spcPts val="1000"/>
              </a:spcBef>
              <a:buClr>
                <a:srgbClr val="202124"/>
              </a:buClr>
              <a:buSzPts val="2800"/>
              <a:buFont typeface="Roboto"/>
              <a:buChar char="•"/>
            </a:pPr>
            <a:r>
              <a:rPr lang="es-ES" sz="2800" dirty="0">
                <a:solidFill>
                  <a:srgbClr val="202124"/>
                </a:solidFill>
                <a:latin typeface="Roboto"/>
                <a:ea typeface="Roboto"/>
                <a:cs typeface="Roboto"/>
                <a:sym typeface="Roboto"/>
              </a:rPr>
              <a:t>Enlace de padres</a:t>
            </a:r>
            <a:endParaRPr lang="es-ES" sz="2800" dirty="0"/>
          </a:p>
          <a:p>
            <a:pPr marL="685800" lvl="0" indent="-228600">
              <a:lnSpc>
                <a:spcPct val="90000"/>
              </a:lnSpc>
              <a:spcBef>
                <a:spcPts val="1000"/>
              </a:spcBef>
              <a:buClr>
                <a:srgbClr val="202124"/>
              </a:buClr>
              <a:buSzPts val="2800"/>
              <a:buChar char="•"/>
            </a:pPr>
            <a:r>
              <a:rPr lang="es-ES" sz="2800" dirty="0">
                <a:solidFill>
                  <a:srgbClr val="202124"/>
                </a:solidFill>
                <a:latin typeface="Roboto"/>
                <a:ea typeface="Roboto"/>
                <a:cs typeface="Roboto"/>
                <a:sym typeface="Roboto"/>
              </a:rPr>
              <a:t>Noches de instrucción (alfabetización, STEM y aritmética)</a:t>
            </a:r>
          </a:p>
          <a:p>
            <a:pPr marL="685800" lvl="0" indent="-228600">
              <a:lnSpc>
                <a:spcPct val="90000"/>
              </a:lnSpc>
              <a:spcBef>
                <a:spcPts val="1000"/>
              </a:spcBef>
              <a:buClr>
                <a:srgbClr val="202124"/>
              </a:buClr>
              <a:buSzPts val="2800"/>
              <a:buFont typeface="Roboto"/>
              <a:buChar char="•"/>
            </a:pPr>
            <a:r>
              <a:rPr lang="es-ES" sz="2800" dirty="0">
                <a:solidFill>
                  <a:srgbClr val="202124"/>
                </a:solidFill>
                <a:latin typeface="Roboto"/>
                <a:ea typeface="Roboto"/>
                <a:cs typeface="Roboto"/>
                <a:sym typeface="Roboto"/>
              </a:rPr>
              <a:t>Programa de tutoría después de la escuela</a:t>
            </a:r>
          </a:p>
          <a:p>
            <a:pPr marL="685800" lvl="0" indent="-228600">
              <a:lnSpc>
                <a:spcPct val="90000"/>
              </a:lnSpc>
              <a:spcBef>
                <a:spcPts val="1000"/>
              </a:spcBef>
              <a:buClr>
                <a:srgbClr val="202124"/>
              </a:buClr>
              <a:buSzPts val="2800"/>
              <a:buFont typeface="Roboto"/>
              <a:buChar char="•"/>
            </a:pPr>
            <a:r>
              <a:rPr lang="es-ES" sz="2800" dirty="0">
                <a:solidFill>
                  <a:srgbClr val="202124"/>
                </a:solidFill>
                <a:latin typeface="Roboto"/>
                <a:ea typeface="Roboto"/>
                <a:cs typeface="Roboto"/>
                <a:sym typeface="Roboto"/>
              </a:rPr>
              <a:t>Conferencias</a:t>
            </a:r>
          </a:p>
        </p:txBody>
      </p:sp>
    </p:spTree>
    <p:extLst>
      <p:ext uri="{BB962C8B-B14F-4D97-AF65-F5344CB8AC3E}">
        <p14:creationId xmlns:p14="http://schemas.microsoft.com/office/powerpoint/2010/main" val="276368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1AF7-E7CD-A90F-6DB8-27241DEC26B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F1D3BA5-AE4A-2267-0F89-F2FBF6A4C3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00B7DA-3D79-46CA-8A74-CD1543ED2180}"/>
              </a:ext>
            </a:extLst>
          </p:cNvPr>
          <p:cNvSpPr>
            <a:spLocks noGrp="1"/>
          </p:cNvSpPr>
          <p:nvPr>
            <p:ph type="title"/>
          </p:nvPr>
        </p:nvSpPr>
        <p:spPr>
          <a:xfrm>
            <a:off x="2382422" y="333569"/>
            <a:ext cx="9424416" cy="906627"/>
          </a:xfrm>
        </p:spPr>
        <p:txBody>
          <a:bodyPr>
            <a:normAutofit/>
          </a:bodyPr>
          <a:lstStyle/>
          <a:p>
            <a:r>
              <a:rPr lang="en-US" sz="3600" b="1" dirty="0"/>
              <a:t>School Performance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94C4BE4-C6CA-91AC-8BEC-5506CC740D6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F249CD6-4D7C-EDFB-8E4A-9BEDA63BB7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A26439-48E1-C6E7-A515-19C44C80D4D6}"/>
              </a:ext>
            </a:extLst>
          </p:cNvPr>
          <p:cNvSpPr txBox="1"/>
          <p:nvPr/>
        </p:nvSpPr>
        <p:spPr>
          <a:xfrm>
            <a:off x="2081929" y="1613118"/>
            <a:ext cx="10025402"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t>School Report card will be released in the fall.</a:t>
            </a:r>
          </a:p>
        </p:txBody>
      </p:sp>
    </p:spTree>
    <p:extLst>
      <p:ext uri="{BB962C8B-B14F-4D97-AF65-F5344CB8AC3E}">
        <p14:creationId xmlns:p14="http://schemas.microsoft.com/office/powerpoint/2010/main" val="498785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8FB3-67CA-77E5-6DC1-C067626B56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DED5CD35-C6DA-F8AE-18CC-E967FE8E0C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D7D80D6-AD5F-1FE2-42EB-E97EFDF35056}"/>
              </a:ext>
            </a:extLst>
          </p:cNvPr>
          <p:cNvSpPr>
            <a:spLocks noGrp="1"/>
          </p:cNvSpPr>
          <p:nvPr>
            <p:ph type="title"/>
          </p:nvPr>
        </p:nvSpPr>
        <p:spPr>
          <a:xfrm>
            <a:off x="2382422" y="333569"/>
            <a:ext cx="9424416" cy="906627"/>
          </a:xfrm>
        </p:spPr>
        <p:txBody>
          <a:bodyPr>
            <a:normAutofit/>
          </a:bodyPr>
          <a:lstStyle/>
          <a:p>
            <a:r>
              <a:rPr lang="es-CL" sz="3600" b="1" dirty="0"/>
              <a:t>Desempeño</a:t>
            </a:r>
            <a:r>
              <a:rPr lang="en-US" sz="3600" b="1" dirty="0"/>
              <a:t> de la </a:t>
            </a:r>
            <a:r>
              <a:rPr lang="en-US" sz="3600" b="1" dirty="0" err="1"/>
              <a:t>escuela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F988BF40-1108-2011-68A9-CB7DE34EFC4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EF3D15C-7A4F-BB6A-0BBF-854E31AC6A4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B7E374C-9E42-7718-3E81-8091ABCB3646}"/>
              </a:ext>
            </a:extLst>
          </p:cNvPr>
          <p:cNvSpPr txBox="1"/>
          <p:nvPr/>
        </p:nvSpPr>
        <p:spPr>
          <a:xfrm>
            <a:off x="2081929" y="1613118"/>
            <a:ext cx="10025402" cy="523220"/>
          </a:xfrm>
          <a:prstGeom prst="rect">
            <a:avLst/>
          </a:prstGeom>
          <a:noFill/>
        </p:spPr>
        <p:txBody>
          <a:bodyPr wrap="square" rtlCol="0">
            <a:spAutoFit/>
          </a:bodyPr>
          <a:lstStyle/>
          <a:p>
            <a:r>
              <a:rPr lang="es-ES" sz="2800" dirty="0"/>
              <a:t>El informe de rendimiento escolar se publicará en otoño.</a:t>
            </a:r>
            <a:endParaRPr lang="en-US" sz="2800" dirty="0"/>
          </a:p>
        </p:txBody>
      </p:sp>
    </p:spTree>
    <p:extLst>
      <p:ext uri="{BB962C8B-B14F-4D97-AF65-F5344CB8AC3E}">
        <p14:creationId xmlns:p14="http://schemas.microsoft.com/office/powerpoint/2010/main" val="1842562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7363-5D25-4FFF-1F3B-61FE9204217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FC98710-4D4E-2259-9803-A557F255CA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09BB7E3-4F50-F493-04D4-269E0EC8C538}"/>
              </a:ext>
            </a:extLst>
          </p:cNvPr>
          <p:cNvSpPr>
            <a:spLocks noGrp="1"/>
          </p:cNvSpPr>
          <p:nvPr>
            <p:ph type="title"/>
          </p:nvPr>
        </p:nvSpPr>
        <p:spPr>
          <a:xfrm>
            <a:off x="2382422" y="333569"/>
            <a:ext cx="9424416" cy="906627"/>
          </a:xfrm>
        </p:spPr>
        <p:txBody>
          <a:bodyPr>
            <a:normAutofit/>
          </a:bodyPr>
          <a:lstStyle/>
          <a:p>
            <a:r>
              <a:rPr lang="en-US" sz="3600" b="1" dirty="0"/>
              <a:t>School</a:t>
            </a:r>
            <a:r>
              <a:rPr lang="en-US" sz="3600" dirty="0"/>
              <a:t> </a:t>
            </a:r>
            <a:r>
              <a:rPr lang="en-US" sz="3600" b="1" dirty="0"/>
              <a:t>Curriculum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A9F3083-EC10-2BB0-98EC-CA53A796E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40A74FB-0D01-FF1F-7B15-7764E0E459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F679C61-D8A4-B3EF-441E-F2061D6060B9}"/>
              </a:ext>
            </a:extLst>
          </p:cNvPr>
          <p:cNvSpPr txBox="1"/>
          <p:nvPr/>
        </p:nvSpPr>
        <p:spPr>
          <a:xfrm>
            <a:off x="2081929" y="1613118"/>
            <a:ext cx="10025402" cy="2932085"/>
          </a:xfrm>
          <a:prstGeom prst="rect">
            <a:avLst/>
          </a:prstGeom>
          <a:noFill/>
        </p:spPr>
        <p:txBody>
          <a:bodyPr wrap="square" rtlCol="0">
            <a:spAutoFit/>
          </a:bodyPr>
          <a:lstStyle/>
          <a:p>
            <a:pPr marL="228600" lvl="0" indent="-228600">
              <a:lnSpc>
                <a:spcPct val="90000"/>
              </a:lnSpc>
              <a:buClr>
                <a:srgbClr val="143A66"/>
              </a:buClr>
              <a:buSzPts val="2800"/>
              <a:buChar char="•"/>
            </a:pPr>
            <a:r>
              <a:rPr lang="en-US" sz="2800" dirty="0"/>
              <a:t>Med-Tech 7 School</a:t>
            </a:r>
          </a:p>
          <a:p>
            <a:pPr marL="228600" lvl="0" indent="-228600">
              <a:lnSpc>
                <a:spcPct val="90000"/>
              </a:lnSpc>
              <a:buSzPts val="2800"/>
              <a:buChar char="•"/>
            </a:pPr>
            <a:r>
              <a:rPr lang="en-US" sz="2800" dirty="0"/>
              <a:t>Cognia Certified</a:t>
            </a:r>
          </a:p>
          <a:p>
            <a:pPr marL="228600" lvl="0" indent="-228600">
              <a:lnSpc>
                <a:spcPct val="90000"/>
              </a:lnSpc>
              <a:spcBef>
                <a:spcPts val="1000"/>
              </a:spcBef>
              <a:buClr>
                <a:srgbClr val="143A66"/>
              </a:buClr>
              <a:buSzPts val="2800"/>
              <a:buChar char="•"/>
            </a:pPr>
            <a:r>
              <a:rPr lang="en-US" sz="2800" dirty="0"/>
              <a:t>Project Lead the Way (PLTW)</a:t>
            </a:r>
          </a:p>
          <a:p>
            <a:pPr marL="228600" lvl="0" indent="-228600">
              <a:lnSpc>
                <a:spcPct val="90000"/>
              </a:lnSpc>
              <a:spcBef>
                <a:spcPts val="1000"/>
              </a:spcBef>
              <a:buClr>
                <a:srgbClr val="143A66"/>
              </a:buClr>
              <a:buSzPts val="2800"/>
              <a:buChar char="•"/>
            </a:pPr>
            <a:r>
              <a:rPr lang="en-US" sz="2800" dirty="0"/>
              <a:t>Arts in the Basic Curriculum (ABC)</a:t>
            </a:r>
          </a:p>
          <a:p>
            <a:pPr marL="228600" lvl="0" indent="-228600">
              <a:lnSpc>
                <a:spcPct val="90000"/>
              </a:lnSpc>
              <a:spcBef>
                <a:spcPts val="1000"/>
              </a:spcBef>
              <a:buClr>
                <a:srgbClr val="143A66"/>
              </a:buClr>
              <a:buSzPts val="2800"/>
              <a:buChar char="•"/>
            </a:pPr>
            <a:r>
              <a:rPr lang="en-US" sz="2800" dirty="0"/>
              <a:t>Purposeful Play (Pre-K/Kindergarten)</a:t>
            </a:r>
          </a:p>
          <a:p>
            <a:pPr marL="228600" lvl="0" indent="-228600">
              <a:lnSpc>
                <a:spcPct val="90000"/>
              </a:lnSpc>
              <a:spcBef>
                <a:spcPts val="1000"/>
              </a:spcBef>
              <a:buSzPts val="2800"/>
              <a:buChar char="•"/>
            </a:pPr>
            <a:r>
              <a:rPr lang="en-US" sz="2800" dirty="0"/>
              <a:t>Creative Curriculum </a:t>
            </a:r>
          </a:p>
        </p:txBody>
      </p:sp>
    </p:spTree>
    <p:extLst>
      <p:ext uri="{BB962C8B-B14F-4D97-AF65-F5344CB8AC3E}">
        <p14:creationId xmlns:p14="http://schemas.microsoft.com/office/powerpoint/2010/main" val="56828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4928-090F-A9E9-D880-F97034688AE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29D314D-5FE6-F56D-E16F-A684C3C1F7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706D5E8-AF58-0D3E-96F6-211D8DB4C1D3}"/>
              </a:ext>
            </a:extLst>
          </p:cNvPr>
          <p:cNvSpPr>
            <a:spLocks noGrp="1"/>
          </p:cNvSpPr>
          <p:nvPr>
            <p:ph type="title"/>
          </p:nvPr>
        </p:nvSpPr>
        <p:spPr>
          <a:xfrm>
            <a:off x="2382422" y="333569"/>
            <a:ext cx="9424416" cy="906627"/>
          </a:xfrm>
        </p:spPr>
        <p:txBody>
          <a:bodyPr>
            <a:normAutofit/>
          </a:bodyPr>
          <a:lstStyle/>
          <a:p>
            <a:r>
              <a:rPr lang="en-US" sz="3600" b="1" dirty="0"/>
              <a:t>Curriculum de la </a:t>
            </a:r>
            <a:r>
              <a:rPr lang="en-US" sz="3600" b="1" dirty="0" err="1"/>
              <a:t>escuela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7B42145-A5D7-C2D1-9AA3-57C8DDBADD9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224123E-5EE1-8B1D-6340-F75DF57680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3D19DF2-56DB-270D-4152-E182E42FC5E4}"/>
              </a:ext>
            </a:extLst>
          </p:cNvPr>
          <p:cNvSpPr txBox="1"/>
          <p:nvPr/>
        </p:nvSpPr>
        <p:spPr>
          <a:xfrm>
            <a:off x="2081929" y="1613118"/>
            <a:ext cx="10025402" cy="2200602"/>
          </a:xfrm>
          <a:prstGeom prst="rect">
            <a:avLst/>
          </a:prstGeom>
          <a:noFill/>
        </p:spPr>
        <p:txBody>
          <a:bodyPr wrap="square" rtlCol="0">
            <a:spAutoFit/>
          </a:bodyPr>
          <a:lstStyle/>
          <a:p>
            <a:pPr lvl="0">
              <a:spcBef>
                <a:spcPts val="1000"/>
              </a:spcBef>
            </a:pPr>
            <a:r>
              <a:rPr lang="es-ES" sz="2800" dirty="0"/>
              <a:t>-Escuela Med-Tech 7 Proyecto Liderando el Camino (PLTW) </a:t>
            </a:r>
          </a:p>
          <a:p>
            <a:pPr lvl="0">
              <a:spcBef>
                <a:spcPts val="1000"/>
              </a:spcBef>
            </a:pPr>
            <a:r>
              <a:rPr lang="es-ES" sz="2800" dirty="0"/>
              <a:t>-Artes en el Currículo Básico (ABC) </a:t>
            </a:r>
          </a:p>
          <a:p>
            <a:pPr lvl="0">
              <a:spcBef>
                <a:spcPts val="1000"/>
              </a:spcBef>
            </a:pPr>
            <a:r>
              <a:rPr lang="es-ES" sz="2800" dirty="0"/>
              <a:t>-Juego con Propósito (Preescolar/Kínder) </a:t>
            </a:r>
          </a:p>
          <a:p>
            <a:pPr lvl="0">
              <a:spcBef>
                <a:spcPts val="1000"/>
              </a:spcBef>
            </a:pPr>
            <a:r>
              <a:rPr lang="es-ES" sz="2800" dirty="0"/>
              <a:t>-Currículo Creativo</a:t>
            </a:r>
          </a:p>
        </p:txBody>
      </p:sp>
    </p:spTree>
    <p:extLst>
      <p:ext uri="{BB962C8B-B14F-4D97-AF65-F5344CB8AC3E}">
        <p14:creationId xmlns:p14="http://schemas.microsoft.com/office/powerpoint/2010/main" val="1509766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7471-2CD6-8F67-9B8F-F7B5E32167E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6C4F93E-B3EB-7419-753F-4FD2364146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C656FCF-FE4F-9BEE-D6C4-AB3F7EE79AE2}"/>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638FD4A8-1F7E-F3AF-ECEB-0BF57D985AE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871CB9B-BD4C-BF5E-D2CC-7D67C56FD6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B630242-0FA1-EE81-641A-C7AD1E81B850}"/>
              </a:ext>
            </a:extLst>
          </p:cNvPr>
          <p:cNvSpPr txBox="1"/>
          <p:nvPr/>
        </p:nvSpPr>
        <p:spPr>
          <a:xfrm>
            <a:off x="1987296" y="1383784"/>
            <a:ext cx="9899904" cy="4862870"/>
          </a:xfrm>
          <a:prstGeom prst="rect">
            <a:avLst/>
          </a:prstGeom>
          <a:noFill/>
        </p:spPr>
        <p:txBody>
          <a:bodyPr wrap="square" rtlCol="0">
            <a:spAutoFit/>
          </a:bodyPr>
          <a:lstStyle/>
          <a:p>
            <a:pPr marL="457200" indent="-457200">
              <a:buFont typeface="Arial" panose="020B0604020202020204" pitchFamily="34" charset="0"/>
              <a:buChar char="•"/>
            </a:pPr>
            <a:r>
              <a:rPr lang="en-US" sz="2400" dirty="0"/>
              <a:t>The Title I law requires that all Title I schools and families work together.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How our school partners with families is listed in the following documents:</a:t>
            </a:r>
          </a:p>
          <a:p>
            <a:pPr marL="914400" lvl="1" indent="-457200">
              <a:buFont typeface="Arial" panose="020B0604020202020204" pitchFamily="34" charset="0"/>
              <a:buChar char="•"/>
            </a:pPr>
            <a:r>
              <a:rPr lang="en-US" sz="2200" dirty="0"/>
              <a:t>Parent-School Compact</a:t>
            </a:r>
          </a:p>
          <a:p>
            <a:pPr marL="914400" lvl="1" indent="-457200">
              <a:buFont typeface="Arial" panose="020B0604020202020204" pitchFamily="34" charset="0"/>
              <a:buChar char="•"/>
            </a:pPr>
            <a:r>
              <a:rPr lang="en-US" sz="2200" dirty="0"/>
              <a:t>Parental and Family Engagement Policy</a:t>
            </a:r>
          </a:p>
          <a:p>
            <a:pPr lvl="1" indent="-457200">
              <a:buFont typeface="Arial" panose="020B0604020202020204" pitchFamily="34" charset="0"/>
              <a:buChar char="•"/>
            </a:pPr>
            <a:endParaRPr lang="en-US" sz="2800" dirty="0"/>
          </a:p>
          <a:p>
            <a:pPr lvl="1" indent="-457200">
              <a:buFont typeface="Arial" panose="020B0604020202020204" pitchFamily="34" charset="0"/>
              <a:buChar char="•"/>
            </a:pPr>
            <a:r>
              <a:rPr lang="en-US" sz="2400" dirty="0"/>
              <a:t>Each of these documents are distributed to parents each year and your feedback on them is very much appreciated. The Parent-School Compact and Family Engagement Policy are both reviewed each Spring and updated if necessary.</a:t>
            </a:r>
          </a:p>
          <a:p>
            <a:endParaRPr lang="en-US" dirty="0"/>
          </a:p>
        </p:txBody>
      </p:sp>
    </p:spTree>
    <p:extLst>
      <p:ext uri="{BB962C8B-B14F-4D97-AF65-F5344CB8AC3E}">
        <p14:creationId xmlns:p14="http://schemas.microsoft.com/office/powerpoint/2010/main" val="1677326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2ADB5-57BD-08DC-6BB4-4571C1640B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843D3C6-43DF-2E72-0E4A-C9AE16A1C1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99A9799-F3F1-CCEF-2382-28E699BD5C24}"/>
              </a:ext>
            </a:extLst>
          </p:cNvPr>
          <p:cNvSpPr>
            <a:spLocks noGrp="1"/>
          </p:cNvSpPr>
          <p:nvPr>
            <p:ph type="title"/>
          </p:nvPr>
        </p:nvSpPr>
        <p:spPr>
          <a:xfrm>
            <a:off x="2461846" y="365125"/>
            <a:ext cx="8891953" cy="906627"/>
          </a:xfrm>
        </p:spPr>
        <p:txBody>
          <a:bodyPr>
            <a:normAutofit/>
          </a:bodyPr>
          <a:lstStyle/>
          <a:p>
            <a:r>
              <a:rPr lang="es-ES" sz="3600" b="1" dirty="0"/>
              <a:t>Participación</a:t>
            </a:r>
            <a:r>
              <a:rPr lang="es-ES" sz="3600" dirty="0"/>
              <a:t>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3F15CF8-186B-A25A-C683-FA240B908E9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F108519-39AD-FA45-C181-4D4B7D87298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71A27B9-C462-9D7E-AB1E-DBC12ADE8E02}"/>
              </a:ext>
            </a:extLst>
          </p:cNvPr>
          <p:cNvSpPr txBox="1"/>
          <p:nvPr/>
        </p:nvSpPr>
        <p:spPr>
          <a:xfrm>
            <a:off x="1987296" y="1383784"/>
            <a:ext cx="9899904" cy="4985980"/>
          </a:xfrm>
          <a:prstGeom prst="rect">
            <a:avLst/>
          </a:prstGeom>
          <a:noFill/>
        </p:spPr>
        <p:txBody>
          <a:bodyPr wrap="square" rtlCol="0">
            <a:spAutoFit/>
          </a:bodyPr>
          <a:lstStyle/>
          <a:p>
            <a:pPr marL="285750" indent="-285750">
              <a:buFont typeface="Arial" panose="020B0604020202020204" pitchFamily="34" charset="0"/>
              <a:buChar char="•"/>
            </a:pPr>
            <a:r>
              <a:rPr lang="es-ES" sz="2600" dirty="0"/>
              <a:t>La ley del Título 1 requiere que todas las escuelas y familias del Título 1 trabajen juntas.  </a:t>
            </a:r>
          </a:p>
          <a:p>
            <a:pPr marL="285750" indent="-285750">
              <a:buFont typeface="Arial" panose="020B0604020202020204" pitchFamily="34" charset="0"/>
              <a:buChar char="•"/>
            </a:pPr>
            <a:endParaRPr lang="es-ES" sz="2600" dirty="0"/>
          </a:p>
          <a:p>
            <a:pPr marL="285750" indent="-285750">
              <a:buFont typeface="Arial" panose="020B0604020202020204" pitchFamily="34" charset="0"/>
              <a:buChar char="•"/>
            </a:pPr>
            <a:r>
              <a:rPr lang="es-ES" sz="2600" dirty="0"/>
              <a:t>Estos son los dos documentos en que nuestra escuela trabaja con nuestras familias</a:t>
            </a:r>
            <a:r>
              <a:rPr lang="en-US" sz="2600" dirty="0"/>
              <a:t>:</a:t>
            </a:r>
            <a:endParaRPr lang="es-ES" sz="2600" dirty="0"/>
          </a:p>
          <a:p>
            <a:pPr marL="800100" lvl="1" indent="-342900">
              <a:buFont typeface="Arial" panose="020B0604020202020204" pitchFamily="34" charset="0"/>
              <a:buChar char="•"/>
            </a:pPr>
            <a:r>
              <a:rPr lang="es-ES" sz="2800" dirty="0"/>
              <a:t>Compromiso entre padres y escuelas
Política de participación de los padres y la familia</a:t>
            </a:r>
          </a:p>
          <a:p>
            <a:pPr marL="800100" lvl="1" indent="-342900">
              <a:buFont typeface="Arial" panose="020B0604020202020204" pitchFamily="34" charset="0"/>
              <a:buChar char="•"/>
            </a:pPr>
            <a:endParaRPr lang="en-US" sz="2800" dirty="0"/>
          </a:p>
          <a:p>
            <a:pPr marL="285750" indent="-285750">
              <a:buFont typeface="Arial" panose="020B0604020202020204" pitchFamily="34" charset="0"/>
              <a:buChar char="•"/>
            </a:pPr>
            <a:r>
              <a:rPr lang="es-ES" sz="2600" dirty="0"/>
              <a:t>Cada uno de estos documentos se distribuye a los padres cada año y sus comentarios sobre estos documentos son muy apreciados porque se revisan cada primavera y se actualizan si es necesario.</a:t>
            </a:r>
            <a:endParaRPr lang="en-US" sz="2600" dirty="0"/>
          </a:p>
        </p:txBody>
      </p:sp>
    </p:spTree>
    <p:extLst>
      <p:ext uri="{BB962C8B-B14F-4D97-AF65-F5344CB8AC3E}">
        <p14:creationId xmlns:p14="http://schemas.microsoft.com/office/powerpoint/2010/main" val="25594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0934D-CEFA-C517-7785-EF80B3FC4A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E28FA27-FE3F-7892-97D7-5E8489D97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EF1E13C-20C3-CA1C-96D6-7FEBD300D935}"/>
              </a:ext>
            </a:extLst>
          </p:cNvPr>
          <p:cNvSpPr>
            <a:spLocks noGrp="1"/>
          </p:cNvSpPr>
          <p:nvPr>
            <p:ph type="title"/>
          </p:nvPr>
        </p:nvSpPr>
        <p:spPr>
          <a:xfrm>
            <a:off x="2575032" y="236033"/>
            <a:ext cx="8778767" cy="906627"/>
          </a:xfrm>
        </p:spPr>
        <p:txBody>
          <a:bodyPr>
            <a:normAutofit fontScale="90000"/>
          </a:bodyPr>
          <a:lstStyle/>
          <a:p>
            <a:r>
              <a:rPr lang="en-US" sz="3600" b="1" dirty="0"/>
              <a:t>Parent and Family Engagement: </a:t>
            </a:r>
            <a:br>
              <a:rPr lang="en-US" sz="3600" b="1" dirty="0"/>
            </a:br>
            <a:r>
              <a:rPr lang="en-US" sz="3600" b="1" u="sng" dirty="0"/>
              <a:t>School Compact</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2DA21F77-4923-0FE9-6F2F-5B727207420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B183D26-1E56-0179-CE36-75F682DB39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6108D9-DEE3-29C5-11EB-8D38687D8097}"/>
              </a:ext>
            </a:extLst>
          </p:cNvPr>
          <p:cNvSpPr txBox="1"/>
          <p:nvPr/>
        </p:nvSpPr>
        <p:spPr>
          <a:xfrm>
            <a:off x="2081929" y="1755648"/>
            <a:ext cx="9159095" cy="4191404"/>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n-US" sz="2600" dirty="0"/>
              <a:t>Outlines the shared responsibilities of the school, parent, and students to support high student achievement</a:t>
            </a:r>
          </a:p>
          <a:p>
            <a:pPr marL="682625" indent="-457200">
              <a:spcAft>
                <a:spcPts val="600"/>
              </a:spcAft>
              <a:buFont typeface="Arial" panose="020B0604020202020204" pitchFamily="34" charset="0"/>
              <a:buChar char="•"/>
            </a:pPr>
            <a:r>
              <a:rPr lang="en-US" sz="2600" dirty="0"/>
              <a:t>Distributed and signed by parents each year. At our school, we distribute the information in the following manner:</a:t>
            </a:r>
          </a:p>
          <a:p>
            <a:pPr marL="1139825" lvl="1" indent="-457200">
              <a:lnSpc>
                <a:spcPct val="90000"/>
              </a:lnSpc>
              <a:spcBef>
                <a:spcPts val="1100"/>
              </a:spcBef>
              <a:buClr>
                <a:srgbClr val="143A66"/>
              </a:buClr>
              <a:buSzPts val="2400"/>
              <a:buChar char="•"/>
            </a:pPr>
            <a:r>
              <a:rPr lang="en-US" dirty="0"/>
              <a:t>Compact was sent home with first week of school paperwork. </a:t>
            </a:r>
          </a:p>
          <a:p>
            <a:pPr marL="682625" indent="-457200">
              <a:spcAft>
                <a:spcPts val="600"/>
              </a:spcAft>
              <a:buFont typeface="Arial" panose="020B0604020202020204" pitchFamily="34" charset="0"/>
              <a:buChar char="•"/>
            </a:pPr>
            <a:r>
              <a:rPr lang="en-US" sz="2600" dirty="0"/>
              <a:t>Is reviewed yearly during the Spring planning process with input from parents</a:t>
            </a:r>
          </a:p>
          <a:p>
            <a:endParaRPr lang="en-US" dirty="0"/>
          </a:p>
        </p:txBody>
      </p:sp>
    </p:spTree>
    <p:extLst>
      <p:ext uri="{BB962C8B-B14F-4D97-AF65-F5344CB8AC3E}">
        <p14:creationId xmlns:p14="http://schemas.microsoft.com/office/powerpoint/2010/main" val="191725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A903-0CC3-84BB-C48A-61CFC920A9D1}"/>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1193CC7-DE03-2774-967C-AA8DCE8400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B19FE5-9DA1-0BC7-4EC6-DACB0322DC19}"/>
              </a:ext>
            </a:extLst>
          </p:cNvPr>
          <p:cNvSpPr>
            <a:spLocks noGrp="1"/>
          </p:cNvSpPr>
          <p:nvPr>
            <p:ph type="title"/>
          </p:nvPr>
        </p:nvSpPr>
        <p:spPr>
          <a:xfrm>
            <a:off x="2575032" y="236033"/>
            <a:ext cx="8778767" cy="906627"/>
          </a:xfrm>
        </p:spPr>
        <p:txBody>
          <a:bodyPr>
            <a:normAutofit fontScale="90000"/>
          </a:bodyPr>
          <a:lstStyle/>
          <a:p>
            <a:r>
              <a:rPr lang="es-ES" sz="3600" b="1" dirty="0"/>
              <a:t>Participación de los padres y la familia: </a:t>
            </a:r>
            <a:r>
              <a:rPr lang="es-ES" sz="3600" b="1" u="sng" dirty="0"/>
              <a:t>Compromiso escolar</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1DCE2BB9-965D-743C-4A13-62CAB26F67A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47670FFB-F0C8-6BA4-BDA7-08EC806AB16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947D97C-ADF7-5B50-7C61-9F421C578CF4}"/>
              </a:ext>
            </a:extLst>
          </p:cNvPr>
          <p:cNvSpPr txBox="1"/>
          <p:nvPr/>
        </p:nvSpPr>
        <p:spPr>
          <a:xfrm>
            <a:off x="2194559" y="1755648"/>
            <a:ext cx="9159239" cy="4920834"/>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s-ES" sz="2800" dirty="0"/>
              <a:t>Describe las responsabilidades compartidas de la escuela, los padres y los estudiantes y/o ordena apoyar el alto rendimiento estudiantil
Distribuido y firmado por los padres cada año </a:t>
            </a:r>
          </a:p>
          <a:p>
            <a:pPr marL="1139825" lvl="1" indent="-457200">
              <a:lnSpc>
                <a:spcPct val="90000"/>
              </a:lnSpc>
              <a:spcBef>
                <a:spcPts val="1100"/>
              </a:spcBef>
              <a:buClr>
                <a:srgbClr val="143A66"/>
              </a:buClr>
              <a:buSzPts val="2400"/>
              <a:buChar char="•"/>
            </a:pPr>
            <a:r>
              <a:rPr lang="es-ES" sz="2800" dirty="0"/>
              <a:t>El compacto se envió a casa con la documentación de la primera semana de clases.</a:t>
            </a:r>
          </a:p>
          <a:p>
            <a:pPr marL="682625" indent="-457200">
              <a:spcAft>
                <a:spcPts val="600"/>
              </a:spcAft>
              <a:buFont typeface="Arial" panose="020B0604020202020204" pitchFamily="34" charset="0"/>
              <a:buChar char="•"/>
            </a:pPr>
            <a:r>
              <a:rPr lang="es-ES" sz="2800" dirty="0"/>
              <a:t>Se revisa anualmente durante el proceso de planificación de primavera con el aporte de los padres.</a:t>
            </a:r>
            <a:endParaRPr lang="en-US" sz="2800" dirty="0"/>
          </a:p>
          <a:p>
            <a:endParaRPr lang="en-US" dirty="0"/>
          </a:p>
        </p:txBody>
      </p:sp>
    </p:spTree>
    <p:extLst>
      <p:ext uri="{BB962C8B-B14F-4D97-AF65-F5344CB8AC3E}">
        <p14:creationId xmlns:p14="http://schemas.microsoft.com/office/powerpoint/2010/main" val="3105997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8846-389B-8082-F8D6-002DCED6DB7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E87D5C2-2AC6-52F3-6FC1-7402887AA0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542212-8FBB-ACAE-78EC-3523C87C67BF}"/>
              </a:ext>
            </a:extLst>
          </p:cNvPr>
          <p:cNvSpPr>
            <a:spLocks noGrp="1"/>
          </p:cNvSpPr>
          <p:nvPr>
            <p:ph type="title"/>
          </p:nvPr>
        </p:nvSpPr>
        <p:spPr>
          <a:xfrm>
            <a:off x="2575032" y="365125"/>
            <a:ext cx="8778767" cy="906627"/>
          </a:xfrm>
        </p:spPr>
        <p:txBody>
          <a:bodyPr>
            <a:normAutofit/>
          </a:bodyPr>
          <a:lstStyle/>
          <a:p>
            <a:r>
              <a:rPr lang="en-US" sz="3600" b="1" dirty="0"/>
              <a:t>Parent and Family Engagement Policy</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7109D14-8CA5-B10C-84B0-3A10CB9B5ED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7168FD-43CF-3307-792E-9AE83216C0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87C7EC6-CE3C-3BDA-350E-520E2D32FB2B}"/>
              </a:ext>
            </a:extLst>
          </p:cNvPr>
          <p:cNvSpPr txBox="1"/>
          <p:nvPr/>
        </p:nvSpPr>
        <p:spPr>
          <a:xfrm>
            <a:off x="2020969" y="1468023"/>
            <a:ext cx="9695543" cy="4770537"/>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n-US" sz="2600" dirty="0"/>
              <a:t>This includes activities intended to engage parents, in a meaningful way in the development, implementation, and review of the parental involvement program.</a:t>
            </a:r>
          </a:p>
          <a:p>
            <a:pPr marL="609600" indent="-609600">
              <a:buClr>
                <a:schemeClr val="tx1"/>
              </a:buClr>
              <a:buFont typeface="Arial" panose="020B0604020202020204" pitchFamily="34" charset="0"/>
              <a:buChar char="•"/>
            </a:pPr>
            <a:r>
              <a:rPr lang="en-US" sz="2600" dirty="0"/>
              <a:t>The development of this policy allows for parents to give input on important issues pertaining to school and community.</a:t>
            </a:r>
          </a:p>
          <a:p>
            <a:pPr marL="609600" indent="-609600">
              <a:buClr>
                <a:schemeClr val="tx1"/>
              </a:buClr>
              <a:buFont typeface="Arial" panose="020B0604020202020204" pitchFamily="34" charset="0"/>
              <a:buChar char="•"/>
            </a:pPr>
            <a:r>
              <a:rPr lang="en-US" sz="2600" dirty="0"/>
              <a:t>Parents work with school staff to write the Parent and Family Engagement Policy.</a:t>
            </a:r>
          </a:p>
          <a:p>
            <a:pPr marL="609600" indent="-609600">
              <a:buClr>
                <a:schemeClr val="tx1"/>
              </a:buClr>
              <a:buFont typeface="Arial" panose="020B0604020202020204" pitchFamily="34" charset="0"/>
              <a:buChar char="•"/>
            </a:pPr>
            <a:r>
              <a:rPr lang="en-US" sz="2600" dirty="0"/>
              <a:t>It is distributed and posted to school’s website each year.</a:t>
            </a:r>
          </a:p>
          <a:p>
            <a:pPr marL="609600" indent="-609600">
              <a:buClr>
                <a:schemeClr val="tx1"/>
              </a:buClr>
              <a:buFont typeface="Arial" panose="020B0604020202020204" pitchFamily="34" charset="0"/>
              <a:buChar char="•"/>
            </a:pPr>
            <a:r>
              <a:rPr lang="en-US" sz="2600" dirty="0"/>
              <a:t>The Parent and Family Engagement Policy is evaluated in the Spring, any revisions are made with the SIC.</a:t>
            </a:r>
          </a:p>
          <a:p>
            <a:endParaRPr lang="en-US" dirty="0"/>
          </a:p>
        </p:txBody>
      </p:sp>
    </p:spTree>
    <p:extLst>
      <p:ext uri="{BB962C8B-B14F-4D97-AF65-F5344CB8AC3E}">
        <p14:creationId xmlns:p14="http://schemas.microsoft.com/office/powerpoint/2010/main" val="169932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6F4C8-BF29-ED8E-F39F-AD2A5ACFF5C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B0CAD0E-89DC-9ABE-B3F4-BC0BFF6CC1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34D8BB3-D5E5-4D17-E213-786A8B631876}"/>
              </a:ext>
            </a:extLst>
          </p:cNvPr>
          <p:cNvSpPr>
            <a:spLocks noGrp="1"/>
          </p:cNvSpPr>
          <p:nvPr>
            <p:ph type="title"/>
          </p:nvPr>
        </p:nvSpPr>
        <p:spPr>
          <a:xfrm>
            <a:off x="2575032" y="365126"/>
            <a:ext cx="8778767" cy="648444"/>
          </a:xfrm>
        </p:spPr>
        <p:txBody>
          <a:bodyPr>
            <a:normAutofit fontScale="90000"/>
          </a:bodyPr>
          <a:lstStyle/>
          <a:p>
            <a:r>
              <a:rPr lang="es-ES" sz="3600" b="1" dirty="0"/>
              <a:t>Política de 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7E6F270-AECE-01BA-3B29-2A30F304171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7C37250-700E-F9E8-8113-CDDAE9DF00E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286D20AC-A406-B41B-AAD5-E059D58F1BE3}"/>
              </a:ext>
            </a:extLst>
          </p:cNvPr>
          <p:cNvSpPr txBox="1"/>
          <p:nvPr/>
        </p:nvSpPr>
        <p:spPr>
          <a:xfrm>
            <a:off x="1970532" y="1271752"/>
            <a:ext cx="9782556" cy="5170646"/>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s-ES" sz="2600" dirty="0"/>
              <a:t>Incluye actividades destinadas a involucrar a los padres, de manera significativa en el desarrollo, implementación y revisión del programa de participación de los padres. 
El desarrollo permite a los padres dar su opinión sobre cuestiones importantes relacionadas con la escuela y la comunidad. 
Los padres trabajan con el personal escolar para escribir las Políticas de Participación de los Padres y la </a:t>
            </a:r>
            <a:r>
              <a:rPr lang="es-ES" sz="2600" dirty="0" err="1"/>
              <a:t>Familiaescuela</a:t>
            </a:r>
            <a:r>
              <a:rPr lang="es-ES" sz="2600" dirty="0"/>
              <a:t> cada año.
Evaluado en la primavera y cualquier corrección se hace con el.
Distribuido y publicado en el sitio web de la SIC.</a:t>
            </a:r>
            <a:endParaRPr lang="en-US" sz="2600" dirty="0"/>
          </a:p>
          <a:p>
            <a:endParaRPr lang="en-US" dirty="0"/>
          </a:p>
        </p:txBody>
      </p:sp>
    </p:spTree>
    <p:extLst>
      <p:ext uri="{BB962C8B-B14F-4D97-AF65-F5344CB8AC3E}">
        <p14:creationId xmlns:p14="http://schemas.microsoft.com/office/powerpoint/2010/main" val="70214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0A66-4A76-3FC5-DAEC-BD602E870E0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E4187FB-DEFC-4112-0A15-787775D9A8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2A61D1B-6463-5102-CBA9-40049321C76B}"/>
              </a:ext>
            </a:extLst>
          </p:cNvPr>
          <p:cNvSpPr>
            <a:spLocks noGrp="1"/>
          </p:cNvSpPr>
          <p:nvPr>
            <p:ph type="title"/>
          </p:nvPr>
        </p:nvSpPr>
        <p:spPr>
          <a:xfrm>
            <a:off x="2575032" y="365125"/>
            <a:ext cx="8778767" cy="906627"/>
          </a:xfrm>
        </p:spPr>
        <p:txBody>
          <a:bodyPr>
            <a:normAutofit/>
          </a:bodyPr>
          <a:lstStyle/>
          <a:p>
            <a:r>
              <a:rPr lang="en-US" sz="3600" b="1" dirty="0"/>
              <a:t>Planned Parent Engagement Activities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CE1CF19-430D-A81B-419D-7CD8EEFC2EF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4A930CD-7D2E-C4ED-22A1-AA2C4BA9E53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3339EC1-0D61-AD55-520C-2EBBEB5BCAFA}"/>
              </a:ext>
            </a:extLst>
          </p:cNvPr>
          <p:cNvSpPr txBox="1"/>
          <p:nvPr/>
        </p:nvSpPr>
        <p:spPr>
          <a:xfrm>
            <a:off x="2081929" y="1755648"/>
            <a:ext cx="9427319" cy="2821285"/>
          </a:xfrm>
          <a:prstGeom prst="rect">
            <a:avLst/>
          </a:prstGeom>
          <a:noFill/>
        </p:spPr>
        <p:txBody>
          <a:bodyPr wrap="square" rtlCol="0">
            <a:spAutoFit/>
          </a:bodyPr>
          <a:lstStyle/>
          <a:p>
            <a:pPr marL="228600" lvl="0" indent="-215265">
              <a:lnSpc>
                <a:spcPct val="90000"/>
              </a:lnSpc>
              <a:spcBef>
                <a:spcPts val="1000"/>
              </a:spcBef>
              <a:buClr>
                <a:srgbClr val="143A66"/>
              </a:buClr>
              <a:buSzPct val="100000"/>
              <a:buChar char="•"/>
            </a:pPr>
            <a:r>
              <a:rPr lang="en-US" sz="2800" dirty="0"/>
              <a:t>Literacy Night</a:t>
            </a:r>
          </a:p>
          <a:p>
            <a:pPr marL="228600" lvl="0" indent="-215265">
              <a:lnSpc>
                <a:spcPct val="90000"/>
              </a:lnSpc>
              <a:spcBef>
                <a:spcPts val="1000"/>
              </a:spcBef>
              <a:buClr>
                <a:srgbClr val="143A66"/>
              </a:buClr>
              <a:buSzPct val="100000"/>
              <a:buChar char="•"/>
            </a:pPr>
            <a:r>
              <a:rPr lang="en-US" sz="2800" dirty="0"/>
              <a:t>Numeracy Night</a:t>
            </a:r>
          </a:p>
          <a:p>
            <a:pPr marL="228600" lvl="0" indent="-215265">
              <a:lnSpc>
                <a:spcPct val="90000"/>
              </a:lnSpc>
              <a:spcBef>
                <a:spcPts val="1000"/>
              </a:spcBef>
              <a:buClr>
                <a:srgbClr val="143A66"/>
              </a:buClr>
              <a:buSzPct val="100000"/>
              <a:buChar char="•"/>
            </a:pPr>
            <a:r>
              <a:rPr lang="en-US" sz="2800" dirty="0"/>
              <a:t>STEM Night</a:t>
            </a:r>
          </a:p>
          <a:p>
            <a:pPr marL="228600" lvl="0" indent="-215265">
              <a:lnSpc>
                <a:spcPct val="90000"/>
              </a:lnSpc>
              <a:spcBef>
                <a:spcPts val="1000"/>
              </a:spcBef>
              <a:buClr>
                <a:srgbClr val="143A66"/>
              </a:buClr>
              <a:buSzPct val="100000"/>
              <a:buChar char="•"/>
            </a:pPr>
            <a:r>
              <a:rPr lang="en-US" sz="2800" dirty="0"/>
              <a:t>Arts Night</a:t>
            </a:r>
          </a:p>
          <a:p>
            <a:pPr lvl="0">
              <a:lnSpc>
                <a:spcPct val="90000"/>
              </a:lnSpc>
              <a:spcBef>
                <a:spcPts val="1000"/>
              </a:spcBef>
            </a:pPr>
            <a:r>
              <a:rPr lang="en-US" sz="2800" dirty="0"/>
              <a:t>………..AND MORE!</a:t>
            </a:r>
          </a:p>
          <a:p>
            <a:endParaRPr lang="en-US" dirty="0"/>
          </a:p>
        </p:txBody>
      </p:sp>
    </p:spTree>
    <p:extLst>
      <p:ext uri="{BB962C8B-B14F-4D97-AF65-F5344CB8AC3E}">
        <p14:creationId xmlns:p14="http://schemas.microsoft.com/office/powerpoint/2010/main" val="666942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F9834-9074-C8CD-232A-B806D4ECFF4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D594ED7-2924-FBAD-8527-FA4C7158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6504A27-5EC0-DFDA-5444-C72C98AD8CD7}"/>
              </a:ext>
            </a:extLst>
          </p:cNvPr>
          <p:cNvSpPr>
            <a:spLocks noGrp="1"/>
          </p:cNvSpPr>
          <p:nvPr>
            <p:ph type="title"/>
          </p:nvPr>
        </p:nvSpPr>
        <p:spPr>
          <a:xfrm>
            <a:off x="2401556" y="365125"/>
            <a:ext cx="9510028" cy="539227"/>
          </a:xfrm>
        </p:spPr>
        <p:txBody>
          <a:bodyPr>
            <a:normAutofit fontScale="90000"/>
          </a:bodyPr>
          <a:lstStyle/>
          <a:p>
            <a:r>
              <a:rPr lang="es-ES" sz="3600" b="1" dirty="0"/>
              <a:t>Actividades</a:t>
            </a:r>
            <a:r>
              <a:rPr lang="es-ES" sz="3600" dirty="0"/>
              <a:t> </a:t>
            </a:r>
            <a:r>
              <a:rPr lang="es-ES" sz="3600" b="1" dirty="0"/>
              <a:t>planificadas de participación de los padres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C96E65-1820-2031-1523-ABF450C153E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AF49F35-2AE1-7FED-66B7-8AAC74C8CD3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5F2B315-785A-073C-48D9-845CAC9DBEA4}"/>
              </a:ext>
            </a:extLst>
          </p:cNvPr>
          <p:cNvSpPr txBox="1"/>
          <p:nvPr/>
        </p:nvSpPr>
        <p:spPr>
          <a:xfrm>
            <a:off x="2081929" y="1755648"/>
            <a:ext cx="9427319" cy="2305246"/>
          </a:xfrm>
          <a:prstGeom prst="rect">
            <a:avLst/>
          </a:prstGeom>
          <a:noFill/>
        </p:spPr>
        <p:txBody>
          <a:bodyPr wrap="square" rtlCol="0">
            <a:spAutoFit/>
          </a:bodyPr>
          <a:lstStyle/>
          <a:p>
            <a:pPr marL="228600" lvl="0" indent="-228600">
              <a:lnSpc>
                <a:spcPct val="90000"/>
              </a:lnSpc>
              <a:buClr>
                <a:srgbClr val="143A66"/>
              </a:buClr>
              <a:buSzPts val="2800"/>
              <a:buChar char="•"/>
            </a:pPr>
            <a:r>
              <a:rPr lang="es-ES" sz="2800" dirty="0"/>
              <a:t>Noche de alfabetización</a:t>
            </a:r>
          </a:p>
          <a:p>
            <a:pPr marL="228600" lvl="0" indent="-228600">
              <a:lnSpc>
                <a:spcPct val="90000"/>
              </a:lnSpc>
              <a:spcBef>
                <a:spcPts val="1000"/>
              </a:spcBef>
              <a:buClr>
                <a:srgbClr val="143A66"/>
              </a:buClr>
              <a:buSzPts val="2800"/>
              <a:buChar char="•"/>
            </a:pPr>
            <a:r>
              <a:rPr lang="es-ES" sz="2800" dirty="0"/>
              <a:t>Noche de aritmética</a:t>
            </a:r>
          </a:p>
          <a:p>
            <a:pPr marL="228600" lvl="0" indent="-228600">
              <a:lnSpc>
                <a:spcPct val="90000"/>
              </a:lnSpc>
              <a:spcBef>
                <a:spcPts val="1000"/>
              </a:spcBef>
              <a:buClr>
                <a:srgbClr val="143A66"/>
              </a:buClr>
              <a:buSzPts val="2800"/>
              <a:buChar char="•"/>
            </a:pPr>
            <a:r>
              <a:rPr lang="es-ES" sz="2800" dirty="0"/>
              <a:t>Noche STEM</a:t>
            </a:r>
          </a:p>
          <a:p>
            <a:pPr marL="228600" lvl="0" indent="-228600">
              <a:lnSpc>
                <a:spcPct val="90000"/>
              </a:lnSpc>
              <a:spcBef>
                <a:spcPts val="1000"/>
              </a:spcBef>
              <a:buClr>
                <a:srgbClr val="143A66"/>
              </a:buClr>
              <a:buSzPts val="2800"/>
              <a:buChar char="•"/>
            </a:pPr>
            <a:r>
              <a:rPr lang="es-ES" sz="2800" dirty="0"/>
              <a:t>Noche de las Artes</a:t>
            </a:r>
          </a:p>
          <a:p>
            <a:endParaRPr lang="en-US" dirty="0"/>
          </a:p>
        </p:txBody>
      </p:sp>
    </p:spTree>
    <p:extLst>
      <p:ext uri="{BB962C8B-B14F-4D97-AF65-F5344CB8AC3E}">
        <p14:creationId xmlns:p14="http://schemas.microsoft.com/office/powerpoint/2010/main" val="1133761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50AED-2736-C39B-F10A-D13922755EA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545AC5-5B55-8C25-3681-03A62D961A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446D620-1618-88BB-3572-3E3164BB342C}"/>
              </a:ext>
            </a:extLst>
          </p:cNvPr>
          <p:cNvSpPr>
            <a:spLocks noGrp="1"/>
          </p:cNvSpPr>
          <p:nvPr>
            <p:ph type="title"/>
          </p:nvPr>
        </p:nvSpPr>
        <p:spPr>
          <a:xfrm>
            <a:off x="2575032" y="365125"/>
            <a:ext cx="8778767" cy="906627"/>
          </a:xfrm>
        </p:spPr>
        <p:txBody>
          <a:bodyPr>
            <a:normAutofit/>
          </a:bodyPr>
          <a:lstStyle/>
          <a:p>
            <a:r>
              <a:rPr lang="en-US" sz="3600" b="1" dirty="0"/>
              <a:t>Parenting Set Aside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C8DA63-9E9B-0048-3AF9-AF050F6B697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C6656C5-66DB-A747-B2CD-8B11969C9E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3953B9-BD41-C011-975A-9CF4FD088657}"/>
              </a:ext>
            </a:extLst>
          </p:cNvPr>
          <p:cNvSpPr txBox="1"/>
          <p:nvPr/>
        </p:nvSpPr>
        <p:spPr>
          <a:xfrm>
            <a:off x="2218944" y="1755648"/>
            <a:ext cx="8641752" cy="2092881"/>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school is allocated $11 per eligible pupil used to support the parent engagement program.</a:t>
            </a:r>
          </a:p>
          <a:p>
            <a:pPr marL="457200" indent="-457200">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99690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362B-EBD0-DF52-2DFB-FE92BBCA8B75}"/>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79F864B4-2204-3BB3-A84F-2F73BB3ADB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B815801-6E25-F9E2-0DF6-BD910CDF1484}"/>
              </a:ext>
            </a:extLst>
          </p:cNvPr>
          <p:cNvSpPr>
            <a:spLocks noGrp="1"/>
          </p:cNvSpPr>
          <p:nvPr>
            <p:ph type="title"/>
          </p:nvPr>
        </p:nvSpPr>
        <p:spPr>
          <a:xfrm>
            <a:off x="2575032" y="365125"/>
            <a:ext cx="8778767" cy="906627"/>
          </a:xfrm>
        </p:spPr>
        <p:txBody>
          <a:bodyPr>
            <a:normAutofit/>
          </a:bodyPr>
          <a:lstStyle/>
          <a:p>
            <a:r>
              <a:rPr lang="en-US" sz="3600" b="1" dirty="0" err="1"/>
              <a:t>Reserva</a:t>
            </a:r>
            <a:r>
              <a:rPr lang="en-US" sz="3600" b="1" dirty="0"/>
              <a:t> parental</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C321F5E5-E574-F6A2-4183-181964B4CA5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6B0D7B0-3ADC-13FC-B865-AE6C507FA30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E58B7F9-BF82-113C-00F1-631444922AB0}"/>
              </a:ext>
            </a:extLst>
          </p:cNvPr>
          <p:cNvSpPr txBox="1"/>
          <p:nvPr/>
        </p:nvSpPr>
        <p:spPr>
          <a:xfrm>
            <a:off x="2218944" y="1755648"/>
            <a:ext cx="8641752" cy="2092881"/>
          </a:xfrm>
          <a:prstGeom prst="rect">
            <a:avLst/>
          </a:prstGeom>
          <a:noFill/>
        </p:spPr>
        <p:txBody>
          <a:bodyPr wrap="square" rtlCol="0">
            <a:spAutoFit/>
          </a:bodyPr>
          <a:lstStyle/>
          <a:p>
            <a:pPr marL="457200" indent="-457200">
              <a:buFont typeface="Arial" panose="020B0604020202020204" pitchFamily="34" charset="0"/>
              <a:buChar char="•"/>
            </a:pPr>
            <a:r>
              <a:rPr lang="es-ES" sz="2800" dirty="0"/>
              <a:t>A cada escuela se le asignan $11 por alumno elegible que se  utiliza para apoyar el programa de participación de los padres.</a:t>
            </a:r>
          </a:p>
          <a:p>
            <a:pPr marL="457200" indent="-457200">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3023706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12FE-0102-9B7A-C1BD-81F946772F9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5890767-A32B-2877-5783-F09EF1534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B0ECEC-3133-CE92-1F06-9B0F66765155}"/>
              </a:ext>
            </a:extLst>
          </p:cNvPr>
          <p:cNvSpPr>
            <a:spLocks noGrp="1"/>
          </p:cNvSpPr>
          <p:nvPr>
            <p:ph type="title"/>
          </p:nvPr>
        </p:nvSpPr>
        <p:spPr>
          <a:xfrm>
            <a:off x="1951714" y="365125"/>
            <a:ext cx="9402086" cy="906627"/>
          </a:xfrm>
        </p:spPr>
        <p:txBody>
          <a:bodyPr>
            <a:normAutofit/>
          </a:bodyPr>
          <a:lstStyle/>
          <a:p>
            <a:r>
              <a:rPr lang="en-US" sz="3600" b="1" dirty="0"/>
              <a:t>Parents’ Rights Under Title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2686F74-BFBC-3BF3-B0F4-DDF3829CFE7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D14BC6C-44BA-7EC3-72E0-90A03D32793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28FCCD9-7789-E2B9-05E7-E54ABB24260F}"/>
              </a:ext>
            </a:extLst>
          </p:cNvPr>
          <p:cNvSpPr txBox="1"/>
          <p:nvPr/>
        </p:nvSpPr>
        <p:spPr>
          <a:xfrm>
            <a:off x="1951713" y="1271752"/>
            <a:ext cx="9996447" cy="4755148"/>
          </a:xfrm>
          <a:prstGeom prst="rect">
            <a:avLst/>
          </a:prstGeom>
          <a:noFill/>
        </p:spPr>
        <p:txBody>
          <a:bodyPr wrap="square" rtlCol="0">
            <a:spAutoFit/>
          </a:bodyPr>
          <a:lstStyle/>
          <a:p>
            <a:r>
              <a:rPr lang="en-US" sz="2200" dirty="0"/>
              <a:t>Each year Title I schools are required to provide certain notifications to parents. Parent rights under Title I include:</a:t>
            </a:r>
          </a:p>
          <a:p>
            <a:pPr marL="457200" indent="-457200">
              <a:buFont typeface="Arial" panose="020B0604020202020204" pitchFamily="34" charset="0"/>
              <a:buChar char="•"/>
            </a:pPr>
            <a:r>
              <a:rPr lang="en-US" sz="2200" dirty="0"/>
              <a:t>Parents may request regular meetings to express opinions and concerns</a:t>
            </a:r>
          </a:p>
          <a:p>
            <a:pPr marL="914400" lvl="1" indent="-457200">
              <a:buFont typeface="Arial" panose="020B0604020202020204" pitchFamily="34" charset="0"/>
              <a:buChar char="•"/>
            </a:pPr>
            <a:r>
              <a:rPr lang="en-US" sz="2100" i="1" dirty="0"/>
              <a:t>Annual Parent Conferences are required in Title I elementary schools.</a:t>
            </a:r>
            <a:endParaRPr lang="en-US" sz="2100" dirty="0"/>
          </a:p>
          <a:p>
            <a:pPr marL="457200" indent="-457200">
              <a:buFont typeface="Arial" panose="020B0604020202020204" pitchFamily="34" charset="0"/>
              <a:buChar char="•"/>
            </a:pPr>
            <a:r>
              <a:rPr lang="en-US" sz="2200" dirty="0"/>
              <a:t>Parents must be provided information on their child’s level of achievement on local and state assessments.</a:t>
            </a:r>
          </a:p>
          <a:p>
            <a:pPr marL="457200" indent="-457200">
              <a:buFont typeface="Arial" panose="020B0604020202020204" pitchFamily="34" charset="0"/>
              <a:buChar char="•"/>
            </a:pPr>
            <a:r>
              <a:rPr lang="en-US" sz="2200" dirty="0"/>
              <a:t>Parents must be provided information on their child’s level of achievement in Reading/Language Arts, Mathematics, Social Studies, and Science.</a:t>
            </a:r>
          </a:p>
          <a:p>
            <a:pPr marL="457200" indent="-457200">
              <a:buFont typeface="Arial" panose="020B0604020202020204" pitchFamily="34" charset="0"/>
              <a:buChar char="•"/>
            </a:pPr>
            <a:r>
              <a:rPr lang="en-US" sz="2200" dirty="0"/>
              <a:t>Parents may request and receive information on the qualifications of their child’s teacher.</a:t>
            </a:r>
          </a:p>
          <a:p>
            <a:pPr marL="457200" indent="-457200">
              <a:buFont typeface="Arial" panose="020B0604020202020204" pitchFamily="34" charset="0"/>
              <a:buChar char="•"/>
            </a:pPr>
            <a:r>
              <a:rPr lang="en-US" sz="2200" dirty="0"/>
              <a:t>Parents must be informed if their child is taught by a non-certified teacher for four or more consecutive weeks.</a:t>
            </a:r>
          </a:p>
          <a:p>
            <a:endParaRPr lang="en-US" dirty="0"/>
          </a:p>
        </p:txBody>
      </p:sp>
    </p:spTree>
    <p:extLst>
      <p:ext uri="{BB962C8B-B14F-4D97-AF65-F5344CB8AC3E}">
        <p14:creationId xmlns:p14="http://schemas.microsoft.com/office/powerpoint/2010/main" val="2778652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702C-2A39-A7BE-F38C-B7C5392C38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61755922-D1A5-B77F-264D-842F6263B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FC257FA-E175-9088-4609-3D9BBE8CAB79}"/>
              </a:ext>
            </a:extLst>
          </p:cNvPr>
          <p:cNvSpPr>
            <a:spLocks noGrp="1"/>
          </p:cNvSpPr>
          <p:nvPr>
            <p:ph type="title"/>
          </p:nvPr>
        </p:nvSpPr>
        <p:spPr>
          <a:xfrm>
            <a:off x="2130200" y="365125"/>
            <a:ext cx="9223600" cy="906627"/>
          </a:xfrm>
        </p:spPr>
        <p:txBody>
          <a:bodyPr>
            <a:normAutofit/>
          </a:bodyPr>
          <a:lstStyle/>
          <a:p>
            <a:r>
              <a:rPr lang="es-ES" sz="3600" b="1" dirty="0"/>
              <a:t>Derechos de los padres bajo 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D26ED24-2DC0-8757-1FC3-82B23F7EB61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E8A958F-D72B-0A5A-8CF8-B98C6206A86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D9A-5939-8C28-9BCA-E82CAD0DE90E}"/>
              </a:ext>
            </a:extLst>
          </p:cNvPr>
          <p:cNvSpPr txBox="1"/>
          <p:nvPr/>
        </p:nvSpPr>
        <p:spPr>
          <a:xfrm>
            <a:off x="2130199" y="1221673"/>
            <a:ext cx="9353814" cy="5786199"/>
          </a:xfrm>
          <a:prstGeom prst="rect">
            <a:avLst/>
          </a:prstGeom>
          <a:noFill/>
        </p:spPr>
        <p:txBody>
          <a:bodyPr wrap="square" rtlCol="0">
            <a:spAutoFit/>
          </a:bodyPr>
          <a:lstStyle/>
          <a:p>
            <a:r>
              <a:rPr lang="es-ES" sz="2200" dirty="0"/>
              <a:t>Cada año, las escuelas de Título 1 deben proporcionar ciertas notificaciones a los padres. </a:t>
            </a:r>
          </a:p>
          <a:p>
            <a:pPr marL="457200" indent="-457200">
              <a:buFont typeface="Arial" panose="020B0604020202020204" pitchFamily="34" charset="0"/>
              <a:buChar char="•"/>
            </a:pPr>
            <a:r>
              <a:rPr lang="es-ES" sz="2200" dirty="0"/>
              <a:t>Los padres pueden solicitar reuniones regulares para expresar opiniones e inquietudes. </a:t>
            </a:r>
          </a:p>
          <a:p>
            <a:pPr marL="914400" lvl="1" indent="-457200">
              <a:buFont typeface="Arial" panose="020B0604020202020204" pitchFamily="34" charset="0"/>
              <a:buChar char="•"/>
            </a:pPr>
            <a:r>
              <a:rPr lang="es-ES" sz="2200" dirty="0"/>
              <a:t>Se requieren conferencias anuales de padres en las escuelas primarias del Título I.</a:t>
            </a:r>
          </a:p>
          <a:p>
            <a:pPr marL="457200" indent="-457200">
              <a:buFont typeface="Arial" panose="020B0604020202020204" pitchFamily="34" charset="0"/>
              <a:buChar char="•"/>
            </a:pPr>
            <a:r>
              <a:rPr lang="es-ES" sz="2200" dirty="0"/>
              <a:t>A los padres se les debe proporcionar información sobre el nivel de logro de sus hijos en las evaluaciones locales y estatales.
Los padres deben recibir información sobre el nivel de logro de sus hijos en Lectura/ Artes del Lenguaje, Matemáticas, Estudios Sociales y Ciencias. 
Los padres pueden solicitar y recibir información sobre las calificaciones del maestro de su hijo.
Los padres deben ser informados si su hijo es enseñado por un maestro no certificado durante cuatro o más semanas consecutivas.</a:t>
            </a:r>
            <a:endParaRPr lang="en-US" sz="2200" dirty="0"/>
          </a:p>
          <a:p>
            <a:endParaRPr lang="en-US" dirty="0"/>
          </a:p>
        </p:txBody>
      </p:sp>
    </p:spTree>
    <p:extLst>
      <p:ext uri="{BB962C8B-B14F-4D97-AF65-F5344CB8AC3E}">
        <p14:creationId xmlns:p14="http://schemas.microsoft.com/office/powerpoint/2010/main" val="2283956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1F90-F861-5F40-E013-F6C87AF12F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91D33E-341D-A976-128D-39258A1D6E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90739045-C295-4484-D9E3-D31D90E43857}"/>
              </a:ext>
            </a:extLst>
          </p:cNvPr>
          <p:cNvSpPr>
            <a:spLocks noGrp="1"/>
          </p:cNvSpPr>
          <p:nvPr>
            <p:ph type="title"/>
          </p:nvPr>
        </p:nvSpPr>
        <p:spPr>
          <a:xfrm>
            <a:off x="2218092" y="365125"/>
            <a:ext cx="913570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938CA5A-A0C6-C0AD-A40C-3DEFD57F4C5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438523-47BA-E878-C7A0-D91D371F2EF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108DC7E-0D09-631C-2D0C-538401ADDD84}"/>
              </a:ext>
            </a:extLst>
          </p:cNvPr>
          <p:cNvSpPr txBox="1"/>
          <p:nvPr/>
        </p:nvSpPr>
        <p:spPr>
          <a:xfrm>
            <a:off x="2218092" y="1383784"/>
            <a:ext cx="9498419" cy="5355312"/>
          </a:xfrm>
          <a:prstGeom prst="rect">
            <a:avLst/>
          </a:prstGeom>
          <a:noFill/>
        </p:spPr>
        <p:txBody>
          <a:bodyPr wrap="square" rtlCol="0">
            <a:spAutoFit/>
          </a:bodyPr>
          <a:lstStyle/>
          <a:p>
            <a:r>
              <a:rPr lang="en-US" sz="2800" dirty="0"/>
              <a:t>Your engagement is KEY to your child’s success!</a:t>
            </a:r>
          </a:p>
          <a:p>
            <a:endParaRPr lang="en-US" sz="2800" dirty="0"/>
          </a:p>
          <a:p>
            <a:pPr marL="285750" indent="-285750">
              <a:buFont typeface="Arial" panose="020B0604020202020204" pitchFamily="34" charset="0"/>
              <a:buChar char="•"/>
            </a:pPr>
            <a:r>
              <a:rPr lang="en-US" sz="2800" dirty="0"/>
              <a:t>You are your child’s first teacher.</a:t>
            </a:r>
          </a:p>
          <a:p>
            <a:pPr marL="285750" indent="-285750">
              <a:buFont typeface="Arial" panose="020B0604020202020204" pitchFamily="34" charset="0"/>
              <a:buChar char="•"/>
            </a:pPr>
            <a:r>
              <a:rPr lang="en-US" sz="2800" dirty="0"/>
              <a:t>You can influence your child’s education more than any teacher or school.</a:t>
            </a:r>
          </a:p>
          <a:p>
            <a:pPr marL="285750" indent="-285750">
              <a:buFont typeface="Arial" panose="020B0604020202020204" pitchFamily="34" charset="0"/>
              <a:buChar char="•"/>
            </a:pPr>
            <a:r>
              <a:rPr lang="en-US" sz="2800" dirty="0"/>
              <a:t>Choose to volunteer in your child’s classroom or participate in other ways such as committee members. (See your school’s principal)</a:t>
            </a:r>
          </a:p>
          <a:p>
            <a:pPr marL="285750" indent="-285750">
              <a:buFont typeface="Arial" panose="020B0604020202020204" pitchFamily="34" charset="0"/>
              <a:buChar char="•"/>
            </a:pPr>
            <a:r>
              <a:rPr lang="en-US" sz="2800" dirty="0"/>
              <a:t>You know your child best:</a:t>
            </a:r>
          </a:p>
          <a:p>
            <a:pPr marL="742950" lvl="1" indent="-285750">
              <a:buFont typeface="Arial" panose="020B0604020202020204" pitchFamily="34" charset="0"/>
              <a:buChar char="•"/>
            </a:pPr>
            <a:r>
              <a:rPr lang="en-US" sz="2400" dirty="0"/>
              <a:t>Share information about your child’s interests and abilities with teachers; and</a:t>
            </a:r>
          </a:p>
          <a:p>
            <a:pPr marL="742950" lvl="1" indent="-285750">
              <a:buFont typeface="Arial" panose="020B0604020202020204" pitchFamily="34" charset="0"/>
              <a:buChar char="•"/>
            </a:pPr>
            <a:r>
              <a:rPr lang="en-US" sz="2400" dirty="0"/>
              <a:t>Ask to see progress reports on your child and the school.</a:t>
            </a:r>
          </a:p>
          <a:p>
            <a:endParaRPr lang="en-US" dirty="0"/>
          </a:p>
        </p:txBody>
      </p:sp>
    </p:spTree>
    <p:extLst>
      <p:ext uri="{BB962C8B-B14F-4D97-AF65-F5344CB8AC3E}">
        <p14:creationId xmlns:p14="http://schemas.microsoft.com/office/powerpoint/2010/main" val="1687420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62ABC-10D0-792A-6B9C-F2A3706B891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EBBE459-AE12-CBE9-B596-6D1E8C5DDD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739C264-E1F6-FB7B-232C-70B58130995B}"/>
              </a:ext>
            </a:extLst>
          </p:cNvPr>
          <p:cNvSpPr>
            <a:spLocks noGrp="1"/>
          </p:cNvSpPr>
          <p:nvPr>
            <p:ph type="title"/>
          </p:nvPr>
        </p:nvSpPr>
        <p:spPr>
          <a:xfrm>
            <a:off x="2575032" y="365125"/>
            <a:ext cx="8778767" cy="906627"/>
          </a:xfrm>
        </p:spPr>
        <p:txBody>
          <a:bodyPr>
            <a:normAutofit/>
          </a:bodyPr>
          <a:lstStyle/>
          <a:p>
            <a:r>
              <a:rPr lang="es-ES" sz="3600" b="1" dirty="0"/>
              <a:t>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0373B4F-AC1B-5D0F-6B27-425BC7BBBBE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4C8EED8-B45C-A43C-C70F-0F8321C4E97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45E6D7A-409D-EA1D-1548-A0955F0FCCF5}"/>
              </a:ext>
            </a:extLst>
          </p:cNvPr>
          <p:cNvSpPr txBox="1"/>
          <p:nvPr/>
        </p:nvSpPr>
        <p:spPr>
          <a:xfrm>
            <a:off x="2243328" y="1426464"/>
            <a:ext cx="9473184" cy="4939814"/>
          </a:xfrm>
          <a:prstGeom prst="rect">
            <a:avLst/>
          </a:prstGeom>
          <a:noFill/>
        </p:spPr>
        <p:txBody>
          <a:bodyPr wrap="square" rtlCol="0">
            <a:spAutoFit/>
          </a:bodyPr>
          <a:lstStyle/>
          <a:p>
            <a:r>
              <a:rPr lang="es-ES" sz="2500" dirty="0"/>
              <a:t>¡Su compromiso es CLAVE para el éxito de su hijo!</a:t>
            </a:r>
          </a:p>
          <a:p>
            <a:endParaRPr lang="es-ES" sz="2500" dirty="0"/>
          </a:p>
          <a:p>
            <a:pPr marL="285750" indent="-285750">
              <a:buFont typeface="Arial" panose="020B0604020202020204" pitchFamily="34" charset="0"/>
              <a:buChar char="•"/>
            </a:pPr>
            <a:r>
              <a:rPr lang="es-ES" sz="2500" dirty="0"/>
              <a:t>Usted es el primer maestro de su hijo.
Usted puede influir en la educación de su hijo más que cualquier maestro o escuela.
Elija ser voluntario en el aula de su hijo o participar de otra manera como siendo miembro del comité. (Consulte al director de su escuela.
Usted conoce mejor a su hijo:</a:t>
            </a:r>
          </a:p>
          <a:p>
            <a:pPr marL="742950" lvl="1" indent="-285750">
              <a:buFont typeface="Arial" panose="020B0604020202020204" pitchFamily="34" charset="0"/>
              <a:buChar char="•"/>
            </a:pPr>
            <a:r>
              <a:rPr lang="es-ES" sz="2100" dirty="0"/>
              <a:t>Comparta información sobre los intereses y habilidades de su hijo con los maestros; y
Pida ver los informes de progreso de su hijo y de la escuela.</a:t>
            </a:r>
          </a:p>
          <a:p>
            <a:endParaRPr lang="en-US" dirty="0"/>
          </a:p>
        </p:txBody>
      </p:sp>
    </p:spTree>
    <p:extLst>
      <p:ext uri="{BB962C8B-B14F-4D97-AF65-F5344CB8AC3E}">
        <p14:creationId xmlns:p14="http://schemas.microsoft.com/office/powerpoint/2010/main" val="2753558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A7F1-F0E7-20BB-939A-3C157A2B385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B72EE496-9A21-4250-5951-9F76D64997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A7197BF-6005-E271-9CE6-582BF91EA015}"/>
              </a:ext>
            </a:extLst>
          </p:cNvPr>
          <p:cNvSpPr>
            <a:spLocks noGrp="1"/>
          </p:cNvSpPr>
          <p:nvPr>
            <p:ph type="title"/>
          </p:nvPr>
        </p:nvSpPr>
        <p:spPr>
          <a:xfrm>
            <a:off x="2100105" y="365126"/>
            <a:ext cx="9689559" cy="523402"/>
          </a:xfrm>
        </p:spPr>
        <p:txBody>
          <a:bodyPr>
            <a:normAutofit fontScale="90000"/>
          </a:bodyPr>
          <a:lstStyle/>
          <a:p>
            <a:r>
              <a:rPr lang="en-US" sz="3600" b="1" dirty="0"/>
              <a:t>Simple Ways to Support Your Child’s Education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0B917A2-1F07-879F-FB9A-A3248D9E19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B039C3-1985-DEDB-5F58-B24A74B3F7F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4D0-B4D8-DA9A-56B5-7E4E1CC8AF60}"/>
              </a:ext>
            </a:extLst>
          </p:cNvPr>
          <p:cNvSpPr txBox="1"/>
          <p:nvPr/>
        </p:nvSpPr>
        <p:spPr>
          <a:xfrm>
            <a:off x="2023872" y="1475232"/>
            <a:ext cx="4637532" cy="5262979"/>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Share</a:t>
            </a:r>
          </a:p>
          <a:p>
            <a:pPr marL="742950" lvl="1" indent="-285750">
              <a:buFont typeface="Arial" panose="020B0604020202020204" pitchFamily="34" charset="0"/>
              <a:buChar char="•"/>
            </a:pPr>
            <a:r>
              <a:rPr lang="en-US" sz="2400" dirty="0"/>
              <a:t>Share a love of learning;</a:t>
            </a:r>
          </a:p>
          <a:p>
            <a:pPr marL="285750" lvl="0" indent="-285750">
              <a:buFont typeface="Arial" panose="020B0604020202020204" pitchFamily="34" charset="0"/>
              <a:buChar char="•"/>
            </a:pPr>
            <a:r>
              <a:rPr lang="en-US" sz="2400" dirty="0"/>
              <a:t>Read</a:t>
            </a:r>
          </a:p>
          <a:p>
            <a:pPr marL="742950" lvl="1" indent="-285750">
              <a:buFont typeface="Arial" panose="020B0604020202020204" pitchFamily="34" charset="0"/>
              <a:buChar char="•"/>
            </a:pPr>
            <a:r>
              <a:rPr lang="en-US" sz="2400" dirty="0"/>
              <a:t>Read to your child;</a:t>
            </a:r>
          </a:p>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your child to read to you;</a:t>
            </a:r>
          </a:p>
          <a:p>
            <a:pPr marL="285750" lvl="0" indent="-285750">
              <a:buFont typeface="Arial" panose="020B0604020202020204" pitchFamily="34" charset="0"/>
              <a:buChar char="•"/>
            </a:pPr>
            <a:r>
              <a:rPr lang="en-US" sz="2400" dirty="0"/>
              <a:t>Limit</a:t>
            </a:r>
          </a:p>
          <a:p>
            <a:pPr marL="742950" lvl="1" indent="-285750">
              <a:buFont typeface="Arial" panose="020B0604020202020204" pitchFamily="34" charset="0"/>
              <a:buChar char="•"/>
            </a:pPr>
            <a:r>
              <a:rPr lang="en-US" sz="2400" dirty="0"/>
              <a:t>Limit TV and computer time; and</a:t>
            </a:r>
          </a:p>
          <a:p>
            <a:pPr marL="285750" indent="-285750">
              <a:buFont typeface="Arial" panose="020B0604020202020204" pitchFamily="34" charset="0"/>
              <a:buChar char="•"/>
            </a:pPr>
            <a:r>
              <a:rPr lang="en-US" sz="2400" dirty="0"/>
              <a:t>Take</a:t>
            </a:r>
          </a:p>
          <a:p>
            <a:pPr marL="742950" lvl="1" indent="-285750">
              <a:buFont typeface="Arial" panose="020B0604020202020204" pitchFamily="34" charset="0"/>
              <a:buChar char="•"/>
            </a:pPr>
            <a:r>
              <a:rPr lang="en-US" sz="2400" dirty="0"/>
              <a:t>Take advantage of the public library and the school media center.</a:t>
            </a:r>
          </a:p>
        </p:txBody>
      </p:sp>
      <p:sp>
        <p:nvSpPr>
          <p:cNvPr id="4" name="TextBox 3">
            <a:extLst>
              <a:ext uri="{FF2B5EF4-FFF2-40B4-BE49-F238E27FC236}">
                <a16:creationId xmlns:a16="http://schemas.microsoft.com/office/drawing/2014/main" id="{0B4511B8-4A2F-25F4-4C67-F88356C11105}"/>
              </a:ext>
            </a:extLst>
          </p:cNvPr>
          <p:cNvSpPr txBox="1"/>
          <p:nvPr/>
        </p:nvSpPr>
        <p:spPr>
          <a:xfrm>
            <a:off x="6758940" y="1475232"/>
            <a:ext cx="4884420"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questions and show interest in your child’s school day;</a:t>
            </a:r>
          </a:p>
          <a:p>
            <a:pPr marL="285750" lvl="0" indent="-285750">
              <a:buFont typeface="Arial" panose="020B0604020202020204" pitchFamily="34" charset="0"/>
              <a:buChar char="•"/>
            </a:pPr>
            <a:r>
              <a:rPr lang="en-US" sz="2400" dirty="0"/>
              <a:t>Review</a:t>
            </a:r>
          </a:p>
          <a:p>
            <a:pPr marL="742950" lvl="1" indent="-285750">
              <a:buFont typeface="Arial" panose="020B0604020202020204" pitchFamily="34" charset="0"/>
              <a:buChar char="•"/>
            </a:pPr>
            <a:r>
              <a:rPr lang="en-US" sz="2400" dirty="0"/>
              <a:t>Review homework;</a:t>
            </a:r>
          </a:p>
          <a:p>
            <a:pPr marL="285750" lvl="0" indent="-285750">
              <a:buFont typeface="Arial" panose="020B0604020202020204" pitchFamily="34" charset="0"/>
              <a:buChar char="•"/>
            </a:pPr>
            <a:r>
              <a:rPr lang="en-US" sz="2400" dirty="0"/>
              <a:t>Praise</a:t>
            </a:r>
          </a:p>
          <a:p>
            <a:pPr marL="742950" lvl="1" indent="-285750">
              <a:buFont typeface="Arial" panose="020B0604020202020204" pitchFamily="34" charset="0"/>
              <a:buChar char="•"/>
            </a:pPr>
            <a:r>
              <a:rPr lang="en-US" sz="2400" dirty="0"/>
              <a:t>Praise their efforts; and</a:t>
            </a:r>
          </a:p>
          <a:p>
            <a:pPr marL="285750" lvl="0" indent="-285750">
              <a:buFont typeface="Arial" panose="020B0604020202020204" pitchFamily="34" charset="0"/>
              <a:buChar char="•"/>
            </a:pPr>
            <a:r>
              <a:rPr lang="en-US" sz="2400" dirty="0"/>
              <a:t>Encourage</a:t>
            </a:r>
          </a:p>
          <a:p>
            <a:pPr marL="742950" lvl="1" indent="-285750">
              <a:buFont typeface="Arial" panose="020B0604020202020204" pitchFamily="34" charset="0"/>
              <a:buChar char="•"/>
            </a:pPr>
            <a:r>
              <a:rPr lang="en-US" sz="2400" dirty="0"/>
              <a:t>Encourage good study habits. </a:t>
            </a:r>
          </a:p>
        </p:txBody>
      </p:sp>
    </p:spTree>
    <p:extLst>
      <p:ext uri="{BB962C8B-B14F-4D97-AF65-F5344CB8AC3E}">
        <p14:creationId xmlns:p14="http://schemas.microsoft.com/office/powerpoint/2010/main" val="4199865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B459E-D939-B514-6743-CDBBE39E63E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5CAFB39-A65E-A813-4BB5-58020E3F5D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0FBAD3B-4D2C-8F7A-B28E-36A203823427}"/>
              </a:ext>
            </a:extLst>
          </p:cNvPr>
          <p:cNvSpPr>
            <a:spLocks noGrp="1"/>
          </p:cNvSpPr>
          <p:nvPr>
            <p:ph type="title"/>
          </p:nvPr>
        </p:nvSpPr>
        <p:spPr>
          <a:xfrm>
            <a:off x="2200588" y="365126"/>
            <a:ext cx="9710995" cy="587484"/>
          </a:xfrm>
        </p:spPr>
        <p:txBody>
          <a:bodyPr>
            <a:normAutofit fontScale="90000"/>
          </a:bodyPr>
          <a:lstStyle/>
          <a:p>
            <a:r>
              <a:rPr lang="es-ES" sz="3600" b="1" dirty="0"/>
              <a:t>Maneras sencillas de apoyar la educación de su hijo</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F69B4A7-F904-A394-0FF3-9BF23869E3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A2DC65-3B16-A397-46C9-9015BA18F8F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286CCD7-59C7-D51C-2B15-A5091227635E}"/>
              </a:ext>
            </a:extLst>
          </p:cNvPr>
          <p:cNvSpPr txBox="1"/>
          <p:nvPr/>
        </p:nvSpPr>
        <p:spPr>
          <a:xfrm>
            <a:off x="2023872" y="1332712"/>
            <a:ext cx="5486400" cy="5047536"/>
          </a:xfrm>
          <a:prstGeom prst="rect">
            <a:avLst/>
          </a:prstGeom>
          <a:noFill/>
        </p:spPr>
        <p:txBody>
          <a:bodyPr wrap="square" rtlCol="0">
            <a:spAutoFit/>
          </a:bodyPr>
          <a:lstStyle/>
          <a:p>
            <a:pPr marL="285750" lvl="0" indent="-285750">
              <a:buFont typeface="Arial" panose="020B0604020202020204" pitchFamily="34" charset="0"/>
              <a:buChar char="•"/>
            </a:pPr>
            <a:r>
              <a:rPr lang="es-ES" sz="2300" dirty="0"/>
              <a:t>Compartir</a:t>
            </a:r>
          </a:p>
          <a:p>
            <a:pPr marL="742950" lvl="1" indent="-285750">
              <a:buFont typeface="Arial" panose="020B0604020202020204" pitchFamily="34" charset="0"/>
              <a:buChar char="•"/>
            </a:pPr>
            <a:r>
              <a:rPr lang="es-ES" sz="2300" dirty="0"/>
              <a:t>Comparta el amor por el aprendizaje;</a:t>
            </a:r>
          </a:p>
          <a:p>
            <a:pPr marL="285750" indent="-285750">
              <a:buFont typeface="Arial" panose="020B0604020202020204" pitchFamily="34" charset="0"/>
              <a:buChar char="•"/>
            </a:pPr>
            <a:r>
              <a:rPr lang="es-ES" sz="2300" dirty="0"/>
              <a:t>Leer</a:t>
            </a:r>
          </a:p>
          <a:p>
            <a:pPr marL="742950" lvl="1" indent="-285750">
              <a:buFont typeface="Arial" panose="020B0604020202020204" pitchFamily="34" charset="0"/>
              <a:buChar char="•"/>
            </a:pPr>
            <a:r>
              <a:rPr lang="es-ES" sz="2300" dirty="0"/>
              <a:t>Léale a su hijo;</a:t>
            </a:r>
          </a:p>
          <a:p>
            <a:pPr marL="285750" indent="-285750">
              <a:buFont typeface="Arial" panose="020B0604020202020204" pitchFamily="34" charset="0"/>
              <a:buChar char="•"/>
            </a:pPr>
            <a:r>
              <a:rPr lang="es-ES" sz="2300" dirty="0"/>
              <a:t>Preguntar</a:t>
            </a:r>
          </a:p>
          <a:p>
            <a:pPr marL="742950" lvl="1" indent="-285750">
              <a:buFont typeface="Arial" panose="020B0604020202020204" pitchFamily="34" charset="0"/>
              <a:buChar char="•"/>
            </a:pPr>
            <a:r>
              <a:rPr lang="es-ES" sz="2300" dirty="0"/>
              <a:t>Pídale a su hijo que le lea;</a:t>
            </a:r>
          </a:p>
          <a:p>
            <a:pPr marL="285750" indent="-285750">
              <a:buFont typeface="Arial" panose="020B0604020202020204" pitchFamily="34" charset="0"/>
              <a:buChar char="•"/>
            </a:pPr>
            <a:r>
              <a:rPr lang="es-ES" sz="2300" dirty="0"/>
              <a:t>Límite</a:t>
            </a:r>
          </a:p>
          <a:p>
            <a:pPr marL="742950" lvl="1" indent="-285750">
              <a:buFont typeface="Arial" panose="020B0604020202020204" pitchFamily="34" charset="0"/>
              <a:buChar char="•"/>
            </a:pPr>
            <a:r>
              <a:rPr lang="es-ES" sz="2300" dirty="0"/>
              <a:t>Limite el tiempo de TV y computadora;</a:t>
            </a:r>
          </a:p>
          <a:p>
            <a:pPr marL="285750" indent="-285750">
              <a:buFont typeface="Arial" panose="020B0604020202020204" pitchFamily="34" charset="0"/>
              <a:buChar char="•"/>
            </a:pPr>
            <a:r>
              <a:rPr lang="es-ES" sz="2300" dirty="0"/>
              <a:t>Tomar</a:t>
            </a:r>
          </a:p>
          <a:p>
            <a:pPr marL="742950" lvl="1" indent="-285750">
              <a:buFont typeface="Arial" panose="020B0604020202020204" pitchFamily="34" charset="0"/>
              <a:buChar char="•"/>
            </a:pPr>
            <a:r>
              <a:rPr lang="es-ES" sz="2300" dirty="0"/>
              <a:t>Aproveche la biblioteca pública y el centro de medios (biblioteca) de la escuela.</a:t>
            </a:r>
            <a:endParaRPr lang="en-US" sz="2300" dirty="0"/>
          </a:p>
        </p:txBody>
      </p:sp>
      <p:sp>
        <p:nvSpPr>
          <p:cNvPr id="4" name="TextBox 3">
            <a:extLst>
              <a:ext uri="{FF2B5EF4-FFF2-40B4-BE49-F238E27FC236}">
                <a16:creationId xmlns:a16="http://schemas.microsoft.com/office/drawing/2014/main" id="{1541A7C5-A78E-93CE-3762-53138EB4FE52}"/>
              </a:ext>
            </a:extLst>
          </p:cNvPr>
          <p:cNvSpPr txBox="1"/>
          <p:nvPr/>
        </p:nvSpPr>
        <p:spPr>
          <a:xfrm>
            <a:off x="7685531" y="1500558"/>
            <a:ext cx="4421799" cy="3985706"/>
          </a:xfrm>
          <a:prstGeom prst="rect">
            <a:avLst/>
          </a:prstGeom>
          <a:noFill/>
        </p:spPr>
        <p:txBody>
          <a:bodyPr wrap="square" rtlCol="0">
            <a:spAutoFit/>
          </a:bodyPr>
          <a:lstStyle/>
          <a:p>
            <a:pPr marL="285750" lvl="0" indent="-285750">
              <a:buFont typeface="Arial" panose="020B0604020202020204" pitchFamily="34" charset="0"/>
              <a:buChar char="•"/>
            </a:pPr>
            <a:r>
              <a:rPr lang="es-ES" sz="2300" dirty="0"/>
              <a:t>Preguntar</a:t>
            </a:r>
          </a:p>
          <a:p>
            <a:pPr marL="742950" lvl="1" indent="-285750">
              <a:buFont typeface="Arial" panose="020B0604020202020204" pitchFamily="34" charset="0"/>
              <a:buChar char="•"/>
            </a:pPr>
            <a:r>
              <a:rPr lang="es-ES" sz="2300" dirty="0"/>
              <a:t>Haga preguntas y muestre interés sobre el día escolar de su hijo;</a:t>
            </a:r>
          </a:p>
          <a:p>
            <a:pPr marL="285750" indent="-285750">
              <a:buFont typeface="Arial" panose="020B0604020202020204" pitchFamily="34" charset="0"/>
              <a:buChar char="•"/>
            </a:pPr>
            <a:r>
              <a:rPr lang="es-ES" sz="2300" dirty="0"/>
              <a:t>Revisión</a:t>
            </a:r>
          </a:p>
          <a:p>
            <a:pPr marL="742950" lvl="1" indent="-285750">
              <a:buFont typeface="Arial" panose="020B0604020202020204" pitchFamily="34" charset="0"/>
              <a:buChar char="•"/>
            </a:pPr>
            <a:r>
              <a:rPr lang="es-ES" sz="2300" dirty="0"/>
              <a:t>Revise la tarea;</a:t>
            </a:r>
          </a:p>
          <a:p>
            <a:pPr marL="285750" indent="-285750">
              <a:buFont typeface="Arial" panose="020B0604020202020204" pitchFamily="34" charset="0"/>
              <a:buChar char="•"/>
            </a:pPr>
            <a:r>
              <a:rPr lang="es-ES" sz="2300" dirty="0"/>
              <a:t>Alabar</a:t>
            </a:r>
          </a:p>
          <a:p>
            <a:pPr marL="742950" lvl="1" indent="-285750">
              <a:buFont typeface="Arial" panose="020B0604020202020204" pitchFamily="34" charset="0"/>
              <a:buChar char="•"/>
            </a:pPr>
            <a:r>
              <a:rPr lang="es-ES" sz="2300" dirty="0"/>
              <a:t>Elogie sus esfuerzos; y</a:t>
            </a:r>
          </a:p>
          <a:p>
            <a:pPr marL="285750" indent="-285750">
              <a:buFont typeface="Arial" panose="020B0604020202020204" pitchFamily="34" charset="0"/>
              <a:buChar char="•"/>
            </a:pPr>
            <a:r>
              <a:rPr lang="es-ES" sz="2300" dirty="0"/>
              <a:t>Animar</a:t>
            </a:r>
          </a:p>
          <a:p>
            <a:pPr marL="742950" lvl="1" indent="-285750">
              <a:buFont typeface="Arial" panose="020B0604020202020204" pitchFamily="34" charset="0"/>
              <a:buChar char="•"/>
            </a:pPr>
            <a:r>
              <a:rPr lang="es-ES" sz="2300" dirty="0"/>
              <a:t>Fomentar buenos hábitos de estudio.</a:t>
            </a:r>
            <a:endParaRPr lang="en-US" sz="2300" dirty="0"/>
          </a:p>
        </p:txBody>
      </p:sp>
    </p:spTree>
    <p:extLst>
      <p:ext uri="{BB962C8B-B14F-4D97-AF65-F5344CB8AC3E}">
        <p14:creationId xmlns:p14="http://schemas.microsoft.com/office/powerpoint/2010/main" val="3584838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D7BC-E5B9-3492-454B-236FF46C99D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E5BE2CA-E20D-CAB3-5DA5-CC233883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6EECC3-3774-C454-E319-2998CD5F4197}"/>
              </a:ext>
            </a:extLst>
          </p:cNvPr>
          <p:cNvSpPr>
            <a:spLocks noGrp="1"/>
          </p:cNvSpPr>
          <p:nvPr>
            <p:ph type="title"/>
          </p:nvPr>
        </p:nvSpPr>
        <p:spPr>
          <a:xfrm>
            <a:off x="2023872" y="236034"/>
            <a:ext cx="9875520" cy="798946"/>
          </a:xfrm>
        </p:spPr>
        <p:txBody>
          <a:bodyPr>
            <a:noAutofit/>
          </a:bodyPr>
          <a:lstStyle/>
          <a:p>
            <a:r>
              <a:rPr lang="en-US" sz="3600" b="1" spc="200" dirty="0"/>
              <a:t>Simple Ways to Know Your School and </a:t>
            </a:r>
            <a:br>
              <a:rPr lang="en-US" sz="3600" b="1" spc="200" dirty="0"/>
            </a:br>
            <a:r>
              <a:rPr lang="en-US" sz="3600" b="1" spc="200" dirty="0"/>
              <a:t>Communicate With Teachers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7782B53-4C25-0BAF-0597-8806EF1DD91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053DF63-1D47-3754-D74F-8D6104C873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30F41F-D44E-CE93-9DCD-7EBD084B5542}"/>
              </a:ext>
            </a:extLst>
          </p:cNvPr>
          <p:cNvSpPr txBox="1"/>
          <p:nvPr/>
        </p:nvSpPr>
        <p:spPr>
          <a:xfrm>
            <a:off x="2023872" y="1536174"/>
            <a:ext cx="4165913" cy="4893647"/>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Attend</a:t>
            </a:r>
          </a:p>
          <a:p>
            <a:pPr marL="742950" lvl="1" indent="-285750">
              <a:buFont typeface="Arial" panose="020B0604020202020204" pitchFamily="34" charset="0"/>
              <a:buChar char="•"/>
            </a:pPr>
            <a:r>
              <a:rPr lang="en-US" sz="2400" dirty="0"/>
              <a:t>Attend parent teacher conferences, school events, special parent trainings;</a:t>
            </a:r>
          </a:p>
          <a:p>
            <a:pPr marL="285750" lvl="0" indent="-285750">
              <a:buFont typeface="Arial" panose="020B0604020202020204" pitchFamily="34" charset="0"/>
              <a:buChar char="•"/>
            </a:pPr>
            <a:r>
              <a:rPr lang="en-US" sz="2400" dirty="0"/>
              <a:t>Visit</a:t>
            </a:r>
          </a:p>
          <a:p>
            <a:pPr marL="742950" lvl="1" indent="-285750">
              <a:buFont typeface="Arial" panose="020B0604020202020204" pitchFamily="34" charset="0"/>
              <a:buChar char="•"/>
            </a:pPr>
            <a:r>
              <a:rPr lang="en-US" sz="2400" dirty="0"/>
              <a:t>Visit the classroom;</a:t>
            </a:r>
          </a:p>
          <a:p>
            <a:pPr marL="285750" lvl="0" indent="-285750">
              <a:buFont typeface="Arial" panose="020B0604020202020204" pitchFamily="34" charset="0"/>
              <a:buChar char="•"/>
            </a:pPr>
            <a:r>
              <a:rPr lang="en-US" sz="2400" dirty="0"/>
              <a:t>Volunteer</a:t>
            </a:r>
          </a:p>
          <a:p>
            <a:pPr marL="742950" lvl="1" indent="-285750">
              <a:buFont typeface="Arial" panose="020B0604020202020204" pitchFamily="34" charset="0"/>
              <a:buChar char="•"/>
            </a:pPr>
            <a:r>
              <a:rPr lang="en-US" sz="2400" dirty="0"/>
              <a:t>Volunteer at the school; and</a:t>
            </a:r>
          </a:p>
          <a:p>
            <a:pPr marL="285750" lvl="0" indent="-285750">
              <a:buFont typeface="Arial" panose="020B0604020202020204" pitchFamily="34" charset="0"/>
              <a:buChar char="•"/>
            </a:pPr>
            <a:r>
              <a:rPr lang="en-US" sz="2400" dirty="0"/>
              <a:t>Join</a:t>
            </a:r>
          </a:p>
          <a:p>
            <a:pPr marL="742950" lvl="1" indent="-285750">
              <a:buFont typeface="Arial" panose="020B0604020202020204" pitchFamily="34" charset="0"/>
              <a:buChar char="•"/>
            </a:pPr>
            <a:r>
              <a:rPr lang="en-US" sz="2400" dirty="0"/>
              <a:t>Join parents’ organizations.</a:t>
            </a:r>
          </a:p>
        </p:txBody>
      </p:sp>
      <p:sp>
        <p:nvSpPr>
          <p:cNvPr id="4" name="TextBox 3">
            <a:extLst>
              <a:ext uri="{FF2B5EF4-FFF2-40B4-BE49-F238E27FC236}">
                <a16:creationId xmlns:a16="http://schemas.microsoft.com/office/drawing/2014/main" id="{118A47B3-82BA-1DC5-87FF-05D1E982137C}"/>
              </a:ext>
            </a:extLst>
          </p:cNvPr>
          <p:cNvSpPr txBox="1"/>
          <p:nvPr/>
        </p:nvSpPr>
        <p:spPr>
          <a:xfrm>
            <a:off x="6746748" y="1536173"/>
            <a:ext cx="4728470" cy="4154984"/>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Keep</a:t>
            </a:r>
          </a:p>
          <a:p>
            <a:pPr marL="742950" lvl="1" indent="-285750">
              <a:buFont typeface="Arial" panose="020B0604020202020204" pitchFamily="34" charset="0"/>
              <a:buChar char="•"/>
            </a:pPr>
            <a:r>
              <a:rPr lang="en-US" sz="2400" dirty="0"/>
              <a:t>Keep teachers informed;</a:t>
            </a:r>
          </a:p>
          <a:p>
            <a:pPr marL="285750" lvl="0" indent="-285750">
              <a:buFont typeface="Arial" panose="020B0604020202020204" pitchFamily="34" charset="0"/>
              <a:buChar char="•"/>
            </a:pPr>
            <a:r>
              <a:rPr lang="en-US" sz="2400" dirty="0"/>
              <a:t>Engage</a:t>
            </a:r>
          </a:p>
          <a:p>
            <a:pPr marL="742950" lvl="1" indent="-285750">
              <a:buFont typeface="Arial" panose="020B0604020202020204" pitchFamily="34" charset="0"/>
              <a:buChar char="•"/>
            </a:pPr>
            <a:r>
              <a:rPr lang="en-US" sz="2400" dirty="0"/>
              <a:t>Engage in discussion about your child’s schoolwork and behavior;</a:t>
            </a:r>
          </a:p>
          <a:p>
            <a:pPr marL="285750" lvl="0" indent="-285750">
              <a:buFont typeface="Arial" panose="020B0604020202020204" pitchFamily="34" charset="0"/>
              <a:buChar char="•"/>
            </a:pPr>
            <a:r>
              <a:rPr lang="en-US" sz="2400" dirty="0"/>
              <a:t>Reflect</a:t>
            </a:r>
          </a:p>
          <a:p>
            <a:pPr marL="742950" lvl="1" indent="-285750">
              <a:buFont typeface="Arial" panose="020B0604020202020204" pitchFamily="34" charset="0"/>
              <a:buChar char="•"/>
            </a:pPr>
            <a:r>
              <a:rPr lang="en-US" sz="2400" dirty="0"/>
              <a:t>Reflect on the responsibilities as stated in the parent-school compact.</a:t>
            </a:r>
          </a:p>
        </p:txBody>
      </p:sp>
    </p:spTree>
    <p:extLst>
      <p:ext uri="{BB962C8B-B14F-4D97-AF65-F5344CB8AC3E}">
        <p14:creationId xmlns:p14="http://schemas.microsoft.com/office/powerpoint/2010/main" val="3322776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C4A48-D2F7-36A4-2CC7-E6CE5BD27CD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62EFF2B-31B7-0206-9029-4E617DA9B8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8B20B4A-9AFC-E8DD-2DBD-54CC1A319E53}"/>
              </a:ext>
            </a:extLst>
          </p:cNvPr>
          <p:cNvSpPr>
            <a:spLocks noGrp="1"/>
          </p:cNvSpPr>
          <p:nvPr>
            <p:ph type="title"/>
          </p:nvPr>
        </p:nvSpPr>
        <p:spPr>
          <a:xfrm>
            <a:off x="2100105" y="236033"/>
            <a:ext cx="9799287" cy="906627"/>
          </a:xfrm>
        </p:spPr>
        <p:txBody>
          <a:bodyPr>
            <a:noAutofit/>
          </a:bodyPr>
          <a:lstStyle/>
          <a:p>
            <a:r>
              <a:rPr lang="es-ES" sz="3200" b="1" spc="200" dirty="0"/>
              <a:t>Formas sencillas de conocer su escuela y comunicarse con los maestros</a:t>
            </a:r>
            <a:endParaRPr lang="en-US" sz="32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28251AD-AF43-D55A-1335-B86EBDE929C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3B4543B-BAE6-F9EC-F1AF-1FE6CBB91B1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EDF2B10-68F8-4212-3217-0B6A60A553E7}"/>
              </a:ext>
            </a:extLst>
          </p:cNvPr>
          <p:cNvSpPr txBox="1"/>
          <p:nvPr/>
        </p:nvSpPr>
        <p:spPr>
          <a:xfrm>
            <a:off x="1991788" y="1455964"/>
            <a:ext cx="4930815" cy="4154984"/>
          </a:xfrm>
          <a:prstGeom prst="rect">
            <a:avLst/>
          </a:prstGeom>
          <a:noFill/>
        </p:spPr>
        <p:txBody>
          <a:bodyPr wrap="square" rtlCol="0">
            <a:spAutoFit/>
          </a:bodyPr>
          <a:lstStyle/>
          <a:p>
            <a:pPr marL="285750" lvl="0" indent="-285750">
              <a:buFont typeface="Arial" panose="020B0604020202020204" pitchFamily="34" charset="0"/>
              <a:buChar char="•"/>
            </a:pPr>
            <a:r>
              <a:rPr lang="es-ES" sz="2200" dirty="0"/>
              <a:t>Asistir</a:t>
            </a:r>
          </a:p>
          <a:p>
            <a:pPr marL="742950" lvl="1" indent="-285750">
              <a:buFont typeface="Arial" panose="020B0604020202020204" pitchFamily="34" charset="0"/>
              <a:buChar char="•"/>
            </a:pPr>
            <a:r>
              <a:rPr lang="es-ES" sz="2200" dirty="0"/>
              <a:t>Asista a conferencias de padres y maestros, eventos escolares, capacitaciones especiales para padres;</a:t>
            </a:r>
          </a:p>
          <a:p>
            <a:pPr marL="285750" indent="-285750">
              <a:buFont typeface="Arial" panose="020B0604020202020204" pitchFamily="34" charset="0"/>
              <a:buChar char="•"/>
            </a:pPr>
            <a:r>
              <a:rPr lang="es-ES" sz="2200" dirty="0"/>
              <a:t>Visitar</a:t>
            </a:r>
          </a:p>
          <a:p>
            <a:pPr marL="742950" lvl="1" indent="-285750">
              <a:buFont typeface="Arial" panose="020B0604020202020204" pitchFamily="34" charset="0"/>
              <a:buChar char="•"/>
            </a:pPr>
            <a:r>
              <a:rPr lang="es-ES" sz="2200" dirty="0"/>
              <a:t>Visite el aula;</a:t>
            </a:r>
          </a:p>
          <a:p>
            <a:pPr marL="285750" indent="-285750">
              <a:buFont typeface="Arial" panose="020B0604020202020204" pitchFamily="34" charset="0"/>
              <a:buChar char="•"/>
            </a:pPr>
            <a:r>
              <a:rPr lang="es-ES" sz="2200" dirty="0"/>
              <a:t>Voluntario</a:t>
            </a:r>
          </a:p>
          <a:p>
            <a:pPr marL="742950" lvl="1" indent="-285750">
              <a:buFont typeface="Arial" panose="020B0604020202020204" pitchFamily="34" charset="0"/>
              <a:buChar char="•"/>
            </a:pPr>
            <a:r>
              <a:rPr lang="es-ES" sz="2200" dirty="0"/>
              <a:t>Sea voluntario en la escuela; y</a:t>
            </a:r>
          </a:p>
          <a:p>
            <a:pPr marL="285750" indent="-285750">
              <a:buFont typeface="Arial" panose="020B0604020202020204" pitchFamily="34" charset="0"/>
              <a:buChar char="•"/>
            </a:pPr>
            <a:r>
              <a:rPr lang="es-ES" sz="2200" dirty="0"/>
              <a:t>Unir</a:t>
            </a:r>
          </a:p>
          <a:p>
            <a:pPr marL="742950" lvl="1" indent="-285750">
              <a:buFont typeface="Arial" panose="020B0604020202020204" pitchFamily="34" charset="0"/>
              <a:buChar char="•"/>
            </a:pPr>
            <a:r>
              <a:rPr lang="es-ES" sz="2200" dirty="0"/>
              <a:t>Únase a las organizaciones de padres.</a:t>
            </a:r>
            <a:endParaRPr lang="en-US" sz="2200" dirty="0"/>
          </a:p>
        </p:txBody>
      </p:sp>
      <p:sp>
        <p:nvSpPr>
          <p:cNvPr id="4" name="TextBox 3">
            <a:extLst>
              <a:ext uri="{FF2B5EF4-FFF2-40B4-BE49-F238E27FC236}">
                <a16:creationId xmlns:a16="http://schemas.microsoft.com/office/drawing/2014/main" id="{05E44033-3D12-ABA7-3357-63A0A96B1245}"/>
              </a:ext>
            </a:extLst>
          </p:cNvPr>
          <p:cNvSpPr txBox="1"/>
          <p:nvPr/>
        </p:nvSpPr>
        <p:spPr>
          <a:xfrm>
            <a:off x="6746748" y="1423879"/>
            <a:ext cx="5152644" cy="4154984"/>
          </a:xfrm>
          <a:prstGeom prst="rect">
            <a:avLst/>
          </a:prstGeom>
          <a:noFill/>
        </p:spPr>
        <p:txBody>
          <a:bodyPr wrap="square" rtlCol="0">
            <a:spAutoFit/>
          </a:bodyPr>
          <a:lstStyle/>
          <a:p>
            <a:pPr marL="285750" lvl="0" indent="-285750">
              <a:buFont typeface="Arial" panose="020B0604020202020204" pitchFamily="34" charset="0"/>
              <a:buChar char="•"/>
            </a:pPr>
            <a:r>
              <a:rPr lang="es-ES" sz="2200" dirty="0"/>
              <a:t>Mantener</a:t>
            </a:r>
          </a:p>
          <a:p>
            <a:pPr marL="742950" lvl="1" indent="-285750">
              <a:buFont typeface="Arial" panose="020B0604020202020204" pitchFamily="34" charset="0"/>
              <a:buChar char="•"/>
            </a:pPr>
            <a:r>
              <a:rPr lang="es-ES" sz="2200" dirty="0"/>
              <a:t>Mantenga informado a los maestros;</a:t>
            </a:r>
          </a:p>
          <a:p>
            <a:pPr marL="285750" indent="-285750">
              <a:buFont typeface="Arial" panose="020B0604020202020204" pitchFamily="34" charset="0"/>
              <a:buChar char="•"/>
            </a:pPr>
            <a:r>
              <a:rPr lang="es-ES" sz="2200" dirty="0"/>
              <a:t>Comprometer</a:t>
            </a:r>
          </a:p>
          <a:p>
            <a:pPr marL="742950" lvl="1" indent="-285750">
              <a:buFont typeface="Arial" panose="020B0604020202020204" pitchFamily="34" charset="0"/>
              <a:buChar char="•"/>
            </a:pPr>
            <a:r>
              <a:rPr lang="es-ES" sz="2200" dirty="0"/>
              <a:t>Participe en una discusión sobre el trabajo escolar y el comportamiento de su hijo; y</a:t>
            </a:r>
          </a:p>
          <a:p>
            <a:pPr marL="285750" indent="-285750">
              <a:buFont typeface="Arial" panose="020B0604020202020204" pitchFamily="34" charset="0"/>
              <a:buChar char="•"/>
            </a:pPr>
            <a:r>
              <a:rPr lang="es-ES" sz="2200" dirty="0"/>
              <a:t>Reflexionar</a:t>
            </a:r>
          </a:p>
          <a:p>
            <a:pPr marL="742950" lvl="1" indent="-285750">
              <a:buFont typeface="Arial" panose="020B0604020202020204" pitchFamily="34" charset="0"/>
              <a:buChar char="•"/>
            </a:pPr>
            <a:r>
              <a:rPr lang="es-ES" sz="2200" dirty="0"/>
              <a:t>Reflexione sobre las responsabilidades establecidas en el pacto entre padres y la escuela.</a:t>
            </a:r>
            <a:endParaRPr lang="en-US" sz="2200" dirty="0"/>
          </a:p>
        </p:txBody>
      </p:sp>
    </p:spTree>
    <p:extLst>
      <p:ext uri="{BB962C8B-B14F-4D97-AF65-F5344CB8AC3E}">
        <p14:creationId xmlns:p14="http://schemas.microsoft.com/office/powerpoint/2010/main" val="3575469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AC3A-3853-346C-BBF4-2D836C5D1DC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3F42B2F-1B9F-E1F1-13E5-09095FC93E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98CD8DC-6FEE-245E-3329-4F1B8F9C318E}"/>
              </a:ext>
            </a:extLst>
          </p:cNvPr>
          <p:cNvSpPr>
            <a:spLocks noGrp="1"/>
          </p:cNvSpPr>
          <p:nvPr>
            <p:ph type="title"/>
          </p:nvPr>
        </p:nvSpPr>
        <p:spPr>
          <a:xfrm>
            <a:off x="2414016" y="321377"/>
            <a:ext cx="9497568" cy="906627"/>
          </a:xfrm>
        </p:spPr>
        <p:txBody>
          <a:bodyPr>
            <a:noAutofit/>
          </a:bodyPr>
          <a:lstStyle/>
          <a:p>
            <a:r>
              <a:rPr lang="en-US" sz="3600" b="1" dirty="0"/>
              <a:t>Feedback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C6E1CF1-DBBD-7D08-44F5-32EF6EB08A2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5BBE468-13F5-2DE1-24CF-C7BA83C8E4B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764403B-FB29-F560-9176-17D47BE7679C}"/>
              </a:ext>
            </a:extLst>
          </p:cNvPr>
          <p:cNvSpPr txBox="1"/>
          <p:nvPr/>
        </p:nvSpPr>
        <p:spPr>
          <a:xfrm>
            <a:off x="2023872" y="1536174"/>
            <a:ext cx="9497568" cy="2417072"/>
          </a:xfrm>
          <a:prstGeom prst="rect">
            <a:avLst/>
          </a:prstGeom>
          <a:noFill/>
        </p:spPr>
        <p:txBody>
          <a:bodyPr wrap="square" rtlCol="0">
            <a:spAutoFit/>
          </a:bodyPr>
          <a:lstStyle/>
          <a:p>
            <a:r>
              <a:rPr lang="en-US" sz="2800" dirty="0">
                <a:solidFill>
                  <a:schemeClr val="tx1">
                    <a:lumMod val="75000"/>
                    <a:lumOff val="25000"/>
                  </a:schemeClr>
                </a:solidFill>
              </a:rPr>
              <a:t>Parents are encouraged to provide feedback and suggestions to their school’s leadership.</a:t>
            </a:r>
          </a:p>
          <a:p>
            <a:endParaRPr lang="en-US" sz="2800" dirty="0">
              <a:solidFill>
                <a:schemeClr val="tx1">
                  <a:lumMod val="75000"/>
                  <a:lumOff val="25000"/>
                </a:schemeClr>
              </a:solidFill>
            </a:endParaRPr>
          </a:p>
          <a:p>
            <a:pPr marL="228600" lvl="0" indent="-228600">
              <a:lnSpc>
                <a:spcPct val="90000"/>
              </a:lnSpc>
              <a:spcBef>
                <a:spcPts val="1000"/>
              </a:spcBef>
              <a:buClr>
                <a:srgbClr val="143A66"/>
              </a:buClr>
              <a:buSzPts val="2800"/>
              <a:buChar char="•"/>
            </a:pPr>
            <a:r>
              <a:rPr lang="en-US" sz="2800" dirty="0"/>
              <a:t>Email Administration through BCSD website</a:t>
            </a:r>
          </a:p>
          <a:p>
            <a:pPr marL="228600" lvl="0" indent="-228600">
              <a:lnSpc>
                <a:spcPct val="90000"/>
              </a:lnSpc>
              <a:spcBef>
                <a:spcPts val="1000"/>
              </a:spcBef>
              <a:buClr>
                <a:srgbClr val="143A66"/>
              </a:buClr>
              <a:buSzPts val="2800"/>
              <a:buChar char="•"/>
            </a:pPr>
            <a:r>
              <a:rPr lang="en-US" sz="2800" dirty="0"/>
              <a:t>Contacting us at 843-322-2900</a:t>
            </a:r>
          </a:p>
        </p:txBody>
      </p:sp>
    </p:spTree>
    <p:extLst>
      <p:ext uri="{BB962C8B-B14F-4D97-AF65-F5344CB8AC3E}">
        <p14:creationId xmlns:p14="http://schemas.microsoft.com/office/powerpoint/2010/main" val="2814850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AEDD-06C6-8E4C-6EC6-32CDDD490B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A4F242A-0062-0D20-61E4-565F38E707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51035E-E481-A4D9-D151-F1CA4BF1266C}"/>
              </a:ext>
            </a:extLst>
          </p:cNvPr>
          <p:cNvSpPr>
            <a:spLocks noGrp="1"/>
          </p:cNvSpPr>
          <p:nvPr>
            <p:ph type="title"/>
          </p:nvPr>
        </p:nvSpPr>
        <p:spPr>
          <a:xfrm>
            <a:off x="2414016" y="321377"/>
            <a:ext cx="9497568" cy="906627"/>
          </a:xfrm>
        </p:spPr>
        <p:txBody>
          <a:bodyPr>
            <a:noAutofit/>
          </a:bodyPr>
          <a:lstStyle/>
          <a:p>
            <a:r>
              <a:rPr lang="en-US" sz="3600" b="1" dirty="0" err="1"/>
              <a:t>Retroalimentación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6DD856B-404B-1418-0BA3-091ED5E8E81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4D42070-D312-7FB7-A612-C507FF4E7AA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3C84E78-F2CD-ABCF-B313-E8D6E9138C93}"/>
              </a:ext>
            </a:extLst>
          </p:cNvPr>
          <p:cNvSpPr txBox="1"/>
          <p:nvPr/>
        </p:nvSpPr>
        <p:spPr>
          <a:xfrm>
            <a:off x="2023872" y="1536174"/>
            <a:ext cx="9497568" cy="2804870"/>
          </a:xfrm>
          <a:prstGeom prst="rect">
            <a:avLst/>
          </a:prstGeom>
          <a:noFill/>
        </p:spPr>
        <p:txBody>
          <a:bodyPr wrap="square" rtlCol="0">
            <a:spAutoFit/>
          </a:bodyPr>
          <a:lstStyle/>
          <a:p>
            <a:r>
              <a:rPr lang="es-ES" sz="2800" dirty="0">
                <a:solidFill>
                  <a:schemeClr val="tx1">
                    <a:lumMod val="75000"/>
                    <a:lumOff val="25000"/>
                  </a:schemeClr>
                </a:solidFill>
              </a:rPr>
              <a:t>Se alienta a los padres a proporcionar comentarios y sugerencias al liderazgo de su escuela. </a:t>
            </a:r>
          </a:p>
          <a:p>
            <a:endParaRPr lang="en-US" sz="2800" dirty="0">
              <a:solidFill>
                <a:schemeClr val="tx1">
                  <a:lumMod val="75000"/>
                  <a:lumOff val="25000"/>
                </a:schemeClr>
              </a:solidFill>
            </a:endParaRPr>
          </a:p>
          <a:p>
            <a:pPr marL="228600" lvl="0" indent="-228600">
              <a:lnSpc>
                <a:spcPct val="90000"/>
              </a:lnSpc>
              <a:spcBef>
                <a:spcPts val="1000"/>
              </a:spcBef>
              <a:buClr>
                <a:srgbClr val="143A66"/>
              </a:buClr>
              <a:buSzPts val="2800"/>
              <a:buChar char="•"/>
            </a:pPr>
            <a:r>
              <a:rPr lang="es-ES" sz="2800" dirty="0"/>
              <a:t>Administración de correo electrónico a través del sitio web de BCSD</a:t>
            </a:r>
          </a:p>
          <a:p>
            <a:pPr marL="228600" lvl="0" indent="-228600">
              <a:lnSpc>
                <a:spcPct val="90000"/>
              </a:lnSpc>
              <a:spcBef>
                <a:spcPts val="1000"/>
              </a:spcBef>
              <a:buClr>
                <a:srgbClr val="143A66"/>
              </a:buClr>
              <a:buSzPts val="2800"/>
              <a:buChar char="•"/>
            </a:pPr>
            <a:r>
              <a:rPr lang="es-ES" sz="2800" dirty="0"/>
              <a:t>Contáctenos al 843-322-2900</a:t>
            </a:r>
          </a:p>
        </p:txBody>
      </p:sp>
    </p:spTree>
    <p:extLst>
      <p:ext uri="{BB962C8B-B14F-4D97-AF65-F5344CB8AC3E}">
        <p14:creationId xmlns:p14="http://schemas.microsoft.com/office/powerpoint/2010/main" val="3890737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1BB6-EF57-95AD-6053-ADA400E93CC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C7353FD-A91C-1008-EAD7-62C20E0A5D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EEAAC7D-B6D4-80B3-E8B7-1B69512CFAFA}"/>
              </a:ext>
            </a:extLst>
          </p:cNvPr>
          <p:cNvSpPr>
            <a:spLocks noGrp="1"/>
          </p:cNvSpPr>
          <p:nvPr>
            <p:ph type="title"/>
          </p:nvPr>
        </p:nvSpPr>
        <p:spPr>
          <a:xfrm>
            <a:off x="2575032" y="365125"/>
            <a:ext cx="8778767" cy="906627"/>
          </a:xfrm>
        </p:spPr>
        <p:txBody>
          <a:bodyPr>
            <a:normAutofit/>
          </a:bodyPr>
          <a:lstStyle/>
          <a:p>
            <a:r>
              <a:rPr lang="en-US" sz="3600" dirty="0"/>
              <a:t>Questions?</a:t>
            </a:r>
            <a:endParaRPr lang="en-US" sz="3600" dirty="0">
              <a:latin typeface="Cera Pro" panose="00000500000000000000" pitchFamily="50" charset="0"/>
            </a:endParaRPr>
          </a:p>
        </p:txBody>
      </p:sp>
      <p:pic>
        <p:nvPicPr>
          <p:cNvPr id="6" name="logo" descr="bcsd logo. ">
            <a:extLst>
              <a:ext uri="{FF2B5EF4-FFF2-40B4-BE49-F238E27FC236}">
                <a16:creationId xmlns:a16="http://schemas.microsoft.com/office/drawing/2014/main" id="{AFD79C95-DAA7-C243-4B51-91609A3DC30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7C50E46-B6FE-E59E-92FF-833BE56F111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01F56B3-BC37-AD0B-FB28-31730DB00C92}"/>
              </a:ext>
            </a:extLst>
          </p:cNvPr>
          <p:cNvSpPr txBox="1"/>
          <p:nvPr/>
        </p:nvSpPr>
        <p:spPr>
          <a:xfrm>
            <a:off x="2438400" y="2487168"/>
            <a:ext cx="8778766" cy="1046440"/>
          </a:xfrm>
          <a:prstGeom prst="rect">
            <a:avLst/>
          </a:prstGeom>
          <a:noFill/>
        </p:spPr>
        <p:txBody>
          <a:bodyPr wrap="square" rtlCol="0">
            <a:spAutoFit/>
          </a:bodyPr>
          <a:lstStyle/>
          <a:p>
            <a:pPr algn="ctr"/>
            <a:r>
              <a:rPr lang="en-US" sz="4400" dirty="0"/>
              <a:t>Let’s have an amazing school year!</a:t>
            </a:r>
          </a:p>
          <a:p>
            <a:endParaRPr lang="en-US" dirty="0"/>
          </a:p>
        </p:txBody>
      </p:sp>
    </p:spTree>
    <p:extLst>
      <p:ext uri="{BB962C8B-B14F-4D97-AF65-F5344CB8AC3E}">
        <p14:creationId xmlns:p14="http://schemas.microsoft.com/office/powerpoint/2010/main" val="4002302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9F8EE-39B9-1A87-9F3B-4F9E03A9210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1DD27C-9ADD-5441-FCB7-5510A767B7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D7E15B7F-9BAD-B8B8-DE43-FFD3293D83B5}"/>
              </a:ext>
            </a:extLst>
          </p:cNvPr>
          <p:cNvSpPr>
            <a:spLocks noGrp="1"/>
          </p:cNvSpPr>
          <p:nvPr>
            <p:ph type="title"/>
          </p:nvPr>
        </p:nvSpPr>
        <p:spPr>
          <a:xfrm>
            <a:off x="2575032" y="365125"/>
            <a:ext cx="8778767" cy="906627"/>
          </a:xfrm>
        </p:spPr>
        <p:txBody>
          <a:bodyPr>
            <a:normAutofit/>
          </a:bodyPr>
          <a:lstStyle/>
          <a:p>
            <a:r>
              <a:rPr lang="es-CL" sz="3600" b="1" dirty="0"/>
              <a:t>¿</a:t>
            </a:r>
            <a:r>
              <a:rPr lang="en-US" sz="3600" b="1" dirty="0" err="1"/>
              <a:t>Preguntas</a:t>
            </a:r>
            <a:r>
              <a:rPr lang="en-US" sz="3600" b="1" dirty="0"/>
              <a: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036E8F0-65AC-4D2A-03B2-371ED96226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74160CE-CE23-F07A-2EBC-0B55EC1D47C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A006EA-FEAA-2016-9E09-620BB2C9226E}"/>
              </a:ext>
            </a:extLst>
          </p:cNvPr>
          <p:cNvSpPr txBox="1"/>
          <p:nvPr/>
        </p:nvSpPr>
        <p:spPr>
          <a:xfrm>
            <a:off x="2438400" y="2487168"/>
            <a:ext cx="8778766" cy="1723549"/>
          </a:xfrm>
          <a:prstGeom prst="rect">
            <a:avLst/>
          </a:prstGeom>
          <a:noFill/>
        </p:spPr>
        <p:txBody>
          <a:bodyPr wrap="square" rtlCol="0">
            <a:spAutoFit/>
          </a:bodyPr>
          <a:lstStyle/>
          <a:p>
            <a:pPr algn="ctr"/>
            <a:r>
              <a:rPr lang="es-ES" sz="4400" dirty="0"/>
              <a:t>¡Tengamos un año escolar increíble!
</a:t>
            </a:r>
            <a:endParaRPr lang="en-US" sz="4400" dirty="0"/>
          </a:p>
          <a:p>
            <a:endParaRPr lang="en-US" dirty="0"/>
          </a:p>
        </p:txBody>
      </p:sp>
    </p:spTree>
    <p:extLst>
      <p:ext uri="{BB962C8B-B14F-4D97-AF65-F5344CB8AC3E}">
        <p14:creationId xmlns:p14="http://schemas.microsoft.com/office/powerpoint/2010/main" val="2712184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7A74-4317-19BB-D060-183B75CA71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Last</a:t>
            </a:r>
            <a:r>
              <a:rPr lang="en-US" baseline="0" dirty="0"/>
              <a:t> slide - BCSD Logo.</a:t>
            </a:r>
            <a:endParaRPr lang="en-US" dirty="0"/>
          </a:p>
        </p:txBody>
      </p:sp>
      <p:pic>
        <p:nvPicPr>
          <p:cNvPr id="3" name="large logo" descr="bcsd logo.">
            <a:extLst>
              <a:ext uri="{FF2B5EF4-FFF2-40B4-BE49-F238E27FC236}">
                <a16:creationId xmlns:a16="http://schemas.microsoft.com/office/drawing/2014/main" id="{81C9113B-5627-7300-AE48-6C935B92521D}"/>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895600" y="2500884"/>
            <a:ext cx="6400800" cy="1856232"/>
          </a:xfrm>
          <a:prstGeom prst="rect">
            <a:avLst/>
          </a:prstGeom>
        </p:spPr>
      </p:pic>
    </p:spTree>
    <p:extLst>
      <p:ext uri="{BB962C8B-B14F-4D97-AF65-F5344CB8AC3E}">
        <p14:creationId xmlns:p14="http://schemas.microsoft.com/office/powerpoint/2010/main" val="1984014209"/>
      </p:ext>
    </p:extLst>
  </p:cSld>
  <p:clrMapOvr>
    <a:masterClrMapping/>
  </p:clrMapOvr>
</p:sld>
</file>

<file path=ppt/theme/theme1.xml><?xml version="1.0" encoding="utf-8"?>
<a:theme xmlns:a="http://schemas.openxmlformats.org/drawingml/2006/main" name="Office Theme">
  <a:themeElements>
    <a:clrScheme name="Custom 2">
      <a:dk1>
        <a:srgbClr val="454F7E"/>
      </a:dk1>
      <a:lt1>
        <a:sysClr val="window" lastClr="FFFFFF"/>
      </a:lt1>
      <a:dk2>
        <a:srgbClr val="7D9BC1"/>
      </a:dk2>
      <a:lt2>
        <a:srgbClr val="ECAF3B"/>
      </a:lt2>
      <a:accent1>
        <a:srgbClr val="DDDDDD"/>
      </a:accent1>
      <a:accent2>
        <a:srgbClr val="F3D03E"/>
      </a:accent2>
      <a:accent3>
        <a:srgbClr val="95A9CB"/>
      </a:accent3>
      <a:accent4>
        <a:srgbClr val="FFFFFF"/>
      </a:accent4>
      <a:accent5>
        <a:srgbClr val="000000"/>
      </a:accent5>
      <a:accent6>
        <a:srgbClr val="3A3A3A"/>
      </a:accent6>
      <a:hlink>
        <a:srgbClr val="747474"/>
      </a:hlink>
      <a:folHlink>
        <a:srgbClr val="95A9CB"/>
      </a:folHlink>
    </a:clrScheme>
    <a:fontScheme name="BCSD PowerPoint">
      <a:majorFont>
        <a:latin typeface="Cera Pro"/>
        <a:ea typeface=""/>
        <a:cs typeface=""/>
      </a:majorFont>
      <a:minorFont>
        <a:latin typeface="Cer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1183160BBF534D8F1C4F144F12ECAF" ma:contentTypeVersion="10" ma:contentTypeDescription="Create a new document." ma:contentTypeScope="" ma:versionID="f3769cc0da427010ee8b2de252f75783">
  <xsd:schema xmlns:xsd="http://www.w3.org/2001/XMLSchema" xmlns:xs="http://www.w3.org/2001/XMLSchema" xmlns:p="http://schemas.microsoft.com/office/2006/metadata/properties" xmlns:ns3="a245862f-6fcf-48c1-878d-1b7f5639f3b8" xmlns:ns4="0b431547-bec8-4314-b11d-f1ed5bd5c4aa" targetNamespace="http://schemas.microsoft.com/office/2006/metadata/properties" ma:root="true" ma:fieldsID="c5cdc0edd086d417a11ec98265e951a7" ns3:_="" ns4:_="">
    <xsd:import namespace="a245862f-6fcf-48c1-878d-1b7f5639f3b8"/>
    <xsd:import namespace="0b431547-bec8-4314-b11d-f1ed5bd5c4a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ObjectDetectorVersions"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862f-6fcf-48c1-878d-1b7f5639f3b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431547-bec8-4314-b11d-f1ed5bd5c4a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EE654F-54D5-4B02-8992-5F12EE755BD9}">
  <ds:schemaRefs>
    <ds:schemaRef ds:uri="http://schemas.microsoft.com/office/2006/documentManagement/types"/>
    <ds:schemaRef ds:uri="a245862f-6fcf-48c1-878d-1b7f5639f3b8"/>
    <ds:schemaRef ds:uri="0b431547-bec8-4314-b11d-f1ed5bd5c4aa"/>
    <ds:schemaRef ds:uri="http://purl.org/dc/dcmitype/"/>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terms/"/>
    <ds:schemaRef ds:uri="http://purl.org/dc/elements/1.1/"/>
  </ds:schemaRefs>
</ds:datastoreItem>
</file>

<file path=customXml/itemProps2.xml><?xml version="1.0" encoding="utf-8"?>
<ds:datastoreItem xmlns:ds="http://schemas.openxmlformats.org/officeDocument/2006/customXml" ds:itemID="{A24E3C33-BD3D-468F-8B53-CED697518F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45862f-6fcf-48c1-878d-1b7f5639f3b8"/>
    <ds:schemaRef ds:uri="0b431547-bec8-4314-b11d-f1ed5bd5c4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7655E6-8D97-47E7-8FCA-871B043650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5231</TotalTime>
  <Words>3079</Words>
  <Application>Microsoft Office PowerPoint</Application>
  <PresentationFormat>Widescreen</PresentationFormat>
  <Paragraphs>339</Paragraphs>
  <Slides>46</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Aptos</vt:lpstr>
      <vt:lpstr>Arial</vt:lpstr>
      <vt:lpstr>Cera Pro</vt:lpstr>
      <vt:lpstr>Museo 700</vt:lpstr>
      <vt:lpstr>Museo 900</vt:lpstr>
      <vt:lpstr>Roboto</vt:lpstr>
      <vt:lpstr>Office Theme</vt:lpstr>
      <vt:lpstr>Beaufort County  School District</vt:lpstr>
      <vt:lpstr>TITLE I ANNUAL PARENT MEETING 2026-2027</vt:lpstr>
      <vt:lpstr>Reunion Annual de Padres Titulo 1 2026-2027</vt:lpstr>
      <vt:lpstr>Agenda</vt:lpstr>
      <vt:lpstr>Agenda</vt:lpstr>
      <vt:lpstr>What is Title I?</vt:lpstr>
      <vt:lpstr>¿Qué es Título 1?</vt:lpstr>
      <vt:lpstr>Beaufort County Title I Schools</vt:lpstr>
      <vt:lpstr>Escuelas Título 1 del Condado de Beaufort</vt:lpstr>
      <vt:lpstr>How does Title I Work?</vt:lpstr>
      <vt:lpstr>¿Cómo funciona el Título 1?</vt:lpstr>
      <vt:lpstr>A Title I Schoolwide Program</vt:lpstr>
      <vt:lpstr>Programa Escolar de Título 1 </vt:lpstr>
      <vt:lpstr>Determining How Title I Funds Are Used</vt:lpstr>
      <vt:lpstr>Decidir cómo utilizar los fondos del Título 1</vt:lpstr>
      <vt:lpstr>School Goals Developed from Needs Assessment</vt:lpstr>
      <vt:lpstr>Objetivos escolares desarrollados a partir de la evaluación de necesidades</vt:lpstr>
      <vt:lpstr>Our School’s Title I Activities – Program Evaluation</vt:lpstr>
      <vt:lpstr>Actividades del Título 1 de nuestra escuela – Evaluación del programa</vt:lpstr>
      <vt:lpstr>School Performance</vt:lpstr>
      <vt:lpstr>Desempeño de la escuela</vt:lpstr>
      <vt:lpstr>School Curriculum</vt:lpstr>
      <vt:lpstr>Curriculum de la escuela</vt:lpstr>
      <vt:lpstr>Parent and Family Engagement</vt:lpstr>
      <vt:lpstr>Participación de los padres y la familia</vt:lpstr>
      <vt:lpstr>Parent and Family Engagement:  School Compact</vt:lpstr>
      <vt:lpstr>Participación de los padres y la familia: Compromiso escolar</vt:lpstr>
      <vt:lpstr>Parent and Family Engagement Policy</vt:lpstr>
      <vt:lpstr>Política de Participación de los Padres y la Familia</vt:lpstr>
      <vt:lpstr>Planned Parent Engagement Activities</vt:lpstr>
      <vt:lpstr>Actividades planificadas de participación de los padres</vt:lpstr>
      <vt:lpstr>Parenting Set Aside</vt:lpstr>
      <vt:lpstr>Reserva parental</vt:lpstr>
      <vt:lpstr>Parents’ Rights Under Title I</vt:lpstr>
      <vt:lpstr>Derechos de los padres bajo el Título 1</vt:lpstr>
      <vt:lpstr>Parent and Family Engagement</vt:lpstr>
      <vt:lpstr>Participación de los padres y la familia</vt:lpstr>
      <vt:lpstr>Simple Ways to Support Your Child’s Education</vt:lpstr>
      <vt:lpstr>Maneras sencillas de apoyar la educación de su hijo</vt:lpstr>
      <vt:lpstr>Simple Ways to Know Your School and  Communicate With Teachers</vt:lpstr>
      <vt:lpstr>Formas sencillas de conocer su escuela y comunicarse con los maestros</vt:lpstr>
      <vt:lpstr>Feedback</vt:lpstr>
      <vt:lpstr>Retroalimentación</vt:lpstr>
      <vt:lpstr>Questions?</vt:lpstr>
      <vt:lpstr>¿Preguntas?</vt:lpstr>
      <vt:lpstr>Last slide - BCSD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Mercado, Amelia B</dc:creator>
  <cp:lastModifiedBy>Wilson, Molly A</cp:lastModifiedBy>
  <cp:revision>35</cp:revision>
  <cp:lastPrinted>2024-10-16T14:37:41Z</cp:lastPrinted>
  <dcterms:created xsi:type="dcterms:W3CDTF">2024-09-30T18:17:53Z</dcterms:created>
  <dcterms:modified xsi:type="dcterms:W3CDTF">2026-09-29T16:13:09Z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0x010100E71183160BBF534D8F1C4F144F12ECAF</vt:lpwstr>
  </property>
</Properties>
</file>