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1" r:id="rId3"/>
    <p:sldId id="277" r:id="rId4"/>
    <p:sldId id="274" r:id="rId5"/>
    <p:sldId id="275" r:id="rId6"/>
    <p:sldId id="278" r:id="rId7"/>
    <p:sldId id="272" r:id="rId8"/>
    <p:sldId id="259" r:id="rId9"/>
    <p:sldId id="261" r:id="rId10"/>
    <p:sldId id="260" r:id="rId11"/>
    <p:sldId id="263" r:id="rId12"/>
    <p:sldId id="264" r:id="rId13"/>
    <p:sldId id="265" r:id="rId14"/>
    <p:sldId id="266" r:id="rId15"/>
    <p:sldId id="267" r:id="rId16"/>
    <p:sldId id="276" r:id="rId17"/>
    <p:sldId id="279" r:id="rId18"/>
    <p:sldId id="269" r:id="rId19"/>
    <p:sldId id="273" r:id="rId20"/>
    <p:sldId id="280" r:id="rId21"/>
    <p:sldId id="257" r:id="rId22"/>
    <p:sldId id="258" r:id="rId23"/>
    <p:sldId id="281" r:id="rId24"/>
    <p:sldId id="282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344"/>
    <p:restoredTop sz="94544"/>
  </p:normalViewPr>
  <p:slideViewPr>
    <p:cSldViewPr snapToGrid="0">
      <p:cViewPr varScale="1">
        <p:scale>
          <a:sx n="84" d="100"/>
          <a:sy n="84" d="100"/>
        </p:scale>
        <p:origin x="216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BF557-7C97-46D5-3ED1-8CD4D3F26E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A446DB-F174-7C5E-6D79-962D6EC0E3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8341D6-A8F8-81C8-AD33-6C948DA88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CC382-D79E-5643-AEEC-E739FF889B8C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75E1F-0EA3-8E16-9B77-E972B95CC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E8ED32-5A9D-A62A-3CDE-577729AA0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53C8E-E151-914D-8348-1D37107FA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166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8A6B7-0F41-3EDC-B8A9-29A76994B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5E87F9-47F4-6665-543C-BE070D5374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7E2582-CCCA-4252-353E-F31765F84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CC382-D79E-5643-AEEC-E739FF889B8C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7C0D1-FC43-094C-A3E5-0D81F060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14C863-C216-9E41-EFF2-48F60907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53C8E-E151-914D-8348-1D37107FA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264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96698-8D71-C1E5-4156-397FC6CDD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522856-20A2-5151-DA8A-9D447D5CAA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B09F9-1561-E468-3772-25B9FAD9B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CC382-D79E-5643-AEEC-E739FF889B8C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2FB10F-B9AC-9448-23A5-EA7E11DA7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1FA9A-5FCC-BCA5-04C8-EBC8D972C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53C8E-E151-914D-8348-1D37107FA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6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8A556-605B-C48C-4570-E0CA0FF08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800F05-EE07-906A-3D9C-C3865BF7F2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CEAEDC-B354-C6AA-ECDE-851B11FB6D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E1FDC4-8FF5-726D-0F05-57735B743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CC382-D79E-5643-AEEC-E739FF889B8C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F5B767-C47A-B51B-27F3-5E2B4EA52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D27FB0-3FF4-8832-5EE3-CD7B1711A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53C8E-E151-914D-8348-1D37107FA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599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3F01C-0B88-980A-F399-EB386D6A3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47BAAA-D3E2-1478-B144-1870828693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AF95D3-613E-FEE2-314E-5844B340B6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CBD675-6813-3550-2E9F-94F8F95727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217A52-F5EB-A6CC-BEF2-98022F5A42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B98CED-2692-2106-7F29-A508370B7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CC382-D79E-5643-AEEC-E739FF889B8C}" type="datetimeFigureOut">
              <a:rPr lang="en-US" smtClean="0"/>
              <a:t>9/23/26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8D29F5-3941-7CC9-8AA3-1F7D82C53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E3BC4A-06A7-B5B0-D987-F481D927F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53C8E-E151-914D-8348-1D37107FA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363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6FD62-A3B3-6E6C-C91E-582C043C9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2A0B8F-6397-011D-CD90-5CE49BE1C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CC382-D79E-5643-AEEC-E739FF889B8C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319B91-0C70-E2ED-1AFD-432F89391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812C0C-893E-C933-770D-F10341F79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53C8E-E151-914D-8348-1D37107FA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378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F897F1-E064-5026-9E36-5D6E92A6A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CC382-D79E-5643-AEEC-E739FF889B8C}" type="datetimeFigureOut">
              <a:rPr lang="en-US" smtClean="0"/>
              <a:t>9/23/26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C3C936-CFE4-B5C1-D0BE-02A68EEBC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41246-9F51-A07D-D406-9ED5418C2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53C8E-E151-914D-8348-1D37107FA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151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AF052-8589-EFAB-B12E-6E409A69E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05B8F2-B2FC-2064-1101-97DA658FAB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ECE4E2-4790-5A51-BB5D-2588DD12AE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E44687-5F79-348E-F1C8-5BF08B06B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CC382-D79E-5643-AEEC-E739FF889B8C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328D18-05FB-3D0E-9D13-788448647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12E203-ED47-0908-CC27-1764D6B97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53C8E-E151-914D-8348-1D37107FA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461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521F4-1366-6CDE-524C-DB6C23797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C5593C-2DC0-2362-4124-0679038E1C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918213-0AA2-95B8-FB4F-281B9A5744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A9A6EB-0B0B-3B22-2DE4-AF8203578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CC382-D79E-5643-AEEC-E739FF889B8C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93E920-02C4-53E8-E864-C605E5DEA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FEF9D7-ED54-F080-AA2C-D00FE99CC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53C8E-E151-914D-8348-1D37107FA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631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5127E-5AA8-CDCF-016D-DB0347AD9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DCA134-D0BA-6F42-6B8A-B9DE644811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87242-2C80-5481-C988-402778281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CC382-D79E-5643-AEEC-E739FF889B8C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A0C78-B559-0D6A-8AEC-2E68B5698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CC433D-F182-B12A-B012-E08A8574A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53C8E-E151-914D-8348-1D37107FA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593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25D7B0-D6D0-82A7-9E75-5693E430F3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56152C-AF5B-8425-7A93-18F2CB7D39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D0D8A9-04F4-9612-2609-D3EFCFD27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CC382-D79E-5643-AEEC-E739FF889B8C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5566F4-F655-D41D-8349-C47665AA3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796489-DE41-3AF3-7806-C538AA84A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53C8E-E151-914D-8348-1D37107FA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947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3C7648-293E-E417-1AB6-62F3E346B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730727-6975-497D-B10E-EA9B174D57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A71522-2BA9-B8EE-FE75-CC5F07758B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0CC382-D79E-5643-AEEC-E739FF889B8C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24D47F-DAAD-6695-69A0-1E219D1ED7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2FABCD-C77E-FF10-C8C6-A1F3A7EED6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C53C8E-E151-914D-8348-1D37107FA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395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collinsed.com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FF22D-8BAB-0CD4-3086-C1D800412C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79685"/>
            <a:ext cx="9144000" cy="1289154"/>
          </a:xfrm>
        </p:spPr>
        <p:txBody>
          <a:bodyPr>
            <a:normAutofit fontScale="90000"/>
          </a:bodyPr>
          <a:lstStyle/>
          <a:p>
            <a:r>
              <a:rPr lang="en-US" dirty="0"/>
              <a:t>Teaching and Learning Update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92E6B2-CABB-7CE2-D97B-C039BE172F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68839"/>
            <a:ext cx="9144000" cy="4976735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/>
              <a:t>Enrollment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/>
              <a:t>Early Learning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/>
              <a:t>UFLI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/>
              <a:t>Cursive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/>
              <a:t>Collins Writing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/>
              <a:t>State Assessments – On-line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/>
              <a:t>Results October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/>
              <a:t>Science – New Standards – Results Delayed (Jan.)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/>
              <a:t>NWEA MAP Diagnostic K-12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/>
              <a:t>Aviation Course Implementation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/>
              <a:t>Instructional “Coach” Implementation</a:t>
            </a:r>
          </a:p>
          <a:p>
            <a:pPr marL="1714500" lvl="3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8ADBE4-B513-0827-B88B-9846D2177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797050" cy="17970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5D63EC-5F62-2D49-BB74-7B12BA9743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4950" y="0"/>
            <a:ext cx="1797050" cy="179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9978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D40AAC-7B0F-0659-78DE-8749BE0F23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39926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711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22812-AE7E-475F-BDFE-30FB139FF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Longitudinal Enrollment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990C60F-3641-3D83-A615-3530773483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2987" y="2095018"/>
            <a:ext cx="11273741" cy="4039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079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9E2A894-280F-0662-93A7-8DF384B2A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234" y="-40788"/>
            <a:ext cx="1014918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C429CD-6394-F8BB-74E8-6F6D5DAD9D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345364" y="-885372"/>
            <a:ext cx="7596554" cy="1237957"/>
          </a:xfrm>
        </p:spPr>
        <p:txBody>
          <a:bodyPr>
            <a:normAutofit/>
          </a:bodyPr>
          <a:lstStyle/>
          <a:p>
            <a:r>
              <a:rPr lang="en-US" sz="1800"/>
              <a:t>TIN Housing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B6BF87-A4FC-A37B-BF9A-87EA6B44D3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3715657" y="1"/>
            <a:ext cx="17305047" cy="5257800"/>
          </a:xfrm>
        </p:spPr>
        <p:txBody>
          <a:bodyPr>
            <a:normAutofit/>
          </a:bodyPr>
          <a:lstStyle/>
          <a:p>
            <a:r>
              <a:rPr lang="en-US" sz="1800"/>
              <a:t>Vacancy Rate</a:t>
            </a:r>
          </a:p>
        </p:txBody>
      </p:sp>
    </p:spTree>
    <p:extLst>
      <p:ext uri="{BB962C8B-B14F-4D97-AF65-F5344CB8AC3E}">
        <p14:creationId xmlns:p14="http://schemas.microsoft.com/office/powerpoint/2010/main" val="3023252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F0D87-EDF1-B93A-FC03-05D821E05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 err="1">
                <a:solidFill>
                  <a:srgbClr val="FFFFFF"/>
                </a:solidFill>
              </a:rPr>
              <a:t>Pequea</a:t>
            </a:r>
            <a:r>
              <a:rPr lang="en-US" sz="4000">
                <a:solidFill>
                  <a:srgbClr val="FFFFFF"/>
                </a:solidFill>
              </a:rPr>
              <a:t> Valley Real Estate Vacany Rate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C2DE362-FEC5-96A1-2E00-74E1D3942B6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97712" y="212651"/>
          <a:ext cx="11223728" cy="60927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52385">
                  <a:extLst>
                    <a:ext uri="{9D8B030D-6E8A-4147-A177-3AD203B41FA5}">
                      <a16:colId xmlns:a16="http://schemas.microsoft.com/office/drawing/2014/main" val="3132847932"/>
                    </a:ext>
                  </a:extLst>
                </a:gridCol>
                <a:gridCol w="1052385">
                  <a:extLst>
                    <a:ext uri="{9D8B030D-6E8A-4147-A177-3AD203B41FA5}">
                      <a16:colId xmlns:a16="http://schemas.microsoft.com/office/drawing/2014/main" val="3394817645"/>
                    </a:ext>
                  </a:extLst>
                </a:gridCol>
                <a:gridCol w="973613">
                  <a:extLst>
                    <a:ext uri="{9D8B030D-6E8A-4147-A177-3AD203B41FA5}">
                      <a16:colId xmlns:a16="http://schemas.microsoft.com/office/drawing/2014/main" val="2988238331"/>
                    </a:ext>
                  </a:extLst>
                </a:gridCol>
                <a:gridCol w="1966131">
                  <a:extLst>
                    <a:ext uri="{9D8B030D-6E8A-4147-A177-3AD203B41FA5}">
                      <a16:colId xmlns:a16="http://schemas.microsoft.com/office/drawing/2014/main" val="1971470977"/>
                    </a:ext>
                  </a:extLst>
                </a:gridCol>
                <a:gridCol w="860577">
                  <a:extLst>
                    <a:ext uri="{9D8B030D-6E8A-4147-A177-3AD203B41FA5}">
                      <a16:colId xmlns:a16="http://schemas.microsoft.com/office/drawing/2014/main" val="2719865826"/>
                    </a:ext>
                  </a:extLst>
                </a:gridCol>
                <a:gridCol w="1777670">
                  <a:extLst>
                    <a:ext uri="{9D8B030D-6E8A-4147-A177-3AD203B41FA5}">
                      <a16:colId xmlns:a16="http://schemas.microsoft.com/office/drawing/2014/main" val="3425888198"/>
                    </a:ext>
                  </a:extLst>
                </a:gridCol>
                <a:gridCol w="1102208">
                  <a:extLst>
                    <a:ext uri="{9D8B030D-6E8A-4147-A177-3AD203B41FA5}">
                      <a16:colId xmlns:a16="http://schemas.microsoft.com/office/drawing/2014/main" val="1722348246"/>
                    </a:ext>
                  </a:extLst>
                </a:gridCol>
                <a:gridCol w="1966131">
                  <a:extLst>
                    <a:ext uri="{9D8B030D-6E8A-4147-A177-3AD203B41FA5}">
                      <a16:colId xmlns:a16="http://schemas.microsoft.com/office/drawing/2014/main" val="4238219186"/>
                    </a:ext>
                  </a:extLst>
                </a:gridCol>
                <a:gridCol w="472628">
                  <a:extLst>
                    <a:ext uri="{9D8B030D-6E8A-4147-A177-3AD203B41FA5}">
                      <a16:colId xmlns:a16="http://schemas.microsoft.com/office/drawing/2014/main" val="2039195670"/>
                    </a:ext>
                  </a:extLst>
                </a:gridCol>
              </a:tblGrid>
              <a:tr h="144712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Owner Occupied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Vacancy Rate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Renter Occupied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Vacancy Rate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471796"/>
                  </a:ext>
                </a:extLst>
              </a:tr>
              <a:tr h="7272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extLst>
                  <a:ext uri="{0D108BD9-81ED-4DB2-BD59-A6C34878D82A}">
                    <a16:rowId xmlns:a16="http://schemas.microsoft.com/office/drawing/2014/main" val="2062007786"/>
                  </a:ext>
                </a:extLst>
              </a:tr>
              <a:tr h="667000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4861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71%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0.40%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1939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28%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2.80%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extLst>
                  <a:ext uri="{0D108BD9-81ED-4DB2-BD59-A6C34878D82A}">
                    <a16:rowId xmlns:a16="http://schemas.microsoft.com/office/drawing/2014/main" val="120955500"/>
                  </a:ext>
                </a:extLst>
              </a:tr>
              <a:tr h="6670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19 units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54 units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extLst>
                  <a:ext uri="{0D108BD9-81ED-4DB2-BD59-A6C34878D82A}">
                    <a16:rowId xmlns:a16="http://schemas.microsoft.com/office/drawing/2014/main" val="1881018520"/>
                  </a:ext>
                </a:extLst>
              </a:tr>
              <a:tr h="7272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extLst>
                  <a:ext uri="{0D108BD9-81ED-4DB2-BD59-A6C34878D82A}">
                    <a16:rowId xmlns:a16="http://schemas.microsoft.com/office/drawing/2014/main" val="1993717139"/>
                  </a:ext>
                </a:extLst>
              </a:tr>
              <a:tr h="119013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Total Vacancy Rate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74 out of 6800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extLst>
                  <a:ext uri="{0D108BD9-81ED-4DB2-BD59-A6C34878D82A}">
                    <a16:rowId xmlns:a16="http://schemas.microsoft.com/office/drawing/2014/main" val="2432502527"/>
                  </a:ext>
                </a:extLst>
              </a:tr>
              <a:tr h="6670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2500" u="none" strike="noStrike">
                          <a:effectLst/>
                        </a:rPr>
                        <a:t>1.07%</a:t>
                      </a: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25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21356" marR="21356" marT="21356" marB="0" anchor="b"/>
                </a:tc>
                <a:extLst>
                  <a:ext uri="{0D108BD9-81ED-4DB2-BD59-A6C34878D82A}">
                    <a16:rowId xmlns:a16="http://schemas.microsoft.com/office/drawing/2014/main" val="307358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550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0F17AB8-0223-75FC-919A-F7135519A74B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CABAFF-E1FF-80AF-620D-45EA82507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419"/>
            <a:ext cx="12192000" cy="6718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555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34CD443-800D-8B9E-91C7-592E9DB847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2832898"/>
              </p:ext>
            </p:extLst>
          </p:nvPr>
        </p:nvGraphicFramePr>
        <p:xfrm>
          <a:off x="838200" y="1972438"/>
          <a:ext cx="10515600" cy="46164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3612013837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860912749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671267215"/>
                    </a:ext>
                  </a:extLst>
                </a:gridCol>
              </a:tblGrid>
              <a:tr h="3616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Feature / Aspect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UFLI Foundations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CKLA Skills Strand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662482910"/>
                  </a:ext>
                </a:extLst>
              </a:tr>
              <a:tr h="70912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Primary Focus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Phonics-only Tier 1 core &amp; intervention program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Foundational literacy component of a comprehensive ELA curriculum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860253716"/>
                  </a:ext>
                </a:extLst>
              </a:tr>
              <a:tr h="70912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effectLst/>
                        </a:rPr>
                        <a:t>Instructional Daily Time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effectLst/>
                        </a:rPr>
                        <a:t>30–45 minutes daily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45–60 minutes daily (part of a ~2-hour total ELA block paired with Knowledge)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10343860"/>
                  </a:ext>
                </a:extLst>
              </a:tr>
              <a:tr h="70912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Scope &amp; Sequence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Highly systematic, incremental, and explicit phonics routines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Speech-to-print phonics approach, sound-first organization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315231396"/>
                  </a:ext>
                </a:extLst>
              </a:tr>
              <a:tr h="70912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effectLst/>
                        </a:rPr>
                        <a:t>Cost &amp; Accessibility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Open-access printables &amp; resources; affordable manual (~$90–$100)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Commercial licensing through Amplify; higher per-student/district cost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589081357"/>
                  </a:ext>
                </a:extLst>
              </a:tr>
              <a:tr h="70912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Ease of Implementation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Turnkey, highly structured, 8-step routine per lesson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Requires significant teacher prep, navigating multiple teacher guides/student workbooks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21228824"/>
                  </a:ext>
                </a:extLst>
              </a:tr>
              <a:tr h="70912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Decodable Texts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effectLst/>
                        </a:rPr>
                        <a:t>Relies on supplemental decodable passages/books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effectLst/>
                        </a:rPr>
                        <a:t>Fully integrated decodable readers built directly into each unit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52207339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3A0B045-0ABE-8EC5-4784-58167F08D2FD}"/>
              </a:ext>
            </a:extLst>
          </p:cNvPr>
          <p:cNvSpPr txBox="1"/>
          <p:nvPr/>
        </p:nvSpPr>
        <p:spPr>
          <a:xfrm>
            <a:off x="2507133" y="421544"/>
            <a:ext cx="71777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UFLI AND CKLA CORE ELA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B85819-D5CC-40CB-DFFA-73B085F6E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33" y="91975"/>
            <a:ext cx="1668933" cy="17280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E53612-B3C0-901C-FA99-2AFB81F07B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1817" y="31550"/>
            <a:ext cx="1797050" cy="179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910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C7687-7B3D-EAB0-DCC9-04EE77221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125" y="436511"/>
            <a:ext cx="10515600" cy="924028"/>
          </a:xfrm>
        </p:spPr>
        <p:txBody>
          <a:bodyPr>
            <a:noAutofit/>
          </a:bodyPr>
          <a:lstStyle/>
          <a:p>
            <a:pPr algn="ctr"/>
            <a:r>
              <a:rPr lang="en-US" sz="6000" dirty="0"/>
              <a:t>Cursive Writing – Act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64011-9F97-9CAC-50BC-5A9ACE42E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74362"/>
            <a:ext cx="10515600" cy="5726241"/>
          </a:xfrm>
        </p:spPr>
        <p:txBody>
          <a:bodyPr>
            <a:normAutofit/>
          </a:bodyPr>
          <a:lstStyle/>
          <a:p>
            <a:pPr algn="ctr"/>
            <a:endParaRPr lang="en-US" sz="6000" dirty="0"/>
          </a:p>
          <a:p>
            <a:pPr algn="ctr"/>
            <a:r>
              <a:rPr lang="en-US" sz="6000" dirty="0"/>
              <a:t>Learning cursive helps build fine motor skills, hand-eye coordination, and memory retention.</a:t>
            </a:r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87FF25-9B1C-3534-0FF0-5269959268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797050" cy="17970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A196AD-C01E-D0BB-36F3-5483D2705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0800" y="75837"/>
            <a:ext cx="1797050" cy="179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647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2ACDD-240A-3BFE-2044-8010D2475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/>
              <a:t>Collins Writing</a:t>
            </a:r>
            <a:br>
              <a:rPr lang="en-US" sz="2400" dirty="0"/>
            </a:br>
            <a:r>
              <a:rPr lang="en-US" sz="2400" dirty="0"/>
              <a:t>The </a:t>
            </a:r>
            <a:r>
              <a:rPr lang="en-US" sz="2400" dirty="0">
                <a:hlinkClick r:id="rId2"/>
              </a:rPr>
              <a:t>Collins Writing Program</a:t>
            </a:r>
            <a:r>
              <a:rPr lang="en-US" sz="2400" dirty="0"/>
              <a:t> drastically improves </a:t>
            </a:r>
            <a:r>
              <a:rPr lang="en-US" sz="2400" b="1" dirty="0"/>
              <a:t>learning retention</a:t>
            </a:r>
            <a:r>
              <a:rPr lang="en-US" sz="2400" dirty="0"/>
              <a:t> by using writing as a tool to active-recall and consolidate information across all school subjects. Instead of passively reading or listening, students use specific writing frameworks that force the brain to retrieve, synthesize, and permanently store knowledge.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109A72-75EF-24B0-12BF-B02C8789E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4607"/>
            <a:ext cx="10515600" cy="4558268"/>
          </a:xfrm>
        </p:spPr>
        <p:txBody>
          <a:bodyPr/>
          <a:lstStyle/>
          <a:p>
            <a:r>
              <a:rPr lang="en-US" dirty="0"/>
              <a:t>The Five Types of Writing Framework</a:t>
            </a:r>
          </a:p>
          <a:p>
            <a:endParaRPr lang="en-US" dirty="0"/>
          </a:p>
        </p:txBody>
      </p:sp>
      <p:pic>
        <p:nvPicPr>
          <p:cNvPr id="4" name="Picture 3" descr="Five Types of Writing">
            <a:extLst>
              <a:ext uri="{FF2B5EF4-FFF2-40B4-BE49-F238E27FC236}">
                <a16:creationId xmlns:a16="http://schemas.microsoft.com/office/drawing/2014/main" id="{A2A76E06-B5E8-21BE-6D6C-C087F112A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708895"/>
            <a:ext cx="10778459" cy="300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328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0DA50-04DC-4066-9F5E-DD6900936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Collins Writing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D371BD-D59F-D6D1-1B36-5F9F2CC89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Core Benefits for Memory and Learning</a:t>
            </a:r>
          </a:p>
          <a:p>
            <a:pPr lvl="0"/>
            <a:r>
              <a:rPr lang="en-US" b="1" dirty="0"/>
              <a:t>Transfers Knowledge to Long-Term Memory:</a:t>
            </a:r>
            <a:r>
              <a:rPr lang="en-US" dirty="0"/>
              <a:t> Summarizing and paraphrasing subject matter transforms passive recognition (seeing information) into active production (explaining information).</a:t>
            </a:r>
          </a:p>
          <a:p>
            <a:pPr lvl="0"/>
            <a:r>
              <a:rPr lang="en-US" b="1" dirty="0"/>
              <a:t>Closes Knowledge Gaps Instantly:</a:t>
            </a:r>
            <a:r>
              <a:rPr lang="en-US" dirty="0"/>
              <a:t> Because these quick writes serve as instant formative assessments, teachers can see immediately what students </a:t>
            </a:r>
            <a:r>
              <a:rPr lang="en-US" i="1" dirty="0"/>
              <a:t>think</a:t>
            </a:r>
            <a:r>
              <a:rPr lang="en-US" dirty="0"/>
              <a:t> they know versus what they actually retained, correcting misconceptions before they are memorized incorrectly.</a:t>
            </a:r>
          </a:p>
          <a:p>
            <a:pPr lvl="0"/>
            <a:r>
              <a:rPr lang="en-US" b="1" dirty="0"/>
              <a:t>Works in All Subjects:</a:t>
            </a:r>
            <a:r>
              <a:rPr lang="en-US" dirty="0"/>
              <a:t> The program is designed for "Writing Across the Curriculum," meaning students apply these memory-boosting habits in science, math, history, and physical education, rather than just English class.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766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F9D7D-B7E4-0078-EBD4-146A5E86E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On-Line 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2B2FD2-45E0-EB1C-4E11-88B4AC6530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/>
              <a:t>No, online standardized assessments like the PSSA (Pennsylvania System of School Assessment) generally do not align with how students learn and retain information best.</a:t>
            </a:r>
            <a:endParaRPr lang="en-US" dirty="0"/>
          </a:p>
          <a:p>
            <a:r>
              <a:rPr lang="en-US" dirty="0"/>
              <a:t>While digital testing offers administrative convenience, quick scoring, and lower printing costs, educational research and cognitive science highlight several key disconnects between digital standardized testing and optimal learning practices. - Backes and Cowan (2020) - TAO Testing Analysis (2026)</a:t>
            </a:r>
          </a:p>
          <a:p>
            <a:pPr lvl="0"/>
            <a:r>
              <a:rPr lang="en-US" b="1" dirty="0"/>
              <a:t>Shallow Reading ("Paging &amp; Skimming"):</a:t>
            </a:r>
            <a:r>
              <a:rPr lang="en-US" dirty="0"/>
              <a:t> Reading complex text on screens often leads to lower deep-comprehension scores compared to physical paper, as digital environments encourage scanning rather than deep analytical reading. – Delgado et al. (2018), </a:t>
            </a:r>
            <a:r>
              <a:rPr lang="en-US" dirty="0" err="1"/>
              <a:t>Salmerón</a:t>
            </a:r>
            <a:r>
              <a:rPr lang="en-US" dirty="0"/>
              <a:t> et al., (2023)</a:t>
            </a:r>
          </a:p>
          <a:p>
            <a:pPr lvl="0"/>
            <a:r>
              <a:rPr lang="en-US" b="1" dirty="0"/>
              <a:t>Spatial Memory Disruption:</a:t>
            </a:r>
            <a:r>
              <a:rPr lang="en-US" dirty="0"/>
              <a:t> When reading a physical booklet, students form a visual-spatial mental map of where information is on a page. Navigating via scrolling or clicking through separate digital tabs/windows breaks this spatial context, placing an extra load on working memory. - Mangen et al. (2019), Sakai et al. (2026)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904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34479-D4EB-BCC1-1129-27185F483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New Science Standards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387D7-FCD4-57F2-1FB2-933E195E3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3985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STEELS</a:t>
            </a:r>
            <a:r>
              <a:rPr lang="en-US" dirty="0"/>
              <a:t> - Science Technology Engineering Environmental Literacy &amp; Sustainability</a:t>
            </a:r>
          </a:p>
          <a:p>
            <a:r>
              <a:rPr lang="en-US" dirty="0"/>
              <a:t>Shift science education away from passive, rote memorization toward hands-on, real-world problem solving.</a:t>
            </a:r>
          </a:p>
          <a:p>
            <a:pPr lvl="1"/>
            <a:r>
              <a:rPr lang="en-US" i="1" dirty="0"/>
              <a:t>Science and Engineering Practices:</a:t>
            </a:r>
            <a:r>
              <a:rPr lang="en-US" dirty="0"/>
              <a:t> Designing experiments, analyzing data, constructing arguments, and modeling solutions.</a:t>
            </a:r>
          </a:p>
          <a:p>
            <a:pPr lvl="1"/>
            <a:r>
              <a:rPr lang="en-US" i="1" dirty="0"/>
              <a:t>Disciplinary Core Ideas:</a:t>
            </a:r>
            <a:r>
              <a:rPr lang="en-US" dirty="0"/>
              <a:t> Key concepts in life, physical, and Earth/space sciences.</a:t>
            </a:r>
          </a:p>
          <a:p>
            <a:pPr lvl="1"/>
            <a:r>
              <a:rPr lang="en-US" i="1" dirty="0"/>
              <a:t>Crosscutting Concepts:</a:t>
            </a:r>
            <a:r>
              <a:rPr lang="en-US" dirty="0"/>
              <a:t> Identifying overarching themes like cause-and-effect, systems, and patterns across all scientific disciplines.</a:t>
            </a:r>
          </a:p>
          <a:p>
            <a:r>
              <a:rPr lang="en-US" b="1" dirty="0"/>
              <a:t>Phenomenon-Based Learning:</a:t>
            </a:r>
            <a:r>
              <a:rPr lang="en-US" dirty="0"/>
              <a:t> </a:t>
            </a:r>
            <a:r>
              <a:rPr lang="en-US" sz="2400" dirty="0"/>
              <a:t>Classroom instruction centers around explaining real-world phenomena (e.g., investigating why a local watershed flooded or how energy transfers during a collision). This keeps learning relevant, contextual, and engaging.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ECF0CA-A9FF-E4D5-7F9C-8B95970118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797050" cy="17970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36B1D7-51B7-D7FB-A482-50ABB225A7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9412" y="51828"/>
            <a:ext cx="1797050" cy="179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368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94183-A540-4FC1-14E4-C896D7B77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65195A-76AA-2409-606B-EC3E769F3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Under the old standards, questions typically asked students to identify a definition or recall a memorized facts. Under STEELS, questions are scenario-driven ("3D Learning"): students are presented with data or a model showing a real-world event and must apply science and engineering practices to explain </a:t>
            </a:r>
            <a:r>
              <a:rPr lang="en-US" sz="3600" i="1" dirty="0"/>
              <a:t>why</a:t>
            </a:r>
            <a:r>
              <a:rPr lang="en-US" sz="3600" dirty="0"/>
              <a:t> or </a:t>
            </a:r>
            <a:r>
              <a:rPr lang="en-US" sz="3600" i="1" dirty="0"/>
              <a:t>how</a:t>
            </a:r>
            <a:r>
              <a:rPr lang="en-US" sz="3600" dirty="0"/>
              <a:t> it happens.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709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B99B94-33A1-106E-0F23-3FD53CAF2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34715"/>
            <a:ext cx="10515600" cy="6056026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Old Science Standards (2002 Assessment Anchors)</a:t>
            </a:r>
          </a:p>
          <a:p>
            <a:r>
              <a:rPr lang="en-US" i="1" dirty="0"/>
              <a:t>Focus: Rote recall, isolated facts, single-correct-answer multiple choice.</a:t>
            </a:r>
            <a:endParaRPr lang="en-US" dirty="0"/>
          </a:p>
          <a:p>
            <a:r>
              <a:rPr lang="en-US" b="1" dirty="0"/>
              <a:t>Sample Question:</a:t>
            </a:r>
            <a:endParaRPr lang="en-US" dirty="0"/>
          </a:p>
          <a:p>
            <a:r>
              <a:rPr lang="en-US" b="1" dirty="0"/>
              <a:t>Which of the following best describes runoff?</a:t>
            </a:r>
            <a:endParaRPr lang="en-US" dirty="0"/>
          </a:p>
          <a:p>
            <a:r>
              <a:rPr lang="en-US" dirty="0"/>
              <a:t>A) Water evaporating from leaves into the atmosphere</a:t>
            </a:r>
          </a:p>
          <a:p>
            <a:r>
              <a:rPr lang="en-US" dirty="0"/>
              <a:t>B) Water soaking into the underground water table</a:t>
            </a:r>
          </a:p>
          <a:p>
            <a:r>
              <a:rPr lang="en-US" dirty="0"/>
              <a:t>C) Water flowing over the land surface into lakes and streams</a:t>
            </a:r>
          </a:p>
          <a:p>
            <a:r>
              <a:rPr lang="en-US" dirty="0"/>
              <a:t>D) Water forming clouds high in the atmosphere</a:t>
            </a:r>
          </a:p>
          <a:p>
            <a:r>
              <a:rPr lang="en-US" b="1" dirty="0"/>
              <a:t>Answer:</a:t>
            </a:r>
            <a:r>
              <a:rPr lang="en-US" dirty="0"/>
              <a:t> </a:t>
            </a:r>
            <a:r>
              <a:rPr lang="en-US" b="1" dirty="0"/>
              <a:t>C</a:t>
            </a:r>
            <a:endParaRPr lang="en-US" dirty="0"/>
          </a:p>
          <a:p>
            <a:r>
              <a:rPr lang="en-US" i="1" dirty="0"/>
              <a:t>Why it fits the old standard:</a:t>
            </a:r>
            <a:r>
              <a:rPr lang="en-US" dirty="0"/>
              <a:t> This question only tests whether a student can memorize and retrieve a definition. It requires no analysis, data interpretation, or connection to real-world impact.</a:t>
            </a:r>
          </a:p>
        </p:txBody>
      </p:sp>
    </p:spTree>
    <p:extLst>
      <p:ext uri="{BB962C8B-B14F-4D97-AF65-F5344CB8AC3E}">
        <p14:creationId xmlns:p14="http://schemas.microsoft.com/office/powerpoint/2010/main" val="19086952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90E95-E626-E1BC-A200-291860AD43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4833"/>
            <a:ext cx="10515600" cy="638581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/>
              <a:t>Sample Scenario:</a:t>
            </a:r>
            <a:endParaRPr lang="en-US" dirty="0"/>
          </a:p>
          <a:p>
            <a:r>
              <a:rPr lang="en-US" b="1" dirty="0"/>
              <a:t>Phenomenon:</a:t>
            </a:r>
            <a:r>
              <a:rPr lang="en-US" dirty="0"/>
              <a:t> A city in Pennsylvania paved over a large field to construct a new shopping center parking lot. Local residents noticed that during heavy rainstorms, a nearby creek turned brown and murky, and several downstream yards flooded.</a:t>
            </a:r>
          </a:p>
          <a:p>
            <a:r>
              <a:rPr lang="en-US" b="1" dirty="0"/>
              <a:t>Part 1 (Data Analysis):</a:t>
            </a:r>
            <a:endParaRPr lang="en-US" dirty="0"/>
          </a:p>
          <a:p>
            <a:r>
              <a:rPr lang="en-US" dirty="0"/>
              <a:t>Below is a map showing the town before and after construction, along with a graph measuring stream flow rate during a 2-inch rainfall event.</a:t>
            </a:r>
          </a:p>
          <a:p>
            <a:r>
              <a:rPr lang="en-US" i="1" dirty="0"/>
              <a:t>[Graph provided showing stream flow peaking much higher and faster after construction]</a:t>
            </a:r>
            <a:endParaRPr lang="en-US" dirty="0"/>
          </a:p>
          <a:p>
            <a:r>
              <a:rPr lang="en-US" dirty="0"/>
              <a:t>Based on the data, explain how replacing soil with asphalt affected the water cycle in this ecosystem. Use evidence from the graph to support your claim.</a:t>
            </a:r>
          </a:p>
          <a:p>
            <a:r>
              <a:rPr lang="en-US" b="1" dirty="0"/>
              <a:t>Part 2 (Engineering Solution):</a:t>
            </a:r>
            <a:endParaRPr lang="en-US" dirty="0"/>
          </a:p>
          <a:p>
            <a:r>
              <a:rPr lang="en-US" dirty="0"/>
              <a:t>The town council wants to reduce local flooding and stream pollution without removing the parking lot. Which modification would best solve the problem using natural systems?</a:t>
            </a:r>
          </a:p>
          <a:p>
            <a:r>
              <a:rPr lang="en-US" dirty="0"/>
              <a:t>A) Installing permeable pavement and a rain garden to increase water infiltration</a:t>
            </a:r>
          </a:p>
          <a:p>
            <a:r>
              <a:rPr lang="en-US" dirty="0"/>
              <a:t>B) Paving over the remaining grass to make runoff move faster into the storm drains</a:t>
            </a:r>
          </a:p>
          <a:p>
            <a:r>
              <a:rPr lang="en-US" dirty="0"/>
              <a:t>C) Building higher walls along the stream banks to prevent overflow</a:t>
            </a:r>
          </a:p>
          <a:p>
            <a:r>
              <a:rPr lang="en-US" dirty="0"/>
              <a:t>D) Spraying fertilizer on the remaining lawns to help plants absorb more rain</a:t>
            </a:r>
          </a:p>
          <a:p>
            <a:r>
              <a:rPr lang="en-US" b="1" dirty="0"/>
              <a:t>Answer:</a:t>
            </a:r>
            <a:r>
              <a:rPr lang="en-US" dirty="0"/>
              <a:t> </a:t>
            </a:r>
            <a:r>
              <a:rPr lang="en-US" b="1" dirty="0"/>
              <a:t>Part 1:</a:t>
            </a:r>
            <a:r>
              <a:rPr lang="en-US" dirty="0"/>
              <a:t> Student constructs a short response explaining that non-porous asphalt prevents water infiltration, turning ground absorption into rapid surface runoff that carries sediment into the creek. </a:t>
            </a:r>
            <a:r>
              <a:rPr lang="en-US" b="1" dirty="0"/>
              <a:t>Part 2:</a:t>
            </a:r>
            <a:r>
              <a:rPr lang="en-US" dirty="0"/>
              <a:t> </a:t>
            </a:r>
            <a:r>
              <a:rPr lang="en-US" b="1" dirty="0"/>
              <a:t>A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282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44D4AD-4CA8-A71F-5862-770C799794E5}"/>
              </a:ext>
            </a:extLst>
          </p:cNvPr>
          <p:cNvSpPr txBox="1"/>
          <p:nvPr/>
        </p:nvSpPr>
        <p:spPr>
          <a:xfrm>
            <a:off x="638881" y="457200"/>
            <a:ext cx="10909640" cy="13686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dirty="0">
                <a:latin typeface="+mj-lt"/>
                <a:ea typeface="+mj-ea"/>
                <a:cs typeface="+mj-cs"/>
              </a:rPr>
              <a:t>NWEA MAP DIAGNOSTIC K-12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sX0" fmla="*/ 0 w 3291840"/>
              <a:gd name="csY0" fmla="*/ 0 h 18288"/>
              <a:gd name="csX1" fmla="*/ 658368 w 3291840"/>
              <a:gd name="csY1" fmla="*/ 0 h 18288"/>
              <a:gd name="csX2" fmla="*/ 1283818 w 3291840"/>
              <a:gd name="csY2" fmla="*/ 0 h 18288"/>
              <a:gd name="csX3" fmla="*/ 1909267 w 3291840"/>
              <a:gd name="csY3" fmla="*/ 0 h 18288"/>
              <a:gd name="csX4" fmla="*/ 2633472 w 3291840"/>
              <a:gd name="csY4" fmla="*/ 0 h 18288"/>
              <a:gd name="csX5" fmla="*/ 3291840 w 3291840"/>
              <a:gd name="csY5" fmla="*/ 0 h 18288"/>
              <a:gd name="csX6" fmla="*/ 3291840 w 3291840"/>
              <a:gd name="csY6" fmla="*/ 18288 h 18288"/>
              <a:gd name="csX7" fmla="*/ 2633472 w 3291840"/>
              <a:gd name="csY7" fmla="*/ 18288 h 18288"/>
              <a:gd name="csX8" fmla="*/ 2073859 w 3291840"/>
              <a:gd name="csY8" fmla="*/ 18288 h 18288"/>
              <a:gd name="csX9" fmla="*/ 1448410 w 3291840"/>
              <a:gd name="csY9" fmla="*/ 18288 h 18288"/>
              <a:gd name="csX10" fmla="*/ 822960 w 3291840"/>
              <a:gd name="csY10" fmla="*/ 18288 h 18288"/>
              <a:gd name="csX11" fmla="*/ 0 w 3291840"/>
              <a:gd name="csY11" fmla="*/ 18288 h 18288"/>
              <a:gd name="csX12" fmla="*/ 0 w 329184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2925D7-5A22-9069-6857-968D3D142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460" y="2078555"/>
            <a:ext cx="7458634" cy="44835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730525-8689-58FC-C163-410ECF8F78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7050" cy="17970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B5134E-40B6-EAD6-3245-E85A5E7128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3051" y="0"/>
            <a:ext cx="1797050" cy="179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0328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4F9896-4FBB-B783-76B9-8C7D4BDFCA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043" y="432707"/>
            <a:ext cx="8131627" cy="599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7773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7ABAC7-629C-EC14-A19B-71679502D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0"/>
            <a:ext cx="10909640" cy="1368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dirty="0"/>
              <a:t>Aviation Learning Targets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sX0" fmla="*/ 0 w 3291840"/>
              <a:gd name="csY0" fmla="*/ 0 h 18288"/>
              <a:gd name="csX1" fmla="*/ 658368 w 3291840"/>
              <a:gd name="csY1" fmla="*/ 0 h 18288"/>
              <a:gd name="csX2" fmla="*/ 1283818 w 3291840"/>
              <a:gd name="csY2" fmla="*/ 0 h 18288"/>
              <a:gd name="csX3" fmla="*/ 1909267 w 3291840"/>
              <a:gd name="csY3" fmla="*/ 0 h 18288"/>
              <a:gd name="csX4" fmla="*/ 2633472 w 3291840"/>
              <a:gd name="csY4" fmla="*/ 0 h 18288"/>
              <a:gd name="csX5" fmla="*/ 3291840 w 3291840"/>
              <a:gd name="csY5" fmla="*/ 0 h 18288"/>
              <a:gd name="csX6" fmla="*/ 3291840 w 3291840"/>
              <a:gd name="csY6" fmla="*/ 18288 h 18288"/>
              <a:gd name="csX7" fmla="*/ 2633472 w 3291840"/>
              <a:gd name="csY7" fmla="*/ 18288 h 18288"/>
              <a:gd name="csX8" fmla="*/ 2073859 w 3291840"/>
              <a:gd name="csY8" fmla="*/ 18288 h 18288"/>
              <a:gd name="csX9" fmla="*/ 1448410 w 3291840"/>
              <a:gd name="csY9" fmla="*/ 18288 h 18288"/>
              <a:gd name="csX10" fmla="*/ 822960 w 3291840"/>
              <a:gd name="csY10" fmla="*/ 18288 h 18288"/>
              <a:gd name="csX11" fmla="*/ 0 w 3291840"/>
              <a:gd name="csY11" fmla="*/ 18288 h 18288"/>
              <a:gd name="csX12" fmla="*/ 0 w 329184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E74D7DD-4156-03BD-B909-998071AB1A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6493" y="2319590"/>
            <a:ext cx="5614416" cy="39349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EAFA924-1A0E-3175-3A58-1F03DCE02E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7050" cy="17970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C6B056C-7654-6CCC-C5EB-648BE70C6C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2743" y="53633"/>
            <a:ext cx="1797050" cy="174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5224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85A0FF-39FD-9265-AFE0-EED648136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450" y="165100"/>
            <a:ext cx="10071100" cy="652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2153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B9EAC4-DEF6-8176-C5FF-E631B620DF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306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3473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044FC01-A9BE-E6EA-2290-DC3A5882BA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306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7398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C966DAF-E54F-C5D3-C447-9F5925DA49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306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4982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CAAFD2-04CC-240F-D5BC-CE8C73AE4B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306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5752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CD0BA4-6FA0-C156-6D87-79DC647CFE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306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0683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11287</TotalTime>
  <Words>1137</Words>
  <Application>Microsoft Macintosh PowerPoint</Application>
  <PresentationFormat>Widescreen</PresentationFormat>
  <Paragraphs>104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Aptos</vt:lpstr>
      <vt:lpstr>Aptos Display</vt:lpstr>
      <vt:lpstr>Aptos Narrow</vt:lpstr>
      <vt:lpstr>Arial</vt:lpstr>
      <vt:lpstr>Office Theme</vt:lpstr>
      <vt:lpstr>Teaching and Learning Update</vt:lpstr>
      <vt:lpstr>PowerPoint Presentation</vt:lpstr>
      <vt:lpstr>Longitudinal Enrollment</vt:lpstr>
      <vt:lpstr>TIN Housing </vt:lpstr>
      <vt:lpstr>Pequea Valley Real Estate Vacany Rate</vt:lpstr>
      <vt:lpstr>PowerPoint Presentation</vt:lpstr>
      <vt:lpstr>PowerPoint Presentation</vt:lpstr>
      <vt:lpstr>Cursive Writing – Act 2</vt:lpstr>
      <vt:lpstr>Collins Writing The Collins Writing Program drastically improves learning retention by using writing as a tool to active-recall and consolidate information across all school subjects. Instead of passively reading or listening, students use specific writing frameworks that force the brain to retrieve, synthesize, and permanently store knowledge. </vt:lpstr>
      <vt:lpstr>Collins Writing Continued</vt:lpstr>
      <vt:lpstr>On-Line Assessments</vt:lpstr>
      <vt:lpstr>New Science Standards</vt:lpstr>
      <vt:lpstr>Example</vt:lpstr>
      <vt:lpstr>PowerPoint Presentation</vt:lpstr>
      <vt:lpstr>PowerPoint Presentation</vt:lpstr>
      <vt:lpstr>PowerPoint Presentation</vt:lpstr>
      <vt:lpstr>PowerPoint Presentation</vt:lpstr>
      <vt:lpstr>Aviation Learning Targets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Eby, Rich</dc:creator>
  <cp:lastModifiedBy>Eby, Rich</cp:lastModifiedBy>
  <cp:revision>33</cp:revision>
  <dcterms:created xsi:type="dcterms:W3CDTF">2026-08-27T18:55:28Z</dcterms:created>
  <dcterms:modified xsi:type="dcterms:W3CDTF">2026-09-28T17:48:35Z</dcterms:modified>
</cp:coreProperties>
</file>