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256" r:id="rId2"/>
    <p:sldId id="265" r:id="rId3"/>
    <p:sldId id="260" r:id="rId4"/>
    <p:sldId id="306" r:id="rId5"/>
    <p:sldId id="309" r:id="rId6"/>
    <p:sldId id="308" r:id="rId7"/>
    <p:sldId id="296" r:id="rId8"/>
    <p:sldId id="295" r:id="rId9"/>
    <p:sldId id="293" r:id="rId10"/>
    <p:sldId id="291" r:id="rId11"/>
    <p:sldId id="305" r:id="rId12"/>
    <p:sldId id="292" r:id="rId13"/>
    <p:sldId id="307" r:id="rId14"/>
    <p:sldId id="270" r:id="rId15"/>
    <p:sldId id="297" r:id="rId16"/>
    <p:sldId id="303" r:id="rId17"/>
    <p:sldId id="304" r:id="rId18"/>
    <p:sldId id="261" r:id="rId19"/>
  </p:sldIdLst>
  <p:sldSz cx="9144000" cy="6858000" type="letter"/>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8" userDrawn="1">
          <p15:clr>
            <a:srgbClr val="A4A3A4"/>
          </p15:clr>
        </p15:guide>
        <p15:guide id="2" pos="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F5B"/>
    <a:srgbClr val="9933FF"/>
    <a:srgbClr val="FEFEFE"/>
    <a:srgbClr val="05B050"/>
    <a:srgbClr val="FF6600"/>
    <a:srgbClr val="2670BC"/>
    <a:srgbClr val="F6F7F4"/>
    <a:srgbClr val="89E605"/>
    <a:srgbClr val="3B3D46"/>
    <a:srgbClr val="FF66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08"/>
    <p:restoredTop sz="90120"/>
  </p:normalViewPr>
  <p:slideViewPr>
    <p:cSldViewPr snapToGrid="0" showGuides="1">
      <p:cViewPr varScale="1">
        <p:scale>
          <a:sx n="99" d="100"/>
          <a:sy n="99" d="100"/>
        </p:scale>
        <p:origin x="600" y="184"/>
      </p:cViewPr>
      <p:guideLst>
        <p:guide orient="horz" pos="408"/>
        <p:guide pos="12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DCE9F2-712B-E445-92EC-B782E340B827}" type="datetimeFigureOut">
              <a:rPr lang="en-US" smtClean="0"/>
              <a:t>9/28/26</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CDB442A-2DBA-D044-9510-D8B2B130AD87}" type="slidenum">
              <a:rPr lang="en-US" smtClean="0"/>
              <a:t>‹#›</a:t>
            </a:fld>
            <a:endParaRPr lang="en-US"/>
          </a:p>
        </p:txBody>
      </p:sp>
    </p:spTree>
    <p:extLst>
      <p:ext uri="{BB962C8B-B14F-4D97-AF65-F5344CB8AC3E}">
        <p14:creationId xmlns:p14="http://schemas.microsoft.com/office/powerpoint/2010/main" val="2101067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Event = testing window</a:t>
            </a:r>
          </a:p>
        </p:txBody>
      </p:sp>
      <p:sp>
        <p:nvSpPr>
          <p:cNvPr id="4" name="Slide Number Placeholder 3"/>
          <p:cNvSpPr>
            <a:spLocks noGrp="1"/>
          </p:cNvSpPr>
          <p:nvPr>
            <p:ph type="sldNum" sz="quarter" idx="5"/>
          </p:nvPr>
        </p:nvSpPr>
        <p:spPr/>
        <p:txBody>
          <a:bodyPr/>
          <a:lstStyle/>
          <a:p>
            <a:fld id="{9CDB442A-2DBA-D044-9510-D8B2B130AD87}" type="slidenum">
              <a:rPr lang="en-US" smtClean="0"/>
              <a:t>10</a:t>
            </a:fld>
            <a:endParaRPr lang="en-US"/>
          </a:p>
        </p:txBody>
      </p:sp>
    </p:spTree>
    <p:extLst>
      <p:ext uri="{BB962C8B-B14F-4D97-AF65-F5344CB8AC3E}">
        <p14:creationId xmlns:p14="http://schemas.microsoft.com/office/powerpoint/2010/main" val="1100543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DB442A-2DBA-D044-9510-D8B2B130AD87}" type="slidenum">
              <a:rPr lang="en-US" smtClean="0"/>
              <a:t>12</a:t>
            </a:fld>
            <a:endParaRPr lang="en-US"/>
          </a:p>
        </p:txBody>
      </p:sp>
    </p:spTree>
    <p:extLst>
      <p:ext uri="{BB962C8B-B14F-4D97-AF65-F5344CB8AC3E}">
        <p14:creationId xmlns:p14="http://schemas.microsoft.com/office/powerpoint/2010/main" val="884774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Tree>
    <p:extLst>
      <p:ext uri="{BB962C8B-B14F-4D97-AF65-F5344CB8AC3E}">
        <p14:creationId xmlns:p14="http://schemas.microsoft.com/office/powerpoint/2010/main" val="263967259"/>
      </p:ext>
    </p:extLst>
  </p:cSld>
  <p:clrMapOvr>
    <a:masterClrMapping/>
  </p:clrMapOvr>
  <p:transition spd="slow">
    <p:push dir="u"/>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3395103316"/>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261900964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212874136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337557496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D800F52-AC0F-CB6C-38C7-A8F3FEF7E9B1}"/>
              </a:ext>
            </a:extLst>
          </p:cNvPr>
          <p:cNvSpPr>
            <a:spLocks noGrp="1"/>
          </p:cNvSpPr>
          <p:nvPr>
            <p:ph type="body" sz="quarter" idx="13"/>
          </p:nvPr>
        </p:nvSpPr>
        <p:spPr>
          <a:xfrm>
            <a:off x="116963" y="116963"/>
            <a:ext cx="5598160" cy="1016000"/>
          </a:xfrm>
        </p:spPr>
        <p:txBody>
          <a:bodyPr/>
          <a:lstStyle>
            <a:lvl1pPr marL="0" indent="0">
              <a:buFontTx/>
              <a:buNone/>
              <a:defRPr b="1" u="sng">
                <a:solidFill>
                  <a:schemeClr val="accent1">
                    <a:lumMod val="50000"/>
                  </a:schemeClr>
                </a:solidFill>
                <a:latin typeface="Times New Roman" panose="02020603050405020304" pitchFamily="18" charset="0"/>
                <a:cs typeface="Times New Roman" panose="02020603050405020304" pitchFamily="18" charset="0"/>
              </a:defRPr>
            </a:lvl1pPr>
          </a:lstStyle>
          <a:p>
            <a:pPr lvl="0"/>
            <a:r>
              <a:rPr lang="en-US" dirty="0"/>
              <a:t>Click to edit Master text styles</a:t>
            </a:r>
          </a:p>
        </p:txBody>
      </p:sp>
      <p:sp>
        <p:nvSpPr>
          <p:cNvPr id="5" name="Slide Number Placeholder 4"/>
          <p:cNvSpPr>
            <a:spLocks noGrp="1"/>
          </p:cNvSpPr>
          <p:nvPr>
            <p:ph type="sldNum" sz="quarter" idx="12"/>
          </p:nvPr>
        </p:nvSpPr>
        <p:spPr>
          <a:xfrm>
            <a:off x="8592708" y="6492875"/>
            <a:ext cx="531628" cy="365125"/>
          </a:xfrm>
          <a:prstGeom prst="rect">
            <a:avLst/>
          </a:prstGeom>
        </p:spPr>
        <p:txBody>
          <a:bodyPr/>
          <a:lstStyle>
            <a:lvl1pPr algn="ctr">
              <a:defRPr sz="1100">
                <a:solidFill>
                  <a:srgbClr val="7030A0"/>
                </a:solidFill>
                <a:latin typeface="Times New Roman" panose="02020603050405020304" pitchFamily="18" charset="0"/>
                <a:cs typeface="Times New Roman" panose="02020603050405020304" pitchFamily="18" charset="0"/>
              </a:defRPr>
            </a:lvl1pPr>
          </a:lstStyle>
          <a:p>
            <a:fld id="{64203FF6-1063-3D43-A631-7A9D02D47C52}" type="slidenum">
              <a:rPr lang="en-US" smtClean="0"/>
              <a:pPr/>
              <a:t>‹#›</a:t>
            </a:fld>
            <a:endParaRPr lang="en-US" dirty="0"/>
          </a:p>
        </p:txBody>
      </p:sp>
    </p:spTree>
    <p:extLst>
      <p:ext uri="{BB962C8B-B14F-4D97-AF65-F5344CB8AC3E}">
        <p14:creationId xmlns:p14="http://schemas.microsoft.com/office/powerpoint/2010/main" val="334216493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875722257"/>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390670265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3687784029"/>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126783638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086600" y="6468745"/>
            <a:ext cx="2057400" cy="365125"/>
          </a:xfrm>
          <a:prstGeom prst="rect">
            <a:avLst/>
          </a:prstGeom>
        </p:spPr>
        <p:txBody>
          <a:bodyPr/>
          <a:lstStyle/>
          <a:p>
            <a:fld id="{49FF1D90-3C62-364D-AAFF-AF84830451DE}" type="slidenum">
              <a:rPr lang="en-US" smtClean="0"/>
              <a:t>‹#›</a:t>
            </a:fld>
            <a:endParaRPr lang="en-US"/>
          </a:p>
        </p:txBody>
      </p:sp>
    </p:spTree>
    <p:extLst>
      <p:ext uri="{BB962C8B-B14F-4D97-AF65-F5344CB8AC3E}">
        <p14:creationId xmlns:p14="http://schemas.microsoft.com/office/powerpoint/2010/main" val="45191034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A colorful squares with white border&#10;&#10;Description automatically generated">
            <a:extLst>
              <a:ext uri="{FF2B5EF4-FFF2-40B4-BE49-F238E27FC236}">
                <a16:creationId xmlns:a16="http://schemas.microsoft.com/office/drawing/2014/main" id="{F6D980C8-F03B-BA0E-DEF0-EB15B8D7B14A}"/>
              </a:ext>
            </a:extLst>
          </p:cNvPr>
          <p:cNvPicPr>
            <a:picLocks noChangeAspect="1"/>
          </p:cNvPicPr>
          <p:nvPr userDrawn="1"/>
        </p:nvPicPr>
        <p:blipFill>
          <a:blip r:embed="rId13"/>
          <a:stretch>
            <a:fillRect/>
          </a:stretch>
        </p:blipFill>
        <p:spPr>
          <a:xfrm>
            <a:off x="0" y="6065418"/>
            <a:ext cx="3159760" cy="792582"/>
          </a:xfrm>
          <a:prstGeom prst="rect">
            <a:avLst/>
          </a:prstGeom>
        </p:spPr>
      </p:pic>
      <p:pic>
        <p:nvPicPr>
          <p:cNvPr id="9" name="Picture 8" descr="A colorful squares with white border&#10;&#10;Description automatically generated">
            <a:extLst>
              <a:ext uri="{FF2B5EF4-FFF2-40B4-BE49-F238E27FC236}">
                <a16:creationId xmlns:a16="http://schemas.microsoft.com/office/drawing/2014/main" id="{59232DA9-2657-80D5-DBE3-A11760100830}"/>
              </a:ext>
            </a:extLst>
          </p:cNvPr>
          <p:cNvPicPr>
            <a:picLocks noChangeAspect="1"/>
          </p:cNvPicPr>
          <p:nvPr userDrawn="1"/>
        </p:nvPicPr>
        <p:blipFill>
          <a:blip r:embed="rId13"/>
          <a:stretch>
            <a:fillRect/>
          </a:stretch>
        </p:blipFill>
        <p:spPr>
          <a:xfrm>
            <a:off x="3159760" y="6065418"/>
            <a:ext cx="3159760" cy="792582"/>
          </a:xfrm>
          <a:prstGeom prst="rect">
            <a:avLst/>
          </a:prstGeom>
        </p:spPr>
      </p:pic>
      <p:pic>
        <p:nvPicPr>
          <p:cNvPr id="11" name="Picture 10" descr="A blue text on a white background&#10;&#10;Description automatically generated">
            <a:extLst>
              <a:ext uri="{FF2B5EF4-FFF2-40B4-BE49-F238E27FC236}">
                <a16:creationId xmlns:a16="http://schemas.microsoft.com/office/drawing/2014/main" id="{46376008-D744-55D9-C6AE-6CB604DE9DAF}"/>
              </a:ext>
            </a:extLst>
          </p:cNvPr>
          <p:cNvPicPr>
            <a:picLocks noChangeAspect="1"/>
          </p:cNvPicPr>
          <p:nvPr userDrawn="1"/>
        </p:nvPicPr>
        <p:blipFill rotWithShape="1">
          <a:blip r:embed="rId14"/>
          <a:srcRect b="6961"/>
          <a:stretch/>
        </p:blipFill>
        <p:spPr>
          <a:xfrm>
            <a:off x="6319520" y="6044567"/>
            <a:ext cx="2000250" cy="789303"/>
          </a:xfrm>
          <a:prstGeom prst="rect">
            <a:avLst/>
          </a:prstGeom>
        </p:spPr>
      </p:pic>
      <p:sp>
        <p:nvSpPr>
          <p:cNvPr id="12" name="Slide Number Placeholder 4">
            <a:extLst>
              <a:ext uri="{FF2B5EF4-FFF2-40B4-BE49-F238E27FC236}">
                <a16:creationId xmlns:a16="http://schemas.microsoft.com/office/drawing/2014/main" id="{619A7016-71E8-F3BE-12DC-352395DAFD45}"/>
              </a:ext>
            </a:extLst>
          </p:cNvPr>
          <p:cNvSpPr>
            <a:spLocks noGrp="1"/>
          </p:cNvSpPr>
          <p:nvPr>
            <p:ph type="sldNum" sz="quarter" idx="4"/>
          </p:nvPr>
        </p:nvSpPr>
        <p:spPr>
          <a:xfrm>
            <a:off x="8612372" y="6492875"/>
            <a:ext cx="531628" cy="365125"/>
          </a:xfrm>
          <a:prstGeom prst="rect">
            <a:avLst/>
          </a:prstGeom>
        </p:spPr>
        <p:txBody>
          <a:bodyPr/>
          <a:lstStyle>
            <a:lvl1pPr>
              <a:defRPr sz="1100">
                <a:solidFill>
                  <a:srgbClr val="7030A0"/>
                </a:solidFill>
                <a:latin typeface="Times New Roman" panose="02020603050405020304" pitchFamily="18" charset="0"/>
                <a:cs typeface="Times New Roman" panose="02020603050405020304" pitchFamily="18" charset="0"/>
              </a:defRPr>
            </a:lvl1pPr>
          </a:lstStyle>
          <a:p>
            <a:fld id="{64203FF6-1063-3D43-A631-7A9D02D47C52}" type="slidenum">
              <a:rPr lang="en-US" smtClean="0"/>
              <a:pPr/>
              <a:t>‹#›</a:t>
            </a:fld>
            <a:endParaRPr lang="en-US" dirty="0"/>
          </a:p>
        </p:txBody>
      </p:sp>
    </p:spTree>
    <p:extLst>
      <p:ext uri="{BB962C8B-B14F-4D97-AF65-F5344CB8AC3E}">
        <p14:creationId xmlns:p14="http://schemas.microsoft.com/office/powerpoint/2010/main" val="967297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riversidedatamanager.com/" TargetMode="External"/><Relationship Id="rId2" Type="http://schemas.openxmlformats.org/officeDocument/2006/relationships/hyperlink" Target="https://www.spps.org/about/departments/research-evaluation-assessment/assessments/test-coordination/test-administrator-resources" TargetMode="External"/><Relationship Id="rId1" Type="http://schemas.openxmlformats.org/officeDocument/2006/relationships/slideLayout" Target="../slideLayouts/slideLayout6.xml"/><Relationship Id="rId6" Type="http://schemas.openxmlformats.org/officeDocument/2006/relationships/hyperlink" Target="https://riversideinsights.com/training-resources/webinars" TargetMode="External"/><Relationship Id="rId5" Type="http://schemas.openxmlformats.org/officeDocument/2006/relationships/hyperlink" Target="https://cogat.com/" TargetMode="External"/><Relationship Id="rId4" Type="http://schemas.openxmlformats.org/officeDocument/2006/relationships/hyperlink" Target="https://riversideinsights.com/dm-complimentary-training"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spps.org/about/departments/research-evaluation-assessment/assessments/cogat-family-information" TargetMode="External"/><Relationship Id="rId7" Type="http://schemas.openxmlformats.org/officeDocument/2006/relationships/image" Target="../media/image8.png"/><Relationship Id="rId2" Type="http://schemas.openxmlformats.org/officeDocument/2006/relationships/hyperlink" Target="https://www.spps.org/about/departments/research-evaluation-assessment/assessments/test-coordination/test-administrator-resources" TargetMode="External"/><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sppsorg.finalsite.com/fs/resource-manager/view/893bebca-d866-4357-a844-76178daa9bce" TargetMode="External"/><Relationship Id="rId7" Type="http://schemas.openxmlformats.org/officeDocument/2006/relationships/hyperlink" Target="https://www.spps.org/about/departments/research-evaluation-assessment/assessments/cogat-family-information" TargetMode="External"/><Relationship Id="rId2" Type="http://schemas.openxmlformats.org/officeDocument/2006/relationships/hyperlink" Target="https://riversideinsights.com/citc/dashboard-main" TargetMode="External"/><Relationship Id="rId1" Type="http://schemas.openxmlformats.org/officeDocument/2006/relationships/slideLayout" Target="../slideLayouts/slideLayout6.xml"/><Relationship Id="rId6" Type="http://schemas.openxmlformats.org/officeDocument/2006/relationships/hyperlink" Target="https://www.spps.org/about/departments/research-evaluation-assessment/test-coordination/cogat-family-information" TargetMode="External"/><Relationship Id="rId5" Type="http://schemas.openxmlformats.org/officeDocument/2006/relationships/hyperlink" Target="https://riversideinsights.com/citc/dashboard-parent" TargetMode="External"/><Relationship Id="rId4" Type="http://schemas.openxmlformats.org/officeDocument/2006/relationships/hyperlink" Target="https://tinyurl.com/2mn4rkm7"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hyperlink" Target="https://www.spps.org/families/interpreter-service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A0581B-749E-E96C-F642-165BBF2A8669}"/>
              </a:ext>
            </a:extLst>
          </p:cNvPr>
          <p:cNvSpPr txBox="1">
            <a:spLocks noChangeArrowheads="1"/>
          </p:cNvSpPr>
          <p:nvPr/>
        </p:nvSpPr>
        <p:spPr>
          <a:xfrm>
            <a:off x="284956" y="485775"/>
            <a:ext cx="8318499" cy="148818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2800" b="1" dirty="0">
                <a:latin typeface="Times New Roman" pitchFamily="18" charset="0"/>
                <a:ea typeface="ＭＳ Ｐゴシック" pitchFamily="-108" charset="-128"/>
                <a:cs typeface="Times New Roman" pitchFamily="18" charset="0"/>
              </a:rPr>
              <a:t>Test Proctor Training</a:t>
            </a:r>
            <a:br>
              <a:rPr lang="en-US" sz="2800" b="1" dirty="0">
                <a:latin typeface="Times New Roman" pitchFamily="18" charset="0"/>
                <a:ea typeface="ＭＳ Ｐゴシック" pitchFamily="-108" charset="-128"/>
                <a:cs typeface="Times New Roman" pitchFamily="18" charset="0"/>
              </a:rPr>
            </a:br>
            <a:r>
              <a:rPr lang="en-US" sz="2800" b="1" dirty="0">
                <a:latin typeface="Times New Roman" pitchFamily="18" charset="0"/>
                <a:ea typeface="ＭＳ Ｐゴシック" pitchFamily="-108" charset="-128"/>
                <a:cs typeface="Times New Roman" pitchFamily="18" charset="0"/>
              </a:rPr>
              <a:t>Fall 2026</a:t>
            </a:r>
            <a:endParaRPr lang="en-US" sz="2800" b="1" strike="sngStrike" dirty="0">
              <a:latin typeface="Times New Roman" pitchFamily="18" charset="0"/>
              <a:ea typeface="ＭＳ Ｐゴシック" pitchFamily="-108" charset="-128"/>
              <a:cs typeface="Times New Roman" pitchFamily="18" charset="0"/>
            </a:endParaRPr>
          </a:p>
        </p:txBody>
      </p:sp>
      <p:cxnSp>
        <p:nvCxnSpPr>
          <p:cNvPr id="5" name="Straight Connector 4">
            <a:extLst>
              <a:ext uri="{FF2B5EF4-FFF2-40B4-BE49-F238E27FC236}">
                <a16:creationId xmlns:a16="http://schemas.microsoft.com/office/drawing/2014/main" id="{6DD6F387-3041-1165-2115-8EF635A2B0A4}"/>
              </a:ext>
            </a:extLst>
          </p:cNvPr>
          <p:cNvCxnSpPr/>
          <p:nvPr/>
        </p:nvCxnSpPr>
        <p:spPr>
          <a:xfrm>
            <a:off x="0" y="2154316"/>
            <a:ext cx="9144000" cy="1588"/>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6" name="Rectangle 2">
            <a:extLst>
              <a:ext uri="{FF2B5EF4-FFF2-40B4-BE49-F238E27FC236}">
                <a16:creationId xmlns:a16="http://schemas.microsoft.com/office/drawing/2014/main" id="{043410E6-4391-18DC-702C-F5AC320627E1}"/>
              </a:ext>
            </a:extLst>
          </p:cNvPr>
          <p:cNvSpPr txBox="1">
            <a:spLocks noChangeArrowheads="1"/>
          </p:cNvSpPr>
          <p:nvPr/>
        </p:nvSpPr>
        <p:spPr bwMode="auto">
          <a:xfrm>
            <a:off x="284956" y="2280419"/>
            <a:ext cx="8574087" cy="186821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1" fontAlgn="base" latinLnBrk="0" hangingPunct="1">
              <a:lnSpc>
                <a:spcPct val="150000"/>
              </a:lnSpc>
              <a:spcBef>
                <a:spcPct val="0"/>
              </a:spcBef>
              <a:spcAft>
                <a:spcPct val="0"/>
              </a:spcAft>
              <a:buClrTx/>
              <a:buSzTx/>
              <a:buFontTx/>
              <a:buNone/>
              <a:tabLst/>
              <a:defRPr/>
            </a:pPr>
            <a:r>
              <a:rPr kumimoji="0" lang="en-US" sz="3200" b="1" i="0" u="none" strike="noStrike" kern="1200" cap="none" spc="0" normalizeH="0" baseline="0" noProof="0" dirty="0">
                <a:ln>
                  <a:noFill/>
                </a:ln>
                <a:solidFill>
                  <a:schemeClr val="accent1"/>
                </a:solidFill>
                <a:effectLst/>
                <a:uLnTx/>
                <a:uFillTx/>
                <a:latin typeface="Times New Roman" pitchFamily="18" charset="0"/>
                <a:ea typeface="+mj-ea"/>
                <a:cs typeface="Times New Roman" pitchFamily="18" charset="0"/>
              </a:rPr>
              <a:t>Cognitive Ability Testing –</a:t>
            </a:r>
            <a:r>
              <a:rPr kumimoji="0" lang="en-US" sz="3200" b="1" i="0" u="none" strike="noStrike" kern="1200" cap="none" spc="0" normalizeH="0" noProof="0" dirty="0">
                <a:ln>
                  <a:noFill/>
                </a:ln>
                <a:solidFill>
                  <a:schemeClr val="accent1"/>
                </a:solidFill>
                <a:effectLst/>
                <a:uLnTx/>
                <a:uFillTx/>
                <a:latin typeface="Times New Roman" pitchFamily="18" charset="0"/>
                <a:ea typeface="+mj-ea"/>
                <a:cs typeface="Times New Roman" pitchFamily="18" charset="0"/>
              </a:rPr>
              <a:t> </a:t>
            </a:r>
            <a:r>
              <a:rPr kumimoji="0" lang="en-US" sz="3200" b="1" i="1" u="none" strike="noStrike" kern="1200" cap="none" spc="0" normalizeH="0" noProof="0" dirty="0">
                <a:ln>
                  <a:noFill/>
                </a:ln>
                <a:solidFill>
                  <a:schemeClr val="accent1"/>
                </a:solidFill>
                <a:effectLst/>
                <a:uLnTx/>
                <a:uFillTx/>
                <a:latin typeface="Times New Roman" pitchFamily="18" charset="0"/>
                <a:ea typeface="+mj-ea"/>
                <a:cs typeface="Times New Roman" pitchFamily="18" charset="0"/>
              </a:rPr>
              <a:t>CogAT7</a:t>
            </a:r>
          </a:p>
          <a:p>
            <a:pPr marL="0" marR="0" lvl="0" indent="0" algn="ctr" defTabSz="457200" rtl="0" eaLnBrk="1" fontAlgn="base" latinLnBrk="0" hangingPunct="1">
              <a:lnSpc>
                <a:spcPct val="150000"/>
              </a:lnSpc>
              <a:spcBef>
                <a:spcPct val="0"/>
              </a:spcBef>
              <a:spcAft>
                <a:spcPct val="0"/>
              </a:spcAft>
              <a:buClrTx/>
              <a:buSzTx/>
              <a:buFontTx/>
              <a:buNone/>
              <a:tabLst/>
              <a:defRPr/>
            </a:pPr>
            <a:r>
              <a:rPr lang="en-US" sz="2600" b="1" i="1" dirty="0">
                <a:solidFill>
                  <a:schemeClr val="accent1"/>
                </a:solidFill>
                <a:latin typeface="Times New Roman" pitchFamily="18" charset="0"/>
                <a:ea typeface="+mj-ea"/>
                <a:cs typeface="Times New Roman" pitchFamily="18" charset="0"/>
              </a:rPr>
              <a:t>Testing Window</a:t>
            </a:r>
            <a:endParaRPr kumimoji="0" lang="en-US" sz="2600" b="1" i="1" u="none" strike="noStrike" kern="1200" cap="none" spc="0" normalizeH="0" noProof="0" dirty="0">
              <a:ln>
                <a:noFill/>
              </a:ln>
              <a:solidFill>
                <a:schemeClr val="accent1"/>
              </a:solidFill>
              <a:effectLst/>
              <a:uLnTx/>
              <a:uFillTx/>
              <a:latin typeface="Times New Roman" pitchFamily="18" charset="0"/>
              <a:ea typeface="+mj-ea"/>
              <a:cs typeface="Times New Roman" pitchFamily="18" charset="0"/>
            </a:endParaRPr>
          </a:p>
          <a:p>
            <a:pPr marL="0" marR="0" lvl="0" indent="0" algn="ctr" defTabSz="457200" rtl="0" eaLnBrk="1" fontAlgn="base" latinLnBrk="0" hangingPunct="1">
              <a:lnSpc>
                <a:spcPct val="150000"/>
              </a:lnSpc>
              <a:spcBef>
                <a:spcPct val="0"/>
              </a:spcBef>
              <a:spcAft>
                <a:spcPct val="0"/>
              </a:spcAft>
              <a:buClrTx/>
              <a:buSzTx/>
              <a:buFontTx/>
              <a:buNone/>
              <a:tabLst/>
              <a:defRPr/>
            </a:pPr>
            <a:r>
              <a:rPr lang="en-US" sz="2600" b="1" i="1" dirty="0">
                <a:solidFill>
                  <a:schemeClr val="accent1"/>
                </a:solidFill>
                <a:latin typeface="Times New Roman" pitchFamily="18" charset="0"/>
                <a:ea typeface="+mj-ea"/>
                <a:cs typeface="Times New Roman" pitchFamily="18" charset="0"/>
              </a:rPr>
              <a:t>October 12 – November 12, 2026</a:t>
            </a:r>
          </a:p>
        </p:txBody>
      </p:sp>
      <p:pic>
        <p:nvPicPr>
          <p:cNvPr id="3" name="Picture 2" descr="A blue text on a white background&#10;&#10;Description automatically generated">
            <a:extLst>
              <a:ext uri="{FF2B5EF4-FFF2-40B4-BE49-F238E27FC236}">
                <a16:creationId xmlns:a16="http://schemas.microsoft.com/office/drawing/2014/main" id="{2D7826FA-6EA9-28F1-932C-8102B8C788BE}"/>
              </a:ext>
            </a:extLst>
          </p:cNvPr>
          <p:cNvPicPr>
            <a:picLocks noChangeAspect="1"/>
          </p:cNvPicPr>
          <p:nvPr/>
        </p:nvPicPr>
        <p:blipFill>
          <a:blip r:embed="rId2"/>
          <a:stretch>
            <a:fillRect/>
          </a:stretch>
        </p:blipFill>
        <p:spPr>
          <a:xfrm>
            <a:off x="2841310" y="4766791"/>
            <a:ext cx="3461380" cy="589399"/>
          </a:xfrm>
          <a:prstGeom prst="rect">
            <a:avLst/>
          </a:prstGeom>
          <a:ln w="19050">
            <a:solidFill>
              <a:srgbClr val="236DA9"/>
            </a:solidFill>
          </a:ln>
        </p:spPr>
      </p:pic>
    </p:spTree>
    <p:extLst>
      <p:ext uri="{BB962C8B-B14F-4D97-AF65-F5344CB8AC3E}">
        <p14:creationId xmlns:p14="http://schemas.microsoft.com/office/powerpoint/2010/main" val="91613129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B35BC8-CFEC-8C73-E64A-CC7C347BB059}"/>
              </a:ext>
            </a:extLst>
          </p:cNvPr>
          <p:cNvSpPr>
            <a:spLocks noGrp="1"/>
          </p:cNvSpPr>
          <p:nvPr>
            <p:ph type="body" sz="quarter" idx="13"/>
          </p:nvPr>
        </p:nvSpPr>
        <p:spPr/>
        <p:txBody>
          <a:bodyPr/>
          <a:lstStyle/>
          <a:p>
            <a:r>
              <a:rPr lang="en-US" dirty="0"/>
              <a:t>Non-Disclosure Agreement</a:t>
            </a:r>
          </a:p>
        </p:txBody>
      </p:sp>
      <p:sp>
        <p:nvSpPr>
          <p:cNvPr id="3" name="Rectangle 3">
            <a:extLst>
              <a:ext uri="{FF2B5EF4-FFF2-40B4-BE49-F238E27FC236}">
                <a16:creationId xmlns:a16="http://schemas.microsoft.com/office/drawing/2014/main" id="{AE94AA37-3618-FCE1-01E5-C7B8D25DCB66}"/>
              </a:ext>
            </a:extLst>
          </p:cNvPr>
          <p:cNvSpPr txBox="1">
            <a:spLocks noChangeArrowheads="1"/>
          </p:cNvSpPr>
          <p:nvPr/>
        </p:nvSpPr>
        <p:spPr bwMode="auto">
          <a:xfrm>
            <a:off x="1" y="609598"/>
            <a:ext cx="5019472" cy="36310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spcBef>
                <a:spcPts val="0"/>
              </a:spcBef>
              <a:defRPr/>
            </a:pPr>
            <a:r>
              <a:rPr lang="en-US" b="1" dirty="0">
                <a:latin typeface="Times New Roman" pitchFamily="18" charset="0"/>
                <a:ea typeface="ＭＳ Ｐゴシック" charset="-128"/>
                <a:cs typeface="Times New Roman" pitchFamily="18" charset="0"/>
              </a:rPr>
              <a:t>Please sign a Non-disclosure Agreement:</a:t>
            </a:r>
          </a:p>
          <a:p>
            <a:pPr marL="342900" lvl="0" indent="-228600">
              <a:spcBef>
                <a:spcPts val="0"/>
              </a:spcBef>
              <a:defRPr/>
            </a:pPr>
            <a:endParaRPr lang="en-US" sz="1200" dirty="0">
              <a:latin typeface="Times New Roman" pitchFamily="18" charset="0"/>
              <a:ea typeface="ＭＳ Ｐゴシック" charset="-128"/>
              <a:cs typeface="Times New Roman" pitchFamily="18" charset="0"/>
            </a:endParaRPr>
          </a:p>
          <a:p>
            <a:pPr marL="171450" indent="-171450">
              <a:buFont typeface="Arial" charset="0"/>
              <a:buChar char="–"/>
              <a:defRPr/>
            </a:pPr>
            <a:r>
              <a:rPr lang="en-US" dirty="0">
                <a:solidFill>
                  <a:schemeClr val="tx1">
                    <a:lumMod val="75000"/>
                    <a:lumOff val="25000"/>
                  </a:schemeClr>
                </a:solidFill>
                <a:latin typeface="Times New Roman" pitchFamily="18" charset="0"/>
                <a:ea typeface="ＭＳ Ｐゴシック" charset="-128"/>
                <a:cs typeface="Times New Roman" pitchFamily="18" charset="0"/>
              </a:rPr>
              <a:t>Give completed form to SAC</a:t>
            </a:r>
          </a:p>
          <a:p>
            <a:pPr marL="171450" indent="-171450">
              <a:buFont typeface="Arial" charset="0"/>
              <a:buChar char="–"/>
              <a:defRPr/>
            </a:pPr>
            <a:endParaRPr lang="en-US" dirty="0">
              <a:solidFill>
                <a:schemeClr val="tx1">
                  <a:lumMod val="75000"/>
                  <a:lumOff val="25000"/>
                </a:schemeClr>
              </a:solidFill>
              <a:latin typeface="Times New Roman" pitchFamily="18" charset="0"/>
              <a:ea typeface="ＭＳ Ｐゴシック" charset="-128"/>
              <a:cs typeface="Times New Roman" pitchFamily="18" charset="0"/>
            </a:endParaRPr>
          </a:p>
          <a:p>
            <a:pPr>
              <a:defRPr/>
            </a:pPr>
            <a:endParaRPr lang="en-US" dirty="0">
              <a:solidFill>
                <a:schemeClr val="tx1">
                  <a:lumMod val="75000"/>
                  <a:lumOff val="25000"/>
                </a:schemeClr>
              </a:solidFill>
              <a:latin typeface="Times New Roman" pitchFamily="18" charset="0"/>
              <a:ea typeface="ＭＳ Ｐゴシック" charset="-128"/>
              <a:cs typeface="Times New Roman" pitchFamily="18" charset="0"/>
            </a:endParaRPr>
          </a:p>
          <a:p>
            <a:pPr>
              <a:defRPr/>
            </a:pPr>
            <a:r>
              <a:rPr lang="en-US" dirty="0">
                <a:latin typeface="Times New Roman" pitchFamily="18" charset="0"/>
                <a:ea typeface="ＭＳ Ｐゴシック" charset="-128"/>
                <a:cs typeface="Times New Roman" pitchFamily="18" charset="0"/>
              </a:rPr>
              <a:t>Notes about Test Security:</a:t>
            </a:r>
          </a:p>
          <a:p>
            <a:pPr marL="396875" indent="-285750">
              <a:buFont typeface="Arial" panose="020B0604020202020204" pitchFamily="34" charset="0"/>
              <a:buChar char="•"/>
              <a:defRPr/>
            </a:pPr>
            <a:r>
              <a:rPr lang="en-US" dirty="0">
                <a:latin typeface="Times New Roman" pitchFamily="18" charset="0"/>
                <a:ea typeface="ＭＳ Ｐゴシック" charset="-128"/>
                <a:cs typeface="Times New Roman" pitchFamily="18" charset="0"/>
              </a:rPr>
              <a:t>Test items and student tests are not allowed to be reviewed by teachers, building staff or parent helpers</a:t>
            </a:r>
          </a:p>
          <a:p>
            <a:pPr marL="396875" indent="-285750">
              <a:buFont typeface="Arial" panose="020B0604020202020204" pitchFamily="34" charset="0"/>
              <a:buChar char="•"/>
              <a:defRPr/>
            </a:pPr>
            <a:r>
              <a:rPr lang="en-US" dirty="0">
                <a:latin typeface="Times New Roman" pitchFamily="18" charset="0"/>
                <a:ea typeface="ＭＳ Ｐゴシック" charset="-128"/>
                <a:cs typeface="Times New Roman" pitchFamily="18" charset="0"/>
              </a:rPr>
              <a:t>Parents and parent volunteers are not allowed in testing rooms</a:t>
            </a:r>
          </a:p>
          <a:p>
            <a:pPr marL="396875" indent="-285750">
              <a:buFont typeface="Arial" panose="020B0604020202020204" pitchFamily="34" charset="0"/>
              <a:buChar char="•"/>
              <a:defRPr/>
            </a:pPr>
            <a:r>
              <a:rPr lang="en-US" dirty="0">
                <a:latin typeface="Times New Roman" pitchFamily="18" charset="0"/>
                <a:ea typeface="ＭＳ Ｐゴシック" charset="-128"/>
                <a:cs typeface="Times New Roman" pitchFamily="18" charset="0"/>
              </a:rPr>
              <a:t>Test items may not be reproduced in any form</a:t>
            </a:r>
            <a:endParaRPr lang="en-US" b="1" dirty="0">
              <a:latin typeface="Times New Roman" pitchFamily="18" charset="0"/>
              <a:cs typeface="Times New Roman" pitchFamily="18" charset="0"/>
            </a:endParaRPr>
          </a:p>
        </p:txBody>
      </p:sp>
      <p:sp>
        <p:nvSpPr>
          <p:cNvPr id="7" name="Slide Number Placeholder 6">
            <a:extLst>
              <a:ext uri="{FF2B5EF4-FFF2-40B4-BE49-F238E27FC236}">
                <a16:creationId xmlns:a16="http://schemas.microsoft.com/office/drawing/2014/main" id="{A9A60D18-0119-342E-45C4-A67D5D111CF6}"/>
              </a:ext>
            </a:extLst>
          </p:cNvPr>
          <p:cNvSpPr>
            <a:spLocks noGrp="1"/>
          </p:cNvSpPr>
          <p:nvPr>
            <p:ph type="sldNum" sz="quarter" idx="12"/>
          </p:nvPr>
        </p:nvSpPr>
        <p:spPr/>
        <p:txBody>
          <a:bodyPr/>
          <a:lstStyle/>
          <a:p>
            <a:fld id="{64203FF6-1063-3D43-A631-7A9D02D47C52}" type="slidenum">
              <a:rPr lang="en-US" smtClean="0"/>
              <a:pPr/>
              <a:t>2</a:t>
            </a:fld>
            <a:endParaRPr lang="en-US" dirty="0"/>
          </a:p>
        </p:txBody>
      </p:sp>
      <p:pic>
        <p:nvPicPr>
          <p:cNvPr id="5" name="Picture 4" descr="A non-disclosure agreement form&#10;&#10;AI-generated content may be incorrect.">
            <a:extLst>
              <a:ext uri="{FF2B5EF4-FFF2-40B4-BE49-F238E27FC236}">
                <a16:creationId xmlns:a16="http://schemas.microsoft.com/office/drawing/2014/main" id="{D25BF14B-5A97-0CF2-3975-0FFEE29DE5EC}"/>
              </a:ext>
            </a:extLst>
          </p:cNvPr>
          <p:cNvPicPr>
            <a:picLocks noChangeAspect="1"/>
          </p:cNvPicPr>
          <p:nvPr/>
        </p:nvPicPr>
        <p:blipFill>
          <a:blip r:embed="rId2"/>
          <a:stretch>
            <a:fillRect/>
          </a:stretch>
        </p:blipFill>
        <p:spPr>
          <a:xfrm>
            <a:off x="5136435" y="609598"/>
            <a:ext cx="3549916" cy="4572000"/>
          </a:xfrm>
          <a:prstGeom prst="rect">
            <a:avLst/>
          </a:prstGeom>
          <a:ln>
            <a:solidFill>
              <a:schemeClr val="accent1">
                <a:lumMod val="50000"/>
              </a:schemeClr>
            </a:solidFill>
          </a:ln>
        </p:spPr>
      </p:pic>
    </p:spTree>
    <p:extLst>
      <p:ext uri="{BB962C8B-B14F-4D97-AF65-F5344CB8AC3E}">
        <p14:creationId xmlns:p14="http://schemas.microsoft.com/office/powerpoint/2010/main" val="200323818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D0B2C1-C9CC-91BA-88CF-2AA0617A3616}"/>
              </a:ext>
            </a:extLst>
          </p:cNvPr>
          <p:cNvSpPr>
            <a:spLocks noGrp="1"/>
          </p:cNvSpPr>
          <p:nvPr>
            <p:ph type="body" sz="quarter" idx="13"/>
          </p:nvPr>
        </p:nvSpPr>
        <p:spPr>
          <a:xfrm>
            <a:off x="116962" y="116963"/>
            <a:ext cx="8475745" cy="1016000"/>
          </a:xfrm>
        </p:spPr>
        <p:txBody>
          <a:bodyPr/>
          <a:lstStyle/>
          <a:p>
            <a:r>
              <a:rPr lang="en-US" dirty="0"/>
              <a:t>What is </a:t>
            </a:r>
            <a:r>
              <a:rPr lang="en-US" dirty="0" err="1"/>
              <a:t>CogAT</a:t>
            </a:r>
            <a:r>
              <a:rPr lang="en-US" dirty="0"/>
              <a:t>: Introduction and Test Overview</a:t>
            </a:r>
          </a:p>
        </p:txBody>
      </p:sp>
      <p:sp>
        <p:nvSpPr>
          <p:cNvPr id="3" name="Rectangle 3">
            <a:extLst>
              <a:ext uri="{FF2B5EF4-FFF2-40B4-BE49-F238E27FC236}">
                <a16:creationId xmlns:a16="http://schemas.microsoft.com/office/drawing/2014/main" id="{3121D2C9-B343-E1E5-7EA2-00506D221E50}"/>
              </a:ext>
            </a:extLst>
          </p:cNvPr>
          <p:cNvSpPr txBox="1">
            <a:spLocks noChangeArrowheads="1"/>
          </p:cNvSpPr>
          <p:nvPr/>
        </p:nvSpPr>
        <p:spPr bwMode="auto">
          <a:xfrm>
            <a:off x="116962" y="624963"/>
            <a:ext cx="8798437" cy="52543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1113"/>
            <a:r>
              <a:rPr lang="en-US" sz="1600" dirty="0">
                <a:latin typeface="Times New Roman" pitchFamily="18" charset="0"/>
                <a:cs typeface="Times New Roman" pitchFamily="18" charset="0"/>
              </a:rPr>
              <a:t>The CogAT7 is one of the tools we use in SPPS to identify students as accelerated learners, Gifted &amp; Talented (GT). The CogAT7 Complete can also be used to help understand how a student thinks and learns.</a:t>
            </a:r>
          </a:p>
          <a:p>
            <a:pPr marL="11113">
              <a:spcBef>
                <a:spcPts val="1200"/>
              </a:spcBef>
            </a:pPr>
            <a:r>
              <a:rPr lang="en-US" sz="1600" dirty="0">
                <a:latin typeface="Times New Roman" pitchFamily="18" charset="0"/>
                <a:cs typeface="Times New Roman" pitchFamily="18" charset="0"/>
              </a:rPr>
              <a:t>Form 7 of the Cognitive Abilities Test (Cog</a:t>
            </a:r>
            <a:r>
              <a:rPr lang="en-US" sz="1600" i="1" dirty="0">
                <a:latin typeface="Times New Roman" pitchFamily="18" charset="0"/>
                <a:cs typeface="Times New Roman" pitchFamily="18" charset="0"/>
              </a:rPr>
              <a:t>AT</a:t>
            </a:r>
            <a:r>
              <a:rPr lang="en-US" sz="1600" dirty="0">
                <a:latin typeface="Times New Roman" pitchFamily="18" charset="0"/>
                <a:cs typeface="Times New Roman" pitchFamily="18" charset="0"/>
              </a:rPr>
              <a:t>) evaluates the level and pattern of verbal, quantitative, and spatial (nonverbal) reasoning abilities for students from kindergarten through grade 12. These abilities reflect the overall efficiency of cognitive processes and strategies that enable individuals to learn new tasks and solve problems. </a:t>
            </a:r>
          </a:p>
          <a:p>
            <a:pPr marL="11113">
              <a:spcBef>
                <a:spcPts val="1200"/>
              </a:spcBef>
            </a:pPr>
            <a:r>
              <a:rPr lang="en-US" sz="1600" dirty="0">
                <a:latin typeface="Times New Roman" pitchFamily="18" charset="0"/>
                <a:cs typeface="Times New Roman" pitchFamily="18" charset="0"/>
              </a:rPr>
              <a:t>Cog</a:t>
            </a:r>
            <a:r>
              <a:rPr lang="en-US" sz="1600" i="1" dirty="0">
                <a:latin typeface="Times New Roman" pitchFamily="18" charset="0"/>
                <a:cs typeface="Times New Roman" pitchFamily="18" charset="0"/>
              </a:rPr>
              <a:t>AT7</a:t>
            </a:r>
            <a:r>
              <a:rPr lang="en-US" sz="1600" dirty="0">
                <a:latin typeface="Times New Roman" pitchFamily="18" charset="0"/>
                <a:cs typeface="Times New Roman" pitchFamily="18" charset="0"/>
              </a:rPr>
              <a:t> has three batteries – Verbal, Quantitative, and Nonverbal.  Within each battery contains three subtests.  The abilities evaluated are those that enable students to acquire, organize, store in memory, and recall information; to make inferences; to detect relationships; to comprehend and analyze problem situations; to form concepts; to discover and remember sequences; to recognize patterns; to classify or categorize objects, events, and concepts; to infer rules and principles; and to relate and use previous experience to accomplish new learning tasks or solve novel problems.</a:t>
            </a:r>
          </a:p>
          <a:p>
            <a:pPr algn="l" fontAlgn="base">
              <a:spcBef>
                <a:spcPts val="1200"/>
              </a:spcBef>
            </a:pPr>
            <a:r>
              <a:rPr lang="en-US" sz="1600" dirty="0">
                <a:latin typeface="Times New Roman" pitchFamily="18" charset="0"/>
                <a:cs typeface="Times New Roman" pitchFamily="18" charset="0"/>
              </a:rPr>
              <a:t>From Riverside (publisher of the </a:t>
            </a:r>
            <a:r>
              <a:rPr lang="en-US" sz="1600" dirty="0" err="1">
                <a:latin typeface="Times New Roman" pitchFamily="18" charset="0"/>
                <a:cs typeface="Times New Roman" pitchFamily="18" charset="0"/>
              </a:rPr>
              <a:t>CogAT</a:t>
            </a:r>
            <a:r>
              <a:rPr lang="en-US" sz="1600" dirty="0">
                <a:latin typeface="Times New Roman" pitchFamily="18" charset="0"/>
                <a:cs typeface="Times New Roman" pitchFamily="18" charset="0"/>
              </a:rPr>
              <a:t>): Wh</a:t>
            </a:r>
            <a:r>
              <a:rPr lang="en-US" sz="1600" b="0" i="0" dirty="0">
                <a:effectLst/>
                <a:latin typeface="Times New Roman" panose="02020603050405020304" pitchFamily="18" charset="0"/>
                <a:cs typeface="Times New Roman" panose="02020603050405020304" pitchFamily="18" charset="0"/>
              </a:rPr>
              <a:t>en we understand more about a student’s cognitive abilities, we open a whole new realm of possibilities for addressing the needs of the whole child. The result is that teachers can more easily tailor instruction, uncover gaps in student achievement and ability, encourage and motivate students to participate, as well as using the results for admission to enrichment programs. </a:t>
            </a:r>
            <a:endParaRPr lang="en-US" sz="1600" dirty="0">
              <a:latin typeface="Times New Roman" pitchFamily="18" charset="0"/>
              <a:cs typeface="Times New Roman" pitchFamily="18" charset="0"/>
            </a:endParaRPr>
          </a:p>
          <a:p>
            <a:pPr marL="91440"/>
            <a:endParaRPr kumimoji="0" lang="en-US" sz="1600" b="0" i="0" u="none" strike="noStrike" kern="1200" cap="none" spc="0" normalizeH="0" baseline="0" noProof="0" dirty="0">
              <a:ln>
                <a:noFill/>
              </a:ln>
              <a:solidFill>
                <a:schemeClr val="tx1">
                  <a:lumMod val="75000"/>
                  <a:lumOff val="25000"/>
                </a:schemeClr>
              </a:solidFill>
              <a:effectLst/>
              <a:uLnTx/>
              <a:uFillTx/>
              <a:latin typeface="Times New Roman" pitchFamily="18" charset="0"/>
              <a:cs typeface="Times New Roman" pitchFamily="18" charset="0"/>
            </a:endParaRPr>
          </a:p>
        </p:txBody>
      </p:sp>
      <p:sp>
        <p:nvSpPr>
          <p:cNvPr id="5" name="Slide Number Placeholder 4">
            <a:extLst>
              <a:ext uri="{FF2B5EF4-FFF2-40B4-BE49-F238E27FC236}">
                <a16:creationId xmlns:a16="http://schemas.microsoft.com/office/drawing/2014/main" id="{E9F9B9CB-D796-B6E5-EC34-9C26ABE303A5}"/>
              </a:ext>
            </a:extLst>
          </p:cNvPr>
          <p:cNvSpPr>
            <a:spLocks noGrp="1"/>
          </p:cNvSpPr>
          <p:nvPr>
            <p:ph type="sldNum" sz="quarter" idx="12"/>
          </p:nvPr>
        </p:nvSpPr>
        <p:spPr/>
        <p:txBody>
          <a:bodyPr/>
          <a:lstStyle/>
          <a:p>
            <a:fld id="{64203FF6-1063-3D43-A631-7A9D02D47C52}" type="slidenum">
              <a:rPr lang="en-US" smtClean="0"/>
              <a:pPr/>
              <a:t>3</a:t>
            </a:fld>
            <a:endParaRPr lang="en-US" dirty="0"/>
          </a:p>
        </p:txBody>
      </p:sp>
    </p:spTree>
    <p:extLst>
      <p:ext uri="{BB962C8B-B14F-4D97-AF65-F5344CB8AC3E}">
        <p14:creationId xmlns:p14="http://schemas.microsoft.com/office/powerpoint/2010/main" val="90729991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DBF36-2B1E-D0EC-3732-9372989CE41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0672319-7856-78AD-1F4D-7FCF9ECE0CE3}"/>
              </a:ext>
            </a:extLst>
          </p:cNvPr>
          <p:cNvSpPr/>
          <p:nvPr/>
        </p:nvSpPr>
        <p:spPr>
          <a:xfrm>
            <a:off x="444228" y="1241901"/>
            <a:ext cx="1737360" cy="2011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33D6112-69D7-A5FF-4611-4D45194045E8}"/>
              </a:ext>
            </a:extLst>
          </p:cNvPr>
          <p:cNvSpPr/>
          <p:nvPr/>
        </p:nvSpPr>
        <p:spPr>
          <a:xfrm>
            <a:off x="447471" y="972765"/>
            <a:ext cx="2103120" cy="2011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C379232A-126B-5E5C-07D0-0AB7F52E45EE}"/>
              </a:ext>
            </a:extLst>
          </p:cNvPr>
          <p:cNvSpPr>
            <a:spLocks noGrp="1"/>
          </p:cNvSpPr>
          <p:nvPr>
            <p:ph type="body" sz="quarter" idx="13"/>
          </p:nvPr>
        </p:nvSpPr>
        <p:spPr>
          <a:xfrm>
            <a:off x="116963" y="116963"/>
            <a:ext cx="8788498" cy="1016000"/>
          </a:xfrm>
        </p:spPr>
        <p:txBody>
          <a:bodyPr>
            <a:normAutofit/>
          </a:bodyPr>
          <a:lstStyle/>
          <a:p>
            <a:r>
              <a:rPr lang="en-US" sz="2700" dirty="0"/>
              <a:t>Who Takes the </a:t>
            </a:r>
            <a:r>
              <a:rPr lang="en-US" sz="2700" dirty="0" err="1"/>
              <a:t>CogAT</a:t>
            </a:r>
            <a:r>
              <a:rPr lang="en-US" sz="2700" dirty="0"/>
              <a:t>: Grade Specific Test Requirements</a:t>
            </a:r>
          </a:p>
        </p:txBody>
      </p:sp>
      <p:sp>
        <p:nvSpPr>
          <p:cNvPr id="3" name="Rectangle 3">
            <a:extLst>
              <a:ext uri="{FF2B5EF4-FFF2-40B4-BE49-F238E27FC236}">
                <a16:creationId xmlns:a16="http://schemas.microsoft.com/office/drawing/2014/main" id="{163708A9-8ACD-5FEC-E6E8-3C5BBDD69370}"/>
              </a:ext>
            </a:extLst>
          </p:cNvPr>
          <p:cNvSpPr txBox="1">
            <a:spLocks noChangeArrowheads="1"/>
          </p:cNvSpPr>
          <p:nvPr/>
        </p:nvSpPr>
        <p:spPr bwMode="auto">
          <a:xfrm>
            <a:off x="108155" y="587576"/>
            <a:ext cx="8918882" cy="34515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lvl="1">
              <a:tabLst>
                <a:tab pos="285750" algn="l"/>
              </a:tabLst>
            </a:pPr>
            <a:r>
              <a:rPr lang="en-US" b="1" dirty="0">
                <a:latin typeface="Times New Roman" pitchFamily="18" charset="0"/>
                <a:cs typeface="Times New Roman" pitchFamily="18" charset="0"/>
              </a:rPr>
              <a:t>Who takes the CogAT7:</a:t>
            </a:r>
            <a:endParaRPr lang="en-US" sz="1600" dirty="0">
              <a:latin typeface="Times New Roman" pitchFamily="18" charset="0"/>
              <a:cs typeface="Times New Roman" pitchFamily="18" charset="0"/>
            </a:endParaRPr>
          </a:p>
          <a:p>
            <a:pPr marL="285750" lvl="1" indent="-285750">
              <a:spcBef>
                <a:spcPts val="300"/>
              </a:spcBef>
              <a:buFont typeface="Arial" panose="020B0604020202020204" pitchFamily="34" charset="0"/>
              <a:buChar char="•"/>
              <a:tabLst>
                <a:tab pos="285750" algn="l"/>
              </a:tabLst>
            </a:pPr>
            <a:r>
              <a:rPr lang="en-US" sz="1550" dirty="0">
                <a:latin typeface="Times New Roman" pitchFamily="18" charset="0"/>
                <a:cs typeface="Times New Roman" pitchFamily="18" charset="0"/>
              </a:rPr>
              <a:t>All Kindergarten students</a:t>
            </a:r>
          </a:p>
          <a:p>
            <a:pPr marL="285750" lvl="1" indent="-285750">
              <a:spcBef>
                <a:spcPts val="300"/>
              </a:spcBef>
              <a:buFont typeface="Arial" panose="020B0604020202020204" pitchFamily="34" charset="0"/>
              <a:buChar char="•"/>
              <a:tabLst>
                <a:tab pos="285750" algn="l"/>
              </a:tabLst>
            </a:pPr>
            <a:r>
              <a:rPr lang="en-US" sz="1550" dirty="0">
                <a:latin typeface="Times New Roman" pitchFamily="18" charset="0"/>
                <a:cs typeface="Times New Roman" pitchFamily="18" charset="0"/>
              </a:rPr>
              <a:t>All Grade 2 students</a:t>
            </a:r>
          </a:p>
          <a:p>
            <a:pPr marL="742950" lvl="2" indent="-285750">
              <a:spcBef>
                <a:spcPts val="300"/>
              </a:spcBef>
              <a:buFont typeface="Arial" panose="020B0604020202020204" pitchFamily="34" charset="0"/>
              <a:buChar char="•"/>
              <a:tabLst>
                <a:tab pos="285750" algn="l"/>
              </a:tabLst>
            </a:pPr>
            <a:r>
              <a:rPr lang="en-US" sz="1550" dirty="0">
                <a:latin typeface="Times New Roman" pitchFamily="18" charset="0"/>
                <a:cs typeface="Times New Roman" pitchFamily="18" charset="0"/>
              </a:rPr>
              <a:t>2</a:t>
            </a:r>
            <a:r>
              <a:rPr lang="en-US" sz="1550" baseline="30000" dirty="0">
                <a:latin typeface="Times New Roman" pitchFamily="18" charset="0"/>
                <a:cs typeface="Times New Roman" pitchFamily="18" charset="0"/>
              </a:rPr>
              <a:t>nd</a:t>
            </a:r>
            <a:r>
              <a:rPr lang="en-US" sz="1550" dirty="0">
                <a:latin typeface="Times New Roman" pitchFamily="18" charset="0"/>
                <a:cs typeface="Times New Roman" pitchFamily="18" charset="0"/>
              </a:rPr>
              <a:t> grade students who were previously identified can NOT be unidentified, also they will not be re-identified</a:t>
            </a:r>
          </a:p>
          <a:p>
            <a:pPr marL="742950" lvl="2" indent="-285750">
              <a:spcBef>
                <a:spcPts val="300"/>
              </a:spcBef>
              <a:buFont typeface="Arial" panose="020B0604020202020204" pitchFamily="34" charset="0"/>
              <a:buChar char="•"/>
              <a:tabLst>
                <a:tab pos="285750" algn="l"/>
              </a:tabLst>
            </a:pPr>
            <a:r>
              <a:rPr lang="en-US" sz="1550" dirty="0">
                <a:latin typeface="Times New Roman" pitchFamily="18" charset="0"/>
                <a:cs typeface="Times New Roman" pitchFamily="18" charset="0"/>
              </a:rPr>
              <a:t>Taking CogAT in 2nd grade gives a fuller picture of a student’s cognitive abilities</a:t>
            </a:r>
          </a:p>
          <a:p>
            <a:pPr marL="285750" lvl="1" indent="-285750">
              <a:buFont typeface="Arial" panose="020B0604020202020204" pitchFamily="34" charset="0"/>
              <a:buChar char="•"/>
              <a:tabLst>
                <a:tab pos="285750" algn="l"/>
              </a:tabLst>
            </a:pPr>
            <a:r>
              <a:rPr lang="en-US" sz="1550" dirty="0">
                <a:latin typeface="Times New Roman" pitchFamily="18" charset="0"/>
                <a:cs typeface="Times New Roman" pitchFamily="18" charset="0"/>
              </a:rPr>
              <a:t>For students in grades 1, 3, 4 and 5, they may be nominated to take the CogAT if they have </a:t>
            </a:r>
            <a:r>
              <a:rPr lang="en-US" sz="1550" u="sng" dirty="0">
                <a:latin typeface="Times New Roman" pitchFamily="18" charset="0"/>
                <a:cs typeface="Times New Roman" pitchFamily="18" charset="0"/>
              </a:rPr>
              <a:t>not</a:t>
            </a:r>
            <a:r>
              <a:rPr lang="en-US" sz="1550" dirty="0">
                <a:latin typeface="Times New Roman" pitchFamily="18" charset="0"/>
                <a:cs typeface="Times New Roman" pitchFamily="18" charset="0"/>
              </a:rPr>
              <a:t> been previously identified</a:t>
            </a:r>
          </a:p>
          <a:p>
            <a:pPr marL="742950" lvl="2" indent="-285750">
              <a:spcBef>
                <a:spcPts val="300"/>
              </a:spcBef>
              <a:buFont typeface="Arial" panose="020B0604020202020204" pitchFamily="34" charset="0"/>
              <a:buChar char="•"/>
              <a:tabLst>
                <a:tab pos="285750" algn="l"/>
              </a:tabLst>
            </a:pPr>
            <a:r>
              <a:rPr lang="en-US" sz="1550" dirty="0">
                <a:latin typeface="Times New Roman" pitchFamily="18" charset="0"/>
                <a:cs typeface="Times New Roman" pitchFamily="18" charset="0"/>
              </a:rPr>
              <a:t>Identified students have a ‘GT’ flag in Campus</a:t>
            </a:r>
          </a:p>
          <a:p>
            <a:pPr marL="742950" lvl="2" indent="-285750">
              <a:spcBef>
                <a:spcPts val="300"/>
              </a:spcBef>
              <a:buFont typeface="Arial" panose="020B0604020202020204" pitchFamily="34" charset="0"/>
              <a:buChar char="•"/>
              <a:tabLst>
                <a:tab pos="285750" algn="l"/>
              </a:tabLst>
            </a:pPr>
            <a:r>
              <a:rPr lang="en-US" sz="1550" dirty="0">
                <a:latin typeface="Times New Roman" pitchFamily="18" charset="0"/>
                <a:cs typeface="Times New Roman" pitchFamily="18" charset="0"/>
              </a:rPr>
              <a:t>Nominations are due by </a:t>
            </a:r>
            <a:r>
              <a:rPr lang="en-US" sz="1550" b="1" dirty="0">
                <a:latin typeface="Times New Roman" pitchFamily="18" charset="0"/>
                <a:cs typeface="Times New Roman" pitchFamily="18" charset="0"/>
              </a:rPr>
              <a:t>October 21 </a:t>
            </a:r>
            <a:r>
              <a:rPr lang="en-US" sz="1550" dirty="0">
                <a:latin typeface="Times New Roman" pitchFamily="18" charset="0"/>
                <a:cs typeface="Times New Roman" pitchFamily="18" charset="0"/>
              </a:rPr>
              <a:t>to ensure SACs have time to schedule needed test sessions (date noted in CogAT7 family announcement letter)</a:t>
            </a:r>
          </a:p>
          <a:p>
            <a:pPr marL="1200150" lvl="3" indent="-285750">
              <a:spcBef>
                <a:spcPts val="300"/>
              </a:spcBef>
              <a:buFont typeface="Arial" panose="020B0604020202020204" pitchFamily="34" charset="0"/>
              <a:buChar char="•"/>
              <a:tabLst>
                <a:tab pos="285750" algn="l"/>
              </a:tabLst>
            </a:pPr>
            <a:r>
              <a:rPr lang="en-US" sz="1550" b="1" dirty="0">
                <a:latin typeface="Times New Roman" pitchFamily="18" charset="0"/>
                <a:cs typeface="Times New Roman" pitchFamily="18" charset="0"/>
              </a:rPr>
              <a:t>Give any nomination information to the SAC</a:t>
            </a:r>
            <a:endParaRPr kumimoji="0" lang="en-US" sz="1550" b="0" i="0" u="none" strike="noStrike" kern="1200" cap="none" spc="0" normalizeH="0" baseline="0" noProof="0" dirty="0">
              <a:ln>
                <a:noFill/>
              </a:ln>
              <a:solidFill>
                <a:schemeClr val="tx1">
                  <a:lumMod val="75000"/>
                  <a:lumOff val="25000"/>
                </a:schemeClr>
              </a:solidFill>
              <a:effectLst/>
              <a:uLnTx/>
              <a:uFillTx/>
              <a:latin typeface="Times New Roman" pitchFamily="18" charset="0"/>
              <a:cs typeface="Times New Roman" pitchFamily="18" charset="0"/>
            </a:endParaRPr>
          </a:p>
        </p:txBody>
      </p:sp>
      <p:sp>
        <p:nvSpPr>
          <p:cNvPr id="4" name="Slide Number Placeholder 3">
            <a:extLst>
              <a:ext uri="{FF2B5EF4-FFF2-40B4-BE49-F238E27FC236}">
                <a16:creationId xmlns:a16="http://schemas.microsoft.com/office/drawing/2014/main" id="{6437B962-C58E-7645-2C72-6A4A16EAB39B}"/>
              </a:ext>
            </a:extLst>
          </p:cNvPr>
          <p:cNvSpPr>
            <a:spLocks noGrp="1"/>
          </p:cNvSpPr>
          <p:nvPr>
            <p:ph type="sldNum" sz="quarter" idx="12"/>
          </p:nvPr>
        </p:nvSpPr>
        <p:spPr/>
        <p:txBody>
          <a:bodyPr/>
          <a:lstStyle/>
          <a:p>
            <a:fld id="{64203FF6-1063-3D43-A631-7A9D02D47C52}" type="slidenum">
              <a:rPr lang="en-US" smtClean="0"/>
              <a:pPr/>
              <a:t>4</a:t>
            </a:fld>
            <a:endParaRPr lang="en-US" dirty="0"/>
          </a:p>
        </p:txBody>
      </p:sp>
      <p:graphicFrame>
        <p:nvGraphicFramePr>
          <p:cNvPr id="5" name="Table 4">
            <a:extLst>
              <a:ext uri="{FF2B5EF4-FFF2-40B4-BE49-F238E27FC236}">
                <a16:creationId xmlns:a16="http://schemas.microsoft.com/office/drawing/2014/main" id="{5465A5D9-B698-AE7B-0389-0834C4CF2333}"/>
              </a:ext>
            </a:extLst>
          </p:cNvPr>
          <p:cNvGraphicFramePr>
            <a:graphicFrameLocks noGrp="1"/>
          </p:cNvGraphicFramePr>
          <p:nvPr>
            <p:extLst>
              <p:ext uri="{D42A27DB-BD31-4B8C-83A1-F6EECF244321}">
                <p14:modId xmlns:p14="http://schemas.microsoft.com/office/powerpoint/2010/main" val="1557613616"/>
              </p:ext>
            </p:extLst>
          </p:nvPr>
        </p:nvGraphicFramePr>
        <p:xfrm>
          <a:off x="108155" y="4450062"/>
          <a:ext cx="4297590" cy="1344168"/>
        </p:xfrm>
        <a:graphic>
          <a:graphicData uri="http://schemas.openxmlformats.org/drawingml/2006/table">
            <a:tbl>
              <a:tblPr firstRow="1" bandRow="1">
                <a:tableStyleId>{5C22544A-7EE6-4342-B048-85BDC9FD1C3A}</a:tableStyleId>
              </a:tblPr>
              <a:tblGrid>
                <a:gridCol w="1554390">
                  <a:extLst>
                    <a:ext uri="{9D8B030D-6E8A-4147-A177-3AD203B41FA5}">
                      <a16:colId xmlns:a16="http://schemas.microsoft.com/office/drawing/2014/main" val="4028786635"/>
                    </a:ext>
                  </a:extLst>
                </a:gridCol>
                <a:gridCol w="2743200">
                  <a:extLst>
                    <a:ext uri="{9D8B030D-6E8A-4147-A177-3AD203B41FA5}">
                      <a16:colId xmlns:a16="http://schemas.microsoft.com/office/drawing/2014/main" val="2103658556"/>
                    </a:ext>
                  </a:extLst>
                </a:gridCol>
              </a:tblGrid>
              <a:tr h="336042">
                <a:tc>
                  <a:txBody>
                    <a:bodyPr/>
                    <a:lstStyle/>
                    <a:p>
                      <a:r>
                        <a:rPr lang="en-US" sz="1600" dirty="0">
                          <a:latin typeface="Times New Roman" panose="02020603050405020304" pitchFamily="18" charset="0"/>
                          <a:cs typeface="Times New Roman" panose="02020603050405020304" pitchFamily="18" charset="0"/>
                        </a:rPr>
                        <a:t>Grade</a:t>
                      </a:r>
                    </a:p>
                  </a:txBody>
                  <a:tcPr/>
                </a:tc>
                <a:tc>
                  <a:txBody>
                    <a:bodyPr/>
                    <a:lstStyle/>
                    <a:p>
                      <a:r>
                        <a:rPr lang="en-US" sz="1600" dirty="0">
                          <a:latin typeface="Times New Roman" panose="02020603050405020304" pitchFamily="18" charset="0"/>
                          <a:cs typeface="Times New Roman" panose="02020603050405020304" pitchFamily="18" charset="0"/>
                        </a:rPr>
                        <a:t>Assessment Given</a:t>
                      </a:r>
                    </a:p>
                  </a:txBody>
                  <a:tcPr/>
                </a:tc>
                <a:extLst>
                  <a:ext uri="{0D108BD9-81ED-4DB2-BD59-A6C34878D82A}">
                    <a16:rowId xmlns:a16="http://schemas.microsoft.com/office/drawing/2014/main" val="20481985"/>
                  </a:ext>
                </a:extLst>
              </a:tr>
              <a:tr h="336042">
                <a:tc>
                  <a:txBody>
                    <a:bodyPr/>
                    <a:lstStyle/>
                    <a:p>
                      <a:r>
                        <a:rPr lang="en-US" sz="1600" dirty="0">
                          <a:latin typeface="Times New Roman" panose="02020603050405020304" pitchFamily="18" charset="0"/>
                          <a:cs typeface="Times New Roman" panose="02020603050405020304" pitchFamily="18" charset="0"/>
                        </a:rPr>
                        <a:t>Kindergarten</a:t>
                      </a:r>
                    </a:p>
                  </a:txBody>
                  <a:tcPr/>
                </a:tc>
                <a:tc>
                  <a:txBody>
                    <a:bodyPr/>
                    <a:lstStyle/>
                    <a:p>
                      <a:r>
                        <a:rPr lang="en-US" sz="1600" dirty="0">
                          <a:latin typeface="Times New Roman" panose="02020603050405020304" pitchFamily="18" charset="0"/>
                          <a:cs typeface="Times New Roman" panose="02020603050405020304" pitchFamily="18" charset="0"/>
                        </a:rPr>
                        <a:t>Screening Form, Level 5/6</a:t>
                      </a:r>
                    </a:p>
                  </a:txBody>
                  <a:tcPr/>
                </a:tc>
                <a:extLst>
                  <a:ext uri="{0D108BD9-81ED-4DB2-BD59-A6C34878D82A}">
                    <a16:rowId xmlns:a16="http://schemas.microsoft.com/office/drawing/2014/main" val="927244359"/>
                  </a:ext>
                </a:extLst>
              </a:tr>
              <a:tr h="336042">
                <a:tc>
                  <a:txBody>
                    <a:bodyPr/>
                    <a:lstStyle/>
                    <a:p>
                      <a:r>
                        <a:rPr lang="en-US" sz="1600" dirty="0">
                          <a:latin typeface="Times New Roman" panose="02020603050405020304" pitchFamily="18" charset="0"/>
                          <a:cs typeface="Times New Roman" panose="02020603050405020304" pitchFamily="18" charset="0"/>
                        </a:rPr>
                        <a:t>1</a:t>
                      </a:r>
                      <a:r>
                        <a:rPr lang="en-US" sz="1600" baseline="30000" dirty="0">
                          <a:latin typeface="Times New Roman" panose="02020603050405020304" pitchFamily="18" charset="0"/>
                          <a:cs typeface="Times New Roman" panose="02020603050405020304" pitchFamily="18" charset="0"/>
                        </a:rPr>
                        <a:t>st</a:t>
                      </a:r>
                      <a:r>
                        <a:rPr lang="en-US" sz="1600" dirty="0">
                          <a:latin typeface="Times New Roman" panose="02020603050405020304" pitchFamily="18" charset="0"/>
                          <a:cs typeface="Times New Roman" panose="02020603050405020304" pitchFamily="18" charset="0"/>
                        </a:rPr>
                        <a:t> </a:t>
                      </a:r>
                    </a:p>
                  </a:txBody>
                  <a:tcPr/>
                </a:tc>
                <a:tc>
                  <a:txBody>
                    <a:bodyPr/>
                    <a:lstStyle/>
                    <a:p>
                      <a:r>
                        <a:rPr lang="en-US" sz="1600" dirty="0">
                          <a:latin typeface="Times New Roman" panose="02020603050405020304" pitchFamily="18" charset="0"/>
                          <a:cs typeface="Times New Roman" panose="02020603050405020304" pitchFamily="18" charset="0"/>
                        </a:rPr>
                        <a:t>Complete, Level 7</a:t>
                      </a:r>
                    </a:p>
                  </a:txBody>
                  <a:tcPr/>
                </a:tc>
                <a:extLst>
                  <a:ext uri="{0D108BD9-81ED-4DB2-BD59-A6C34878D82A}">
                    <a16:rowId xmlns:a16="http://schemas.microsoft.com/office/drawing/2014/main" val="1269115913"/>
                  </a:ext>
                </a:extLst>
              </a:tr>
              <a:tr h="336042">
                <a:tc>
                  <a:txBody>
                    <a:bodyPr/>
                    <a:lstStyle/>
                    <a:p>
                      <a:r>
                        <a:rPr lang="en-US" sz="1600" dirty="0">
                          <a:latin typeface="Times New Roman" panose="02020603050405020304" pitchFamily="18" charset="0"/>
                          <a:cs typeface="Times New Roman" panose="02020603050405020304" pitchFamily="18" charset="0"/>
                        </a:rPr>
                        <a:t>2</a:t>
                      </a:r>
                      <a:r>
                        <a:rPr lang="en-US" sz="1600" baseline="30000" dirty="0">
                          <a:latin typeface="Times New Roman" panose="02020603050405020304" pitchFamily="18" charset="0"/>
                          <a:cs typeface="Times New Roman" panose="02020603050405020304" pitchFamily="18" charset="0"/>
                        </a:rPr>
                        <a:t>nd</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Complete, Level 8</a:t>
                      </a:r>
                    </a:p>
                  </a:txBody>
                  <a:tcPr/>
                </a:tc>
                <a:extLst>
                  <a:ext uri="{0D108BD9-81ED-4DB2-BD59-A6C34878D82A}">
                    <a16:rowId xmlns:a16="http://schemas.microsoft.com/office/drawing/2014/main" val="50237855"/>
                  </a:ext>
                </a:extLst>
              </a:tr>
            </a:tbl>
          </a:graphicData>
        </a:graphic>
      </p:graphicFrame>
      <p:graphicFrame>
        <p:nvGraphicFramePr>
          <p:cNvPr id="6" name="Table 5">
            <a:extLst>
              <a:ext uri="{FF2B5EF4-FFF2-40B4-BE49-F238E27FC236}">
                <a16:creationId xmlns:a16="http://schemas.microsoft.com/office/drawing/2014/main" id="{2D7FABDF-6BDD-1775-55BF-944268AFAF7A}"/>
              </a:ext>
            </a:extLst>
          </p:cNvPr>
          <p:cNvGraphicFramePr>
            <a:graphicFrameLocks noGrp="1"/>
          </p:cNvGraphicFramePr>
          <p:nvPr>
            <p:extLst>
              <p:ext uri="{D42A27DB-BD31-4B8C-83A1-F6EECF244321}">
                <p14:modId xmlns:p14="http://schemas.microsoft.com/office/powerpoint/2010/main" val="3508284052"/>
              </p:ext>
            </p:extLst>
          </p:nvPr>
        </p:nvGraphicFramePr>
        <p:xfrm>
          <a:off x="4729447" y="4443795"/>
          <a:ext cx="4297590" cy="1344168"/>
        </p:xfrm>
        <a:graphic>
          <a:graphicData uri="http://schemas.openxmlformats.org/drawingml/2006/table">
            <a:tbl>
              <a:tblPr firstRow="1" bandRow="1">
                <a:tableStyleId>{5C22544A-7EE6-4342-B048-85BDC9FD1C3A}</a:tableStyleId>
              </a:tblPr>
              <a:tblGrid>
                <a:gridCol w="1101337">
                  <a:extLst>
                    <a:ext uri="{9D8B030D-6E8A-4147-A177-3AD203B41FA5}">
                      <a16:colId xmlns:a16="http://schemas.microsoft.com/office/drawing/2014/main" val="4028786635"/>
                    </a:ext>
                  </a:extLst>
                </a:gridCol>
                <a:gridCol w="3196253">
                  <a:extLst>
                    <a:ext uri="{9D8B030D-6E8A-4147-A177-3AD203B41FA5}">
                      <a16:colId xmlns:a16="http://schemas.microsoft.com/office/drawing/2014/main" val="2103658556"/>
                    </a:ext>
                  </a:extLst>
                </a:gridCol>
              </a:tblGrid>
              <a:tr h="336042">
                <a:tc>
                  <a:txBody>
                    <a:bodyPr/>
                    <a:lstStyle/>
                    <a:p>
                      <a:r>
                        <a:rPr lang="en-US" sz="1600" dirty="0">
                          <a:latin typeface="Times New Roman" panose="02020603050405020304" pitchFamily="18" charset="0"/>
                          <a:cs typeface="Times New Roman" panose="02020603050405020304" pitchFamily="18" charset="0"/>
                        </a:rPr>
                        <a:t>Grade</a:t>
                      </a:r>
                    </a:p>
                  </a:txBody>
                  <a:tcPr/>
                </a:tc>
                <a:tc>
                  <a:txBody>
                    <a:bodyPr/>
                    <a:lstStyle/>
                    <a:p>
                      <a:r>
                        <a:rPr lang="en-US" sz="1600" dirty="0">
                          <a:latin typeface="Times New Roman" panose="02020603050405020304" pitchFamily="18" charset="0"/>
                          <a:cs typeface="Times New Roman" panose="02020603050405020304" pitchFamily="18" charset="0"/>
                        </a:rPr>
                        <a:t>Assessment Given</a:t>
                      </a:r>
                    </a:p>
                  </a:txBody>
                  <a:tcPr/>
                </a:tc>
                <a:extLst>
                  <a:ext uri="{0D108BD9-81ED-4DB2-BD59-A6C34878D82A}">
                    <a16:rowId xmlns:a16="http://schemas.microsoft.com/office/drawing/2014/main" val="20481985"/>
                  </a:ext>
                </a:extLst>
              </a:tr>
              <a:tr h="336042">
                <a:tc>
                  <a:txBody>
                    <a:bodyPr/>
                    <a:lstStyle/>
                    <a:p>
                      <a:r>
                        <a:rPr lang="en-US" sz="1600" dirty="0">
                          <a:latin typeface="Times New Roman" panose="02020603050405020304" pitchFamily="18" charset="0"/>
                          <a:cs typeface="Times New Roman" panose="02020603050405020304" pitchFamily="18" charset="0"/>
                        </a:rPr>
                        <a:t>3</a:t>
                      </a:r>
                      <a:r>
                        <a:rPr lang="en-US" sz="1600" baseline="30000" dirty="0">
                          <a:latin typeface="Times New Roman" panose="02020603050405020304" pitchFamily="18" charset="0"/>
                          <a:cs typeface="Times New Roman" panose="02020603050405020304" pitchFamily="18" charset="0"/>
                        </a:rPr>
                        <a:t>rd</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Complete, Level 9 </a:t>
                      </a:r>
                      <a:r>
                        <a:rPr lang="en-US" sz="1500" dirty="0">
                          <a:latin typeface="Times New Roman" panose="02020603050405020304" pitchFamily="18" charset="0"/>
                          <a:cs typeface="Times New Roman" panose="02020603050405020304" pitchFamily="18" charset="0"/>
                        </a:rPr>
                        <a:t>(Timed)</a:t>
                      </a:r>
                    </a:p>
                  </a:txBody>
                  <a:tcPr/>
                </a:tc>
                <a:extLst>
                  <a:ext uri="{0D108BD9-81ED-4DB2-BD59-A6C34878D82A}">
                    <a16:rowId xmlns:a16="http://schemas.microsoft.com/office/drawing/2014/main" val="927244359"/>
                  </a:ext>
                </a:extLst>
              </a:tr>
              <a:tr h="336042">
                <a:tc>
                  <a:txBody>
                    <a:bodyPr/>
                    <a:lstStyle/>
                    <a:p>
                      <a:r>
                        <a:rPr lang="en-US" sz="1600" dirty="0">
                          <a:latin typeface="Times New Roman" panose="02020603050405020304" pitchFamily="18" charset="0"/>
                          <a:cs typeface="Times New Roman" panose="02020603050405020304" pitchFamily="18" charset="0"/>
                        </a:rPr>
                        <a:t>4</a:t>
                      </a:r>
                      <a:r>
                        <a:rPr lang="en-US" sz="1600" baseline="30000" dirty="0">
                          <a:latin typeface="Times New Roman" panose="02020603050405020304" pitchFamily="18" charset="0"/>
                          <a:cs typeface="Times New Roman" panose="02020603050405020304" pitchFamily="18" charset="0"/>
                        </a:rPr>
                        <a:t>th</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Complete, Level 10 (Timed)</a:t>
                      </a:r>
                    </a:p>
                  </a:txBody>
                  <a:tcPr/>
                </a:tc>
                <a:extLst>
                  <a:ext uri="{0D108BD9-81ED-4DB2-BD59-A6C34878D82A}">
                    <a16:rowId xmlns:a16="http://schemas.microsoft.com/office/drawing/2014/main" val="1269115913"/>
                  </a:ext>
                </a:extLst>
              </a:tr>
              <a:tr h="336042">
                <a:tc>
                  <a:txBody>
                    <a:bodyPr/>
                    <a:lstStyle/>
                    <a:p>
                      <a:r>
                        <a:rPr lang="en-US" sz="1600" dirty="0">
                          <a:latin typeface="Times New Roman" panose="02020603050405020304" pitchFamily="18" charset="0"/>
                          <a:cs typeface="Times New Roman" panose="02020603050405020304" pitchFamily="18" charset="0"/>
                        </a:rPr>
                        <a:t>5</a:t>
                      </a:r>
                      <a:r>
                        <a:rPr lang="en-US" sz="1600" baseline="30000" dirty="0">
                          <a:latin typeface="Times New Roman" panose="02020603050405020304" pitchFamily="18" charset="0"/>
                          <a:cs typeface="Times New Roman" panose="02020603050405020304" pitchFamily="18" charset="0"/>
                        </a:rPr>
                        <a:t>th</a:t>
                      </a:r>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Complete, Level 11 (Timed)</a:t>
                      </a:r>
                    </a:p>
                  </a:txBody>
                  <a:tcPr/>
                </a:tc>
                <a:extLst>
                  <a:ext uri="{0D108BD9-81ED-4DB2-BD59-A6C34878D82A}">
                    <a16:rowId xmlns:a16="http://schemas.microsoft.com/office/drawing/2014/main" val="50237855"/>
                  </a:ext>
                </a:extLst>
              </a:tr>
            </a:tbl>
          </a:graphicData>
        </a:graphic>
      </p:graphicFrame>
    </p:spTree>
    <p:extLst>
      <p:ext uri="{BB962C8B-B14F-4D97-AF65-F5344CB8AC3E}">
        <p14:creationId xmlns:p14="http://schemas.microsoft.com/office/powerpoint/2010/main" val="95743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E1F0DB-A693-1D59-E032-1FA8BB9AA3E9}"/>
              </a:ext>
            </a:extLst>
          </p:cNvPr>
          <p:cNvSpPr>
            <a:spLocks noGrp="1"/>
          </p:cNvSpPr>
          <p:nvPr>
            <p:ph type="body" sz="quarter" idx="13"/>
          </p:nvPr>
        </p:nvSpPr>
        <p:spPr/>
        <p:txBody>
          <a:bodyPr/>
          <a:lstStyle/>
          <a:p>
            <a:r>
              <a:rPr lang="en-US" dirty="0"/>
              <a:t>What’s New for Fall 2026</a:t>
            </a:r>
          </a:p>
        </p:txBody>
      </p:sp>
      <p:sp>
        <p:nvSpPr>
          <p:cNvPr id="3" name="Slide Number Placeholder 2">
            <a:extLst>
              <a:ext uri="{FF2B5EF4-FFF2-40B4-BE49-F238E27FC236}">
                <a16:creationId xmlns:a16="http://schemas.microsoft.com/office/drawing/2014/main" id="{7C1A9101-1879-CB2A-75FE-80AB5F5DE953}"/>
              </a:ext>
            </a:extLst>
          </p:cNvPr>
          <p:cNvSpPr>
            <a:spLocks noGrp="1"/>
          </p:cNvSpPr>
          <p:nvPr>
            <p:ph type="sldNum" sz="quarter" idx="12"/>
          </p:nvPr>
        </p:nvSpPr>
        <p:spPr/>
        <p:txBody>
          <a:bodyPr/>
          <a:lstStyle/>
          <a:p>
            <a:fld id="{64203FF6-1063-3D43-A631-7A9D02D47C52}" type="slidenum">
              <a:rPr lang="en-US" smtClean="0"/>
              <a:pPr/>
              <a:t>5</a:t>
            </a:fld>
            <a:endParaRPr lang="en-US" dirty="0"/>
          </a:p>
        </p:txBody>
      </p:sp>
      <p:sp>
        <p:nvSpPr>
          <p:cNvPr id="9" name="TextBox 8">
            <a:extLst>
              <a:ext uri="{FF2B5EF4-FFF2-40B4-BE49-F238E27FC236}">
                <a16:creationId xmlns:a16="http://schemas.microsoft.com/office/drawing/2014/main" id="{58CD94C7-5DF3-CE88-8E54-E6D03B71798B}"/>
              </a:ext>
            </a:extLst>
          </p:cNvPr>
          <p:cNvSpPr txBox="1"/>
          <p:nvPr/>
        </p:nvSpPr>
        <p:spPr>
          <a:xfrm>
            <a:off x="116963" y="659081"/>
            <a:ext cx="5603009"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From Riverside Insights – the </a:t>
            </a:r>
            <a:r>
              <a:rPr lang="en-US" b="1" dirty="0" err="1">
                <a:latin typeface="Times New Roman" panose="02020603050405020304" pitchFamily="18" charset="0"/>
                <a:cs typeface="Times New Roman" panose="02020603050405020304" pitchFamily="18" charset="0"/>
              </a:rPr>
              <a:t>CogAT</a:t>
            </a:r>
            <a:r>
              <a:rPr lang="en-US" b="1" dirty="0">
                <a:latin typeface="Times New Roman" panose="02020603050405020304" pitchFamily="18" charset="0"/>
                <a:cs typeface="Times New Roman" panose="02020603050405020304" pitchFamily="18" charset="0"/>
              </a:rPr>
              <a:t> testing company:</a:t>
            </a:r>
          </a:p>
        </p:txBody>
      </p:sp>
      <p:sp>
        <p:nvSpPr>
          <p:cNvPr id="10" name="Rounded Rectangle 9">
            <a:extLst>
              <a:ext uri="{FF2B5EF4-FFF2-40B4-BE49-F238E27FC236}">
                <a16:creationId xmlns:a16="http://schemas.microsoft.com/office/drawing/2014/main" id="{C46DB7C2-2727-9ADD-5540-82384321950E}"/>
              </a:ext>
            </a:extLst>
          </p:cNvPr>
          <p:cNvSpPr/>
          <p:nvPr/>
        </p:nvSpPr>
        <p:spPr>
          <a:xfrm>
            <a:off x="3202940" y="1051230"/>
            <a:ext cx="2743200" cy="2828384"/>
          </a:xfrm>
          <a:prstGeom prst="roundRect">
            <a:avLst/>
          </a:prstGeom>
          <a:solidFill>
            <a:srgbClr val="EBFF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400" b="1" dirty="0">
                <a:solidFill>
                  <a:schemeClr val="tx1"/>
                </a:solidFill>
              </a:rPr>
              <a:t>How We Fixed the Problem</a:t>
            </a:r>
          </a:p>
          <a:p>
            <a:pPr marL="171450" indent="-171450">
              <a:buFont typeface="Arial" panose="020B0604020202020204" pitchFamily="34" charset="0"/>
              <a:buChar char="•"/>
            </a:pPr>
            <a:r>
              <a:rPr lang="en-US" sz="1200" dirty="0">
                <a:solidFill>
                  <a:schemeClr val="tx1"/>
                </a:solidFill>
              </a:rPr>
              <a:t>Made DM Performance our #1 priority for 2026-27 </a:t>
            </a:r>
          </a:p>
          <a:p>
            <a:pPr marL="171450" indent="-171450">
              <a:buFont typeface="Arial" panose="020B0604020202020204" pitchFamily="34" charset="0"/>
              <a:buChar char="•"/>
            </a:pPr>
            <a:r>
              <a:rPr lang="en-US" sz="1200" dirty="0">
                <a:solidFill>
                  <a:schemeClr val="tx1"/>
                </a:solidFill>
              </a:rPr>
              <a:t>Began performance remediation and load testing planning in December </a:t>
            </a:r>
          </a:p>
          <a:p>
            <a:pPr marL="171450" indent="-171450">
              <a:buFont typeface="Arial" panose="020B0604020202020204" pitchFamily="34" charset="0"/>
              <a:buChar char="•"/>
            </a:pPr>
            <a:r>
              <a:rPr lang="en-US" sz="1200" dirty="0">
                <a:solidFill>
                  <a:schemeClr val="tx1"/>
                </a:solidFill>
              </a:rPr>
              <a:t>Rebuilt our load testing process from the ground up – better approximation of reality; more frequent </a:t>
            </a:r>
          </a:p>
          <a:p>
            <a:pPr marL="171450" indent="-171450">
              <a:buFont typeface="Arial" panose="020B0604020202020204" pitchFamily="34" charset="0"/>
              <a:buChar char="•"/>
            </a:pPr>
            <a:r>
              <a:rPr lang="en-US" sz="1200" dirty="0">
                <a:solidFill>
                  <a:schemeClr val="tx1"/>
                </a:solidFill>
              </a:rPr>
              <a:t>Set performance targets and deadlines</a:t>
            </a:r>
          </a:p>
          <a:p>
            <a:endParaRPr lang="en-US" sz="1200" dirty="0">
              <a:solidFill>
                <a:schemeClr val="tx1"/>
              </a:solidFill>
            </a:endParaRPr>
          </a:p>
        </p:txBody>
      </p:sp>
      <p:sp>
        <p:nvSpPr>
          <p:cNvPr id="11" name="Rounded Rectangle 10">
            <a:extLst>
              <a:ext uri="{FF2B5EF4-FFF2-40B4-BE49-F238E27FC236}">
                <a16:creationId xmlns:a16="http://schemas.microsoft.com/office/drawing/2014/main" id="{4D5656E1-B75C-52FE-B98F-E3225E87BC27}"/>
              </a:ext>
            </a:extLst>
          </p:cNvPr>
          <p:cNvSpPr/>
          <p:nvPr/>
        </p:nvSpPr>
        <p:spPr>
          <a:xfrm>
            <a:off x="190500" y="1036160"/>
            <a:ext cx="2743200" cy="282838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400" b="1" dirty="0">
                <a:solidFill>
                  <a:schemeClr val="tx1"/>
                </a:solidFill>
              </a:rPr>
              <a:t>What Happened Last Year?</a:t>
            </a:r>
          </a:p>
          <a:p>
            <a:pPr marL="171450" indent="-171450">
              <a:buFont typeface="Arial" panose="020B0604020202020204" pitchFamily="34" charset="0"/>
              <a:buChar char="•"/>
            </a:pPr>
            <a:r>
              <a:rPr lang="en-US" sz="1200" dirty="0">
                <a:solidFill>
                  <a:schemeClr val="tx1"/>
                </a:solidFill>
              </a:rPr>
              <a:t>2024-25 was stable but DM was operating on old infrastructure </a:t>
            </a:r>
          </a:p>
          <a:p>
            <a:pPr marL="171450" indent="-171450">
              <a:buFont typeface="Arial" panose="020B0604020202020204" pitchFamily="34" charset="0"/>
              <a:buChar char="•"/>
            </a:pPr>
            <a:r>
              <a:rPr lang="en-US" sz="1200" dirty="0">
                <a:solidFill>
                  <a:schemeClr val="tx1"/>
                </a:solidFill>
              </a:rPr>
              <a:t>Focus on shipping 2024 Norms meant load testing was delayed </a:t>
            </a:r>
          </a:p>
          <a:p>
            <a:pPr marL="171450" indent="-171450">
              <a:buFont typeface="Arial" panose="020B0604020202020204" pitchFamily="34" charset="0"/>
              <a:buChar char="•"/>
            </a:pPr>
            <a:r>
              <a:rPr lang="en-US" sz="1200" dirty="0">
                <a:solidFill>
                  <a:schemeClr val="tx1"/>
                </a:solidFill>
              </a:rPr>
              <a:t>Upgrades introduced problems that weren’t identified until late load tests (no time to fix) </a:t>
            </a:r>
          </a:p>
          <a:p>
            <a:r>
              <a:rPr lang="en-US" sz="1200" b="1" dirty="0">
                <a:solidFill>
                  <a:schemeClr val="tx1"/>
                </a:solidFill>
              </a:rPr>
              <a:t>As a result: </a:t>
            </a:r>
          </a:p>
          <a:p>
            <a:pPr marL="171450" indent="-171450">
              <a:buFont typeface="Arial" panose="020B0604020202020204" pitchFamily="34" charset="0"/>
              <a:buChar char="•"/>
            </a:pPr>
            <a:r>
              <a:rPr lang="en-US" sz="1200" dirty="0">
                <a:solidFill>
                  <a:schemeClr val="tx1"/>
                </a:solidFill>
              </a:rPr>
              <a:t>Students faced latency and disruptions </a:t>
            </a:r>
          </a:p>
          <a:p>
            <a:pPr marL="171450" indent="-171450">
              <a:buFont typeface="Arial" panose="020B0604020202020204" pitchFamily="34" charset="0"/>
              <a:buChar char="•"/>
            </a:pPr>
            <a:r>
              <a:rPr lang="en-US" sz="1200" dirty="0">
                <a:solidFill>
                  <a:schemeClr val="tx1"/>
                </a:solidFill>
              </a:rPr>
              <a:t>Testing windows restricted and disrupted</a:t>
            </a:r>
          </a:p>
          <a:p>
            <a:endParaRPr lang="en-US" sz="1200" dirty="0">
              <a:solidFill>
                <a:schemeClr val="tx1"/>
              </a:solidFill>
            </a:endParaRPr>
          </a:p>
        </p:txBody>
      </p:sp>
      <p:sp>
        <p:nvSpPr>
          <p:cNvPr id="12" name="Rounded Rectangle 11">
            <a:extLst>
              <a:ext uri="{FF2B5EF4-FFF2-40B4-BE49-F238E27FC236}">
                <a16:creationId xmlns:a16="http://schemas.microsoft.com/office/drawing/2014/main" id="{0C3C4657-E5A9-9589-0236-0FF9FE0884E3}"/>
              </a:ext>
            </a:extLst>
          </p:cNvPr>
          <p:cNvSpPr/>
          <p:nvPr/>
        </p:nvSpPr>
        <p:spPr>
          <a:xfrm>
            <a:off x="6210300" y="1036160"/>
            <a:ext cx="2743200" cy="282838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spcAft>
                <a:spcPts val="600"/>
              </a:spcAft>
            </a:pPr>
            <a:r>
              <a:rPr lang="en-US" sz="1400" b="1" dirty="0">
                <a:solidFill>
                  <a:schemeClr val="tx1"/>
                </a:solidFill>
              </a:rPr>
              <a:t>The Results: A Performant DM</a:t>
            </a:r>
          </a:p>
          <a:p>
            <a:r>
              <a:rPr lang="en-US" sz="1200" dirty="0">
                <a:solidFill>
                  <a:schemeClr val="tx1"/>
                </a:solidFill>
              </a:rPr>
              <a:t>Hit our performance targets in load testing:</a:t>
            </a:r>
          </a:p>
          <a:p>
            <a:pPr marL="171450" indent="-171450">
              <a:buFont typeface="Arial" panose="020B0604020202020204" pitchFamily="34" charset="0"/>
              <a:buChar char="•"/>
            </a:pPr>
            <a:r>
              <a:rPr lang="en-US" sz="1200" dirty="0">
                <a:solidFill>
                  <a:schemeClr val="tx1"/>
                </a:solidFill>
              </a:rPr>
              <a:t>Simulated a full peak day - 43,000 students logging in within 15 minutes </a:t>
            </a:r>
          </a:p>
          <a:p>
            <a:pPr marL="171450" indent="-171450">
              <a:buFont typeface="Arial" panose="020B0604020202020204" pitchFamily="34" charset="0"/>
              <a:buChar char="•"/>
            </a:pPr>
            <a:r>
              <a:rPr lang="en-US" sz="1200" dirty="0">
                <a:solidFill>
                  <a:schemeClr val="tx1"/>
                </a:solidFill>
              </a:rPr>
              <a:t>Response times held under 1 second, even under added stress with fewer servers than we’ll use when live </a:t>
            </a:r>
          </a:p>
          <a:p>
            <a:pPr>
              <a:spcBef>
                <a:spcPts val="600"/>
              </a:spcBef>
            </a:pPr>
            <a:r>
              <a:rPr lang="en-US" sz="1200" b="1" dirty="0">
                <a:solidFill>
                  <a:schemeClr val="tx1"/>
                </a:solidFill>
              </a:rPr>
              <a:t>We're ready for this fall.</a:t>
            </a:r>
          </a:p>
          <a:p>
            <a:endParaRPr lang="en-US" sz="1200" dirty="0">
              <a:solidFill>
                <a:schemeClr val="tx1"/>
              </a:solidFill>
            </a:endParaRPr>
          </a:p>
        </p:txBody>
      </p:sp>
      <p:sp>
        <p:nvSpPr>
          <p:cNvPr id="13" name="Rounded Rectangle 12">
            <a:extLst>
              <a:ext uri="{FF2B5EF4-FFF2-40B4-BE49-F238E27FC236}">
                <a16:creationId xmlns:a16="http://schemas.microsoft.com/office/drawing/2014/main" id="{E3A3BCC6-8618-EC08-F1BA-67DB358D7A6A}"/>
              </a:ext>
            </a:extLst>
          </p:cNvPr>
          <p:cNvSpPr/>
          <p:nvPr/>
        </p:nvSpPr>
        <p:spPr>
          <a:xfrm>
            <a:off x="190500" y="3977640"/>
            <a:ext cx="8763000" cy="792650"/>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400" b="1" dirty="0">
                <a:solidFill>
                  <a:schemeClr val="tx1"/>
                </a:solidFill>
              </a:rPr>
              <a:t>What This Means For You </a:t>
            </a:r>
          </a:p>
          <a:p>
            <a:pPr marL="171450" indent="-171450">
              <a:buFont typeface="Arial" panose="020B0604020202020204" pitchFamily="34" charset="0"/>
              <a:buChar char="•"/>
            </a:pPr>
            <a:r>
              <a:rPr lang="en-US" sz="1200" dirty="0">
                <a:solidFill>
                  <a:schemeClr val="tx1"/>
                </a:solidFill>
              </a:rPr>
              <a:t>We’re confident you’ll experience smoother, more reliable testing on DM this fall. </a:t>
            </a:r>
          </a:p>
          <a:p>
            <a:pPr marL="171450" indent="-171450">
              <a:buFont typeface="Arial" panose="020B0604020202020204" pitchFamily="34" charset="0"/>
              <a:buChar char="•"/>
            </a:pPr>
            <a:r>
              <a:rPr lang="en-US" sz="1200" dirty="0">
                <a:solidFill>
                  <a:schemeClr val="tx1"/>
                </a:solidFill>
              </a:rPr>
              <a:t>This isn’t a one-time improvement – we’ve set up infrastructure to continuously maintain performance</a:t>
            </a:r>
          </a:p>
          <a:p>
            <a:endParaRPr lang="en-US" sz="1200" dirty="0">
              <a:solidFill>
                <a:schemeClr val="tx1"/>
              </a:solidFill>
            </a:endParaRPr>
          </a:p>
        </p:txBody>
      </p:sp>
      <p:sp>
        <p:nvSpPr>
          <p:cNvPr id="14" name="TextBox 13">
            <a:extLst>
              <a:ext uri="{FF2B5EF4-FFF2-40B4-BE49-F238E27FC236}">
                <a16:creationId xmlns:a16="http://schemas.microsoft.com/office/drawing/2014/main" id="{F6360A40-8803-CA45-5C24-A7D5C2E47BC8}"/>
              </a:ext>
            </a:extLst>
          </p:cNvPr>
          <p:cNvSpPr txBox="1"/>
          <p:nvPr/>
        </p:nvSpPr>
        <p:spPr>
          <a:xfrm>
            <a:off x="116963" y="4812266"/>
            <a:ext cx="8836537" cy="129266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Field Test Items:</a:t>
            </a:r>
          </a:p>
          <a:p>
            <a:r>
              <a:rPr lang="en-US" sz="1400" dirty="0">
                <a:latin typeface="Times New Roman" panose="02020603050405020304" pitchFamily="18" charset="0"/>
                <a:cs typeface="Times New Roman" panose="02020603050405020304" pitchFamily="18" charset="0"/>
              </a:rPr>
              <a:t>Riverside Insights is field testing some new items this year. Students taking the operational test may see 2-4 items at the end of a test section, but it won't count against them or affect their scores. Testing experience will be seamless for students.</a:t>
            </a:r>
          </a:p>
          <a:p>
            <a:pPr marL="285750" indent="-285750">
              <a:spcBef>
                <a:spcPts val="600"/>
              </a:spcBef>
              <a:buFont typeface="Wingdings" pitchFamily="2" charset="2"/>
              <a:buChar char="v"/>
            </a:pPr>
            <a:r>
              <a:rPr lang="en-US" sz="1300" dirty="0">
                <a:latin typeface="Times New Roman" panose="02020603050405020304" pitchFamily="18" charset="0"/>
                <a:cs typeface="Times New Roman" panose="02020603050405020304" pitchFamily="18" charset="0"/>
              </a:rPr>
              <a:t>Additional note: No change to how students login to the test (Clever login still in pilot and is having bugs already this fall)</a:t>
            </a:r>
          </a:p>
        </p:txBody>
      </p:sp>
    </p:spTree>
    <p:extLst>
      <p:ext uri="{BB962C8B-B14F-4D97-AF65-F5344CB8AC3E}">
        <p14:creationId xmlns:p14="http://schemas.microsoft.com/office/powerpoint/2010/main" val="91233783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64B092-8E99-A205-B0F0-0C8A1229AAEB}"/>
              </a:ext>
            </a:extLst>
          </p:cNvPr>
          <p:cNvSpPr>
            <a:spLocks noGrp="1"/>
          </p:cNvSpPr>
          <p:nvPr>
            <p:ph type="body" sz="quarter" idx="13"/>
          </p:nvPr>
        </p:nvSpPr>
        <p:spPr>
          <a:xfrm>
            <a:off x="116962" y="116963"/>
            <a:ext cx="7927107" cy="1016000"/>
          </a:xfrm>
        </p:spPr>
        <p:txBody>
          <a:bodyPr/>
          <a:lstStyle/>
          <a:p>
            <a:r>
              <a:rPr lang="en-US" dirty="0"/>
              <a:t>How: Proctor Training</a:t>
            </a:r>
          </a:p>
        </p:txBody>
      </p:sp>
      <p:sp>
        <p:nvSpPr>
          <p:cNvPr id="3" name="Slide Number Placeholder 2">
            <a:extLst>
              <a:ext uri="{FF2B5EF4-FFF2-40B4-BE49-F238E27FC236}">
                <a16:creationId xmlns:a16="http://schemas.microsoft.com/office/drawing/2014/main" id="{F07C7356-F132-B283-0B5C-DE82A2C463C5}"/>
              </a:ext>
            </a:extLst>
          </p:cNvPr>
          <p:cNvSpPr>
            <a:spLocks noGrp="1"/>
          </p:cNvSpPr>
          <p:nvPr>
            <p:ph type="sldNum" sz="quarter" idx="12"/>
          </p:nvPr>
        </p:nvSpPr>
        <p:spPr/>
        <p:txBody>
          <a:bodyPr/>
          <a:lstStyle/>
          <a:p>
            <a:fld id="{64203FF6-1063-3D43-A631-7A9D02D47C52}" type="slidenum">
              <a:rPr lang="en-US" smtClean="0"/>
              <a:pPr/>
              <a:t>6</a:t>
            </a:fld>
            <a:endParaRPr lang="en-US" dirty="0"/>
          </a:p>
        </p:txBody>
      </p:sp>
      <p:sp>
        <p:nvSpPr>
          <p:cNvPr id="5" name="TextBox 4">
            <a:extLst>
              <a:ext uri="{FF2B5EF4-FFF2-40B4-BE49-F238E27FC236}">
                <a16:creationId xmlns:a16="http://schemas.microsoft.com/office/drawing/2014/main" id="{75F0BB94-B7F8-F369-BC26-A7AA2A75FC35}"/>
              </a:ext>
            </a:extLst>
          </p:cNvPr>
          <p:cNvSpPr txBox="1"/>
          <p:nvPr/>
        </p:nvSpPr>
        <p:spPr>
          <a:xfrm>
            <a:off x="106016" y="556594"/>
            <a:ext cx="8921022" cy="5929828"/>
          </a:xfrm>
          <a:prstGeom prst="rect">
            <a:avLst/>
          </a:prstGeom>
          <a:noFill/>
        </p:spPr>
        <p:txBody>
          <a:bodyPr wrap="square" rtlCol="0">
            <a:spAutoFit/>
          </a:bodyPr>
          <a:lstStyle/>
          <a:p>
            <a:pPr marL="0" lvl="1">
              <a:defRPr/>
            </a:pPr>
            <a:r>
              <a:rPr lang="en-US" b="1" dirty="0">
                <a:latin typeface="Times New Roman" pitchFamily="18" charset="0"/>
                <a:ea typeface="ＭＳ Ｐゴシック" charset="-128"/>
                <a:cs typeface="Times New Roman" pitchFamily="18" charset="0"/>
              </a:rPr>
              <a:t>Training Requirements:</a:t>
            </a:r>
          </a:p>
          <a:p>
            <a:pPr marL="100584" lvl="1" indent="-285750">
              <a:buFont typeface="Wingdings" pitchFamily="2" charset="2"/>
              <a:buChar char="q"/>
              <a:defRPr/>
            </a:pPr>
            <a:r>
              <a:rPr lang="en-US" sz="1600" dirty="0">
                <a:latin typeface="Times New Roman" pitchFamily="18" charset="0"/>
                <a:ea typeface="ＭＳ Ｐゴシック" charset="-128"/>
                <a:cs typeface="Times New Roman" pitchFamily="18" charset="0"/>
              </a:rPr>
              <a:t>Attend training provided by School Assessment Coordinator</a:t>
            </a:r>
          </a:p>
          <a:p>
            <a:pPr marL="100584" lvl="1" indent="-285750">
              <a:buFont typeface="Wingdings" pitchFamily="2" charset="2"/>
              <a:buChar char="q"/>
              <a:defRPr/>
            </a:pPr>
            <a:r>
              <a:rPr lang="en-US" sz="1600" dirty="0">
                <a:latin typeface="Times New Roman" pitchFamily="18" charset="0"/>
                <a:ea typeface="ＭＳ Ｐゴシック" charset="-128"/>
                <a:cs typeface="Times New Roman" pitchFamily="18" charset="0"/>
              </a:rPr>
              <a:t>Review and sign the Non-Disclosure Agreement</a:t>
            </a:r>
          </a:p>
          <a:p>
            <a:pPr marL="100584" lvl="1" indent="-285750">
              <a:buFont typeface="Wingdings" pitchFamily="2" charset="2"/>
              <a:buChar char="q"/>
              <a:defRPr/>
            </a:pPr>
            <a:r>
              <a:rPr lang="en-US" sz="1600" dirty="0">
                <a:latin typeface="Times New Roman" pitchFamily="18" charset="0"/>
                <a:ea typeface="ＭＳ Ｐゴシック" charset="-128"/>
                <a:cs typeface="Times New Roman" pitchFamily="18" charset="0"/>
              </a:rPr>
              <a:t>Watch applicable video on the Riverside </a:t>
            </a:r>
            <a:r>
              <a:rPr lang="en-US" sz="1600" dirty="0" err="1">
                <a:latin typeface="Times New Roman" pitchFamily="18" charset="0"/>
                <a:ea typeface="ＭＳ Ｐゴシック" charset="-128"/>
                <a:cs typeface="Times New Roman" pitchFamily="18" charset="0"/>
              </a:rPr>
              <a:t>CogAT</a:t>
            </a:r>
            <a:r>
              <a:rPr lang="en-US" sz="1600" dirty="0">
                <a:latin typeface="Times New Roman" pitchFamily="18" charset="0"/>
                <a:ea typeface="ＭＳ Ｐゴシック" charset="-128"/>
                <a:cs typeface="Times New Roman" pitchFamily="18" charset="0"/>
              </a:rPr>
              <a:t> training site</a:t>
            </a:r>
          </a:p>
          <a:p>
            <a:pPr marL="557784" lvl="2" indent="-285750">
              <a:buFont typeface="Wingdings" pitchFamily="2" charset="2"/>
              <a:buChar char="Ø"/>
              <a:defRPr/>
            </a:pPr>
            <a:r>
              <a:rPr lang="en-US" sz="1600" dirty="0">
                <a:latin typeface="Times New Roman" pitchFamily="18" charset="0"/>
                <a:ea typeface="ＭＳ Ｐゴシック" charset="-128"/>
                <a:cs typeface="Times New Roman" pitchFamily="18" charset="0"/>
              </a:rPr>
              <a:t>Guide on how to access video available</a:t>
            </a:r>
          </a:p>
          <a:p>
            <a:pPr marL="100584" lvl="1" indent="-285750">
              <a:buFont typeface="Wingdings" pitchFamily="2" charset="2"/>
              <a:buChar char="q"/>
              <a:defRPr/>
            </a:pPr>
            <a:r>
              <a:rPr lang="en-US" sz="1600" dirty="0">
                <a:latin typeface="Times New Roman" pitchFamily="18" charset="0"/>
                <a:ea typeface="ＭＳ Ｐゴシック" charset="-128"/>
                <a:cs typeface="Times New Roman" pitchFamily="18" charset="0"/>
              </a:rPr>
              <a:t>Review </a:t>
            </a:r>
            <a:r>
              <a:rPr lang="en-US" sz="1600" i="1" dirty="0">
                <a:latin typeface="Times New Roman" pitchFamily="18" charset="0"/>
                <a:ea typeface="ＭＳ Ｐゴシック" charset="-128"/>
                <a:cs typeface="Times New Roman" pitchFamily="18" charset="0"/>
              </a:rPr>
              <a:t>Directions for Online Administration</a:t>
            </a:r>
            <a:r>
              <a:rPr lang="en-US" sz="1600" dirty="0">
                <a:latin typeface="Times New Roman" pitchFamily="18" charset="0"/>
                <a:ea typeface="ＭＳ Ｐゴシック" charset="-128"/>
                <a:cs typeface="Times New Roman" pitchFamily="18" charset="0"/>
              </a:rPr>
              <a:t> manual</a:t>
            </a:r>
          </a:p>
          <a:p>
            <a:pPr marL="100584" lvl="1" indent="-285750">
              <a:spcBef>
                <a:spcPts val="200"/>
              </a:spcBef>
              <a:buFont typeface="Wingdings" pitchFamily="2" charset="2"/>
              <a:buChar char="Ø"/>
              <a:defRPr/>
            </a:pPr>
            <a:r>
              <a:rPr lang="en-US" sz="1700" dirty="0">
                <a:latin typeface="Times New Roman" pitchFamily="18" charset="0"/>
                <a:ea typeface="ＭＳ Ｐゴシック" charset="-128"/>
                <a:cs typeface="Times New Roman" pitchFamily="18" charset="0"/>
              </a:rPr>
              <a:t>Links and resources are all available on the </a:t>
            </a:r>
            <a:r>
              <a:rPr lang="en-US" sz="1700" dirty="0">
                <a:latin typeface="Times New Roman" pitchFamily="18" charset="0"/>
                <a:ea typeface="ＭＳ Ｐゴシック" charset="-128"/>
                <a:cs typeface="Times New Roman" pitchFamily="18" charset="0"/>
                <a:hlinkClick r:id="rId2"/>
              </a:rPr>
              <a:t>SPPS Test Administrator website </a:t>
            </a:r>
            <a:r>
              <a:rPr lang="en-US" sz="1700" dirty="0">
                <a:latin typeface="Times New Roman" pitchFamily="18" charset="0"/>
                <a:ea typeface="ＭＳ Ｐゴシック" charset="-128"/>
                <a:cs typeface="Times New Roman" pitchFamily="18" charset="0"/>
              </a:rPr>
              <a:t>(select </a:t>
            </a:r>
            <a:r>
              <a:rPr lang="en-US" sz="1700" b="1" dirty="0" err="1">
                <a:latin typeface="Times New Roman" pitchFamily="18" charset="0"/>
                <a:ea typeface="ＭＳ Ｐゴシック" charset="-128"/>
                <a:cs typeface="Times New Roman" pitchFamily="18" charset="0"/>
              </a:rPr>
              <a:t>Cogat</a:t>
            </a:r>
            <a:r>
              <a:rPr lang="en-US" sz="1700" dirty="0">
                <a:latin typeface="Times New Roman" pitchFamily="18" charset="0"/>
                <a:ea typeface="ＭＳ Ｐゴシック" charset="-128"/>
                <a:cs typeface="Times New Roman" pitchFamily="18" charset="0"/>
              </a:rPr>
              <a:t>)</a:t>
            </a:r>
          </a:p>
          <a:p>
            <a:pPr marL="0" lvl="1">
              <a:spcBef>
                <a:spcPts val="600"/>
              </a:spcBef>
              <a:defRPr/>
            </a:pPr>
            <a:r>
              <a:rPr lang="en-US" b="1" dirty="0">
                <a:latin typeface="Times New Roman" pitchFamily="18" charset="0"/>
                <a:ea typeface="ＭＳ Ｐゴシック" charset="-128"/>
                <a:cs typeface="Times New Roman" pitchFamily="18" charset="0"/>
              </a:rPr>
              <a:t>Websites:</a:t>
            </a:r>
          </a:p>
          <a:p>
            <a:r>
              <a:rPr lang="en-US" sz="1600" b="1" dirty="0">
                <a:latin typeface="Times New Roman" panose="02020603050405020304" pitchFamily="18" charset="0"/>
                <a:cs typeface="Times New Roman" panose="02020603050405020304" pitchFamily="18" charset="0"/>
              </a:rPr>
              <a:t>Test Preparation and Management:</a:t>
            </a:r>
          </a:p>
          <a:p>
            <a:pPr lvl="1"/>
            <a:r>
              <a:rPr lang="en-US" sz="1400" b="1" dirty="0">
                <a:latin typeface="Times New Roman" panose="02020603050405020304" pitchFamily="18" charset="0"/>
                <a:cs typeface="Times New Roman" panose="02020603050405020304" pitchFamily="18" charset="0"/>
              </a:rPr>
              <a:t>DataManager:</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3"/>
              </a:rPr>
              <a:t>https://www.riversidedatamanager.com/</a:t>
            </a:r>
            <a:endParaRPr lang="en-US" sz="14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Site for online test management, all SACs and Test Proctors/Administrators need access</a:t>
            </a:r>
          </a:p>
          <a:p>
            <a:pPr lvl="1">
              <a:spcBef>
                <a:spcPts val="400"/>
              </a:spcBef>
            </a:pPr>
            <a:r>
              <a:rPr lang="en-US" sz="1400" b="1" dirty="0">
                <a:latin typeface="Times New Roman" panose="02020603050405020304" pitchFamily="18" charset="0"/>
                <a:cs typeface="Times New Roman" panose="02020603050405020304" pitchFamily="18" charset="0"/>
              </a:rPr>
              <a:t>SPPS Test Administrator</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2"/>
              </a:rPr>
              <a:t>spps.org/about/departments/research-evaluation-assessment/assessments/test-coordination/test-administrator-resources</a:t>
            </a:r>
            <a:r>
              <a:rPr lang="en-US" sz="14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t>
            </a:r>
            <a:r>
              <a:rPr lang="en-US" sz="1400" b="1" dirty="0">
                <a:latin typeface="Times New Roman" panose="02020603050405020304" pitchFamily="18" charset="0"/>
                <a:cs typeface="Times New Roman" panose="02020603050405020304" pitchFamily="18" charset="0"/>
              </a:rPr>
              <a:t>COGAT</a:t>
            </a:r>
            <a:r>
              <a:rPr lang="en-US" sz="14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1400" dirty="0">
                <a:latin typeface="Times New Roman" pitchFamily="18" charset="0"/>
                <a:ea typeface="ＭＳ Ｐゴシック" charset="-128"/>
                <a:cs typeface="Times New Roman" pitchFamily="18" charset="0"/>
              </a:rPr>
              <a:t>Resources for Proctors and Student Preparation</a:t>
            </a:r>
            <a:endParaRPr lang="en-US" sz="1400" dirty="0">
              <a:latin typeface="Times New Roman" panose="02020603050405020304" pitchFamily="18" charset="0"/>
              <a:cs typeface="Times New Roman" panose="02020603050405020304" pitchFamily="18" charset="0"/>
            </a:endParaRPr>
          </a:p>
          <a:p>
            <a:pPr lvl="1">
              <a:spcBef>
                <a:spcPts val="400"/>
              </a:spcBef>
            </a:pPr>
            <a:r>
              <a:rPr lang="en-US" sz="1400" b="1" dirty="0">
                <a:latin typeface="Times New Roman" panose="02020603050405020304" pitchFamily="18" charset="0"/>
                <a:cs typeface="Times New Roman" panose="02020603050405020304" pitchFamily="18" charset="0"/>
              </a:rPr>
              <a:t>DataManager Training:</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4"/>
              </a:rPr>
              <a:t>https://riversideinsights.com/dm-complimentary-training</a:t>
            </a:r>
            <a:r>
              <a:rPr lang="en-US" sz="14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Required videos</a:t>
            </a:r>
          </a:p>
          <a:p>
            <a:pPr>
              <a:spcBef>
                <a:spcPts val="600"/>
              </a:spcBef>
            </a:pPr>
            <a:r>
              <a:rPr lang="en-US" sz="1600" b="1" dirty="0">
                <a:latin typeface="Times New Roman" panose="02020603050405020304" pitchFamily="18" charset="0"/>
                <a:cs typeface="Times New Roman" panose="02020603050405020304" pitchFamily="18" charset="0"/>
              </a:rPr>
              <a:t>After Testing:</a:t>
            </a:r>
          </a:p>
          <a:p>
            <a:pPr lvl="1"/>
            <a:r>
              <a:rPr lang="en-US" sz="1400" b="1" dirty="0" err="1">
                <a:latin typeface="Times New Roman" panose="02020603050405020304" pitchFamily="18" charset="0"/>
                <a:cs typeface="Times New Roman" panose="02020603050405020304" pitchFamily="18" charset="0"/>
              </a:rPr>
              <a:t>Cogat.com</a:t>
            </a:r>
            <a:r>
              <a:rPr lang="en-US" sz="1400" b="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5"/>
              </a:rPr>
              <a:t>https://cogat.com/</a:t>
            </a:r>
            <a:r>
              <a:rPr lang="en-US" sz="14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Resources for Teachers and Families (e.g. Ability Profile guides, Report guides, Ability &amp; Achievement Tools)</a:t>
            </a:r>
          </a:p>
          <a:p>
            <a:pPr lvl="1">
              <a:spcBef>
                <a:spcPts val="600"/>
              </a:spcBef>
            </a:pPr>
            <a:r>
              <a:rPr lang="en-US" sz="1400" b="1" dirty="0">
                <a:latin typeface="Times New Roman" panose="02020603050405020304" pitchFamily="18" charset="0"/>
                <a:cs typeface="Times New Roman" panose="02020603050405020304" pitchFamily="18" charset="0"/>
              </a:rPr>
              <a:t>Riverside Insights Webinars: </a:t>
            </a:r>
            <a:r>
              <a:rPr lang="en-US" sz="1200" dirty="0">
                <a:latin typeface="Times New Roman" panose="02020603050405020304" pitchFamily="18" charset="0"/>
                <a:cs typeface="Times New Roman" panose="02020603050405020304" pitchFamily="18" charset="0"/>
                <a:hlinkClick r:id="rId6"/>
              </a:rPr>
              <a:t>https://riversideinsights.com/training-resources/webinars</a:t>
            </a:r>
            <a:r>
              <a:rPr lang="en-US" sz="12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1400" dirty="0">
                <a:latin typeface="Times New Roman" pitchFamily="18" charset="0"/>
                <a:cs typeface="Times New Roman" pitchFamily="18" charset="0"/>
              </a:rPr>
              <a:t>Webinars for educators on interpreting and using </a:t>
            </a:r>
            <a:r>
              <a:rPr lang="en-US" sz="1400" dirty="0" err="1">
                <a:latin typeface="Times New Roman" pitchFamily="18" charset="0"/>
                <a:cs typeface="Times New Roman" pitchFamily="18" charset="0"/>
              </a:rPr>
              <a:t>CogAT</a:t>
            </a:r>
            <a:r>
              <a:rPr lang="en-US" sz="1400" dirty="0">
                <a:latin typeface="Times New Roman" pitchFamily="18" charset="0"/>
                <a:cs typeface="Times New Roman" pitchFamily="18" charset="0"/>
              </a:rPr>
              <a:t> data</a:t>
            </a:r>
          </a:p>
          <a:p>
            <a:pPr marL="0" lvl="1">
              <a:spcBef>
                <a:spcPts val="200"/>
              </a:spcBef>
              <a:defRPr/>
            </a:pPr>
            <a:endParaRPr lang="en-US" dirty="0">
              <a:latin typeface="Times New Roman" pitchFamily="18" charset="0"/>
              <a:ea typeface="ＭＳ Ｐゴシック" charset="-128"/>
              <a:cs typeface="Times New Roman" pitchFamily="18" charset="0"/>
            </a:endParaRPr>
          </a:p>
        </p:txBody>
      </p:sp>
    </p:spTree>
    <p:extLst>
      <p:ext uri="{BB962C8B-B14F-4D97-AF65-F5344CB8AC3E}">
        <p14:creationId xmlns:p14="http://schemas.microsoft.com/office/powerpoint/2010/main" val="373150380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B439B5-E9CC-1118-F557-E2E48B1A75C5}"/>
              </a:ext>
            </a:extLst>
          </p:cNvPr>
          <p:cNvSpPr>
            <a:spLocks noGrp="1"/>
          </p:cNvSpPr>
          <p:nvPr>
            <p:ph type="body" sz="quarter" idx="13"/>
          </p:nvPr>
        </p:nvSpPr>
        <p:spPr>
          <a:xfrm>
            <a:off x="116963" y="116963"/>
            <a:ext cx="5598160" cy="568837"/>
          </a:xfrm>
        </p:spPr>
        <p:txBody>
          <a:bodyPr/>
          <a:lstStyle/>
          <a:p>
            <a:r>
              <a:rPr lang="en-US" dirty="0"/>
              <a:t>How: Student Preparation</a:t>
            </a:r>
          </a:p>
        </p:txBody>
      </p:sp>
      <p:sp>
        <p:nvSpPr>
          <p:cNvPr id="3" name="Slide Number Placeholder 2">
            <a:extLst>
              <a:ext uri="{FF2B5EF4-FFF2-40B4-BE49-F238E27FC236}">
                <a16:creationId xmlns:a16="http://schemas.microsoft.com/office/drawing/2014/main" id="{965682A4-47F7-FF92-F56E-F808886F2F05}"/>
              </a:ext>
            </a:extLst>
          </p:cNvPr>
          <p:cNvSpPr>
            <a:spLocks noGrp="1"/>
          </p:cNvSpPr>
          <p:nvPr>
            <p:ph type="sldNum" sz="quarter" idx="12"/>
          </p:nvPr>
        </p:nvSpPr>
        <p:spPr/>
        <p:txBody>
          <a:bodyPr/>
          <a:lstStyle/>
          <a:p>
            <a:fld id="{64203FF6-1063-3D43-A631-7A9D02D47C52}" type="slidenum">
              <a:rPr lang="en-US" smtClean="0"/>
              <a:pPr/>
              <a:t>7</a:t>
            </a:fld>
            <a:endParaRPr lang="en-US" dirty="0"/>
          </a:p>
        </p:txBody>
      </p:sp>
      <p:sp>
        <p:nvSpPr>
          <p:cNvPr id="4" name="TextBox 3">
            <a:extLst>
              <a:ext uri="{FF2B5EF4-FFF2-40B4-BE49-F238E27FC236}">
                <a16:creationId xmlns:a16="http://schemas.microsoft.com/office/drawing/2014/main" id="{E4BC1AAB-771F-BB9E-6539-CCECC324E393}"/>
              </a:ext>
            </a:extLst>
          </p:cNvPr>
          <p:cNvSpPr txBox="1"/>
          <p:nvPr/>
        </p:nvSpPr>
        <p:spPr>
          <a:xfrm>
            <a:off x="0" y="600186"/>
            <a:ext cx="8910074" cy="2000548"/>
          </a:xfrm>
          <a:prstGeom prst="rect">
            <a:avLst/>
          </a:prstGeom>
          <a:noFill/>
        </p:spPr>
        <p:txBody>
          <a:bodyPr wrap="square" rtlCol="0">
            <a:spAutoFit/>
          </a:bodyPr>
          <a:lstStyle/>
          <a:p>
            <a:pPr>
              <a:spcBef>
                <a:spcPts val="600"/>
              </a:spcBef>
            </a:pPr>
            <a:r>
              <a:rPr lang="en-US" sz="1600" b="1" dirty="0">
                <a:latin typeface="Times New Roman" panose="02020603050405020304" pitchFamily="18" charset="0"/>
                <a:cs typeface="Times New Roman" panose="02020603050405020304" pitchFamily="18" charset="0"/>
              </a:rPr>
              <a:t>Practice Materials/Sample Questions</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Introduces students to the types of questions they will be completing in each subtest, must be done prior to test day</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Can be presented to the whole class digitally (projected) or printed</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levels and subtests/batteries available on the </a:t>
            </a:r>
            <a:r>
              <a:rPr lang="en-US" sz="1400" dirty="0">
                <a:solidFill>
                  <a:srgbClr val="262626"/>
                </a:solidFill>
                <a:latin typeface="Times New Roman" panose="02020603050405020304" pitchFamily="18" charset="0"/>
                <a:cs typeface="Times New Roman" panose="02020603050405020304" pitchFamily="18" charset="0"/>
                <a:hlinkClick r:id="rId2"/>
              </a:rPr>
              <a:t>SPPS Test Administrator website </a:t>
            </a:r>
            <a:r>
              <a:rPr lang="en-US" sz="1400" dirty="0">
                <a:solidFill>
                  <a:srgbClr val="262626"/>
                </a:solidFill>
                <a:latin typeface="Times New Roman" panose="02020603050405020304" pitchFamily="18" charset="0"/>
                <a:cs typeface="Times New Roman" panose="02020603050405020304" pitchFamily="18" charset="0"/>
              </a:rPr>
              <a:t>under ‘Student Preparation’  </a:t>
            </a:r>
            <a:endParaRPr lang="en-US" sz="1400" dirty="0">
              <a:latin typeface="Times New Roman" panose="02020603050405020304" pitchFamily="18" charset="0"/>
              <a:cs typeface="Times New Roman" panose="02020603050405020304" pitchFamily="18" charset="0"/>
            </a:endParaRPr>
          </a:p>
          <a:p>
            <a:pPr marL="742950" lvl="1"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Teacher guides/scripts and student practice materials</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Can be shared with families – but the </a:t>
            </a:r>
            <a:r>
              <a:rPr lang="en-US" sz="1400" i="1" dirty="0">
                <a:latin typeface="Times New Roman" panose="02020603050405020304" pitchFamily="18" charset="0"/>
                <a:cs typeface="Times New Roman" panose="02020603050405020304" pitchFamily="18" charset="0"/>
              </a:rPr>
              <a:t>Overview of </a:t>
            </a:r>
            <a:r>
              <a:rPr lang="en-US" sz="1400" i="1" dirty="0" err="1">
                <a:latin typeface="Times New Roman" panose="02020603050405020304" pitchFamily="18" charset="0"/>
                <a:cs typeface="Times New Roman" panose="02020603050405020304" pitchFamily="18" charset="0"/>
              </a:rPr>
              <a:t>CogAT</a:t>
            </a:r>
            <a:r>
              <a:rPr lang="en-US" sz="1400" i="1" dirty="0">
                <a:latin typeface="Times New Roman" panose="02020603050405020304" pitchFamily="18" charset="0"/>
                <a:cs typeface="Times New Roman" panose="02020603050405020304" pitchFamily="18" charset="0"/>
              </a:rPr>
              <a:t> for Families</a:t>
            </a:r>
            <a:r>
              <a:rPr lang="en-US" sz="1400" dirty="0">
                <a:latin typeface="Times New Roman" panose="02020603050405020304" pitchFamily="18" charset="0"/>
                <a:cs typeface="Times New Roman" panose="02020603050405020304" pitchFamily="18" charset="0"/>
              </a:rPr>
              <a:t> (available on the </a:t>
            </a:r>
            <a:r>
              <a:rPr lang="en-US" sz="1400" dirty="0">
                <a:latin typeface="Times New Roman" panose="02020603050405020304" pitchFamily="18" charset="0"/>
                <a:cs typeface="Times New Roman" panose="02020603050405020304" pitchFamily="18" charset="0"/>
                <a:hlinkClick r:id="rId3"/>
              </a:rPr>
              <a:t>SPPS </a:t>
            </a:r>
            <a:r>
              <a:rPr lang="en-US" sz="1400" dirty="0" err="1">
                <a:latin typeface="Times New Roman" panose="02020603050405020304" pitchFamily="18" charset="0"/>
                <a:cs typeface="Times New Roman" panose="02020603050405020304" pitchFamily="18" charset="0"/>
                <a:hlinkClick r:id="rId3"/>
              </a:rPr>
              <a:t>CogAT</a:t>
            </a:r>
            <a:r>
              <a:rPr lang="en-US" sz="1400" dirty="0">
                <a:latin typeface="Times New Roman" panose="02020603050405020304" pitchFamily="18" charset="0"/>
                <a:cs typeface="Times New Roman" panose="02020603050405020304" pitchFamily="18" charset="0"/>
                <a:hlinkClick r:id="rId3"/>
              </a:rPr>
              <a:t> Family Info website</a:t>
            </a:r>
            <a:r>
              <a:rPr lang="en-US" sz="1400" dirty="0">
                <a:latin typeface="Times New Roman" panose="02020603050405020304" pitchFamily="18" charset="0"/>
                <a:cs typeface="Times New Roman" panose="02020603050405020304" pitchFamily="18" charset="0"/>
              </a:rPr>
              <a:t>) is a better resource</a:t>
            </a:r>
          </a:p>
          <a:p>
            <a:pPr marL="285750"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Note: when testing, each subtest has two built in Practice questions to orient students</a:t>
            </a:r>
          </a:p>
        </p:txBody>
      </p:sp>
      <p:pic>
        <p:nvPicPr>
          <p:cNvPr id="6" name="Picture 5" descr="A paper with text and images&#10;&#10;Description automatically generated">
            <a:extLst>
              <a:ext uri="{FF2B5EF4-FFF2-40B4-BE49-F238E27FC236}">
                <a16:creationId xmlns:a16="http://schemas.microsoft.com/office/drawing/2014/main" id="{D865C063-7790-2A80-5440-99BC6289AED4}"/>
              </a:ext>
            </a:extLst>
          </p:cNvPr>
          <p:cNvPicPr>
            <a:picLocks noChangeAspect="1"/>
          </p:cNvPicPr>
          <p:nvPr/>
        </p:nvPicPr>
        <p:blipFill>
          <a:blip r:embed="rId4"/>
          <a:stretch>
            <a:fillRect/>
          </a:stretch>
        </p:blipFill>
        <p:spPr>
          <a:xfrm rot="20519484">
            <a:off x="750311" y="2846817"/>
            <a:ext cx="1309464" cy="1648119"/>
          </a:xfrm>
          <a:prstGeom prst="rect">
            <a:avLst/>
          </a:prstGeom>
          <a:ln>
            <a:solidFill>
              <a:schemeClr val="accent1"/>
            </a:solidFill>
          </a:ln>
        </p:spPr>
      </p:pic>
      <p:pic>
        <p:nvPicPr>
          <p:cNvPr id="12" name="Picture 11" descr="A screenshot of a game&#10;&#10;Description automatically generated">
            <a:extLst>
              <a:ext uri="{FF2B5EF4-FFF2-40B4-BE49-F238E27FC236}">
                <a16:creationId xmlns:a16="http://schemas.microsoft.com/office/drawing/2014/main" id="{D7F01E76-546B-590A-F5E4-3067CB89C099}"/>
              </a:ext>
            </a:extLst>
          </p:cNvPr>
          <p:cNvPicPr>
            <a:picLocks noChangeAspect="1"/>
          </p:cNvPicPr>
          <p:nvPr/>
        </p:nvPicPr>
        <p:blipFill>
          <a:blip r:embed="rId5"/>
          <a:stretch>
            <a:fillRect/>
          </a:stretch>
        </p:blipFill>
        <p:spPr>
          <a:xfrm rot="20519484">
            <a:off x="1476736" y="2837329"/>
            <a:ext cx="1248090" cy="1648119"/>
          </a:xfrm>
          <a:prstGeom prst="rect">
            <a:avLst/>
          </a:prstGeom>
          <a:ln>
            <a:solidFill>
              <a:schemeClr val="accent1"/>
            </a:solidFill>
          </a:ln>
        </p:spPr>
      </p:pic>
      <p:pic>
        <p:nvPicPr>
          <p:cNvPr id="10" name="Picture 9" descr="A screenshot of a game&#10;&#10;Description automatically generated">
            <a:extLst>
              <a:ext uri="{FF2B5EF4-FFF2-40B4-BE49-F238E27FC236}">
                <a16:creationId xmlns:a16="http://schemas.microsoft.com/office/drawing/2014/main" id="{69555709-CD07-78C1-F582-0C3BFB12E5D6}"/>
              </a:ext>
            </a:extLst>
          </p:cNvPr>
          <p:cNvPicPr>
            <a:picLocks noChangeAspect="1"/>
          </p:cNvPicPr>
          <p:nvPr/>
        </p:nvPicPr>
        <p:blipFill>
          <a:blip r:embed="rId6"/>
          <a:stretch>
            <a:fillRect/>
          </a:stretch>
        </p:blipFill>
        <p:spPr>
          <a:xfrm rot="20519484">
            <a:off x="2105883" y="2859034"/>
            <a:ext cx="1270257" cy="1648119"/>
          </a:xfrm>
          <a:prstGeom prst="rect">
            <a:avLst/>
          </a:prstGeom>
          <a:ln>
            <a:solidFill>
              <a:schemeClr val="accent1"/>
            </a:solidFill>
          </a:ln>
        </p:spPr>
      </p:pic>
      <p:pic>
        <p:nvPicPr>
          <p:cNvPr id="8" name="Picture 7" descr="A screenshot of a computer game&#10;&#10;Description automatically generated">
            <a:extLst>
              <a:ext uri="{FF2B5EF4-FFF2-40B4-BE49-F238E27FC236}">
                <a16:creationId xmlns:a16="http://schemas.microsoft.com/office/drawing/2014/main" id="{EDA6BA9F-0E20-9AD3-95CA-337BBB87FAC8}"/>
              </a:ext>
            </a:extLst>
          </p:cNvPr>
          <p:cNvPicPr>
            <a:picLocks noChangeAspect="1"/>
          </p:cNvPicPr>
          <p:nvPr/>
        </p:nvPicPr>
        <p:blipFill>
          <a:blip r:embed="rId7"/>
          <a:stretch>
            <a:fillRect/>
          </a:stretch>
        </p:blipFill>
        <p:spPr>
          <a:xfrm rot="20519484">
            <a:off x="2822794" y="2854331"/>
            <a:ext cx="1256858" cy="1648119"/>
          </a:xfrm>
          <a:prstGeom prst="rect">
            <a:avLst/>
          </a:prstGeom>
          <a:ln>
            <a:solidFill>
              <a:schemeClr val="accent1"/>
            </a:solidFill>
          </a:ln>
        </p:spPr>
      </p:pic>
      <p:pic>
        <p:nvPicPr>
          <p:cNvPr id="20" name="Picture 19" descr="A paper with text and images&#10;&#10;Description automatically generated">
            <a:extLst>
              <a:ext uri="{FF2B5EF4-FFF2-40B4-BE49-F238E27FC236}">
                <a16:creationId xmlns:a16="http://schemas.microsoft.com/office/drawing/2014/main" id="{D6DD554E-12D4-B90E-41C9-D97902DF1877}"/>
              </a:ext>
            </a:extLst>
          </p:cNvPr>
          <p:cNvPicPr>
            <a:picLocks noChangeAspect="1"/>
          </p:cNvPicPr>
          <p:nvPr/>
        </p:nvPicPr>
        <p:blipFill>
          <a:blip r:embed="rId8"/>
          <a:stretch>
            <a:fillRect/>
          </a:stretch>
        </p:blipFill>
        <p:spPr>
          <a:xfrm rot="20529712">
            <a:off x="4503090" y="2843070"/>
            <a:ext cx="1282931" cy="1645920"/>
          </a:xfrm>
          <a:prstGeom prst="rect">
            <a:avLst/>
          </a:prstGeom>
          <a:ln>
            <a:solidFill>
              <a:srgbClr val="9933FF"/>
            </a:solidFill>
          </a:ln>
        </p:spPr>
      </p:pic>
      <p:pic>
        <p:nvPicPr>
          <p:cNvPr id="18" name="Picture 17" descr="A screenshot of a game&#10;&#10;Description automatically generated">
            <a:extLst>
              <a:ext uri="{FF2B5EF4-FFF2-40B4-BE49-F238E27FC236}">
                <a16:creationId xmlns:a16="http://schemas.microsoft.com/office/drawing/2014/main" id="{7CC38FB9-8EB8-43E0-D248-9A1844BBFB27}"/>
              </a:ext>
            </a:extLst>
          </p:cNvPr>
          <p:cNvPicPr>
            <a:picLocks noChangeAspect="1"/>
          </p:cNvPicPr>
          <p:nvPr/>
        </p:nvPicPr>
        <p:blipFill>
          <a:blip r:embed="rId9"/>
          <a:stretch>
            <a:fillRect/>
          </a:stretch>
        </p:blipFill>
        <p:spPr>
          <a:xfrm rot="20529712">
            <a:off x="5061937" y="2858576"/>
            <a:ext cx="1273564" cy="1645920"/>
          </a:xfrm>
          <a:prstGeom prst="rect">
            <a:avLst/>
          </a:prstGeom>
          <a:ln>
            <a:solidFill>
              <a:srgbClr val="9933FF"/>
            </a:solidFill>
          </a:ln>
        </p:spPr>
      </p:pic>
      <p:pic>
        <p:nvPicPr>
          <p:cNvPr id="16" name="Picture 15" descr="A screenshot of a math task&#10;&#10;Description automatically generated">
            <a:extLst>
              <a:ext uri="{FF2B5EF4-FFF2-40B4-BE49-F238E27FC236}">
                <a16:creationId xmlns:a16="http://schemas.microsoft.com/office/drawing/2014/main" id="{1E91295A-DA94-2D1D-F8FA-8B4F5DBB67A8}"/>
              </a:ext>
            </a:extLst>
          </p:cNvPr>
          <p:cNvPicPr>
            <a:picLocks noChangeAspect="1"/>
          </p:cNvPicPr>
          <p:nvPr/>
        </p:nvPicPr>
        <p:blipFill>
          <a:blip r:embed="rId10"/>
          <a:stretch>
            <a:fillRect/>
          </a:stretch>
        </p:blipFill>
        <p:spPr>
          <a:xfrm rot="20529712">
            <a:off x="5801558" y="2854044"/>
            <a:ext cx="1261334" cy="1645920"/>
          </a:xfrm>
          <a:prstGeom prst="rect">
            <a:avLst/>
          </a:prstGeom>
          <a:ln>
            <a:solidFill>
              <a:srgbClr val="9933FF"/>
            </a:solidFill>
          </a:ln>
        </p:spPr>
      </p:pic>
      <p:pic>
        <p:nvPicPr>
          <p:cNvPr id="14" name="Picture 13" descr="A paper with a few objects&#10;&#10;Description automatically generated with medium confidence">
            <a:extLst>
              <a:ext uri="{FF2B5EF4-FFF2-40B4-BE49-F238E27FC236}">
                <a16:creationId xmlns:a16="http://schemas.microsoft.com/office/drawing/2014/main" id="{7A915EB9-A311-FA34-F685-406BEE49AF38}"/>
              </a:ext>
            </a:extLst>
          </p:cNvPr>
          <p:cNvPicPr>
            <a:picLocks noChangeAspect="1"/>
          </p:cNvPicPr>
          <p:nvPr/>
        </p:nvPicPr>
        <p:blipFill>
          <a:blip r:embed="rId11"/>
          <a:stretch>
            <a:fillRect/>
          </a:stretch>
        </p:blipFill>
        <p:spPr>
          <a:xfrm rot="20529712">
            <a:off x="6459413" y="2830758"/>
            <a:ext cx="1268786" cy="1645920"/>
          </a:xfrm>
          <a:prstGeom prst="rect">
            <a:avLst/>
          </a:prstGeom>
          <a:ln>
            <a:solidFill>
              <a:srgbClr val="9933FF"/>
            </a:solidFill>
          </a:ln>
        </p:spPr>
      </p:pic>
      <p:sp>
        <p:nvSpPr>
          <p:cNvPr id="9" name="TextBox 8">
            <a:extLst>
              <a:ext uri="{FF2B5EF4-FFF2-40B4-BE49-F238E27FC236}">
                <a16:creationId xmlns:a16="http://schemas.microsoft.com/office/drawing/2014/main" id="{F2C2F8B5-EE19-D91D-8BB2-386D52045FA6}"/>
              </a:ext>
            </a:extLst>
          </p:cNvPr>
          <p:cNvSpPr txBox="1"/>
          <p:nvPr/>
        </p:nvSpPr>
        <p:spPr>
          <a:xfrm>
            <a:off x="0" y="4664826"/>
            <a:ext cx="9124336" cy="135421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Online resources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a:t>
            </a:r>
            <a:r>
              <a:rPr lang="en-US" sz="1400" b="1" dirty="0">
                <a:latin typeface="Times New Roman" panose="02020603050405020304" pitchFamily="18" charset="0"/>
                <a:cs typeface="Times New Roman" panose="02020603050405020304" pitchFamily="18" charset="0"/>
              </a:rPr>
              <a:t>NOT</a:t>
            </a:r>
            <a:r>
              <a:rPr lang="en-US" sz="1400" dirty="0">
                <a:latin typeface="Times New Roman" panose="02020603050405020304" pitchFamily="18" charset="0"/>
                <a:cs typeface="Times New Roman" panose="02020603050405020304" pitchFamily="18" charset="0"/>
              </a:rPr>
              <a:t> use the ‘Getting Started’ tutorial – it is buggy and not necessary</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Show the Video guide – linked on </a:t>
            </a:r>
            <a:r>
              <a:rPr lang="en-US" sz="1400" dirty="0">
                <a:solidFill>
                  <a:srgbClr val="262626"/>
                </a:solidFill>
                <a:latin typeface="Times New Roman" panose="02020603050405020304" pitchFamily="18" charset="0"/>
                <a:cs typeface="Times New Roman" panose="02020603050405020304" pitchFamily="18" charset="0"/>
              </a:rPr>
              <a:t>SPPS Test Administrator website</a:t>
            </a:r>
            <a:endParaRPr lang="en-US"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Available: </a:t>
            </a:r>
            <a:r>
              <a:rPr lang="en-US" sz="1400" i="1" dirty="0">
                <a:latin typeface="Times New Roman" panose="02020603050405020304" pitchFamily="18" charset="0"/>
                <a:cs typeface="Times New Roman" panose="02020603050405020304" pitchFamily="18" charset="0"/>
              </a:rPr>
              <a:t>How to login (for students) slide deck</a:t>
            </a:r>
            <a:r>
              <a:rPr lang="en-US" sz="1400" dirty="0">
                <a:latin typeface="Times New Roman" panose="02020603050405020304" pitchFamily="18" charset="0"/>
                <a:cs typeface="Times New Roman" panose="02020603050405020304" pitchFamily="18" charset="0"/>
              </a:rPr>
              <a:t> – linked on </a:t>
            </a:r>
            <a:r>
              <a:rPr lang="en-US" sz="1400" dirty="0">
                <a:solidFill>
                  <a:srgbClr val="262626"/>
                </a:solidFill>
                <a:latin typeface="Times New Roman" panose="02020603050405020304" pitchFamily="18" charset="0"/>
                <a:cs typeface="Times New Roman" panose="02020603050405020304" pitchFamily="18" charset="0"/>
              </a:rPr>
              <a:t>SPPS Test Administrator website</a:t>
            </a:r>
            <a:endParaRPr lang="en-US" sz="1400" dirty="0">
              <a:latin typeface="Times New Roman" panose="02020603050405020304" pitchFamily="18" charset="0"/>
              <a:cs typeface="Times New Roman" panose="02020603050405020304" pitchFamily="18" charset="0"/>
            </a:endParaRPr>
          </a:p>
          <a:p>
            <a:pPr marL="285750" indent="-285750">
              <a:spcBef>
                <a:spcPts val="1200"/>
              </a:spcBef>
              <a:buFont typeface="Wingdings" pitchFamily="2" charset="2"/>
              <a:buChar char="Ø"/>
            </a:pPr>
            <a:r>
              <a:rPr lang="en-US" sz="1400" dirty="0">
                <a:solidFill>
                  <a:srgbClr val="9933FF"/>
                </a:solidFill>
                <a:latin typeface="Times New Roman" panose="02020603050405020304" pitchFamily="18" charset="0"/>
                <a:cs typeface="Times New Roman" panose="02020603050405020304" pitchFamily="18" charset="0"/>
              </a:rPr>
              <a:t>We recommend additional staff in the testing room to support student login, especially for Kindergarten</a:t>
            </a:r>
          </a:p>
        </p:txBody>
      </p:sp>
      <p:sp>
        <p:nvSpPr>
          <p:cNvPr id="5" name="TextBox 4">
            <a:extLst>
              <a:ext uri="{FF2B5EF4-FFF2-40B4-BE49-F238E27FC236}">
                <a16:creationId xmlns:a16="http://schemas.microsoft.com/office/drawing/2014/main" id="{77C015B7-2D14-00C1-C8FD-A061DC387065}"/>
              </a:ext>
            </a:extLst>
          </p:cNvPr>
          <p:cNvSpPr txBox="1"/>
          <p:nvPr/>
        </p:nvSpPr>
        <p:spPr>
          <a:xfrm>
            <a:off x="7083427" y="4596762"/>
            <a:ext cx="1899920" cy="738664"/>
          </a:xfrm>
          <a:prstGeom prst="rect">
            <a:avLst/>
          </a:prstGeom>
          <a:noFill/>
          <a:ln>
            <a:solidFill>
              <a:schemeClr val="accent1"/>
            </a:solidFill>
          </a:ln>
        </p:spPr>
        <p:txBody>
          <a:bodyPr wrap="square" rtlCol="0">
            <a:spAutoFit/>
          </a:bodyPr>
          <a:lstStyle/>
          <a:p>
            <a:r>
              <a:rPr lang="en-US" sz="1400" dirty="0">
                <a:latin typeface="Times New Roman" panose="02020603050405020304" pitchFamily="18" charset="0"/>
                <a:cs typeface="Times New Roman" panose="02020603050405020304" pitchFamily="18" charset="0"/>
              </a:rPr>
              <a:t>PowerPoint versions of KG and 2</a:t>
            </a:r>
            <a:r>
              <a:rPr lang="en-US" sz="1400" baseline="30000" dirty="0">
                <a:latin typeface="Times New Roman" panose="02020603050405020304" pitchFamily="18" charset="0"/>
                <a:cs typeface="Times New Roman" panose="02020603050405020304" pitchFamily="18" charset="0"/>
              </a:rPr>
              <a:t>nd</a:t>
            </a:r>
            <a:r>
              <a:rPr lang="en-US" sz="1400" dirty="0">
                <a:latin typeface="Times New Roman" panose="02020603050405020304" pitchFamily="18" charset="0"/>
                <a:cs typeface="Times New Roman" panose="02020603050405020304" pitchFamily="18" charset="0"/>
              </a:rPr>
              <a:t> grade practice also available</a:t>
            </a:r>
          </a:p>
        </p:txBody>
      </p:sp>
    </p:spTree>
    <p:extLst>
      <p:ext uri="{BB962C8B-B14F-4D97-AF65-F5344CB8AC3E}">
        <p14:creationId xmlns:p14="http://schemas.microsoft.com/office/powerpoint/2010/main" val="151687885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F943F7-0996-018F-FB40-0E14072903E7}"/>
              </a:ext>
            </a:extLst>
          </p:cNvPr>
          <p:cNvSpPr>
            <a:spLocks noGrp="1"/>
          </p:cNvSpPr>
          <p:nvPr>
            <p:ph type="body" sz="quarter" idx="13"/>
          </p:nvPr>
        </p:nvSpPr>
        <p:spPr>
          <a:xfrm>
            <a:off x="116963" y="116963"/>
            <a:ext cx="5598160" cy="568837"/>
          </a:xfrm>
        </p:spPr>
        <p:txBody>
          <a:bodyPr/>
          <a:lstStyle/>
          <a:p>
            <a:r>
              <a:rPr lang="en-US" dirty="0"/>
              <a:t>When: Scheduling</a:t>
            </a:r>
          </a:p>
        </p:txBody>
      </p:sp>
      <p:sp>
        <p:nvSpPr>
          <p:cNvPr id="3" name="Slide Number Placeholder 2">
            <a:extLst>
              <a:ext uri="{FF2B5EF4-FFF2-40B4-BE49-F238E27FC236}">
                <a16:creationId xmlns:a16="http://schemas.microsoft.com/office/drawing/2014/main" id="{F9022594-1642-183A-587D-F38129360903}"/>
              </a:ext>
            </a:extLst>
          </p:cNvPr>
          <p:cNvSpPr>
            <a:spLocks noGrp="1"/>
          </p:cNvSpPr>
          <p:nvPr>
            <p:ph type="sldNum" sz="quarter" idx="12"/>
          </p:nvPr>
        </p:nvSpPr>
        <p:spPr/>
        <p:txBody>
          <a:bodyPr/>
          <a:lstStyle/>
          <a:p>
            <a:fld id="{64203FF6-1063-3D43-A631-7A9D02D47C52}" type="slidenum">
              <a:rPr lang="en-US" smtClean="0"/>
              <a:pPr/>
              <a:t>8</a:t>
            </a:fld>
            <a:endParaRPr lang="en-US" dirty="0"/>
          </a:p>
        </p:txBody>
      </p:sp>
      <p:sp>
        <p:nvSpPr>
          <p:cNvPr id="5" name="TextBox 4">
            <a:extLst>
              <a:ext uri="{FF2B5EF4-FFF2-40B4-BE49-F238E27FC236}">
                <a16:creationId xmlns:a16="http://schemas.microsoft.com/office/drawing/2014/main" id="{11C34122-CC92-006A-B762-26B8A5537913}"/>
              </a:ext>
            </a:extLst>
          </p:cNvPr>
          <p:cNvSpPr txBox="1"/>
          <p:nvPr/>
        </p:nvSpPr>
        <p:spPr>
          <a:xfrm>
            <a:off x="116963" y="574065"/>
            <a:ext cx="8910074" cy="5929828"/>
          </a:xfrm>
          <a:prstGeom prst="rect">
            <a:avLst/>
          </a:prstGeom>
          <a:noFill/>
        </p:spPr>
        <p:txBody>
          <a:bodyPr wrap="square" rtlCol="0">
            <a:spAutoFit/>
          </a:bodyPr>
          <a:lstStyle/>
          <a:p>
            <a:r>
              <a:rPr lang="en-US" sz="1500" b="1" dirty="0">
                <a:latin typeface="Times New Roman" panose="02020603050405020304" pitchFamily="18" charset="0"/>
                <a:cs typeface="Times New Roman" panose="02020603050405020304" pitchFamily="18" charset="0"/>
              </a:rPr>
              <a:t>Calendar</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All testing must occur during the testing window: October 12 – November 12, 2026</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last week of the window is for make-up testing </a:t>
            </a:r>
            <a:r>
              <a:rPr lang="en-US" sz="1200" u="sng" dirty="0">
                <a:latin typeface="Times New Roman" panose="02020603050405020304" pitchFamily="18" charset="0"/>
                <a:cs typeface="Times New Roman" panose="02020603050405020304" pitchFamily="18" charset="0"/>
              </a:rPr>
              <a:t>only</a:t>
            </a:r>
          </a:p>
          <a:p>
            <a:pPr>
              <a:spcBef>
                <a:spcPts val="200"/>
              </a:spcBef>
            </a:pPr>
            <a:r>
              <a:rPr lang="en-US" sz="1500" b="1" dirty="0">
                <a:latin typeface="Times New Roman" panose="02020603050405020304" pitchFamily="18" charset="0"/>
                <a:cs typeface="Times New Roman" panose="02020603050405020304" pitchFamily="18" charset="0"/>
              </a:rPr>
              <a:t>Breaks</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taking the CogAT Complete in grades 1 – 5 should be given short breaks between each Subtest</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Example: brief group stretch</a:t>
            </a:r>
          </a:p>
          <a:p>
            <a:pPr>
              <a:spcBef>
                <a:spcPts val="200"/>
              </a:spcBef>
            </a:pPr>
            <a:r>
              <a:rPr lang="en-US" sz="1500" b="1" dirty="0">
                <a:latin typeface="Times New Roman" panose="02020603050405020304" pitchFamily="18" charset="0"/>
                <a:cs typeface="Times New Roman" panose="02020603050405020304" pitchFamily="18" charset="0"/>
              </a:rPr>
              <a:t>Timing</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generally complete 1 Battery each test day (Verbal, Quantitative, and Nonverbal)</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Estimated test administration times are available on the next page</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Untimed vs. Timed</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Level 5/6 through 8 are </a:t>
            </a:r>
            <a:r>
              <a:rPr lang="en-US" sz="1200" b="1" dirty="0">
                <a:latin typeface="Times New Roman" panose="02020603050405020304" pitchFamily="18" charset="0"/>
                <a:cs typeface="Times New Roman" panose="02020603050405020304" pitchFamily="18" charset="0"/>
              </a:rPr>
              <a:t>Untimed</a:t>
            </a:r>
            <a:r>
              <a:rPr lang="en-US" sz="1200" dirty="0">
                <a:latin typeface="Times New Roman" panose="02020603050405020304" pitchFamily="18" charset="0"/>
                <a:cs typeface="Times New Roman" panose="02020603050405020304" pitchFamily="18" charset="0"/>
              </a:rPr>
              <a:t> (grades K – 2)</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Level 9 through 11 are </a:t>
            </a:r>
            <a:r>
              <a:rPr lang="en-US" sz="1200" b="1" dirty="0">
                <a:latin typeface="Times New Roman" panose="02020603050405020304" pitchFamily="18" charset="0"/>
                <a:cs typeface="Times New Roman" panose="02020603050405020304" pitchFamily="18" charset="0"/>
              </a:rPr>
              <a:t>Timed</a:t>
            </a:r>
            <a:r>
              <a:rPr lang="en-US" sz="1200" dirty="0">
                <a:latin typeface="Times New Roman" panose="02020603050405020304" pitchFamily="18" charset="0"/>
                <a:cs typeface="Times New Roman" panose="02020603050405020304" pitchFamily="18" charset="0"/>
              </a:rPr>
              <a:t> (grades 3 – 5), must abide by the time limits</a:t>
            </a:r>
          </a:p>
          <a:p>
            <a:pPr>
              <a:spcBef>
                <a:spcPts val="600"/>
              </a:spcBef>
            </a:pPr>
            <a:r>
              <a:rPr lang="en-US" sz="1500" b="1" dirty="0">
                <a:latin typeface="Times New Roman" panose="02020603050405020304" pitchFamily="18" charset="0"/>
                <a:cs typeface="Times New Roman" panose="02020603050405020304" pitchFamily="18" charset="0"/>
              </a:rPr>
              <a:t>Makeups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Proctors MUST communicate absences to SAC so they can plan for makeup sessions</a:t>
            </a:r>
          </a:p>
          <a:p>
            <a:pPr>
              <a:spcBef>
                <a:spcPts val="600"/>
              </a:spcBef>
            </a:pPr>
            <a:r>
              <a:rPr lang="en-US" sz="1500" b="1" dirty="0">
                <a:latin typeface="Times New Roman" panose="02020603050405020304" pitchFamily="18" charset="0"/>
                <a:cs typeface="Times New Roman" panose="02020603050405020304" pitchFamily="18" charset="0"/>
              </a:rPr>
              <a:t>Proctoring Modes</a:t>
            </a:r>
          </a:p>
          <a:p>
            <a:pPr marL="285750" indent="-285750">
              <a:buFont typeface="Arial" panose="020B0604020202020204" pitchFamily="34" charset="0"/>
              <a:buChar char="•"/>
            </a:pPr>
            <a:r>
              <a:rPr lang="en-US" sz="1350" b="1" dirty="0">
                <a:latin typeface="Times New Roman" panose="02020603050405020304" pitchFamily="18" charset="0"/>
                <a:cs typeface="Times New Roman" panose="02020603050405020304" pitchFamily="18" charset="0"/>
              </a:rPr>
              <a:t>Audio-Led</a:t>
            </a:r>
            <a:r>
              <a:rPr lang="en-US" sz="1350" dirty="0">
                <a:latin typeface="Times New Roman" panose="02020603050405020304" pitchFamily="18" charset="0"/>
                <a:cs typeface="Times New Roman" panose="02020603050405020304" pitchFamily="18" charset="0"/>
              </a:rPr>
              <a:t> (recommended)</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hear the directions and questions via their iPads (headphones required)</a:t>
            </a:r>
          </a:p>
          <a:p>
            <a:pPr marL="1200150" lvl="2"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For Kindergarten and 2</a:t>
            </a:r>
            <a:r>
              <a:rPr lang="en-US" sz="1200" baseline="30000" dirty="0">
                <a:latin typeface="Times New Roman" panose="02020603050405020304" pitchFamily="18" charset="0"/>
                <a:cs typeface="Times New Roman" panose="02020603050405020304" pitchFamily="18" charset="0"/>
              </a:rPr>
              <a:t>nd</a:t>
            </a:r>
            <a:r>
              <a:rPr lang="en-US" sz="1200" dirty="0">
                <a:latin typeface="Times New Roman" panose="02020603050405020304" pitchFamily="18" charset="0"/>
                <a:cs typeface="Times New Roman" panose="02020603050405020304" pitchFamily="18" charset="0"/>
              </a:rPr>
              <a:t> grade: available in English and Spanish</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work independently, advancing through the questions at their own pace</a:t>
            </a:r>
          </a:p>
          <a:p>
            <a:pPr marL="1200150" lvl="2"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all work on the same subtest at the same time</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Preferred mode to support active test monitoring</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test administrator/proctor can administer more than one Audio-led test session simultaneously</a:t>
            </a:r>
          </a:p>
          <a:p>
            <a:pPr marL="285750" indent="-285750">
              <a:buFont typeface="Arial" panose="020B0604020202020204" pitchFamily="34" charset="0"/>
              <a:buChar char="•"/>
            </a:pPr>
            <a:r>
              <a:rPr lang="en-US" sz="1350" b="1" dirty="0">
                <a:latin typeface="Times New Roman" panose="02020603050405020304" pitchFamily="18" charset="0"/>
                <a:cs typeface="Times New Roman" panose="02020603050405020304" pitchFamily="18" charset="0"/>
              </a:rPr>
              <a:t>Proctor-Led</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test administrator/proctor reads a script of the directions and questions (English: embedded in DataManager Proctor test session; Spanish: request paper script from Jess) while students respond on their iPads</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move together through the test; proctor advances the students to the next question after they have had time to answer</a:t>
            </a:r>
          </a:p>
          <a:p>
            <a:pPr marL="742950" lvl="1"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test administrator/proctor can only administer one Proctor-Led test session at a time</a:t>
            </a:r>
          </a:p>
          <a:p>
            <a:endParaRPr lang="en-US" sz="16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BBDC032-1015-B0C8-F8EC-CDE2774AC443}"/>
              </a:ext>
            </a:extLst>
          </p:cNvPr>
          <p:cNvSpPr txBox="1"/>
          <p:nvPr/>
        </p:nvSpPr>
        <p:spPr>
          <a:xfrm>
            <a:off x="6522525" y="3794136"/>
            <a:ext cx="2070183" cy="715581"/>
          </a:xfrm>
          <a:prstGeom prst="rect">
            <a:avLst/>
          </a:prstGeom>
          <a:noFill/>
          <a:ln w="19050">
            <a:solidFill>
              <a:schemeClr val="accent1"/>
            </a:solidFill>
          </a:ln>
        </p:spPr>
        <p:txBody>
          <a:bodyPr wrap="square" rtlCol="0">
            <a:spAutoFit/>
          </a:bodyPr>
          <a:lstStyle/>
          <a:p>
            <a:r>
              <a:rPr lang="en-US" sz="1350" dirty="0">
                <a:latin typeface="Times New Roman" panose="02020603050405020304" pitchFamily="18" charset="0"/>
                <a:cs typeface="Times New Roman" panose="02020603050405020304" pitchFamily="18" charset="0"/>
              </a:rPr>
              <a:t>Students must complete all subtest in the same mode they started testing in</a:t>
            </a:r>
          </a:p>
        </p:txBody>
      </p:sp>
    </p:spTree>
    <p:extLst>
      <p:ext uri="{BB962C8B-B14F-4D97-AF65-F5344CB8AC3E}">
        <p14:creationId xmlns:p14="http://schemas.microsoft.com/office/powerpoint/2010/main" val="344041832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1059A9-F68A-A575-9F47-7134AEF6880B}"/>
              </a:ext>
            </a:extLst>
          </p:cNvPr>
          <p:cNvSpPr>
            <a:spLocks noGrp="1"/>
          </p:cNvSpPr>
          <p:nvPr>
            <p:ph type="body" sz="quarter" idx="13"/>
          </p:nvPr>
        </p:nvSpPr>
        <p:spPr>
          <a:xfrm>
            <a:off x="116963" y="116963"/>
            <a:ext cx="5598160" cy="568837"/>
          </a:xfrm>
        </p:spPr>
        <p:txBody>
          <a:bodyPr/>
          <a:lstStyle/>
          <a:p>
            <a:r>
              <a:rPr lang="en-US" dirty="0"/>
              <a:t>When: Scheduling Time Estimates</a:t>
            </a:r>
          </a:p>
        </p:txBody>
      </p:sp>
      <p:sp>
        <p:nvSpPr>
          <p:cNvPr id="3" name="Slide Number Placeholder 2">
            <a:extLst>
              <a:ext uri="{FF2B5EF4-FFF2-40B4-BE49-F238E27FC236}">
                <a16:creationId xmlns:a16="http://schemas.microsoft.com/office/drawing/2014/main" id="{0B55E7A1-6F8E-F365-9E17-8B44F8536E92}"/>
              </a:ext>
            </a:extLst>
          </p:cNvPr>
          <p:cNvSpPr>
            <a:spLocks noGrp="1"/>
          </p:cNvSpPr>
          <p:nvPr>
            <p:ph type="sldNum" sz="quarter" idx="12"/>
          </p:nvPr>
        </p:nvSpPr>
        <p:spPr/>
        <p:txBody>
          <a:bodyPr/>
          <a:lstStyle/>
          <a:p>
            <a:fld id="{64203FF6-1063-3D43-A631-7A9D02D47C52}" type="slidenum">
              <a:rPr lang="en-US" smtClean="0"/>
              <a:pPr/>
              <a:t>9</a:t>
            </a:fld>
            <a:endParaRPr lang="en-US" dirty="0"/>
          </a:p>
        </p:txBody>
      </p:sp>
      <p:sp>
        <p:nvSpPr>
          <p:cNvPr id="4" name="TextBox 3">
            <a:extLst>
              <a:ext uri="{FF2B5EF4-FFF2-40B4-BE49-F238E27FC236}">
                <a16:creationId xmlns:a16="http://schemas.microsoft.com/office/drawing/2014/main" id="{A5E98FDF-1C14-91D3-095D-300DFD7AA59D}"/>
              </a:ext>
            </a:extLst>
          </p:cNvPr>
          <p:cNvSpPr txBox="1"/>
          <p:nvPr/>
        </p:nvSpPr>
        <p:spPr>
          <a:xfrm>
            <a:off x="116963" y="598118"/>
            <a:ext cx="4461478" cy="5129609"/>
          </a:xfrm>
          <a:prstGeom prst="rect">
            <a:avLst/>
          </a:prstGeom>
          <a:noFill/>
        </p:spPr>
        <p:txBody>
          <a:bodyPr wrap="none" rtlCol="0">
            <a:spAutoFit/>
          </a:bodyPr>
          <a:lstStyle/>
          <a:p>
            <a:r>
              <a:rPr lang="en-US" b="1" dirty="0">
                <a:solidFill>
                  <a:srgbClr val="05B050"/>
                </a:solidFill>
                <a:latin typeface="Times New Roman" panose="02020603050405020304" pitchFamily="18" charset="0"/>
                <a:cs typeface="Times New Roman" panose="02020603050405020304" pitchFamily="18" charset="0"/>
              </a:rPr>
              <a:t>Kindergarten – Level 5/6 Screening Form</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Administer only one subtest per day</a:t>
            </a:r>
          </a:p>
          <a:p>
            <a:pPr>
              <a:spcBef>
                <a:spcPts val="800"/>
              </a:spcBef>
              <a:tabLst>
                <a:tab pos="914400" algn="l"/>
                <a:tab pos="3086100" algn="l"/>
                <a:tab pos="3422650" algn="l"/>
              </a:tabLst>
            </a:pPr>
            <a:r>
              <a:rPr lang="en-US" sz="1400" b="1" dirty="0">
                <a:latin typeface="Times New Roman" panose="02020603050405020304" pitchFamily="18" charset="0"/>
                <a:cs typeface="Times New Roman" pitchFamily="18" charset="0"/>
              </a:rPr>
              <a:t>Task		Estimated time</a:t>
            </a:r>
          </a:p>
          <a:p>
            <a:pPr>
              <a:lnSpc>
                <a:spcPct val="150000"/>
              </a:lnSpc>
              <a:spcBef>
                <a:spcPts val="400"/>
              </a:spcBef>
              <a:tabLst>
                <a:tab pos="914400" algn="l"/>
                <a:tab pos="3086100" algn="l"/>
                <a:tab pos="3422650" algn="l"/>
              </a:tabLst>
            </a:pPr>
            <a:r>
              <a:rPr lang="en-US" sz="1400" b="1" dirty="0">
                <a:solidFill>
                  <a:srgbClr val="00B050"/>
                </a:solidFill>
                <a:latin typeface="Times New Roman" panose="02020603050405020304" pitchFamily="18" charset="0"/>
                <a:cs typeface="Times New Roman" pitchFamily="18" charset="0"/>
              </a:rPr>
              <a:t>Subtest 1: Verbal/Picture Analogies</a:t>
            </a:r>
            <a:r>
              <a:rPr lang="en-US" sz="1400" dirty="0">
                <a:latin typeface="Times New Roman" panose="02020603050405020304" pitchFamily="18" charset="0"/>
                <a:cs typeface="Times New Roman" pitchFamily="18" charset="0"/>
              </a:rPr>
              <a:t>	</a:t>
            </a:r>
            <a:endParaRPr lang="en-US" sz="1400" b="1" dirty="0">
              <a:latin typeface="Times New Roman" panose="02020603050405020304" pitchFamily="18" charset="0"/>
              <a:cs typeface="Times New Roman" pitchFamily="18" charset="0"/>
            </a:endParaRPr>
          </a:p>
          <a:p>
            <a:pPr>
              <a:spcBef>
                <a:spcPts val="200"/>
              </a:spcBef>
              <a:tabLst>
                <a:tab pos="914400" algn="l"/>
                <a:tab pos="3086100" algn="l"/>
                <a:tab pos="3422650" algn="l"/>
              </a:tabLst>
            </a:pPr>
            <a:r>
              <a:rPr lang="en-US" sz="1400" dirty="0">
                <a:latin typeface="Times New Roman" pitchFamily="18" charset="0"/>
                <a:cs typeface="Times New Roman" pitchFamily="18" charset="0"/>
              </a:rPr>
              <a:t>Distribute testing materials 	5-7</a:t>
            </a:r>
          </a:p>
          <a:p>
            <a:pPr>
              <a:spcBef>
                <a:spcPts val="200"/>
              </a:spcBef>
              <a:tabLst>
                <a:tab pos="914400" algn="l"/>
                <a:tab pos="3086100" algn="l"/>
                <a:tab pos="3422650" algn="l"/>
              </a:tabLst>
            </a:pPr>
            <a:r>
              <a:rPr lang="en-US" sz="1400" dirty="0">
                <a:latin typeface="Times New Roman" pitchFamily="18" charset="0"/>
                <a:cs typeface="Times New Roman" pitchFamily="18" charset="0"/>
              </a:rPr>
              <a:t>Review directions and sample items	5</a:t>
            </a:r>
          </a:p>
          <a:p>
            <a:pPr>
              <a:spcBef>
                <a:spcPts val="200"/>
              </a:spcBef>
              <a:tabLst>
                <a:tab pos="914400" algn="l"/>
                <a:tab pos="3086100" algn="l"/>
                <a:tab pos="3422650" algn="l"/>
              </a:tabLst>
            </a:pPr>
            <a:r>
              <a:rPr lang="en-US" sz="1400" b="1" dirty="0">
                <a:latin typeface="Times New Roman" panose="02020603050405020304" pitchFamily="18" charset="0"/>
                <a:cs typeface="Times New Roman" pitchFamily="18" charset="0"/>
              </a:rPr>
              <a:t>Administer Picture Analogies 	15</a:t>
            </a:r>
          </a:p>
          <a:p>
            <a:pPr>
              <a:spcBef>
                <a:spcPts val="200"/>
              </a:spcBef>
              <a:tabLst>
                <a:tab pos="914400" algn="l"/>
                <a:tab pos="3086100" algn="l"/>
                <a:tab pos="3422650" algn="l"/>
              </a:tabLst>
            </a:pPr>
            <a:r>
              <a:rPr lang="en-US" sz="1400" b="1" dirty="0">
                <a:latin typeface="Times New Roman" panose="02020603050405020304" pitchFamily="18" charset="0"/>
                <a:cs typeface="Times New Roman" pitchFamily="18" charset="0"/>
              </a:rPr>
              <a:t>		27 minutes</a:t>
            </a:r>
          </a:p>
          <a:p>
            <a:pPr>
              <a:lnSpc>
                <a:spcPct val="150000"/>
              </a:lnSpc>
              <a:spcBef>
                <a:spcPts val="600"/>
              </a:spcBef>
              <a:tabLst>
                <a:tab pos="914400" algn="l"/>
                <a:tab pos="3086100" algn="l"/>
                <a:tab pos="3422650" algn="l"/>
              </a:tabLst>
            </a:pPr>
            <a:r>
              <a:rPr lang="en-US" sz="1400" b="1" dirty="0">
                <a:solidFill>
                  <a:srgbClr val="00B050"/>
                </a:solidFill>
                <a:latin typeface="Times New Roman" panose="02020603050405020304" pitchFamily="18" charset="0"/>
                <a:cs typeface="Times New Roman" pitchFamily="18" charset="0"/>
              </a:rPr>
              <a:t>Subtest 2: Quantitative/Number Analogies</a:t>
            </a:r>
          </a:p>
          <a:p>
            <a:pPr>
              <a:spcBef>
                <a:spcPts val="200"/>
              </a:spcBef>
              <a:tabLst>
                <a:tab pos="914400" algn="l"/>
                <a:tab pos="3086100" algn="l"/>
                <a:tab pos="3422650" algn="l"/>
              </a:tabLst>
            </a:pPr>
            <a:r>
              <a:rPr lang="en-US" sz="1400" dirty="0">
                <a:latin typeface="Times New Roman" pitchFamily="18" charset="0"/>
                <a:cs typeface="Times New Roman" pitchFamily="18" charset="0"/>
              </a:rPr>
              <a:t>Distribute testing materials 	5-7	</a:t>
            </a:r>
          </a:p>
          <a:p>
            <a:pPr>
              <a:spcBef>
                <a:spcPts val="200"/>
              </a:spcBef>
              <a:tabLst>
                <a:tab pos="914400" algn="l"/>
                <a:tab pos="3086100" algn="l"/>
                <a:tab pos="3422650" algn="l"/>
              </a:tabLst>
            </a:pPr>
            <a:r>
              <a:rPr lang="en-US" sz="1400" dirty="0">
                <a:latin typeface="Times New Roman" pitchFamily="18" charset="0"/>
                <a:cs typeface="Times New Roman" pitchFamily="18" charset="0"/>
              </a:rPr>
              <a:t>Review directions and sample items	5</a:t>
            </a:r>
          </a:p>
          <a:p>
            <a:pPr>
              <a:spcBef>
                <a:spcPts val="200"/>
              </a:spcBef>
              <a:tabLst>
                <a:tab pos="914400" algn="l"/>
                <a:tab pos="3086100" algn="l"/>
                <a:tab pos="3422650" algn="l"/>
              </a:tabLst>
            </a:pPr>
            <a:r>
              <a:rPr lang="en-US" sz="1400" b="1" dirty="0">
                <a:latin typeface="Times New Roman" panose="02020603050405020304" pitchFamily="18" charset="0"/>
                <a:cs typeface="Times New Roman" pitchFamily="18" charset="0"/>
              </a:rPr>
              <a:t>Administer Number Analogies 	13</a:t>
            </a:r>
          </a:p>
          <a:p>
            <a:pPr>
              <a:spcBef>
                <a:spcPts val="200"/>
              </a:spcBef>
              <a:tabLst>
                <a:tab pos="914400" algn="l"/>
                <a:tab pos="3074988" algn="l"/>
                <a:tab pos="3086100" algn="l"/>
                <a:tab pos="3422650" algn="l"/>
              </a:tabLst>
            </a:pPr>
            <a:r>
              <a:rPr lang="en-US" sz="1400" b="1" dirty="0">
                <a:latin typeface="Times New Roman" panose="02020603050405020304" pitchFamily="18" charset="0"/>
                <a:cs typeface="Times New Roman" pitchFamily="18" charset="0"/>
              </a:rPr>
              <a:t>		25 minutes</a:t>
            </a:r>
          </a:p>
          <a:p>
            <a:pPr>
              <a:lnSpc>
                <a:spcPct val="150000"/>
              </a:lnSpc>
              <a:spcBef>
                <a:spcPts val="600"/>
              </a:spcBef>
              <a:tabLst>
                <a:tab pos="914400" algn="l"/>
                <a:tab pos="3086100" algn="l"/>
                <a:tab pos="3422650" algn="l"/>
              </a:tabLst>
            </a:pPr>
            <a:r>
              <a:rPr lang="en-US" sz="1400" b="1" dirty="0">
                <a:solidFill>
                  <a:srgbClr val="00B050"/>
                </a:solidFill>
                <a:latin typeface="Times New Roman" panose="02020603050405020304" pitchFamily="18" charset="0"/>
                <a:cs typeface="Times New Roman" pitchFamily="18" charset="0"/>
              </a:rPr>
              <a:t>Subtest 3: Nonverbal/Figure Matrices</a:t>
            </a:r>
          </a:p>
          <a:p>
            <a:pPr>
              <a:spcBef>
                <a:spcPts val="200"/>
              </a:spcBef>
              <a:tabLst>
                <a:tab pos="914400" algn="l"/>
                <a:tab pos="3086100" algn="l"/>
                <a:tab pos="3422650" algn="l"/>
              </a:tabLst>
            </a:pPr>
            <a:r>
              <a:rPr lang="en-US" sz="1400" dirty="0">
                <a:latin typeface="Times New Roman" pitchFamily="18" charset="0"/>
                <a:cs typeface="Times New Roman" pitchFamily="18" charset="0"/>
              </a:rPr>
              <a:t>Distribute testing materials 	5-7</a:t>
            </a:r>
          </a:p>
          <a:p>
            <a:pPr>
              <a:spcBef>
                <a:spcPts val="200"/>
              </a:spcBef>
              <a:tabLst>
                <a:tab pos="914400" algn="l"/>
                <a:tab pos="3086100" algn="l"/>
                <a:tab pos="3422650" algn="l"/>
              </a:tabLst>
            </a:pPr>
            <a:r>
              <a:rPr lang="en-US" sz="1400" dirty="0">
                <a:latin typeface="Times New Roman" pitchFamily="18" charset="0"/>
                <a:cs typeface="Times New Roman" pitchFamily="18" charset="0"/>
              </a:rPr>
              <a:t>Review directions and sample items	5</a:t>
            </a:r>
          </a:p>
          <a:p>
            <a:pPr>
              <a:spcBef>
                <a:spcPts val="200"/>
              </a:spcBef>
              <a:tabLst>
                <a:tab pos="914400" algn="l"/>
                <a:tab pos="3086100" algn="l"/>
                <a:tab pos="3422650" algn="l"/>
              </a:tabLst>
            </a:pPr>
            <a:r>
              <a:rPr lang="en-US" sz="1400" b="1" dirty="0">
                <a:latin typeface="Times New Roman" panose="02020603050405020304" pitchFamily="18" charset="0"/>
                <a:cs typeface="Times New Roman" pitchFamily="18" charset="0"/>
              </a:rPr>
              <a:t>Administer Figure Matrices	11</a:t>
            </a:r>
          </a:p>
          <a:p>
            <a:pPr>
              <a:spcBef>
                <a:spcPts val="200"/>
              </a:spcBef>
              <a:tabLst>
                <a:tab pos="914400" algn="l"/>
                <a:tab pos="3086100" algn="l"/>
                <a:tab pos="3422650" algn="l"/>
              </a:tabLst>
            </a:pPr>
            <a:r>
              <a:rPr lang="en-US" sz="1400" b="1" dirty="0">
                <a:latin typeface="Times New Roman" panose="02020603050405020304" pitchFamily="18" charset="0"/>
                <a:cs typeface="Times New Roman" pitchFamily="18" charset="0"/>
              </a:rPr>
              <a:t>		23 minutes</a:t>
            </a:r>
            <a:endParaRPr lang="en-US" sz="1400" dirty="0">
              <a:latin typeface="Times New Roman" panose="02020603050405020304" pitchFamily="18" charset="0"/>
              <a:cs typeface="Times New Roman" panose="02020603050405020304" pitchFamily="18" charset="0"/>
            </a:endParaRPr>
          </a:p>
        </p:txBody>
      </p:sp>
      <p:cxnSp>
        <p:nvCxnSpPr>
          <p:cNvPr id="6" name="Straight Connector 5">
            <a:extLst>
              <a:ext uri="{FF2B5EF4-FFF2-40B4-BE49-F238E27FC236}">
                <a16:creationId xmlns:a16="http://schemas.microsoft.com/office/drawing/2014/main" id="{27DB8128-ED8E-9B47-BFD6-520D6D6D36B7}"/>
              </a:ext>
            </a:extLst>
          </p:cNvPr>
          <p:cNvCxnSpPr>
            <a:cxnSpLocks/>
          </p:cNvCxnSpPr>
          <p:nvPr/>
        </p:nvCxnSpPr>
        <p:spPr>
          <a:xfrm>
            <a:off x="175364" y="2555309"/>
            <a:ext cx="4108537" cy="0"/>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9D7E95CA-329D-2DB4-9338-AFD3A31F16DD}"/>
              </a:ext>
            </a:extLst>
          </p:cNvPr>
          <p:cNvCxnSpPr>
            <a:cxnSpLocks/>
          </p:cNvCxnSpPr>
          <p:nvPr/>
        </p:nvCxnSpPr>
        <p:spPr>
          <a:xfrm>
            <a:off x="175364" y="3910208"/>
            <a:ext cx="4108537"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D2350F60-276B-B35B-0DCC-EB28F0873A6D}"/>
              </a:ext>
            </a:extLst>
          </p:cNvPr>
          <p:cNvCxnSpPr>
            <a:cxnSpLocks/>
          </p:cNvCxnSpPr>
          <p:nvPr/>
        </p:nvCxnSpPr>
        <p:spPr>
          <a:xfrm>
            <a:off x="175364" y="5260931"/>
            <a:ext cx="4108537" cy="0"/>
          </a:xfrm>
          <a:prstGeom prst="line">
            <a:avLst/>
          </a:prstGeom>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0B3E55D2-4B8F-B313-C4B7-A59531817A0F}"/>
              </a:ext>
            </a:extLst>
          </p:cNvPr>
          <p:cNvSpPr txBox="1"/>
          <p:nvPr/>
        </p:nvSpPr>
        <p:spPr>
          <a:xfrm>
            <a:off x="4565559" y="591855"/>
            <a:ext cx="4575612" cy="5673348"/>
          </a:xfrm>
          <a:prstGeom prst="rect">
            <a:avLst/>
          </a:prstGeom>
          <a:noFill/>
        </p:spPr>
        <p:txBody>
          <a:bodyPr wrap="none" rtlCol="0">
            <a:spAutoFit/>
          </a:bodyPr>
          <a:lstStyle/>
          <a:p>
            <a:r>
              <a:rPr lang="en-US" b="1" dirty="0">
                <a:solidFill>
                  <a:srgbClr val="9933FF"/>
                </a:solidFill>
                <a:latin typeface="Times New Roman" panose="02020603050405020304" pitchFamily="18" charset="0"/>
                <a:cs typeface="Times New Roman" panose="02020603050405020304" pitchFamily="18" charset="0"/>
              </a:rPr>
              <a:t>Grade 2 – Level 8 Complete</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Administer only one battery per day</a:t>
            </a:r>
          </a:p>
          <a:p>
            <a:pPr>
              <a:spcBef>
                <a:spcPts val="800"/>
              </a:spcBef>
              <a:tabLst>
                <a:tab pos="3074988" algn="l"/>
              </a:tabLst>
            </a:pPr>
            <a:r>
              <a:rPr lang="en-US" sz="1400" b="1" dirty="0">
                <a:latin typeface="Times New Roman" panose="02020603050405020304" pitchFamily="18" charset="0"/>
                <a:cs typeface="Times New Roman" pitchFamily="18" charset="0"/>
              </a:rPr>
              <a:t>Task	Estimated time</a:t>
            </a:r>
          </a:p>
          <a:p>
            <a:pPr>
              <a:tabLst>
                <a:tab pos="3074988" algn="l"/>
              </a:tabLst>
            </a:pPr>
            <a:r>
              <a:rPr lang="en-US" sz="1400" b="1" dirty="0">
                <a:solidFill>
                  <a:srgbClr val="9933FF"/>
                </a:solidFill>
                <a:latin typeface="Times New Roman" pitchFamily="18" charset="0"/>
                <a:cs typeface="Times New Roman" pitchFamily="18" charset="0"/>
              </a:rPr>
              <a:t>Test 1:  Verbal Battery</a:t>
            </a:r>
          </a:p>
          <a:p>
            <a:pPr>
              <a:tabLst>
                <a:tab pos="3074988" algn="l"/>
              </a:tabLst>
            </a:pPr>
            <a:r>
              <a:rPr lang="en-US" sz="1400" dirty="0">
                <a:latin typeface="Times New Roman" pitchFamily="18" charset="0"/>
                <a:cs typeface="Times New Roman" pitchFamily="18" charset="0"/>
              </a:rPr>
              <a:t>Distribute testing materials 	5-7</a:t>
            </a:r>
          </a:p>
          <a:p>
            <a:pPr>
              <a:tabLst>
                <a:tab pos="3074988" algn="l"/>
              </a:tabLst>
            </a:pPr>
            <a:r>
              <a:rPr lang="en-US" sz="1400" dirty="0">
                <a:latin typeface="Times New Roman" pitchFamily="18" charset="0"/>
                <a:cs typeface="Times New Roman" pitchFamily="18" charset="0"/>
              </a:rPr>
              <a:t>Practice items and answer questions	5</a:t>
            </a:r>
          </a:p>
          <a:p>
            <a:pPr>
              <a:tabLst>
                <a:tab pos="3074988" algn="l"/>
              </a:tabLst>
            </a:pPr>
            <a:r>
              <a:rPr lang="en-US" sz="1400" b="1" dirty="0">
                <a:latin typeface="Times New Roman" pitchFamily="18" charset="0"/>
                <a:cs typeface="Times New Roman" pitchFamily="18" charset="0"/>
              </a:rPr>
              <a:t>Subtest 1: Picture Analogies 	13</a:t>
            </a:r>
          </a:p>
          <a:p>
            <a:pPr>
              <a:tabLst>
                <a:tab pos="3074988" algn="l"/>
              </a:tabLst>
            </a:pPr>
            <a:r>
              <a:rPr lang="en-US" sz="1400" b="1" dirty="0">
                <a:latin typeface="Times New Roman" pitchFamily="18" charset="0"/>
                <a:cs typeface="Times New Roman" pitchFamily="18" charset="0"/>
              </a:rPr>
              <a:t>Subtest 2: Sentence Completion	14</a:t>
            </a:r>
          </a:p>
          <a:p>
            <a:pPr>
              <a:tabLst>
                <a:tab pos="3074988" algn="l"/>
              </a:tabLst>
            </a:pPr>
            <a:r>
              <a:rPr lang="en-US" sz="1400" b="1" dirty="0">
                <a:latin typeface="Times New Roman" pitchFamily="18" charset="0"/>
                <a:cs typeface="Times New Roman" pitchFamily="18" charset="0"/>
              </a:rPr>
              <a:t>Subtest 3: Picture Classification	13</a:t>
            </a:r>
          </a:p>
          <a:p>
            <a:pPr>
              <a:tabLst>
                <a:tab pos="3074988" algn="l"/>
              </a:tabLst>
            </a:pPr>
            <a:r>
              <a:rPr lang="en-US" sz="1400" b="1" dirty="0">
                <a:latin typeface="Times New Roman" pitchFamily="18" charset="0"/>
                <a:cs typeface="Times New Roman" pitchFamily="18" charset="0"/>
              </a:rPr>
              <a:t>	52 minutes</a:t>
            </a:r>
          </a:p>
          <a:p>
            <a:pPr>
              <a:lnSpc>
                <a:spcPct val="150000"/>
              </a:lnSpc>
              <a:tabLst>
                <a:tab pos="3074988" algn="l"/>
              </a:tabLst>
            </a:pPr>
            <a:r>
              <a:rPr lang="en-US" sz="1400" b="1" dirty="0">
                <a:solidFill>
                  <a:srgbClr val="9933FF"/>
                </a:solidFill>
                <a:latin typeface="Times New Roman" pitchFamily="18" charset="0"/>
                <a:cs typeface="Times New Roman" pitchFamily="18" charset="0"/>
              </a:rPr>
              <a:t>Test 2:  Quantitative Battery</a:t>
            </a:r>
          </a:p>
          <a:p>
            <a:pPr>
              <a:tabLst>
                <a:tab pos="3074988" algn="l"/>
              </a:tabLst>
            </a:pPr>
            <a:r>
              <a:rPr lang="en-US" sz="1400" dirty="0">
                <a:latin typeface="Times New Roman" pitchFamily="18" charset="0"/>
                <a:cs typeface="Times New Roman" pitchFamily="18" charset="0"/>
              </a:rPr>
              <a:t>Distribute testing materials 	5-7</a:t>
            </a:r>
          </a:p>
          <a:p>
            <a:pPr>
              <a:tabLst>
                <a:tab pos="3074988" algn="l"/>
              </a:tabLst>
            </a:pPr>
            <a:r>
              <a:rPr lang="en-US" sz="1400" dirty="0">
                <a:latin typeface="Times New Roman" pitchFamily="18" charset="0"/>
                <a:cs typeface="Times New Roman" pitchFamily="18" charset="0"/>
              </a:rPr>
              <a:t>Practice items and answer questions	5</a:t>
            </a:r>
          </a:p>
          <a:p>
            <a:pPr>
              <a:tabLst>
                <a:tab pos="3074988" algn="l"/>
              </a:tabLst>
            </a:pPr>
            <a:r>
              <a:rPr lang="en-US" sz="1400" b="1" dirty="0">
                <a:latin typeface="Times New Roman" pitchFamily="18" charset="0"/>
                <a:cs typeface="Times New Roman" pitchFamily="18" charset="0"/>
              </a:rPr>
              <a:t>Subtest 4: Number Analogies 	15</a:t>
            </a:r>
          </a:p>
          <a:p>
            <a:pPr>
              <a:tabLst>
                <a:tab pos="3074988" algn="l"/>
              </a:tabLst>
            </a:pPr>
            <a:r>
              <a:rPr lang="en-US" sz="1400" b="1" dirty="0">
                <a:latin typeface="Times New Roman" pitchFamily="18" charset="0"/>
                <a:cs typeface="Times New Roman" pitchFamily="18" charset="0"/>
              </a:rPr>
              <a:t>Subtest 5: Number Puzzles	15</a:t>
            </a:r>
          </a:p>
          <a:p>
            <a:pPr>
              <a:tabLst>
                <a:tab pos="3074988" algn="l"/>
              </a:tabLst>
            </a:pPr>
            <a:r>
              <a:rPr lang="en-US" sz="1400" b="1" dirty="0">
                <a:latin typeface="Times New Roman" pitchFamily="18" charset="0"/>
                <a:cs typeface="Times New Roman" pitchFamily="18" charset="0"/>
              </a:rPr>
              <a:t>Subtest 6: Number Series	15</a:t>
            </a:r>
          </a:p>
          <a:p>
            <a:pPr>
              <a:tabLst>
                <a:tab pos="3074988" algn="l"/>
              </a:tabLst>
            </a:pPr>
            <a:r>
              <a:rPr lang="en-US" sz="1400" b="1" dirty="0">
                <a:latin typeface="Times New Roman" pitchFamily="18" charset="0"/>
                <a:cs typeface="Times New Roman" pitchFamily="18" charset="0"/>
              </a:rPr>
              <a:t>	57 minutes</a:t>
            </a:r>
          </a:p>
          <a:p>
            <a:pPr>
              <a:tabLst>
                <a:tab pos="3074988" algn="l"/>
              </a:tabLst>
            </a:pPr>
            <a:r>
              <a:rPr lang="en-US" sz="1400" b="1" dirty="0">
                <a:solidFill>
                  <a:srgbClr val="9933FF"/>
                </a:solidFill>
                <a:latin typeface="Times New Roman" pitchFamily="18" charset="0"/>
                <a:cs typeface="Times New Roman" pitchFamily="18" charset="0"/>
              </a:rPr>
              <a:t>Test 3: Nonverbal Battery</a:t>
            </a:r>
          </a:p>
          <a:p>
            <a:pPr>
              <a:tabLst>
                <a:tab pos="3074988" algn="l"/>
              </a:tabLst>
            </a:pPr>
            <a:r>
              <a:rPr lang="en-US" sz="1400" dirty="0">
                <a:latin typeface="Times New Roman" pitchFamily="18" charset="0"/>
                <a:cs typeface="Times New Roman" pitchFamily="18" charset="0"/>
              </a:rPr>
              <a:t>Distribute testing materials 	5-7</a:t>
            </a:r>
          </a:p>
          <a:p>
            <a:pPr>
              <a:tabLst>
                <a:tab pos="3074988" algn="l"/>
              </a:tabLst>
            </a:pPr>
            <a:r>
              <a:rPr lang="en-US" sz="1400" dirty="0">
                <a:latin typeface="Times New Roman" pitchFamily="18" charset="0"/>
                <a:cs typeface="Times New Roman" pitchFamily="18" charset="0"/>
              </a:rPr>
              <a:t>Practice items and answer questions	5</a:t>
            </a:r>
          </a:p>
          <a:p>
            <a:pPr>
              <a:tabLst>
                <a:tab pos="3074988" algn="l"/>
              </a:tabLst>
            </a:pPr>
            <a:r>
              <a:rPr lang="en-US" sz="1400" b="1" dirty="0">
                <a:latin typeface="Times New Roman" pitchFamily="18" charset="0"/>
                <a:cs typeface="Times New Roman" pitchFamily="18" charset="0"/>
              </a:rPr>
              <a:t>Subtest 7: Figure Matrices	13	</a:t>
            </a:r>
          </a:p>
          <a:p>
            <a:pPr>
              <a:tabLst>
                <a:tab pos="3074988" algn="l"/>
              </a:tabLst>
            </a:pPr>
            <a:r>
              <a:rPr lang="en-US" sz="1400" b="1" dirty="0">
                <a:latin typeface="Times New Roman" pitchFamily="18" charset="0"/>
                <a:cs typeface="Times New Roman" pitchFamily="18" charset="0"/>
              </a:rPr>
              <a:t>Subtest 8: Paper Folding	11		</a:t>
            </a:r>
          </a:p>
          <a:p>
            <a:pPr>
              <a:tabLst>
                <a:tab pos="3074988" algn="l"/>
              </a:tabLst>
            </a:pPr>
            <a:r>
              <a:rPr lang="en-US" sz="1400" b="1" dirty="0">
                <a:latin typeface="Times New Roman" pitchFamily="18" charset="0"/>
                <a:cs typeface="Times New Roman" pitchFamily="18" charset="0"/>
              </a:rPr>
              <a:t>Subtest 9 Figure Classification 	13</a:t>
            </a:r>
          </a:p>
          <a:p>
            <a:pPr>
              <a:tabLst>
                <a:tab pos="3074988" algn="l"/>
              </a:tabLst>
            </a:pPr>
            <a:r>
              <a:rPr lang="en-US" sz="1400" b="1" dirty="0">
                <a:latin typeface="Times New Roman" pitchFamily="18" charset="0"/>
                <a:cs typeface="Times New Roman" pitchFamily="18" charset="0"/>
              </a:rPr>
              <a:t>	49 minutes</a:t>
            </a:r>
            <a:endParaRPr lang="en-US" sz="1400" dirty="0">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E849EB84-8FA3-B235-EDE2-A844F4D21E7D}"/>
              </a:ext>
            </a:extLst>
          </p:cNvPr>
          <p:cNvCxnSpPr>
            <a:cxnSpLocks/>
          </p:cNvCxnSpPr>
          <p:nvPr/>
        </p:nvCxnSpPr>
        <p:spPr>
          <a:xfrm>
            <a:off x="4637251" y="2732761"/>
            <a:ext cx="4108537" cy="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40880FDB-B787-B8FB-3D36-BC52D6832655}"/>
              </a:ext>
            </a:extLst>
          </p:cNvPr>
          <p:cNvCxnSpPr>
            <a:cxnSpLocks/>
          </p:cNvCxnSpPr>
          <p:nvPr/>
        </p:nvCxnSpPr>
        <p:spPr>
          <a:xfrm>
            <a:off x="4637251" y="4325655"/>
            <a:ext cx="4108537"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510A6C21-64AD-E385-2866-144BEA0F4734}"/>
              </a:ext>
            </a:extLst>
          </p:cNvPr>
          <p:cNvCxnSpPr>
            <a:cxnSpLocks/>
          </p:cNvCxnSpPr>
          <p:nvPr/>
        </p:nvCxnSpPr>
        <p:spPr>
          <a:xfrm>
            <a:off x="4637251" y="5828778"/>
            <a:ext cx="4108537"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13047745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E97A29-F3BC-40D4-0271-D5530B993BD0}"/>
              </a:ext>
            </a:extLst>
          </p:cNvPr>
          <p:cNvSpPr>
            <a:spLocks noGrp="1"/>
          </p:cNvSpPr>
          <p:nvPr>
            <p:ph type="body" sz="quarter" idx="13"/>
          </p:nvPr>
        </p:nvSpPr>
        <p:spPr>
          <a:xfrm>
            <a:off x="116962" y="116963"/>
            <a:ext cx="8635151" cy="690559"/>
          </a:xfrm>
        </p:spPr>
        <p:txBody>
          <a:bodyPr/>
          <a:lstStyle/>
          <a:p>
            <a:r>
              <a:rPr lang="en-US" dirty="0"/>
              <a:t>Test Preparation in </a:t>
            </a:r>
            <a:r>
              <a:rPr lang="en-US" dirty="0" err="1"/>
              <a:t>DataManager</a:t>
            </a:r>
            <a:endParaRPr lang="en-US" dirty="0"/>
          </a:p>
        </p:txBody>
      </p:sp>
      <p:sp>
        <p:nvSpPr>
          <p:cNvPr id="3" name="Slide Number Placeholder 2">
            <a:extLst>
              <a:ext uri="{FF2B5EF4-FFF2-40B4-BE49-F238E27FC236}">
                <a16:creationId xmlns:a16="http://schemas.microsoft.com/office/drawing/2014/main" id="{52CE87D4-EE9C-3E71-F19D-2AC8112EA967}"/>
              </a:ext>
            </a:extLst>
          </p:cNvPr>
          <p:cNvSpPr>
            <a:spLocks noGrp="1"/>
          </p:cNvSpPr>
          <p:nvPr>
            <p:ph type="sldNum" sz="quarter" idx="12"/>
          </p:nvPr>
        </p:nvSpPr>
        <p:spPr/>
        <p:txBody>
          <a:bodyPr/>
          <a:lstStyle/>
          <a:p>
            <a:fld id="{64203FF6-1063-3D43-A631-7A9D02D47C52}" type="slidenum">
              <a:rPr lang="en-US" smtClean="0"/>
              <a:pPr/>
              <a:t>10</a:t>
            </a:fld>
            <a:endParaRPr lang="en-US" dirty="0"/>
          </a:p>
        </p:txBody>
      </p:sp>
      <p:sp>
        <p:nvSpPr>
          <p:cNvPr id="5" name="Rounded Rectangle 4">
            <a:extLst>
              <a:ext uri="{FF2B5EF4-FFF2-40B4-BE49-F238E27FC236}">
                <a16:creationId xmlns:a16="http://schemas.microsoft.com/office/drawing/2014/main" id="{DEF3DEB9-FF27-8B4F-85AF-07191410430F}"/>
              </a:ext>
            </a:extLst>
          </p:cNvPr>
          <p:cNvSpPr>
            <a:spLocks noChangeAspect="1"/>
          </p:cNvSpPr>
          <p:nvPr/>
        </p:nvSpPr>
        <p:spPr>
          <a:xfrm>
            <a:off x="228600" y="682243"/>
            <a:ext cx="2743200" cy="6065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Actions completed by REA</a:t>
            </a:r>
          </a:p>
        </p:txBody>
      </p:sp>
      <p:sp>
        <p:nvSpPr>
          <p:cNvPr id="6" name="TextBox 5">
            <a:extLst>
              <a:ext uri="{FF2B5EF4-FFF2-40B4-BE49-F238E27FC236}">
                <a16:creationId xmlns:a16="http://schemas.microsoft.com/office/drawing/2014/main" id="{24626EC1-C8E2-8DC5-DB4A-F0848BA6FA11}"/>
              </a:ext>
            </a:extLst>
          </p:cNvPr>
          <p:cNvSpPr txBox="1"/>
          <p:nvPr/>
        </p:nvSpPr>
        <p:spPr>
          <a:xfrm>
            <a:off x="133965" y="1343707"/>
            <a:ext cx="2857500" cy="1969770"/>
          </a:xfrm>
          <a:prstGeom prst="rect">
            <a:avLst/>
          </a:prstGeom>
          <a:noFill/>
        </p:spPr>
        <p:txBody>
          <a:bodyPr wrap="square" rtlCol="0">
            <a:spAutoFit/>
          </a:bodyPr>
          <a:lstStyle/>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Add data into </a:t>
            </a:r>
            <a:r>
              <a:rPr lang="en-US" sz="1400" dirty="0" err="1">
                <a:latin typeface="Times New Roman" panose="02020603050405020304" pitchFamily="18" charset="0"/>
                <a:cs typeface="Times New Roman" panose="02020603050405020304" pitchFamily="18" charset="0"/>
              </a:rPr>
              <a:t>DataManager</a:t>
            </a:r>
            <a:endParaRPr lang="en-US" sz="1400" dirty="0">
              <a:latin typeface="Times New Roman" panose="02020603050405020304" pitchFamily="18" charset="0"/>
              <a:cs typeface="Times New Roman" panose="02020603050405020304" pitchFamily="18" charset="0"/>
            </a:endParaRP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Schools</a:t>
            </a: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Class/Grade</a:t>
            </a: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SAC and Proctor accounts</a:t>
            </a: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Students (initial roster &amp; new students)</a:t>
            </a:r>
          </a:p>
          <a:p>
            <a:pPr marL="285750"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Create Test Event</a:t>
            </a:r>
          </a:p>
          <a:p>
            <a:pPr marL="285750"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Create Test Assignments</a:t>
            </a:r>
          </a:p>
        </p:txBody>
      </p:sp>
      <p:sp>
        <p:nvSpPr>
          <p:cNvPr id="7" name="Rounded Rectangle 6">
            <a:extLst>
              <a:ext uri="{FF2B5EF4-FFF2-40B4-BE49-F238E27FC236}">
                <a16:creationId xmlns:a16="http://schemas.microsoft.com/office/drawing/2014/main" id="{B3F79C6F-0FB4-F215-070B-5E094900C260}"/>
              </a:ext>
            </a:extLst>
          </p:cNvPr>
          <p:cNvSpPr>
            <a:spLocks noChangeAspect="1"/>
          </p:cNvSpPr>
          <p:nvPr/>
        </p:nvSpPr>
        <p:spPr>
          <a:xfrm>
            <a:off x="3200400" y="685800"/>
            <a:ext cx="2743200" cy="6065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Actions completed by SAC</a:t>
            </a:r>
          </a:p>
        </p:txBody>
      </p:sp>
      <p:sp>
        <p:nvSpPr>
          <p:cNvPr id="8" name="TextBox 7">
            <a:extLst>
              <a:ext uri="{FF2B5EF4-FFF2-40B4-BE49-F238E27FC236}">
                <a16:creationId xmlns:a16="http://schemas.microsoft.com/office/drawing/2014/main" id="{7A5BF53D-44B0-D9BB-3E3C-F14F160AC0FF}"/>
              </a:ext>
            </a:extLst>
          </p:cNvPr>
          <p:cNvSpPr txBox="1"/>
          <p:nvPr/>
        </p:nvSpPr>
        <p:spPr>
          <a:xfrm>
            <a:off x="3109644" y="1343707"/>
            <a:ext cx="2857500" cy="1677382"/>
          </a:xfrm>
          <a:prstGeom prst="rect">
            <a:avLst/>
          </a:prstGeom>
          <a:noFill/>
        </p:spPr>
        <p:txBody>
          <a:bodyPr wrap="square" rtlCol="0">
            <a:spAutoFit/>
          </a:bodyPr>
          <a:lstStyle/>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Create Test Sessions</a:t>
            </a:r>
          </a:p>
          <a:p>
            <a:pPr marL="285750"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Track Testing Completion</a:t>
            </a: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Ensure students are administered makeup sessions as needed</a:t>
            </a: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Makeup test sessions will need to be created</a:t>
            </a:r>
          </a:p>
        </p:txBody>
      </p:sp>
      <p:sp>
        <p:nvSpPr>
          <p:cNvPr id="9" name="TextBox 8">
            <a:extLst>
              <a:ext uri="{FF2B5EF4-FFF2-40B4-BE49-F238E27FC236}">
                <a16:creationId xmlns:a16="http://schemas.microsoft.com/office/drawing/2014/main" id="{DA29C15B-3A83-E26C-D5E8-FEA676A655FE}"/>
              </a:ext>
            </a:extLst>
          </p:cNvPr>
          <p:cNvSpPr txBox="1"/>
          <p:nvPr/>
        </p:nvSpPr>
        <p:spPr>
          <a:xfrm>
            <a:off x="82025" y="3620825"/>
            <a:ext cx="8912738" cy="242117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Notes:</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Test Sessions are created using a standard naming convention: ”School Number Gr Proctor Name Battery”</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Example: 625 KG Smith Verbal</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‘Spanish’ is added at the end of Test Session name if Audio-Led Spanish</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Students are not added to Test Sessions in </a:t>
            </a:r>
            <a:r>
              <a:rPr lang="en-US" sz="1600" dirty="0" err="1">
                <a:latin typeface="Times New Roman" panose="02020603050405020304" pitchFamily="18" charset="0"/>
                <a:cs typeface="Times New Roman" panose="02020603050405020304" pitchFamily="18" charset="0"/>
              </a:rPr>
              <a:t>DataManager</a:t>
            </a:r>
            <a:endParaRPr lang="en-US" sz="16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Students join Test Sessions when logging in using the </a:t>
            </a:r>
            <a:r>
              <a:rPr lang="en-US" sz="1600" b="1" dirty="0">
                <a:latin typeface="Times New Roman" panose="02020603050405020304" pitchFamily="18" charset="0"/>
                <a:cs typeface="Times New Roman" panose="02020603050405020304" pitchFamily="18" charset="0"/>
              </a:rPr>
              <a:t>Session Code</a:t>
            </a:r>
          </a:p>
          <a:p>
            <a:pPr>
              <a:spcBef>
                <a:spcPts val="400"/>
              </a:spcBef>
            </a:pPr>
            <a:r>
              <a:rPr lang="en-US" b="1" dirty="0">
                <a:latin typeface="Times New Roman" panose="02020603050405020304" pitchFamily="18" charset="0"/>
                <a:cs typeface="Times New Roman" panose="02020603050405020304" pitchFamily="18" charset="0"/>
              </a:rPr>
              <a:t>New and Nominated Students:</a:t>
            </a:r>
          </a:p>
          <a:p>
            <a:pPr marL="285750" indent="-285750">
              <a:buFont typeface="Arial" panose="020B0604020202020204" pitchFamily="34" charset="0"/>
              <a:buChar char="•"/>
            </a:pPr>
            <a:r>
              <a:rPr lang="en-US" sz="1600" dirty="0">
                <a:highlight>
                  <a:srgbClr val="F5FF5B"/>
                </a:highlight>
                <a:latin typeface="Times New Roman" panose="02020603050405020304" pitchFamily="18" charset="0"/>
                <a:cs typeface="Times New Roman" panose="02020603050405020304" pitchFamily="18" charset="0"/>
              </a:rPr>
              <a:t>Send information to the SAC on any new student who joins your class after September 28 </a:t>
            </a:r>
          </a:p>
        </p:txBody>
      </p:sp>
      <p:sp>
        <p:nvSpPr>
          <p:cNvPr id="10" name="Explosion 1 9">
            <a:extLst>
              <a:ext uri="{FF2B5EF4-FFF2-40B4-BE49-F238E27FC236}">
                <a16:creationId xmlns:a16="http://schemas.microsoft.com/office/drawing/2014/main" id="{45FA95AC-4227-DCD8-8C60-6C6B4E8796A0}"/>
              </a:ext>
            </a:extLst>
          </p:cNvPr>
          <p:cNvSpPr/>
          <p:nvPr/>
        </p:nvSpPr>
        <p:spPr>
          <a:xfrm rot="1078520">
            <a:off x="6909514" y="4679081"/>
            <a:ext cx="1800155" cy="1249397"/>
          </a:xfrm>
          <a:prstGeom prst="irregularSeal1">
            <a:avLst/>
          </a:prstGeom>
          <a:solidFill>
            <a:srgbClr val="FF6600"/>
          </a:solidFill>
          <a:ln>
            <a:solidFill>
              <a:srgbClr val="05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New Students</a:t>
            </a:r>
          </a:p>
        </p:txBody>
      </p:sp>
      <p:sp>
        <p:nvSpPr>
          <p:cNvPr id="4" name="Rounded Rectangle 3">
            <a:extLst>
              <a:ext uri="{FF2B5EF4-FFF2-40B4-BE49-F238E27FC236}">
                <a16:creationId xmlns:a16="http://schemas.microsoft.com/office/drawing/2014/main" id="{DD2E07CC-945F-508E-723D-99E177250FCE}"/>
              </a:ext>
            </a:extLst>
          </p:cNvPr>
          <p:cNvSpPr>
            <a:spLocks noChangeAspect="1"/>
          </p:cNvSpPr>
          <p:nvPr/>
        </p:nvSpPr>
        <p:spPr>
          <a:xfrm>
            <a:off x="6172200" y="682243"/>
            <a:ext cx="2743200" cy="6065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Actions completed by Proctors</a:t>
            </a:r>
          </a:p>
        </p:txBody>
      </p:sp>
      <p:sp>
        <p:nvSpPr>
          <p:cNvPr id="11" name="TextBox 10">
            <a:extLst>
              <a:ext uri="{FF2B5EF4-FFF2-40B4-BE49-F238E27FC236}">
                <a16:creationId xmlns:a16="http://schemas.microsoft.com/office/drawing/2014/main" id="{5C5FA839-67CC-5A85-2CA9-1D3B153CFD9A}"/>
              </a:ext>
            </a:extLst>
          </p:cNvPr>
          <p:cNvSpPr txBox="1"/>
          <p:nvPr/>
        </p:nvSpPr>
        <p:spPr>
          <a:xfrm>
            <a:off x="6081444" y="1340150"/>
            <a:ext cx="2857500" cy="2349361"/>
          </a:xfrm>
          <a:prstGeom prst="rect">
            <a:avLst/>
          </a:prstGeom>
          <a:noFill/>
        </p:spPr>
        <p:txBody>
          <a:bodyPr wrap="square" rtlCol="0">
            <a:spAutoFit/>
          </a:bodyPr>
          <a:lstStyle/>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Access Test Sessions</a:t>
            </a:r>
          </a:p>
          <a:p>
            <a:pPr marL="285750"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Provide students with Test Session code (for login)</a:t>
            </a:r>
          </a:p>
          <a:p>
            <a:pPr marL="285750"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Once all students are logged in, allow access to the test (Approve All)</a:t>
            </a:r>
          </a:p>
          <a:p>
            <a:pPr marL="742950" lvl="1"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Monitor students</a:t>
            </a:r>
          </a:p>
          <a:p>
            <a:pPr marL="285750" indent="-285750">
              <a:spcBef>
                <a:spcPts val="200"/>
              </a:spcBef>
              <a:buFont typeface="Wingdings" pitchFamily="2" charset="2"/>
              <a:buChar char="Ø"/>
            </a:pPr>
            <a:r>
              <a:rPr lang="en-US" sz="1400" dirty="0">
                <a:latin typeface="Times New Roman" panose="02020603050405020304" pitchFamily="18" charset="0"/>
                <a:cs typeface="Times New Roman" panose="02020603050405020304" pitchFamily="18" charset="0"/>
              </a:rPr>
              <a:t>Either Continue testing or End testing at the end of the subtests (subtest/level dependent)</a:t>
            </a:r>
          </a:p>
        </p:txBody>
      </p:sp>
    </p:spTree>
    <p:extLst>
      <p:ext uri="{BB962C8B-B14F-4D97-AF65-F5344CB8AC3E}">
        <p14:creationId xmlns:p14="http://schemas.microsoft.com/office/powerpoint/2010/main" val="248913996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4518CC-4A92-7611-4B1C-09525260A757}"/>
              </a:ext>
            </a:extLst>
          </p:cNvPr>
          <p:cNvSpPr>
            <a:spLocks noGrp="1"/>
          </p:cNvSpPr>
          <p:nvPr>
            <p:ph type="body" sz="quarter" idx="13"/>
          </p:nvPr>
        </p:nvSpPr>
        <p:spPr>
          <a:xfrm>
            <a:off x="116962" y="116963"/>
            <a:ext cx="7713803" cy="1016000"/>
          </a:xfrm>
        </p:spPr>
        <p:txBody>
          <a:bodyPr/>
          <a:lstStyle/>
          <a:p>
            <a:r>
              <a:rPr lang="en-US" dirty="0"/>
              <a:t>Tips, Tricks, &amp; Notes About Test Sessions</a:t>
            </a:r>
          </a:p>
        </p:txBody>
      </p:sp>
      <p:sp>
        <p:nvSpPr>
          <p:cNvPr id="3" name="Slide Number Placeholder 2">
            <a:extLst>
              <a:ext uri="{FF2B5EF4-FFF2-40B4-BE49-F238E27FC236}">
                <a16:creationId xmlns:a16="http://schemas.microsoft.com/office/drawing/2014/main" id="{1EF3E57B-7D1B-D04D-D06D-6B5FF5E22627}"/>
              </a:ext>
            </a:extLst>
          </p:cNvPr>
          <p:cNvSpPr>
            <a:spLocks noGrp="1"/>
          </p:cNvSpPr>
          <p:nvPr>
            <p:ph type="sldNum" sz="quarter" idx="12"/>
          </p:nvPr>
        </p:nvSpPr>
        <p:spPr/>
        <p:txBody>
          <a:bodyPr/>
          <a:lstStyle/>
          <a:p>
            <a:fld id="{64203FF6-1063-3D43-A631-7A9D02D47C52}" type="slidenum">
              <a:rPr lang="en-US" smtClean="0"/>
              <a:pPr/>
              <a:t>11</a:t>
            </a:fld>
            <a:endParaRPr lang="en-US" dirty="0"/>
          </a:p>
        </p:txBody>
      </p:sp>
      <p:sp>
        <p:nvSpPr>
          <p:cNvPr id="4" name="TextBox 3">
            <a:extLst>
              <a:ext uri="{FF2B5EF4-FFF2-40B4-BE49-F238E27FC236}">
                <a16:creationId xmlns:a16="http://schemas.microsoft.com/office/drawing/2014/main" id="{7D67D5BE-9F39-F18F-9602-78C964532642}"/>
              </a:ext>
            </a:extLst>
          </p:cNvPr>
          <p:cNvSpPr txBox="1"/>
          <p:nvPr/>
        </p:nvSpPr>
        <p:spPr>
          <a:xfrm>
            <a:off x="5169480" y="685800"/>
            <a:ext cx="3842947" cy="1436291"/>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All Test Sessions start with a blank roster</a:t>
            </a:r>
          </a:p>
          <a:p>
            <a:pPr marL="171450" indent="-171450">
              <a:spcBef>
                <a:spcPts val="200"/>
              </a:spcBef>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Students will login with a session code, which will then associate them with the Test Session</a:t>
            </a:r>
          </a:p>
          <a:p>
            <a:pPr>
              <a:spcBef>
                <a:spcPts val="200"/>
              </a:spcBef>
            </a:pPr>
            <a:r>
              <a:rPr lang="en-US" sz="1200" dirty="0">
                <a:latin typeface="Times New Roman" panose="02020603050405020304" pitchFamily="18" charset="0"/>
                <a:cs typeface="Times New Roman" panose="02020603050405020304" pitchFamily="18" charset="0"/>
              </a:rPr>
              <a:t>Once a Test Session has been started, it can only be used that day</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Any future testing will need a new Test Session (e.g. Makeup testing)</a:t>
            </a:r>
          </a:p>
        </p:txBody>
      </p:sp>
      <p:sp>
        <p:nvSpPr>
          <p:cNvPr id="6" name="TextBox 5">
            <a:extLst>
              <a:ext uri="{FF2B5EF4-FFF2-40B4-BE49-F238E27FC236}">
                <a16:creationId xmlns:a16="http://schemas.microsoft.com/office/drawing/2014/main" id="{5BD103A4-C5B1-8FAA-BCBE-BCB8961BAC2B}"/>
              </a:ext>
            </a:extLst>
          </p:cNvPr>
          <p:cNvSpPr txBox="1"/>
          <p:nvPr/>
        </p:nvSpPr>
        <p:spPr>
          <a:xfrm>
            <a:off x="131573" y="685800"/>
            <a:ext cx="4937807" cy="1938992"/>
          </a:xfrm>
          <a:prstGeom prst="rect">
            <a:avLst/>
          </a:prstGeom>
          <a:noFill/>
          <a:ln>
            <a:solidFill>
              <a:schemeClr val="accent1"/>
            </a:solidFill>
          </a:ln>
        </p:spPr>
        <p:txBody>
          <a:bodyPr wrap="square" rtlCol="0">
            <a:spAutoFit/>
          </a:bodyPr>
          <a:lstStyle/>
          <a:p>
            <a:r>
              <a:rPr lang="en-US" sz="1200" dirty="0">
                <a:latin typeface="Times New Roman" panose="02020603050405020304" pitchFamily="18" charset="0"/>
                <a:cs typeface="Times New Roman" panose="02020603050405020304" pitchFamily="18" charset="0"/>
              </a:rPr>
              <a:t>For Kindergarten, students only complete 1 subtest each day, needing 1 Test Session each day</a:t>
            </a:r>
          </a:p>
          <a:p>
            <a:r>
              <a:rPr lang="en-US" sz="1200" dirty="0">
                <a:latin typeface="Times New Roman" panose="02020603050405020304" pitchFamily="18" charset="0"/>
                <a:cs typeface="Times New Roman" panose="02020603050405020304" pitchFamily="18" charset="0"/>
              </a:rPr>
              <a:t>For grades 1-5 complete 3 subtests each day, but also only need 1 Test Session each day:</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D1: Verbal/Picture Analogies, D2: Quantitative/Number Analogies, D3: Nonverbal/Figure Matrices</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Once all students have completed the 1</a:t>
            </a:r>
            <a:r>
              <a:rPr lang="en-US" sz="1200" baseline="30000" dirty="0">
                <a:latin typeface="Times New Roman" panose="02020603050405020304" pitchFamily="18" charset="0"/>
                <a:cs typeface="Times New Roman" panose="02020603050405020304" pitchFamily="18" charset="0"/>
              </a:rPr>
              <a:t>st</a:t>
            </a:r>
            <a:r>
              <a:rPr lang="en-US" sz="1200" dirty="0">
                <a:latin typeface="Times New Roman" panose="02020603050405020304" pitchFamily="18" charset="0"/>
                <a:cs typeface="Times New Roman" panose="02020603050405020304" pitchFamily="18" charset="0"/>
              </a:rPr>
              <a:t> subtest of the day, the Proctor selects </a:t>
            </a:r>
            <a:r>
              <a:rPr lang="en-US" sz="1200" b="1" dirty="0">
                <a:latin typeface="Times New Roman" panose="02020603050405020304" pitchFamily="18" charset="0"/>
                <a:cs typeface="Times New Roman" panose="02020603050405020304" pitchFamily="18" charset="0"/>
              </a:rPr>
              <a:t>Continue Testing All</a:t>
            </a:r>
            <a:r>
              <a:rPr lang="en-US" sz="1200" dirty="0">
                <a:latin typeface="Times New Roman" panose="02020603050405020304" pitchFamily="18" charset="0"/>
                <a:cs typeface="Times New Roman" panose="02020603050405020304" pitchFamily="18" charset="0"/>
              </a:rPr>
              <a:t> to move the students on to the next subtest</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Once all students have completed all 3 subtests for the day, the Proctor selects </a:t>
            </a:r>
            <a:r>
              <a:rPr lang="en-US" sz="1200" b="1" dirty="0">
                <a:latin typeface="Times New Roman" panose="02020603050405020304" pitchFamily="18" charset="0"/>
                <a:cs typeface="Times New Roman" panose="02020603050405020304" pitchFamily="18" charset="0"/>
              </a:rPr>
              <a:t>the End Testing All</a:t>
            </a:r>
            <a:r>
              <a:rPr lang="en-US" sz="1200" dirty="0">
                <a:latin typeface="Times New Roman" panose="02020603050405020304" pitchFamily="18" charset="0"/>
                <a:cs typeface="Times New Roman" panose="02020603050405020304" pitchFamily="18" charset="0"/>
              </a:rPr>
              <a:t> button to close testing for the day</a:t>
            </a:r>
          </a:p>
        </p:txBody>
      </p:sp>
      <p:pic>
        <p:nvPicPr>
          <p:cNvPr id="1026" name="Picture 2">
            <a:extLst>
              <a:ext uri="{FF2B5EF4-FFF2-40B4-BE49-F238E27FC236}">
                <a16:creationId xmlns:a16="http://schemas.microsoft.com/office/drawing/2014/main" id="{42184BF2-1FEE-DF43-9947-FB8E73C7D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782" y="2624792"/>
            <a:ext cx="4937598" cy="278317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7A74CCA-62A1-B880-99F3-AFF9F7351338}"/>
              </a:ext>
            </a:extLst>
          </p:cNvPr>
          <p:cNvSpPr txBox="1"/>
          <p:nvPr/>
        </p:nvSpPr>
        <p:spPr>
          <a:xfrm>
            <a:off x="131573" y="5416246"/>
            <a:ext cx="4937598" cy="276999"/>
          </a:xfrm>
          <a:prstGeom prst="rect">
            <a:avLst/>
          </a:prstGeom>
          <a:noFill/>
          <a:ln>
            <a:solidFill>
              <a:schemeClr val="accent1"/>
            </a:solidFill>
          </a:ln>
        </p:spPr>
        <p:txBody>
          <a:bodyPr wrap="square" rtlCol="0">
            <a:spAutoFit/>
          </a:bodyPr>
          <a:lstStyle/>
          <a:p>
            <a:r>
              <a:rPr lang="en-US" sz="1200" dirty="0">
                <a:latin typeface="Times New Roman" panose="02020603050405020304" pitchFamily="18" charset="0"/>
                <a:cs typeface="Times New Roman" panose="02020603050405020304" pitchFamily="18" charset="0"/>
              </a:rPr>
              <a:t>Additional guidance on the SPPS Test Administrator website &gt; COGAT</a:t>
            </a:r>
          </a:p>
        </p:txBody>
      </p:sp>
      <p:sp>
        <p:nvSpPr>
          <p:cNvPr id="5" name="TextBox 4">
            <a:extLst>
              <a:ext uri="{FF2B5EF4-FFF2-40B4-BE49-F238E27FC236}">
                <a16:creationId xmlns:a16="http://schemas.microsoft.com/office/drawing/2014/main" id="{6DE6B250-7302-9D73-746F-47D59FB6C188}"/>
              </a:ext>
            </a:extLst>
          </p:cNvPr>
          <p:cNvSpPr txBox="1"/>
          <p:nvPr/>
        </p:nvSpPr>
        <p:spPr>
          <a:xfrm>
            <a:off x="5181783" y="2063463"/>
            <a:ext cx="3842947" cy="3995966"/>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All students must have the status of “Completed” prior to selecting either </a:t>
            </a:r>
            <a:r>
              <a:rPr lang="en-US" sz="1200" i="1" dirty="0">
                <a:latin typeface="Times New Roman" panose="02020603050405020304" pitchFamily="18" charset="0"/>
                <a:cs typeface="Times New Roman" panose="02020603050405020304" pitchFamily="18" charset="0"/>
              </a:rPr>
              <a:t>Continue Testing All</a:t>
            </a:r>
            <a:r>
              <a:rPr lang="en-US" sz="1200" dirty="0">
                <a:latin typeface="Times New Roman" panose="02020603050405020304" pitchFamily="18" charset="0"/>
                <a:cs typeface="Times New Roman" panose="02020603050405020304" pitchFamily="18" charset="0"/>
              </a:rPr>
              <a:t> or </a:t>
            </a:r>
            <a:r>
              <a:rPr lang="en-US" sz="1200" i="1" dirty="0">
                <a:latin typeface="Times New Roman" panose="02020603050405020304" pitchFamily="18" charset="0"/>
                <a:cs typeface="Times New Roman" panose="02020603050405020304" pitchFamily="18" charset="0"/>
              </a:rPr>
              <a:t>End Testing All</a:t>
            </a:r>
          </a:p>
          <a:p>
            <a:pPr>
              <a:spcBef>
                <a:spcPts val="200"/>
              </a:spcBef>
            </a:pPr>
            <a:r>
              <a:rPr lang="en-US" sz="1200" b="1" dirty="0">
                <a:latin typeface="Times New Roman" panose="02020603050405020304" pitchFamily="18" charset="0"/>
                <a:cs typeface="Times New Roman" panose="02020603050405020304" pitchFamily="18" charset="0"/>
              </a:rPr>
              <a:t>Tips for Monitoring &amp; Using Action Buttons</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Observe each student's progress, make sure students are on task. </a:t>
            </a:r>
          </a:p>
          <a:p>
            <a:pPr marL="285750" indent="-2857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Use top buttons for whole group or buttons in each student's row for individuals. </a:t>
            </a:r>
          </a:p>
          <a:p>
            <a:pPr marL="350838"/>
            <a:r>
              <a:rPr lang="en-US" sz="1200" b="1" dirty="0">
                <a:latin typeface="Times New Roman" panose="02020603050405020304" pitchFamily="18" charset="0"/>
                <a:cs typeface="Times New Roman" panose="02020603050405020304" pitchFamily="18" charset="0"/>
              </a:rPr>
              <a:t>Pause:</a:t>
            </a:r>
            <a:r>
              <a:rPr lang="en-US" sz="1200" dirty="0">
                <a:latin typeface="Times New Roman" panose="02020603050405020304" pitchFamily="18" charset="0"/>
                <a:cs typeface="Times New Roman" panose="02020603050405020304" pitchFamily="18" charset="0"/>
              </a:rPr>
              <a:t> short break (10 minutes or less) - Resume to return to the test </a:t>
            </a:r>
          </a:p>
          <a:p>
            <a:pPr marL="350838"/>
            <a:r>
              <a:rPr lang="en-US" sz="1200" b="1" dirty="0">
                <a:latin typeface="Times New Roman" panose="02020603050405020304" pitchFamily="18" charset="0"/>
                <a:cs typeface="Times New Roman" panose="02020603050405020304" pitchFamily="18" charset="0"/>
              </a:rPr>
              <a:t>Exit:</a:t>
            </a:r>
            <a:r>
              <a:rPr lang="en-US" sz="1200" dirty="0">
                <a:latin typeface="Times New Roman" panose="02020603050405020304" pitchFamily="18" charset="0"/>
                <a:cs typeface="Times New Roman" panose="02020603050405020304" pitchFamily="18" charset="0"/>
              </a:rPr>
              <a:t> leave session with answers and time remaining saved - Create a new session starting with that subtest, and students login with new code to continue in the test. </a:t>
            </a:r>
          </a:p>
          <a:p>
            <a:pPr marL="350838"/>
            <a:r>
              <a:rPr lang="en-US" sz="1200" b="1" dirty="0">
                <a:latin typeface="Times New Roman" panose="02020603050405020304" pitchFamily="18" charset="0"/>
                <a:cs typeface="Times New Roman" panose="02020603050405020304" pitchFamily="18" charset="0"/>
              </a:rPr>
              <a:t>Cancel:</a:t>
            </a:r>
            <a:r>
              <a:rPr lang="en-US" sz="1200" dirty="0">
                <a:latin typeface="Times New Roman" panose="02020603050405020304" pitchFamily="18" charset="0"/>
                <a:cs typeface="Times New Roman" panose="02020603050405020304" pitchFamily="18" charset="0"/>
              </a:rPr>
              <a:t> rarely used - </a:t>
            </a:r>
            <a:r>
              <a:rPr lang="en-US" sz="1200" b="1" dirty="0">
                <a:solidFill>
                  <a:srgbClr val="C00000"/>
                </a:solidFill>
                <a:latin typeface="Times New Roman" panose="02020603050405020304" pitchFamily="18" charset="0"/>
                <a:cs typeface="Times New Roman" panose="02020603050405020304" pitchFamily="18" charset="0"/>
              </a:rPr>
              <a:t>does NOT save answers </a:t>
            </a:r>
            <a:r>
              <a:rPr lang="en-US" sz="1200" dirty="0">
                <a:latin typeface="Times New Roman" panose="02020603050405020304" pitchFamily="18" charset="0"/>
                <a:cs typeface="Times New Roman" panose="02020603050405020304" pitchFamily="18" charset="0"/>
              </a:rPr>
              <a:t>- Start Over, emergency use only </a:t>
            </a:r>
          </a:p>
          <a:p>
            <a:pPr marL="350838"/>
            <a:r>
              <a:rPr lang="en-US" sz="1200" b="1" dirty="0">
                <a:latin typeface="Times New Roman" panose="02020603050405020304" pitchFamily="18" charset="0"/>
                <a:cs typeface="Times New Roman" panose="02020603050405020304" pitchFamily="18" charset="0"/>
              </a:rPr>
              <a:t>Continue Testing All: </a:t>
            </a:r>
            <a:r>
              <a:rPr lang="en-US" sz="1200" dirty="0">
                <a:latin typeface="Times New Roman" panose="02020603050405020304" pitchFamily="18" charset="0"/>
                <a:cs typeface="Times New Roman" panose="02020603050405020304" pitchFamily="18" charset="0"/>
              </a:rPr>
              <a:t>Click once, press okay and wait for the group to move to next subtest in sequence. It may take a little bit to close out one test and move the group</a:t>
            </a:r>
          </a:p>
          <a:p>
            <a:pPr marL="350838"/>
            <a:r>
              <a:rPr lang="en-US" sz="1200" b="1" dirty="0">
                <a:latin typeface="Times New Roman" panose="02020603050405020304" pitchFamily="18" charset="0"/>
                <a:cs typeface="Times New Roman" panose="02020603050405020304" pitchFamily="18" charset="0"/>
              </a:rPr>
              <a:t>End Testing All:</a:t>
            </a:r>
            <a:r>
              <a:rPr lang="en-US" sz="1200" dirty="0">
                <a:latin typeface="Times New Roman" panose="02020603050405020304" pitchFamily="18" charset="0"/>
                <a:cs typeface="Times New Roman" panose="02020603050405020304" pitchFamily="18" charset="0"/>
              </a:rPr>
              <a:t> Ends testing session for the group and returns to login screen</a:t>
            </a:r>
          </a:p>
        </p:txBody>
      </p:sp>
      <p:pic>
        <p:nvPicPr>
          <p:cNvPr id="9" name="Picture 8" descr="A black and white symbol&#10;&#10;AI-generated content may be incorrect.">
            <a:extLst>
              <a:ext uri="{FF2B5EF4-FFF2-40B4-BE49-F238E27FC236}">
                <a16:creationId xmlns:a16="http://schemas.microsoft.com/office/drawing/2014/main" id="{8CA2807B-355D-8D2A-2B70-6E7DC88BD30D}"/>
              </a:ext>
            </a:extLst>
          </p:cNvPr>
          <p:cNvPicPr>
            <a:picLocks noChangeAspect="1"/>
          </p:cNvPicPr>
          <p:nvPr/>
        </p:nvPicPr>
        <p:blipFill>
          <a:blip r:embed="rId3"/>
          <a:srcRect b="51173"/>
          <a:stretch>
            <a:fillRect/>
          </a:stretch>
        </p:blipFill>
        <p:spPr>
          <a:xfrm>
            <a:off x="5181783" y="4819037"/>
            <a:ext cx="385281" cy="334854"/>
          </a:xfrm>
          <a:prstGeom prst="rect">
            <a:avLst/>
          </a:prstGeom>
        </p:spPr>
      </p:pic>
      <p:pic>
        <p:nvPicPr>
          <p:cNvPr id="11" name="Picture 10" descr="A black and white symbol&#10;&#10;AI-generated content may be incorrect.">
            <a:extLst>
              <a:ext uri="{FF2B5EF4-FFF2-40B4-BE49-F238E27FC236}">
                <a16:creationId xmlns:a16="http://schemas.microsoft.com/office/drawing/2014/main" id="{D42033ED-F123-E918-4B70-E8AEFB393171}"/>
              </a:ext>
            </a:extLst>
          </p:cNvPr>
          <p:cNvPicPr>
            <a:picLocks noChangeAspect="1"/>
          </p:cNvPicPr>
          <p:nvPr/>
        </p:nvPicPr>
        <p:blipFill>
          <a:blip r:embed="rId3"/>
          <a:srcRect t="54327"/>
          <a:stretch>
            <a:fillRect/>
          </a:stretch>
        </p:blipFill>
        <p:spPr>
          <a:xfrm>
            <a:off x="5192867" y="5551426"/>
            <a:ext cx="385281" cy="313228"/>
          </a:xfrm>
          <a:prstGeom prst="rect">
            <a:avLst/>
          </a:prstGeom>
        </p:spPr>
      </p:pic>
      <p:pic>
        <p:nvPicPr>
          <p:cNvPr id="13" name="Picture 12">
            <a:extLst>
              <a:ext uri="{FF2B5EF4-FFF2-40B4-BE49-F238E27FC236}">
                <a16:creationId xmlns:a16="http://schemas.microsoft.com/office/drawing/2014/main" id="{1101C615-BD39-F880-6221-CAB86A93C6F1}"/>
              </a:ext>
            </a:extLst>
          </p:cNvPr>
          <p:cNvPicPr>
            <a:picLocks noChangeAspect="1"/>
          </p:cNvPicPr>
          <p:nvPr/>
        </p:nvPicPr>
        <p:blipFill>
          <a:blip r:embed="rId4"/>
          <a:srcRect t="68307"/>
          <a:stretch>
            <a:fillRect/>
          </a:stretch>
        </p:blipFill>
        <p:spPr>
          <a:xfrm>
            <a:off x="5194100" y="4454527"/>
            <a:ext cx="384048" cy="331485"/>
          </a:xfrm>
          <a:prstGeom prst="rect">
            <a:avLst/>
          </a:prstGeom>
        </p:spPr>
      </p:pic>
      <p:pic>
        <p:nvPicPr>
          <p:cNvPr id="15" name="Picture 14">
            <a:extLst>
              <a:ext uri="{FF2B5EF4-FFF2-40B4-BE49-F238E27FC236}">
                <a16:creationId xmlns:a16="http://schemas.microsoft.com/office/drawing/2014/main" id="{2CEA6F1F-7A9F-8F22-CE2B-EA46CE75C328}"/>
              </a:ext>
            </a:extLst>
          </p:cNvPr>
          <p:cNvPicPr>
            <a:picLocks noChangeAspect="1"/>
          </p:cNvPicPr>
          <p:nvPr/>
        </p:nvPicPr>
        <p:blipFill>
          <a:blip r:embed="rId4"/>
          <a:srcRect t="30158" b="39641"/>
          <a:stretch>
            <a:fillRect/>
          </a:stretch>
        </p:blipFill>
        <p:spPr>
          <a:xfrm>
            <a:off x="5194100" y="3755557"/>
            <a:ext cx="384048" cy="315883"/>
          </a:xfrm>
          <a:prstGeom prst="rect">
            <a:avLst/>
          </a:prstGeom>
        </p:spPr>
      </p:pic>
      <p:pic>
        <p:nvPicPr>
          <p:cNvPr id="17" name="Picture 16">
            <a:extLst>
              <a:ext uri="{FF2B5EF4-FFF2-40B4-BE49-F238E27FC236}">
                <a16:creationId xmlns:a16="http://schemas.microsoft.com/office/drawing/2014/main" id="{9E1252BA-6C25-1F9C-736D-074D937F4DF2}"/>
              </a:ext>
            </a:extLst>
          </p:cNvPr>
          <p:cNvPicPr>
            <a:picLocks noChangeAspect="1"/>
          </p:cNvPicPr>
          <p:nvPr/>
        </p:nvPicPr>
        <p:blipFill>
          <a:blip r:embed="rId4"/>
          <a:srcRect b="69843"/>
          <a:stretch>
            <a:fillRect/>
          </a:stretch>
        </p:blipFill>
        <p:spPr>
          <a:xfrm>
            <a:off x="5194100" y="3358022"/>
            <a:ext cx="384048" cy="315422"/>
          </a:xfrm>
          <a:prstGeom prst="rect">
            <a:avLst/>
          </a:prstGeom>
        </p:spPr>
      </p:pic>
    </p:spTree>
    <p:extLst>
      <p:ext uri="{BB962C8B-B14F-4D97-AF65-F5344CB8AC3E}">
        <p14:creationId xmlns:p14="http://schemas.microsoft.com/office/powerpoint/2010/main" val="391018630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DF10A7A2-FE04-E9B7-E3EC-FFF992DD6E1A}"/>
              </a:ext>
            </a:extLst>
          </p:cNvPr>
          <p:cNvGrpSpPr/>
          <p:nvPr/>
        </p:nvGrpSpPr>
        <p:grpSpPr>
          <a:xfrm>
            <a:off x="4808467" y="3547619"/>
            <a:ext cx="2425721" cy="2126645"/>
            <a:chOff x="834714" y="0"/>
            <a:chExt cx="7474571" cy="6858000"/>
          </a:xfrm>
        </p:grpSpPr>
        <p:pic>
          <p:nvPicPr>
            <p:cNvPr id="25" name="Picture 24" descr="A screenshot of a computer&#10;&#10;Description automatically generated">
              <a:extLst>
                <a:ext uri="{FF2B5EF4-FFF2-40B4-BE49-F238E27FC236}">
                  <a16:creationId xmlns:a16="http://schemas.microsoft.com/office/drawing/2014/main" id="{38E32C3F-7B00-CC30-5352-021E98E9D671}"/>
                </a:ext>
              </a:extLst>
            </p:cNvPr>
            <p:cNvPicPr>
              <a:picLocks noChangeAspect="1"/>
            </p:cNvPicPr>
            <p:nvPr/>
          </p:nvPicPr>
          <p:blipFill>
            <a:blip r:embed="rId3"/>
            <a:stretch>
              <a:fillRect/>
            </a:stretch>
          </p:blipFill>
          <p:spPr>
            <a:xfrm>
              <a:off x="834714" y="0"/>
              <a:ext cx="7474571" cy="6858000"/>
            </a:xfrm>
            <a:prstGeom prst="rect">
              <a:avLst/>
            </a:prstGeom>
            <a:ln>
              <a:solidFill>
                <a:schemeClr val="tx1"/>
              </a:solidFill>
            </a:ln>
          </p:spPr>
        </p:pic>
        <p:sp>
          <p:nvSpPr>
            <p:cNvPr id="26" name="Rectangle 25">
              <a:extLst>
                <a:ext uri="{FF2B5EF4-FFF2-40B4-BE49-F238E27FC236}">
                  <a16:creationId xmlns:a16="http://schemas.microsoft.com/office/drawing/2014/main" id="{C0BC3D82-33AC-EE02-073E-F3079E2E72E7}"/>
                </a:ext>
              </a:extLst>
            </p:cNvPr>
            <p:cNvSpPr/>
            <p:nvPr/>
          </p:nvSpPr>
          <p:spPr>
            <a:xfrm>
              <a:off x="3403178" y="554839"/>
              <a:ext cx="2316185" cy="487647"/>
            </a:xfrm>
            <a:prstGeom prst="rect">
              <a:avLst/>
            </a:prstGeom>
            <a:solidFill>
              <a:srgbClr val="F6F7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 dirty="0">
                  <a:solidFill>
                    <a:schemeClr val="tx1"/>
                  </a:solidFill>
                </a:rPr>
                <a:t>Student Name</a:t>
              </a:r>
            </a:p>
          </p:txBody>
        </p:sp>
        <p:sp>
          <p:nvSpPr>
            <p:cNvPr id="27" name="Rectangle 26">
              <a:extLst>
                <a:ext uri="{FF2B5EF4-FFF2-40B4-BE49-F238E27FC236}">
                  <a16:creationId xmlns:a16="http://schemas.microsoft.com/office/drawing/2014/main" id="{892589DA-6A33-8155-AC93-7969E5F9E718}"/>
                </a:ext>
              </a:extLst>
            </p:cNvPr>
            <p:cNvSpPr/>
            <p:nvPr/>
          </p:nvSpPr>
          <p:spPr>
            <a:xfrm>
              <a:off x="2249898" y="6166440"/>
              <a:ext cx="1134324" cy="491413"/>
            </a:xfrm>
            <a:prstGeom prst="rect">
              <a:avLst/>
            </a:prstGeom>
            <a:solidFill>
              <a:srgbClr val="F6F7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796D0E8-D570-F259-6BAB-0607CE05A191}"/>
                </a:ext>
              </a:extLst>
            </p:cNvPr>
            <p:cNvSpPr/>
            <p:nvPr/>
          </p:nvSpPr>
          <p:spPr>
            <a:xfrm>
              <a:off x="2402298" y="6759983"/>
              <a:ext cx="844022" cy="36576"/>
            </a:xfrm>
            <a:prstGeom prst="rect">
              <a:avLst/>
            </a:prstGeom>
            <a:solidFill>
              <a:srgbClr val="F6F7F4"/>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4C4DABF-84E3-AB3E-820C-0BCAFE756BAA}"/>
                </a:ext>
              </a:extLst>
            </p:cNvPr>
            <p:cNvSpPr/>
            <p:nvPr/>
          </p:nvSpPr>
          <p:spPr>
            <a:xfrm>
              <a:off x="2456273" y="6807310"/>
              <a:ext cx="674277" cy="50690"/>
            </a:xfrm>
            <a:prstGeom prst="rect">
              <a:avLst/>
            </a:prstGeom>
            <a:solidFill>
              <a:srgbClr val="3B3D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919A596-5E19-5DC1-5158-217210FF541D}"/>
                </a:ext>
              </a:extLst>
            </p:cNvPr>
            <p:cNvSpPr/>
            <p:nvPr/>
          </p:nvSpPr>
          <p:spPr>
            <a:xfrm>
              <a:off x="2793411" y="6681739"/>
              <a:ext cx="108539" cy="76200"/>
            </a:xfrm>
            <a:prstGeom prst="rect">
              <a:avLst/>
            </a:prstGeom>
            <a:solidFill>
              <a:srgbClr val="89E6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52346B4-5A44-03E1-0E9C-9C3062C97589}"/>
                </a:ext>
              </a:extLst>
            </p:cNvPr>
            <p:cNvSpPr/>
            <p:nvPr/>
          </p:nvSpPr>
          <p:spPr>
            <a:xfrm>
              <a:off x="4335535" y="6305550"/>
              <a:ext cx="103115" cy="352303"/>
            </a:xfrm>
            <a:prstGeom prst="rect">
              <a:avLst/>
            </a:prstGeom>
            <a:solidFill>
              <a:srgbClr val="F6F7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1">
            <a:extLst>
              <a:ext uri="{FF2B5EF4-FFF2-40B4-BE49-F238E27FC236}">
                <a16:creationId xmlns:a16="http://schemas.microsoft.com/office/drawing/2014/main" id="{E320138C-D783-66CD-E3AC-3D924D7BF6FF}"/>
              </a:ext>
            </a:extLst>
          </p:cNvPr>
          <p:cNvSpPr>
            <a:spLocks noGrp="1"/>
          </p:cNvSpPr>
          <p:nvPr>
            <p:ph type="body" sz="quarter" idx="13"/>
          </p:nvPr>
        </p:nvSpPr>
        <p:spPr/>
        <p:txBody>
          <a:bodyPr/>
          <a:lstStyle/>
          <a:p>
            <a:r>
              <a:rPr lang="en-US" dirty="0"/>
              <a:t>How Students Access the CogAT</a:t>
            </a:r>
          </a:p>
        </p:txBody>
      </p:sp>
      <p:sp>
        <p:nvSpPr>
          <p:cNvPr id="3" name="Slide Number Placeholder 2">
            <a:extLst>
              <a:ext uri="{FF2B5EF4-FFF2-40B4-BE49-F238E27FC236}">
                <a16:creationId xmlns:a16="http://schemas.microsoft.com/office/drawing/2014/main" id="{287DFAB8-FD96-2A1E-4F71-6489B409E04B}"/>
              </a:ext>
            </a:extLst>
          </p:cNvPr>
          <p:cNvSpPr>
            <a:spLocks noGrp="1"/>
          </p:cNvSpPr>
          <p:nvPr>
            <p:ph type="sldNum" sz="quarter" idx="12"/>
          </p:nvPr>
        </p:nvSpPr>
        <p:spPr/>
        <p:txBody>
          <a:bodyPr/>
          <a:lstStyle/>
          <a:p>
            <a:fld id="{64203FF6-1063-3D43-A631-7A9D02D47C52}" type="slidenum">
              <a:rPr lang="en-US" smtClean="0"/>
              <a:pPr/>
              <a:t>12</a:t>
            </a:fld>
            <a:endParaRPr lang="en-US" dirty="0"/>
          </a:p>
        </p:txBody>
      </p:sp>
      <p:sp>
        <p:nvSpPr>
          <p:cNvPr id="4" name="TextBox 3">
            <a:extLst>
              <a:ext uri="{FF2B5EF4-FFF2-40B4-BE49-F238E27FC236}">
                <a16:creationId xmlns:a16="http://schemas.microsoft.com/office/drawing/2014/main" id="{0DA660D2-2297-598F-441A-D4A73C558EF3}"/>
              </a:ext>
            </a:extLst>
          </p:cNvPr>
          <p:cNvSpPr txBox="1"/>
          <p:nvPr/>
        </p:nvSpPr>
        <p:spPr>
          <a:xfrm>
            <a:off x="116963" y="619125"/>
            <a:ext cx="8910074" cy="2585323"/>
          </a:xfrm>
          <a:prstGeom prst="rect">
            <a:avLst/>
          </a:prstGeom>
          <a:noFill/>
        </p:spPr>
        <p:txBody>
          <a:bodyPr wrap="square" rtlCol="0">
            <a:spAutoFit/>
          </a:bodyPr>
          <a:lstStyle/>
          <a:p>
            <a:pPr marL="342900" indent="-342900">
              <a:buFont typeface="+mj-lt"/>
              <a:buAutoNum type="arabicPeriod"/>
            </a:pPr>
            <a:r>
              <a:rPr lang="en-US" sz="1350" dirty="0">
                <a:latin typeface="Times New Roman" panose="02020603050405020304" pitchFamily="18" charset="0"/>
                <a:cs typeface="Times New Roman" panose="02020603050405020304" pitchFamily="18" charset="0"/>
              </a:rPr>
              <a:t>Close all apps on iPad and plug in headphones</a:t>
            </a:r>
          </a:p>
          <a:p>
            <a:pPr marL="342900" indent="-342900">
              <a:buFont typeface="+mj-lt"/>
              <a:buAutoNum type="arabicPeriod"/>
            </a:pPr>
            <a:r>
              <a:rPr lang="en-US" sz="1350" dirty="0">
                <a:latin typeface="Times New Roman" panose="02020603050405020304" pitchFamily="18" charset="0"/>
                <a:cs typeface="Times New Roman" panose="02020603050405020304" pitchFamily="18" charset="0"/>
              </a:rPr>
              <a:t>Open the </a:t>
            </a:r>
            <a:r>
              <a:rPr lang="en-US" sz="1350" b="1" dirty="0">
                <a:latin typeface="Times New Roman" panose="02020603050405020304" pitchFamily="18" charset="0"/>
                <a:cs typeface="Times New Roman" panose="02020603050405020304" pitchFamily="18" charset="0"/>
              </a:rPr>
              <a:t>DataManager</a:t>
            </a:r>
            <a:r>
              <a:rPr lang="en-US" sz="1350" dirty="0">
                <a:latin typeface="Times New Roman" panose="02020603050405020304" pitchFamily="18" charset="0"/>
                <a:cs typeface="Times New Roman" panose="02020603050405020304" pitchFamily="18" charset="0"/>
              </a:rPr>
              <a:t> app (it will be loaded on most iPads by the start of the testing window, but available in Self Service to install if needed) and select “Take the Test” and then “Yes” to the app Self-Lock question</a:t>
            </a:r>
          </a:p>
          <a:p>
            <a:pPr marL="342900" indent="-342900">
              <a:buFont typeface="+mj-lt"/>
              <a:buAutoNum type="arabicPeriod"/>
            </a:pPr>
            <a:r>
              <a:rPr lang="en-US" sz="1350" dirty="0">
                <a:latin typeface="Times New Roman" panose="02020603050405020304" pitchFamily="18" charset="0"/>
                <a:cs typeface="Times New Roman" panose="02020603050405020304" pitchFamily="18" charset="0"/>
              </a:rPr>
              <a:t>On the right side of the student login page: enter their </a:t>
            </a:r>
            <a:r>
              <a:rPr lang="en-US" sz="1350" b="1" dirty="0">
                <a:latin typeface="Times New Roman" panose="02020603050405020304" pitchFamily="18" charset="0"/>
                <a:cs typeface="Times New Roman" panose="02020603050405020304" pitchFamily="18" charset="0"/>
              </a:rPr>
              <a:t>Student ID</a:t>
            </a:r>
            <a:r>
              <a:rPr lang="en-US" sz="1350" dirty="0">
                <a:latin typeface="Times New Roman" panose="02020603050405020304" pitchFamily="18" charset="0"/>
                <a:cs typeface="Times New Roman" panose="02020603050405020304" pitchFamily="18" charset="0"/>
              </a:rPr>
              <a:t> and </a:t>
            </a:r>
            <a:r>
              <a:rPr lang="en-US" sz="1350" b="1" dirty="0">
                <a:latin typeface="Times New Roman" panose="02020603050405020304" pitchFamily="18" charset="0"/>
                <a:cs typeface="Times New Roman" panose="02020603050405020304" pitchFamily="18" charset="0"/>
              </a:rPr>
              <a:t>Session Code</a:t>
            </a:r>
          </a:p>
          <a:p>
            <a:pPr marL="800100" lvl="1" indent="-342900">
              <a:buFont typeface="+mj-lt"/>
              <a:buAutoNum type="alphaLcPeriod"/>
            </a:pPr>
            <a:r>
              <a:rPr lang="en-US" sz="1350" dirty="0">
                <a:latin typeface="Times New Roman" panose="02020603050405020304" pitchFamily="18" charset="0"/>
                <a:cs typeface="Times New Roman" panose="02020603050405020304" pitchFamily="18" charset="0"/>
              </a:rPr>
              <a:t>Student ID is their SPPS student ID</a:t>
            </a:r>
          </a:p>
          <a:p>
            <a:pPr marL="800100" lvl="1" indent="-342900">
              <a:buFont typeface="+mj-lt"/>
              <a:buAutoNum type="alphaLcPeriod"/>
            </a:pPr>
            <a:r>
              <a:rPr lang="en-US" sz="1350" dirty="0">
                <a:latin typeface="Times New Roman" panose="02020603050405020304" pitchFamily="18" charset="0"/>
                <a:cs typeface="Times New Roman" panose="02020603050405020304" pitchFamily="18" charset="0"/>
              </a:rPr>
              <a:t>Session Code is the 7 digit code the Test Administrator/Proctor gives to their students</a:t>
            </a:r>
          </a:p>
          <a:p>
            <a:pPr marL="1257300" lvl="2" indent="-3429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Code found in </a:t>
            </a:r>
            <a:r>
              <a:rPr lang="en-US" sz="1350" dirty="0" err="1">
                <a:latin typeface="Times New Roman" panose="02020603050405020304" pitchFamily="18" charset="0"/>
                <a:cs typeface="Times New Roman" panose="02020603050405020304" pitchFamily="18" charset="0"/>
              </a:rPr>
              <a:t>DataManager</a:t>
            </a:r>
            <a:r>
              <a:rPr lang="en-US" sz="1350" dirty="0">
                <a:latin typeface="Times New Roman" panose="02020603050405020304" pitchFamily="18" charset="0"/>
                <a:cs typeface="Times New Roman" panose="02020603050405020304" pitchFamily="18" charset="0"/>
              </a:rPr>
              <a:t> &gt; Proctoring &gt; Test Session</a:t>
            </a:r>
          </a:p>
          <a:p>
            <a:pPr marL="1257300" lvl="2" indent="-3429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Each Test Session has a unique Session Code</a:t>
            </a:r>
          </a:p>
          <a:p>
            <a:pPr marL="342900" indent="-342900">
              <a:buFont typeface="+mj-lt"/>
              <a:buAutoNum type="arabicPeriod"/>
            </a:pPr>
            <a:r>
              <a:rPr lang="en-US" sz="1350" dirty="0">
                <a:latin typeface="Times New Roman" panose="02020603050405020304" pitchFamily="18" charset="0"/>
                <a:cs typeface="Times New Roman" panose="02020603050405020304" pitchFamily="18" charset="0"/>
              </a:rPr>
              <a:t>After selecting </a:t>
            </a:r>
            <a:r>
              <a:rPr lang="en-US" sz="1350" b="1" dirty="0">
                <a:latin typeface="Times New Roman" panose="02020603050405020304" pitchFamily="18" charset="0"/>
                <a:cs typeface="Times New Roman" panose="02020603050405020304" pitchFamily="18" charset="0"/>
              </a:rPr>
              <a:t>Sign In</a:t>
            </a:r>
            <a:r>
              <a:rPr lang="en-US" sz="1350" dirty="0">
                <a:latin typeface="Times New Roman" panose="02020603050405020304" pitchFamily="18" charset="0"/>
                <a:cs typeface="Times New Roman" panose="02020603050405020304" pitchFamily="18" charset="0"/>
              </a:rPr>
              <a:t>, students will confirm their name</a:t>
            </a:r>
          </a:p>
          <a:p>
            <a:pPr marL="342900" indent="-342900">
              <a:buFont typeface="+mj-lt"/>
              <a:buAutoNum type="arabicPeriod"/>
            </a:pPr>
            <a:r>
              <a:rPr lang="en-US" sz="1350" dirty="0">
                <a:latin typeface="Times New Roman" panose="02020603050405020304" pitchFamily="18" charset="0"/>
                <a:cs typeface="Times New Roman" panose="02020603050405020304" pitchFamily="18" charset="0"/>
              </a:rPr>
              <a:t>Students then arrive on a ‘Waiting to Test/Draw’ screen</a:t>
            </a:r>
          </a:p>
          <a:p>
            <a:pPr marL="800100" lvl="1" indent="-342900">
              <a:buFont typeface="+mj-lt"/>
              <a:buAutoNum type="alphaLcPeriod"/>
            </a:pPr>
            <a:r>
              <a:rPr lang="en-US" sz="1350" dirty="0">
                <a:latin typeface="Times New Roman" panose="02020603050405020304" pitchFamily="18" charset="0"/>
                <a:cs typeface="Times New Roman" panose="02020603050405020304" pitchFamily="18" charset="0"/>
              </a:rPr>
              <a:t>Once all students are logged in, Proctors will ‘Approve All’ students in DataManager to begin the students’ test</a:t>
            </a:r>
          </a:p>
          <a:p>
            <a:pPr marL="342900" indent="-342900">
              <a:buFont typeface="+mj-lt"/>
              <a:buAutoNum type="arabicPeriod"/>
            </a:pPr>
            <a:r>
              <a:rPr lang="en-US" sz="1350" dirty="0">
                <a:latin typeface="Times New Roman" panose="02020603050405020304" pitchFamily="18" charset="0"/>
                <a:cs typeface="Times New Roman" panose="02020603050405020304" pitchFamily="18" charset="0"/>
              </a:rPr>
              <a:t>Once approved, students select </a:t>
            </a:r>
            <a:r>
              <a:rPr lang="en-US" sz="1350" b="1" dirty="0">
                <a:latin typeface="Times New Roman" panose="02020603050405020304" pitchFamily="18" charset="0"/>
                <a:cs typeface="Times New Roman" panose="02020603050405020304" pitchFamily="18" charset="0"/>
              </a:rPr>
              <a:t>Start My Test</a:t>
            </a:r>
            <a:endParaRPr lang="en-US" sz="1350" dirty="0">
              <a:latin typeface="Times New Roman" panose="02020603050405020304" pitchFamily="18" charset="0"/>
              <a:cs typeface="Times New Roman" panose="02020603050405020304" pitchFamily="18" charset="0"/>
            </a:endParaRPr>
          </a:p>
        </p:txBody>
      </p:sp>
      <p:grpSp>
        <p:nvGrpSpPr>
          <p:cNvPr id="17" name="Group 16">
            <a:extLst>
              <a:ext uri="{FF2B5EF4-FFF2-40B4-BE49-F238E27FC236}">
                <a16:creationId xmlns:a16="http://schemas.microsoft.com/office/drawing/2014/main" id="{EBB8869F-5D22-5421-0A22-3490D71D5D51}"/>
              </a:ext>
            </a:extLst>
          </p:cNvPr>
          <p:cNvGrpSpPr/>
          <p:nvPr/>
        </p:nvGrpSpPr>
        <p:grpSpPr>
          <a:xfrm>
            <a:off x="416092" y="3590576"/>
            <a:ext cx="3919443" cy="2063341"/>
            <a:chOff x="416092" y="3429000"/>
            <a:chExt cx="4572521" cy="2202316"/>
          </a:xfrm>
        </p:grpSpPr>
        <p:grpSp>
          <p:nvGrpSpPr>
            <p:cNvPr id="13" name="Group 12">
              <a:extLst>
                <a:ext uri="{FF2B5EF4-FFF2-40B4-BE49-F238E27FC236}">
                  <a16:creationId xmlns:a16="http://schemas.microsoft.com/office/drawing/2014/main" id="{24D76D88-995B-0A66-4A92-04D45945F16A}"/>
                </a:ext>
              </a:extLst>
            </p:cNvPr>
            <p:cNvGrpSpPr/>
            <p:nvPr/>
          </p:nvGrpSpPr>
          <p:grpSpPr>
            <a:xfrm>
              <a:off x="416092" y="3429000"/>
              <a:ext cx="4572521" cy="2202316"/>
              <a:chOff x="2028695" y="3016334"/>
              <a:chExt cx="5562600" cy="2755900"/>
            </a:xfrm>
          </p:grpSpPr>
          <p:pic>
            <p:nvPicPr>
              <p:cNvPr id="9" name="Picture 8" descr="A screenshot of a login form&#10;&#10;Description automatically generated">
                <a:extLst>
                  <a:ext uri="{FF2B5EF4-FFF2-40B4-BE49-F238E27FC236}">
                    <a16:creationId xmlns:a16="http://schemas.microsoft.com/office/drawing/2014/main" id="{68A703A4-6738-130F-83D6-F01DC320AE92}"/>
                  </a:ext>
                </a:extLst>
              </p:cNvPr>
              <p:cNvPicPr>
                <a:picLocks noChangeAspect="1"/>
              </p:cNvPicPr>
              <p:nvPr/>
            </p:nvPicPr>
            <p:blipFill>
              <a:blip r:embed="rId4"/>
              <a:stretch>
                <a:fillRect/>
              </a:stretch>
            </p:blipFill>
            <p:spPr>
              <a:xfrm>
                <a:off x="2028695" y="3016334"/>
                <a:ext cx="5562600" cy="2755900"/>
              </a:xfrm>
              <a:prstGeom prst="rect">
                <a:avLst/>
              </a:prstGeom>
              <a:ln>
                <a:solidFill>
                  <a:schemeClr val="tx1"/>
                </a:solidFill>
              </a:ln>
            </p:spPr>
          </p:pic>
          <p:cxnSp>
            <p:nvCxnSpPr>
              <p:cNvPr id="11" name="Straight Connector 10">
                <a:extLst>
                  <a:ext uri="{FF2B5EF4-FFF2-40B4-BE49-F238E27FC236}">
                    <a16:creationId xmlns:a16="http://schemas.microsoft.com/office/drawing/2014/main" id="{90AC20CA-83D9-A210-667E-F56E12D636D7}"/>
                  </a:ext>
                </a:extLst>
              </p:cNvPr>
              <p:cNvCxnSpPr/>
              <p:nvPr/>
            </p:nvCxnSpPr>
            <p:spPr>
              <a:xfrm>
                <a:off x="2028695" y="3429000"/>
                <a:ext cx="2342889" cy="2082452"/>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cxnSp>
            <p:nvCxnSpPr>
              <p:cNvPr id="12" name="Straight Connector 11">
                <a:extLst>
                  <a:ext uri="{FF2B5EF4-FFF2-40B4-BE49-F238E27FC236}">
                    <a16:creationId xmlns:a16="http://schemas.microsoft.com/office/drawing/2014/main" id="{B15E5D6C-90F4-1DFF-4FC2-50D533E0CAB6}"/>
                  </a:ext>
                </a:extLst>
              </p:cNvPr>
              <p:cNvCxnSpPr>
                <a:cxnSpLocks/>
              </p:cNvCxnSpPr>
              <p:nvPr/>
            </p:nvCxnSpPr>
            <p:spPr>
              <a:xfrm flipH="1">
                <a:off x="2028695" y="3429000"/>
                <a:ext cx="2342889" cy="2082452"/>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grpSp>
        <p:sp>
          <p:nvSpPr>
            <p:cNvPr id="14" name="Rectangle 13">
              <a:extLst>
                <a:ext uri="{FF2B5EF4-FFF2-40B4-BE49-F238E27FC236}">
                  <a16:creationId xmlns:a16="http://schemas.microsoft.com/office/drawing/2014/main" id="{C168ECA6-2579-00F8-FA13-39D065D8C67A}"/>
                </a:ext>
              </a:extLst>
            </p:cNvPr>
            <p:cNvSpPr/>
            <p:nvPr/>
          </p:nvSpPr>
          <p:spPr>
            <a:xfrm>
              <a:off x="416092" y="3758773"/>
              <a:ext cx="2076587" cy="1872543"/>
            </a:xfrm>
            <a:prstGeom prst="rect">
              <a:avLst/>
            </a:prstGeom>
            <a:solidFill>
              <a:schemeClr val="bg1">
                <a:lumMod val="9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ounded Rectangle 6">
            <a:extLst>
              <a:ext uri="{FF2B5EF4-FFF2-40B4-BE49-F238E27FC236}">
                <a16:creationId xmlns:a16="http://schemas.microsoft.com/office/drawing/2014/main" id="{F1BE1BC7-C766-FD27-FE8D-C3C2E671485B}"/>
              </a:ext>
            </a:extLst>
          </p:cNvPr>
          <p:cNvSpPr/>
          <p:nvPr/>
        </p:nvSpPr>
        <p:spPr>
          <a:xfrm>
            <a:off x="228202" y="3140592"/>
            <a:ext cx="722052" cy="722052"/>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A834F61-D4B2-F0ED-271D-9F6E4E65A279}"/>
              </a:ext>
            </a:extLst>
          </p:cNvPr>
          <p:cNvPicPr>
            <a:picLocks noChangeAspect="1"/>
          </p:cNvPicPr>
          <p:nvPr/>
        </p:nvPicPr>
        <p:blipFill>
          <a:blip r:embed="rId6"/>
          <a:stretch>
            <a:fillRect/>
          </a:stretch>
        </p:blipFill>
        <p:spPr>
          <a:xfrm>
            <a:off x="469903" y="3717679"/>
            <a:ext cx="400535" cy="560339"/>
          </a:xfrm>
          <a:prstGeom prst="rect">
            <a:avLst/>
          </a:prstGeom>
        </p:spPr>
      </p:pic>
      <p:cxnSp>
        <p:nvCxnSpPr>
          <p:cNvPr id="8" name="Curved Connector 7">
            <a:extLst>
              <a:ext uri="{FF2B5EF4-FFF2-40B4-BE49-F238E27FC236}">
                <a16:creationId xmlns:a16="http://schemas.microsoft.com/office/drawing/2014/main" id="{EF8F8A1F-5F3D-4502-5FCE-45B3431F4562}"/>
              </a:ext>
            </a:extLst>
          </p:cNvPr>
          <p:cNvCxnSpPr/>
          <p:nvPr/>
        </p:nvCxnSpPr>
        <p:spPr>
          <a:xfrm>
            <a:off x="1674297" y="3906408"/>
            <a:ext cx="914400" cy="182880"/>
          </a:xfrm>
          <a:prstGeom prst="curvedConnector3">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10" name="Curved Connector 9">
            <a:extLst>
              <a:ext uri="{FF2B5EF4-FFF2-40B4-BE49-F238E27FC236}">
                <a16:creationId xmlns:a16="http://schemas.microsoft.com/office/drawing/2014/main" id="{20E09DEE-61D5-C934-0821-2417577B3502}"/>
              </a:ext>
            </a:extLst>
          </p:cNvPr>
          <p:cNvCxnSpPr/>
          <p:nvPr/>
        </p:nvCxnSpPr>
        <p:spPr>
          <a:xfrm>
            <a:off x="1674297" y="4146354"/>
            <a:ext cx="914400" cy="182880"/>
          </a:xfrm>
          <a:prstGeom prst="curvedConnector3">
            <a:avLst/>
          </a:prstGeom>
          <a:ln w="38100">
            <a:tailEnd type="triangle"/>
          </a:ln>
        </p:spPr>
        <p:style>
          <a:lnRef idx="3">
            <a:schemeClr val="accent1"/>
          </a:lnRef>
          <a:fillRef idx="0">
            <a:schemeClr val="accent1"/>
          </a:fillRef>
          <a:effectRef idx="2">
            <a:schemeClr val="accent1"/>
          </a:effectRef>
          <a:fontRef idx="minor">
            <a:schemeClr val="tx1"/>
          </a:fontRef>
        </p:style>
      </p:cxnSp>
      <p:pic>
        <p:nvPicPr>
          <p:cNvPr id="15" name="Picture 14">
            <a:extLst>
              <a:ext uri="{FF2B5EF4-FFF2-40B4-BE49-F238E27FC236}">
                <a16:creationId xmlns:a16="http://schemas.microsoft.com/office/drawing/2014/main" id="{6659D079-C784-80F5-0D3C-71B47E68FAB7}"/>
              </a:ext>
            </a:extLst>
          </p:cNvPr>
          <p:cNvPicPr>
            <a:picLocks noChangeAspect="1"/>
          </p:cNvPicPr>
          <p:nvPr/>
        </p:nvPicPr>
        <p:blipFill>
          <a:blip r:embed="rId6"/>
          <a:stretch>
            <a:fillRect/>
          </a:stretch>
        </p:blipFill>
        <p:spPr>
          <a:xfrm>
            <a:off x="3432805" y="5413866"/>
            <a:ext cx="294129" cy="411480"/>
          </a:xfrm>
          <a:prstGeom prst="rect">
            <a:avLst/>
          </a:prstGeom>
        </p:spPr>
      </p:pic>
      <p:sp>
        <p:nvSpPr>
          <p:cNvPr id="16" name="TextBox 15">
            <a:extLst>
              <a:ext uri="{FF2B5EF4-FFF2-40B4-BE49-F238E27FC236}">
                <a16:creationId xmlns:a16="http://schemas.microsoft.com/office/drawing/2014/main" id="{E7F62883-4C38-748A-7B42-E0E3022EB949}"/>
              </a:ext>
            </a:extLst>
          </p:cNvPr>
          <p:cNvSpPr txBox="1"/>
          <p:nvPr/>
        </p:nvSpPr>
        <p:spPr>
          <a:xfrm>
            <a:off x="116963" y="5765869"/>
            <a:ext cx="5924314" cy="307777"/>
          </a:xfrm>
          <a:prstGeom prst="rect">
            <a:avLst/>
          </a:prstGeom>
          <a:noFill/>
        </p:spPr>
        <p:txBody>
          <a:bodyPr wrap="none" rtlCol="0">
            <a:spAutoFit/>
          </a:bodyPr>
          <a:lstStyle/>
          <a:p>
            <a:pPr marL="285750" indent="-285750">
              <a:buFont typeface="Wingdings" pitchFamily="2" charset="2"/>
              <a:buChar char="v"/>
            </a:pPr>
            <a:r>
              <a:rPr lang="en-US" sz="1400" dirty="0">
                <a:solidFill>
                  <a:srgbClr val="9933FF"/>
                </a:solidFill>
                <a:latin typeface="Times New Roman" panose="02020603050405020304" pitchFamily="18" charset="0"/>
                <a:cs typeface="Times New Roman" panose="02020603050405020304" pitchFamily="18" charset="0"/>
              </a:rPr>
              <a:t>Student login guide available on SPPS Test Administrator website &gt; </a:t>
            </a:r>
            <a:r>
              <a:rPr lang="en-US" sz="1400" dirty="0" err="1">
                <a:solidFill>
                  <a:srgbClr val="9933FF"/>
                </a:solidFill>
                <a:latin typeface="Times New Roman" panose="02020603050405020304" pitchFamily="18" charset="0"/>
                <a:cs typeface="Times New Roman" panose="02020603050405020304" pitchFamily="18" charset="0"/>
              </a:rPr>
              <a:t>CogAT</a:t>
            </a:r>
            <a:endParaRPr lang="en-US" sz="1400" dirty="0">
              <a:solidFill>
                <a:srgbClr val="9933FF"/>
              </a:solidFill>
              <a:latin typeface="Times New Roman" panose="02020603050405020304" pitchFamily="18" charset="0"/>
              <a:cs typeface="Times New Roman" panose="02020603050405020304" pitchFamily="18" charset="0"/>
            </a:endParaRPr>
          </a:p>
        </p:txBody>
      </p:sp>
      <p:pic>
        <p:nvPicPr>
          <p:cNvPr id="21" name="Picture 20" descr="A screenshot of a computer&#10;&#10;Description automatically generated">
            <a:extLst>
              <a:ext uri="{FF2B5EF4-FFF2-40B4-BE49-F238E27FC236}">
                <a16:creationId xmlns:a16="http://schemas.microsoft.com/office/drawing/2014/main" id="{343CF6E9-1776-3839-0FE0-1674B590A578}"/>
              </a:ext>
            </a:extLst>
          </p:cNvPr>
          <p:cNvPicPr>
            <a:picLocks noChangeAspect="1"/>
          </p:cNvPicPr>
          <p:nvPr/>
        </p:nvPicPr>
        <p:blipFill>
          <a:blip r:embed="rId7"/>
          <a:srcRect l="685" t="1044" r="509" b="1677"/>
          <a:stretch/>
        </p:blipFill>
        <p:spPr>
          <a:xfrm>
            <a:off x="3716923" y="4559375"/>
            <a:ext cx="1379588" cy="670129"/>
          </a:xfrm>
          <a:prstGeom prst="rect">
            <a:avLst/>
          </a:prstGeom>
          <a:ln>
            <a:solidFill>
              <a:schemeClr val="tx1"/>
            </a:solidFill>
          </a:ln>
        </p:spPr>
      </p:pic>
      <p:grpSp>
        <p:nvGrpSpPr>
          <p:cNvPr id="38" name="Group 37">
            <a:extLst>
              <a:ext uri="{FF2B5EF4-FFF2-40B4-BE49-F238E27FC236}">
                <a16:creationId xmlns:a16="http://schemas.microsoft.com/office/drawing/2014/main" id="{4A8C77BA-DB6B-454D-6B6A-CE9F6E330E3F}"/>
              </a:ext>
            </a:extLst>
          </p:cNvPr>
          <p:cNvGrpSpPr/>
          <p:nvPr/>
        </p:nvGrpSpPr>
        <p:grpSpPr>
          <a:xfrm>
            <a:off x="6787647" y="4206758"/>
            <a:ext cx="2170294" cy="960857"/>
            <a:chOff x="6903258" y="4167430"/>
            <a:chExt cx="2170294" cy="960857"/>
          </a:xfrm>
        </p:grpSpPr>
        <p:pic>
          <p:nvPicPr>
            <p:cNvPr id="34" name="Picture 33" descr="A screenshot of a computer&#10;&#10;Description automatically generated">
              <a:extLst>
                <a:ext uri="{FF2B5EF4-FFF2-40B4-BE49-F238E27FC236}">
                  <a16:creationId xmlns:a16="http://schemas.microsoft.com/office/drawing/2014/main" id="{6C380E31-9FB4-3D2A-4DD1-7D28FDF31EE5}"/>
                </a:ext>
              </a:extLst>
            </p:cNvPr>
            <p:cNvPicPr>
              <a:picLocks noChangeAspect="1"/>
            </p:cNvPicPr>
            <p:nvPr/>
          </p:nvPicPr>
          <p:blipFill>
            <a:blip r:embed="rId8"/>
            <a:srcRect t="1526" r="17760" b="7761"/>
            <a:stretch/>
          </p:blipFill>
          <p:spPr>
            <a:xfrm>
              <a:off x="6903258" y="4167430"/>
              <a:ext cx="2170294" cy="960857"/>
            </a:xfrm>
            <a:prstGeom prst="rect">
              <a:avLst/>
            </a:prstGeom>
            <a:ln>
              <a:solidFill>
                <a:schemeClr val="tx1"/>
              </a:solidFill>
            </a:ln>
          </p:spPr>
        </p:pic>
        <p:sp>
          <p:nvSpPr>
            <p:cNvPr id="37" name="Rectangle 36">
              <a:extLst>
                <a:ext uri="{FF2B5EF4-FFF2-40B4-BE49-F238E27FC236}">
                  <a16:creationId xmlns:a16="http://schemas.microsoft.com/office/drawing/2014/main" id="{49A39499-3829-8155-20CA-2030F2F52851}"/>
                </a:ext>
              </a:extLst>
            </p:cNvPr>
            <p:cNvSpPr/>
            <p:nvPr/>
          </p:nvSpPr>
          <p:spPr>
            <a:xfrm>
              <a:off x="7283020" y="4167430"/>
              <a:ext cx="373366" cy="62071"/>
            </a:xfrm>
            <a:prstGeom prst="rect">
              <a:avLst/>
            </a:prstGeom>
            <a:solidFill>
              <a:srgbClr val="2670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6" name="Picture 35">
            <a:extLst>
              <a:ext uri="{FF2B5EF4-FFF2-40B4-BE49-F238E27FC236}">
                <a16:creationId xmlns:a16="http://schemas.microsoft.com/office/drawing/2014/main" id="{ED14A9E0-3F62-1C47-8B01-8D9A003F171A}"/>
              </a:ext>
            </a:extLst>
          </p:cNvPr>
          <p:cNvPicPr>
            <a:picLocks noChangeAspect="1"/>
          </p:cNvPicPr>
          <p:nvPr/>
        </p:nvPicPr>
        <p:blipFill>
          <a:blip r:embed="rId6"/>
          <a:stretch>
            <a:fillRect/>
          </a:stretch>
        </p:blipFill>
        <p:spPr>
          <a:xfrm>
            <a:off x="4845071" y="5037958"/>
            <a:ext cx="218823" cy="306129"/>
          </a:xfrm>
          <a:prstGeom prst="rect">
            <a:avLst/>
          </a:prstGeom>
        </p:spPr>
      </p:pic>
      <p:pic>
        <p:nvPicPr>
          <p:cNvPr id="35" name="Picture 34">
            <a:extLst>
              <a:ext uri="{FF2B5EF4-FFF2-40B4-BE49-F238E27FC236}">
                <a16:creationId xmlns:a16="http://schemas.microsoft.com/office/drawing/2014/main" id="{78F9B87D-9D61-66D2-AFF4-FA25BC27F0DD}"/>
              </a:ext>
            </a:extLst>
          </p:cNvPr>
          <p:cNvPicPr>
            <a:picLocks noChangeAspect="1"/>
          </p:cNvPicPr>
          <p:nvPr/>
        </p:nvPicPr>
        <p:blipFill>
          <a:blip r:embed="rId6"/>
          <a:stretch>
            <a:fillRect/>
          </a:stretch>
        </p:blipFill>
        <p:spPr>
          <a:xfrm>
            <a:off x="8502885" y="5014550"/>
            <a:ext cx="218823" cy="306129"/>
          </a:xfrm>
          <a:prstGeom prst="rect">
            <a:avLst/>
          </a:prstGeom>
        </p:spPr>
      </p:pic>
    </p:spTree>
    <p:extLst>
      <p:ext uri="{BB962C8B-B14F-4D97-AF65-F5344CB8AC3E}">
        <p14:creationId xmlns:p14="http://schemas.microsoft.com/office/powerpoint/2010/main" val="5341835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A3D8F-AF01-0FE1-FFEB-8513AF96E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7A31A1F-4733-31B8-2594-058724D3B002}"/>
              </a:ext>
            </a:extLst>
          </p:cNvPr>
          <p:cNvSpPr>
            <a:spLocks noGrp="1"/>
          </p:cNvSpPr>
          <p:nvPr>
            <p:ph type="body" sz="quarter" idx="13"/>
          </p:nvPr>
        </p:nvSpPr>
        <p:spPr>
          <a:xfrm>
            <a:off x="98321" y="127819"/>
            <a:ext cx="7594600" cy="550606"/>
          </a:xfrm>
        </p:spPr>
        <p:txBody>
          <a:bodyPr/>
          <a:lstStyle/>
          <a:p>
            <a:r>
              <a:rPr lang="en-US" sz="2400" dirty="0"/>
              <a:t>Getting Ready for Test Day</a:t>
            </a:r>
          </a:p>
        </p:txBody>
      </p:sp>
      <p:sp>
        <p:nvSpPr>
          <p:cNvPr id="7" name="Rectangle 3">
            <a:extLst>
              <a:ext uri="{FF2B5EF4-FFF2-40B4-BE49-F238E27FC236}">
                <a16:creationId xmlns:a16="http://schemas.microsoft.com/office/drawing/2014/main" id="{0AEBFBFC-4FA0-9194-4941-D2BA9A1EB7CE}"/>
              </a:ext>
            </a:extLst>
          </p:cNvPr>
          <p:cNvSpPr txBox="1">
            <a:spLocks noChangeArrowheads="1"/>
          </p:cNvSpPr>
          <p:nvPr/>
        </p:nvSpPr>
        <p:spPr bwMode="auto">
          <a:xfrm>
            <a:off x="98321" y="537499"/>
            <a:ext cx="8947357" cy="5499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lvl="1">
              <a:spcBef>
                <a:spcPct val="20000"/>
              </a:spcBef>
              <a:defRPr/>
            </a:pPr>
            <a:endParaRPr lang="en-US" sz="300" b="1" dirty="0">
              <a:latin typeface="Times New Roman" pitchFamily="18" charset="0"/>
              <a:ea typeface="ＭＳ Ｐゴシック" charset="-128"/>
              <a:cs typeface="Times New Roman" pitchFamily="18" charset="0"/>
            </a:endParaRPr>
          </a:p>
          <a:p>
            <a:pPr marL="0" lvl="1" indent="-185166">
              <a:defRPr/>
            </a:pPr>
            <a:r>
              <a:rPr lang="en-US" b="1" dirty="0">
                <a:latin typeface="Times New Roman" pitchFamily="18" charset="0"/>
                <a:ea typeface="ＭＳ Ｐゴシック" charset="-128"/>
                <a:cs typeface="Times New Roman" pitchFamily="18" charset="0"/>
              </a:rPr>
              <a:t>Administration</a:t>
            </a:r>
          </a:p>
          <a:p>
            <a:pPr marL="557784" indent="-285750">
              <a:buFont typeface="Wingdings" pitchFamily="2" charset="2"/>
              <a:buChar char="Ø"/>
              <a:defRPr/>
            </a:pPr>
            <a:r>
              <a:rPr lang="en-US" sz="1600" b="1" dirty="0">
                <a:latin typeface="Times New Roman" pitchFamily="18" charset="0"/>
                <a:ea typeface="ＭＳ Ｐゴシック" charset="-128"/>
                <a:cs typeface="Times New Roman" pitchFamily="18" charset="0"/>
              </a:rPr>
              <a:t>Materials Not Allowed During Testing</a:t>
            </a:r>
            <a:endParaRPr lang="en-US" sz="1600" dirty="0">
              <a:latin typeface="Times New Roman" pitchFamily="18" charset="0"/>
              <a:ea typeface="ＭＳ Ｐゴシック" charset="-128"/>
              <a:cs typeface="Times New Roman" pitchFamily="18" charset="0"/>
            </a:endParaRPr>
          </a:p>
          <a:p>
            <a:pPr marL="1014984" indent="-287338" eaLnBrk="0" hangingPunct="0">
              <a:buFont typeface="Wingdings" pitchFamily="2" charset="2"/>
              <a:buChar char="q"/>
            </a:pPr>
            <a:r>
              <a:rPr lang="en-US" sz="1600" dirty="0">
                <a:latin typeface="Times New Roman" pitchFamily="18" charset="0"/>
                <a:cs typeface="Times New Roman" pitchFamily="18" charset="0"/>
              </a:rPr>
              <a:t>All visual aids such as word walls, posters, number lines, and graphics where students will be testing must be covered or removed</a:t>
            </a:r>
            <a:endParaRPr lang="en-US" sz="1600" dirty="0">
              <a:latin typeface="Times New Roman" pitchFamily="18" charset="0"/>
              <a:ea typeface="ＭＳ Ｐゴシック" charset="-128"/>
              <a:cs typeface="Times New Roman" pitchFamily="18" charset="0"/>
            </a:endParaRPr>
          </a:p>
          <a:p>
            <a:pPr marL="1014984" lvl="1" indent="-287338">
              <a:buFont typeface="Wingdings" pitchFamily="2" charset="2"/>
              <a:buChar char="q"/>
              <a:defRPr/>
            </a:pPr>
            <a:r>
              <a:rPr lang="en-US" sz="1600" dirty="0">
                <a:latin typeface="Times New Roman" pitchFamily="18" charset="0"/>
                <a:cs typeface="Times New Roman" pitchFamily="18" charset="0"/>
              </a:rPr>
              <a:t>Cell phones, PDAs or translation devices may not be used</a:t>
            </a:r>
          </a:p>
          <a:p>
            <a:pPr marL="1472184" lvl="2" indent="-287338">
              <a:buFont typeface="Wingdings" pitchFamily="2" charset="2"/>
              <a:buChar char="q"/>
              <a:defRPr/>
            </a:pPr>
            <a:r>
              <a:rPr lang="en-US" sz="1600" dirty="0">
                <a:latin typeface="Times New Roman" pitchFamily="18" charset="0"/>
                <a:ea typeface="ＭＳ Ｐゴシック" charset="-128"/>
                <a:cs typeface="Times New Roman" pitchFamily="18" charset="0"/>
              </a:rPr>
              <a:t>Post testing “Cell Phone Policy” poster – </a:t>
            </a:r>
            <a:r>
              <a:rPr lang="en-US" sz="1600" i="1" dirty="0">
                <a:latin typeface="Times New Roman" pitchFamily="18" charset="0"/>
                <a:ea typeface="ＭＳ Ｐゴシック" charset="-128"/>
                <a:cs typeface="Times New Roman" pitchFamily="18" charset="0"/>
              </a:rPr>
              <a:t>provided by SAC</a:t>
            </a:r>
          </a:p>
          <a:p>
            <a:pPr marL="1014984" lvl="1" indent="-287338">
              <a:buFont typeface="Wingdings" pitchFamily="2" charset="2"/>
              <a:buChar char="q"/>
              <a:defRPr/>
            </a:pPr>
            <a:r>
              <a:rPr lang="en-US" sz="1600" dirty="0">
                <a:latin typeface="Times New Roman" pitchFamily="18" charset="0"/>
                <a:cs typeface="Times New Roman" pitchFamily="18" charset="0"/>
              </a:rPr>
              <a:t>Calculators and Dictionaries may not be used</a:t>
            </a:r>
          </a:p>
          <a:p>
            <a:pPr marL="1014984" lvl="1" indent="-287338">
              <a:buFont typeface="Wingdings" pitchFamily="2" charset="2"/>
              <a:buChar char="q"/>
              <a:defRPr/>
            </a:pPr>
            <a:r>
              <a:rPr lang="en-US" sz="1600" dirty="0">
                <a:latin typeface="Times New Roman" pitchFamily="18" charset="0"/>
                <a:cs typeface="Times New Roman" pitchFamily="18" charset="0"/>
              </a:rPr>
              <a:t>Proctors are not permitted to eat or drink while testing students</a:t>
            </a:r>
          </a:p>
          <a:p>
            <a:pPr marL="557784" lvl="2" indent="-285750">
              <a:buFont typeface="Wingdings" pitchFamily="2" charset="2"/>
              <a:buChar char="Ø"/>
              <a:defRPr/>
            </a:pPr>
            <a:r>
              <a:rPr lang="en-US" sz="1600" b="1" dirty="0">
                <a:latin typeface="Times New Roman" pitchFamily="18" charset="0"/>
                <a:ea typeface="ＭＳ Ｐゴシック" charset="-128"/>
                <a:cs typeface="Times New Roman" pitchFamily="18" charset="0"/>
              </a:rPr>
              <a:t>Guidance</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Arrange the room so that students will be separated from one another as much as possible</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Post “Testing – Do Not Disturb” sign on the door during testing – </a:t>
            </a:r>
            <a:r>
              <a:rPr lang="en-US" sz="1600" i="1" dirty="0">
                <a:latin typeface="Times New Roman" pitchFamily="18" charset="0"/>
                <a:ea typeface="ＭＳ Ｐゴシック" charset="-128"/>
                <a:cs typeface="Times New Roman" pitchFamily="18" charset="0"/>
              </a:rPr>
              <a:t>will be provided by SAC</a:t>
            </a:r>
            <a:endParaRPr lang="en-US" sz="1600" dirty="0">
              <a:latin typeface="Times New Roman" pitchFamily="18" charset="0"/>
              <a:ea typeface="ＭＳ Ｐゴシック" charset="-128"/>
              <a:cs typeface="Times New Roman" pitchFamily="18" charset="0"/>
            </a:endParaRP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Administer subtests/batteries as scheduled</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Login to DataManager website to open test session and then support students logging into DataManager app</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Proctors must be active test monitors and impartial observers during test administrations</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Give students a quick break between subtests, grades 1-5 (e.g. stand up and stretch)</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Ensure all test materials are kept secure at all times</a:t>
            </a:r>
          </a:p>
          <a:p>
            <a:pPr marL="1014984" lvl="3" indent="-285750">
              <a:buFont typeface="Wingdings" pitchFamily="2" charset="2"/>
              <a:buChar char="q"/>
              <a:defRPr/>
            </a:pPr>
            <a:r>
              <a:rPr lang="en-US" sz="1600" dirty="0">
                <a:latin typeface="Times New Roman" pitchFamily="18" charset="0"/>
                <a:ea typeface="ＭＳ Ｐゴシック" charset="-128"/>
                <a:cs typeface="Times New Roman" pitchFamily="18" charset="0"/>
              </a:rPr>
              <a:t>Proctors must clearly communicate to SAC who was absent and for what parts of the test</a:t>
            </a:r>
          </a:p>
          <a:p>
            <a:pPr marL="1472184" lvl="4" indent="-285750">
              <a:buFont typeface="Wingdings" pitchFamily="2" charset="2"/>
              <a:buChar char="q"/>
              <a:defRPr/>
            </a:pPr>
            <a:endParaRPr lang="en-US" sz="1500" dirty="0">
              <a:latin typeface="Times New Roman" pitchFamily="18" charset="0"/>
              <a:ea typeface="ＭＳ Ｐゴシック" charset="-128"/>
              <a:cs typeface="Times New Roman" pitchFamily="18" charset="0"/>
            </a:endParaRPr>
          </a:p>
          <a:p>
            <a:pPr marL="1289304" lvl="2" indent="-285750">
              <a:buFont typeface="Wingdings" pitchFamily="2" charset="2"/>
              <a:buChar char="q"/>
              <a:defRPr/>
            </a:pPr>
            <a:endParaRPr lang="en-US" sz="1500" dirty="0">
              <a:latin typeface="Times New Roman" pitchFamily="18" charset="0"/>
              <a:ea typeface="ＭＳ Ｐゴシック" charset="-128"/>
              <a:cs typeface="Times New Roman" pitchFamily="18" charset="0"/>
            </a:endParaRPr>
          </a:p>
          <a:p>
            <a:pPr marL="557784" indent="-285750">
              <a:buFont typeface="Wingdings" pitchFamily="2" charset="2"/>
              <a:buChar char="Ø"/>
              <a:defRPr/>
            </a:pPr>
            <a:endParaRPr lang="en-US" sz="1500" dirty="0">
              <a:latin typeface="Times New Roman" pitchFamily="18" charset="0"/>
              <a:ea typeface="ＭＳ Ｐゴシック" charset="-128"/>
              <a:cs typeface="Times New Roman" pitchFamily="18" charset="0"/>
            </a:endParaRPr>
          </a:p>
        </p:txBody>
      </p:sp>
      <p:sp>
        <p:nvSpPr>
          <p:cNvPr id="8" name="Slide Number Placeholder 7">
            <a:extLst>
              <a:ext uri="{FF2B5EF4-FFF2-40B4-BE49-F238E27FC236}">
                <a16:creationId xmlns:a16="http://schemas.microsoft.com/office/drawing/2014/main" id="{28AED919-B1DC-C3F9-DAB4-CA587463FA8F}"/>
              </a:ext>
            </a:extLst>
          </p:cNvPr>
          <p:cNvSpPr>
            <a:spLocks noGrp="1"/>
          </p:cNvSpPr>
          <p:nvPr>
            <p:ph type="sldNum" sz="quarter" idx="12"/>
          </p:nvPr>
        </p:nvSpPr>
        <p:spPr/>
        <p:txBody>
          <a:bodyPr/>
          <a:lstStyle/>
          <a:p>
            <a:fld id="{64203FF6-1063-3D43-A631-7A9D02D47C52}" type="slidenum">
              <a:rPr lang="en-US" smtClean="0"/>
              <a:pPr/>
              <a:t>13</a:t>
            </a:fld>
            <a:endParaRPr lang="en-US" dirty="0"/>
          </a:p>
        </p:txBody>
      </p:sp>
    </p:spTree>
    <p:extLst>
      <p:ext uri="{BB962C8B-B14F-4D97-AF65-F5344CB8AC3E}">
        <p14:creationId xmlns:p14="http://schemas.microsoft.com/office/powerpoint/2010/main" val="31051695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9E872C-4464-3D89-BFAF-1BD864CEC24A}"/>
              </a:ext>
            </a:extLst>
          </p:cNvPr>
          <p:cNvSpPr>
            <a:spLocks noGrp="1"/>
          </p:cNvSpPr>
          <p:nvPr>
            <p:ph type="body" sz="quarter" idx="13"/>
          </p:nvPr>
        </p:nvSpPr>
        <p:spPr/>
        <p:txBody>
          <a:bodyPr/>
          <a:lstStyle/>
          <a:p>
            <a:r>
              <a:rPr lang="en-US" dirty="0"/>
              <a:t>Test Administration Report (TAR)</a:t>
            </a:r>
          </a:p>
        </p:txBody>
      </p:sp>
      <p:sp>
        <p:nvSpPr>
          <p:cNvPr id="3" name="Rectangle 3">
            <a:extLst>
              <a:ext uri="{FF2B5EF4-FFF2-40B4-BE49-F238E27FC236}">
                <a16:creationId xmlns:a16="http://schemas.microsoft.com/office/drawing/2014/main" id="{5CC369FD-CD18-4BC3-7074-52F9DB695F89}"/>
              </a:ext>
            </a:extLst>
          </p:cNvPr>
          <p:cNvSpPr txBox="1">
            <a:spLocks noChangeArrowheads="1"/>
          </p:cNvSpPr>
          <p:nvPr/>
        </p:nvSpPr>
        <p:spPr bwMode="auto">
          <a:xfrm>
            <a:off x="117988" y="547376"/>
            <a:ext cx="4800001"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defRPr/>
            </a:pPr>
            <a:r>
              <a:rPr lang="en-US" dirty="0">
                <a:latin typeface="Times New Roman" pitchFamily="18" charset="0"/>
                <a:ea typeface="ＭＳ Ｐゴシック" charset="-128"/>
                <a:cs typeface="Times New Roman" pitchFamily="18" charset="0"/>
              </a:rPr>
              <a:t>Form filled out by Proctor to record </a:t>
            </a:r>
            <a:r>
              <a:rPr lang="en-US" dirty="0" err="1">
                <a:latin typeface="Times New Roman" pitchFamily="18" charset="0"/>
                <a:ea typeface="ＭＳ Ｐゴシック" charset="-128"/>
                <a:cs typeface="Times New Roman" pitchFamily="18" charset="0"/>
              </a:rPr>
              <a:t>misadministrations</a:t>
            </a:r>
            <a:endParaRPr lang="en-US" dirty="0">
              <a:latin typeface="Times New Roman" pitchFamily="18" charset="0"/>
              <a:ea typeface="ＭＳ Ｐゴシック" charset="-128"/>
              <a:cs typeface="Times New Roman" pitchFamily="18" charset="0"/>
            </a:endParaRPr>
          </a:p>
          <a:p>
            <a:pPr>
              <a:lnSpc>
                <a:spcPct val="150000"/>
              </a:lnSpc>
              <a:defRPr/>
            </a:pPr>
            <a:r>
              <a:rPr lang="en-US" dirty="0">
                <a:latin typeface="Times New Roman" pitchFamily="18" charset="0"/>
                <a:ea typeface="ＭＳ Ｐゴシック" charset="-128"/>
                <a:cs typeface="Times New Roman" pitchFamily="18" charset="0"/>
              </a:rPr>
              <a:t>Examples of </a:t>
            </a:r>
            <a:r>
              <a:rPr lang="en-US" dirty="0" err="1">
                <a:latin typeface="Times New Roman" pitchFamily="18" charset="0"/>
                <a:ea typeface="ＭＳ Ｐゴシック" charset="-128"/>
                <a:cs typeface="Times New Roman" pitchFamily="18" charset="0"/>
              </a:rPr>
              <a:t>misadministrations</a:t>
            </a:r>
            <a:r>
              <a:rPr lang="en-US" dirty="0">
                <a:latin typeface="Times New Roman" pitchFamily="18" charset="0"/>
                <a:ea typeface="ＭＳ Ｐゴシック" charset="-128"/>
                <a:cs typeface="Times New Roman" pitchFamily="18" charset="0"/>
              </a:rPr>
              <a:t>:</a:t>
            </a:r>
          </a:p>
          <a:p>
            <a:pPr marL="283464"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Unusual or unexpected occurrence during testing</a:t>
            </a:r>
          </a:p>
          <a:p>
            <a:pPr marL="283464"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Room temperature or other environment issues</a:t>
            </a:r>
          </a:p>
          <a:p>
            <a:pPr marL="283464"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No scratch paper provided for grades 3-5 Quantitative Battery only</a:t>
            </a:r>
          </a:p>
          <a:p>
            <a:pPr marL="283464"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Student becomes upset or ill</a:t>
            </a:r>
          </a:p>
          <a:p>
            <a:pPr marL="283464"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Student is administered the incorrect test level</a:t>
            </a:r>
          </a:p>
          <a:p>
            <a:pPr marL="740664" lvl="1"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Very unlikely with online testing</a:t>
            </a:r>
          </a:p>
          <a:p>
            <a:pPr marL="283464" indent="-285750">
              <a:spcBef>
                <a:spcPts val="200"/>
              </a:spcBef>
              <a:buFont typeface="Arial" panose="020B0604020202020204" pitchFamily="34" charset="0"/>
              <a:buChar char="•"/>
              <a:defRPr/>
            </a:pPr>
            <a:r>
              <a:rPr lang="en-US" sz="1600" dirty="0">
                <a:latin typeface="Times New Roman" pitchFamily="18" charset="0"/>
                <a:ea typeface="ＭＳ Ｐゴシック" charset="-128"/>
                <a:cs typeface="Times New Roman" pitchFamily="18" charset="0"/>
              </a:rPr>
              <a:t>Student refuses to take or complete the test</a:t>
            </a:r>
          </a:p>
          <a:p>
            <a:pPr marL="283464" indent="-285750">
              <a:spcBef>
                <a:spcPts val="200"/>
              </a:spcBef>
              <a:buFont typeface="Arial" panose="020B0604020202020204" pitchFamily="34" charset="0"/>
              <a:buChar char="•"/>
              <a:defRPr/>
            </a:pPr>
            <a:r>
              <a:rPr lang="en-US" sz="1600" dirty="0">
                <a:latin typeface="Times New Roman" pitchFamily="18" charset="0"/>
                <a:cs typeface="Times New Roman" pitchFamily="18" charset="0"/>
              </a:rPr>
              <a:t>Interaction with a parent</a:t>
            </a:r>
          </a:p>
          <a:p>
            <a:pPr marL="283464" indent="-285750">
              <a:spcBef>
                <a:spcPts val="200"/>
              </a:spcBef>
              <a:buFont typeface="Arial" panose="020B0604020202020204" pitchFamily="34" charset="0"/>
              <a:buChar char="•"/>
              <a:defRPr/>
            </a:pPr>
            <a:r>
              <a:rPr lang="en-US" sz="1600" dirty="0">
                <a:latin typeface="Times New Roman" pitchFamily="18" charset="0"/>
                <a:cs typeface="Times New Roman" pitchFamily="18" charset="0"/>
              </a:rPr>
              <a:t>Student is disruptive</a:t>
            </a:r>
          </a:p>
          <a:p>
            <a:pPr>
              <a:spcBef>
                <a:spcPts val="600"/>
              </a:spcBef>
              <a:defRPr/>
            </a:pPr>
            <a:r>
              <a:rPr lang="en-US" sz="1600" dirty="0">
                <a:latin typeface="Times New Roman" pitchFamily="18" charset="0"/>
                <a:cs typeface="Times New Roman" pitchFamily="18" charset="0"/>
              </a:rPr>
              <a:t>These are just examples, you may encounter different issues</a:t>
            </a:r>
          </a:p>
        </p:txBody>
      </p:sp>
      <p:sp>
        <p:nvSpPr>
          <p:cNvPr id="5" name="TextBox 4">
            <a:extLst>
              <a:ext uri="{FF2B5EF4-FFF2-40B4-BE49-F238E27FC236}">
                <a16:creationId xmlns:a16="http://schemas.microsoft.com/office/drawing/2014/main" id="{99629765-B497-606C-2589-74ACC60B519C}"/>
              </a:ext>
            </a:extLst>
          </p:cNvPr>
          <p:cNvSpPr txBox="1"/>
          <p:nvPr/>
        </p:nvSpPr>
        <p:spPr>
          <a:xfrm>
            <a:off x="0" y="5539892"/>
            <a:ext cx="8763990" cy="417422"/>
          </a:xfrm>
          <a:prstGeom prst="rect">
            <a:avLst/>
          </a:prstGeom>
          <a:noFill/>
        </p:spPr>
        <p:txBody>
          <a:bodyPr wrap="square" rtlCol="0">
            <a:spAutoFit/>
          </a:bodyPr>
          <a:lstStyle/>
          <a:p>
            <a:pPr marL="0" lvl="1">
              <a:lnSpc>
                <a:spcPct val="150000"/>
              </a:lnSpc>
              <a:buFont typeface="Wingdings" pitchFamily="2" charset="2"/>
              <a:buChar char="v"/>
              <a:tabLst>
                <a:tab pos="114300" algn="l"/>
              </a:tabLst>
            </a:pP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Will be provided to Proctors by SAC</a:t>
            </a:r>
          </a:p>
        </p:txBody>
      </p:sp>
      <p:sp>
        <p:nvSpPr>
          <p:cNvPr id="8" name="Slide Number Placeholder 7">
            <a:extLst>
              <a:ext uri="{FF2B5EF4-FFF2-40B4-BE49-F238E27FC236}">
                <a16:creationId xmlns:a16="http://schemas.microsoft.com/office/drawing/2014/main" id="{0EF0B4F4-DFDB-95F9-CE3C-C38DE49DB9FD}"/>
              </a:ext>
            </a:extLst>
          </p:cNvPr>
          <p:cNvSpPr>
            <a:spLocks noGrp="1"/>
          </p:cNvSpPr>
          <p:nvPr>
            <p:ph type="sldNum" sz="quarter" idx="12"/>
          </p:nvPr>
        </p:nvSpPr>
        <p:spPr/>
        <p:txBody>
          <a:bodyPr/>
          <a:lstStyle/>
          <a:p>
            <a:fld id="{64203FF6-1063-3D43-A631-7A9D02D47C52}" type="slidenum">
              <a:rPr lang="en-US" smtClean="0"/>
              <a:pPr/>
              <a:t>14</a:t>
            </a:fld>
            <a:endParaRPr lang="en-US" dirty="0"/>
          </a:p>
        </p:txBody>
      </p:sp>
      <p:pic>
        <p:nvPicPr>
          <p:cNvPr id="7" name="Picture 6" descr="A close-up of a form&#10;&#10;AI-generated content may be incorrect.">
            <a:extLst>
              <a:ext uri="{FF2B5EF4-FFF2-40B4-BE49-F238E27FC236}">
                <a16:creationId xmlns:a16="http://schemas.microsoft.com/office/drawing/2014/main" id="{665E7D06-DAA7-9FC1-8E2D-441DFA3BCFF4}"/>
              </a:ext>
            </a:extLst>
          </p:cNvPr>
          <p:cNvPicPr>
            <a:picLocks noChangeAspect="1"/>
          </p:cNvPicPr>
          <p:nvPr/>
        </p:nvPicPr>
        <p:blipFill>
          <a:blip r:embed="rId2"/>
          <a:stretch>
            <a:fillRect/>
          </a:stretch>
        </p:blipFill>
        <p:spPr>
          <a:xfrm>
            <a:off x="5131997" y="761083"/>
            <a:ext cx="3351971" cy="4343400"/>
          </a:xfrm>
          <a:prstGeom prst="rect">
            <a:avLst/>
          </a:prstGeom>
          <a:ln>
            <a:solidFill>
              <a:schemeClr val="tx1"/>
            </a:solidFill>
          </a:ln>
        </p:spPr>
      </p:pic>
    </p:spTree>
    <p:extLst>
      <p:ext uri="{BB962C8B-B14F-4D97-AF65-F5344CB8AC3E}">
        <p14:creationId xmlns:p14="http://schemas.microsoft.com/office/powerpoint/2010/main" val="260423140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70EB5F-9DB6-6D6F-A3A8-89EFD2A29DB2}"/>
              </a:ext>
            </a:extLst>
          </p:cNvPr>
          <p:cNvSpPr>
            <a:spLocks noGrp="1"/>
          </p:cNvSpPr>
          <p:nvPr>
            <p:ph type="body" sz="quarter" idx="13"/>
          </p:nvPr>
        </p:nvSpPr>
        <p:spPr>
          <a:xfrm>
            <a:off x="116963" y="116963"/>
            <a:ext cx="5598160" cy="568837"/>
          </a:xfrm>
        </p:spPr>
        <p:txBody>
          <a:bodyPr/>
          <a:lstStyle/>
          <a:p>
            <a:r>
              <a:rPr lang="en-US" dirty="0"/>
              <a:t>Results</a:t>
            </a:r>
          </a:p>
        </p:txBody>
      </p:sp>
      <p:sp>
        <p:nvSpPr>
          <p:cNvPr id="3" name="Slide Number Placeholder 2">
            <a:extLst>
              <a:ext uri="{FF2B5EF4-FFF2-40B4-BE49-F238E27FC236}">
                <a16:creationId xmlns:a16="http://schemas.microsoft.com/office/drawing/2014/main" id="{9C9A788F-FB11-553A-FA38-8D070305B1BA}"/>
              </a:ext>
            </a:extLst>
          </p:cNvPr>
          <p:cNvSpPr>
            <a:spLocks noGrp="1"/>
          </p:cNvSpPr>
          <p:nvPr>
            <p:ph type="sldNum" sz="quarter" idx="12"/>
          </p:nvPr>
        </p:nvSpPr>
        <p:spPr/>
        <p:txBody>
          <a:bodyPr/>
          <a:lstStyle/>
          <a:p>
            <a:fld id="{64203FF6-1063-3D43-A631-7A9D02D47C52}" type="slidenum">
              <a:rPr lang="en-US" smtClean="0"/>
              <a:pPr/>
              <a:t>15</a:t>
            </a:fld>
            <a:endParaRPr lang="en-US" dirty="0"/>
          </a:p>
        </p:txBody>
      </p:sp>
      <p:sp>
        <p:nvSpPr>
          <p:cNvPr id="4" name="TextBox 3">
            <a:extLst>
              <a:ext uri="{FF2B5EF4-FFF2-40B4-BE49-F238E27FC236}">
                <a16:creationId xmlns:a16="http://schemas.microsoft.com/office/drawing/2014/main" id="{E12FB605-E745-7C32-8B91-B0F9879A4F5F}"/>
              </a:ext>
            </a:extLst>
          </p:cNvPr>
          <p:cNvSpPr txBox="1"/>
          <p:nvPr/>
        </p:nvSpPr>
        <p:spPr>
          <a:xfrm>
            <a:off x="116963" y="588724"/>
            <a:ext cx="8914303" cy="3621504"/>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 spreadsheet listing all student CogAT scores will be shared with school Principals, SACs, and GT contacts the week of December 14, 2026</a:t>
            </a:r>
          </a:p>
          <a:p>
            <a:pPr marL="742950" lvl="1" indent="-285750">
              <a:spcBef>
                <a:spcPts val="2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Whether a student was identified as an Accelerated Learner (Gifted &amp; Talented) is included in this spreadsheet</a:t>
            </a:r>
          </a:p>
          <a:p>
            <a:pPr marL="285750" indent="-28575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Results letters will go out to families by January 4, 2027</a:t>
            </a:r>
          </a:p>
          <a:p>
            <a:pPr>
              <a:spcBef>
                <a:spcPts val="1200"/>
              </a:spcBef>
            </a:pPr>
            <a:r>
              <a:rPr lang="en-US" b="1" dirty="0">
                <a:latin typeface="Times New Roman" panose="02020603050405020304" pitchFamily="18" charset="0"/>
                <a:cs typeface="Times New Roman" panose="02020603050405020304" pitchFamily="18" charset="0"/>
              </a:rPr>
              <a:t>Resources for Teachers:</a:t>
            </a:r>
          </a:p>
          <a:p>
            <a:pPr marL="285750" indent="-285750">
              <a:spcBef>
                <a:spcPts val="2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hlinkClick r:id="rId2"/>
              </a:rPr>
              <a:t>cogat.com</a:t>
            </a:r>
            <a:endParaRPr lang="en-US" sz="1600" dirty="0">
              <a:latin typeface="Times New Roman" panose="02020603050405020304" pitchFamily="18" charset="0"/>
              <a:cs typeface="Times New Roman" panose="02020603050405020304" pitchFamily="18" charset="0"/>
            </a:endParaRPr>
          </a:p>
          <a:p>
            <a:pPr marL="285750" indent="-285750">
              <a:spcBef>
                <a:spcPts val="2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hlinkClick r:id="rId3"/>
              </a:rPr>
              <a:t>CogAT Guide for Teachers</a:t>
            </a:r>
            <a:r>
              <a:rPr lang="en-US" sz="1600" dirty="0">
                <a:latin typeface="Times New Roman" panose="02020603050405020304" pitchFamily="18" charset="0"/>
                <a:cs typeface="Times New Roman" panose="02020603050405020304" pitchFamily="18" charset="0"/>
              </a:rPr>
              <a:t> - </a:t>
            </a:r>
            <a:r>
              <a:rPr lang="en-US" sz="1600" dirty="0">
                <a:latin typeface="Times New Roman" panose="02020603050405020304" pitchFamily="18" charset="0"/>
                <a:cs typeface="Times New Roman" panose="02020603050405020304" pitchFamily="18" charset="0"/>
                <a:hlinkClick r:id="rId4"/>
              </a:rPr>
              <a:t>https://tinyurl.com/2mn4rkm7</a:t>
            </a:r>
            <a:r>
              <a:rPr lang="en-US" sz="1600" dirty="0">
                <a:latin typeface="Times New Roman" panose="02020603050405020304" pitchFamily="18" charset="0"/>
                <a:cs typeface="Times New Roman" panose="02020603050405020304" pitchFamily="18" charset="0"/>
              </a:rPr>
              <a:t> </a:t>
            </a:r>
          </a:p>
          <a:p>
            <a:pPr>
              <a:spcBef>
                <a:spcPts val="1200"/>
              </a:spcBef>
            </a:pPr>
            <a:r>
              <a:rPr lang="en-US" b="1" dirty="0">
                <a:latin typeface="Times New Roman" panose="02020603050405020304" pitchFamily="18" charset="0"/>
                <a:cs typeface="Times New Roman" panose="02020603050405020304" pitchFamily="18" charset="0"/>
              </a:rPr>
              <a:t>Resources for Families:</a:t>
            </a:r>
          </a:p>
          <a:p>
            <a:pPr marL="285750" indent="-285750">
              <a:spcBef>
                <a:spcPts val="2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hlinkClick r:id="rId5"/>
              </a:rPr>
              <a:t>cogat.com </a:t>
            </a:r>
            <a:r>
              <a:rPr lang="en-US" sz="1600" dirty="0">
                <a:latin typeface="Times New Roman" panose="02020603050405020304" pitchFamily="18" charset="0"/>
                <a:cs typeface="Times New Roman" panose="02020603050405020304" pitchFamily="18" charset="0"/>
              </a:rPr>
              <a:t>– parent resources</a:t>
            </a:r>
          </a:p>
          <a:p>
            <a:pPr marL="285750" indent="-285750">
              <a:spcBef>
                <a:spcPts val="2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hlinkClick r:id="rId6"/>
              </a:rPr>
              <a:t>SPPS: CogAT Family Information website </a:t>
            </a:r>
            <a:r>
              <a:rPr lang="en-US"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hlinkClick r:id="rId7"/>
              </a:rPr>
              <a:t>https://www.spps.org/about/departments/research-evaluation-assessment/assessments/cogat-family-information</a:t>
            </a:r>
            <a:r>
              <a:rPr lang="en-US"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23201481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E16F31-1676-47B0-9210-6A3064F39D8B}"/>
              </a:ext>
            </a:extLst>
          </p:cNvPr>
          <p:cNvSpPr>
            <a:spLocks noGrp="1"/>
          </p:cNvSpPr>
          <p:nvPr>
            <p:ph type="body" sz="quarter" idx="13"/>
          </p:nvPr>
        </p:nvSpPr>
        <p:spPr/>
        <p:txBody>
          <a:bodyPr/>
          <a:lstStyle/>
          <a:p>
            <a:r>
              <a:rPr lang="en-US" dirty="0"/>
              <a:t>Accommodations and Supports</a:t>
            </a:r>
          </a:p>
        </p:txBody>
      </p:sp>
      <p:sp>
        <p:nvSpPr>
          <p:cNvPr id="3" name="Slide Number Placeholder 2">
            <a:extLst>
              <a:ext uri="{FF2B5EF4-FFF2-40B4-BE49-F238E27FC236}">
                <a16:creationId xmlns:a16="http://schemas.microsoft.com/office/drawing/2014/main" id="{3F8A5B19-B1DA-2B9E-669F-4148677ABCCF}"/>
              </a:ext>
            </a:extLst>
          </p:cNvPr>
          <p:cNvSpPr>
            <a:spLocks noGrp="1"/>
          </p:cNvSpPr>
          <p:nvPr>
            <p:ph type="sldNum" sz="quarter" idx="12"/>
          </p:nvPr>
        </p:nvSpPr>
        <p:spPr/>
        <p:txBody>
          <a:bodyPr/>
          <a:lstStyle/>
          <a:p>
            <a:fld id="{64203FF6-1063-3D43-A631-7A9D02D47C52}" type="slidenum">
              <a:rPr lang="en-US" smtClean="0"/>
              <a:pPr/>
              <a:t>16</a:t>
            </a:fld>
            <a:endParaRPr lang="en-US" dirty="0"/>
          </a:p>
        </p:txBody>
      </p:sp>
      <p:sp>
        <p:nvSpPr>
          <p:cNvPr id="4" name="TextBox 3">
            <a:extLst>
              <a:ext uri="{FF2B5EF4-FFF2-40B4-BE49-F238E27FC236}">
                <a16:creationId xmlns:a16="http://schemas.microsoft.com/office/drawing/2014/main" id="{700F8542-DC32-5AB1-EA08-338C6A53501A}"/>
              </a:ext>
            </a:extLst>
          </p:cNvPr>
          <p:cNvSpPr txBox="1"/>
          <p:nvPr/>
        </p:nvSpPr>
        <p:spPr>
          <a:xfrm>
            <a:off x="0" y="2681525"/>
            <a:ext cx="9124336" cy="3385542"/>
          </a:xfrm>
          <a:prstGeom prst="rect">
            <a:avLst/>
          </a:prstGeom>
          <a:noFill/>
        </p:spPr>
        <p:txBody>
          <a:bodyPr wrap="square" rtlCol="0">
            <a:spAutoFit/>
          </a:bodyPr>
          <a:lstStyle/>
          <a:p>
            <a:pPr>
              <a:spcBef>
                <a:spcPts val="600"/>
              </a:spcBef>
            </a:pPr>
            <a:r>
              <a:rPr lang="en-US" sz="1600" b="1" dirty="0">
                <a:latin typeface="Times New Roman" panose="02020603050405020304" pitchFamily="18" charset="0"/>
                <a:cs typeface="Times New Roman" panose="02020603050405020304" pitchFamily="18" charset="0"/>
              </a:rPr>
              <a:t>Accommodations (must be indicated on IEPs or 504 Plans): </a:t>
            </a:r>
          </a:p>
          <a:p>
            <a:r>
              <a:rPr lang="en-US" sz="1200" dirty="0">
                <a:latin typeface="Times New Roman" panose="02020603050405020304" pitchFamily="18" charset="0"/>
                <a:cs typeface="Times New Roman" panose="02020603050405020304" pitchFamily="18" charset="0"/>
              </a:rPr>
              <a:t>- can be indicated for a different assessment and be applicable for </a:t>
            </a:r>
            <a:r>
              <a:rPr lang="en-US" sz="1200" dirty="0" err="1">
                <a:latin typeface="Times New Roman" panose="02020603050405020304" pitchFamily="18" charset="0"/>
                <a:cs typeface="Times New Roman" panose="02020603050405020304" pitchFamily="18" charset="0"/>
              </a:rPr>
              <a:t>CogAT</a:t>
            </a:r>
            <a:endParaRPr lang="en-US" sz="1200" dirty="0">
              <a:latin typeface="Times New Roman" panose="02020603050405020304" pitchFamily="18" charset="0"/>
              <a:cs typeface="Times New Roman" panose="02020603050405020304" pitchFamily="18" charset="0"/>
            </a:endParaRPr>
          </a:p>
          <a:p>
            <a:pPr marL="285750" indent="-285750">
              <a:spcBef>
                <a:spcPts val="6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Paper test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Scribe – trained staff physically help student navigate the online test system (replay directions/item prompts as requested, select answers as indicated by student, navigate between questions), or indicate answers/turn pages on paper test</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Available for students w/o IEP or 504 Plan if needed due to injury</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Accommodations for Grades 3-5 only</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Extended Time – levels 9-11 are timed; some students may need extra time to reduce the effect of a slow work rate on their test performance. Students who have attention disorders or who need help with word identification or reading are examples. Guidance from the student’s IEP should be followed where extended time is needed. </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Read aloud - CogAT is not a reading test. Students with human reader accommodations on their IEP/ 504 Plan can receive assistance reading the questions in the Verbal Battery. Questions in these subtests may be read aloud to students who require such assistance. However, words should not be defined or sentences paraphrased</a:t>
            </a:r>
            <a:r>
              <a:rPr lang="en-US" sz="1400" b="1" dirty="0">
                <a:latin typeface="Times New Roman" panose="02020603050405020304" pitchFamily="18" charset="0"/>
                <a:cs typeface="Times New Roman" panose="02020603050405020304" pitchFamily="18" charset="0"/>
              </a:rPr>
              <a:t>. </a:t>
            </a:r>
          </a:p>
          <a:p>
            <a:pPr marL="1200150"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Guide Available</a:t>
            </a:r>
          </a:p>
          <a:p>
            <a:pPr marL="285750" indent="-285750">
              <a:buFont typeface="Arial" panose="020B0604020202020204" pitchFamily="34" charset="0"/>
              <a:buChar char="•"/>
            </a:pPr>
            <a:r>
              <a:rPr lang="en-US" sz="1300" dirty="0">
                <a:latin typeface="Times New Roman" panose="02020603050405020304" pitchFamily="18" charset="0"/>
                <a:cs typeface="Times New Roman" panose="02020603050405020304" pitchFamily="18" charset="0"/>
              </a:rPr>
              <a:t>All eligible students should attempt the </a:t>
            </a:r>
            <a:r>
              <a:rPr lang="en-US" sz="1300" dirty="0" err="1">
                <a:latin typeface="Times New Roman" panose="02020603050405020304" pitchFamily="18" charset="0"/>
                <a:cs typeface="Times New Roman" panose="02020603050405020304" pitchFamily="18" charset="0"/>
              </a:rPr>
              <a:t>CogAT</a:t>
            </a:r>
            <a:r>
              <a:rPr lang="en-US" sz="1300" dirty="0">
                <a:latin typeface="Times New Roman" panose="02020603050405020304" pitchFamily="18" charset="0"/>
                <a:cs typeface="Times New Roman" panose="02020603050405020304" pitchFamily="18" charset="0"/>
              </a:rPr>
              <a:t> – guidance for supporting our students in Fed 3 programs on the SPPS website</a:t>
            </a:r>
          </a:p>
        </p:txBody>
      </p:sp>
      <p:sp>
        <p:nvSpPr>
          <p:cNvPr id="8" name="TextBox 7">
            <a:extLst>
              <a:ext uri="{FF2B5EF4-FFF2-40B4-BE49-F238E27FC236}">
                <a16:creationId xmlns:a16="http://schemas.microsoft.com/office/drawing/2014/main" id="{61663D16-C27B-87B5-8CE9-8D4AD1E44C80}"/>
              </a:ext>
            </a:extLst>
          </p:cNvPr>
          <p:cNvSpPr txBox="1"/>
          <p:nvPr/>
        </p:nvSpPr>
        <p:spPr>
          <a:xfrm>
            <a:off x="7254923" y="2044005"/>
            <a:ext cx="1672111" cy="1384995"/>
          </a:xfrm>
          <a:prstGeom prst="rect">
            <a:avLst/>
          </a:prstGeom>
          <a:noFill/>
          <a:ln>
            <a:solidFill>
              <a:schemeClr val="accent1"/>
            </a:solidFill>
          </a:ln>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Note: calculator use is NEVER allowed on the CogAT7 even if indicated on an IEP/504 Plan</a:t>
            </a:r>
          </a:p>
        </p:txBody>
      </p:sp>
      <p:sp>
        <p:nvSpPr>
          <p:cNvPr id="5" name="TextBox 4">
            <a:extLst>
              <a:ext uri="{FF2B5EF4-FFF2-40B4-BE49-F238E27FC236}">
                <a16:creationId xmlns:a16="http://schemas.microsoft.com/office/drawing/2014/main" id="{AB966BB0-0713-945F-42EE-80D5354CFF92}"/>
              </a:ext>
            </a:extLst>
          </p:cNvPr>
          <p:cNvSpPr txBox="1"/>
          <p:nvPr/>
        </p:nvSpPr>
        <p:spPr>
          <a:xfrm>
            <a:off x="0" y="516390"/>
            <a:ext cx="7431110" cy="227754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Supports available for all students (does not need to be on an IEP or 504 Plan):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Alternate testing location (often partnered with individual or small group testing)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Individual or Small Group testing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Proctor-Led (instead of Audio-Led)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Repeated Directions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Audio-Led: students may play the directions and item prompts as many times as needed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Proctor-Led: the test administrator may read aloud the directions and item prompts as many times as necessary for all students to understand what they are supposed to do</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Scratch Paper – grades 3-5 ONLY and Quantitative Battery ONLY (must provide to applicable students)</a:t>
            </a:r>
          </a:p>
        </p:txBody>
      </p:sp>
    </p:spTree>
    <p:extLst>
      <p:ext uri="{BB962C8B-B14F-4D97-AF65-F5344CB8AC3E}">
        <p14:creationId xmlns:p14="http://schemas.microsoft.com/office/powerpoint/2010/main" val="418240762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125E8D-A70C-CC0C-8C48-B38251283E2C}"/>
              </a:ext>
            </a:extLst>
          </p:cNvPr>
          <p:cNvSpPr>
            <a:spLocks noGrp="1"/>
          </p:cNvSpPr>
          <p:nvPr>
            <p:ph type="body" sz="quarter" idx="13"/>
          </p:nvPr>
        </p:nvSpPr>
        <p:spPr>
          <a:xfrm>
            <a:off x="116963" y="116963"/>
            <a:ext cx="7169054" cy="1016000"/>
          </a:xfrm>
        </p:spPr>
        <p:txBody>
          <a:bodyPr/>
          <a:lstStyle/>
          <a:p>
            <a:r>
              <a:rPr lang="en-US" dirty="0"/>
              <a:t>Accommodations and Supports </a:t>
            </a:r>
            <a:r>
              <a:rPr lang="en-US" sz="2400" dirty="0"/>
              <a:t>continued</a:t>
            </a:r>
          </a:p>
        </p:txBody>
      </p:sp>
      <p:sp>
        <p:nvSpPr>
          <p:cNvPr id="3" name="Slide Number Placeholder 2">
            <a:extLst>
              <a:ext uri="{FF2B5EF4-FFF2-40B4-BE49-F238E27FC236}">
                <a16:creationId xmlns:a16="http://schemas.microsoft.com/office/drawing/2014/main" id="{3E67630C-D74B-255B-C86C-83977C4F7B51}"/>
              </a:ext>
            </a:extLst>
          </p:cNvPr>
          <p:cNvSpPr>
            <a:spLocks noGrp="1"/>
          </p:cNvSpPr>
          <p:nvPr>
            <p:ph type="sldNum" sz="quarter" idx="12"/>
          </p:nvPr>
        </p:nvSpPr>
        <p:spPr/>
        <p:txBody>
          <a:bodyPr/>
          <a:lstStyle/>
          <a:p>
            <a:fld id="{64203FF6-1063-3D43-A631-7A9D02D47C52}" type="slidenum">
              <a:rPr lang="en-US" smtClean="0"/>
              <a:pPr/>
              <a:t>17</a:t>
            </a:fld>
            <a:endParaRPr lang="en-US" dirty="0"/>
          </a:p>
        </p:txBody>
      </p:sp>
      <p:sp>
        <p:nvSpPr>
          <p:cNvPr id="4" name="TextBox 3">
            <a:extLst>
              <a:ext uri="{FF2B5EF4-FFF2-40B4-BE49-F238E27FC236}">
                <a16:creationId xmlns:a16="http://schemas.microsoft.com/office/drawing/2014/main" id="{7390D26F-EE0E-34B5-6D26-A4352AF8B759}"/>
              </a:ext>
            </a:extLst>
          </p:cNvPr>
          <p:cNvSpPr txBox="1"/>
          <p:nvPr/>
        </p:nvSpPr>
        <p:spPr>
          <a:xfrm>
            <a:off x="1" y="607983"/>
            <a:ext cx="9144000" cy="467307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Supports for ELL students (in addition to supports available to all):</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Directions Administered in a Language other than English – </a:t>
            </a:r>
          </a:p>
          <a:p>
            <a:pPr marL="742950" lvl="1" indent="-285750">
              <a:spcBef>
                <a:spcPts val="170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Note: there is not a specific EL level that determines if a student should take the CogAT in English or their home language. If a student is understanding oral instructions in English well and consistently - they should take the CogAT in English. If a student does NOT understand oral instructions given to them in English, this student should most likely take the CogAT in their home language.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ELL Supports for Grades 3-5 only</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Read Aloud – for Verbal battery in grades 3-5, words should not be defined or sentences paraphrased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Word-to-word dictionary –only for grades 3-5 and only if student has experience using a word-to-word dictionary during routine classroom activities. Students may be permitted to use a glossary (no definitions) that translates an English word into the corresponding word in their home language.</a:t>
            </a:r>
          </a:p>
        </p:txBody>
      </p:sp>
      <p:graphicFrame>
        <p:nvGraphicFramePr>
          <p:cNvPr id="7" name="Table 6">
            <a:extLst>
              <a:ext uri="{FF2B5EF4-FFF2-40B4-BE49-F238E27FC236}">
                <a16:creationId xmlns:a16="http://schemas.microsoft.com/office/drawing/2014/main" id="{D238F4E0-5A06-1B86-3D52-9EC09FE1480B}"/>
              </a:ext>
            </a:extLst>
          </p:cNvPr>
          <p:cNvGraphicFramePr>
            <a:graphicFrameLocks noGrp="1"/>
          </p:cNvGraphicFramePr>
          <p:nvPr>
            <p:extLst>
              <p:ext uri="{D42A27DB-BD31-4B8C-83A1-F6EECF244321}">
                <p14:modId xmlns:p14="http://schemas.microsoft.com/office/powerpoint/2010/main" val="1674815016"/>
              </p:ext>
            </p:extLst>
          </p:nvPr>
        </p:nvGraphicFramePr>
        <p:xfrm>
          <a:off x="1371600" y="1134966"/>
          <a:ext cx="6400800" cy="2113280"/>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3834347028"/>
                    </a:ext>
                  </a:extLst>
                </a:gridCol>
                <a:gridCol w="3200400">
                  <a:extLst>
                    <a:ext uri="{9D8B030D-6E8A-4147-A177-3AD203B41FA5}">
                      <a16:colId xmlns:a16="http://schemas.microsoft.com/office/drawing/2014/main" val="1684236183"/>
                    </a:ext>
                  </a:extLst>
                </a:gridCol>
              </a:tblGrid>
              <a:tr h="370840">
                <a:tc>
                  <a:txBody>
                    <a:bodyPr/>
                    <a:lstStyle/>
                    <a:p>
                      <a:r>
                        <a:rPr lang="en-US" sz="1400" dirty="0">
                          <a:latin typeface="+mn-lt"/>
                          <a:cs typeface="Arial" panose="020B0604020202020204" pitchFamily="34" charset="0"/>
                        </a:rPr>
                        <a:t>All grade levels: Paper</a:t>
                      </a:r>
                    </a:p>
                  </a:txBody>
                  <a:tcPr anchor="ctr"/>
                </a:tc>
                <a:tc>
                  <a:txBody>
                    <a:bodyPr/>
                    <a:lstStyle/>
                    <a:p>
                      <a:r>
                        <a:rPr lang="en-US" sz="1400" dirty="0">
                          <a:latin typeface="+mn-lt"/>
                          <a:cs typeface="Arial" panose="020B0604020202020204" pitchFamily="34" charset="0"/>
                        </a:rPr>
                        <a:t>Grades 3-5 only, Online Audio-led</a:t>
                      </a:r>
                    </a:p>
                  </a:txBody>
                  <a:tcPr anchor="ctr"/>
                </a:tc>
                <a:extLst>
                  <a:ext uri="{0D108BD9-81ED-4DB2-BD59-A6C34878D82A}">
                    <a16:rowId xmlns:a16="http://schemas.microsoft.com/office/drawing/2014/main" val="3117477870"/>
                  </a:ext>
                </a:extLst>
              </a:tr>
              <a:tr h="370840">
                <a:tc>
                  <a:txBody>
                    <a:bodyPr/>
                    <a:lstStyle/>
                    <a:p>
                      <a:r>
                        <a:rPr lang="en-US" sz="1400" dirty="0">
                          <a:latin typeface="+mn-lt"/>
                          <a:cs typeface="Arial" panose="020B0604020202020204" pitchFamily="34" charset="0"/>
                        </a:rPr>
                        <a:t>Hmong</a:t>
                      </a:r>
                    </a:p>
                    <a:p>
                      <a:r>
                        <a:rPr lang="en-US" sz="1400" dirty="0">
                          <a:latin typeface="+mn-lt"/>
                          <a:cs typeface="Arial" panose="020B0604020202020204" pitchFamily="34" charset="0"/>
                        </a:rPr>
                        <a:t>Karen</a:t>
                      </a:r>
                    </a:p>
                    <a:p>
                      <a:r>
                        <a:rPr lang="en-US" sz="1400" dirty="0">
                          <a:latin typeface="+mn-lt"/>
                          <a:cs typeface="Arial" panose="020B0604020202020204" pitchFamily="34" charset="0"/>
                        </a:rPr>
                        <a:t>Somali</a:t>
                      </a:r>
                    </a:p>
                  </a:txBody>
                  <a:tcPr/>
                </a:tc>
                <a:tc>
                  <a:txBody>
                    <a:bodyPr/>
                    <a:lstStyle/>
                    <a:p>
                      <a:r>
                        <a:rPr lang="en-US" sz="1400" dirty="0">
                          <a:latin typeface="+mn-lt"/>
                          <a:cs typeface="Arial" panose="020B0604020202020204" pitchFamily="34" charset="0"/>
                        </a:rPr>
                        <a:t>Arabic</a:t>
                      </a:r>
                    </a:p>
                    <a:p>
                      <a:r>
                        <a:rPr lang="en-US" sz="1400" dirty="0">
                          <a:latin typeface="+mn-lt"/>
                          <a:cs typeface="Arial" panose="020B0604020202020204" pitchFamily="34" charset="0"/>
                        </a:rPr>
                        <a:t>Cantonese</a:t>
                      </a:r>
                    </a:p>
                    <a:p>
                      <a:r>
                        <a:rPr lang="en-US" sz="1400" dirty="0">
                          <a:latin typeface="+mn-lt"/>
                          <a:cs typeface="Arial" panose="020B0604020202020204" pitchFamily="34" charset="0"/>
                        </a:rPr>
                        <a:t>Mandarin</a:t>
                      </a:r>
                    </a:p>
                    <a:p>
                      <a:r>
                        <a:rPr lang="en-US" sz="1400" dirty="0">
                          <a:latin typeface="+mn-lt"/>
                          <a:cs typeface="Arial" panose="020B0604020202020204" pitchFamily="34" charset="0"/>
                        </a:rPr>
                        <a:t>Russian</a:t>
                      </a:r>
                    </a:p>
                    <a:p>
                      <a:r>
                        <a:rPr lang="en-US" sz="1400" dirty="0">
                          <a:latin typeface="+mn-lt"/>
                          <a:cs typeface="Arial" panose="020B0604020202020204" pitchFamily="34" charset="0"/>
                        </a:rPr>
                        <a:t>Somali</a:t>
                      </a:r>
                    </a:p>
                    <a:p>
                      <a:r>
                        <a:rPr lang="en-US" sz="1400" dirty="0">
                          <a:latin typeface="+mn-lt"/>
                          <a:cs typeface="Arial" panose="020B0604020202020204" pitchFamily="34" charset="0"/>
                        </a:rPr>
                        <a:t>Vietnamese</a:t>
                      </a:r>
                    </a:p>
                  </a:txBody>
                  <a:tcPr/>
                </a:tc>
                <a:extLst>
                  <a:ext uri="{0D108BD9-81ED-4DB2-BD59-A6C34878D82A}">
                    <a16:rowId xmlns:a16="http://schemas.microsoft.com/office/drawing/2014/main" val="3133360689"/>
                  </a:ext>
                </a:extLst>
              </a:tr>
              <a:tr h="370840">
                <a:tc gridSpan="2">
                  <a:txBody>
                    <a:bodyPr/>
                    <a:lstStyle/>
                    <a:p>
                      <a:r>
                        <a:rPr lang="en-US" sz="1400" dirty="0">
                          <a:latin typeface="+mn-lt"/>
                          <a:cs typeface="Arial" panose="020B0604020202020204" pitchFamily="34" charset="0"/>
                        </a:rPr>
                        <a:t>Spanish, all grade levels: Online (Audio or Proctor led) and Paper for accommodations</a:t>
                      </a:r>
                    </a:p>
                  </a:txBody>
                  <a:tcPr anchor="ctr"/>
                </a:tc>
                <a:tc hMerge="1">
                  <a:txBody>
                    <a:bodyPr/>
                    <a:lstStyle/>
                    <a:p>
                      <a:endParaRPr lang="en-US" dirty="0"/>
                    </a:p>
                  </a:txBody>
                  <a:tcPr/>
                </a:tc>
                <a:extLst>
                  <a:ext uri="{0D108BD9-81ED-4DB2-BD59-A6C34878D82A}">
                    <a16:rowId xmlns:a16="http://schemas.microsoft.com/office/drawing/2014/main" val="3660583978"/>
                  </a:ext>
                </a:extLst>
              </a:tr>
            </a:tbl>
          </a:graphicData>
        </a:graphic>
      </p:graphicFrame>
    </p:spTree>
    <p:extLst>
      <p:ext uri="{BB962C8B-B14F-4D97-AF65-F5344CB8AC3E}">
        <p14:creationId xmlns:p14="http://schemas.microsoft.com/office/powerpoint/2010/main" val="268312360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CE6366-FB0E-8849-C308-E358268218A9}"/>
              </a:ext>
            </a:extLst>
          </p:cNvPr>
          <p:cNvSpPr>
            <a:spLocks noGrp="1"/>
          </p:cNvSpPr>
          <p:nvPr>
            <p:ph type="body" sz="quarter" idx="13"/>
          </p:nvPr>
        </p:nvSpPr>
        <p:spPr>
          <a:xfrm>
            <a:off x="116963" y="116963"/>
            <a:ext cx="5598160" cy="568837"/>
          </a:xfrm>
        </p:spPr>
        <p:txBody>
          <a:bodyPr/>
          <a:lstStyle/>
          <a:p>
            <a:r>
              <a:rPr lang="en-US" dirty="0"/>
              <a:t>Language Interpreters</a:t>
            </a:r>
          </a:p>
        </p:txBody>
      </p:sp>
      <p:sp>
        <p:nvSpPr>
          <p:cNvPr id="3" name="Rectangle 2">
            <a:extLst>
              <a:ext uri="{FF2B5EF4-FFF2-40B4-BE49-F238E27FC236}">
                <a16:creationId xmlns:a16="http://schemas.microsoft.com/office/drawing/2014/main" id="{00A8A214-9150-A98C-3617-3E1FFEBD1843}"/>
              </a:ext>
            </a:extLst>
          </p:cNvPr>
          <p:cNvSpPr/>
          <p:nvPr/>
        </p:nvSpPr>
        <p:spPr>
          <a:xfrm>
            <a:off x="116963" y="588685"/>
            <a:ext cx="8910074" cy="3862596"/>
          </a:xfrm>
          <a:prstGeom prst="rect">
            <a:avLst/>
          </a:prstGeom>
        </p:spPr>
        <p:txBody>
          <a:bodyPr wrap="square">
            <a:spAutoFit/>
          </a:bodyPr>
          <a:lstStyle/>
          <a:p>
            <a:pPr>
              <a:spcBef>
                <a:spcPts val="300"/>
              </a:spcBef>
            </a:pPr>
            <a:r>
              <a:rPr lang="en-US" sz="1400" dirty="0">
                <a:latin typeface="Times New Roman" panose="02020603050405020304" pitchFamily="18" charset="0"/>
                <a:cs typeface="Times New Roman" panose="02020603050405020304" pitchFamily="18" charset="0"/>
              </a:rPr>
              <a:t>The CogAT may be given in a language other than English:</a:t>
            </a:r>
          </a:p>
          <a:p>
            <a:pPr marL="283464"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Interpreters are employed with Saint Paul Public Schools</a:t>
            </a:r>
          </a:p>
          <a:p>
            <a:pPr marL="283464"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Interpreters speak the language</a:t>
            </a:r>
          </a:p>
          <a:p>
            <a:pPr marL="283464"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Get prior approval from your principal</a:t>
            </a:r>
          </a:p>
          <a:p>
            <a:pPr marL="283464" indent="-285750">
              <a:spcBef>
                <a:spcPts val="300"/>
              </a:spcBef>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Interpreters must use the translated Directions for Administration </a:t>
            </a:r>
          </a:p>
          <a:p>
            <a:pPr marL="566928" lvl="1"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Email completed Additional Material Request form to Jessica Lang to request translated Directions for Administration </a:t>
            </a:r>
          </a:p>
          <a:p>
            <a:pPr marL="566928" lvl="1"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Available in: Hmong, Karen, Somali, and Spanish</a:t>
            </a:r>
          </a:p>
          <a:p>
            <a:pPr marL="283464"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To find an On Call Language Interpreter</a:t>
            </a:r>
          </a:p>
          <a:p>
            <a:pPr marL="566928" lvl="1"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Visit </a:t>
            </a:r>
            <a:r>
              <a:rPr lang="en-US" sz="1400" dirty="0">
                <a:latin typeface="Times New Roman" panose="02020603050405020304" pitchFamily="18" charset="0"/>
                <a:cs typeface="Times New Roman" panose="02020603050405020304" pitchFamily="18" charset="0"/>
                <a:hlinkClick r:id="rId2"/>
              </a:rPr>
              <a:t>https://www.spps.org/families/interpreter-services</a:t>
            </a:r>
            <a:r>
              <a:rPr lang="en-US" sz="1400" dirty="0">
                <a:latin typeface="Times New Roman" panose="02020603050405020304" pitchFamily="18" charset="0"/>
                <a:cs typeface="Times New Roman" panose="02020603050405020304" pitchFamily="18" charset="0"/>
              </a:rPr>
              <a:t> </a:t>
            </a:r>
          </a:p>
          <a:p>
            <a:pPr marL="566928" lvl="1"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On Call Language Interpreters are paid:</a:t>
            </a:r>
          </a:p>
          <a:p>
            <a:pPr marL="1024128" lvl="2"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2 hour minimum per visit</a:t>
            </a:r>
          </a:p>
          <a:p>
            <a:pPr marL="1024128" lvl="2"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Complete a regular timesheet</a:t>
            </a:r>
          </a:p>
          <a:p>
            <a:pPr marL="1024128" lvl="2" indent="-285750">
              <a:spcBef>
                <a:spcPts val="3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Timesheets need to be sent to payroll with a Supplemental Pay Form  </a:t>
            </a:r>
            <a:endParaRPr lang="en-US" sz="1400" b="1" dirty="0">
              <a:latin typeface="Times New Roman" panose="02020603050405020304" pitchFamily="18" charset="0"/>
              <a:cs typeface="Times New Roman" panose="02020603050405020304" pitchFamily="18" charset="0"/>
            </a:endParaRPr>
          </a:p>
          <a:p>
            <a:pPr marL="283464" indent="-285750">
              <a:spcBef>
                <a:spcPts val="600"/>
              </a:spcBef>
              <a:buFont typeface="Zapf Dingbats"/>
              <a:buChar char="✻"/>
            </a:pPr>
            <a:r>
              <a:rPr lang="en-US" sz="1400" b="1" dirty="0">
                <a:solidFill>
                  <a:srgbClr val="FF0000"/>
                </a:solidFill>
                <a:latin typeface="Times New Roman" panose="02020603050405020304" pitchFamily="18" charset="0"/>
                <a:cs typeface="Times New Roman" panose="02020603050405020304" pitchFamily="18" charset="0"/>
              </a:rPr>
              <a:t>On Call Interpreters are approved for oral interpretation only and cannot perform any written translation.</a:t>
            </a:r>
          </a:p>
        </p:txBody>
      </p:sp>
      <p:sp>
        <p:nvSpPr>
          <p:cNvPr id="5" name="Slide Number Placeholder 4">
            <a:extLst>
              <a:ext uri="{FF2B5EF4-FFF2-40B4-BE49-F238E27FC236}">
                <a16:creationId xmlns:a16="http://schemas.microsoft.com/office/drawing/2014/main" id="{9B8EAF6D-B83A-F2A1-4BD3-3C41A9B794E6}"/>
              </a:ext>
            </a:extLst>
          </p:cNvPr>
          <p:cNvSpPr>
            <a:spLocks noGrp="1"/>
          </p:cNvSpPr>
          <p:nvPr>
            <p:ph type="sldNum" sz="quarter" idx="12"/>
          </p:nvPr>
        </p:nvSpPr>
        <p:spPr/>
        <p:txBody>
          <a:bodyPr/>
          <a:lstStyle/>
          <a:p>
            <a:fld id="{64203FF6-1063-3D43-A631-7A9D02D47C52}" type="slidenum">
              <a:rPr lang="en-US" smtClean="0"/>
              <a:pPr/>
              <a:t>18</a:t>
            </a:fld>
            <a:endParaRPr lang="en-US" dirty="0"/>
          </a:p>
        </p:txBody>
      </p:sp>
      <p:graphicFrame>
        <p:nvGraphicFramePr>
          <p:cNvPr id="6" name="Table 5">
            <a:extLst>
              <a:ext uri="{FF2B5EF4-FFF2-40B4-BE49-F238E27FC236}">
                <a16:creationId xmlns:a16="http://schemas.microsoft.com/office/drawing/2014/main" id="{350A61C5-192D-1AB3-C17C-F7A5183D87B0}"/>
              </a:ext>
            </a:extLst>
          </p:cNvPr>
          <p:cNvGraphicFramePr>
            <a:graphicFrameLocks noGrp="1"/>
          </p:cNvGraphicFramePr>
          <p:nvPr>
            <p:extLst>
              <p:ext uri="{D42A27DB-BD31-4B8C-83A1-F6EECF244321}">
                <p14:modId xmlns:p14="http://schemas.microsoft.com/office/powerpoint/2010/main" val="322850961"/>
              </p:ext>
            </p:extLst>
          </p:nvPr>
        </p:nvGraphicFramePr>
        <p:xfrm>
          <a:off x="116962" y="4571822"/>
          <a:ext cx="8798438" cy="1473200"/>
        </p:xfrm>
        <a:graphic>
          <a:graphicData uri="http://schemas.openxmlformats.org/drawingml/2006/table">
            <a:tbl>
              <a:tblPr firstRow="1" bandRow="1">
                <a:tableStyleId>{5C22544A-7EE6-4342-B048-85BDC9FD1C3A}</a:tableStyleId>
              </a:tblPr>
              <a:tblGrid>
                <a:gridCol w="4399219">
                  <a:extLst>
                    <a:ext uri="{9D8B030D-6E8A-4147-A177-3AD203B41FA5}">
                      <a16:colId xmlns:a16="http://schemas.microsoft.com/office/drawing/2014/main" val="1068704526"/>
                    </a:ext>
                  </a:extLst>
                </a:gridCol>
                <a:gridCol w="4399219">
                  <a:extLst>
                    <a:ext uri="{9D8B030D-6E8A-4147-A177-3AD203B41FA5}">
                      <a16:colId xmlns:a16="http://schemas.microsoft.com/office/drawing/2014/main" val="1479718023"/>
                    </a:ext>
                  </a:extLst>
                </a:gridCol>
              </a:tblGrid>
              <a:tr h="370840">
                <a:tc gridSpan="2">
                  <a:txBody>
                    <a:bodyPr/>
                    <a:lstStyle/>
                    <a:p>
                      <a:r>
                        <a:rPr lang="en-US" dirty="0">
                          <a:latin typeface="Times New Roman" panose="02020603050405020304" pitchFamily="18" charset="0"/>
                          <a:cs typeface="Times New Roman" panose="02020603050405020304" pitchFamily="18" charset="0"/>
                        </a:rPr>
                        <a:t>Online audio options available with </a:t>
                      </a:r>
                      <a:r>
                        <a:rPr lang="en-US" dirty="0" err="1">
                          <a:latin typeface="Times New Roman" panose="02020603050405020304" pitchFamily="18" charset="0"/>
                          <a:cs typeface="Times New Roman" panose="02020603050405020304" pitchFamily="18" charset="0"/>
                        </a:rPr>
                        <a:t>DataManager</a:t>
                      </a:r>
                      <a:endParaRPr lang="en-US" dirty="0">
                        <a:latin typeface="Times New Roman" panose="02020603050405020304" pitchFamily="18" charset="0"/>
                        <a:cs typeface="Times New Roman" panose="02020603050405020304" pitchFamily="18" charset="0"/>
                      </a:endParaRPr>
                    </a:p>
                  </a:txBody>
                  <a:tcPr/>
                </a:tc>
                <a:tc hMerge="1">
                  <a:txBody>
                    <a:bodyPr/>
                    <a:lstStyle/>
                    <a:p>
                      <a:endParaRPr lang="en-US" dirty="0"/>
                    </a:p>
                  </a:txBody>
                  <a:tcPr/>
                </a:tc>
                <a:extLst>
                  <a:ext uri="{0D108BD9-81ED-4DB2-BD59-A6C34878D82A}">
                    <a16:rowId xmlns:a16="http://schemas.microsoft.com/office/drawing/2014/main" val="202065312"/>
                  </a:ext>
                </a:extLst>
              </a:tr>
              <a:tr h="370840">
                <a:tc>
                  <a:txBody>
                    <a:bodyPr/>
                    <a:lstStyle/>
                    <a:p>
                      <a:r>
                        <a:rPr lang="en-US" sz="1400" dirty="0">
                          <a:latin typeface="Times New Roman" panose="02020603050405020304" pitchFamily="18" charset="0"/>
                          <a:cs typeface="Times New Roman" panose="02020603050405020304" pitchFamily="18" charset="0"/>
                        </a:rPr>
                        <a:t>Levels 5/6 – 8 (KG – 2</a:t>
                      </a:r>
                      <a:r>
                        <a:rPr lang="en-US" sz="1400" baseline="30000" dirty="0">
                          <a:latin typeface="Times New Roman" panose="02020603050405020304" pitchFamily="18" charset="0"/>
                          <a:cs typeface="Times New Roman" panose="02020603050405020304" pitchFamily="18" charset="0"/>
                        </a:rPr>
                        <a:t>nd</a:t>
                      </a:r>
                      <a:r>
                        <a:rPr lang="en-US" sz="1400" dirty="0">
                          <a:latin typeface="Times New Roman" panose="02020603050405020304" pitchFamily="18" charset="0"/>
                          <a:cs typeface="Times New Roman" panose="02020603050405020304" pitchFamily="18" charset="0"/>
                        </a:rPr>
                        <a:t> grades)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Audio Led available in English and Spanish</a:t>
                      </a:r>
                    </a:p>
                  </a:txBody>
                  <a:tcPr/>
                </a:tc>
                <a:tc>
                  <a:txBody>
                    <a:bodyPr/>
                    <a:lstStyle/>
                    <a:p>
                      <a:r>
                        <a:rPr lang="en-US" sz="1400" dirty="0">
                          <a:latin typeface="Times New Roman" panose="02020603050405020304" pitchFamily="18" charset="0"/>
                          <a:cs typeface="Times New Roman" panose="02020603050405020304" pitchFamily="18" charset="0"/>
                        </a:rPr>
                        <a:t>Levels 9 – 11 (3</a:t>
                      </a:r>
                      <a:r>
                        <a:rPr lang="en-US" sz="1400" baseline="30000" dirty="0">
                          <a:latin typeface="Times New Roman" panose="02020603050405020304" pitchFamily="18" charset="0"/>
                          <a:cs typeface="Times New Roman" panose="02020603050405020304" pitchFamily="18" charset="0"/>
                        </a:rPr>
                        <a:t>rd</a:t>
                      </a:r>
                      <a:r>
                        <a:rPr lang="en-US" sz="1400" dirty="0">
                          <a:latin typeface="Times New Roman" panose="02020603050405020304" pitchFamily="18" charset="0"/>
                          <a:cs typeface="Times New Roman" panose="02020603050405020304" pitchFamily="18" charset="0"/>
                        </a:rPr>
                        <a:t> – 5</a:t>
                      </a:r>
                      <a:r>
                        <a:rPr lang="en-US" sz="1400" baseline="30000" dirty="0">
                          <a:latin typeface="Times New Roman" panose="02020603050405020304" pitchFamily="18" charset="0"/>
                          <a:cs typeface="Times New Roman" panose="02020603050405020304" pitchFamily="18" charset="0"/>
                        </a:rPr>
                        <a:t>th</a:t>
                      </a:r>
                      <a:r>
                        <a:rPr lang="en-US" sz="1400" dirty="0">
                          <a:latin typeface="Times New Roman" panose="02020603050405020304" pitchFamily="18" charset="0"/>
                          <a:cs typeface="Times New Roman" panose="02020603050405020304" pitchFamily="18" charset="0"/>
                        </a:rPr>
                        <a:t> grades)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Audio Led available in English, Arabic, Cantonese, Mandarin, Russian, Somali, Spanish, and Vietnamese</a:t>
                      </a:r>
                    </a:p>
                  </a:txBody>
                  <a:tcPr/>
                </a:tc>
                <a:extLst>
                  <a:ext uri="{0D108BD9-81ED-4DB2-BD59-A6C34878D82A}">
                    <a16:rowId xmlns:a16="http://schemas.microsoft.com/office/drawing/2014/main" val="2354916900"/>
                  </a:ext>
                </a:extLst>
              </a:tr>
              <a:tr h="370840">
                <a:tc gridSpan="2">
                  <a:txBody>
                    <a:bodyPr/>
                    <a:lstStyle/>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Any word test content is in English </a:t>
                      </a:r>
                      <a:r>
                        <a:rPr lang="en-US" sz="1400" dirty="0">
                          <a:latin typeface="Times New Roman" panose="02020603050405020304" pitchFamily="18" charset="0"/>
                          <a:cs typeface="Times New Roman" panose="02020603050405020304" pitchFamily="18" charset="0"/>
                          <a:sym typeface="Wingdings" pitchFamily="2" charset="2"/>
                        </a:rPr>
                        <a:t> Verbal battery for Levels 9-11 are all word puzzles</a:t>
                      </a:r>
                      <a:endParaRPr lang="en-US" sz="1400" dirty="0">
                        <a:latin typeface="Times New Roman" panose="02020603050405020304" pitchFamily="18" charset="0"/>
                        <a:cs typeface="Times New Roman" panose="02020603050405020304" pitchFamily="18" charset="0"/>
                      </a:endParaRPr>
                    </a:p>
                  </a:txBody>
                  <a:tcPr/>
                </a:tc>
                <a:tc hMerge="1">
                  <a:txBody>
                    <a:bodyPr/>
                    <a:lstStyle/>
                    <a:p>
                      <a:pPr marL="285750" indent="-285750">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29695275"/>
                  </a:ext>
                </a:extLst>
              </a:tr>
            </a:tbl>
          </a:graphicData>
        </a:graphic>
      </p:graphicFrame>
    </p:spTree>
    <p:extLst>
      <p:ext uri="{BB962C8B-B14F-4D97-AF65-F5344CB8AC3E}">
        <p14:creationId xmlns:p14="http://schemas.microsoft.com/office/powerpoint/2010/main" val="906261294"/>
      </p:ext>
    </p:extLst>
  </p:cSld>
  <p:clrMapOvr>
    <a:masterClrMapping/>
  </p:clrMapOvr>
  <p:transition spd="slow">
    <p:push dir="u"/>
  </p:transition>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7136</TotalTime>
  <Words>3634</Words>
  <Application>Microsoft Macintosh PowerPoint</Application>
  <PresentationFormat>Letter Paper (8.5x11 in)</PresentationFormat>
  <Paragraphs>363</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Times New Roman</vt:lpstr>
      <vt:lpstr>Wingdings</vt:lpstr>
      <vt:lpstr>Zapf Dingbats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Lang</dc:creator>
  <cp:lastModifiedBy>Jessica Lang</cp:lastModifiedBy>
  <cp:revision>112</cp:revision>
  <cp:lastPrinted>2024-08-09T16:13:33Z</cp:lastPrinted>
  <dcterms:created xsi:type="dcterms:W3CDTF">2023-08-03T16:01:13Z</dcterms:created>
  <dcterms:modified xsi:type="dcterms:W3CDTF">2026-09-28T17:08:40Z</dcterms:modified>
</cp:coreProperties>
</file>