
<file path=[Content_Types].xml><?xml version="1.0" encoding="utf-8"?>
<Types xmlns="http://schemas.openxmlformats.org/package/2006/content-types">
  <Default Extension="gif" ContentType="image/gif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90" r:id="rId5"/>
    <p:sldId id="291" r:id="rId6"/>
    <p:sldId id="308" r:id="rId7"/>
    <p:sldId id="306" r:id="rId8"/>
    <p:sldId id="307" r:id="rId9"/>
    <p:sldId id="302" r:id="rId10"/>
    <p:sldId id="301" r:id="rId11"/>
    <p:sldId id="303" r:id="rId12"/>
    <p:sldId id="310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CDBC2B1-1D60-0867-926E-89C563EA5738}" name="Anai Rodriguez" initials="AR" userId="S::Anai.Rodriguez@hcde-texas.org::6e88ac4e-7b1b-4191-9e8b-3c4766ff51c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144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gs" Target="tags/tag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ai Rodriguez" userId="6e88ac4e-7b1b-4191-9e8b-3c4766ff51ca" providerId="ADAL" clId="{AF167645-6EEA-488E-92B4-6F872116E674}"/>
    <pc:docChg chg="modSld">
      <pc:chgData name="Anai Rodriguez" userId="6e88ac4e-7b1b-4191-9e8b-3c4766ff51ca" providerId="ADAL" clId="{AF167645-6EEA-488E-92B4-6F872116E674}" dt="2026-09-11T19:37:49.262" v="9" actId="14100"/>
      <pc:docMkLst>
        <pc:docMk/>
      </pc:docMkLst>
      <pc:sldChg chg="modSp mod">
        <pc:chgData name="Anai Rodriguez" userId="6e88ac4e-7b1b-4191-9e8b-3c4766ff51ca" providerId="ADAL" clId="{AF167645-6EEA-488E-92B4-6F872116E674}" dt="2026-09-10T21:11:13.487" v="5" actId="20577"/>
        <pc:sldMkLst>
          <pc:docMk/>
          <pc:sldMk cId="3485409462" sldId="291"/>
        </pc:sldMkLst>
        <pc:spChg chg="mod">
          <ac:chgData name="Anai Rodriguez" userId="6e88ac4e-7b1b-4191-9e8b-3c4766ff51ca" providerId="ADAL" clId="{AF167645-6EEA-488E-92B4-6F872116E674}" dt="2026-09-10T21:11:13.487" v="5" actId="20577"/>
          <ac:spMkLst>
            <pc:docMk/>
            <pc:sldMk cId="3485409462" sldId="291"/>
            <ac:spMk id="2" creationId="{D764E58C-41DA-5AED-A7EC-0BFA626762A1}"/>
          </ac:spMkLst>
        </pc:spChg>
      </pc:sldChg>
      <pc:sldChg chg="modSp mod">
        <pc:chgData name="Anai Rodriguez" userId="6e88ac4e-7b1b-4191-9e8b-3c4766ff51ca" providerId="ADAL" clId="{AF167645-6EEA-488E-92B4-6F872116E674}" dt="2026-09-11T19:37:49.262" v="9" actId="14100"/>
        <pc:sldMkLst>
          <pc:docMk/>
          <pc:sldMk cId="1948288767" sldId="307"/>
        </pc:sldMkLst>
        <pc:picChg chg="mod">
          <ac:chgData name="Anai Rodriguez" userId="6e88ac4e-7b1b-4191-9e8b-3c4766ff51ca" providerId="ADAL" clId="{AF167645-6EEA-488E-92B4-6F872116E674}" dt="2026-09-11T19:37:49.262" v="9" actId="14100"/>
          <ac:picMkLst>
            <pc:docMk/>
            <pc:sldMk cId="1948288767" sldId="307"/>
            <ac:picMk id="6" creationId="{98EA8B48-08A3-A659-74FF-B9D63BA52FE0}"/>
          </ac:picMkLst>
        </pc:picChg>
      </pc:sldChg>
    </pc:docChg>
  </pc:docChgLst>
  <pc:docChgLst>
    <pc:chgData name="Emmanuel Mensah" userId="dbc89806-d57e-46a8-a86e-192616d7c85f" providerId="ADAL" clId="{A21501F3-C5BA-498E-9213-956363EC9D03}"/>
    <pc:docChg chg="undo custSel modSld">
      <pc:chgData name="Emmanuel Mensah" userId="dbc89806-d57e-46a8-a86e-192616d7c85f" providerId="ADAL" clId="{A21501F3-C5BA-498E-9213-956363EC9D03}" dt="2026-09-15T13:56:50.843" v="157" actId="20577"/>
      <pc:docMkLst>
        <pc:docMk/>
      </pc:docMkLst>
      <pc:sldChg chg="modSp">
        <pc:chgData name="Emmanuel Mensah" userId="dbc89806-d57e-46a8-a86e-192616d7c85f" providerId="ADAL" clId="{A21501F3-C5BA-498E-9213-956363EC9D03}" dt="2026-09-10T19:41:17.081" v="58"/>
        <pc:sldMkLst>
          <pc:docMk/>
          <pc:sldMk cId="2278573421" sldId="290"/>
        </pc:sldMkLst>
        <pc:spChg chg="mod">
          <ac:chgData name="Emmanuel Mensah" userId="dbc89806-d57e-46a8-a86e-192616d7c85f" providerId="ADAL" clId="{A21501F3-C5BA-498E-9213-956363EC9D03}" dt="2026-09-10T19:41:17.081" v="58"/>
          <ac:spMkLst>
            <pc:docMk/>
            <pc:sldMk cId="2278573421" sldId="290"/>
            <ac:spMk id="3" creationId="{22BF43C3-FCDF-E36F-4067-AD8C8A1D5BEB}"/>
          </ac:spMkLst>
        </pc:spChg>
      </pc:sldChg>
      <pc:sldChg chg="modSp mod">
        <pc:chgData name="Emmanuel Mensah" userId="dbc89806-d57e-46a8-a86e-192616d7c85f" providerId="ADAL" clId="{A21501F3-C5BA-498E-9213-956363EC9D03}" dt="2026-09-10T19:46:13.196" v="67" actId="14826"/>
        <pc:sldMkLst>
          <pc:docMk/>
          <pc:sldMk cId="865672605" sldId="301"/>
        </pc:sldMkLst>
        <pc:spChg chg="mod">
          <ac:chgData name="Emmanuel Mensah" userId="dbc89806-d57e-46a8-a86e-192616d7c85f" providerId="ADAL" clId="{A21501F3-C5BA-498E-9213-956363EC9D03}" dt="2026-09-10T19:41:17.081" v="58"/>
          <ac:spMkLst>
            <pc:docMk/>
            <pc:sldMk cId="865672605" sldId="301"/>
            <ac:spMk id="2" creationId="{7919ADB1-DF1E-FDB3-F5B5-9D33B9774C54}"/>
          </ac:spMkLst>
        </pc:spChg>
        <pc:picChg chg="mod">
          <ac:chgData name="Emmanuel Mensah" userId="dbc89806-d57e-46a8-a86e-192616d7c85f" providerId="ADAL" clId="{A21501F3-C5BA-498E-9213-956363EC9D03}" dt="2026-09-10T19:46:13.196" v="67" actId="14826"/>
          <ac:picMkLst>
            <pc:docMk/>
            <pc:sldMk cId="865672605" sldId="301"/>
            <ac:picMk id="5" creationId="{2F6CC100-32D9-2C58-DAA2-8DC9AFD21DB0}"/>
          </ac:picMkLst>
        </pc:picChg>
      </pc:sldChg>
      <pc:sldChg chg="modSp mod">
        <pc:chgData name="Emmanuel Mensah" userId="dbc89806-d57e-46a8-a86e-192616d7c85f" providerId="ADAL" clId="{A21501F3-C5BA-498E-9213-956363EC9D03}" dt="2026-09-10T19:45:38.112" v="66" actId="14100"/>
        <pc:sldMkLst>
          <pc:docMk/>
          <pc:sldMk cId="2947591206" sldId="302"/>
        </pc:sldMkLst>
        <pc:spChg chg="mod">
          <ac:chgData name="Emmanuel Mensah" userId="dbc89806-d57e-46a8-a86e-192616d7c85f" providerId="ADAL" clId="{A21501F3-C5BA-498E-9213-956363EC9D03}" dt="2026-09-10T19:41:17.081" v="58"/>
          <ac:spMkLst>
            <pc:docMk/>
            <pc:sldMk cId="2947591206" sldId="302"/>
            <ac:spMk id="2" creationId="{9C3E1CEB-7798-820B-D5F1-B6F105D772F5}"/>
          </ac:spMkLst>
        </pc:spChg>
        <pc:picChg chg="mod">
          <ac:chgData name="Emmanuel Mensah" userId="dbc89806-d57e-46a8-a86e-192616d7c85f" providerId="ADAL" clId="{A21501F3-C5BA-498E-9213-956363EC9D03}" dt="2026-09-10T19:44:54.643" v="64" actId="14826"/>
          <ac:picMkLst>
            <pc:docMk/>
            <pc:sldMk cId="2947591206" sldId="302"/>
            <ac:picMk id="5" creationId="{D5FF32BB-859F-FE55-8FF6-B5E426E4A74A}"/>
          </ac:picMkLst>
        </pc:picChg>
        <pc:picChg chg="mod">
          <ac:chgData name="Emmanuel Mensah" userId="dbc89806-d57e-46a8-a86e-192616d7c85f" providerId="ADAL" clId="{A21501F3-C5BA-498E-9213-956363EC9D03}" dt="2026-09-10T19:45:38.112" v="66" actId="14100"/>
          <ac:picMkLst>
            <pc:docMk/>
            <pc:sldMk cId="2947591206" sldId="302"/>
            <ac:picMk id="7" creationId="{09FC6B94-6C71-3C35-169A-122D72794740}"/>
          </ac:picMkLst>
        </pc:picChg>
      </pc:sldChg>
      <pc:sldChg chg="modSp mod">
        <pc:chgData name="Emmanuel Mensah" userId="dbc89806-d57e-46a8-a86e-192616d7c85f" providerId="ADAL" clId="{A21501F3-C5BA-498E-9213-956363EC9D03}" dt="2026-09-10T19:47:06.807" v="69" actId="14100"/>
        <pc:sldMkLst>
          <pc:docMk/>
          <pc:sldMk cId="425811488" sldId="303"/>
        </pc:sldMkLst>
        <pc:spChg chg="mod">
          <ac:chgData name="Emmanuel Mensah" userId="dbc89806-d57e-46a8-a86e-192616d7c85f" providerId="ADAL" clId="{A21501F3-C5BA-498E-9213-956363EC9D03}" dt="2026-09-10T19:41:17.081" v="58"/>
          <ac:spMkLst>
            <pc:docMk/>
            <pc:sldMk cId="425811488" sldId="303"/>
            <ac:spMk id="2" creationId="{7D068E30-8495-7501-B524-09916D2DD0A7}"/>
          </ac:spMkLst>
        </pc:spChg>
        <pc:picChg chg="mod">
          <ac:chgData name="Emmanuel Mensah" userId="dbc89806-d57e-46a8-a86e-192616d7c85f" providerId="ADAL" clId="{A21501F3-C5BA-498E-9213-956363EC9D03}" dt="2026-09-10T19:47:06.807" v="69" actId="14100"/>
          <ac:picMkLst>
            <pc:docMk/>
            <pc:sldMk cId="425811488" sldId="303"/>
            <ac:picMk id="6" creationId="{6EDBFD41-6DD0-EE8F-445A-56498D242454}"/>
          </ac:picMkLst>
        </pc:picChg>
      </pc:sldChg>
      <pc:sldChg chg="modSp mod">
        <pc:chgData name="Emmanuel Mensah" userId="dbc89806-d57e-46a8-a86e-192616d7c85f" providerId="ADAL" clId="{A21501F3-C5BA-498E-9213-956363EC9D03}" dt="2026-09-10T19:43:11.966" v="61" actId="14100"/>
        <pc:sldMkLst>
          <pc:docMk/>
          <pc:sldMk cId="1577078561" sldId="306"/>
        </pc:sldMkLst>
        <pc:spChg chg="mod">
          <ac:chgData name="Emmanuel Mensah" userId="dbc89806-d57e-46a8-a86e-192616d7c85f" providerId="ADAL" clId="{A21501F3-C5BA-498E-9213-956363EC9D03}" dt="2026-09-10T19:41:17.081" v="58"/>
          <ac:spMkLst>
            <pc:docMk/>
            <pc:sldMk cId="1577078561" sldId="306"/>
            <ac:spMk id="2" creationId="{E8C8CC62-C32D-A0C3-E424-E0C6420BC92F}"/>
          </ac:spMkLst>
        </pc:spChg>
        <pc:picChg chg="mod">
          <ac:chgData name="Emmanuel Mensah" userId="dbc89806-d57e-46a8-a86e-192616d7c85f" providerId="ADAL" clId="{A21501F3-C5BA-498E-9213-956363EC9D03}" dt="2026-09-10T19:43:11.966" v="61" actId="14100"/>
          <ac:picMkLst>
            <pc:docMk/>
            <pc:sldMk cId="1577078561" sldId="306"/>
            <ac:picMk id="12" creationId="{49EAD628-E3AC-CC82-4A34-560187433D55}"/>
          </ac:picMkLst>
        </pc:picChg>
      </pc:sldChg>
      <pc:sldChg chg="modSp mod">
        <pc:chgData name="Emmanuel Mensah" userId="dbc89806-d57e-46a8-a86e-192616d7c85f" providerId="ADAL" clId="{A21501F3-C5BA-498E-9213-956363EC9D03}" dt="2026-09-15T13:56:50.843" v="157" actId="20577"/>
        <pc:sldMkLst>
          <pc:docMk/>
          <pc:sldMk cId="1948288767" sldId="307"/>
        </pc:sldMkLst>
        <pc:spChg chg="mod">
          <ac:chgData name="Emmanuel Mensah" userId="dbc89806-d57e-46a8-a86e-192616d7c85f" providerId="ADAL" clId="{A21501F3-C5BA-498E-9213-956363EC9D03}" dt="2026-09-10T19:41:17.081" v="58"/>
          <ac:spMkLst>
            <pc:docMk/>
            <pc:sldMk cId="1948288767" sldId="307"/>
            <ac:spMk id="2" creationId="{35C1BF26-EEFC-FDD4-FE5B-E92D655CC18E}"/>
          </ac:spMkLst>
        </pc:spChg>
        <pc:spChg chg="mod">
          <ac:chgData name="Emmanuel Mensah" userId="dbc89806-d57e-46a8-a86e-192616d7c85f" providerId="ADAL" clId="{A21501F3-C5BA-498E-9213-956363EC9D03}" dt="2026-09-15T13:56:50.843" v="157" actId="20577"/>
          <ac:spMkLst>
            <pc:docMk/>
            <pc:sldMk cId="1948288767" sldId="307"/>
            <ac:spMk id="4" creationId="{0D5D7AE3-86BD-5DB0-D64F-8F76406066E2}"/>
          </ac:spMkLst>
        </pc:spChg>
        <pc:picChg chg="mod">
          <ac:chgData name="Emmanuel Mensah" userId="dbc89806-d57e-46a8-a86e-192616d7c85f" providerId="ADAL" clId="{A21501F3-C5BA-498E-9213-956363EC9D03}" dt="2026-09-10T19:44:25.972" v="63" actId="14100"/>
          <ac:picMkLst>
            <pc:docMk/>
            <pc:sldMk cId="1948288767" sldId="307"/>
            <ac:picMk id="6" creationId="{98EA8B48-08A3-A659-74FF-B9D63BA52FE0}"/>
          </ac:picMkLst>
        </pc:picChg>
      </pc:sldChg>
      <pc:sldChg chg="modSp mod">
        <pc:chgData name="Emmanuel Mensah" userId="dbc89806-d57e-46a8-a86e-192616d7c85f" providerId="ADAL" clId="{A21501F3-C5BA-498E-9213-956363EC9D03}" dt="2026-09-10T19:42:20.015" v="59" actId="14826"/>
        <pc:sldMkLst>
          <pc:docMk/>
          <pc:sldMk cId="2351595246" sldId="308"/>
        </pc:sldMkLst>
        <pc:spChg chg="mod">
          <ac:chgData name="Emmanuel Mensah" userId="dbc89806-d57e-46a8-a86e-192616d7c85f" providerId="ADAL" clId="{A21501F3-C5BA-498E-9213-956363EC9D03}" dt="2026-09-10T19:41:17.081" v="58"/>
          <ac:spMkLst>
            <pc:docMk/>
            <pc:sldMk cId="2351595246" sldId="308"/>
            <ac:spMk id="2" creationId="{8AA33C95-47A9-2697-2B58-9CE5688C3213}"/>
          </ac:spMkLst>
        </pc:spChg>
        <pc:picChg chg="mod">
          <ac:chgData name="Emmanuel Mensah" userId="dbc89806-d57e-46a8-a86e-192616d7c85f" providerId="ADAL" clId="{A21501F3-C5BA-498E-9213-956363EC9D03}" dt="2026-09-10T19:42:20.015" v="59" actId="14826"/>
          <ac:picMkLst>
            <pc:docMk/>
            <pc:sldMk cId="2351595246" sldId="308"/>
            <ac:picMk id="5" creationId="{D9450F61-ECD9-7BBE-F3E9-3B4B4843B7F1}"/>
          </ac:picMkLst>
        </pc:picChg>
      </pc:sldChg>
      <pc:sldChg chg="modSp mod">
        <pc:chgData name="Emmanuel Mensah" userId="dbc89806-d57e-46a8-a86e-192616d7c85f" providerId="ADAL" clId="{A21501F3-C5BA-498E-9213-956363EC9D03}" dt="2026-09-10T19:48:26.093" v="117" actId="20577"/>
        <pc:sldMkLst>
          <pc:docMk/>
          <pc:sldMk cId="3217685972" sldId="310"/>
        </pc:sldMkLst>
        <pc:spChg chg="mod">
          <ac:chgData name="Emmanuel Mensah" userId="dbc89806-d57e-46a8-a86e-192616d7c85f" providerId="ADAL" clId="{A21501F3-C5BA-498E-9213-956363EC9D03}" dt="2026-09-10T19:48:26.093" v="117" actId="20577"/>
          <ac:spMkLst>
            <pc:docMk/>
            <pc:sldMk cId="3217685972" sldId="310"/>
            <ac:spMk id="6" creationId="{36384129-CCB5-CDD5-8FF1-E21781516925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hild holding a red hat&#10;&#10;AI-generated content may be incorrect.">
            <a:extLst>
              <a:ext uri="{FF2B5EF4-FFF2-40B4-BE49-F238E27FC236}">
                <a16:creationId xmlns:a16="http://schemas.microsoft.com/office/drawing/2014/main" id="{2A649481-E88F-77F9-FA1B-9E3FE6843E2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F481199-91F8-6C6C-3F4A-8EB3A9CE8C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0452" y="1122363"/>
            <a:ext cx="5055705" cy="3052072"/>
          </a:xfrm>
        </p:spPr>
        <p:txBody>
          <a:bodyPr anchor="b"/>
          <a:lstStyle>
            <a:lvl1pPr algn="l">
              <a:defRPr sz="6000">
                <a:solidFill>
                  <a:srgbClr val="ECB3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FEEE8-3D59-DB8F-A9B1-56C15C3543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0452" y="4333876"/>
            <a:ext cx="5761383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443539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A649481-E88F-77F9-FA1B-9E3FE6843E2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F481199-91F8-6C6C-3F4A-8EB3A9CE8C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0452" y="1122363"/>
            <a:ext cx="5055705" cy="3052072"/>
          </a:xfrm>
        </p:spPr>
        <p:txBody>
          <a:bodyPr anchor="b"/>
          <a:lstStyle>
            <a:lvl1pPr algn="l">
              <a:defRPr sz="6000">
                <a:solidFill>
                  <a:srgbClr val="ECB3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FEEE8-3D59-DB8F-A9B1-56C15C3543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0452" y="4333876"/>
            <a:ext cx="5761383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19454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A649481-E88F-77F9-FA1B-9E3FE6843E2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F481199-91F8-6C6C-3F4A-8EB3A9CE8C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0452" y="1122363"/>
            <a:ext cx="5055705" cy="3052072"/>
          </a:xfrm>
        </p:spPr>
        <p:txBody>
          <a:bodyPr anchor="b"/>
          <a:lstStyle>
            <a:lvl1pPr algn="l">
              <a:defRPr sz="6000">
                <a:solidFill>
                  <a:srgbClr val="ECB3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FEEE8-3D59-DB8F-A9B1-56C15C3543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0452" y="4333876"/>
            <a:ext cx="5761383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770970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A649481-E88F-77F9-FA1B-9E3FE6843E2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F481199-91F8-6C6C-3F4A-8EB3A9CE8C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0452" y="1122363"/>
            <a:ext cx="5055705" cy="3052072"/>
          </a:xfrm>
        </p:spPr>
        <p:txBody>
          <a:bodyPr anchor="b"/>
          <a:lstStyle>
            <a:lvl1pPr algn="l">
              <a:defRPr sz="6000">
                <a:solidFill>
                  <a:srgbClr val="ECB3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FEEE8-3D59-DB8F-A9B1-56C15C3543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0452" y="4333876"/>
            <a:ext cx="5761383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195007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A649481-E88F-77F9-FA1B-9E3FE6843E2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F481199-91F8-6C6C-3F4A-8EB3A9CE8C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0452" y="1122363"/>
            <a:ext cx="5055705" cy="3052072"/>
          </a:xfrm>
        </p:spPr>
        <p:txBody>
          <a:bodyPr anchor="b"/>
          <a:lstStyle>
            <a:lvl1pPr algn="l">
              <a:defRPr sz="6000">
                <a:solidFill>
                  <a:srgbClr val="ECB3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FEEE8-3D59-DB8F-A9B1-56C15C3543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0452" y="4333876"/>
            <a:ext cx="5761383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846241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6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A649481-E88F-77F9-FA1B-9E3FE6843E2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F481199-91F8-6C6C-3F4A-8EB3A9CE8C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0452" y="1122363"/>
            <a:ext cx="5055705" cy="3052072"/>
          </a:xfrm>
        </p:spPr>
        <p:txBody>
          <a:bodyPr anchor="b"/>
          <a:lstStyle>
            <a:lvl1pPr algn="l">
              <a:defRPr sz="6000">
                <a:solidFill>
                  <a:srgbClr val="ECB3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FEEE8-3D59-DB8F-A9B1-56C15C3543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0452" y="4333876"/>
            <a:ext cx="5761383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784747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7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A649481-E88F-77F9-FA1B-9E3FE6843E2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F481199-91F8-6C6C-3F4A-8EB3A9CE8C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94783" y="1122363"/>
            <a:ext cx="5055705" cy="3052072"/>
          </a:xfrm>
        </p:spPr>
        <p:txBody>
          <a:bodyPr anchor="b"/>
          <a:lstStyle>
            <a:lvl1pPr algn="l">
              <a:defRPr sz="6000">
                <a:solidFill>
                  <a:srgbClr val="ECB3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FEEE8-3D59-DB8F-A9B1-56C15C3543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94783" y="4333876"/>
            <a:ext cx="5761383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5040245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tegory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children and a teacher&#10;&#10;AI-generated content may be incorrect.">
            <a:extLst>
              <a:ext uri="{FF2B5EF4-FFF2-40B4-BE49-F238E27FC236}">
                <a16:creationId xmlns:a16="http://schemas.microsoft.com/office/drawing/2014/main" id="{545F08B2-5B8D-F9E6-542E-2F44B541147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537C9D58-9A13-BB13-419E-9A338F063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9521" y="576263"/>
            <a:ext cx="5237921" cy="1272415"/>
          </a:xfrm>
        </p:spPr>
        <p:txBody>
          <a:bodyPr anchor="b"/>
          <a:lstStyle>
            <a:lvl1pPr>
              <a:defRPr sz="4000">
                <a:solidFill>
                  <a:srgbClr val="ECB3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7BA319FF-45DD-C6BC-C5F7-365FB22B05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9520" y="2007704"/>
            <a:ext cx="5237921" cy="4274033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37419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tegory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45F08B2-5B8D-F9E6-542E-2F44B541147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6568B02F-74D7-F642-08B7-733C3461A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9521" y="576263"/>
            <a:ext cx="5237921" cy="1272415"/>
          </a:xfrm>
        </p:spPr>
        <p:txBody>
          <a:bodyPr anchor="b"/>
          <a:lstStyle>
            <a:lvl1pPr>
              <a:defRPr sz="4000">
                <a:solidFill>
                  <a:srgbClr val="ECB3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02CCCEA5-9987-217B-9766-A129114A44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9520" y="2007704"/>
            <a:ext cx="5237921" cy="4274033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951929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tegory Slid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45F08B2-5B8D-F9E6-542E-2F44B541147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B90A20D3-F5AA-0FE9-91FD-78EEAF043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9521" y="576263"/>
            <a:ext cx="5237921" cy="1272415"/>
          </a:xfrm>
        </p:spPr>
        <p:txBody>
          <a:bodyPr anchor="b"/>
          <a:lstStyle>
            <a:lvl1pPr>
              <a:defRPr sz="4000">
                <a:solidFill>
                  <a:srgbClr val="ECB3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441AF70F-1D48-CE4D-40B0-E8E205D21E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9520" y="2007704"/>
            <a:ext cx="5237921" cy="4274033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099251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tegory Slide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45F08B2-5B8D-F9E6-542E-2F44B541147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933D7993-215D-2B11-FF6D-C6E965155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9521" y="576263"/>
            <a:ext cx="5237921" cy="1272415"/>
          </a:xfrm>
        </p:spPr>
        <p:txBody>
          <a:bodyPr anchor="b"/>
          <a:lstStyle>
            <a:lvl1pPr>
              <a:defRPr sz="4000">
                <a:solidFill>
                  <a:srgbClr val="ECB3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D481ED7-473E-98ED-40E7-5CAED1DF2E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9520" y="2007704"/>
            <a:ext cx="5237921" cy="4274033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980215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tegory Slide 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45F08B2-5B8D-F9E6-542E-2F44B541147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9FE81F37-A057-5858-1665-01C3208CF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9521" y="576263"/>
            <a:ext cx="5237921" cy="1272415"/>
          </a:xfrm>
        </p:spPr>
        <p:txBody>
          <a:bodyPr anchor="b"/>
          <a:lstStyle>
            <a:lvl1pPr>
              <a:defRPr sz="4000">
                <a:solidFill>
                  <a:srgbClr val="ECB3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7A7C6A4-69B9-FDDA-F959-B86F43CCA2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9520" y="2007704"/>
            <a:ext cx="5237921" cy="4274033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397030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tegory Slide 6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45F08B2-5B8D-F9E6-542E-2F44B541147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423949-66AC-834B-E78D-34BDDBD35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9521" y="576263"/>
            <a:ext cx="5237921" cy="1272415"/>
          </a:xfrm>
        </p:spPr>
        <p:txBody>
          <a:bodyPr anchor="b"/>
          <a:lstStyle>
            <a:lvl1pPr>
              <a:defRPr sz="4000">
                <a:solidFill>
                  <a:srgbClr val="ECB3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5C4D1F-CB9C-2E03-EAE7-1FAB841754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9520" y="2007704"/>
            <a:ext cx="5237921" cy="4274033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732563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ontent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lose-up of a white background&#10;&#10;AI-generated content may be incorrect.">
            <a:extLst>
              <a:ext uri="{FF2B5EF4-FFF2-40B4-BE49-F238E27FC236}">
                <a16:creationId xmlns:a16="http://schemas.microsoft.com/office/drawing/2014/main" id="{32E4203E-704C-E426-9EAE-B2909C1D9A8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423949-66AC-834B-E78D-34BDDBD35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6685" y="1034608"/>
            <a:ext cx="7308298" cy="1868557"/>
          </a:xfrm>
        </p:spPr>
        <p:txBody>
          <a:bodyPr anchor="b"/>
          <a:lstStyle>
            <a:lvl1pPr>
              <a:defRPr sz="6000">
                <a:solidFill>
                  <a:srgbClr val="002856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5C4D1F-CB9C-2E03-EAE7-1FAB841754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96685" y="3096612"/>
            <a:ext cx="7308298" cy="198228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0F050C-9AA6-DA1C-CE42-A394BEFB2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90434"/>
            <a:ext cx="639417" cy="365125"/>
          </a:xfrm>
        </p:spPr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F3065728-08E2-384A-AA5C-1D59EF381DCC}" type="slidenum">
              <a:rPr lang="en-US" smtClean="0"/>
              <a:pPr/>
              <a:t>‹#›</a:t>
            </a:fld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579ED550-C1D5-F7AF-6E91-D954974320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7347" y="6290434"/>
            <a:ext cx="7580244" cy="365125"/>
          </a:xfrm>
        </p:spPr>
        <p:txBody>
          <a:bodyPr/>
          <a:lstStyle>
            <a:lvl1pPr algn="l"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algn="l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0371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ontent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2E4203E-704C-E426-9EAE-B2909C1D9A8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423949-66AC-834B-E78D-34BDDBD35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6685" y="1034608"/>
            <a:ext cx="7308298" cy="1868557"/>
          </a:xfrm>
        </p:spPr>
        <p:txBody>
          <a:bodyPr anchor="b"/>
          <a:lstStyle>
            <a:lvl1pPr>
              <a:defRPr sz="6000">
                <a:solidFill>
                  <a:srgbClr val="002856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5C4D1F-CB9C-2E03-EAE7-1FAB841754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96685" y="3096612"/>
            <a:ext cx="7308298" cy="198228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0F050C-9AA6-DA1C-CE42-A394BEFB2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90434"/>
            <a:ext cx="639417" cy="365125"/>
          </a:xfrm>
        </p:spPr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F3065728-08E2-384A-AA5C-1D59EF381D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BF1DA92-CD8F-88DC-E959-949DC5053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7347" y="6290434"/>
            <a:ext cx="7580244" cy="365125"/>
          </a:xfrm>
        </p:spPr>
        <p:txBody>
          <a:bodyPr/>
          <a:lstStyle>
            <a:lvl1pPr algn="l"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algn="l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2948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ontent Slid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2E4203E-704C-E426-9EAE-B2909C1D9A8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423949-66AC-834B-E78D-34BDDBD35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7347" y="1034608"/>
            <a:ext cx="10237305" cy="1868557"/>
          </a:xfrm>
        </p:spPr>
        <p:txBody>
          <a:bodyPr anchor="b"/>
          <a:lstStyle>
            <a:lvl1pPr>
              <a:defRPr sz="6000">
                <a:solidFill>
                  <a:srgbClr val="002856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5C4D1F-CB9C-2E03-EAE7-1FAB841754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77347" y="3096612"/>
            <a:ext cx="10237304" cy="198228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95AB89-762E-E17B-693C-17EFB527F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7347" y="6290434"/>
            <a:ext cx="7580244" cy="365125"/>
          </a:xfrm>
        </p:spPr>
        <p:txBody>
          <a:bodyPr/>
          <a:lstStyle>
            <a:lvl1pPr algn="l"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algn="l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0F050C-9AA6-DA1C-CE42-A394BEFB2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90434"/>
            <a:ext cx="639417" cy="365125"/>
          </a:xfrm>
        </p:spPr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F3065728-08E2-384A-AA5C-1D59EF381D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3751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2E4203E-704C-E426-9EAE-B2909C1D9A8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0F050C-9AA6-DA1C-CE42-A394BEFB2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90434"/>
            <a:ext cx="639417" cy="365125"/>
          </a:xfrm>
        </p:spPr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F3065728-08E2-384A-AA5C-1D59EF381D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F3AA707-28CA-86E4-F5FC-8A589D2A8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7347" y="1034608"/>
            <a:ext cx="10237305" cy="1868557"/>
          </a:xfrm>
        </p:spPr>
        <p:txBody>
          <a:bodyPr anchor="b"/>
          <a:lstStyle>
            <a:lvl1pPr>
              <a:defRPr sz="6000">
                <a:solidFill>
                  <a:srgbClr val="002856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48AB9998-3FB3-75F6-4879-D6BCAA747E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77347" y="3096612"/>
            <a:ext cx="10237304" cy="198228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9AAD9861-6EC4-1F69-C0E5-108A8DAB4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7347" y="6290434"/>
            <a:ext cx="7580244" cy="365125"/>
          </a:xfrm>
        </p:spPr>
        <p:txBody>
          <a:bodyPr/>
          <a:lstStyle>
            <a:lvl1pPr algn="l"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algn="l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2812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ontent Slide 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white grid with black squares&#10;&#10;AI-generated content may be incorrect.">
            <a:extLst>
              <a:ext uri="{FF2B5EF4-FFF2-40B4-BE49-F238E27FC236}">
                <a16:creationId xmlns:a16="http://schemas.microsoft.com/office/drawing/2014/main" id="{A4F79184-E2A2-C2F2-9A29-39C8DA4A1E7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9726AB4-B4F5-F949-17A8-4EB18DD10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AEB3EB-92BA-7CA6-8DB2-43AAF21B8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90434"/>
            <a:ext cx="639417" cy="365125"/>
          </a:xfrm>
        </p:spPr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F3065728-08E2-384A-AA5C-1D59EF381D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BA5C1CDA-C4C1-9EC9-B1E7-CCF6FB8B0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7347" y="6290434"/>
            <a:ext cx="7580244" cy="365125"/>
          </a:xfrm>
        </p:spPr>
        <p:txBody>
          <a:bodyPr/>
          <a:lstStyle>
            <a:lvl1pPr algn="l"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algn="l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599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86AF21-46AF-2DA8-24E9-920FD57D4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3D96B8-AFF8-2004-E0F7-F12D1D0375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147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F0CAAE-B860-926A-2F54-93836BEE47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44077" y="6290434"/>
            <a:ext cx="54135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5FB0D5-5C7A-E53D-0213-A1F0C9E2E4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70235" y="6290434"/>
            <a:ext cx="6394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65728-08E2-384A-AA5C-1D59EF381D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670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02856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285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0285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0285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285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285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7.xml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9.xml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6DC8F-EDA6-3362-F5B0-304F4102312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Investment Report		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BF43C3-FCDF-E36F-4067-AD8C8A1D5BE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solidFill>
                  <a:schemeClr val="bg1"/>
                </a:solidFill>
                <a:latin typeface="Arial"/>
                <a:cs typeface="Arial"/>
              </a:rPr>
              <a:t>Quarter Ended August 31, 2026</a:t>
            </a:r>
          </a:p>
          <a:p>
            <a:r>
              <a:rPr lang="en-US">
                <a:solidFill>
                  <a:schemeClr val="bg1"/>
                </a:solidFill>
                <a:latin typeface="Arial"/>
                <a:cs typeface="Arial"/>
              </a:rPr>
              <a:t>Ann Westbrooks, CPA, RTSBA</a:t>
            </a:r>
          </a:p>
          <a:p>
            <a:r>
              <a:rPr lang="en-US">
                <a:solidFill>
                  <a:schemeClr val="bg1"/>
                </a:solidFill>
                <a:latin typeface="Arial"/>
                <a:cs typeface="Arial"/>
              </a:rPr>
              <a:t>Chief Financial Officer</a:t>
            </a:r>
            <a:endParaRPr lang="en-US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785734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4E58C-41DA-5AED-A7EC-0BFA62676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Roboto" panose="02000000000000000000" pitchFamily="2" charset="0"/>
              </a:rPr>
              <a:t>QUARTERLY INVESTMENT REPORT (unaudited)</a:t>
            </a:r>
            <a:br>
              <a:rPr lang="en-US" sz="3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Roboto" panose="02000000000000000000" pitchFamily="2" charset="0"/>
              </a:rPr>
            </a:br>
            <a:r>
              <a:rPr lang="en-US" sz="3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Roboto" panose="02000000000000000000" pitchFamily="2" charset="0"/>
              </a:rPr>
              <a:t>PURPOSE OF REPORT</a:t>
            </a:r>
            <a:br>
              <a:rPr lang="en-US" sz="3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Roboto" panose="02000000000000000000" pitchFamily="2" charset="0"/>
              </a:rPr>
            </a:br>
            <a:r>
              <a:rPr lang="en-US" sz="2400" b="0">
                <a:solidFill>
                  <a:schemeClr val="tx1"/>
                </a:solidFill>
                <a:ea typeface="Roboto" panose="02000000000000000000" pitchFamily="2" charset="0"/>
              </a:rPr>
              <a:t>As of August 31, 2026</a:t>
            </a:r>
            <a:endParaRPr lang="en-US" sz="3200" b="0">
              <a:solidFill>
                <a:schemeClr val="tx1"/>
              </a:solidFill>
              <a:ea typeface="Roboto" panose="02000000000000000000" pitchFamily="2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13EF123-39BA-0ACC-ABB3-C5C6B2126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065728-08E2-384A-AA5C-1D59EF381DC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8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6D9A4D-8664-BCA6-BD94-2E9A9D531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8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A96FD4-281E-A255-CFCA-3FA325D3B7F6}"/>
              </a:ext>
            </a:extLst>
          </p:cNvPr>
          <p:cNvSpPr txBox="1"/>
          <p:nvPr/>
        </p:nvSpPr>
        <p:spPr>
          <a:xfrm>
            <a:off x="447211" y="1679838"/>
            <a:ext cx="10906589" cy="4544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2856"/>
              </a:buClr>
              <a:buSzPct val="8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State compliance with state law, HCDE policy and investment strategy.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2856"/>
              </a:buClr>
              <a:buSzPct val="8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	Texas Government Code, Section 2256, Public Funds Investment Act; and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2856"/>
              </a:buClr>
              <a:buSzPct val="8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	HCDE CDA (LEGAL) and CDA (LOCAL), Other Revenues: Investments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2856"/>
              </a:buClr>
              <a:buSzPct val="8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Describe investment position at report date.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2856"/>
              </a:buClr>
              <a:buSzPct val="8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	HCDE Portfolio by Investment Type  /  PFC Portfolio by Investment Type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2856"/>
              </a:buClr>
              <a:buSzPct val="8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State account or fund for each investment asset.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2856"/>
              </a:buClr>
              <a:buSzPct val="8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	HCDE Investment Earnings Reports  /  PFC Investment Earnings Reports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2856"/>
              </a:buClr>
              <a:buSzPct val="8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State book and market value for each investment asset at beginning and end of the period.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2856"/>
              </a:buClr>
              <a:buSzPct val="8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	HCDE Inventory Report  /  PFC Inventory Report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2856"/>
              </a:buClr>
              <a:buSzPct val="8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Present a summary statement for each pooled fund group, including beginning market value; additions and changes to market value during the period; and ending market value.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2856"/>
              </a:buClr>
              <a:buSzPct val="8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	HCDE Inventory Report  /  PFC Inventory Report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F2BB974-1275-9A94-9460-B30403A947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5985" y="1202756"/>
            <a:ext cx="3907159" cy="275489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854094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33C95-47A9-2697-2B58-9CE5688C32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217" y="0"/>
            <a:ext cx="10515600" cy="1325563"/>
          </a:xfrm>
        </p:spPr>
        <p:txBody>
          <a:bodyPr>
            <a:noAutofit/>
          </a:bodyPr>
          <a:lstStyle/>
          <a:p>
            <a:r>
              <a:rPr lang="en-US" sz="2800" b="0">
                <a:solidFill>
                  <a:schemeClr val="tx1"/>
                </a:solidFill>
                <a:latin typeface="Arial"/>
                <a:cs typeface="Arial"/>
              </a:rPr>
              <a:t>QUARTERLY INVESTMENT REPORT (unaudited)</a:t>
            </a:r>
            <a:br>
              <a:rPr lang="en-US" sz="2800" b="0"/>
            </a:br>
            <a:r>
              <a:rPr lang="en-US" sz="2800" b="0">
                <a:solidFill>
                  <a:schemeClr val="tx1"/>
                </a:solidFill>
                <a:latin typeface="Arial"/>
                <a:cs typeface="Arial"/>
              </a:rPr>
              <a:t>INVESTMENT INTEREST RATES AND EARNED YIELD</a:t>
            </a:r>
            <a:br>
              <a:rPr lang="en-US" sz="3200" b="0"/>
            </a:br>
            <a:r>
              <a:rPr lang="en-US" sz="2400" b="0">
                <a:solidFill>
                  <a:schemeClr val="tx1"/>
                </a:solidFill>
                <a:latin typeface="Arial"/>
                <a:cs typeface="Arial"/>
              </a:rPr>
              <a:t>Quarter Ended August 31, 2026</a:t>
            </a:r>
            <a:endParaRPr lang="en-US" sz="32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C6E9049-754A-2CAC-397C-498B8CFBB8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4D137E-6BE7-59D0-E343-EE374D117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9450F61-ECD9-7BBE-F3E9-3B4B4843B7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09580" y="1228703"/>
            <a:ext cx="3441259" cy="467244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34A3143-78B3-5F67-7054-385352B7DC2D}"/>
              </a:ext>
            </a:extLst>
          </p:cNvPr>
          <p:cNvSpPr txBox="1"/>
          <p:nvPr/>
        </p:nvSpPr>
        <p:spPr>
          <a:xfrm>
            <a:off x="674310" y="1518972"/>
            <a:ext cx="3336060" cy="34163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>
                <a:latin typeface="Arial"/>
                <a:ea typeface="Calibri"/>
                <a:cs typeface="Arial"/>
              </a:rPr>
              <a:t>Interest rates are trending lower in 2026 when compared to 2025 due to interest rate cuts in late 2025</a:t>
            </a:r>
          </a:p>
          <a:p>
            <a:pPr marL="342900" indent="-342900">
              <a:buFont typeface="Arial"/>
              <a:buChar char="•"/>
            </a:pPr>
            <a:r>
              <a:rPr lang="en-US" sz="2400">
                <a:latin typeface="Arial"/>
                <a:ea typeface="Calibri"/>
                <a:cs typeface="Arial"/>
              </a:rPr>
              <a:t>Investment approach – safety→ liquidity→ yield 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515952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C8CC62-C32D-A0C3-E424-E0C6420BC9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417" y="365125"/>
            <a:ext cx="10714383" cy="1325563"/>
          </a:xfrm>
        </p:spPr>
        <p:txBody>
          <a:bodyPr>
            <a:noAutofit/>
          </a:bodyPr>
          <a:lstStyle/>
          <a:p>
            <a:r>
              <a:rPr lang="en-US" sz="3200" b="0">
                <a:solidFill>
                  <a:schemeClr val="tx1"/>
                </a:solidFill>
                <a:latin typeface="Arial"/>
                <a:cs typeface="Arial"/>
              </a:rPr>
              <a:t>QUARTERLY INVESTMENT REPORT (unaudited)</a:t>
            </a:r>
            <a:br>
              <a:rPr lang="en-US" sz="3200" b="0"/>
            </a:br>
            <a:r>
              <a:rPr lang="en-US" sz="3200" b="0">
                <a:solidFill>
                  <a:schemeClr val="tx1"/>
                </a:solidFill>
                <a:latin typeface="Arial"/>
                <a:cs typeface="Arial"/>
              </a:rPr>
              <a:t>HCDE &amp; PFC PORTFOLIO MARKET AND BOOK VALUE</a:t>
            </a:r>
            <a:br>
              <a:rPr lang="en-US" sz="3200" b="0"/>
            </a:br>
            <a:r>
              <a:rPr lang="en-US" sz="2800" b="0">
                <a:solidFill>
                  <a:schemeClr val="tx1"/>
                </a:solidFill>
                <a:latin typeface="Arial"/>
                <a:cs typeface="Arial"/>
              </a:rPr>
              <a:t>Quarter Ended August 31, 2026</a:t>
            </a:r>
            <a:endParaRPr lang="en-US" sz="32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5A0B2BF-2917-B3CD-BCF0-5FF43F439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B8B6AE-8A8F-59C5-A8ED-B8D3BDE35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9EAD628-E3AC-CC82-4A34-560187433D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58318" y="2277874"/>
            <a:ext cx="4818672" cy="290372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C47C233-DE1C-63E5-30E8-CB16BE89A1D0}"/>
              </a:ext>
            </a:extLst>
          </p:cNvPr>
          <p:cNvSpPr txBox="1"/>
          <p:nvPr/>
        </p:nvSpPr>
        <p:spPr>
          <a:xfrm>
            <a:off x="7667352" y="2476831"/>
            <a:ext cx="4032805" cy="221599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300">
                <a:latin typeface="Arial"/>
                <a:ea typeface="Calibri"/>
                <a:cs typeface="Arial"/>
              </a:rPr>
              <a:t>Book Value = Market Value</a:t>
            </a:r>
          </a:p>
          <a:p>
            <a:endParaRPr lang="en-US" sz="2300">
              <a:latin typeface="Arial"/>
              <a:ea typeface="Calibri"/>
              <a:cs typeface="Arial"/>
            </a:endParaRPr>
          </a:p>
          <a:p>
            <a:r>
              <a:rPr lang="en-US" sz="2300">
                <a:latin typeface="Arial"/>
                <a:ea typeface="Calibri"/>
                <a:cs typeface="Arial"/>
              </a:rPr>
              <a:t>Book value refers to the financial institution statement which is reconciled to the department's general ledger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770785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C1BF26-EEFC-FDD4-FE5B-E92D655CC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417" y="307067"/>
            <a:ext cx="10515600" cy="1325563"/>
          </a:xfrm>
        </p:spPr>
        <p:txBody>
          <a:bodyPr>
            <a:noAutofit/>
          </a:bodyPr>
          <a:lstStyle/>
          <a:p>
            <a:r>
              <a:rPr lang="en-US" sz="3200" b="0">
                <a:solidFill>
                  <a:schemeClr val="tx1"/>
                </a:solidFill>
                <a:latin typeface="Arial"/>
                <a:cs typeface="Arial"/>
              </a:rPr>
              <a:t>QUARTERLY INVESTMENT REPORT (unaudited)</a:t>
            </a:r>
            <a:br>
              <a:rPr lang="en-US" sz="3200" b="0"/>
            </a:br>
            <a:r>
              <a:rPr lang="en-US" sz="3200" b="0">
                <a:solidFill>
                  <a:schemeClr val="tx1"/>
                </a:solidFill>
                <a:latin typeface="Arial"/>
                <a:cs typeface="Arial"/>
              </a:rPr>
              <a:t>BEGINNING AND ENDING VALUES</a:t>
            </a:r>
            <a:br>
              <a:rPr lang="en-US" sz="3200" b="0">
                <a:solidFill>
                  <a:schemeClr val="tx1"/>
                </a:solidFill>
                <a:latin typeface="Arial"/>
                <a:cs typeface="Arial"/>
              </a:rPr>
            </a:br>
            <a:r>
              <a:rPr lang="en-US" sz="2800" b="0">
                <a:solidFill>
                  <a:schemeClr val="tx1"/>
                </a:solidFill>
                <a:latin typeface="Arial"/>
                <a:cs typeface="Arial"/>
              </a:rPr>
              <a:t>Quarter Ended August 31, 2026</a:t>
            </a:r>
            <a:endParaRPr lang="en-US" sz="32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C486125-8D9B-ACB9-1E07-1677A0D06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5D7AE3-86BD-5DB0-D64F-8F7640606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defTabSz="457200"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** Benchmark – 13 Week Treasury Bill at Maturity</a:t>
            </a:r>
          </a:p>
          <a:p>
            <a:pPr defTabSz="457200">
              <a:defRPr/>
            </a:pPr>
            <a:r>
              <a:rPr lang="en-US" dirty="0">
                <a:latin typeface="Arial"/>
                <a:cs typeface="Arial"/>
              </a:rPr>
              <a:t>Note:   The Department also maintained an average of $3,644,429 during August 2026 to yield 3.815% in earnings credit resulting in savings from fee avoidance of $3,304.69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8EA8B48-08A3-A659-74FF-B9D63BA52F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1315" y="1955549"/>
            <a:ext cx="10701196" cy="342925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482887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3E1CEB-7798-820B-D5F1-B6F105D77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2441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sz="3600" b="0">
                <a:solidFill>
                  <a:schemeClr val="tx1"/>
                </a:solidFill>
                <a:latin typeface="Arial"/>
                <a:cs typeface="Arial"/>
              </a:rPr>
              <a:t>QUARTERLY INVESTMENT REPORT (unaudited)</a:t>
            </a:r>
            <a:br>
              <a:rPr lang="en-US" sz="3600" b="0"/>
            </a:br>
            <a:r>
              <a:rPr lang="en-US" sz="3600" b="0">
                <a:solidFill>
                  <a:schemeClr val="tx1"/>
                </a:solidFill>
                <a:latin typeface="Arial"/>
                <a:cs typeface="Arial"/>
              </a:rPr>
              <a:t>HCDE PORTFOLIO BY INVESTMENT TYPE</a:t>
            </a:r>
            <a:br>
              <a:rPr lang="en-US" b="0"/>
            </a:br>
            <a:r>
              <a:rPr lang="en-US" sz="3100" b="0">
                <a:solidFill>
                  <a:schemeClr val="tx1"/>
                </a:solidFill>
                <a:latin typeface="Arial"/>
                <a:cs typeface="Arial"/>
              </a:rPr>
              <a:t>Quarter Ended August 31, 2026</a:t>
            </a:r>
            <a:endParaRPr lang="en-US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7E370D2-A60C-F08A-FA93-61A3F2CCB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7860A4-78C9-C9CA-A929-D28A7A071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FF32BB-859F-FE55-8FF6-B5E426E4A74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56723" y="1806140"/>
            <a:ext cx="5626221" cy="398179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9FC6B94-6C71-3C35-169A-122D727947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57772" y="1844794"/>
            <a:ext cx="4343399" cy="220997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475912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9ADB1-DF1E-FDB3-F5B5-9D33B9774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17650"/>
            <a:ext cx="10515600" cy="1325563"/>
          </a:xfrm>
        </p:spPr>
        <p:txBody>
          <a:bodyPr>
            <a:noAutofit/>
          </a:bodyPr>
          <a:lstStyle/>
          <a:p>
            <a:r>
              <a:rPr lang="en-US" sz="3200" b="0">
                <a:solidFill>
                  <a:schemeClr val="tx1"/>
                </a:solidFill>
                <a:latin typeface="Arial"/>
                <a:cs typeface="Arial"/>
              </a:rPr>
              <a:t>QUARTERLY INVESTMENT REPORT (unaudited)</a:t>
            </a:r>
            <a:br>
              <a:rPr lang="en-US" sz="3200" b="0"/>
            </a:br>
            <a:r>
              <a:rPr lang="en-US" sz="3200" b="0">
                <a:solidFill>
                  <a:schemeClr val="tx1"/>
                </a:solidFill>
                <a:latin typeface="Arial"/>
                <a:cs typeface="Arial"/>
              </a:rPr>
              <a:t>INVESTMENT BY FUND BY TYPE</a:t>
            </a:r>
            <a:br>
              <a:rPr lang="en-US" sz="3600" b="0"/>
            </a:br>
            <a:r>
              <a:rPr lang="en-US" sz="2800" b="0">
                <a:solidFill>
                  <a:schemeClr val="tx1"/>
                </a:solidFill>
                <a:latin typeface="Arial"/>
                <a:cs typeface="Arial"/>
              </a:rPr>
              <a:t>Quarter Ended August 31, 2026</a:t>
            </a:r>
            <a:endParaRPr lang="en-US" sz="36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4141578-0DA6-7D1E-73F9-1B898994F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DF29FF-340D-CD72-88A8-03686B22C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6CC100-32D9-2C58-DAA2-8DC9AFD21D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0306" y="1703342"/>
            <a:ext cx="11451385" cy="407948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656726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68E30-8495-7501-B524-09916D2DD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0">
                <a:solidFill>
                  <a:schemeClr val="tx1"/>
                </a:solidFill>
                <a:latin typeface="Arial"/>
                <a:cs typeface="Arial"/>
              </a:rPr>
              <a:t>QUARTERLY INVESTMENT REPORT (unaudited)</a:t>
            </a:r>
            <a:br>
              <a:rPr lang="en-US" sz="3200" b="0"/>
            </a:br>
            <a:r>
              <a:rPr lang="en-US" sz="3200" b="0">
                <a:solidFill>
                  <a:schemeClr val="tx1"/>
                </a:solidFill>
                <a:latin typeface="Arial"/>
                <a:cs typeface="Arial"/>
              </a:rPr>
              <a:t>PFC PORTFOLIO BY INVESTMENT TYPE</a:t>
            </a:r>
            <a:br>
              <a:rPr lang="en-US" sz="3200" b="0"/>
            </a:br>
            <a:r>
              <a:rPr lang="en-US" sz="2800" b="0">
                <a:solidFill>
                  <a:schemeClr val="tx1"/>
                </a:solidFill>
                <a:latin typeface="Arial"/>
                <a:cs typeface="Arial"/>
              </a:rPr>
              <a:t>Quarter Ended August 31, 2026</a:t>
            </a:r>
            <a:endParaRPr lang="en-US" sz="32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F7F9D3A-CEFC-112E-7BA4-6C2BC31E2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134300-D57F-56A2-383A-05C7E40075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4BB1585-F7EB-03B2-263B-51B1044CD5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8865" y="2126098"/>
            <a:ext cx="4776304" cy="31414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EDBFD41-6DD0-EE8F-445A-56498D2424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55602" y="3080718"/>
            <a:ext cx="6008565" cy="132556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58114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021A8-F1F7-0F36-D981-47AE86AD6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ctr" defTabSz="457200">
              <a:lnSpc>
                <a:spcPct val="120000"/>
              </a:lnSpc>
              <a:spcBef>
                <a:spcPts val="1000"/>
              </a:spcBef>
              <a:spcAft>
                <a:spcPts val="800"/>
              </a:spcAft>
              <a:buClr>
                <a:srgbClr val="BA291C"/>
              </a:buClr>
              <a:buSzPct val="80000"/>
              <a:defRPr/>
            </a:pPr>
            <a:r>
              <a:rPr lang="en-US" sz="4000" b="0">
                <a:solidFill>
                  <a:srgbClr val="000000">
                    <a:lumMod val="75000"/>
                    <a:lumOff val="2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Q&amp;A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8C65F8B-B710-069C-7806-F7005C71D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E848C2B-5221-CAC6-8229-4291A8546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384129-CCB5-CDD5-8FF1-E21781516925}"/>
              </a:ext>
            </a:extLst>
          </p:cNvPr>
          <p:cNvSpPr txBox="1"/>
          <p:nvPr/>
        </p:nvSpPr>
        <p:spPr>
          <a:xfrm>
            <a:off x="2024741" y="1859734"/>
            <a:ext cx="8142514" cy="173214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 defTabSz="457200">
              <a:lnSpc>
                <a:spcPct val="120000"/>
              </a:lnSpc>
              <a:spcBef>
                <a:spcPts val="1000"/>
              </a:spcBef>
              <a:spcAft>
                <a:spcPts val="800"/>
              </a:spcAft>
              <a:buSzPct val="80000"/>
              <a:defRPr/>
            </a:pPr>
            <a:r>
              <a:rPr lang="en-US" sz="1800" b="0">
                <a:solidFill>
                  <a:srgbClr val="000000">
                    <a:lumMod val="75000"/>
                    <a:lumOff val="25000"/>
                  </a:srgbClr>
                </a:solidFill>
                <a:latin typeface="Calibri"/>
                <a:ea typeface="Calibri"/>
                <a:cs typeface="Times New Roman"/>
              </a:rPr>
              <a:t>I certify that the following information is true and accurate to the best of my knowledge. </a:t>
            </a:r>
            <a:br>
              <a:rPr lang="en-US" sz="1800" b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b="0" u="sng">
                <a:solidFill>
                  <a:srgbClr val="000000">
                    <a:lumMod val="75000"/>
                    <a:lumOff val="25000"/>
                  </a:srgbClr>
                </a:solidFill>
                <a:latin typeface="Calibri"/>
                <a:ea typeface="Calibri"/>
                <a:cs typeface="Times New Roman"/>
              </a:rPr>
              <a:t>/s/ Ann Westbrooks, CPA, RTSBA</a:t>
            </a:r>
            <a:br>
              <a:rPr lang="en-US" sz="1800" b="0" u="sng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b="0" u="sng">
                <a:solidFill>
                  <a:srgbClr val="000000">
                    <a:lumMod val="75000"/>
                    <a:lumOff val="25000"/>
                  </a:srgbClr>
                </a:solidFill>
                <a:latin typeface="Calibri"/>
                <a:ea typeface="Calibri"/>
                <a:cs typeface="Times New Roman"/>
              </a:rPr>
              <a:t> Chief Financial Officer</a:t>
            </a:r>
            <a:br>
              <a:rPr lang="en-US" sz="1800" b="0" u="sng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b="0" u="sng">
                <a:solidFill>
                  <a:srgbClr val="000000">
                    <a:lumMod val="75000"/>
                    <a:lumOff val="25000"/>
                  </a:srgbClr>
                </a:solidFill>
                <a:latin typeface="Calibri"/>
                <a:ea typeface="Calibri"/>
                <a:cs typeface="Times New Roman"/>
              </a:rPr>
              <a:t>/s/ </a:t>
            </a:r>
            <a:r>
              <a:rPr lang="en-US" u="sng">
                <a:solidFill>
                  <a:srgbClr val="000000">
                    <a:lumMod val="75000"/>
                    <a:lumOff val="25000"/>
                  </a:srgbClr>
                </a:solidFill>
                <a:latin typeface="Calibri"/>
                <a:ea typeface="Calibri"/>
                <a:cs typeface="Times New Roman"/>
              </a:rPr>
              <a:t>Anai Rodriguez</a:t>
            </a:r>
            <a:r>
              <a:rPr lang="en-US" sz="1800" b="0" u="sng">
                <a:solidFill>
                  <a:srgbClr val="000000">
                    <a:lumMod val="75000"/>
                    <a:lumOff val="25000"/>
                  </a:srgbClr>
                </a:solidFill>
                <a:latin typeface="Calibri"/>
                <a:ea typeface="Calibri"/>
                <a:cs typeface="Times New Roman"/>
              </a:rPr>
              <a:t>, </a:t>
            </a:r>
            <a:r>
              <a:rPr lang="en-US" u="sng">
                <a:solidFill>
                  <a:srgbClr val="000000">
                    <a:lumMod val="75000"/>
                    <a:lumOff val="25000"/>
                  </a:srgbClr>
                </a:solidFill>
                <a:latin typeface="Calibri"/>
                <a:ea typeface="Calibri"/>
                <a:cs typeface="Times New Roman"/>
              </a:rPr>
              <a:t>Senior Accountant</a:t>
            </a:r>
            <a:endParaRPr lang="en-US" sz="1800" b="0">
              <a:solidFill>
                <a:srgbClr val="000000">
                  <a:lumMod val="75000"/>
                  <a:lumOff val="25000"/>
                </a:srgb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912446C-F318-B73E-3B32-7CA6F3E382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684" y="3713125"/>
            <a:ext cx="1899295" cy="200629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BCEF71F-166C-5ED9-0E75-DE822C3CBC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2085" y="3713125"/>
            <a:ext cx="1985205" cy="208969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304F66E-4588-B2C3-57B2-49058E89F2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03396" y="3760921"/>
            <a:ext cx="1985205" cy="205366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F2B403B-A3D5-381C-BF33-B2FFE0A0DC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1549" y="3734562"/>
            <a:ext cx="1985205" cy="20468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90A67C4-9F0D-2F19-6FD8-F301AEC5ED1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92860" y="3760921"/>
            <a:ext cx="1985205" cy="207544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1768597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676c664-4b48-435e-8182-5a1967445af1" xsi:nil="true"/>
    <lcf76f155ced4ddcb4097134ff3c332f xmlns="52c7f77f-e760-44a2-bc27-b0327cbfe215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FD88F105C6D46458348A3D7641C7353" ma:contentTypeVersion="11" ma:contentTypeDescription="Create a new document." ma:contentTypeScope="" ma:versionID="d2a51d3639b7584131756d24f62ccd2e">
  <xsd:schema xmlns:xsd="http://www.w3.org/2001/XMLSchema" xmlns:xs="http://www.w3.org/2001/XMLSchema" xmlns:p="http://schemas.microsoft.com/office/2006/metadata/properties" xmlns:ns2="52c7f77f-e760-44a2-bc27-b0327cbfe215" xmlns:ns3="f676c664-4b48-435e-8182-5a1967445af1" targetNamespace="http://schemas.microsoft.com/office/2006/metadata/properties" ma:root="true" ma:fieldsID="90c40491387230c228d3580d755f7509" ns2:_="" ns3:_="">
    <xsd:import namespace="52c7f77f-e760-44a2-bc27-b0327cbfe215"/>
    <xsd:import namespace="f676c664-4b48-435e-8182-5a1967445af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2c7f77f-e760-44a2-bc27-b0327cbfe2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dcd72e08-dc67-45a2-8a88-4d021391aea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BillingMetadata" ma:index="1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76c664-4b48-435e-8182-5a1967445af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48fba2e4-f7a1-4ff2-a7cf-7e475da67df1}" ma:internalName="TaxCatchAll" ma:showField="CatchAllData" ma:web="f676c664-4b48-435e-8182-5a1967445af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EF9ADAE-921C-4C3C-9C6D-AC7AEE6501C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EB06BF0-82AD-43A2-B892-67AB9C82C0FD}">
  <ds:schemaRefs>
    <ds:schemaRef ds:uri="52c7f77f-e760-44a2-bc27-b0327cbfe215"/>
    <ds:schemaRef ds:uri="f676c664-4b48-435e-8182-5a1967445af1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F2C4B6F1-D5BE-42F3-A543-604816FF2964}">
  <ds:schemaRefs>
    <ds:schemaRef ds:uri="52c7f77f-e760-44a2-bc27-b0327cbfe215"/>
    <ds:schemaRef ds:uri="f676c664-4b48-435e-8182-5a1967445af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434</Words>
  <Application>Microsoft Office PowerPoint</Application>
  <PresentationFormat>Widescreen</PresentationFormat>
  <Paragraphs>39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Roboto</vt:lpstr>
      <vt:lpstr>Wingdings</vt:lpstr>
      <vt:lpstr>1_Office Theme</vt:lpstr>
      <vt:lpstr>Investment Report  </vt:lpstr>
      <vt:lpstr>QUARTERLY INVESTMENT REPORT (unaudited) PURPOSE OF REPORT As of August 31, 2026</vt:lpstr>
      <vt:lpstr>QUARTERLY INVESTMENT REPORT (unaudited) INVESTMENT INTEREST RATES AND EARNED YIELD Quarter Ended August 31, 2026</vt:lpstr>
      <vt:lpstr>QUARTERLY INVESTMENT REPORT (unaudited) HCDE &amp; PFC PORTFOLIO MARKET AND BOOK VALUE Quarter Ended August 31, 2026</vt:lpstr>
      <vt:lpstr>QUARTERLY INVESTMENT REPORT (unaudited) BEGINNING AND ENDING VALUES Quarter Ended August 31, 2026</vt:lpstr>
      <vt:lpstr>QUARTERLY INVESTMENT REPORT (unaudited) HCDE PORTFOLIO BY INVESTMENT TYPE Quarter Ended August 31, 2026</vt:lpstr>
      <vt:lpstr>QUARTERLY INVESTMENT REPORT (unaudited) INVESTMENT BY FUND BY TYPE Quarter Ended August 31, 2026</vt:lpstr>
      <vt:lpstr>QUARTERLY INVESTMENT REPORT (unaudited) PFC PORTFOLIO BY INVESTMENT TYPE Quarter Ended August 31, 2026</vt:lpstr>
      <vt:lpstr>Q&amp;A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Jorge A. Garza</dc:creator>
  <cp:lastModifiedBy>Anai Rodriguez</cp:lastModifiedBy>
  <cp:revision>1</cp:revision>
  <dcterms:created xsi:type="dcterms:W3CDTF">2026-04-10T15:35:49Z</dcterms:created>
  <dcterms:modified xsi:type="dcterms:W3CDTF">2026-09-15T19:50:53Z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AF7CB571-15ED-4855-89AA-787D99C8A0FD</vt:lpwstr>
  </property>
  <property fmtid="{D5CDD505-2E9C-101B-9397-08002B2CF9AE}" pid="3" name="ArticulatePath">
    <vt:lpwstr>Presentation1</vt:lpwstr>
  </property>
  <property fmtid="{D5CDD505-2E9C-101B-9397-08002B2CF9AE}" pid="4" name="ContentTypeId">
    <vt:lpwstr>0x0101006FD88F105C6D46458348A3D7641C7353</vt:lpwstr>
  </property>
  <property fmtid="{D5CDD505-2E9C-101B-9397-08002B2CF9AE}" pid="5" name="MSIP_Label_6b50eb1c-5bdf-4e64-ba4f-f684a0d83073_Enabled">
    <vt:lpwstr>True</vt:lpwstr>
  </property>
  <property fmtid="{D5CDD505-2E9C-101B-9397-08002B2CF9AE}" pid="6" name="MSIP_Label_6b50eb1c-5bdf-4e64-ba4f-f684a0d83073_SiteId">
    <vt:lpwstr>4b1e08a6-3626-44b1-bee4-c614c2ebaebe</vt:lpwstr>
  </property>
  <property fmtid="{D5CDD505-2E9C-101B-9397-08002B2CF9AE}" pid="7" name="MSIP_Label_6b50eb1c-5bdf-4e64-ba4f-f684a0d83073_SetDate">
    <vt:lpwstr>2026-06-08T21:20:11Z</vt:lpwstr>
  </property>
  <property fmtid="{D5CDD505-2E9C-101B-9397-08002B2CF9AE}" pid="8" name="MSIP_Label_6b50eb1c-5bdf-4e64-ba4f-f684a0d83073_Name">
    <vt:lpwstr>General Use</vt:lpwstr>
  </property>
  <property fmtid="{D5CDD505-2E9C-101B-9397-08002B2CF9AE}" pid="9" name="MSIP_Label_6b50eb1c-5bdf-4e64-ba4f-f684a0d83073_ActionId">
    <vt:lpwstr>264d6452-69b2-495c-b9db-7835313e152e</vt:lpwstr>
  </property>
  <property fmtid="{D5CDD505-2E9C-101B-9397-08002B2CF9AE}" pid="10" name="MSIP_Label_6b50eb1c-5bdf-4e64-ba4f-f684a0d83073_Removed">
    <vt:lpwstr>False</vt:lpwstr>
  </property>
  <property fmtid="{D5CDD505-2E9C-101B-9397-08002B2CF9AE}" pid="11" name="MSIP_Label_6b50eb1c-5bdf-4e64-ba4f-f684a0d83073_Extended_MSFT_Method">
    <vt:lpwstr>Standard</vt:lpwstr>
  </property>
  <property fmtid="{D5CDD505-2E9C-101B-9397-08002B2CF9AE}" pid="12" name="Sensitivity">
    <vt:lpwstr>General Use</vt:lpwstr>
  </property>
  <property fmtid="{D5CDD505-2E9C-101B-9397-08002B2CF9AE}" pid="13" name="MediaServiceImageTags">
    <vt:lpwstr/>
  </property>
</Properties>
</file>