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62" r:id="rId5"/>
    <p:sldId id="285" r:id="rId6"/>
    <p:sldId id="286" r:id="rId7"/>
    <p:sldId id="283" r:id="rId8"/>
    <p:sldId id="282" r:id="rId9"/>
    <p:sldId id="284" r:id="rId10"/>
    <p:sldId id="256" r:id="rId11"/>
    <p:sldId id="287" r:id="rId12"/>
    <p:sldId id="258" r:id="rId13"/>
    <p:sldId id="355" r:id="rId14"/>
    <p:sldId id="354" r:id="rId15"/>
    <p:sldId id="280" r:id="rId16"/>
    <p:sldId id="310" r:id="rId17"/>
  </p:sldIdLst>
  <p:sldSz cx="12192000" cy="6858000"/>
  <p:notesSz cx="7023100" cy="93091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ECB300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i Rodriguez" userId="6e88ac4e-7b1b-4191-9e8b-3c4766ff51ca" providerId="ADAL" clId="{AF167645-6EEA-488E-92B4-6F872116E674}"/>
    <pc:docChg chg="undo custSel addSld delSld modSld">
      <pc:chgData name="Anai Rodriguez" userId="6e88ac4e-7b1b-4191-9e8b-3c4766ff51ca" providerId="ADAL" clId="{AF167645-6EEA-488E-92B4-6F872116E674}" dt="2026-09-15T19:51:58.467" v="219" actId="20577"/>
      <pc:docMkLst>
        <pc:docMk/>
      </pc:docMkLst>
      <pc:sldChg chg="modSp">
        <pc:chgData name="Anai Rodriguez" userId="6e88ac4e-7b1b-4191-9e8b-3c4766ff51ca" providerId="ADAL" clId="{AF167645-6EEA-488E-92B4-6F872116E674}" dt="2026-09-08T20:54:30.586" v="174"/>
        <pc:sldMkLst>
          <pc:docMk/>
          <pc:sldMk cId="3226415756" sldId="262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3226415756" sldId="262"/>
            <ac:spMk id="3" creationId="{00C2AC91-D105-0479-D6E6-3C4B1557C3A6}"/>
          </ac:spMkLst>
        </pc:spChg>
      </pc:sldChg>
      <pc:sldChg chg="modSp mod">
        <pc:chgData name="Anai Rodriguez" userId="6e88ac4e-7b1b-4191-9e8b-3c4766ff51ca" providerId="ADAL" clId="{AF167645-6EEA-488E-92B4-6F872116E674}" dt="2026-09-10T15:03:49.348" v="204" actId="1076"/>
        <pc:sldMkLst>
          <pc:docMk/>
          <pc:sldMk cId="2755230202" sldId="282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2755230202" sldId="282"/>
            <ac:spMk id="5" creationId="{DF5DED18-85C0-A722-4C2F-790F2819B685}"/>
          </ac:spMkLst>
        </pc:spChg>
        <pc:picChg chg="mod">
          <ac:chgData name="Anai Rodriguez" userId="6e88ac4e-7b1b-4191-9e8b-3c4766ff51ca" providerId="ADAL" clId="{AF167645-6EEA-488E-92B4-6F872116E674}" dt="2026-09-10T15:03:49.348" v="204" actId="1076"/>
          <ac:picMkLst>
            <pc:docMk/>
            <pc:sldMk cId="2755230202" sldId="282"/>
            <ac:picMk id="6" creationId="{D7692A84-EB00-838E-515D-F88438537DF1}"/>
          </ac:picMkLst>
        </pc:picChg>
      </pc:sldChg>
      <pc:sldChg chg="modSp mod">
        <pc:chgData name="Anai Rodriguez" userId="6e88ac4e-7b1b-4191-9e8b-3c4766ff51ca" providerId="ADAL" clId="{AF167645-6EEA-488E-92B4-6F872116E674}" dt="2026-09-10T15:03:17.938" v="201" actId="14100"/>
        <pc:sldMkLst>
          <pc:docMk/>
          <pc:sldMk cId="2758098294" sldId="283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2758098294" sldId="283"/>
            <ac:spMk id="2" creationId="{FF0CC53D-3F6B-DD42-E4F5-B27FA0413625}"/>
          </ac:spMkLst>
        </pc:spChg>
        <pc:picChg chg="mod">
          <ac:chgData name="Anai Rodriguez" userId="6e88ac4e-7b1b-4191-9e8b-3c4766ff51ca" providerId="ADAL" clId="{AF167645-6EEA-488E-92B4-6F872116E674}" dt="2026-09-10T15:03:17.938" v="201" actId="14100"/>
          <ac:picMkLst>
            <pc:docMk/>
            <pc:sldMk cId="2758098294" sldId="283"/>
            <ac:picMk id="5" creationId="{B05A2B74-260D-06FB-903D-6D25D73CE6B4}"/>
          </ac:picMkLst>
        </pc:picChg>
      </pc:sldChg>
      <pc:sldChg chg="modSp mod">
        <pc:chgData name="Anai Rodriguez" userId="6e88ac4e-7b1b-4191-9e8b-3c4766ff51ca" providerId="ADAL" clId="{AF167645-6EEA-488E-92B4-6F872116E674}" dt="2026-09-10T15:04:25.937" v="208" actId="14100"/>
        <pc:sldMkLst>
          <pc:docMk/>
          <pc:sldMk cId="3213994697" sldId="284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3213994697" sldId="284"/>
            <ac:spMk id="4" creationId="{CAABA7D4-BC1F-63D3-11C0-647851AB1A92}"/>
          </ac:spMkLst>
        </pc:spChg>
        <pc:picChg chg="mod">
          <ac:chgData name="Anai Rodriguez" userId="6e88ac4e-7b1b-4191-9e8b-3c4766ff51ca" providerId="ADAL" clId="{AF167645-6EEA-488E-92B4-6F872116E674}" dt="2026-09-10T15:04:25.937" v="208" actId="14100"/>
          <ac:picMkLst>
            <pc:docMk/>
            <pc:sldMk cId="3213994697" sldId="284"/>
            <ac:picMk id="5" creationId="{C873EA7E-F3FE-6497-8DAB-C38FF15519FD}"/>
          </ac:picMkLst>
        </pc:picChg>
      </pc:sldChg>
      <pc:sldChg chg="modSp mod">
        <pc:chgData name="Anai Rodriguez" userId="6e88ac4e-7b1b-4191-9e8b-3c4766ff51ca" providerId="ADAL" clId="{AF167645-6EEA-488E-92B4-6F872116E674}" dt="2026-09-10T15:02:39.202" v="196" actId="1076"/>
        <pc:sldMkLst>
          <pc:docMk/>
          <pc:sldMk cId="1630062988" sldId="285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1630062988" sldId="285"/>
            <ac:spMk id="5" creationId="{421061B8-0D92-4680-1928-0A61660759DE}"/>
          </ac:spMkLst>
        </pc:spChg>
        <pc:spChg chg="mod">
          <ac:chgData name="Anai Rodriguez" userId="6e88ac4e-7b1b-4191-9e8b-3c4766ff51ca" providerId="ADAL" clId="{AF167645-6EEA-488E-92B4-6F872116E674}" dt="2026-09-10T15:02:39.202" v="196" actId="1076"/>
          <ac:spMkLst>
            <pc:docMk/>
            <pc:sldMk cId="1630062988" sldId="285"/>
            <ac:spMk id="9" creationId="{D777E20E-B9CA-F509-AA36-3CD02A3576A7}"/>
          </ac:spMkLst>
        </pc:spChg>
        <pc:picChg chg="mod">
          <ac:chgData name="Anai Rodriguez" userId="6e88ac4e-7b1b-4191-9e8b-3c4766ff51ca" providerId="ADAL" clId="{AF167645-6EEA-488E-92B4-6F872116E674}" dt="2026-09-10T15:02:28.786" v="194" actId="14100"/>
          <ac:picMkLst>
            <pc:docMk/>
            <pc:sldMk cId="1630062988" sldId="285"/>
            <ac:picMk id="7" creationId="{1DA5C21E-8A1B-611B-838F-046C76C5BD70}"/>
          </ac:picMkLst>
        </pc:picChg>
        <pc:picChg chg="mod">
          <ac:chgData name="Anai Rodriguez" userId="6e88ac4e-7b1b-4191-9e8b-3c4766ff51ca" providerId="ADAL" clId="{AF167645-6EEA-488E-92B4-6F872116E674}" dt="2026-09-10T15:02:17.922" v="190" actId="14100"/>
          <ac:picMkLst>
            <pc:docMk/>
            <pc:sldMk cId="1630062988" sldId="285"/>
            <ac:picMk id="8" creationId="{FCE51F14-EB4F-15E2-D6C0-8E474329C98D}"/>
          </ac:picMkLst>
        </pc:picChg>
        <pc:picChg chg="mod">
          <ac:chgData name="Anai Rodriguez" userId="6e88ac4e-7b1b-4191-9e8b-3c4766ff51ca" providerId="ADAL" clId="{AF167645-6EEA-488E-92B4-6F872116E674}" dt="2026-09-10T15:02:36.852" v="195" actId="1076"/>
          <ac:picMkLst>
            <pc:docMk/>
            <pc:sldMk cId="1630062988" sldId="285"/>
            <ac:picMk id="11" creationId="{D86C51D2-BAA7-55C1-3D49-BCD0F9137669}"/>
          </ac:picMkLst>
        </pc:picChg>
      </pc:sldChg>
      <pc:sldChg chg="modSp mod">
        <pc:chgData name="Anai Rodriguez" userId="6e88ac4e-7b1b-4191-9e8b-3c4766ff51ca" providerId="ADAL" clId="{AF167645-6EEA-488E-92B4-6F872116E674}" dt="2026-09-15T19:51:58.467" v="219" actId="20577"/>
        <pc:sldMkLst>
          <pc:docMk/>
          <pc:sldMk cId="2921375436" sldId="286"/>
        </pc:sldMkLst>
        <pc:spChg chg="mod">
          <ac:chgData name="Anai Rodriguez" userId="6e88ac4e-7b1b-4191-9e8b-3c4766ff51ca" providerId="ADAL" clId="{AF167645-6EEA-488E-92B4-6F872116E674}" dt="2026-09-08T20:54:30.586" v="174"/>
          <ac:spMkLst>
            <pc:docMk/>
            <pc:sldMk cId="2921375436" sldId="286"/>
            <ac:spMk id="2" creationId="{388EB046-5063-0829-E84F-6625273542F2}"/>
          </ac:spMkLst>
        </pc:spChg>
        <pc:spChg chg="mod">
          <ac:chgData name="Anai Rodriguez" userId="6e88ac4e-7b1b-4191-9e8b-3c4766ff51ca" providerId="ADAL" clId="{AF167645-6EEA-488E-92B4-6F872116E674}" dt="2026-09-15T19:51:58.467" v="219" actId="20577"/>
          <ac:spMkLst>
            <pc:docMk/>
            <pc:sldMk cId="2921375436" sldId="286"/>
            <ac:spMk id="5" creationId="{7E416198-7002-3F53-AA30-CE023CC43D31}"/>
          </ac:spMkLst>
        </pc:spChg>
        <pc:picChg chg="mod">
          <ac:chgData name="Anai Rodriguez" userId="6e88ac4e-7b1b-4191-9e8b-3c4766ff51ca" providerId="ADAL" clId="{AF167645-6EEA-488E-92B4-6F872116E674}" dt="2026-09-15T19:51:46.402" v="217" actId="14826"/>
          <ac:picMkLst>
            <pc:docMk/>
            <pc:sldMk cId="2921375436" sldId="286"/>
            <ac:picMk id="4" creationId="{AAA0479B-EB6B-D31A-DA5A-8DDE939610DD}"/>
          </ac:picMkLst>
        </pc:picChg>
      </pc:sldChg>
      <pc:sldChg chg="modSp mod">
        <pc:chgData name="Anai Rodriguez" userId="6e88ac4e-7b1b-4191-9e8b-3c4766ff51ca" providerId="ADAL" clId="{AF167645-6EEA-488E-92B4-6F872116E674}" dt="2026-09-10T15:05:11.677" v="211" actId="14100"/>
        <pc:sldMkLst>
          <pc:docMk/>
          <pc:sldMk cId="3368731491" sldId="287"/>
        </pc:sldMkLst>
        <pc:picChg chg="mod">
          <ac:chgData name="Anai Rodriguez" userId="6e88ac4e-7b1b-4191-9e8b-3c4766ff51ca" providerId="ADAL" clId="{AF167645-6EEA-488E-92B4-6F872116E674}" dt="2026-09-10T15:05:11.677" v="211" actId="14100"/>
          <ac:picMkLst>
            <pc:docMk/>
            <pc:sldMk cId="3368731491" sldId="287"/>
            <ac:picMk id="5" creationId="{ECE39EA7-16C5-1842-83F6-BBEDF0E9C3E1}"/>
          </ac:picMkLst>
        </pc:picChg>
      </pc:sldChg>
      <pc:sldChg chg="addSp delSp modSp mod">
        <pc:chgData name="Anai Rodriguez" userId="6e88ac4e-7b1b-4191-9e8b-3c4766ff51ca" providerId="ADAL" clId="{AF167645-6EEA-488E-92B4-6F872116E674}" dt="2026-09-10T15:07:04.738" v="216" actId="1076"/>
        <pc:sldMkLst>
          <pc:docMk/>
          <pc:sldMk cId="2981044871" sldId="354"/>
        </pc:sldMkLst>
        <pc:picChg chg="add mod">
          <ac:chgData name="Anai Rodriguez" userId="6e88ac4e-7b1b-4191-9e8b-3c4766ff51ca" providerId="ADAL" clId="{AF167645-6EEA-488E-92B4-6F872116E674}" dt="2026-09-10T15:07:04.738" v="216" actId="1076"/>
          <ac:picMkLst>
            <pc:docMk/>
            <pc:sldMk cId="2981044871" sldId="354"/>
            <ac:picMk id="6" creationId="{432DF26A-EC51-1247-F511-3E3092DB54A5}"/>
          </ac:picMkLst>
        </pc:picChg>
      </pc:sldChg>
      <pc:sldChg chg="modSp mod">
        <pc:chgData name="Anai Rodriguez" userId="6e88ac4e-7b1b-4191-9e8b-3c4766ff51ca" providerId="ADAL" clId="{AF167645-6EEA-488E-92B4-6F872116E674}" dt="2026-09-10T15:06:38.963" v="214" actId="14826"/>
        <pc:sldMkLst>
          <pc:docMk/>
          <pc:sldMk cId="3244106886" sldId="355"/>
        </pc:sldMkLst>
        <pc:spChg chg="mod">
          <ac:chgData name="Anai Rodriguez" userId="6e88ac4e-7b1b-4191-9e8b-3c4766ff51ca" providerId="ADAL" clId="{AF167645-6EEA-488E-92B4-6F872116E674}" dt="2026-09-10T15:06:14.657" v="213" actId="20577"/>
          <ac:spMkLst>
            <pc:docMk/>
            <pc:sldMk cId="3244106886" sldId="355"/>
            <ac:spMk id="9" creationId="{01BD2E78-931D-80D9-8E22-9053424D0DDD}"/>
          </ac:spMkLst>
        </pc:spChg>
        <pc:picChg chg="mod">
          <ac:chgData name="Anai Rodriguez" userId="6e88ac4e-7b1b-4191-9e8b-3c4766ff51ca" providerId="ADAL" clId="{AF167645-6EEA-488E-92B4-6F872116E674}" dt="2026-09-10T15:06:38.963" v="214" actId="14826"/>
          <ac:picMkLst>
            <pc:docMk/>
            <pc:sldMk cId="3244106886" sldId="355"/>
            <ac:picMk id="8" creationId="{0C2551A6-415B-E64A-009F-9CF04AD2910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1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300"/>
            </a:lvl1pPr>
          </a:lstStyle>
          <a:p>
            <a:fld id="{87097E85-AE2F-5E4D-BD31-4491DBAA1DD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1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3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2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70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21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20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053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717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63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87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55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9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78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78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7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25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90435"/>
            <a:ext cx="6394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320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30"/>
            <a:ext cx="10405174" cy="3925467"/>
          </a:xfrm>
        </p:spPr>
        <p:txBody>
          <a:bodyPr>
            <a:normAutofit/>
          </a:bodyPr>
          <a:lstStyle>
            <a:lvl1pPr marL="228611" indent="-22861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34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2pPr>
            <a:lvl3pPr marL="1143057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3pPr>
            <a:lvl4pPr marL="1600280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4pPr>
            <a:lvl5pPr marL="2057503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3"/>
            <a:ext cx="2670048" cy="215443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3"/>
            <a:ext cx="2743200" cy="184666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6505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8" r:id="rId3"/>
    <p:sldLayoutId id="2147483667" r:id="rId4"/>
    <p:sldLayoutId id="2147483666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1" r:id="rId14"/>
    <p:sldLayoutId id="2147483676" r:id="rId15"/>
    <p:sldLayoutId id="2147483677" r:id="rId16"/>
    <p:sldLayoutId id="2147483678" r:id="rId17"/>
    <p:sldLayoutId id="2147483654" r:id="rId18"/>
    <p:sldLayoutId id="2147483679" r:id="rId19"/>
    <p:sldLayoutId id="214748368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8FB5-D250-DC8E-981E-B26D026A5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Monthly Financial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C2AC91-D105-0479-D6E6-3C4B1557C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 of August 31, 2026</a:t>
            </a:r>
          </a:p>
          <a:p>
            <a:r>
              <a:rPr lang="en-US" dirty="0">
                <a:solidFill>
                  <a:schemeClr val="bg1"/>
                </a:solidFill>
              </a:rPr>
              <a:t>Ann Westbrooks, CPA, RTSBA</a:t>
            </a:r>
          </a:p>
          <a:p>
            <a:r>
              <a:rPr lang="en-US" dirty="0">
                <a:solidFill>
                  <a:schemeClr val="bg1"/>
                </a:solidFill>
              </a:rPr>
              <a:t>Chief Financial Officer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41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6422B-C471-22EE-E2B2-FDBE31EC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86C51D2-BAA7-55C1-3D49-BCD0F91376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0068" y="972725"/>
            <a:ext cx="10164956" cy="509264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FD0EA-8046-40D9-B434-3B801D07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21061B8-0D92-4680-1928-0A61660759DE}"/>
              </a:ext>
            </a:extLst>
          </p:cNvPr>
          <p:cNvSpPr txBox="1"/>
          <p:nvPr/>
        </p:nvSpPr>
        <p:spPr>
          <a:xfrm>
            <a:off x="778832" y="-188847"/>
            <a:ext cx="9568499" cy="1295868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spcBef>
                <a:spcPts val="14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2026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51F14-EB4F-15E2-D6C0-8E474329C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115" y="1094851"/>
            <a:ext cx="1243389" cy="48985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A5C21E-8A1B-611B-838F-046C76C5B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098" y="1094851"/>
            <a:ext cx="1660644" cy="489854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777E20E-B9CA-F509-AA36-3CD02A3576A7}"/>
              </a:ext>
            </a:extLst>
          </p:cNvPr>
          <p:cNvSpPr/>
          <p:nvPr/>
        </p:nvSpPr>
        <p:spPr>
          <a:xfrm>
            <a:off x="10143742" y="5617749"/>
            <a:ext cx="515923" cy="44762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00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781D-5910-3D58-F083-A796C59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7CF6DA-D271-9813-7BCA-DB38DA60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EB046-5063-0829-E84F-6625273542F2}"/>
              </a:ext>
            </a:extLst>
          </p:cNvPr>
          <p:cNvSpPr txBox="1"/>
          <p:nvPr/>
        </p:nvSpPr>
        <p:spPr>
          <a:xfrm>
            <a:off x="1034474" y="279660"/>
            <a:ext cx="975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TAX COLLECTIONS COMPARATIVE ANALYSIS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Fiscal Year-To-Date as of August 31, 2026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0479B-EB6B-D31A-DA5A-8DDE939610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4247" y="1897822"/>
            <a:ext cx="11923506" cy="35681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11A24-3841-7C2C-C4AD-9D882AB60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2479548"/>
            <a:ext cx="1237595" cy="5791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416198-7002-3F53-AA30-CE023CC43D31}"/>
              </a:ext>
            </a:extLst>
          </p:cNvPr>
          <p:cNvSpPr/>
          <p:nvPr/>
        </p:nvSpPr>
        <p:spPr>
          <a:xfrm>
            <a:off x="10911458" y="1916049"/>
            <a:ext cx="1042416" cy="493776"/>
          </a:xfrm>
          <a:prstGeom prst="roundRect">
            <a:avLst>
              <a:gd name="adj" fmla="val 7022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$672B</a:t>
            </a:r>
            <a:endParaRPr 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37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E2367-DB53-5121-0831-00DF6A11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0CC53D-3F6B-DD42-E4F5-B27FA0413625}"/>
              </a:ext>
            </a:extLst>
          </p:cNvPr>
          <p:cNvSpPr txBox="1"/>
          <p:nvPr/>
        </p:nvSpPr>
        <p:spPr>
          <a:xfrm>
            <a:off x="3110438" y="489527"/>
            <a:ext cx="57679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2026</a:t>
            </a:r>
            <a:endParaRPr lang="en-US" dirty="0">
              <a:solidFill>
                <a:srgbClr val="291F35"/>
              </a:solidFill>
              <a:latin typeface="Roboto"/>
              <a:cs typeface="Roboto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5A2B74-260D-06FB-903D-6D25D73C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8765" y="1276539"/>
            <a:ext cx="10963746" cy="47168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80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692A84-EB00-838E-515D-F88438537D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1601" y="1909339"/>
            <a:ext cx="11729696" cy="352567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09CDB-E771-1A84-B465-5EB13A9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DED18-85C0-A722-4C2F-790F2819B685}"/>
              </a:ext>
            </a:extLst>
          </p:cNvPr>
          <p:cNvSpPr txBox="1"/>
          <p:nvPr/>
        </p:nvSpPr>
        <p:spPr>
          <a:xfrm>
            <a:off x="2632364" y="361890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Funds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42CB2-16CF-249B-3175-E67142F35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9925" y="4947296"/>
            <a:ext cx="548688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52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F1E41-6000-E6FE-1241-20219528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01A63D-E9AC-E385-25E8-49B2918B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ABA7D4-BC1F-63D3-11C0-647851AB1A92}"/>
              </a:ext>
            </a:extLst>
          </p:cNvPr>
          <p:cNvSpPr txBox="1"/>
          <p:nvPr/>
        </p:nvSpPr>
        <p:spPr>
          <a:xfrm>
            <a:off x="2844800" y="318046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All Funds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August 31, 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73EA7E-F3FE-6497-8DAB-C38FF15519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4444" y="1574800"/>
            <a:ext cx="11407366" cy="43280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399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39" y="2069566"/>
            <a:ext cx="5055705" cy="3052072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</a:rPr>
              <a:t>Education Foundation Update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6570-B959-71FE-D0B4-273A64C2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A8586-FBE6-BFC6-4DE4-C797B577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39EA7-16C5-1842-83F6-BBEDF0E9C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5514" y="394647"/>
            <a:ext cx="11199136" cy="5535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873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DA49-308B-FB74-EC47-2CC1331F8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041" y="1614417"/>
            <a:ext cx="5055705" cy="3052072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</a:rPr>
              <a:t>Small Business Report</a:t>
            </a:r>
          </a:p>
        </p:txBody>
      </p:sp>
    </p:spTree>
    <p:extLst>
      <p:ext uri="{BB962C8B-B14F-4D97-AF65-F5344CB8AC3E}">
        <p14:creationId xmlns:p14="http://schemas.microsoft.com/office/powerpoint/2010/main" val="403623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6755" y="129471"/>
            <a:ext cx="11932357" cy="80750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67" dirty="0"/>
            </a:br>
            <a:r>
              <a:rPr lang="en-US" sz="3667" dirty="0"/>
              <a:t>Expenditures FY 2025-26 (09/01/25 to 08/31/2026) </a:t>
            </a:r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9E3331-A0DF-E6C4-C302-A904B91D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6C7EEDA-848B-67A5-4A18-2513E185429C}"/>
              </a:ext>
            </a:extLst>
          </p:cNvPr>
          <p:cNvGraphicFramePr>
            <a:graphicFrameLocks/>
          </p:cNvGraphicFramePr>
          <p:nvPr/>
        </p:nvGraphicFramePr>
        <p:xfrm>
          <a:off x="723900" y="1454503"/>
          <a:ext cx="5857875" cy="4098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770D65-AD9B-1BD1-84EC-27B694FC9C90}"/>
              </a:ext>
            </a:extLst>
          </p:cNvPr>
          <p:cNvGraphicFramePr>
            <a:graphicFrameLocks/>
          </p:cNvGraphicFramePr>
          <p:nvPr/>
        </p:nvGraphicFramePr>
        <p:xfrm>
          <a:off x="809626" y="1454502"/>
          <a:ext cx="5286374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34108A-52C2-4ED1-9F02-5B44065EA9BD}"/>
              </a:ext>
            </a:extLst>
          </p:cNvPr>
          <p:cNvGraphicFramePr>
            <a:graphicFrameLocks/>
          </p:cNvGraphicFramePr>
          <p:nvPr/>
        </p:nvGraphicFramePr>
        <p:xfrm>
          <a:off x="857955" y="869245"/>
          <a:ext cx="5712179" cy="4831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C2551A6-415B-E64A-009F-9CF04AD291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01393" y="910863"/>
            <a:ext cx="11111575" cy="48235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5DD-6B55-DF45-4C6B-6B767B71B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2" y="248038"/>
            <a:ext cx="7462154" cy="1159200"/>
          </a:xfrm>
        </p:spPr>
        <p:txBody>
          <a:bodyPr vert="horz" lIns="60960" tIns="30480" rIns="60960" bIns="30480" rtlCol="0" anchor="ctr">
            <a:normAutofit/>
          </a:bodyPr>
          <a:lstStyle/>
          <a:p>
            <a:pPr defTabSz="609630"/>
            <a:r>
              <a:rPr lang="en-US" sz="4000">
                <a:solidFill>
                  <a:srgbClr val="FFFFFF"/>
                </a:solidFill>
                <a:latin typeface="+mj-lt"/>
                <a:cs typeface="+mj-cs"/>
              </a:rPr>
              <a:t>List of Small Businesses FY 2025-26 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D321295-3AE3-7A6B-D71F-468D2AB87AA2}"/>
              </a:ext>
            </a:extLst>
          </p:cNvPr>
          <p:cNvSpPr txBox="1">
            <a:spLocks/>
          </p:cNvSpPr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</a:pPr>
            <a:fld id="{B6F15528-21DE-4FAA-801E-634DDDAF4B2B}" type="slidenum">
              <a:rPr lang="en-US" sz="2000" b="1">
                <a:solidFill>
                  <a:srgbClr val="FFFFFF"/>
                </a:solidFill>
              </a:rPr>
              <a:pPr>
                <a:lnSpc>
                  <a:spcPct val="90000"/>
                </a:lnSpc>
                <a:spcBef>
                  <a:spcPts val="667"/>
                </a:spcBef>
              </a:pPr>
              <a:t>11</a:t>
            </a:fld>
            <a:endParaRPr lang="en-US" sz="2000" b="1">
              <a:solidFill>
                <a:srgbClr val="FFFFFF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0F5CAE-D823-7EB2-8F91-058FD133AB22}"/>
              </a:ext>
            </a:extLst>
          </p:cNvPr>
          <p:cNvSpPr txBox="1">
            <a:spLocks/>
          </p:cNvSpPr>
          <p:nvPr/>
        </p:nvSpPr>
        <p:spPr>
          <a:xfrm>
            <a:off x="219058" y="-41762"/>
            <a:ext cx="11193231" cy="1209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baseline="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j-lt"/>
                <a:cs typeface="+mj-cs"/>
              </a:rPr>
              <a:t>List of Small Businesses FY 2025-26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DF26A-EC51-1247-F511-3E3092DB54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822" y="1137545"/>
            <a:ext cx="11469701" cy="51272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1044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F883-7888-FE6A-CAFE-F99D64FB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4378A-8430-1B29-60F6-D11D55373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2856"/>
                </a:solidFill>
              </a:rPr>
              <a:t>The full report can be found online at:</a:t>
            </a:r>
            <a:br>
              <a:rPr lang="en-US">
                <a:solidFill>
                  <a:srgbClr val="002856"/>
                </a:solidFill>
              </a:rPr>
            </a:br>
            <a:br>
              <a:rPr lang="en-US">
                <a:solidFill>
                  <a:srgbClr val="002856"/>
                </a:solidFill>
              </a:rPr>
            </a:br>
            <a:r>
              <a:rPr lang="en-US">
                <a:solidFill>
                  <a:srgbClr val="002856"/>
                </a:solidFill>
              </a:rPr>
              <a:t>https://www.hcde-texas.org/financial-transparency/finance/monthly-finance-reports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1C377-0C37-80B8-CB92-579350EB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749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21A8-F1F7-0F36-D981-47AE86AD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defRPr/>
            </a:pPr>
            <a:r>
              <a:rPr lang="en-US" sz="4000" b="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65F8B-B710-069C-7806-F7005C71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48C2B-5221-CAC6-8229-4291A854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4129-CCB5-CDD5-8FF1-E21781516925}"/>
              </a:ext>
            </a:extLst>
          </p:cNvPr>
          <p:cNvSpPr txBox="1"/>
          <p:nvPr/>
        </p:nvSpPr>
        <p:spPr>
          <a:xfrm>
            <a:off x="2024741" y="1859734"/>
            <a:ext cx="8142514" cy="17321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SzPct val="80000"/>
              <a:defRPr/>
            </a:pPr>
            <a:r>
              <a:rPr lang="en-US" sz="1800" b="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I certify that the following information is true and accurate to the best of my knowledge. </a:t>
            </a:r>
            <a:b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Ann Westbrooks, CPA, RTSBA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 Chief Financial Officer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2446C-F318-B73E-3B32-7CA6F3E38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EF71F-166C-5ED9-0E75-DE822C3CB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4F66E-4588-B2C3-57B2-49058E89F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B403B-A3D5-381C-BF33-B2FFE0A0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67C4-9F0D-2F19-6FD8-F301AEC5E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685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76c664-4b48-435e-8182-5a1967445af1" xsi:nil="true"/>
    <lcf76f155ced4ddcb4097134ff3c332f xmlns="52c7f77f-e760-44a2-bc27-b0327cbfe21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88F105C6D46458348A3D7641C7353" ma:contentTypeVersion="11" ma:contentTypeDescription="Create a new document." ma:contentTypeScope="" ma:versionID="d2a51d3639b7584131756d24f62ccd2e">
  <xsd:schema xmlns:xsd="http://www.w3.org/2001/XMLSchema" xmlns:xs="http://www.w3.org/2001/XMLSchema" xmlns:p="http://schemas.microsoft.com/office/2006/metadata/properties" xmlns:ns2="52c7f77f-e760-44a2-bc27-b0327cbfe215" xmlns:ns3="f676c664-4b48-435e-8182-5a1967445af1" targetNamespace="http://schemas.microsoft.com/office/2006/metadata/properties" ma:root="true" ma:fieldsID="90c40491387230c228d3580d755f7509" ns2:_="" ns3:_="">
    <xsd:import namespace="52c7f77f-e760-44a2-bc27-b0327cbfe215"/>
    <xsd:import namespace="f676c664-4b48-435e-8182-5a1967445a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7f77f-e760-44a2-bc27-b0327cbfe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6c664-4b48-435e-8182-5a1967445a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fba2e4-f7a1-4ff2-a7cf-7e475da67df1}" ma:internalName="TaxCatchAll" ma:showField="CatchAllData" ma:web="f676c664-4b48-435e-8182-5a1967445a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FF67D-A517-4E29-9153-2AA5FBDF1E2B}">
  <ds:schemaRefs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b2da1d68-6943-4298-848a-a4c30d66f170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1806ed9-116f-48ef-ad10-dcdf79218d13"/>
    <ds:schemaRef ds:uri="f676c664-4b48-435e-8182-5a1967445af1"/>
    <ds:schemaRef ds:uri="52c7f77f-e760-44a2-bc27-b0327cbfe215"/>
  </ds:schemaRefs>
</ds:datastoreItem>
</file>

<file path=customXml/itemProps2.xml><?xml version="1.0" encoding="utf-8"?>
<ds:datastoreItem xmlns:ds="http://schemas.openxmlformats.org/officeDocument/2006/customXml" ds:itemID="{14CB65BD-5E1B-4BB8-9B44-934CAFD2A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c7f77f-e760-44a2-bc27-b0327cbfe215"/>
    <ds:schemaRef ds:uri="f676c664-4b48-435e-8182-5a1967445a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196</Words>
  <Application>Microsoft Office PowerPoint</Application>
  <PresentationFormat>Widescreen</PresentationFormat>
  <Paragraphs>38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Office Theme</vt:lpstr>
      <vt:lpstr>Monthly Financial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Small Business Report</vt:lpstr>
      <vt:lpstr> Expenditures FY 2025-26 (09/01/25 to 08/31/2026)  </vt:lpstr>
      <vt:lpstr>List of Small Businesses FY 2025-26 </vt:lpstr>
      <vt:lpstr>THANK YOU!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Anai Rodriguez</cp:lastModifiedBy>
  <cp:revision>25</cp:revision>
  <dcterms:created xsi:type="dcterms:W3CDTF">2023-01-13T14:32:39Z</dcterms:created>
  <dcterms:modified xsi:type="dcterms:W3CDTF">2026-09-15T19:52:01Z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0x0101006FD88F105C6D46458348A3D7641C7353</vt:lpwstr>
  </property>
  <property fmtid="{D5CDD505-2E9C-101B-9397-08002B2CF9AE}" pid="3" name="MediaServiceImageTags">
    <vt:lpwstr/>
  </property>
  <property fmtid="{D5CDD505-2E9C-101B-9397-08002B2CF9AE}" pid="4" name="ArticulateGUID">
    <vt:lpwstr>A5CC7FD2-9CE1-4613-887B-8C89A5AE7BF6</vt:lpwstr>
  </property>
  <property fmtid="{D5CDD505-2E9C-101B-9397-08002B2CF9AE}" pid="5" name="ArticulatePath">
    <vt:lpwstr>Monthly Financial - Ann's Version April 15 2026</vt:lpwstr>
  </property>
  <property fmtid="{D5CDD505-2E9C-101B-9397-08002B2CF9AE}" pid="6" name="MSIP_Label_6b50eb1c-5bdf-4e64-ba4f-f684a0d83073_Enabled">
    <vt:lpwstr>True</vt:lpwstr>
  </property>
  <property fmtid="{D5CDD505-2E9C-101B-9397-08002B2CF9AE}" pid="7" name="MSIP_Label_6b50eb1c-5bdf-4e64-ba4f-f684a0d83073_SiteId">
    <vt:lpwstr>4b1e08a6-3626-44b1-bee4-c614c2ebaebe</vt:lpwstr>
  </property>
  <property fmtid="{D5CDD505-2E9C-101B-9397-08002B2CF9AE}" pid="8" name="MSIP_Label_6b50eb1c-5bdf-4e64-ba4f-f684a0d83073_SetDate">
    <vt:lpwstr>2026-06-08T21:20:13Z</vt:lpwstr>
  </property>
  <property fmtid="{D5CDD505-2E9C-101B-9397-08002B2CF9AE}" pid="9" name="MSIP_Label_6b50eb1c-5bdf-4e64-ba4f-f684a0d83073_Name">
    <vt:lpwstr>General Use</vt:lpwstr>
  </property>
  <property fmtid="{D5CDD505-2E9C-101B-9397-08002B2CF9AE}" pid="10" name="MSIP_Label_6b50eb1c-5bdf-4e64-ba4f-f684a0d83073_ActionId">
    <vt:lpwstr>c6754314-c740-4e72-be22-f1a4fcfbb8ae</vt:lpwstr>
  </property>
  <property fmtid="{D5CDD505-2E9C-101B-9397-08002B2CF9AE}" pid="11" name="MSIP_Label_6b50eb1c-5bdf-4e64-ba4f-f684a0d83073_Removed">
    <vt:lpwstr>False</vt:lpwstr>
  </property>
  <property fmtid="{D5CDD505-2E9C-101B-9397-08002B2CF9AE}" pid="12" name="MSIP_Label_6b50eb1c-5bdf-4e64-ba4f-f684a0d83073_Extended_MSFT_Method">
    <vt:lpwstr>Standard</vt:lpwstr>
  </property>
  <property fmtid="{D5CDD505-2E9C-101B-9397-08002B2CF9AE}" pid="13" name="Sensitivity">
    <vt:lpwstr>General Use</vt:lpwstr>
  </property>
</Properties>
</file>