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handoutMasterIdLst>
    <p:handoutMasterId r:id="rId18"/>
  </p:handoutMasterIdLst>
  <p:sldIdLst>
    <p:sldId id="256" r:id="rId2"/>
    <p:sldId id="269" r:id="rId3"/>
    <p:sldId id="257" r:id="rId4"/>
    <p:sldId id="258" r:id="rId5"/>
    <p:sldId id="259" r:id="rId6"/>
    <p:sldId id="271" r:id="rId7"/>
    <p:sldId id="262" r:id="rId8"/>
    <p:sldId id="263" r:id="rId9"/>
    <p:sldId id="264" r:id="rId10"/>
    <p:sldId id="266" r:id="rId11"/>
    <p:sldId id="265" r:id="rId12"/>
    <p:sldId id="272" r:id="rId13"/>
    <p:sldId id="273" r:id="rId14"/>
    <p:sldId id="274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91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tumn Sims" userId="212bd2cc-1e57-4cb4-ac49-f6902dc59602" providerId="ADAL" clId="{9B4AB015-1F92-422E-BEC4-A412AA01C45A}"/>
    <pc:docChg chg="undo custSel modSld">
      <pc:chgData name="Autumn Sims" userId="212bd2cc-1e57-4cb4-ac49-f6902dc59602" providerId="ADAL" clId="{9B4AB015-1F92-422E-BEC4-A412AA01C45A}" dt="2026-09-15T17:22:27.639" v="6" actId="5793"/>
      <pc:docMkLst>
        <pc:docMk/>
      </pc:docMkLst>
      <pc:sldChg chg="modSp mod">
        <pc:chgData name="Autumn Sims" userId="212bd2cc-1e57-4cb4-ac49-f6902dc59602" providerId="ADAL" clId="{9B4AB015-1F92-422E-BEC4-A412AA01C45A}" dt="2026-09-15T17:22:27.639" v="6" actId="5793"/>
        <pc:sldMkLst>
          <pc:docMk/>
          <pc:sldMk cId="3725598400" sldId="264"/>
        </pc:sldMkLst>
        <pc:spChg chg="mod">
          <ac:chgData name="Autumn Sims" userId="212bd2cc-1e57-4cb4-ac49-f6902dc59602" providerId="ADAL" clId="{9B4AB015-1F92-422E-BEC4-A412AA01C45A}" dt="2026-09-15T17:22:27.639" v="6" actId="5793"/>
          <ac:spMkLst>
            <pc:docMk/>
            <pc:sldMk cId="3725598400" sldId="264"/>
            <ac:spMk id="5" creationId="{EFE7F4ED-8140-FA67-6189-646DDAA776D6}"/>
          </ac:spMkLst>
        </pc:spChg>
        <pc:spChg chg="mod">
          <ac:chgData name="Autumn Sims" userId="212bd2cc-1e57-4cb4-ac49-f6902dc59602" providerId="ADAL" clId="{9B4AB015-1F92-422E-BEC4-A412AA01C45A}" dt="2026-09-15T17:22:11.184" v="4" actId="1076"/>
          <ac:spMkLst>
            <pc:docMk/>
            <pc:sldMk cId="3725598400" sldId="264"/>
            <ac:spMk id="6" creationId="{FDC67CEC-9EBA-D32A-7867-66298DD996F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33FAD-0273-4247-849E-6ADC1BC7DF4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8D3CD4-608A-4488-BAA7-45301EE2EA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307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61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47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88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10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22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85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41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008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82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3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86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9043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89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938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958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ltGray"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91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 bwMode="ltGray"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30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rgbClr val="0070C0"/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61818-01B8-433C-B77A-BDEC7959196B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E8BE8-8847-4317-AC06-B3ECA7EFB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487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ebbi.Milligan@sccpss.com" TargetMode="External"/><Relationship Id="rId7" Type="http://schemas.openxmlformats.org/officeDocument/2006/relationships/image" Target="../media/image10.png"/><Relationship Id="rId2" Type="http://schemas.openxmlformats.org/officeDocument/2006/relationships/hyperlink" Target="mailto:Autumn.sims@sccpss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Reunión</a:t>
            </a:r>
            <a:r>
              <a:rPr lang="en-US" dirty="0"/>
              <a:t> annual del </a:t>
            </a:r>
            <a:r>
              <a:rPr lang="en-US" dirty="0" err="1"/>
              <a:t>titulo</a:t>
            </a:r>
            <a:r>
              <a:rPr lang="en-US" dirty="0"/>
              <a:t>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Sol C. Johnson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September 17 , 2026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Auditorium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946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1219200"/>
          </a:xfrm>
        </p:spPr>
        <p:txBody>
          <a:bodyPr>
            <a:normAutofit/>
          </a:bodyPr>
          <a:lstStyle/>
          <a:p>
            <a:r>
              <a:rPr lang="es-ES" dirty="0"/>
              <a:t>Los programas de título I pueden ayudar a: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306763"/>
          </a:xfrm>
        </p:spPr>
        <p:txBody>
          <a:bodyPr>
            <a:normAutofit/>
          </a:bodyPr>
          <a:lstStyle/>
          <a:p>
            <a:r>
              <a:rPr lang="es-ES" dirty="0"/>
              <a:t>Que los niños mejoren en la escuela y se sientan mejor consigo mismos</a:t>
            </a:r>
          </a:p>
          <a:p>
            <a:endParaRPr lang="en-US" dirty="0"/>
          </a:p>
          <a:p>
            <a:r>
              <a:rPr lang="es-ES" dirty="0"/>
              <a:t>Que los maestros comprendan las necesidades y preocupaciones de los estudiantes y padres</a:t>
            </a:r>
          </a:p>
          <a:p>
            <a:endParaRPr lang="en-US" dirty="0"/>
          </a:p>
          <a:p>
            <a:r>
              <a:rPr lang="es-ES" dirty="0"/>
              <a:t>Que los padres entiendan a su hijo y participen más en la educación del niño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62" y="1446882"/>
            <a:ext cx="1971675" cy="127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197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escuela</a:t>
            </a:r>
            <a:r>
              <a:rPr lang="en-US" dirty="0"/>
              <a:t> </a:t>
            </a:r>
            <a:r>
              <a:rPr lang="en-US" dirty="0" err="1"/>
              <a:t>Titulo</a:t>
            </a:r>
            <a:r>
              <a:rPr lang="en-US" dirty="0"/>
              <a:t> I?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sz="2200" dirty="0"/>
              <a:t>Ser una escuela de Título I significa recibir fondos federales (título I dólares) para complementar los programas existentes en la escuela.  Estos dólares se utilizan para...</a:t>
            </a:r>
          </a:p>
          <a:p>
            <a:pPr lvl="1"/>
            <a:r>
              <a:rPr lang="es-ES" sz="1800" dirty="0"/>
              <a:t>Identificar a los estudiantes que experimentan dificultades académicas y proporcionar asistencia oportuna para ayudar a estos estudiantes a cumplir con las desafiantes normas de contenido del estado.</a:t>
            </a:r>
          </a:p>
          <a:p>
            <a:pPr lvl="1"/>
            <a:r>
              <a:rPr lang="en-US" sz="1800" dirty="0" err="1"/>
              <a:t>Comprar</a:t>
            </a:r>
            <a:r>
              <a:rPr lang="en-US" sz="1800" dirty="0"/>
              <a:t>/</a:t>
            </a:r>
            <a:r>
              <a:rPr lang="en-US" sz="1800" dirty="0" err="1"/>
              <a:t>Pagar</a:t>
            </a:r>
            <a:r>
              <a:rPr lang="en-US" sz="1800" dirty="0"/>
              <a:t> personal/</a:t>
            </a:r>
            <a:r>
              <a:rPr lang="en-US" sz="1800" dirty="0" err="1"/>
              <a:t>programas</a:t>
            </a:r>
            <a:r>
              <a:rPr lang="en-US" sz="1800" dirty="0"/>
              <a:t>/</a:t>
            </a:r>
            <a:r>
              <a:rPr lang="en-US" sz="1800" dirty="0" err="1"/>
              <a:t>materiales</a:t>
            </a:r>
            <a:r>
              <a:rPr lang="en-US" sz="1800" dirty="0"/>
              <a:t>/</a:t>
            </a:r>
            <a:r>
              <a:rPr lang="en-US" sz="1800" dirty="0" err="1"/>
              <a:t>suministros</a:t>
            </a:r>
            <a:r>
              <a:rPr lang="en-US" sz="1800" dirty="0"/>
              <a:t> </a:t>
            </a:r>
            <a:r>
              <a:rPr lang="en-US" sz="1800" dirty="0" err="1"/>
              <a:t>complementarios</a:t>
            </a:r>
            <a:endParaRPr lang="en-US" sz="1800" dirty="0"/>
          </a:p>
          <a:p>
            <a:pPr lvl="1"/>
            <a:r>
              <a:rPr lang="es-ES" sz="1800" dirty="0"/>
              <a:t>Realización de reuniones de participación de los padres/capacitaciones/actividades</a:t>
            </a:r>
          </a:p>
          <a:p>
            <a:pPr lvl="1"/>
            <a:r>
              <a:rPr lang="es-ES" sz="1800" dirty="0"/>
              <a:t>Reclutamiento/contratación/retención de profesores altamente cualificados</a:t>
            </a:r>
          </a:p>
          <a:p>
            <a:pPr lvl="1">
              <a:buFontTx/>
              <a:buNone/>
            </a:pPr>
            <a:endParaRPr lang="en-US" sz="1000" dirty="0"/>
          </a:p>
          <a:p>
            <a:r>
              <a:rPr lang="es-ES" sz="2200" dirty="0"/>
              <a:t>Ser una escuela de título I también significa compromiso familiar y los derechos de los padres.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16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/>
              <a:t>Los fondos del título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/>
              <a:t>Cualquier agencia educativa local (distrito escolar) con una asignación de título I superior a $500.000 está obligada por ley a apartar el 1% de su asignación de título I para la participación de los padres.</a:t>
            </a:r>
          </a:p>
          <a:p>
            <a:pPr>
              <a:buFontTx/>
              <a:buNone/>
            </a:pPr>
            <a:endParaRPr lang="en-US" sz="800" dirty="0"/>
          </a:p>
          <a:p>
            <a:r>
              <a:rPr lang="es-ES" dirty="0"/>
              <a:t>De ese 1%, el 10% puede reservarse en el distrito escolar para iniciativas de todo el sistema relacionadas con el compromiso familiar.  El 90% restante debe asignarse a todas las escuelas del título I en el distrito.  Por lo tanto, cada escuela de título I recibe su porción del 90% para implementar el compromiso familiar de nivel escolar.</a:t>
            </a:r>
          </a:p>
          <a:p>
            <a:pPr>
              <a:buFontTx/>
              <a:buNone/>
            </a:pPr>
            <a:endParaRPr lang="en-US" sz="800" dirty="0"/>
          </a:p>
          <a:p>
            <a:r>
              <a:rPr lang="es-ES" sz="2600" b="1" dirty="0"/>
              <a:t>Usted, como padre del título I, tiene derecho a participar en la forma en que se gasta este dinero.</a:t>
            </a:r>
          </a:p>
          <a:p>
            <a:endParaRPr lang="en-US" dirty="0"/>
          </a:p>
        </p:txBody>
      </p:sp>
      <p:pic>
        <p:nvPicPr>
          <p:cNvPr id="2050" name="Picture 2" descr="C:\Users\debbur77\AppData\Local\Microsoft\Windows\Temporary Internet Files\Content.IE5\WQ5J2SQJ\MC900434749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28600"/>
            <a:ext cx="1142857" cy="11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323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Asistencia de toda la escuela o dirigida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156923"/>
            <a:ext cx="6887389" cy="787327"/>
          </a:xfrm>
        </p:spPr>
        <p:txBody>
          <a:bodyPr/>
          <a:lstStyle/>
          <a:p>
            <a:pPr marL="0" lvl="0" indent="0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ES" sz="1800" dirty="0">
                <a:solidFill>
                  <a:prstClr val="white"/>
                </a:solidFill>
              </a:rPr>
              <a:t>No nos centramos solo en un grupo específico; ofrecemos asistencia tanto a nivel escolar como dirigida.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DF5E2D-829A-626D-21DE-1F49F7D2E66A}"/>
              </a:ext>
            </a:extLst>
          </p:cNvPr>
          <p:cNvSpPr txBox="1"/>
          <p:nvPr/>
        </p:nvSpPr>
        <p:spPr>
          <a:xfrm>
            <a:off x="433754" y="2944250"/>
            <a:ext cx="4267199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  <a:defRPr/>
            </a:pPr>
            <a:r>
              <a:rPr lang="es-ES" sz="1900" u="sng" dirty="0">
                <a:solidFill>
                  <a:prstClr val="white"/>
                </a:solidFill>
              </a:rPr>
              <a:t>A nivel escolar: 
</a:t>
            </a:r>
            <a:r>
              <a:rPr lang="es-ES" sz="1900" dirty="0">
                <a:solidFill>
                  <a:prstClr val="white"/>
                </a:solidFill>
              </a:rPr>
              <a:t>Disponible para todos los estudiantes 
Apoyar la mejora académica de todos los estudiantes 
Fortalecimiento de las actividades de participación de padres y familias 
Permite ofrecer servicios a todos los estudiantes según sus necesidades académicas 
(Academia de los sábados)</a:t>
            </a:r>
            <a:endParaRPr kumimoji="0" lang="en-US" sz="1600" b="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06CC1B-0AD9-23A1-8E6D-3B1F82CF79FF}"/>
              </a:ext>
            </a:extLst>
          </p:cNvPr>
          <p:cNvSpPr txBox="1"/>
          <p:nvPr/>
        </p:nvSpPr>
        <p:spPr>
          <a:xfrm>
            <a:off x="4700952" y="2773434"/>
            <a:ext cx="42144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ES" u="sng" dirty="0">
                <a:solidFill>
                  <a:prstClr val="white"/>
                </a:solidFill>
              </a:rPr>
              <a:t>Objetivo: 
</a:t>
            </a:r>
            <a:r>
              <a:rPr lang="es-ES" dirty="0">
                <a:solidFill>
                  <a:prstClr val="white"/>
                </a:solidFill>
              </a:rPr>
              <a:t>Atiende a estudiantes que tienen mayor riesgo de no cumplir con los estándares académicos estatales. 
Utiliza múltiples criterios para identificar a los estudiantes elegibles
Proporciona instrucción complementaria en lectura y/o matemáticas
(Apoyo de matemáticas o lectura y siglo XXI)
El progreso se supervisa durante todo el año.</a:t>
            </a:r>
            <a:endParaRPr kumimoji="0" lang="en-US" b="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991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Plan de Mejora de la escuela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err="1"/>
              <a:t>Equipo</a:t>
            </a:r>
            <a:r>
              <a:rPr lang="en-US" dirty="0"/>
              <a:t> de </a:t>
            </a:r>
            <a:r>
              <a:rPr lang="en-US" dirty="0" err="1"/>
              <a:t>planificación</a:t>
            </a:r>
            <a:endParaRPr lang="en-US" dirty="0"/>
          </a:p>
          <a:p>
            <a:pPr lvl="1"/>
            <a:r>
              <a:rPr lang="en-US" dirty="0" err="1"/>
              <a:t>Evaluación</a:t>
            </a:r>
            <a:r>
              <a:rPr lang="en-US" dirty="0"/>
              <a:t> de las </a:t>
            </a:r>
            <a:r>
              <a:rPr lang="en-US" dirty="0" err="1"/>
              <a:t>necesidades</a:t>
            </a:r>
            <a:endParaRPr lang="en-US" dirty="0"/>
          </a:p>
          <a:p>
            <a:pPr lvl="1"/>
            <a:r>
              <a:rPr lang="en-US" dirty="0" err="1"/>
              <a:t>Metas</a:t>
            </a:r>
            <a:r>
              <a:rPr lang="en-US" dirty="0"/>
              <a:t> </a:t>
            </a:r>
            <a:r>
              <a:rPr lang="en-US" dirty="0" err="1"/>
              <a:t>estratégicas</a:t>
            </a:r>
            <a:endParaRPr lang="en-US" dirty="0"/>
          </a:p>
          <a:p>
            <a:pPr lvl="1"/>
            <a:r>
              <a:rPr lang="es-ES" dirty="0"/>
              <a:t>Estrategias basadas en la investigación.</a:t>
            </a:r>
          </a:p>
          <a:p>
            <a:pPr lvl="1"/>
            <a:r>
              <a:rPr lang="en-US" dirty="0" err="1"/>
              <a:t>Evaluación</a:t>
            </a:r>
            <a:r>
              <a:rPr lang="en-US" dirty="0"/>
              <a:t> del plan</a:t>
            </a:r>
            <a:endParaRPr lang="en-US" sz="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8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de </a:t>
            </a:r>
            <a:r>
              <a:rPr lang="en-US" dirty="0" err="1"/>
              <a:t>mejora</a:t>
            </a:r>
            <a:r>
              <a:rPr lang="en-US" dirty="0"/>
              <a:t> de la </a:t>
            </a:r>
            <a:r>
              <a:rPr lang="en-US" dirty="0" err="1"/>
              <a:t>escuela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s-ES" dirty="0"/>
              <a:t>Evaluaciones académicas de los estudiantes.</a:t>
            </a:r>
          </a:p>
          <a:p>
            <a:pPr lvl="1"/>
            <a:r>
              <a:rPr lang="es-ES" dirty="0"/>
              <a:t>Información sobre niveles de competencia.</a:t>
            </a:r>
          </a:p>
          <a:p>
            <a:pPr lvl="1"/>
            <a:r>
              <a:rPr lang="es-ES" dirty="0"/>
              <a:t>Asistencia adicional proporcionada a estudiantes con dificultades.</a:t>
            </a:r>
          </a:p>
          <a:p>
            <a:pPr lvl="1"/>
            <a:r>
              <a:rPr lang="es-ES" dirty="0"/>
              <a:t>Coordinación e integración de fondos y programas federales.</a:t>
            </a:r>
          </a:p>
          <a:p>
            <a:pPr lvl="1"/>
            <a:r>
              <a:rPr lang="es-ES" dirty="0"/>
              <a:t>Programas escolares que incluyen migrantes, educación preescolar, opción escolar y servicios educativos suplementarios, según corresponda.</a:t>
            </a:r>
          </a:p>
          <a:p>
            <a:pPr lvl="1"/>
            <a:r>
              <a:rPr lang="es-ES" dirty="0"/>
              <a:t>Estrategias de participación familiar, incluida la política de participación familiar de la escuela.</a:t>
            </a:r>
            <a:endParaRPr lang="en-US" sz="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30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de </a:t>
            </a:r>
            <a:r>
              <a:rPr lang="en-US" dirty="0" err="1"/>
              <a:t>estudios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336872"/>
            <a:ext cx="7924800" cy="3987727"/>
          </a:xfrm>
        </p:spPr>
        <p:txBody>
          <a:bodyPr>
            <a:normAutofit fontScale="92500" lnSpcReduction="20000"/>
          </a:bodyPr>
          <a:lstStyle/>
          <a:p>
            <a:pPr lvl="0">
              <a:defRPr/>
            </a:pPr>
            <a:r>
              <a:rPr lang="es-ES" sz="2000" dirty="0">
                <a:solidFill>
                  <a:prstClr val="white"/>
                </a:solidFill>
              </a:rPr>
              <a:t>Nuestro centro utiliza el currículo basado en los Estándares de Georgia para garantizar que los estudiantes reciban una instrucción de alta calidad acorde con las expectativas estatales. 
Las instrucciones incluyen: 
Artes del Lenguaje Inglés (ELA)
Matemáticas
Ciencia
Estudios Sociales
El currículo está diseñado para fomentar el pensamiento crítico, la resolución de problemas y las habilidades de comunicación 
Los recursos tecnológicos se integran en la enseñanza en el aula. 
 El Título I ofrece recursos y servicios complementarios que ayudan a todos los estudiantes a cumplir los estándares académicos y alcanzar el éxito.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602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evaluaciones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71999"/>
            <a:ext cx="7543800" cy="1905001"/>
          </a:xfrm>
        </p:spPr>
        <p:txBody>
          <a:bodyPr>
            <a:normAutofit lnSpcReduction="10000"/>
          </a:bodyPr>
          <a:lstStyle/>
          <a:p>
            <a:pPr marL="0" lvl="0" indent="0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ES" sz="1800" dirty="0">
                <a:solidFill>
                  <a:prstClr val="white"/>
                </a:solidFill>
              </a:rPr>
              <a:t>El Título I apoya nuestros esfuerzos de evaluación proporcionando herramientas y recursos didácticos que ayudan a monitorizar el progreso de los estudiantes. Los datos de evaluación se utilizan para identificar las fortalezas y áreas de crecimiento de los estudiantes, lo que nos permite proporcionar apoyo académico adicional e intervenciones específicas para los estudiantes que necesitan asistencia adicional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E7F4ED-8140-FA67-6189-646DDAA776D6}"/>
              </a:ext>
            </a:extLst>
          </p:cNvPr>
          <p:cNvSpPr txBox="1"/>
          <p:nvPr/>
        </p:nvSpPr>
        <p:spPr>
          <a:xfrm>
            <a:off x="838200" y="2362200"/>
            <a:ext cx="3505200" cy="1217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  <a:defRPr/>
            </a:pPr>
            <a:r>
              <a:rPr lang="es-ES" sz="2400" u="sng" dirty="0">
                <a:solidFill>
                  <a:prstClr val="white"/>
                </a:solidFill>
              </a:rPr>
              <a:t>Pruebas MAP 
</a:t>
            </a:r>
            <a:r>
              <a:rPr lang="es-ES" sz="2400" dirty="0">
                <a:solidFill>
                  <a:prstClr val="white"/>
                </a:solidFill>
              </a:rPr>
              <a:t>Mide el crecimiento a lo largo del año</a:t>
            </a:r>
            <a:endParaRPr kumimoji="0" lang="en-US" sz="2400" b="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C67CEC-9EBA-D32A-7867-66298DD996F8}"/>
              </a:ext>
            </a:extLst>
          </p:cNvPr>
          <p:cNvSpPr txBox="1"/>
          <p:nvPr/>
        </p:nvSpPr>
        <p:spPr>
          <a:xfrm>
            <a:off x="4343400" y="2258569"/>
            <a:ext cx="419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s-ES" sz="2400" u="sng" dirty="0">
                <a:solidFill>
                  <a:prstClr val="white"/>
                </a:solidFill>
              </a:rPr>
              <a:t>Sistema de Evaluación de Hitos de Georgia (GMAS)
</a:t>
            </a:r>
            <a:r>
              <a:rPr lang="es-ES" sz="2400" dirty="0">
                <a:solidFill>
                  <a:prstClr val="white"/>
                </a:solidFill>
              </a:rPr>
              <a:t>Mide la competencia a nivel de curso</a:t>
            </a:r>
            <a:endParaRPr kumimoji="0" lang="en-US" sz="2400" b="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55984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" dirty="0"/>
              <a:t>cualificación profesional de los maestros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Ustedes, como padres de Título I, tienen derecho a solicitar las cualificaciones de los maestros de su hijo</a:t>
            </a:r>
            <a:r>
              <a:rPr lang="en-US" dirty="0"/>
              <a:t>.</a:t>
            </a:r>
          </a:p>
          <a:p>
            <a:pPr>
              <a:buFontTx/>
              <a:buNone/>
            </a:pPr>
            <a:endParaRPr lang="en-US" sz="7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C:\Users\debbur77\AppData\Local\Microsoft\Windows\Temporary Internet Files\Content.IE5\WQ5J2SQJ\MC900434901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657600"/>
            <a:ext cx="2285714" cy="228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813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participación</a:t>
            </a:r>
            <a:r>
              <a:rPr lang="en-US" dirty="0"/>
              <a:t> de la </a:t>
            </a:r>
            <a:r>
              <a:rPr lang="en-US" dirty="0" err="1"/>
              <a:t>familia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Participación</a:t>
            </a:r>
            <a:r>
              <a:rPr lang="en-US" dirty="0"/>
              <a:t> Familiar </a:t>
            </a:r>
            <a:r>
              <a:rPr lang="en-US" dirty="0" err="1"/>
              <a:t>en</a:t>
            </a:r>
            <a:r>
              <a:rPr lang="en-US" dirty="0"/>
              <a:t> el Distrito</a:t>
            </a:r>
          </a:p>
          <a:p>
            <a:r>
              <a:rPr lang="es-ES" dirty="0"/>
              <a:t>Participación Familiar en la escuela</a:t>
            </a:r>
          </a:p>
          <a:p>
            <a:r>
              <a:rPr lang="en-US" dirty="0" err="1"/>
              <a:t>Pactos</a:t>
            </a:r>
            <a:endParaRPr lang="en-US" dirty="0"/>
          </a:p>
          <a:p>
            <a:r>
              <a:rPr lang="en-US" dirty="0" err="1"/>
              <a:t>Presupuesto</a:t>
            </a:r>
            <a:endParaRPr lang="en-US" dirty="0"/>
          </a:p>
          <a:p>
            <a:r>
              <a:rPr lang="en-US" dirty="0" err="1"/>
              <a:t>Oportunidades</a:t>
            </a:r>
            <a:r>
              <a:rPr lang="en-US" dirty="0"/>
              <a:t> para </a:t>
            </a:r>
            <a:r>
              <a:rPr lang="en-US" dirty="0" err="1"/>
              <a:t>ser</a:t>
            </a:r>
            <a:r>
              <a:rPr lang="en-US" dirty="0"/>
              <a:t> </a:t>
            </a:r>
            <a:r>
              <a:rPr lang="en-US" dirty="0" err="1"/>
              <a:t>voluntarios</a:t>
            </a:r>
            <a:endParaRPr lang="en-US" dirty="0"/>
          </a:p>
          <a:p>
            <a:r>
              <a:rPr lang="es-ES" dirty="0"/>
              <a:t>Oportunidades para tomar decisiones para los padres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234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participación</a:t>
            </a:r>
            <a:r>
              <a:rPr lang="en-US" dirty="0"/>
              <a:t> de la </a:t>
            </a:r>
            <a:r>
              <a:rPr lang="en-US" dirty="0" err="1"/>
              <a:t>familia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/>
              <a:t>¿Cómo pueden los padres involucrarse en la escuela?</a:t>
            </a:r>
            <a:endParaRPr lang="en-US" dirty="0"/>
          </a:p>
          <a:p>
            <a:r>
              <a:rPr lang="es-ES" dirty="0"/>
              <a:t>Los padres tienen derecho a solicitar reuniones regulares para que los padres aporten sugerencias y participen, según corresponda, en las decisiones sobre la educación de sus hijos.</a:t>
            </a:r>
            <a:endParaRPr lang="en-US" dirty="0"/>
          </a:p>
          <a:p>
            <a:r>
              <a:rPr lang="es-ES" dirty="0"/>
              <a:t>La escuela debe responder a cualquier sugerencia de los padres tan pronto como sea posible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132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Fondos</a:t>
            </a:r>
            <a:r>
              <a:rPr lang="en-US" dirty="0"/>
              <a:t> para la </a:t>
            </a:r>
            <a:r>
              <a:rPr lang="en-US" dirty="0" err="1"/>
              <a:t>participación</a:t>
            </a:r>
            <a:r>
              <a:rPr lang="en-US" dirty="0"/>
              <a:t> familiar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SCCPSS reserva un 1% del monto total de los fondos de la Parte A del Título I que recibe en el FY</a:t>
            </a:r>
            <a:r>
              <a:rPr lang="es-ES" u="sng" dirty="0"/>
              <a:t>_26__</a:t>
            </a:r>
            <a:r>
              <a:rPr lang="es-ES" dirty="0"/>
              <a:t> para cumplir con los requisitos de participación familiar.</a:t>
            </a:r>
            <a:endParaRPr lang="en-US" dirty="0"/>
          </a:p>
          <a:p>
            <a:r>
              <a:rPr lang="es-ES" dirty="0"/>
              <a:t>Sugerencias de la familia/padres como se solicitó a través de una encuesta y un foro de padres en la primavera sobre cómo gastar estos fondos.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239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Fondos</a:t>
            </a:r>
            <a:r>
              <a:rPr lang="en-US" dirty="0"/>
              <a:t> de </a:t>
            </a:r>
            <a:r>
              <a:rPr lang="en-US" dirty="0" err="1"/>
              <a:t>participación</a:t>
            </a:r>
            <a:r>
              <a:rPr lang="en-US" dirty="0"/>
              <a:t> familiar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/>
              <a:t>A través de la colaboración de los padres /familias, se decidió que para el año escolar </a:t>
            </a:r>
            <a:r>
              <a:rPr lang="es-ES" u="sng" dirty="0"/>
              <a:t>__26-27__</a:t>
            </a:r>
            <a:r>
              <a:rPr lang="es-ES" dirty="0"/>
              <a:t> se financiarían los siguientes elementos:</a:t>
            </a:r>
          </a:p>
          <a:p>
            <a:pPr lvl="0">
              <a:defRPr/>
            </a:pPr>
            <a:r>
              <a:rPr lang="es-ES" sz="1800" dirty="0">
                <a:solidFill>
                  <a:srgbClr val="FFFF00"/>
                </a:solidFill>
              </a:rPr>
              <a:t>Herramientas y materiales educativos 
Juegos educativos de aprendizaje
Memorias USB
Recursos y suministros para el Centro de Familia/Padres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00656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Ponerse en contacto con el personal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en-US" sz="1600" b="1" u="sng" dirty="0">
                <a:solidFill>
                  <a:prstClr val="white"/>
                </a:solidFill>
              </a:rPr>
              <a:t>Director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: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Jemeela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 Brown</a:t>
            </a:r>
          </a:p>
          <a:p>
            <a:pPr lvl="0">
              <a:defRPr/>
            </a:pPr>
            <a:r>
              <a:rPr lang="en-US" sz="1600" b="1" u="sng" dirty="0">
                <a:solidFill>
                  <a:prstClr val="white"/>
                </a:solidFill>
              </a:rPr>
              <a:t>Subdirector: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Latasha Lee , David Jackson</a:t>
            </a:r>
          </a:p>
          <a:p>
            <a:pPr lvl="0">
              <a:defRPr/>
            </a:pPr>
            <a:r>
              <a:rPr lang="en-US" sz="1600" b="1" u="sng" dirty="0">
                <a:solidFill>
                  <a:prstClr val="white"/>
                </a:solidFill>
              </a:rPr>
              <a:t>Decano de </a:t>
            </a:r>
            <a:r>
              <a:rPr lang="en-US" sz="1600" b="1" u="sng" dirty="0" err="1">
                <a:solidFill>
                  <a:prstClr val="white"/>
                </a:solidFill>
              </a:rPr>
              <a:t>Estudiantes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: Brandon Lindsey  </a:t>
            </a:r>
          </a:p>
          <a:p>
            <a:pPr lvl="0">
              <a:defRPr/>
            </a:pPr>
            <a:r>
              <a:rPr lang="es-ES" sz="1600" b="1" u="sng" dirty="0">
                <a:solidFill>
                  <a:prstClr val="white"/>
                </a:solidFill>
              </a:rPr>
              <a:t>Facilitador de Participación Familiar del Título I</a:t>
            </a:r>
            <a:r>
              <a:rPr kumimoji="0" lang="en-US" sz="16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Autumn Sims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2"/>
              </a:rPr>
              <a:t>Autumn.sims@sccpss.com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912-395-6400 ext. 730501</a:t>
            </a:r>
          </a:p>
          <a:p>
            <a:pPr lvl="0">
              <a:defRPr/>
            </a:pPr>
            <a:r>
              <a:rPr lang="en-US" sz="1600" b="1" u="sng" dirty="0" err="1">
                <a:solidFill>
                  <a:prstClr val="white"/>
                </a:solidFill>
              </a:rPr>
              <a:t>Coordinador</a:t>
            </a:r>
            <a:r>
              <a:rPr lang="en-US" sz="1600" b="1" u="sng" dirty="0">
                <a:solidFill>
                  <a:prstClr val="white"/>
                </a:solidFill>
              </a:rPr>
              <a:t> de ESOL: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Debbi Milligan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  <a:hlinkClick r:id="rId3"/>
              </a:rPr>
              <a:t>Debbi.Milligan@sccpss.com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t>912-395-6400 ext. 730219 </a:t>
            </a:r>
          </a:p>
          <a:p>
            <a:endParaRPr lang="en-US" dirty="0"/>
          </a:p>
        </p:txBody>
      </p:sp>
      <p:pic>
        <p:nvPicPr>
          <p:cNvPr id="4098" name="Picture 2" descr="C:\Users\debbur77\AppData\Local\Microsoft\Windows\Temporary Internet Files\Content.IE5\8FTXCCOM\MC900442124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029199"/>
            <a:ext cx="1181068" cy="118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Program Files (x86)\Microsoft Office\MEDIA\CAGCAT10\j0332268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1" y="5023834"/>
            <a:ext cx="1025608" cy="115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ebbur77\AppData\Local\Microsoft\Windows\Temporary Internet Files\Content.IE5\0AW807US\MC900382578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053942"/>
            <a:ext cx="1181069" cy="118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ebbur77\AppData\Local\Microsoft\Windows\Temporary Internet Files\Content.IE5\0AW807US\MC900434824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029199"/>
            <a:ext cx="1083435" cy="108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907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Preguntas</a:t>
            </a:r>
            <a:endParaRPr lang="en-US" dirty="0"/>
          </a:p>
        </p:txBody>
      </p:sp>
      <p:pic>
        <p:nvPicPr>
          <p:cNvPr id="1026" name="Picture 2" descr="C:\Users\debbur77\AppData\Local\Microsoft\Windows\Temporary Internet Files\Content.IE5\ZDNE8OVQ\MC900441498[1]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8050" y="2336800"/>
            <a:ext cx="3598863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757581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151</TotalTime>
  <Words>1033</Words>
  <Application>Microsoft Office PowerPoint</Application>
  <PresentationFormat>On-screen Show (4:3)</PresentationFormat>
  <Paragraphs>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Trebuchet MS</vt:lpstr>
      <vt:lpstr>Berlin</vt:lpstr>
      <vt:lpstr>Reunión annual del titulo I</vt:lpstr>
      <vt:lpstr>Los programas de título I pueden ayudar a:</vt:lpstr>
      <vt:lpstr>Que es una escuela Titulo I?</vt:lpstr>
      <vt:lpstr>Los fondos del título I</vt:lpstr>
      <vt:lpstr>Asistencia de toda la escuela o dirigida</vt:lpstr>
      <vt:lpstr>Plan de Mejora de la escuela</vt:lpstr>
      <vt:lpstr>Plan de mejora de la escuela</vt:lpstr>
      <vt:lpstr>Plan de estudios</vt:lpstr>
      <vt:lpstr>evaluaciones</vt:lpstr>
      <vt:lpstr>cualificación profesional de los maestros</vt:lpstr>
      <vt:lpstr>participación de la familia</vt:lpstr>
      <vt:lpstr>participación de la familia</vt:lpstr>
      <vt:lpstr>Fondos para la participación familiar</vt:lpstr>
      <vt:lpstr>Fondos de participación familiar</vt:lpstr>
      <vt:lpstr>Ponerse en contacto con el personal</vt:lpstr>
      <vt:lpstr>Preguntas</vt:lpstr>
    </vt:vector>
  </TitlesOfParts>
  <Company>SCCPSS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Title 1 Meeting</dc:title>
  <dc:creator>Debbie Burnette</dc:creator>
  <cp:lastModifiedBy>Autumn Sims</cp:lastModifiedBy>
  <cp:revision>25</cp:revision>
  <dcterms:created xsi:type="dcterms:W3CDTF">2014-08-18T19:25:43Z</dcterms:created>
  <dcterms:modified xsi:type="dcterms:W3CDTF">2026-09-15T17:22:35Z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30d1802-d171-4e0b-8e2e-01ddcc0242bb_Enabled">
    <vt:lpwstr>true</vt:lpwstr>
  </property>
  <property fmtid="{D5CDD505-2E9C-101B-9397-08002B2CF9AE}" pid="3" name="MSIP_Label_630d1802-d171-4e0b-8e2e-01ddcc0242bb_SetDate">
    <vt:lpwstr>2026-09-15T17:06:43Z</vt:lpwstr>
  </property>
  <property fmtid="{D5CDD505-2E9C-101B-9397-08002B2CF9AE}" pid="4" name="MSIP_Label_630d1802-d171-4e0b-8e2e-01ddcc0242bb_Method">
    <vt:lpwstr>Standard</vt:lpwstr>
  </property>
  <property fmtid="{D5CDD505-2E9C-101B-9397-08002B2CF9AE}" pid="5" name="MSIP_Label_630d1802-d171-4e0b-8e2e-01ddcc0242bb_Name">
    <vt:lpwstr>Public</vt:lpwstr>
  </property>
  <property fmtid="{D5CDD505-2E9C-101B-9397-08002B2CF9AE}" pid="6" name="MSIP_Label_630d1802-d171-4e0b-8e2e-01ddcc0242bb_SiteId">
    <vt:lpwstr>4009da8c-d30a-4f98-a5bd-78a6c0a25a53</vt:lpwstr>
  </property>
  <property fmtid="{D5CDD505-2E9C-101B-9397-08002B2CF9AE}" pid="7" name="MSIP_Label_630d1802-d171-4e0b-8e2e-01ddcc0242bb_ActionId">
    <vt:lpwstr>6c0f631d-a773-4177-af00-abf0efdfd29b</vt:lpwstr>
  </property>
  <property fmtid="{D5CDD505-2E9C-101B-9397-08002B2CF9AE}" pid="8" name="MSIP_Label_630d1802-d171-4e0b-8e2e-01ddcc0242bb_ContentBits">
    <vt:lpwstr>0</vt:lpwstr>
  </property>
  <property fmtid="{D5CDD505-2E9C-101B-9397-08002B2CF9AE}" pid="9" name="MSIP_Label_630d1802-d171-4e0b-8e2e-01ddcc0242bb_Tag">
    <vt:lpwstr>10, 3, 0, 1</vt:lpwstr>
  </property>
</Properties>
</file>