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</p:sldIdLst>
  <p:sldSz cx="9144000" cy="6858000" type="screen4x3"/>
  <p:notesSz cx="9144000" cy="6858000"/>
  <p:embeddedFontLst>
    <p:embeddedFont>
      <p:font typeface="Carlito" panose="020B0604020202020204" charset="0"/>
      <p:regular r:id="rId23"/>
      <p:bold r:id="rId24"/>
      <p:italic r:id="rId25"/>
      <p:boldItalic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iR8rWhf7N9IIZkdLO1kfQErjFY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644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8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6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81cb684fb5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81cb684fb5_0_8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81cb684fb5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81cb684fb5_0_6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81cb684fb5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81cb684fb5_0_5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81cb684fb5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81cb684fb5_0_6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8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0"/>
          <p:cNvSpPr txBox="1">
            <a:spLocks noGrp="1"/>
          </p:cNvSpPr>
          <p:nvPr>
            <p:ph type="title"/>
          </p:nvPr>
        </p:nvSpPr>
        <p:spPr>
          <a:xfrm>
            <a:off x="913468" y="209816"/>
            <a:ext cx="7317063" cy="123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950" b="1" i="0">
                <a:solidFill>
                  <a:schemeClr val="dk1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0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0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1"/>
          <p:cNvSpPr txBox="1">
            <a:spLocks noGrp="1"/>
          </p:cNvSpPr>
          <p:nvPr>
            <p:ph type="title"/>
          </p:nvPr>
        </p:nvSpPr>
        <p:spPr>
          <a:xfrm>
            <a:off x="913468" y="209816"/>
            <a:ext cx="7317063" cy="123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950" b="1" i="0">
                <a:solidFill>
                  <a:schemeClr val="dk1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body" idx="1"/>
          </p:nvPr>
        </p:nvSpPr>
        <p:spPr>
          <a:xfrm>
            <a:off x="572060" y="1496361"/>
            <a:ext cx="7999878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>
                <a:solidFill>
                  <a:schemeClr val="dk1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1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1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1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2"/>
          <p:cNvSpPr txBox="1">
            <a:spLocks noGrp="1"/>
          </p:cNvSpPr>
          <p:nvPr>
            <p:ph type="title"/>
          </p:nvPr>
        </p:nvSpPr>
        <p:spPr>
          <a:xfrm>
            <a:off x="913468" y="209816"/>
            <a:ext cx="7317063" cy="123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950" b="1" i="0">
                <a:solidFill>
                  <a:schemeClr val="dk1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body" idx="1"/>
          </p:nvPr>
        </p:nvSpPr>
        <p:spPr>
          <a:xfrm>
            <a:off x="530223" y="1591744"/>
            <a:ext cx="3844290" cy="404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50" b="0" i="0">
                <a:solidFill>
                  <a:schemeClr val="dk1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2"/>
          <p:cNvSpPr txBox="1">
            <a:spLocks noGrp="1"/>
          </p:cNvSpPr>
          <p:nvPr>
            <p:ph type="body" idx="2"/>
          </p:nvPr>
        </p:nvSpPr>
        <p:spPr>
          <a:xfrm>
            <a:off x="4721215" y="1574035"/>
            <a:ext cx="3768090" cy="415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750" b="0" i="0">
                <a:solidFill>
                  <a:schemeClr val="dk1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2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2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3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3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3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4"/>
          <p:cNvSpPr txBox="1"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4"/>
          <p:cNvSpPr txBox="1">
            <a:spLocks noGrp="1"/>
          </p:cNvSpPr>
          <p:nvPr>
            <p:ph type="subTitle" idx="1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4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/>
          <p:nvPr/>
        </p:nvSpPr>
        <p:spPr>
          <a:xfrm>
            <a:off x="0" y="6027787"/>
            <a:ext cx="9143981" cy="830198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9"/>
          <p:cNvSpPr txBox="1">
            <a:spLocks noGrp="1"/>
          </p:cNvSpPr>
          <p:nvPr>
            <p:ph type="title"/>
          </p:nvPr>
        </p:nvSpPr>
        <p:spPr>
          <a:xfrm>
            <a:off x="913468" y="209816"/>
            <a:ext cx="7317063" cy="123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950" b="1" i="0" u="none" strike="noStrike" cap="none">
                <a:solidFill>
                  <a:schemeClr val="dk1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body" idx="1"/>
          </p:nvPr>
        </p:nvSpPr>
        <p:spPr>
          <a:xfrm>
            <a:off x="572060" y="1496361"/>
            <a:ext cx="7999878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9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9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9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u="none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.gov/education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tudentaid.gov/aid-estimator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tudentaid.gov/fsa-id/create-account/launch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"/>
          <p:cNvSpPr/>
          <p:nvPr/>
        </p:nvSpPr>
        <p:spPr>
          <a:xfrm>
            <a:off x="0" y="0"/>
            <a:ext cx="6837061" cy="685798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" name="Google Shape;45;p1"/>
          <p:cNvGrpSpPr/>
          <p:nvPr/>
        </p:nvGrpSpPr>
        <p:grpSpPr>
          <a:xfrm>
            <a:off x="0" y="0"/>
            <a:ext cx="9144448" cy="6858330"/>
            <a:chOff x="0" y="0"/>
            <a:chExt cx="9144448" cy="6858330"/>
          </a:xfrm>
        </p:grpSpPr>
        <p:sp>
          <p:nvSpPr>
            <p:cNvPr id="46" name="Google Shape;46;p1"/>
            <p:cNvSpPr/>
            <p:nvPr/>
          </p:nvSpPr>
          <p:spPr>
            <a:xfrm>
              <a:off x="7630684" y="2915821"/>
              <a:ext cx="487173" cy="1317919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5561664" y="2234495"/>
              <a:ext cx="3582317" cy="238847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5523564" y="2196395"/>
              <a:ext cx="3620770" cy="2465070"/>
            </a:xfrm>
            <a:custGeom>
              <a:avLst/>
              <a:gdLst/>
              <a:ahLst/>
              <a:cxnLst/>
              <a:rect l="l" t="t" r="r" b="b"/>
              <a:pathLst>
                <a:path w="3620770" h="2465070" extrusionOk="0">
                  <a:moveTo>
                    <a:pt x="0" y="0"/>
                  </a:moveTo>
                  <a:lnTo>
                    <a:pt x="3620417" y="0"/>
                  </a:lnTo>
                </a:path>
                <a:path w="3620770" h="2465070" extrusionOk="0">
                  <a:moveTo>
                    <a:pt x="3620417" y="2464670"/>
                  </a:moveTo>
                  <a:lnTo>
                    <a:pt x="0" y="2464670"/>
                  </a:lnTo>
                  <a:lnTo>
                    <a:pt x="0" y="0"/>
                  </a:lnTo>
                </a:path>
              </a:pathLst>
            </a:custGeom>
            <a:noFill/>
            <a:ln w="76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5562413" y="0"/>
              <a:ext cx="3581567" cy="2387717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5524313" y="0"/>
              <a:ext cx="3620135" cy="2426335"/>
            </a:xfrm>
            <a:custGeom>
              <a:avLst/>
              <a:gdLst/>
              <a:ahLst/>
              <a:cxnLst/>
              <a:rect l="l" t="t" r="r" b="b"/>
              <a:pathLst>
                <a:path w="3620134" h="2426335" extrusionOk="0">
                  <a:moveTo>
                    <a:pt x="3619667" y="2425817"/>
                  </a:moveTo>
                  <a:lnTo>
                    <a:pt x="0" y="2425817"/>
                  </a:lnTo>
                  <a:lnTo>
                    <a:pt x="0" y="0"/>
                  </a:lnTo>
                </a:path>
              </a:pathLst>
            </a:custGeom>
            <a:noFill/>
            <a:ln w="76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0" y="5485889"/>
              <a:ext cx="5561965" cy="1372235"/>
            </a:xfrm>
            <a:custGeom>
              <a:avLst/>
              <a:gdLst/>
              <a:ahLst/>
              <a:cxnLst/>
              <a:rect l="l" t="t" r="r" b="b"/>
              <a:pathLst>
                <a:path w="5561965" h="1372234" extrusionOk="0">
                  <a:moveTo>
                    <a:pt x="0" y="0"/>
                  </a:moveTo>
                  <a:lnTo>
                    <a:pt x="5561688" y="0"/>
                  </a:lnTo>
                  <a:lnTo>
                    <a:pt x="5561688" y="1372096"/>
                  </a:lnTo>
                  <a:lnTo>
                    <a:pt x="0" y="1372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0" y="5485889"/>
              <a:ext cx="5561965" cy="1372235"/>
            </a:xfrm>
            <a:custGeom>
              <a:avLst/>
              <a:gdLst/>
              <a:ahLst/>
              <a:cxnLst/>
              <a:rect l="l" t="t" r="r" b="b"/>
              <a:pathLst>
                <a:path w="5561965" h="1372234" extrusionOk="0">
                  <a:moveTo>
                    <a:pt x="0" y="0"/>
                  </a:moveTo>
                  <a:lnTo>
                    <a:pt x="5561688" y="0"/>
                  </a:lnTo>
                  <a:lnTo>
                    <a:pt x="5561688" y="1372096"/>
                  </a:lnTo>
                </a:path>
                <a:path w="5561965" h="1372234" extrusionOk="0">
                  <a:moveTo>
                    <a:pt x="0" y="137209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54649" y="5641888"/>
              <a:ext cx="5357689" cy="1216097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5562413" y="4595203"/>
              <a:ext cx="3581567" cy="2262782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5524313" y="4557090"/>
              <a:ext cx="3620135" cy="2301240"/>
            </a:xfrm>
            <a:custGeom>
              <a:avLst/>
              <a:gdLst/>
              <a:ahLst/>
              <a:cxnLst/>
              <a:rect l="l" t="t" r="r" b="b"/>
              <a:pathLst>
                <a:path w="3620134" h="2301240" extrusionOk="0">
                  <a:moveTo>
                    <a:pt x="0" y="0"/>
                  </a:moveTo>
                  <a:lnTo>
                    <a:pt x="3619667" y="0"/>
                  </a:lnTo>
                </a:path>
                <a:path w="3620134" h="2301240" extrusionOk="0">
                  <a:moveTo>
                    <a:pt x="0" y="2300895"/>
                  </a:moveTo>
                  <a:lnTo>
                    <a:pt x="0" y="0"/>
                  </a:lnTo>
                </a:path>
              </a:pathLst>
            </a:custGeom>
            <a:noFill/>
            <a:ln w="761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" name="Google Shape;56;p1"/>
          <p:cNvSpPr txBox="1">
            <a:spLocks noGrp="1"/>
          </p:cNvSpPr>
          <p:nvPr>
            <p:ph type="title"/>
          </p:nvPr>
        </p:nvSpPr>
        <p:spPr>
          <a:xfrm>
            <a:off x="1461316" y="736356"/>
            <a:ext cx="3914400" cy="25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149350" marR="5080" lvl="0" indent="-113728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Financial  Aid</a:t>
            </a:r>
            <a:endParaRPr sz="8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>
            <a:spLocks noGrp="1"/>
          </p:cNvSpPr>
          <p:nvPr>
            <p:ph type="title"/>
          </p:nvPr>
        </p:nvSpPr>
        <p:spPr>
          <a:xfrm>
            <a:off x="913468" y="209816"/>
            <a:ext cx="731706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latin typeface="Calibri"/>
                <a:ea typeface="Calibri"/>
                <a:cs typeface="Calibri"/>
                <a:sym typeface="Calibri"/>
              </a:rPr>
              <a:t>    Discussion Topics</a:t>
            </a:r>
            <a:endParaRPr/>
          </a:p>
        </p:txBody>
      </p:sp>
      <p:sp>
        <p:nvSpPr>
          <p:cNvPr id="62" name="Google Shape;62;p2"/>
          <p:cNvSpPr txBox="1">
            <a:spLocks noGrp="1"/>
          </p:cNvSpPr>
          <p:nvPr>
            <p:ph type="body" idx="1"/>
          </p:nvPr>
        </p:nvSpPr>
        <p:spPr>
          <a:xfrm>
            <a:off x="572110" y="1457610"/>
            <a:ext cx="7999800" cy="42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431800" algn="l" rtl="0">
              <a:lnSpc>
                <a:spcPct val="95000"/>
              </a:lnSpc>
              <a:spcBef>
                <a:spcPts val="2400"/>
              </a:spcBef>
              <a:spcAft>
                <a:spcPts val="0"/>
              </a:spcAft>
              <a:buSzPts val="3200"/>
              <a:buFont typeface="Calibri"/>
              <a:buChar char="●"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What is financial aid, cost of attendance (COA), student aid index (SAI) and financial need?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318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3200"/>
              <a:buFont typeface="Calibri"/>
              <a:buChar char="●"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Categories, types and sources of financial aid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318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3200"/>
              <a:buFont typeface="Calibri"/>
              <a:buChar char="●"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Free Application for Federal Student Aid (FAFSA</a:t>
            </a:r>
            <a:r>
              <a:rPr lang="en-US" sz="3200" baseline="30000">
                <a:latin typeface="Calibri"/>
                <a:ea typeface="Calibri"/>
                <a:cs typeface="Calibri"/>
                <a:sym typeface="Calibri"/>
              </a:rPr>
              <a:t>®</a:t>
            </a: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)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318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3200"/>
              <a:buFont typeface="Calibri"/>
              <a:buChar char="●"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Special and unusual circumstances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95000"/>
              </a:lnSpc>
              <a:spcBef>
                <a:spcPts val="2400"/>
              </a:spcBef>
              <a:spcAft>
                <a:spcPts val="0"/>
              </a:spcAft>
              <a:buNone/>
            </a:pP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"/>
          <p:cNvSpPr txBox="1">
            <a:spLocks noGrp="1"/>
          </p:cNvSpPr>
          <p:nvPr>
            <p:ph type="title"/>
          </p:nvPr>
        </p:nvSpPr>
        <p:spPr>
          <a:xfrm>
            <a:off x="913493" y="531891"/>
            <a:ext cx="7317000" cy="7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>
                <a:latin typeface="Calibri"/>
                <a:ea typeface="Calibri"/>
                <a:cs typeface="Calibri"/>
                <a:sym typeface="Calibri"/>
              </a:rPr>
              <a:t>What is Financial Aid?</a:t>
            </a:r>
            <a:endParaRPr sz="4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3"/>
          <p:cNvSpPr txBox="1"/>
          <p:nvPr/>
        </p:nvSpPr>
        <p:spPr>
          <a:xfrm>
            <a:off x="408650" y="1221900"/>
            <a:ext cx="4455900" cy="46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</a:rPr>
              <a:t>Financial aid consists of</a:t>
            </a:r>
            <a:r>
              <a:rPr lang="en-US" sz="3200">
                <a:solidFill>
                  <a:srgbClr val="FF0000"/>
                </a:solidFill>
              </a:rPr>
              <a:t> </a:t>
            </a:r>
            <a:r>
              <a:rPr lang="en-US" sz="3200">
                <a:solidFill>
                  <a:schemeClr val="dk1"/>
                </a:solidFill>
              </a:rPr>
              <a:t>funds provided to students and families to help pay for postsecondary educational expenses</a:t>
            </a:r>
            <a:endParaRPr sz="3200">
              <a:solidFill>
                <a:schemeClr val="dk1"/>
              </a:solidFill>
            </a:endParaRPr>
          </a:p>
          <a:p>
            <a:pPr marL="457200" marR="5080" lvl="0" indent="0" algn="just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rlito"/>
              <a:ea typeface="Carlito"/>
              <a:cs typeface="Carlito"/>
              <a:sym typeface="Carlito"/>
            </a:endParaRPr>
          </a:p>
        </p:txBody>
      </p:sp>
      <p:pic>
        <p:nvPicPr>
          <p:cNvPr id="69" name="Google Shape;69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1400" y="1970776"/>
            <a:ext cx="3624675" cy="362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"/>
          <p:cNvSpPr txBox="1">
            <a:spLocks noGrp="1"/>
          </p:cNvSpPr>
          <p:nvPr>
            <p:ph type="title"/>
          </p:nvPr>
        </p:nvSpPr>
        <p:spPr>
          <a:xfrm>
            <a:off x="1370177" y="592024"/>
            <a:ext cx="6612000" cy="5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What Is Cost of Attendance (COA)?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5"/>
          <p:cNvSpPr txBox="1"/>
          <p:nvPr/>
        </p:nvSpPr>
        <p:spPr>
          <a:xfrm>
            <a:off x="591179" y="1609340"/>
            <a:ext cx="76734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457200" marR="5080" lvl="0" indent="0" algn="just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294640" marR="5080" lvl="0" indent="-154940" algn="just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dk1"/>
              </a:solidFill>
              <a:latin typeface="Carlito"/>
              <a:ea typeface="Carlito"/>
              <a:cs typeface="Carlito"/>
              <a:sym typeface="Carlito"/>
            </a:endParaRPr>
          </a:p>
        </p:txBody>
      </p:sp>
      <p:pic>
        <p:nvPicPr>
          <p:cNvPr id="76" name="Google Shape;76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5" y="1488890"/>
            <a:ext cx="8839202" cy="34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8100" y="1549128"/>
            <a:ext cx="738750" cy="73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11300" y="1669579"/>
            <a:ext cx="623820" cy="61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70175" y="2965500"/>
            <a:ext cx="474600" cy="47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11300" y="2890824"/>
            <a:ext cx="623825" cy="6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01700" y="4056438"/>
            <a:ext cx="623825" cy="617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"/>
          <p:cNvSpPr txBox="1">
            <a:spLocks noGrp="1"/>
          </p:cNvSpPr>
          <p:nvPr>
            <p:ph type="title"/>
          </p:nvPr>
        </p:nvSpPr>
        <p:spPr>
          <a:xfrm>
            <a:off x="951075" y="538474"/>
            <a:ext cx="7279500" cy="12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800" b="0"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3800">
                <a:latin typeface="Calibri"/>
                <a:ea typeface="Calibri"/>
                <a:cs typeface="Calibri"/>
                <a:sym typeface="Calibri"/>
              </a:rPr>
              <a:t>What Is Student Aid Index (SAI)?</a:t>
            </a:r>
            <a:endParaRPr sz="3800">
              <a:latin typeface="Calibri"/>
              <a:ea typeface="Calibri"/>
              <a:cs typeface="Calibri"/>
              <a:sym typeface="Calibri"/>
            </a:endParaRPr>
          </a:p>
          <a:p>
            <a:pPr marL="2430145" marR="5080" lvl="0" indent="-2418080" algn="l" rtl="0">
              <a:lnSpc>
                <a:spcPct val="1002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6"/>
          <p:cNvSpPr txBox="1"/>
          <p:nvPr/>
        </p:nvSpPr>
        <p:spPr>
          <a:xfrm>
            <a:off x="663940" y="1480476"/>
            <a:ext cx="7641900" cy="3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850" y="1319212"/>
            <a:ext cx="3336551" cy="421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8563" y="1929600"/>
            <a:ext cx="576125" cy="299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51875" y="1480475"/>
            <a:ext cx="3255400" cy="189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51875" y="3509975"/>
            <a:ext cx="3255400" cy="189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"/>
          <p:cNvSpPr txBox="1">
            <a:spLocks noGrp="1"/>
          </p:cNvSpPr>
          <p:nvPr>
            <p:ph type="title"/>
          </p:nvPr>
        </p:nvSpPr>
        <p:spPr>
          <a:xfrm>
            <a:off x="826393" y="860366"/>
            <a:ext cx="7317000" cy="6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2430145" marR="5080" lvl="0" indent="-2418080" algn="l" rtl="0">
              <a:lnSpc>
                <a:spcPct val="1002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        </a:t>
            </a:r>
            <a:r>
              <a:rPr lang="en-US" sz="4400">
                <a:latin typeface="Calibri"/>
                <a:ea typeface="Calibri"/>
                <a:cs typeface="Calibri"/>
                <a:sym typeface="Calibri"/>
              </a:rPr>
              <a:t>What is Financial Need?</a:t>
            </a:r>
            <a:endParaRPr sz="4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7"/>
          <p:cNvSpPr txBox="1"/>
          <p:nvPr/>
        </p:nvSpPr>
        <p:spPr>
          <a:xfrm>
            <a:off x="663940" y="1480476"/>
            <a:ext cx="7641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031875" marR="0" lvl="0" indent="0" algn="ctr" rtl="0">
              <a:lnSpc>
                <a:spcPct val="998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675" y="2338050"/>
            <a:ext cx="9045325" cy="224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8"/>
          <p:cNvSpPr txBox="1">
            <a:spLocks noGrp="1"/>
          </p:cNvSpPr>
          <p:nvPr>
            <p:ph type="title"/>
          </p:nvPr>
        </p:nvSpPr>
        <p:spPr>
          <a:xfrm>
            <a:off x="1711662" y="688904"/>
            <a:ext cx="54882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/>
              <a:t>Categories of Financial Aid</a:t>
            </a:r>
            <a:endParaRPr sz="3900"/>
          </a:p>
        </p:txBody>
      </p:sp>
      <p:pic>
        <p:nvPicPr>
          <p:cNvPr id="104" name="Google Shape;10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8615" y="1841950"/>
            <a:ext cx="3127610" cy="358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5690" y="1841950"/>
            <a:ext cx="2851160" cy="352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9"/>
          <p:cNvSpPr txBox="1">
            <a:spLocks noGrp="1"/>
          </p:cNvSpPr>
          <p:nvPr>
            <p:ph type="title"/>
          </p:nvPr>
        </p:nvSpPr>
        <p:spPr>
          <a:xfrm>
            <a:off x="2156550" y="591500"/>
            <a:ext cx="4830900" cy="5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Types of Financial Aid</a:t>
            </a:r>
            <a:endParaRPr sz="3800"/>
          </a:p>
        </p:txBody>
      </p:sp>
      <p:sp>
        <p:nvSpPr>
          <p:cNvPr id="111" name="Google Shape;111;p9"/>
          <p:cNvSpPr txBox="1"/>
          <p:nvPr/>
        </p:nvSpPr>
        <p:spPr>
          <a:xfrm>
            <a:off x="685800" y="1371600"/>
            <a:ext cx="7149600" cy="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3175" rIns="0" bIns="0" anchor="t" anchorCtr="0">
            <a:sp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425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rlito"/>
              <a:ea typeface="Carlito"/>
              <a:cs typeface="Carlito"/>
              <a:sym typeface="Carlito"/>
            </a:endParaRPr>
          </a:p>
          <a:p>
            <a:pPr marL="977900" marR="0" lvl="1" indent="-189914" algn="l" rtl="0">
              <a:lnSpc>
                <a:spcPct val="100000"/>
              </a:lnSpc>
              <a:spcBef>
                <a:spcPts val="229"/>
              </a:spcBef>
              <a:spcAft>
                <a:spcPts val="0"/>
              </a:spcAft>
              <a:buClr>
                <a:schemeClr val="dk1"/>
              </a:buClr>
              <a:buSzPts val="1969"/>
              <a:buFont typeface="Noto Sans Symbols"/>
              <a:buNone/>
            </a:pPr>
            <a:endParaRPr sz="1600" b="0" i="0" u="none" strike="noStrike" cap="none">
              <a:solidFill>
                <a:schemeClr val="dk1"/>
              </a:solidFill>
              <a:latin typeface="Carlito"/>
              <a:ea typeface="Carlito"/>
              <a:cs typeface="Carlito"/>
              <a:sym typeface="Carlito"/>
            </a:endParaRPr>
          </a:p>
          <a:p>
            <a:pPr marL="977900" marR="0" lvl="1" indent="-189914" algn="l" rtl="0">
              <a:lnSpc>
                <a:spcPct val="100000"/>
              </a:lnSpc>
              <a:spcBef>
                <a:spcPts val="229"/>
              </a:spcBef>
              <a:spcAft>
                <a:spcPts val="0"/>
              </a:spcAft>
              <a:buClr>
                <a:schemeClr val="dk1"/>
              </a:buClr>
              <a:buSzPts val="1969"/>
              <a:buFont typeface="Noto Sans Symbols"/>
              <a:buNone/>
            </a:pPr>
            <a:endParaRPr sz="1600" b="0" i="0" u="none" strike="noStrike" cap="none">
              <a:solidFill>
                <a:schemeClr val="dk1"/>
              </a:solidFill>
              <a:latin typeface="Carlito"/>
              <a:ea typeface="Carlito"/>
              <a:cs typeface="Carlito"/>
              <a:sym typeface="Carlito"/>
            </a:endParaRPr>
          </a:p>
        </p:txBody>
      </p:sp>
      <p:pic>
        <p:nvPicPr>
          <p:cNvPr id="112" name="Google Shape;11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5375" y="968837"/>
            <a:ext cx="7704474" cy="513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9"/>
          <p:cNvSpPr txBox="1"/>
          <p:nvPr/>
        </p:nvSpPr>
        <p:spPr>
          <a:xfrm>
            <a:off x="6144000" y="315195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</a:rPr>
              <a:t>Gift Aid</a:t>
            </a:r>
            <a:endParaRPr sz="2400" b="1">
              <a:solidFill>
                <a:schemeClr val="dk1"/>
              </a:solidFill>
            </a:endParaRPr>
          </a:p>
        </p:txBody>
      </p:sp>
      <p:sp>
        <p:nvSpPr>
          <p:cNvPr id="114" name="Google Shape;114;p9"/>
          <p:cNvSpPr txBox="1"/>
          <p:nvPr/>
        </p:nvSpPr>
        <p:spPr>
          <a:xfrm>
            <a:off x="0" y="3047550"/>
            <a:ext cx="3000000" cy="9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</a:rPr>
              <a:t>Self-Help </a:t>
            </a:r>
            <a:endParaRPr sz="24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</a:rPr>
              <a:t>Aid</a:t>
            </a:r>
            <a:endParaRPr sz="24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"/>
          <p:cNvSpPr txBox="1">
            <a:spLocks noGrp="1"/>
          </p:cNvSpPr>
          <p:nvPr>
            <p:ph type="title"/>
          </p:nvPr>
        </p:nvSpPr>
        <p:spPr>
          <a:xfrm>
            <a:off x="913467" y="381000"/>
            <a:ext cx="7317000" cy="6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Sources of Financial Aid</a:t>
            </a:r>
            <a:endParaRPr/>
          </a:p>
        </p:txBody>
      </p:sp>
      <p:sp>
        <p:nvSpPr>
          <p:cNvPr id="120" name="Google Shape;120;p10"/>
          <p:cNvSpPr txBox="1">
            <a:spLocks noGrp="1"/>
          </p:cNvSpPr>
          <p:nvPr>
            <p:ph type="body" idx="1"/>
          </p:nvPr>
        </p:nvSpPr>
        <p:spPr>
          <a:xfrm>
            <a:off x="530222" y="1447800"/>
            <a:ext cx="40419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342900" lvl="0" indent="-2190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None/>
            </a:pPr>
            <a:endParaRPr/>
          </a:p>
        </p:txBody>
      </p:sp>
      <p:sp>
        <p:nvSpPr>
          <p:cNvPr id="121" name="Google Shape;121;p10"/>
          <p:cNvSpPr txBox="1">
            <a:spLocks noGrp="1"/>
          </p:cNvSpPr>
          <p:nvPr>
            <p:ph type="body" idx="2"/>
          </p:nvPr>
        </p:nvSpPr>
        <p:spPr>
          <a:xfrm>
            <a:off x="4724400" y="1447800"/>
            <a:ext cx="3768000" cy="8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5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50"/>
          </a:p>
        </p:txBody>
      </p:sp>
      <p:pic>
        <p:nvPicPr>
          <p:cNvPr id="122" name="Google Shape;12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5133" y="1368238"/>
            <a:ext cx="2593730" cy="12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5250" y="2693963"/>
            <a:ext cx="2593744" cy="12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36725" y="2693978"/>
            <a:ext cx="2593750" cy="1259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80986" y="4329700"/>
            <a:ext cx="2593740" cy="12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19050" y="4329700"/>
            <a:ext cx="2593750" cy="1259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"/>
          <p:cNvSpPr txBox="1">
            <a:spLocks noGrp="1"/>
          </p:cNvSpPr>
          <p:nvPr>
            <p:ph type="title" idx="4294967295"/>
          </p:nvPr>
        </p:nvSpPr>
        <p:spPr>
          <a:xfrm>
            <a:off x="1165318" y="481041"/>
            <a:ext cx="7317000" cy="5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700"/>
              <a:t>     Federal Student Aid Programs</a:t>
            </a:r>
            <a:endParaRPr sz="3700"/>
          </a:p>
        </p:txBody>
      </p:sp>
      <p:pic>
        <p:nvPicPr>
          <p:cNvPr id="132" name="Google Shape;132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638" y="792136"/>
            <a:ext cx="8677622" cy="4736138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1"/>
          <p:cNvSpPr txBox="1"/>
          <p:nvPr/>
        </p:nvSpPr>
        <p:spPr>
          <a:xfrm>
            <a:off x="234300" y="5137950"/>
            <a:ext cx="4359000" cy="5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>
                <a:solidFill>
                  <a:schemeClr val="dk1"/>
                </a:solidFill>
                <a:latin typeface="Carlito"/>
                <a:ea typeface="Carlito"/>
                <a:cs typeface="Carlito"/>
                <a:sym typeface="Carlito"/>
              </a:rPr>
              <a:t>*Changes to program effective with 2026-27 award year</a:t>
            </a:r>
            <a:r>
              <a:rPr lang="en-US" dirty="0">
                <a:solidFill>
                  <a:schemeClr val="dk1"/>
                </a:solidFill>
                <a:latin typeface="Carlito"/>
                <a:ea typeface="Carlito"/>
                <a:cs typeface="Carlito"/>
                <a:sym typeface="Carlito"/>
              </a:rPr>
              <a:t> </a:t>
            </a:r>
            <a:endParaRPr dirty="0">
              <a:solidFill>
                <a:schemeClr val="dk1"/>
              </a:solidFill>
              <a:latin typeface="Carlito"/>
              <a:ea typeface="Carlito"/>
              <a:cs typeface="Carlito"/>
              <a:sym typeface="Carl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3"/>
          <p:cNvSpPr txBox="1">
            <a:spLocks noGrp="1"/>
          </p:cNvSpPr>
          <p:nvPr>
            <p:ph type="title"/>
          </p:nvPr>
        </p:nvSpPr>
        <p:spPr>
          <a:xfrm>
            <a:off x="3117942" y="475804"/>
            <a:ext cx="2905200" cy="6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/>
              <a:t> </a:t>
            </a:r>
            <a:r>
              <a:rPr lang="en-US" sz="4400">
                <a:latin typeface="Calibri"/>
                <a:ea typeface="Calibri"/>
                <a:cs typeface="Calibri"/>
                <a:sym typeface="Calibri"/>
              </a:rPr>
              <a:t> State Aid</a:t>
            </a:r>
            <a:endParaRPr sz="4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3"/>
          <p:cNvSpPr txBox="1"/>
          <p:nvPr/>
        </p:nvSpPr>
        <p:spPr>
          <a:xfrm>
            <a:off x="583546" y="1543097"/>
            <a:ext cx="79254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7775" rIns="0" bIns="0" anchor="t" anchorCtr="0">
            <a:spAutoFit/>
          </a:bodyPr>
          <a:lstStyle/>
          <a:p>
            <a:pPr marL="914400" marR="0" lvl="0" indent="0" algn="l" rtl="0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1" name="Google Shape;15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277097"/>
            <a:ext cx="8839202" cy="4622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4"/>
          <p:cNvSpPr txBox="1">
            <a:spLocks noGrp="1"/>
          </p:cNvSpPr>
          <p:nvPr>
            <p:ph type="title"/>
          </p:nvPr>
        </p:nvSpPr>
        <p:spPr>
          <a:xfrm>
            <a:off x="1814475" y="533925"/>
            <a:ext cx="5723400" cy="6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latin typeface="Calibri"/>
                <a:ea typeface="Calibri"/>
                <a:cs typeface="Calibri"/>
                <a:sym typeface="Calibri"/>
              </a:rPr>
              <a:t>Colleges &amp; Universities</a:t>
            </a:r>
            <a:endParaRPr sz="4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4"/>
          <p:cNvSpPr txBox="1"/>
          <p:nvPr/>
        </p:nvSpPr>
        <p:spPr>
          <a:xfrm>
            <a:off x="576296" y="1447800"/>
            <a:ext cx="7988400" cy="5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8725" rIns="0" bIns="0" anchor="t" anchorCtr="0">
            <a:spAutoFit/>
          </a:bodyPr>
          <a:lstStyle/>
          <a:p>
            <a:pPr marL="457200" marR="65405" lvl="0" indent="0" algn="l" rtl="0">
              <a:spcBef>
                <a:spcPts val="459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Carlito"/>
              <a:ea typeface="Carlito"/>
              <a:cs typeface="Carlito"/>
              <a:sym typeface="Carlito"/>
            </a:endParaRPr>
          </a:p>
        </p:txBody>
      </p:sp>
      <p:pic>
        <p:nvPicPr>
          <p:cNvPr id="158" name="Google Shape;15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525" y="1328450"/>
            <a:ext cx="8483494" cy="454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5"/>
          <p:cNvSpPr txBox="1">
            <a:spLocks noGrp="1"/>
          </p:cNvSpPr>
          <p:nvPr>
            <p:ph type="title"/>
          </p:nvPr>
        </p:nvSpPr>
        <p:spPr>
          <a:xfrm>
            <a:off x="913468" y="209816"/>
            <a:ext cx="7317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Private Sources</a:t>
            </a:r>
            <a:endParaRPr/>
          </a:p>
        </p:txBody>
      </p:sp>
      <p:sp>
        <p:nvSpPr>
          <p:cNvPr id="164" name="Google Shape;164;p15"/>
          <p:cNvSpPr txBox="1">
            <a:spLocks noGrp="1"/>
          </p:cNvSpPr>
          <p:nvPr>
            <p:ph type="body" idx="1"/>
          </p:nvPr>
        </p:nvSpPr>
        <p:spPr>
          <a:xfrm>
            <a:off x="572060" y="1496361"/>
            <a:ext cx="79998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5" name="Google Shape;1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350" y="1113086"/>
            <a:ext cx="8839199" cy="4631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6"/>
          <p:cNvSpPr txBox="1">
            <a:spLocks noGrp="1"/>
          </p:cNvSpPr>
          <p:nvPr>
            <p:ph type="title" idx="4294967295"/>
          </p:nvPr>
        </p:nvSpPr>
        <p:spPr>
          <a:xfrm>
            <a:off x="913468" y="209816"/>
            <a:ext cx="7317000" cy="7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latin typeface="Calibri"/>
                <a:ea typeface="Calibri"/>
                <a:cs typeface="Calibri"/>
                <a:sym typeface="Calibri"/>
              </a:rPr>
              <a:t>                 Employers</a:t>
            </a:r>
            <a:endParaRPr sz="4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1" name="Google Shape;17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375" y="1182586"/>
            <a:ext cx="8839199" cy="4656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81cb684fb5_0_8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Veterans’ Education Benefits</a:t>
            </a:r>
            <a:endParaRPr dirty="0"/>
          </a:p>
        </p:txBody>
      </p:sp>
      <p:sp>
        <p:nvSpPr>
          <p:cNvPr id="177" name="Google Shape;177;g381cb684fb5_0_85"/>
          <p:cNvSpPr txBox="1">
            <a:spLocks noGrp="1"/>
          </p:cNvSpPr>
          <p:nvPr>
            <p:ph type="body" idx="1"/>
          </p:nvPr>
        </p:nvSpPr>
        <p:spPr>
          <a:xfrm>
            <a:off x="572060" y="1628775"/>
            <a:ext cx="7999878" cy="4154984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lvl="0" indent="-342900">
              <a:buSzPts val="1800"/>
              <a:buFont typeface="Calibri"/>
              <a:buChar char="●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Primary programs</a:t>
            </a:r>
          </a:p>
          <a:p>
            <a:pPr lvl="1" indent="-342900">
              <a:buSzPts val="1800"/>
              <a:buFont typeface="Calibri"/>
              <a:buChar char="●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Post-9/11 GI Bill (Chapter 33)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can be transferred to </a:t>
            </a:r>
            <a:r>
              <a:rPr lang="en-US" dirty="0">
                <a:solidFill>
                  <a:srgbClr val="001D35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veteran’s spouse or dependent children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 indent="-342900">
              <a:buSzPts val="1800"/>
              <a:buFont typeface="Calibri"/>
              <a:buChar char="●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Montgomery GI Bill (Chapter 30 or 1606 for National Guard)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1D35"/>
              </a:buClr>
              <a:buSzPts val="1800"/>
              <a:buFont typeface="Calibri"/>
              <a:buChar char="●"/>
            </a:pPr>
            <a:r>
              <a:rPr lang="en-US" sz="1800" dirty="0">
                <a:solidFill>
                  <a:srgbClr val="001D35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Benefits vary by program: Ch. 33 covers public, in-state tuition &amp; fees, a monthly housing allowance and a book stipend, while Ch. 30 only pays a monthly stipend</a:t>
            </a:r>
            <a:endParaRPr sz="1800" dirty="0">
              <a:solidFill>
                <a:srgbClr val="001D35"/>
              </a:solidFill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lvl="0" indent="-342900">
              <a:buClr>
                <a:srgbClr val="001D35"/>
              </a:buClr>
              <a:buSzPts val="1800"/>
              <a:buFont typeface="Calibri"/>
              <a:buChar char="●"/>
            </a:pPr>
            <a:r>
              <a:rPr lang="en-US" sz="1800" dirty="0">
                <a:solidFill>
                  <a:srgbClr val="001D35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Chapter 35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provides monthly payments to eligible spouses and children of veterans who are permanently and totally disabled, died from a service-connected condition or died on active duty</a:t>
            </a:r>
          </a:p>
          <a:p>
            <a:pPr lvl="0" indent="-342900">
              <a:buClr>
                <a:srgbClr val="001D35"/>
              </a:buClr>
              <a:buSzPts val="1800"/>
              <a:buFont typeface="Calibri"/>
              <a:buChar char="●"/>
            </a:pPr>
            <a:r>
              <a:rPr lang="en-US" sz="1800" dirty="0">
                <a:solidFill>
                  <a:srgbClr val="001D35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Yellow Ribbon Program partners with universities to cover private school or out of state tuition that exceed the national GI Bill maximum</a:t>
            </a:r>
            <a:endParaRPr sz="1800" dirty="0">
              <a:solidFill>
                <a:srgbClr val="001D35"/>
              </a:solidFill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1D35"/>
              </a:buClr>
              <a:buSzPts val="1800"/>
              <a:buFont typeface="Calibri"/>
              <a:buChar char="●"/>
            </a:pPr>
            <a:r>
              <a:rPr lang="en-US" sz="1800" dirty="0">
                <a:solidFill>
                  <a:srgbClr val="001D35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Eligibility and benefit details, including application procedures, are available at the </a:t>
            </a:r>
            <a:r>
              <a:rPr lang="en-US" sz="1800" u="sng" dirty="0">
                <a:solidFill>
                  <a:schemeClr val="hlink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  <a:hlinkClick r:id="rId3"/>
              </a:rPr>
              <a:t>VA website</a:t>
            </a:r>
            <a:endParaRPr sz="1800" dirty="0">
              <a:solidFill>
                <a:srgbClr val="001D35"/>
              </a:solidFill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1D35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79" name="Google Shape;179;g381cb684fb5_0_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6650" y="133586"/>
            <a:ext cx="4399026" cy="134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7"/>
          <p:cNvSpPr txBox="1">
            <a:spLocks noGrp="1"/>
          </p:cNvSpPr>
          <p:nvPr>
            <p:ph type="title"/>
          </p:nvPr>
        </p:nvSpPr>
        <p:spPr>
          <a:xfrm>
            <a:off x="1891950" y="398300"/>
            <a:ext cx="5607300" cy="5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latin typeface="Calibri"/>
                <a:ea typeface="Calibri"/>
                <a:cs typeface="Calibri"/>
                <a:sym typeface="Calibri"/>
              </a:rPr>
              <a:t>Federal Student Aid Estimator</a:t>
            </a:r>
            <a:endParaRPr sz="3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7"/>
          <p:cNvSpPr txBox="1"/>
          <p:nvPr/>
        </p:nvSpPr>
        <p:spPr>
          <a:xfrm>
            <a:off x="305075" y="1572900"/>
            <a:ext cx="5043600" cy="37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8725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Early estimation regarding SAI and possible Title IV (federal) aid available</a:t>
            </a:r>
            <a:endParaRPr sz="3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Requires demographic, income and asset information</a:t>
            </a:r>
            <a:endParaRPr sz="3200">
              <a:solidFill>
                <a:schemeClr val="dk1"/>
              </a:solidFill>
            </a:endParaRPr>
          </a:p>
        </p:txBody>
      </p:sp>
      <p:pic>
        <p:nvPicPr>
          <p:cNvPr id="186" name="Google Shape;1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8675" y="1686562"/>
            <a:ext cx="3490526" cy="3484887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7"/>
          <p:cNvSpPr txBox="1"/>
          <p:nvPr/>
        </p:nvSpPr>
        <p:spPr>
          <a:xfrm>
            <a:off x="1636950" y="5409175"/>
            <a:ext cx="5870100" cy="2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u="sng">
                <a:solidFill>
                  <a:schemeClr val="hlink"/>
                </a:solidFill>
                <a:hlinkClick r:id="rId4"/>
              </a:rPr>
              <a:t>https://studentaid.gov/aid-estimator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rlito"/>
              <a:ea typeface="Carlito"/>
              <a:cs typeface="Carlito"/>
              <a:sym typeface="Carl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81cb684fb5_0_69"/>
          <p:cNvSpPr txBox="1">
            <a:spLocks noGrp="1"/>
          </p:cNvSpPr>
          <p:nvPr>
            <p:ph type="title"/>
          </p:nvPr>
        </p:nvSpPr>
        <p:spPr>
          <a:xfrm>
            <a:off x="913493" y="481016"/>
            <a:ext cx="7317000" cy="523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latin typeface="Calibri"/>
                <a:ea typeface="Calibri"/>
                <a:cs typeface="Calibri"/>
                <a:sym typeface="Calibri"/>
              </a:rPr>
              <a:t>    StudentAid.gov Account (FSA ID)</a:t>
            </a:r>
            <a:endParaRPr sz="3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g381cb684fb5_0_69"/>
          <p:cNvSpPr txBox="1">
            <a:spLocks noGrp="1"/>
          </p:cNvSpPr>
          <p:nvPr>
            <p:ph type="body" idx="1"/>
          </p:nvPr>
        </p:nvSpPr>
        <p:spPr>
          <a:xfrm>
            <a:off x="198175" y="1735800"/>
            <a:ext cx="4425900" cy="3386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3683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Used for FAFSA completion and access to certain U.S. Department of Education websites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Student and parent must create own FSA ID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May be used throughout financial aid process, including subsequent school years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Only the owner should create an FSA ID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g381cb684fb5_0_69"/>
          <p:cNvSpPr txBox="1">
            <a:spLocks noGrp="1"/>
          </p:cNvSpPr>
          <p:nvPr>
            <p:ph type="body" idx="2"/>
          </p:nvPr>
        </p:nvSpPr>
        <p:spPr>
          <a:xfrm>
            <a:off x="4721215" y="1574035"/>
            <a:ext cx="3768000" cy="269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5" name="Google Shape;195;g381cb684fb5_0_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1225" y="1574026"/>
            <a:ext cx="3768000" cy="4136311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g381cb684fb5_0_69">
            <a:hlinkClick r:id="rId4"/>
          </p:cNvPr>
          <p:cNvSpPr txBox="1"/>
          <p:nvPr/>
        </p:nvSpPr>
        <p:spPr>
          <a:xfrm>
            <a:off x="253675" y="5254175"/>
            <a:ext cx="4314900" cy="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Apply at: </a:t>
            </a:r>
            <a:r>
              <a:rPr lang="en-US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https://studentaid.gov/fsa-id/create-account/launch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rlito"/>
              <a:ea typeface="Carlito"/>
              <a:cs typeface="Carlito"/>
              <a:sym typeface="Carli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81cb684fb5_0_59"/>
          <p:cNvSpPr txBox="1">
            <a:spLocks noGrp="1"/>
          </p:cNvSpPr>
          <p:nvPr>
            <p:ph type="title"/>
          </p:nvPr>
        </p:nvSpPr>
        <p:spPr>
          <a:xfrm>
            <a:off x="486150" y="500395"/>
            <a:ext cx="8175600" cy="461665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latin typeface="Calibri"/>
                <a:ea typeface="Calibri"/>
                <a:cs typeface="Calibri"/>
                <a:sym typeface="Calibri"/>
              </a:rPr>
              <a:t>Free Application for Federal Student Aid (FAFSA)</a:t>
            </a:r>
            <a:endParaRPr sz="30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g381cb684fb5_0_59"/>
          <p:cNvSpPr txBox="1">
            <a:spLocks noGrp="1"/>
          </p:cNvSpPr>
          <p:nvPr>
            <p:ph type="body" idx="1"/>
          </p:nvPr>
        </p:nvSpPr>
        <p:spPr>
          <a:xfrm>
            <a:off x="572100" y="1175819"/>
            <a:ext cx="7999800" cy="4506362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Available </a:t>
            </a:r>
            <a:r>
              <a:rPr lang="en-US" sz="2000" b="1" dirty="0">
                <a:latin typeface="Calibri"/>
                <a:ea typeface="Calibri"/>
                <a:cs typeface="Calibri"/>
                <a:sym typeface="Calibri"/>
              </a:rPr>
              <a:t>October 1</a:t>
            </a:r>
            <a:r>
              <a:rPr lang="en-US" sz="2000" b="1" baseline="30000" dirty="0"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lang="en-US" sz="20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each year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Colleges may set FAFSA priority dates - be sure to check!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Available in English &amp; Spanish with assistance available in additional languages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Should be completed online; a PDF version is available to complete and mail if necessary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Direct Data Exchange (DDX) allows individuals to transfer federal tax information directly from the IRS to the FAFSA; this eliminates manual entry of income information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Consent is required by all contributors on the FAFSA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Corrections can be made online or via the college’s financial aid office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81cb684fb5_0_64"/>
          <p:cNvSpPr txBox="1">
            <a:spLocks noGrp="1"/>
          </p:cNvSpPr>
          <p:nvPr>
            <p:ph type="title" idx="4294967295"/>
          </p:nvPr>
        </p:nvSpPr>
        <p:spPr>
          <a:xfrm>
            <a:off x="913468" y="209816"/>
            <a:ext cx="7317000" cy="608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      Special Circumstances</a:t>
            </a:r>
            <a:endParaRPr/>
          </a:p>
        </p:txBody>
      </p:sp>
      <p:pic>
        <p:nvPicPr>
          <p:cNvPr id="208" name="Google Shape;208;g381cb684fb5_0_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363" y="1165661"/>
            <a:ext cx="7941175" cy="4687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8"/>
          <p:cNvSpPr txBox="1"/>
          <p:nvPr/>
        </p:nvSpPr>
        <p:spPr>
          <a:xfrm>
            <a:off x="2057400" y="3280631"/>
            <a:ext cx="46716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4445" marR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rlito"/>
              <a:ea typeface="Carlito"/>
              <a:cs typeface="Carlito"/>
              <a:sym typeface="Carlito"/>
            </a:endParaRPr>
          </a:p>
        </p:txBody>
      </p:sp>
      <p:pic>
        <p:nvPicPr>
          <p:cNvPr id="220" name="Google Shape;22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9751" y="168225"/>
            <a:ext cx="5122301" cy="585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472</Words>
  <Application>Microsoft Office PowerPoint</Application>
  <PresentationFormat>On-screen Show (4:3)</PresentationFormat>
  <Paragraphs>53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Carlito</vt:lpstr>
      <vt:lpstr>Calibri</vt:lpstr>
      <vt:lpstr>Roboto</vt:lpstr>
      <vt:lpstr>Arial</vt:lpstr>
      <vt:lpstr>Noto Sans Symbols</vt:lpstr>
      <vt:lpstr>Office Theme</vt:lpstr>
      <vt:lpstr>Financial  Aid</vt:lpstr>
      <vt:lpstr>    Discussion Topics</vt:lpstr>
      <vt:lpstr>What is Financial Aid?</vt:lpstr>
      <vt:lpstr>  What Is Cost of Attendance (COA)?</vt:lpstr>
      <vt:lpstr>  What Is Student Aid Index (SAI)? </vt:lpstr>
      <vt:lpstr>        What is Financial Need?</vt:lpstr>
      <vt:lpstr>Categories of Financial Aid</vt:lpstr>
      <vt:lpstr>Types of Financial Aid</vt:lpstr>
      <vt:lpstr>Sources of Financial Aid</vt:lpstr>
      <vt:lpstr>     Federal Student Aid Programs</vt:lpstr>
      <vt:lpstr>  State Aid</vt:lpstr>
      <vt:lpstr>Colleges &amp; Universities</vt:lpstr>
      <vt:lpstr>Private Sources</vt:lpstr>
      <vt:lpstr>                 Employers</vt:lpstr>
      <vt:lpstr>   Veterans’ Education Benefits</vt:lpstr>
      <vt:lpstr>Federal Student Aid Estimator</vt:lpstr>
      <vt:lpstr>    StudentAid.gov Account (FSA ID)</vt:lpstr>
      <vt:lpstr>Free Application for Federal Student Aid (FAFSA)</vt:lpstr>
      <vt:lpstr>          Special Circumstances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Colleen Wise</dc:creator>
  <cp:lastModifiedBy>Colleen Wise</cp:lastModifiedBy>
  <cp:revision>2</cp:revision>
  <dcterms:created xsi:type="dcterms:W3CDTF">2021-09-09T15:34:04Z</dcterms:created>
  <dcterms:modified xsi:type="dcterms:W3CDTF">2026-09-21T17:18:10Z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2021-09-09T00:00:00Z</vt:filetime>
  </property>
  <property fmtid="{D5CDD505-2E9C-101B-9397-08002B2CF9AE}" pid="3" name="Creator">
    <vt:lpwstr>Google</vt:lpwstr>
  </property>
  <property fmtid="{D5CDD505-2E9C-101B-9397-08002B2CF9AE}" pid="4" name="LastSaved">
    <vt:filetime>2021-09-09T00:00:00Z</vt:filetime>
  </property>
</Properties>
</file>