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6858000" cx="12192000"/>
  <p:notesSz cx="9296400" cy="6881800"/>
  <p:embeddedFontLst>
    <p:embeddedFont>
      <p:font typeface="Roboto"/>
      <p:regular r:id="rId54"/>
      <p:bold r:id="rId55"/>
      <p:italic r:id="rId56"/>
      <p:boldItalic r:id="rId5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58" roundtripDataSignature="AMtx7mgIKmq2aIQk68iAYlqgYP+oEYGS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Roboto-bold.fntdata"/><Relationship Id="rId10" Type="http://schemas.openxmlformats.org/officeDocument/2006/relationships/slide" Target="slides/slide5.xml"/><Relationship Id="rId54" Type="http://schemas.openxmlformats.org/officeDocument/2006/relationships/font" Target="fonts/Roboto-regular.fntdata"/><Relationship Id="rId13" Type="http://schemas.openxmlformats.org/officeDocument/2006/relationships/slide" Target="slides/slide8.xml"/><Relationship Id="rId57" Type="http://schemas.openxmlformats.org/officeDocument/2006/relationships/font" Target="fonts/Roboto-boldItalic.fntdata"/><Relationship Id="rId12" Type="http://schemas.openxmlformats.org/officeDocument/2006/relationships/slide" Target="slides/slide7.xml"/><Relationship Id="rId56" Type="http://schemas.openxmlformats.org/officeDocument/2006/relationships/font" Target="fonts/Robo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028440" cy="34568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266347" y="0"/>
            <a:ext cx="4028440" cy="34568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36130"/>
            <a:ext cx="4028440" cy="34568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266347" y="6536130"/>
            <a:ext cx="4028440" cy="34568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 txBox="1"/>
          <p:nvPr>
            <p:ph idx="10" type="dt"/>
          </p:nvPr>
        </p:nvSpPr>
        <p:spPr>
          <a:xfrm>
            <a:off x="5266347" y="0"/>
            <a:ext cx="4028440" cy="34568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Jun-26</a:t>
            </a:r>
            <a:endParaRPr/>
          </a:p>
        </p:txBody>
      </p:sp>
      <p:sp>
        <p:nvSpPr>
          <p:cNvPr id="105" name="Google Shape;105;p1:notes"/>
          <p:cNvSpPr txBox="1"/>
          <p:nvPr>
            <p:ph idx="12" type="sldNum"/>
          </p:nvPr>
        </p:nvSpPr>
        <p:spPr>
          <a:xfrm>
            <a:off x="5266347" y="6536130"/>
            <a:ext cx="4028440" cy="34568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:notes"/>
          <p:cNvSpPr txBox="1"/>
          <p:nvPr>
            <p:ph idx="10" type="dt"/>
          </p:nvPr>
        </p:nvSpPr>
        <p:spPr>
          <a:xfrm>
            <a:off x="5266347" y="0"/>
            <a:ext cx="4028440" cy="34568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Jun-26</a:t>
            </a:r>
            <a:endParaRPr/>
          </a:p>
        </p:txBody>
      </p:sp>
      <p:sp>
        <p:nvSpPr>
          <p:cNvPr id="115" name="Google Shape;115;p2:notes"/>
          <p:cNvSpPr txBox="1"/>
          <p:nvPr>
            <p:ph idx="12" type="sldNum"/>
          </p:nvPr>
        </p:nvSpPr>
        <p:spPr>
          <a:xfrm>
            <a:off x="5266347" y="6536130"/>
            <a:ext cx="4028440" cy="34568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 txBox="1"/>
          <p:nvPr>
            <p:ph idx="10" type="dt"/>
          </p:nvPr>
        </p:nvSpPr>
        <p:spPr>
          <a:xfrm>
            <a:off x="5266347" y="0"/>
            <a:ext cx="4028440" cy="34568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Jun-26</a:t>
            </a:r>
            <a:endParaRPr/>
          </a:p>
        </p:txBody>
      </p:sp>
      <p:sp>
        <p:nvSpPr>
          <p:cNvPr id="128" name="Google Shape;128;p3:notes"/>
          <p:cNvSpPr txBox="1"/>
          <p:nvPr>
            <p:ph idx="12" type="sldNum"/>
          </p:nvPr>
        </p:nvSpPr>
        <p:spPr>
          <a:xfrm>
            <a:off x="5266347" y="6536130"/>
            <a:ext cx="4028440" cy="34568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4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7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b77cdd0dd_0_2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b77cdd0dd_0_2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fb77cdd0dd_0_2:notes"/>
          <p:cNvSpPr txBox="1"/>
          <p:nvPr>
            <p:ph idx="12" type="sldNum"/>
          </p:nvPr>
        </p:nvSpPr>
        <p:spPr>
          <a:xfrm>
            <a:off x="5266347" y="6536130"/>
            <a:ext cx="4028400" cy="345600"/>
          </a:xfrm>
          <a:prstGeom prst="rect">
            <a:avLst/>
          </a:prstGeom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9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b77cdd0dd_0_8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b77cdd0dd_0_8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3fb77cdd0dd_0_8:notes"/>
          <p:cNvSpPr txBox="1"/>
          <p:nvPr>
            <p:ph idx="12" type="sldNum"/>
          </p:nvPr>
        </p:nvSpPr>
        <p:spPr>
          <a:xfrm>
            <a:off x="5266347" y="6536130"/>
            <a:ext cx="4028400" cy="345600"/>
          </a:xfrm>
          <a:prstGeom prst="rect">
            <a:avLst/>
          </a:prstGeom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1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2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3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5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6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7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8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ba2a76830_0_4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fba2a76830_0_4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9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9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0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0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8b9dad2f94_0_1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8b9dad2f94_0_1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1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1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2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3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4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4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5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5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6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6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7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7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8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8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8b9dad2f94_0_13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38b9dad2f94_0_13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9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9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0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0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b77cdd0dd_0_17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g3fb77cdd0dd_0_17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1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1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2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2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4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4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3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3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h5a2c29c6e2c1ab4c_1_0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h5a2c29c6e2c1ab4c_1_0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h8057946cd76de70_0_6:notes"/>
          <p:cNvSpPr txBox="1"/>
          <p:nvPr>
            <p:ph idx="1" type="body"/>
          </p:nvPr>
        </p:nvSpPr>
        <p:spPr>
          <a:xfrm>
            <a:off x="929640" y="3311874"/>
            <a:ext cx="7437000" cy="2709600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h8057946cd76de70_0_6:notes"/>
          <p:cNvSpPr/>
          <p:nvPr>
            <p:ph idx="2" type="sldImg"/>
          </p:nvPr>
        </p:nvSpPr>
        <p:spPr>
          <a:xfrm>
            <a:off x="2584450" y="860425"/>
            <a:ext cx="4127400" cy="2322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5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5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6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6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7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7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8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p38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8:notes"/>
          <p:cNvSpPr txBox="1"/>
          <p:nvPr>
            <p:ph idx="10" type="dt"/>
          </p:nvPr>
        </p:nvSpPr>
        <p:spPr>
          <a:xfrm>
            <a:off x="5266347" y="0"/>
            <a:ext cx="4028440" cy="345684"/>
          </a:xfrm>
          <a:prstGeom prst="rect">
            <a:avLst/>
          </a:prstGeom>
          <a:noFill/>
          <a:ln>
            <a:noFill/>
          </a:ln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Jun-26</a:t>
            </a:r>
            <a:endParaRPr/>
          </a:p>
        </p:txBody>
      </p:sp>
      <p:sp>
        <p:nvSpPr>
          <p:cNvPr id="456" name="Google Shape;456;p38:notes"/>
          <p:cNvSpPr txBox="1"/>
          <p:nvPr>
            <p:ph idx="12" type="sldNum"/>
          </p:nvPr>
        </p:nvSpPr>
        <p:spPr>
          <a:xfrm>
            <a:off x="5266347" y="6536130"/>
            <a:ext cx="4028440" cy="345683"/>
          </a:xfrm>
          <a:prstGeom prst="rect">
            <a:avLst/>
          </a:prstGeom>
          <a:noFill/>
          <a:ln>
            <a:noFill/>
          </a:ln>
        </p:spPr>
        <p:txBody>
          <a:bodyPr anchorCtr="0" anchor="b" bIns="46200" lIns="92425" spcFirstLastPara="1" rIns="92425" wrap="square" tIns="462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9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9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0:notes"/>
          <p:cNvSpPr txBox="1"/>
          <p:nvPr>
            <p:ph idx="1" type="body"/>
          </p:nvPr>
        </p:nvSpPr>
        <p:spPr>
          <a:xfrm>
            <a:off x="929640" y="3311874"/>
            <a:ext cx="7437120" cy="2709713"/>
          </a:xfrm>
          <a:prstGeom prst="rect">
            <a:avLst/>
          </a:prstGeom>
        </p:spPr>
        <p:txBody>
          <a:bodyPr anchorCtr="0" anchor="t" bIns="46200" lIns="92425" spcFirstLastPara="1" rIns="92425" wrap="square" tIns="4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40:notes"/>
          <p:cNvSpPr/>
          <p:nvPr>
            <p:ph idx="2" type="sldImg"/>
          </p:nvPr>
        </p:nvSpPr>
        <p:spPr>
          <a:xfrm>
            <a:off x="2584450" y="860425"/>
            <a:ext cx="4127500" cy="2322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2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2"/>
          <p:cNvSpPr txBox="1"/>
          <p:nvPr>
            <p:ph idx="1" type="subTitle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" name="Google Shape;23;p4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6" name="Google Shape;26;p4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3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43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3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4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44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4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4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1" name="Google Shape;41;p44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5"/>
          <p:cNvSpPr txBox="1"/>
          <p:nvPr>
            <p:ph idx="1" type="body"/>
          </p:nvPr>
        </p:nvSpPr>
        <p:spPr>
          <a:xfrm>
            <a:off x="1097278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5" name="Google Shape;45;p45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6" name="Google Shape;46;p4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6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46"/>
          <p:cNvSpPr txBox="1"/>
          <p:nvPr>
            <p:ph idx="2" type="body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3" name="Google Shape;53;p46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46"/>
          <p:cNvSpPr txBox="1"/>
          <p:nvPr>
            <p:ph idx="4" type="body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5" name="Google Shape;55;p4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4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8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9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9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49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9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4" name="Google Shape;74;p49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5" name="Google Shape;75;p49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0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50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50"/>
          <p:cNvSpPr txBox="1"/>
          <p:nvPr>
            <p:ph type="title"/>
          </p:nvPr>
        </p:nvSpPr>
        <p:spPr>
          <a:xfrm>
            <a:off x="1097280" y="5074920"/>
            <a:ext cx="10113645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0"/>
          <p:cNvSpPr/>
          <p:nvPr>
            <p:ph idx="2" type="pic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rgbClr val="D2CDB0"/>
          </a:solidFill>
          <a:ln>
            <a:noFill/>
          </a:ln>
        </p:spPr>
      </p:sp>
      <p:sp>
        <p:nvSpPr>
          <p:cNvPr id="83" name="Google Shape;83;p50"/>
          <p:cNvSpPr txBox="1"/>
          <p:nvPr>
            <p:ph idx="1" type="body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4" name="Google Shape;84;p5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1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0" name="Google Shape;90;p5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5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2"/>
          <p:cNvSpPr txBox="1"/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52"/>
          <p:cNvSpPr txBox="1"/>
          <p:nvPr>
            <p:ph idx="1" type="body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8" name="Google Shape;98;p5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5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41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4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41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4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4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Google Shape;17;p41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3.jpg"/><Relationship Id="rId4" Type="http://schemas.openxmlformats.org/officeDocument/2006/relationships/image" Target="../media/image66.jpg"/><Relationship Id="rId5" Type="http://schemas.openxmlformats.org/officeDocument/2006/relationships/image" Target="../media/image6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4.jpg"/><Relationship Id="rId9" Type="http://schemas.openxmlformats.org/officeDocument/2006/relationships/image" Target="../media/image23.jpg"/><Relationship Id="rId5" Type="http://schemas.openxmlformats.org/officeDocument/2006/relationships/image" Target="../media/image3.jpg"/><Relationship Id="rId6" Type="http://schemas.openxmlformats.org/officeDocument/2006/relationships/image" Target="../media/image5.jpg"/><Relationship Id="rId7" Type="http://schemas.openxmlformats.org/officeDocument/2006/relationships/image" Target="../media/image4.jpg"/><Relationship Id="rId8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reativecommons.org/licenses/by-sa/3.0/" TargetMode="External"/><Relationship Id="rId4" Type="http://schemas.openxmlformats.org/officeDocument/2006/relationships/image" Target="../media/image9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30.png"/><Relationship Id="rId8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7.jpg"/><Relationship Id="rId4" Type="http://schemas.openxmlformats.org/officeDocument/2006/relationships/image" Target="../media/image6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2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pngall.com/question-mark-png/" TargetMode="External"/><Relationship Id="rId4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26.png"/><Relationship Id="rId6" Type="http://schemas.openxmlformats.org/officeDocument/2006/relationships/image" Target="../media/image31.gif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7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8.jpg"/><Relationship Id="rId4" Type="http://schemas.openxmlformats.org/officeDocument/2006/relationships/image" Target="../media/image4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3.jpg"/><Relationship Id="rId4" Type="http://schemas.openxmlformats.org/officeDocument/2006/relationships/image" Target="../media/image51.jpg"/><Relationship Id="rId5" Type="http://schemas.openxmlformats.org/officeDocument/2006/relationships/image" Target="../media/image5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7.png"/><Relationship Id="rId4" Type="http://schemas.openxmlformats.org/officeDocument/2006/relationships/image" Target="../media/image56.jpg"/><Relationship Id="rId5" Type="http://schemas.openxmlformats.org/officeDocument/2006/relationships/image" Target="../media/image6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8.gif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9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 txBox="1"/>
          <p:nvPr>
            <p:ph type="ctrTitle"/>
          </p:nvPr>
        </p:nvSpPr>
        <p:spPr>
          <a:xfrm>
            <a:off x="372950" y="134675"/>
            <a:ext cx="11356500" cy="4228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</a:pP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r>
              <a:rPr i="1" lang="en-US" sz="6300">
                <a:latin typeface="Roboto"/>
                <a:ea typeface="Roboto"/>
                <a:cs typeface="Roboto"/>
                <a:sym typeface="Roboto"/>
              </a:rPr>
              <a:t>College Planning Workshop #1:</a:t>
            </a:r>
            <a:endParaRPr i="1" sz="6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</a:pPr>
            <a:r>
              <a:rPr i="1" lang="en-US" sz="6300">
                <a:latin typeface="Roboto"/>
                <a:ea typeface="Roboto"/>
                <a:cs typeface="Roboto"/>
                <a:sym typeface="Roboto"/>
              </a:rPr>
              <a:t> </a:t>
            </a:r>
            <a:endParaRPr i="1" sz="6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</a:pPr>
            <a:r>
              <a:rPr i="1" lang="en-US" sz="7000">
                <a:latin typeface="Roboto"/>
                <a:ea typeface="Roboto"/>
                <a:cs typeface="Roboto"/>
                <a:sym typeface="Roboto"/>
              </a:rPr>
              <a:t>“Location, location, location!”</a:t>
            </a:r>
            <a:br>
              <a:rPr lang="en-US" sz="7000">
                <a:latin typeface="Roboto"/>
                <a:ea typeface="Roboto"/>
                <a:cs typeface="Roboto"/>
                <a:sym typeface="Roboto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endParaRPr b="1" sz="6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92051" y="6581970"/>
            <a:ext cx="69683" cy="6968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 txBox="1"/>
          <p:nvPr>
            <p:ph idx="1" type="subTitle"/>
          </p:nvPr>
        </p:nvSpPr>
        <p:spPr>
          <a:xfrm>
            <a:off x="801575" y="4455625"/>
            <a:ext cx="10356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500"/>
              <a:t>SEPTEMBER 2026</a:t>
            </a:r>
            <a:endParaRPr sz="3500"/>
          </a:p>
        </p:txBody>
      </p:sp>
      <p:pic>
        <p:nvPicPr>
          <p:cNvPr descr="i'm officially a college student! (Provided by Tenor)" id="110" name="Google Shape;110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5850" y="2998025"/>
            <a:ext cx="4262375" cy="321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>
            <p:ph type="title"/>
          </p:nvPr>
        </p:nvSpPr>
        <p:spPr>
          <a:xfrm>
            <a:off x="445450" y="286600"/>
            <a:ext cx="112506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91667"/>
              <a:buFont typeface="Calibri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14451"/>
              <a:buFont typeface="Calibri"/>
              <a:buNone/>
            </a:pPr>
            <a:r>
              <a:rPr lang="en-US" sz="3844"/>
              <a:t>Ms. Semanko	              Mrs. Pierson               Mrs. Niederstadt</a:t>
            </a:r>
            <a:endParaRPr sz="3844"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14451"/>
              <a:buFont typeface="Calibri"/>
              <a:buNone/>
            </a:pPr>
            <a:r>
              <a:rPr lang="en-US" sz="3844"/>
              <a:t>Counselor-11/12	         </a:t>
            </a:r>
            <a:r>
              <a:rPr lang="en-US" sz="3844"/>
              <a:t>Counselor- 8-10</a:t>
            </a:r>
            <a:r>
              <a:rPr lang="en-US" sz="3844"/>
              <a:t>	      Registrar                                             </a:t>
            </a:r>
            <a:endParaRPr sz="4244"/>
          </a:p>
        </p:txBody>
      </p:sp>
      <p:sp>
        <p:nvSpPr>
          <p:cNvPr id="118" name="Google Shape;118;p2"/>
          <p:cNvSpPr txBox="1"/>
          <p:nvPr/>
        </p:nvSpPr>
        <p:spPr>
          <a:xfrm flipH="1">
            <a:off x="6339840" y="4412202"/>
            <a:ext cx="55328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 txBox="1"/>
          <p:nvPr/>
        </p:nvSpPr>
        <p:spPr>
          <a:xfrm flipH="1">
            <a:off x="6412030" y="4428244"/>
            <a:ext cx="5532844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2" title="NIEDERSTADT,NICOLE.jpg"/>
          <p:cNvPicPr preferRelativeResize="0"/>
          <p:nvPr/>
        </p:nvPicPr>
        <p:blipFill rotWithShape="1">
          <a:blip r:embed="rId3">
            <a:alphaModFix/>
          </a:blip>
          <a:srcRect b="10" l="0" r="0" t="10"/>
          <a:stretch/>
        </p:blipFill>
        <p:spPr>
          <a:xfrm>
            <a:off x="8504578" y="2185025"/>
            <a:ext cx="2712622" cy="339077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 txBox="1"/>
          <p:nvPr/>
        </p:nvSpPr>
        <p:spPr>
          <a:xfrm>
            <a:off x="5329382" y="3500582"/>
            <a:ext cx="951349" cy="581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2" title="PIERSON,JULIE.jpg"/>
          <p:cNvPicPr preferRelativeResize="0"/>
          <p:nvPr/>
        </p:nvPicPr>
        <p:blipFill rotWithShape="1">
          <a:blip r:embed="rId4">
            <a:alphaModFix/>
          </a:blip>
          <a:srcRect b="0" l="357" r="357" t="0"/>
          <a:stretch/>
        </p:blipFill>
        <p:spPr>
          <a:xfrm>
            <a:off x="4708450" y="2141200"/>
            <a:ext cx="2762274" cy="347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" title="SEMANKO,TERA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8175" y="2185025"/>
            <a:ext cx="2712626" cy="3391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 txBox="1"/>
          <p:nvPr>
            <p:ph type="ctrTitle"/>
          </p:nvPr>
        </p:nvSpPr>
        <p:spPr>
          <a:xfrm>
            <a:off x="2393920" y="157310"/>
            <a:ext cx="8265000" cy="265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</a:pP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lang="en-US" sz="62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6200" u="sng">
                <a:latin typeface="Arial"/>
                <a:ea typeface="Arial"/>
                <a:cs typeface="Arial"/>
                <a:sym typeface="Arial"/>
              </a:rPr>
              <a:t>Where will </a:t>
            </a:r>
            <a:r>
              <a:rPr i="1" lang="en-US" sz="6200" u="sng"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en-US" sz="6200" u="sng">
                <a:latin typeface="Arial"/>
                <a:ea typeface="Arial"/>
                <a:cs typeface="Arial"/>
                <a:sym typeface="Arial"/>
              </a:rPr>
              <a:t> go?</a:t>
            </a: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br>
              <a:rPr b="1" lang="en-US" sz="6000">
                <a:latin typeface="Arial"/>
                <a:ea typeface="Arial"/>
                <a:cs typeface="Arial"/>
                <a:sym typeface="Arial"/>
              </a:rPr>
            </a:br>
            <a:r>
              <a:rPr b="1" lang="en-US" sz="60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131" name="Google Shape;13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92051" y="6581970"/>
            <a:ext cx="69683" cy="6968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3"/>
          <p:cNvSpPr txBox="1"/>
          <p:nvPr>
            <p:ph idx="1" type="subTitle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33" name="Google Shape;133;p3" title="image000001.jpeg"/>
          <p:cNvPicPr preferRelativeResize="0"/>
          <p:nvPr/>
        </p:nvPicPr>
        <p:blipFill rotWithShape="1">
          <a:blip r:embed="rId4">
            <a:alphaModFix/>
          </a:blip>
          <a:srcRect b="0" l="3192" r="3201" t="0"/>
          <a:stretch/>
        </p:blipFill>
        <p:spPr>
          <a:xfrm>
            <a:off x="732252" y="1394025"/>
            <a:ext cx="2400900" cy="192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3" title="image000004.jpeg"/>
          <p:cNvPicPr preferRelativeResize="0"/>
          <p:nvPr/>
        </p:nvPicPr>
        <p:blipFill rotWithShape="1">
          <a:blip r:embed="rId5">
            <a:alphaModFix/>
          </a:blip>
          <a:srcRect b="0" l="7294" r="7302" t="0"/>
          <a:stretch/>
        </p:blipFill>
        <p:spPr>
          <a:xfrm>
            <a:off x="5044202" y="4085949"/>
            <a:ext cx="2524624" cy="221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" title="image000002.jpeg"/>
          <p:cNvPicPr preferRelativeResize="0"/>
          <p:nvPr/>
        </p:nvPicPr>
        <p:blipFill rotWithShape="1">
          <a:blip r:embed="rId6">
            <a:alphaModFix/>
          </a:blip>
          <a:srcRect b="0" l="5045" r="5036" t="0"/>
          <a:stretch/>
        </p:blipFill>
        <p:spPr>
          <a:xfrm>
            <a:off x="8866791" y="1485925"/>
            <a:ext cx="2513735" cy="209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" title="image000002 (1).jpe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69038" y="3835122"/>
            <a:ext cx="2911488" cy="2183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3" title="image000000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31850" y="1647793"/>
            <a:ext cx="2794799" cy="2096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3" title="image000003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32500" y="3835131"/>
            <a:ext cx="2911476" cy="2183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 txBox="1"/>
          <p:nvPr>
            <p:ph type="title"/>
          </p:nvPr>
        </p:nvSpPr>
        <p:spPr>
          <a:xfrm>
            <a:off x="352224" y="286600"/>
            <a:ext cx="11410800" cy="155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You may take notes on the pages provided……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patrick star from spongebob squarepants is holding a notepad and says time to take notes (Provided by Tenor)" id="144" name="Google Shape;14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5200" y="2143401"/>
            <a:ext cx="4084674" cy="408467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4"/>
          <p:cNvSpPr txBox="1"/>
          <p:nvPr/>
        </p:nvSpPr>
        <p:spPr>
          <a:xfrm>
            <a:off x="248625" y="2393050"/>
            <a:ext cx="66819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Additionally - This slideshow will be posted on the CHS Website, under the Career/Counseling tab!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>
            <p:ph type="title"/>
          </p:nvPr>
        </p:nvSpPr>
        <p:spPr>
          <a:xfrm>
            <a:off x="489700" y="0"/>
            <a:ext cx="10477200" cy="188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 sz="5200">
                <a:solidFill>
                  <a:schemeClr val="dk1"/>
                </a:solidFill>
              </a:rPr>
              <a:t>College  Planning #1 </a:t>
            </a:r>
            <a:endParaRPr i="1" sz="5200">
              <a:solidFill>
                <a:schemeClr val="dk1"/>
              </a:solidFill>
            </a:endParaRPr>
          </a:p>
        </p:txBody>
      </p:sp>
      <p:sp>
        <p:nvSpPr>
          <p:cNvPr id="151" name="Google Shape;151;p5"/>
          <p:cNvSpPr txBox="1"/>
          <p:nvPr>
            <p:ph idx="1" type="body"/>
          </p:nvPr>
        </p:nvSpPr>
        <p:spPr>
          <a:xfrm>
            <a:off x="233800" y="2781700"/>
            <a:ext cx="11658300" cy="3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654050" lvl="0" marL="5715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AutoNum type="romanLcPeriod"/>
            </a:pPr>
            <a:r>
              <a:rPr lang="en-US" sz="4100">
                <a:solidFill>
                  <a:schemeClr val="dk1"/>
                </a:solidFill>
              </a:rPr>
              <a:t>The Fit- Selecting A College</a:t>
            </a:r>
            <a:endParaRPr sz="3300">
              <a:solidFill>
                <a:schemeClr val="dk1"/>
              </a:solidFill>
            </a:endParaRPr>
          </a:p>
          <a:p>
            <a:pPr indent="-654050" lvl="0" marL="5715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AutoNum type="romanLcPeriod"/>
            </a:pPr>
            <a:r>
              <a:rPr lang="en-US" sz="4100">
                <a:solidFill>
                  <a:schemeClr val="dk1"/>
                </a:solidFill>
              </a:rPr>
              <a:t>The Forms-The Admissions Process</a:t>
            </a:r>
            <a:endParaRPr sz="3300">
              <a:solidFill>
                <a:schemeClr val="dk1"/>
              </a:solidFill>
            </a:endParaRPr>
          </a:p>
          <a:p>
            <a:pPr indent="-654050" lvl="0" marL="5715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AutoNum type="romanLcPeriod"/>
            </a:pPr>
            <a:r>
              <a:rPr lang="en-US" sz="4100">
                <a:solidFill>
                  <a:schemeClr val="dk1"/>
                </a:solidFill>
              </a:rPr>
              <a:t>The Finances-Aid &amp; Scholarships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152" name="Google Shape;152;p5"/>
          <p:cNvSpPr txBox="1"/>
          <p:nvPr/>
        </p:nvSpPr>
        <p:spPr>
          <a:xfrm rot="10800000">
            <a:off x="727968" y="6673461"/>
            <a:ext cx="145593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B-SA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trick star from spongebob squarepants is holding a green flag and a yellow sign that says `` you can do it '' . (Provided by Tenor)" id="153" name="Google Shape;15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4350" y="158825"/>
            <a:ext cx="428625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 sz="7400">
                <a:solidFill>
                  <a:schemeClr val="dk1"/>
                </a:solidFill>
              </a:rPr>
              <a:t>The Fit</a:t>
            </a:r>
            <a:endParaRPr i="1" sz="7400">
              <a:solidFill>
                <a:schemeClr val="dk1"/>
              </a:solidFill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1046525" y="2165675"/>
            <a:ext cx="76080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03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Noto Sans Symbols"/>
              <a:buChar char="❑"/>
            </a:pPr>
            <a:r>
              <a:rPr lang="en-US"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Technical or Trade School</a:t>
            </a:r>
            <a:endParaRPr sz="2700"/>
          </a:p>
          <a:p>
            <a:pPr indent="-2603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Noto Sans Symbols"/>
              <a:buChar char="❑"/>
            </a:pPr>
            <a:r>
              <a:rPr lang="en-US"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 College</a:t>
            </a:r>
            <a:endParaRPr sz="2700"/>
          </a:p>
          <a:p>
            <a:pPr indent="-2603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Noto Sans Symbols"/>
              <a:buChar char="❑"/>
            </a:pPr>
            <a:r>
              <a:rPr lang="en-US"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Private Four Year </a:t>
            </a:r>
            <a:endParaRPr sz="2700"/>
          </a:p>
          <a:p>
            <a:pPr indent="-26035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Noto Sans Symbols"/>
              <a:buChar char="❑"/>
            </a:pPr>
            <a:r>
              <a:rPr lang="en-US" sz="4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Four Year</a:t>
            </a:r>
            <a:endParaRPr sz="2700"/>
          </a:p>
        </p:txBody>
      </p:sp>
      <p:pic>
        <p:nvPicPr>
          <p:cNvPr descr="a cartoon character standing in front of a building with a clock tower in the background (Provided by Tenor)" id="160" name="Google Shape;160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700" y="2465550"/>
            <a:ext cx="4700150" cy="30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 txBox="1"/>
          <p:nvPr>
            <p:ph type="title"/>
          </p:nvPr>
        </p:nvSpPr>
        <p:spPr>
          <a:xfrm>
            <a:off x="621575" y="-301850"/>
            <a:ext cx="10534200" cy="1857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Community and Technical Colleges</a:t>
            </a:r>
            <a:r>
              <a:rPr lang="en-US" sz="3600">
                <a:solidFill>
                  <a:schemeClr val="dk1"/>
                </a:solidFill>
              </a:rPr>
              <a:t> (2025-26)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166" name="Google Shape;166;p7"/>
          <p:cNvSpPr txBox="1"/>
          <p:nvPr>
            <p:ph idx="1" type="body"/>
          </p:nvPr>
        </p:nvSpPr>
        <p:spPr>
          <a:xfrm>
            <a:off x="457200" y="2072925"/>
            <a:ext cx="10698600" cy="43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33350" lvl="0" marL="9144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 "/>
            </a:pP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Student Profile:  290,140		Faculty/Student Ratio:  1:17        </a:t>
            </a:r>
            <a:endParaRPr sz="2400">
              <a:solidFill>
                <a:schemeClr val="dk1"/>
              </a:solidFill>
            </a:endParaRPr>
          </a:p>
          <a:p>
            <a:pPr indent="-107950" lvl="0" marL="91440" rtl="0" algn="l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Char char=" "/>
            </a:pP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College/University Transfer:  36% (AA degree)	Professional-Technical:  28%</a:t>
            </a:r>
            <a:r>
              <a:rPr lang="en-US" sz="2400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Bates Technical College		Bellevue College		Bellingham Tech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Big Bend Community College	Cascadia Community College	Centralia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Clark College			Clover Park Technical College	Columbia Basin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Edmonds Community College	Everett Community College	Grays Harbor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Green River Community College	Highline College		Lake WA Institute of Tech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Lower Columbia College		North Seattle College		Olympic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Peninsula College		Pierce College		Renton Tech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Seattle Central College		Shoreline Community College	Skagit Valley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South Puget Sound		South Seattle College		Spokane Community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Spokane Falls Comm College	Tacoma Community College	Walla Walla Community College</a:t>
            </a:r>
            <a:endParaRPr sz="1800">
              <a:solidFill>
                <a:schemeClr val="dk1"/>
              </a:solidFill>
            </a:endParaRPr>
          </a:p>
          <a:p>
            <a:pPr indent="-2540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</a:pPr>
            <a:r>
              <a:rPr lang="en-US" sz="1800">
                <a:solidFill>
                  <a:schemeClr val="dk1"/>
                </a:solidFill>
              </a:rPr>
              <a:t>Wenatchee Valley College		Whatcom Community College	Yakima Valley Community College</a:t>
            </a:r>
            <a:endParaRPr sz="1800">
              <a:solidFill>
                <a:schemeClr val="dk1"/>
              </a:solidFill>
            </a:endParaRPr>
          </a:p>
          <a:p>
            <a:pPr indent="-1397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139700" lvl="8" marL="170000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167" name="Google Shape;16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4345493"/>
            <a:ext cx="1307432" cy="1171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b77cdd0dd_0_2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</a:rPr>
              <a:t>Degrees and Certificates -Community and Technical Colleges</a:t>
            </a:r>
            <a:endParaRPr sz="4400">
              <a:solidFill>
                <a:schemeClr val="dk1"/>
              </a:solidFill>
            </a:endParaRPr>
          </a:p>
        </p:txBody>
      </p:sp>
      <p:sp>
        <p:nvSpPr>
          <p:cNvPr id="174" name="Google Shape;174;g3fb77cdd0dd_0_2"/>
          <p:cNvSpPr txBox="1"/>
          <p:nvPr>
            <p:ph idx="1" type="body"/>
          </p:nvPr>
        </p:nvSpPr>
        <p:spPr>
          <a:xfrm>
            <a:off x="1097275" y="1845724"/>
            <a:ext cx="10058400" cy="4422300"/>
          </a:xfrm>
          <a:prstGeom prst="rect">
            <a:avLst/>
          </a:prstGeom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4064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i="1" lang="en-US" sz="3000" u="sng">
                <a:solidFill>
                  <a:schemeClr val="dk1"/>
                </a:solidFill>
                <a:highlight>
                  <a:schemeClr val="accent1"/>
                </a:highlight>
              </a:rPr>
              <a:t>Stand-Alone Certificates</a:t>
            </a:r>
            <a:r>
              <a:rPr i="1" lang="en-US" sz="3000" u="sng">
                <a:solidFill>
                  <a:schemeClr val="dk1"/>
                </a:solidFill>
              </a:rPr>
              <a:t> </a:t>
            </a:r>
            <a:r>
              <a:rPr lang="en-US" sz="3000">
                <a:solidFill>
                  <a:schemeClr val="dk1"/>
                </a:solidFill>
              </a:rPr>
              <a:t>- ie: Automotive Technology, Business Computer Technology, Addiction Studies Program, American Sign Language</a:t>
            </a:r>
            <a:endParaRPr sz="30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i="1" lang="en-US" sz="3000" u="sng">
                <a:solidFill>
                  <a:schemeClr val="dk1"/>
                </a:solidFill>
                <a:highlight>
                  <a:schemeClr val="accent1"/>
                </a:highlight>
              </a:rPr>
              <a:t>Transfer Degrees -</a:t>
            </a:r>
            <a:r>
              <a:rPr lang="en-US" sz="3000">
                <a:solidFill>
                  <a:schemeClr val="dk1"/>
                </a:solidFill>
              </a:rPr>
              <a:t> ie: Associate in Arts Direct Transfer Degree (AA DTA), Associate in Business (Business DTA), Associate of Science (AS-T)</a:t>
            </a:r>
            <a:endParaRPr sz="30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i="1" lang="en-US" sz="3000" u="sng">
                <a:solidFill>
                  <a:schemeClr val="dk1"/>
                </a:solidFill>
                <a:highlight>
                  <a:schemeClr val="accent1"/>
                </a:highlight>
              </a:rPr>
              <a:t>Technical</a:t>
            </a:r>
            <a:r>
              <a:rPr i="1" lang="en-US" sz="3000" u="sng">
                <a:solidFill>
                  <a:schemeClr val="dk1"/>
                </a:solidFill>
                <a:highlight>
                  <a:schemeClr val="accent1"/>
                </a:highlight>
              </a:rPr>
              <a:t> Degrees, not designed for transfer</a:t>
            </a:r>
            <a:r>
              <a:rPr i="1" lang="en-US" sz="3000" u="sng">
                <a:solidFill>
                  <a:schemeClr val="dk1"/>
                </a:solidFill>
              </a:rPr>
              <a:t> </a:t>
            </a:r>
            <a:r>
              <a:rPr lang="en-US" sz="3000">
                <a:solidFill>
                  <a:schemeClr val="dk1"/>
                </a:solidFill>
              </a:rPr>
              <a:t>- ie: Accounting, Criminal Justice, Medical Laboratory Tech</a:t>
            </a:r>
            <a:endParaRPr sz="30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i="1" lang="en-US" sz="3000" u="sng">
                <a:solidFill>
                  <a:schemeClr val="dk1"/>
                </a:solidFill>
                <a:highlight>
                  <a:schemeClr val="accent1"/>
                </a:highlight>
              </a:rPr>
              <a:t>Applied Bachelor Degrees </a:t>
            </a:r>
            <a:r>
              <a:rPr lang="en-US" sz="3000">
                <a:solidFill>
                  <a:schemeClr val="dk1"/>
                </a:solidFill>
              </a:rPr>
              <a:t>- ie: Bachelor of Applied Science/Behavioral Health, Bachelor of Science/Nursing</a:t>
            </a:r>
            <a:endParaRPr sz="30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"/>
          <p:cNvSpPr txBox="1"/>
          <p:nvPr>
            <p:ph type="title"/>
          </p:nvPr>
        </p:nvSpPr>
        <p:spPr>
          <a:xfrm>
            <a:off x="195505" y="208678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Wenatchee Valley College  (2025-26)</a:t>
            </a:r>
            <a:endParaRPr/>
          </a:p>
        </p:txBody>
      </p:sp>
      <p:sp>
        <p:nvSpPr>
          <p:cNvPr id="180" name="Google Shape;180;p8"/>
          <p:cNvSpPr txBox="1"/>
          <p:nvPr>
            <p:ph idx="1" type="body"/>
          </p:nvPr>
        </p:nvSpPr>
        <p:spPr>
          <a:xfrm>
            <a:off x="578925" y="1845725"/>
            <a:ext cx="105768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0" lvl="1" marL="20116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</a:t>
            </a:r>
            <a:r>
              <a:rPr lang="en-US" sz="3300"/>
              <a:t>  Enrollment		3545 </a:t>
            </a:r>
            <a:r>
              <a:rPr lang="en-US" sz="1900"/>
              <a:t>students</a:t>
            </a:r>
            <a:endParaRPr sz="23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500"/>
              <a:t>    College Transfer 62.81%</a:t>
            </a:r>
            <a:endParaRPr sz="23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500"/>
              <a:t>    Professional/Technical 29.12%</a:t>
            </a:r>
            <a:endParaRPr sz="23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Tuition and Fees		        $4,935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Room and Board		        $ -----   </a:t>
            </a:r>
            <a:endParaRPr sz="14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Books/Supplies/Fees	         $ 900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Transportation/parking	   $1,000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b="1" lang="en-US" sz="2800" u="sng"/>
              <a:t>Total		</a:t>
            </a:r>
            <a:r>
              <a:rPr b="1" lang="en-US" sz="2800"/>
              <a:t>                          </a:t>
            </a:r>
            <a:r>
              <a:rPr b="1" lang="en-US" sz="2800" u="sng"/>
              <a:t>$  6,835 per year        </a:t>
            </a:r>
            <a:endParaRPr/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5218" y="1743000"/>
            <a:ext cx="4157507" cy="4023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/>
          <p:nvPr>
            <p:ph type="title"/>
          </p:nvPr>
        </p:nvSpPr>
        <p:spPr>
          <a:xfrm>
            <a:off x="445325" y="286600"/>
            <a:ext cx="107103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400">
                <a:solidFill>
                  <a:schemeClr val="dk1"/>
                </a:solidFill>
              </a:rPr>
              <a:t>Walla Walla Community College </a:t>
            </a:r>
            <a:r>
              <a:rPr lang="en-US" sz="4400">
                <a:solidFill>
                  <a:schemeClr val="dk1"/>
                </a:solidFill>
              </a:rPr>
              <a:t> (2025-26)</a:t>
            </a:r>
            <a:endParaRPr sz="4400"/>
          </a:p>
        </p:txBody>
      </p:sp>
      <p:sp>
        <p:nvSpPr>
          <p:cNvPr id="187" name="Google Shape;187;p9"/>
          <p:cNvSpPr txBox="1"/>
          <p:nvPr>
            <p:ph idx="1" type="body"/>
          </p:nvPr>
        </p:nvSpPr>
        <p:spPr>
          <a:xfrm>
            <a:off x="378525" y="1856858"/>
            <a:ext cx="107772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778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Enrollment	6,458  	Transfer: 25%  Technical Certificate: 40%</a:t>
            </a:r>
            <a:endParaRPr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Tuition &amp; Fees		$ 5,279</a:t>
            </a:r>
            <a:endParaRPr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Room &amp; Board		$ 8,928	</a:t>
            </a:r>
            <a:endParaRPr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Books &amp; Supplies		$ 528  </a:t>
            </a:r>
            <a:endParaRPr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Transportation		$ 2,676</a:t>
            </a:r>
            <a:endParaRPr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Personal			$   1,848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600"/>
              <a:buNone/>
            </a:pPr>
            <a:r>
              <a:rPr lang="en-US" sz="2600" u="sng"/>
              <a:t>  </a:t>
            </a:r>
            <a:r>
              <a:rPr b="1" lang="en-US" sz="2600" u="sng"/>
              <a:t>Total</a:t>
            </a:r>
            <a:r>
              <a:rPr lang="en-US" sz="2600" u="sng"/>
              <a:t>			</a:t>
            </a:r>
            <a:r>
              <a:rPr b="1" lang="en-US" sz="2600" u="sng"/>
              <a:t>$  19,259 per year </a:t>
            </a:r>
            <a:endParaRPr/>
          </a:p>
        </p:txBody>
      </p:sp>
      <p:pic>
        <p:nvPicPr>
          <p:cNvPr id="188" name="Google Shape;18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875" y="2749875"/>
            <a:ext cx="5076550" cy="288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b77cdd0dd_0_8"/>
          <p:cNvSpPr txBox="1"/>
          <p:nvPr>
            <p:ph type="title"/>
          </p:nvPr>
        </p:nvSpPr>
        <p:spPr>
          <a:xfrm>
            <a:off x="663105" y="394928"/>
            <a:ext cx="10058400" cy="1450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4400">
                <a:solidFill>
                  <a:schemeClr val="dk1"/>
                </a:solidFill>
              </a:rPr>
              <a:t>Degrees - State and Private Universities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195" name="Google Shape;195;g3fb77cdd0dd_0_8"/>
          <p:cNvSpPr txBox="1"/>
          <p:nvPr>
            <p:ph idx="1" type="body"/>
          </p:nvPr>
        </p:nvSpPr>
        <p:spPr>
          <a:xfrm>
            <a:off x="612325" y="1845725"/>
            <a:ext cx="10543500" cy="4399800"/>
          </a:xfrm>
          <a:prstGeom prst="rect">
            <a:avLst/>
          </a:prstGeom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37465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i="1" lang="en-US" sz="2500" u="sng">
                <a:highlight>
                  <a:schemeClr val="accent1"/>
                </a:highlight>
              </a:rPr>
              <a:t>Bachelor of Arts (BA) or Bachelor of Science (BS) Degrees </a:t>
            </a:r>
            <a:r>
              <a:rPr lang="en-US" sz="2500"/>
              <a:t>- usually takes 4 years to complete (</a:t>
            </a:r>
            <a:r>
              <a:rPr i="1" lang="en-US" sz="2500"/>
              <a:t>can transfer with an AA and then finish in 2 years</a:t>
            </a:r>
            <a:r>
              <a:rPr lang="en-US" sz="2500"/>
              <a:t>)</a:t>
            </a:r>
            <a:endParaRPr sz="2500"/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/>
              <a:t>and then…….</a:t>
            </a:r>
            <a:endParaRPr sz="2500"/>
          </a:p>
          <a:p>
            <a:pPr indent="-37465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i="1" lang="en-US" sz="2500" u="sng">
                <a:highlight>
                  <a:schemeClr val="accent1"/>
                </a:highlight>
              </a:rPr>
              <a:t>Master of Arts (MS) or Master of Science (MS) Degrees</a:t>
            </a:r>
            <a:r>
              <a:rPr lang="en-US" sz="2500"/>
              <a:t> - </a:t>
            </a:r>
            <a:r>
              <a:rPr lang="en-US" sz="2500"/>
              <a:t>usually</a:t>
            </a:r>
            <a:r>
              <a:rPr lang="en-US" sz="2500"/>
              <a:t> takes 1-2 years to complete, depending on the program</a:t>
            </a:r>
            <a:endParaRPr sz="2500"/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/>
              <a:t>and then…….</a:t>
            </a:r>
            <a:endParaRPr sz="2500"/>
          </a:p>
          <a:p>
            <a:pPr indent="-37465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i="1" lang="en-US" sz="2500" u="sng">
                <a:highlight>
                  <a:schemeClr val="accent1"/>
                </a:highlight>
              </a:rPr>
              <a:t>Doctor of Philosophy (PhD) </a:t>
            </a:r>
            <a:r>
              <a:rPr lang="en-US" sz="2500"/>
              <a:t>- usually involves research and writing a dissertation, usually takes 5-7 years</a:t>
            </a:r>
            <a:endParaRPr sz="2500"/>
          </a:p>
          <a:p>
            <a:pPr indent="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00"/>
              <a:t>OR…….</a:t>
            </a:r>
            <a:endParaRPr sz="2500"/>
          </a:p>
          <a:p>
            <a:pPr indent="-37465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i="1" lang="en-US" sz="2500" u="sng">
                <a:highlight>
                  <a:schemeClr val="accent1"/>
                </a:highlight>
              </a:rPr>
              <a:t>Doctor of Medicine (MD)</a:t>
            </a:r>
            <a:r>
              <a:rPr lang="en-US" sz="2500"/>
              <a:t> - usually takes 4 years of course work and a medical residency which can be 4-7 years</a:t>
            </a:r>
            <a:endParaRPr sz="2500"/>
          </a:p>
          <a:p>
            <a:pPr indent="0" lvl="0" marL="0" rtl="0" algn="l">
              <a:lnSpc>
                <a:spcPct val="80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"/>
          <p:cNvSpPr txBox="1"/>
          <p:nvPr>
            <p:ph type="title"/>
          </p:nvPr>
        </p:nvSpPr>
        <p:spPr>
          <a:xfrm>
            <a:off x="259000" y="786000"/>
            <a:ext cx="108663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br>
              <a:rPr b="1" lang="en-US"/>
            </a:br>
            <a:br>
              <a:rPr b="1" lang="en-US"/>
            </a:br>
            <a:br>
              <a:rPr b="1" lang="en-US"/>
            </a:br>
            <a:r>
              <a:rPr i="1" lang="en-US" sz="6078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13 P</a:t>
            </a:r>
            <a:r>
              <a:rPr i="1" lang="en-US" sz="6078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rivate Four Year Colleges in Washington State</a:t>
            </a:r>
            <a:br>
              <a:rPr lang="en-US"/>
            </a:br>
            <a:endParaRPr/>
          </a:p>
        </p:txBody>
      </p:sp>
      <p:sp>
        <p:nvSpPr>
          <p:cNvPr id="201" name="Google Shape;201;p10"/>
          <p:cNvSpPr txBox="1"/>
          <p:nvPr>
            <p:ph idx="1" type="body"/>
          </p:nvPr>
        </p:nvSpPr>
        <p:spPr>
          <a:xfrm>
            <a:off x="423050" y="1972500"/>
            <a:ext cx="10732500" cy="3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Bastyr University		             Cornish College of the Arts (@ Seattle University)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Gonzaga University		      Heritage University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Northwest University		       Pacific Lutheran University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Saint Martin’s University	       Seattle Pacific University		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Seattle University		              Trinity Lutheran College		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University of Puget Sound	Walla Walla University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Whitman College		              Whitworth University   </a:t>
            </a:r>
            <a:r>
              <a:rPr lang="en-US" sz="2400"/>
              <a:t>                   </a:t>
            </a:r>
            <a:r>
              <a:rPr lang="en-US"/>
              <a:t>		</a:t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bugs bunny is sitting at a table holding a stack of money and saving money . (Provided by Tenor)" id="202" name="Google Shape;20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7500" y="3206325"/>
            <a:ext cx="3881050" cy="280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"/>
          <p:cNvSpPr txBox="1"/>
          <p:nvPr>
            <p:ph type="title"/>
          </p:nvPr>
        </p:nvSpPr>
        <p:spPr>
          <a:xfrm>
            <a:off x="1066805" y="394978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Gonzaga University-Spokane 2025-26 </a:t>
            </a:r>
            <a:endParaRPr sz="3600">
              <a:solidFill>
                <a:schemeClr val="dk1"/>
              </a:solidFill>
              <a:highlight>
                <a:srgbClr val="FF0000"/>
              </a:highlight>
            </a:endParaRPr>
          </a:p>
        </p:txBody>
      </p:sp>
      <p:sp>
        <p:nvSpPr>
          <p:cNvPr id="208" name="Google Shape;208;p11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1" marL="20116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Enrollment			 7,470 undergrad/grad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Profile			 3.47-3.91 gpa, middle 50% freshman admitted</a:t>
            </a:r>
            <a:endParaRPr sz="28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Tuition &amp; Fees		     $56,140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Room &amp; Board		$16,630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Books &amp; Supplies		$  1,154</a:t>
            </a:r>
            <a:endParaRPr/>
          </a:p>
          <a:p>
            <a:pPr indent="-50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 u="sng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b="1" lang="en-US" sz="2800" u="sng"/>
              <a:t>Total			$73,924 per year (24/25)</a:t>
            </a:r>
            <a:endParaRPr/>
          </a:p>
        </p:txBody>
      </p:sp>
      <p:pic>
        <p:nvPicPr>
          <p:cNvPr id="209" name="Google Shape;20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4501" y="2168584"/>
            <a:ext cx="4492099" cy="2996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Whitworth University-Spokane 2025-26</a:t>
            </a:r>
            <a:endParaRPr/>
          </a:p>
        </p:txBody>
      </p:sp>
      <p:sp>
        <p:nvSpPr>
          <p:cNvPr id="215" name="Google Shape;215;p12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78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Enrollment 		2,098 students</a:t>
            </a:r>
            <a:endParaRPr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Profile 		3.47-4.0 gpa, middle 50% freshman admitted</a:t>
            </a:r>
            <a:endParaRPr sz="28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Tuition and Fees 	$  55,450		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Room/Board	      $ 14,300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Books/Supplies	$528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     </a:t>
            </a:r>
            <a:r>
              <a:rPr b="1" lang="en-US" sz="2800" u="sng"/>
              <a:t>Total		$  70,278 per year     </a:t>
            </a:r>
            <a:endParaRPr/>
          </a:p>
        </p:txBody>
      </p:sp>
      <p:pic>
        <p:nvPicPr>
          <p:cNvPr id="216" name="Google Shape;21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1199" y="3733755"/>
            <a:ext cx="4674363" cy="151808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2"/>
          <p:cNvSpPr txBox="1"/>
          <p:nvPr/>
        </p:nvSpPr>
        <p:spPr>
          <a:xfrm>
            <a:off x="5595999" y="3502914"/>
            <a:ext cx="100000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"/>
          <p:cNvSpPr txBox="1"/>
          <p:nvPr>
            <p:ph type="title"/>
          </p:nvPr>
        </p:nvSpPr>
        <p:spPr>
          <a:xfrm>
            <a:off x="912925" y="286600"/>
            <a:ext cx="102429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</a:rPr>
              <a:t>Public Four-Year Colleges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223" name="Google Shape;223;p13"/>
          <p:cNvSpPr txBox="1"/>
          <p:nvPr>
            <p:ph idx="1" type="body"/>
          </p:nvPr>
        </p:nvSpPr>
        <p:spPr>
          <a:xfrm>
            <a:off x="1097275" y="1979725"/>
            <a:ext cx="10058400" cy="38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7500" lnSpcReduction="20000"/>
          </a:bodyPr>
          <a:lstStyle/>
          <a:p>
            <a:pPr indent="-127953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Central Washington University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Eastern Washington University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Evergreen State College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University of Washington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UW-Bothell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UW-Tacoma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Washington State University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WSU-Tri Cities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WSU-Vancouver	</a:t>
            </a:r>
            <a:endParaRPr/>
          </a:p>
          <a:p>
            <a:pPr indent="-127953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Noto Sans Symbols"/>
              <a:buChar char="▪"/>
            </a:pPr>
            <a:r>
              <a:rPr lang="en-US" sz="2600"/>
              <a:t>Western Washington University</a:t>
            </a:r>
            <a:r>
              <a:rPr lang="en-US"/>
              <a:t>			</a:t>
            </a:r>
            <a:endParaRPr/>
          </a:p>
        </p:txBody>
      </p:sp>
      <p:pic>
        <p:nvPicPr>
          <p:cNvPr id="224" name="Google Shape;22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8507" y="1758586"/>
            <a:ext cx="5251938" cy="4110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4"/>
          <p:cNvSpPr txBox="1"/>
          <p:nvPr>
            <p:ph type="title"/>
          </p:nvPr>
        </p:nvSpPr>
        <p:spPr>
          <a:xfrm>
            <a:off x="612325" y="286600"/>
            <a:ext cx="105435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 sz="4600">
                <a:solidFill>
                  <a:schemeClr val="dk1"/>
                </a:solidFill>
              </a:rPr>
              <a:t>University of Washington-Seattle 2025-26</a:t>
            </a:r>
            <a:endParaRPr sz="4600">
              <a:solidFill>
                <a:schemeClr val="dk1"/>
              </a:solidFill>
            </a:endParaRPr>
          </a:p>
        </p:txBody>
      </p:sp>
      <p:sp>
        <p:nvSpPr>
          <p:cNvPr id="230" name="Google Shape;230;p14"/>
          <p:cNvSpPr txBox="1"/>
          <p:nvPr>
            <p:ph idx="1" type="body"/>
          </p:nvPr>
        </p:nvSpPr>
        <p:spPr>
          <a:xfrm>
            <a:off x="545525" y="1845724"/>
            <a:ext cx="10610100" cy="4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20000"/>
          </a:bodyPr>
          <a:lstStyle/>
          <a:p>
            <a:pPr indent="-1524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Enrollment 		51,719</a:t>
            </a:r>
            <a:endParaRPr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Profile			3.74-3.98 gpa middle 50% Freshman admitted</a:t>
            </a:r>
            <a:endParaRPr sz="24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Tuition		   $13,406</a:t>
            </a:r>
            <a:endParaRPr sz="2400"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Personal/Misc   $2508</a:t>
            </a:r>
            <a:endParaRPr sz="2400"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Transportation  $519					</a:t>
            </a:r>
            <a:endParaRPr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Room/Board	    $18,405</a:t>
            </a:r>
            <a:endParaRPr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Books/Supplies   $ 900</a:t>
            </a:r>
            <a:endParaRPr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Other			    $3,027</a:t>
            </a:r>
            <a:endParaRPr/>
          </a:p>
          <a:p>
            <a:pPr indent="-1524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b="1" lang="en-US" sz="2400" u="sng"/>
              <a:t>Total			 $35,738 per year   </a:t>
            </a:r>
            <a:endParaRPr/>
          </a:p>
        </p:txBody>
      </p:sp>
      <p:pic>
        <p:nvPicPr>
          <p:cNvPr id="231" name="Google Shape;23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5126" y="3262523"/>
            <a:ext cx="3362501" cy="233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"/>
          <p:cNvSpPr txBox="1"/>
          <p:nvPr>
            <p:ph type="title"/>
          </p:nvPr>
        </p:nvSpPr>
        <p:spPr>
          <a:xfrm>
            <a:off x="467600" y="286600"/>
            <a:ext cx="106881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400">
                <a:solidFill>
                  <a:schemeClr val="dk1"/>
                </a:solidFill>
              </a:rPr>
              <a:t>Washington State University-Pullman 2025-26</a:t>
            </a:r>
            <a:endParaRPr sz="4400"/>
          </a:p>
        </p:txBody>
      </p:sp>
      <p:sp>
        <p:nvSpPr>
          <p:cNvPr id="237" name="Google Shape;237;p15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20000"/>
          </a:bodyPr>
          <a:lstStyle/>
          <a:p>
            <a:pPr indent="-1778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Enrollment  16,449 students </a:t>
            </a:r>
            <a:endParaRPr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Profile  		3.27 to 3.86 gpa middle 50% admitted freshmen</a:t>
            </a:r>
            <a:endParaRPr sz="28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1" marL="20116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Tuition &amp; Fees		      $13,391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Room &amp; Board		$13,622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Books and Supplies	$ 762</a:t>
            </a:r>
            <a:endParaRPr/>
          </a:p>
          <a:p>
            <a:pPr indent="-18415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 u="sng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b="1" lang="en-US" sz="2800" u="sng"/>
              <a:t>Total       			$27,775 per year </a:t>
            </a:r>
            <a:endParaRPr/>
          </a:p>
          <a:p>
            <a:pPr indent="-18415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2800"/>
          </a:p>
        </p:txBody>
      </p:sp>
      <p:pic>
        <p:nvPicPr>
          <p:cNvPr id="238" name="Google Shape;23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0807" y="3428988"/>
            <a:ext cx="4751098" cy="137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"/>
          <p:cNvSpPr txBox="1"/>
          <p:nvPr>
            <p:ph type="title"/>
          </p:nvPr>
        </p:nvSpPr>
        <p:spPr>
          <a:xfrm>
            <a:off x="757050" y="286600"/>
            <a:ext cx="103986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700">
                <a:solidFill>
                  <a:schemeClr val="dk1"/>
                </a:solidFill>
              </a:rPr>
              <a:t>Central Washington University-Ellensburg 2025-26</a:t>
            </a:r>
            <a:endParaRPr sz="4700"/>
          </a:p>
        </p:txBody>
      </p:sp>
      <p:sp>
        <p:nvSpPr>
          <p:cNvPr id="244" name="Google Shape;244;p16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78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Enrollment</a:t>
            </a:r>
            <a:r>
              <a:rPr lang="en-US"/>
              <a:t>	 </a:t>
            </a:r>
            <a:r>
              <a:rPr lang="en-US" sz="2800"/>
              <a:t>10,841</a:t>
            </a:r>
            <a:endParaRPr sz="2800"/>
          </a:p>
          <a:p>
            <a:pPr indent="-177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Profile 		2.79 -3.66 gpa middle 50% admitted freshman</a:t>
            </a:r>
            <a:endParaRPr sz="28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Tuition and Fees	$ 9,467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Room/board	$ 16,480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Books/supplies	$ 900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b="1" lang="en-US" sz="2800" u="sng"/>
              <a:t>Total			$ 26,797 per year  (23/24)</a:t>
            </a:r>
            <a:endParaRPr/>
          </a:p>
        </p:txBody>
      </p:sp>
      <p:pic>
        <p:nvPicPr>
          <p:cNvPr id="245" name="Google Shape;24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842" y="2963413"/>
            <a:ext cx="5363838" cy="1087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"/>
          <p:cNvSpPr txBox="1"/>
          <p:nvPr>
            <p:ph type="title"/>
          </p:nvPr>
        </p:nvSpPr>
        <p:spPr>
          <a:xfrm>
            <a:off x="600850" y="286600"/>
            <a:ext cx="105549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CHS Alumni </a:t>
            </a:r>
            <a:r>
              <a:rPr i="1" lang="en-US">
                <a:solidFill>
                  <a:schemeClr val="dk1"/>
                </a:solidFill>
              </a:rPr>
              <a:t>go far!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251" name="Google Shape;251;p17"/>
          <p:cNvSpPr txBox="1"/>
          <p:nvPr>
            <p:ph idx="1" type="body"/>
          </p:nvPr>
        </p:nvSpPr>
        <p:spPr>
          <a:xfrm>
            <a:off x="570300" y="1737350"/>
            <a:ext cx="105549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25000" lnSpcReduction="20000"/>
          </a:bodyPr>
          <a:lstStyle/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Dordt University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Grand Canyon University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Miami University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Mississippi State University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University of British Columbia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University of Chicago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University of Hawaii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6782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7356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University of Idaho</a:t>
            </a:r>
            <a:endParaRPr sz="7356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86667"/>
              <a:buNone/>
            </a:pPr>
            <a:r>
              <a:t/>
            </a:r>
            <a:endParaRPr sz="2308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252" name="Google Shape;25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4551" y="5175929"/>
            <a:ext cx="2914651" cy="1084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01900" y="5262621"/>
            <a:ext cx="4191000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36719" y="234800"/>
            <a:ext cx="3194006" cy="116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9505" y="1774981"/>
            <a:ext cx="314325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22255" y="2689821"/>
            <a:ext cx="4191001" cy="257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020071" y="3246774"/>
            <a:ext cx="1705207" cy="1167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"/>
          <p:cNvSpPr txBox="1"/>
          <p:nvPr>
            <p:ph type="title"/>
          </p:nvPr>
        </p:nvSpPr>
        <p:spPr>
          <a:xfrm>
            <a:off x="165750" y="286600"/>
            <a:ext cx="109899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Out of State College Options</a:t>
            </a:r>
            <a:r>
              <a:rPr lang="en-US"/>
              <a:t>	</a:t>
            </a:r>
            <a:endParaRPr/>
          </a:p>
        </p:txBody>
      </p:sp>
      <p:sp>
        <p:nvSpPr>
          <p:cNvPr id="263" name="Google Shape;263;p18"/>
          <p:cNvSpPr txBox="1"/>
          <p:nvPr>
            <p:ph idx="1" type="body"/>
          </p:nvPr>
        </p:nvSpPr>
        <p:spPr>
          <a:xfrm>
            <a:off x="-1" y="1845723"/>
            <a:ext cx="11155800" cy="47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3600"/>
          </a:p>
          <a:p>
            <a:pPr indent="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3600"/>
          </a:p>
        </p:txBody>
      </p:sp>
      <p:pic>
        <p:nvPicPr>
          <p:cNvPr id="264" name="Google Shape;26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33076" y="40837"/>
            <a:ext cx="3142276" cy="194232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8"/>
          <p:cNvSpPr txBox="1"/>
          <p:nvPr/>
        </p:nvSpPr>
        <p:spPr>
          <a:xfrm>
            <a:off x="824825" y="1922175"/>
            <a:ext cx="4489500" cy="49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i="1" lang="en-US" sz="25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Overview of WUE</a:t>
            </a:r>
            <a:endParaRPr i="1" sz="25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oboto"/>
              <a:buChar char="●"/>
            </a:pPr>
            <a:r>
              <a:rPr b="1"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it is:</a:t>
            </a:r>
            <a:r>
              <a:rPr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The Western Undergraduate Exchange lets students from member states pay 150% (or less) of in-state tuition at </a:t>
            </a:r>
            <a:r>
              <a:rPr i="1" lang="en-US" sz="19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select out-of-state public colleges for selected </a:t>
            </a:r>
            <a:r>
              <a:rPr i="1" lang="en-US" sz="19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majors</a:t>
            </a:r>
            <a:r>
              <a:rPr i="1" lang="en-US" sz="19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i="1" sz="19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oboto"/>
              <a:buChar char="●"/>
            </a:pPr>
            <a:r>
              <a:rPr b="1"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Eligible regions:</a:t>
            </a:r>
            <a:r>
              <a:rPr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15 western states and 3 U.S. territories.</a:t>
            </a:r>
            <a:endParaRPr sz="1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Roboto"/>
              <a:buChar char="●"/>
            </a:pPr>
            <a:r>
              <a:rPr b="1"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Savings:</a:t>
            </a:r>
            <a:r>
              <a:rPr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Students save an average of over $12,000 per year compared to standard </a:t>
            </a:r>
            <a:r>
              <a:rPr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out</a:t>
            </a:r>
            <a:r>
              <a:rPr lang="en-US" sz="19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-of-state tuition. </a:t>
            </a:r>
            <a:endParaRPr sz="19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8"/>
          <p:cNvSpPr txBox="1"/>
          <p:nvPr/>
        </p:nvSpPr>
        <p:spPr>
          <a:xfrm>
            <a:off x="6340000" y="1845725"/>
            <a:ext cx="4423500" cy="46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i="1" lang="en-US" sz="25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Participating States/Regions - apply early!</a:t>
            </a:r>
            <a:endParaRPr i="1" sz="2500" u="sng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*Alaska * Arizona * California *Colorado *Commonwealth of the Northern Mariana Islands *Guam *Hawai’i  *Idaho *Montana *Nevada *New Mexico *North Dakota *Oregon *South Dakota *Utah *Washington *Wyoming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ba2a76830_0_4"/>
          <p:cNvSpPr txBox="1"/>
          <p:nvPr>
            <p:ph type="title"/>
          </p:nvPr>
        </p:nvSpPr>
        <p:spPr>
          <a:xfrm>
            <a:off x="165750" y="286600"/>
            <a:ext cx="109899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Out of State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College Options</a:t>
            </a:r>
            <a:r>
              <a:rPr lang="en-US"/>
              <a:t>	</a:t>
            </a:r>
            <a:endParaRPr/>
          </a:p>
        </p:txBody>
      </p:sp>
      <p:sp>
        <p:nvSpPr>
          <p:cNvPr id="272" name="Google Shape;272;g3fba2a76830_0_4"/>
          <p:cNvSpPr txBox="1"/>
          <p:nvPr>
            <p:ph idx="1" type="body"/>
          </p:nvPr>
        </p:nvSpPr>
        <p:spPr>
          <a:xfrm>
            <a:off x="-1" y="2104798"/>
            <a:ext cx="11155800" cy="47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3600"/>
          </a:p>
          <a:p>
            <a:pPr indent="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3600"/>
          </a:p>
        </p:txBody>
      </p:sp>
      <p:sp>
        <p:nvSpPr>
          <p:cNvPr id="273" name="Google Shape;273;g3fba2a76830_0_4"/>
          <p:cNvSpPr txBox="1"/>
          <p:nvPr/>
        </p:nvSpPr>
        <p:spPr>
          <a:xfrm>
            <a:off x="824825" y="1922175"/>
            <a:ext cx="4489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fba2a76830_0_4"/>
          <p:cNvSpPr txBox="1"/>
          <p:nvPr/>
        </p:nvSpPr>
        <p:spPr>
          <a:xfrm>
            <a:off x="393075" y="3363075"/>
            <a:ext cx="4423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900"/>
              </a:spcAft>
              <a:buNone/>
            </a:pPr>
            <a:r>
              <a:rPr i="1" lang="en-US" sz="2700">
                <a:solidFill>
                  <a:schemeClr val="dk1"/>
                </a:solidFill>
                <a:highlight>
                  <a:srgbClr val="FFD966"/>
                </a:highlight>
                <a:latin typeface="Roboto"/>
                <a:ea typeface="Roboto"/>
                <a:cs typeface="Roboto"/>
                <a:sym typeface="Roboto"/>
              </a:rPr>
              <a:t>WUE handout in your folder!</a:t>
            </a:r>
            <a:endParaRPr i="1" sz="2700">
              <a:solidFill>
                <a:schemeClr val="dk1"/>
              </a:solidFill>
              <a:highlight>
                <a:srgbClr val="FFD966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5" name="Google Shape;275;g3fba2a76830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575" y="165125"/>
            <a:ext cx="6537449" cy="6133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"/>
          <p:cNvSpPr txBox="1"/>
          <p:nvPr>
            <p:ph type="title"/>
          </p:nvPr>
        </p:nvSpPr>
        <p:spPr>
          <a:xfrm>
            <a:off x="116150" y="340700"/>
            <a:ext cx="10677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 sz="6000">
                <a:latin typeface="Roboto"/>
                <a:ea typeface="Roboto"/>
                <a:cs typeface="Roboto"/>
                <a:sym typeface="Roboto"/>
              </a:rPr>
              <a:t>   </a:t>
            </a:r>
            <a:r>
              <a:rPr i="1" lang="en-US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Fit</a:t>
            </a:r>
            <a:r>
              <a:rPr lang="en-US" sz="6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6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19"/>
          <p:cNvSpPr txBox="1"/>
          <p:nvPr>
            <p:ph idx="1" type="body"/>
          </p:nvPr>
        </p:nvSpPr>
        <p:spPr>
          <a:xfrm>
            <a:off x="478725" y="2130275"/>
            <a:ext cx="115788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247650" lvl="0" marL="9144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Noto Sans Symbols"/>
              <a:buChar char="❑"/>
            </a:pPr>
            <a:r>
              <a:rPr lang="en-US" sz="3900">
                <a:solidFill>
                  <a:schemeClr val="dk1"/>
                </a:solidFill>
              </a:rPr>
              <a:t>Visit with recruiters at CHS</a:t>
            </a:r>
            <a:endParaRPr sz="2700">
              <a:solidFill>
                <a:schemeClr val="dk1"/>
              </a:solidFill>
            </a:endParaRPr>
          </a:p>
          <a:p>
            <a:pPr indent="-247650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Noto Sans Symbols"/>
              <a:buChar char="❑"/>
            </a:pPr>
            <a:r>
              <a:rPr lang="en-US" sz="3900">
                <a:solidFill>
                  <a:schemeClr val="dk1"/>
                </a:solidFill>
              </a:rPr>
              <a:t>Tour</a:t>
            </a:r>
            <a:r>
              <a:rPr lang="en-US" sz="3900">
                <a:solidFill>
                  <a:schemeClr val="dk1"/>
                </a:solidFill>
              </a:rPr>
              <a:t> the campus/Fall Preview Days</a:t>
            </a:r>
            <a:r>
              <a:rPr lang="en-US" sz="3900">
                <a:solidFill>
                  <a:schemeClr val="dk1"/>
                </a:solidFill>
                <a:highlight>
                  <a:srgbClr val="FFFF00"/>
                </a:highlight>
              </a:rPr>
              <a:t>*</a:t>
            </a:r>
            <a:endParaRPr sz="270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247650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Noto Sans Symbols"/>
              <a:buChar char="❑"/>
            </a:pPr>
            <a:r>
              <a:rPr lang="en-US" sz="3900">
                <a:solidFill>
                  <a:schemeClr val="dk1"/>
                </a:solidFill>
              </a:rPr>
              <a:t>Eat the food-see the dorms-attend classes</a:t>
            </a:r>
            <a:endParaRPr sz="2700">
              <a:solidFill>
                <a:schemeClr val="dk1"/>
              </a:solidFill>
            </a:endParaRPr>
          </a:p>
          <a:p>
            <a:pPr indent="-247650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Noto Sans Symbols"/>
              <a:buChar char="❑"/>
            </a:pPr>
            <a:r>
              <a:rPr lang="en-US" sz="3900">
                <a:solidFill>
                  <a:schemeClr val="dk1"/>
                </a:solidFill>
              </a:rPr>
              <a:t>Talk with CHS Alumni and parents</a:t>
            </a:r>
            <a:endParaRPr sz="3900">
              <a:solidFill>
                <a:schemeClr val="dk1"/>
              </a:solidFill>
            </a:endParaRPr>
          </a:p>
          <a:p>
            <a:pPr indent="-203200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3200"/>
              <a:buFont typeface="Noto Sans Symbols"/>
              <a:buChar char="❑"/>
            </a:pPr>
            <a:r>
              <a:rPr lang="en-US" sz="3900">
                <a:solidFill>
                  <a:schemeClr val="dk1"/>
                </a:solidFill>
              </a:rPr>
              <a:t>START TONIGHT!</a:t>
            </a:r>
            <a:r>
              <a:rPr lang="en-US" sz="3700"/>
              <a:t>    </a:t>
            </a:r>
            <a:endParaRPr sz="3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highlight>
                  <a:srgbClr val="FFFF00"/>
                </a:highlight>
              </a:rPr>
              <a:t>* Send Mrs Semanko a photo to enter a prize drawing!</a:t>
            </a:r>
            <a:endParaRPr i="1" sz="3700"/>
          </a:p>
          <a:p>
            <a:pPr indent="0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3700"/>
              <a:t>                                         </a:t>
            </a:r>
            <a:endParaRPr sz="2500"/>
          </a:p>
          <a:p>
            <a:pPr indent="0" lvl="0" marL="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3200"/>
              <a:buNone/>
            </a:pPr>
            <a:r>
              <a:rPr lang="en-US" sz="3700"/>
              <a:t>				</a:t>
            </a:r>
            <a:endParaRPr sz="2500"/>
          </a:p>
        </p:txBody>
      </p:sp>
      <p:pic>
        <p:nvPicPr>
          <p:cNvPr id="282" name="Google Shape;282;p19" title="IMG_4346 (1)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1400" y="237525"/>
            <a:ext cx="3602176" cy="270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0"/>
          <p:cNvSpPr txBox="1"/>
          <p:nvPr>
            <p:ph type="title"/>
          </p:nvPr>
        </p:nvSpPr>
        <p:spPr>
          <a:xfrm>
            <a:off x="82875" y="2730975"/>
            <a:ext cx="10192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 sz="5400">
                <a:solidFill>
                  <a:schemeClr val="dk1"/>
                </a:solidFill>
              </a:rPr>
              <a:t>Recruiters at CHS</a:t>
            </a:r>
            <a:endParaRPr sz="5400">
              <a:solidFill>
                <a:schemeClr val="dk1"/>
              </a:solidFill>
            </a:endParaRPr>
          </a:p>
        </p:txBody>
      </p:sp>
      <p:sp>
        <p:nvSpPr>
          <p:cNvPr id="288" name="Google Shape;288;p20"/>
          <p:cNvSpPr txBox="1"/>
          <p:nvPr>
            <p:ph idx="1" type="body"/>
          </p:nvPr>
        </p:nvSpPr>
        <p:spPr>
          <a:xfrm>
            <a:off x="1166475" y="1781910"/>
            <a:ext cx="10058400" cy="44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              </a:t>
            </a:r>
            <a:r>
              <a:rPr lang="en-US" sz="1900"/>
              <a:t> </a:t>
            </a:r>
            <a:endParaRPr/>
          </a:p>
          <a:p>
            <a:pPr indent="-122872" lvl="8" marL="170000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91440" rtl="0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89" name="Google Shape;289;p20" title="Recruiters 9-23-2026.png"/>
          <p:cNvPicPr preferRelativeResize="0"/>
          <p:nvPr/>
        </p:nvPicPr>
        <p:blipFill rotWithShape="1">
          <a:blip r:embed="rId3">
            <a:alphaModFix/>
          </a:blip>
          <a:srcRect b="0" l="651" r="651" t="0"/>
          <a:stretch/>
        </p:blipFill>
        <p:spPr>
          <a:xfrm>
            <a:off x="6185817" y="172200"/>
            <a:ext cx="5490007" cy="6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8b9dad2f94_0_1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 sz="6200" u="sng">
                <a:solidFill>
                  <a:schemeClr val="dk1"/>
                </a:solidFill>
              </a:rPr>
              <a:t>Recruiters at CHS</a:t>
            </a:r>
            <a:endParaRPr sz="6200">
              <a:solidFill>
                <a:schemeClr val="dk1"/>
              </a:solidFill>
            </a:endParaRPr>
          </a:p>
        </p:txBody>
      </p:sp>
      <p:sp>
        <p:nvSpPr>
          <p:cNvPr id="295" name="Google Shape;295;g38b9dad2f94_0_1"/>
          <p:cNvSpPr txBox="1"/>
          <p:nvPr>
            <p:ph idx="1" type="body"/>
          </p:nvPr>
        </p:nvSpPr>
        <p:spPr>
          <a:xfrm>
            <a:off x="1168400" y="1737360"/>
            <a:ext cx="10058400" cy="44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</a:t>
            </a:r>
            <a:endParaRPr/>
          </a:p>
          <a:p>
            <a:pPr indent="-122873" lvl="8" marL="170000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91440" rtl="0" algn="ctr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296" name="Google Shape;296;g38b9dad2f94_0_1" title="IMG_2536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28050" y="2342690"/>
            <a:ext cx="4727635" cy="388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38b9dad2f94_0_1" title="IMG_4367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0725" y="1920000"/>
            <a:ext cx="3228870" cy="43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"/>
          <p:cNvSpPr txBox="1"/>
          <p:nvPr>
            <p:ph type="title"/>
          </p:nvPr>
        </p:nvSpPr>
        <p:spPr>
          <a:xfrm>
            <a:off x="122475" y="286600"/>
            <a:ext cx="110331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Fall Preview Days- </a:t>
            </a:r>
            <a:r>
              <a:rPr i="1" lang="en-US">
                <a:solidFill>
                  <a:schemeClr val="dk1"/>
                </a:solidFill>
              </a:rPr>
              <a:t>Visit Campus! 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303" name="Google Shape;303;p21"/>
          <p:cNvSpPr txBox="1"/>
          <p:nvPr>
            <p:ph idx="1" type="body"/>
          </p:nvPr>
        </p:nvSpPr>
        <p:spPr>
          <a:xfrm>
            <a:off x="278325" y="2189025"/>
            <a:ext cx="11656500" cy="3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25000" lnSpcReduction="20000"/>
          </a:bodyPr>
          <a:lstStyle/>
          <a:p>
            <a:pPr indent="-196018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12348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October 3	    10am-1pm Perry Technical Institute</a:t>
            </a:r>
            <a:endParaRPr sz="12348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018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t/>
            </a:r>
            <a:endParaRPr sz="12348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018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12348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October 10   9am-3pm	Central Washington University	</a:t>
            </a:r>
            <a:endParaRPr sz="12348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018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t/>
            </a:r>
            <a:endParaRPr sz="12348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018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rPr lang="en-US" sz="12348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October 17 	9am-330pm  Eastern Washington University</a:t>
            </a:r>
            <a:endParaRPr sz="12348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018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 "/>
            </a:pPr>
            <a:r>
              <a:t/>
            </a:r>
            <a:endParaRPr sz="12348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2348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Oct 17 and Nov 7     8am  Washington State </a:t>
            </a:r>
            <a:r>
              <a:rPr lang="en-US" sz="12348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University</a:t>
            </a:r>
            <a:endParaRPr sz="12348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4540">
              <a:solidFill>
                <a:schemeClr val="dk1"/>
              </a:solidFill>
            </a:endParaRPr>
          </a:p>
          <a:p>
            <a:pPr indent="-50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60000"/>
              <a:buChar char=" "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32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32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descr="an aerial view of a large building with a clock tower (Provided by Tenor)" id="304" name="Google Shape;3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1525" y="286600"/>
            <a:ext cx="3480075" cy="18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2"/>
          <p:cNvSpPr txBox="1"/>
          <p:nvPr>
            <p:ph type="title"/>
          </p:nvPr>
        </p:nvSpPr>
        <p:spPr>
          <a:xfrm>
            <a:off x="656849" y="102125"/>
            <a:ext cx="11801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 sz="4700">
                <a:solidFill>
                  <a:schemeClr val="dk1"/>
                </a:solidFill>
              </a:rPr>
              <a:t>The Fit - Selecting A College</a:t>
            </a:r>
            <a:endParaRPr sz="4700">
              <a:solidFill>
                <a:schemeClr val="dk1"/>
              </a:solidFill>
            </a:endParaRPr>
          </a:p>
        </p:txBody>
      </p:sp>
      <p:sp>
        <p:nvSpPr>
          <p:cNvPr id="310" name="Google Shape;310;p22"/>
          <p:cNvSpPr txBox="1"/>
          <p:nvPr/>
        </p:nvSpPr>
        <p:spPr>
          <a:xfrm>
            <a:off x="1447800" y="6191250"/>
            <a:ext cx="929640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-U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2"/>
          <p:cNvSpPr txBox="1"/>
          <p:nvPr>
            <p:ph idx="1" type="body"/>
          </p:nvPr>
        </p:nvSpPr>
        <p:spPr>
          <a:xfrm>
            <a:off x="3334288" y="3842325"/>
            <a:ext cx="6228900" cy="20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312" name="Google Shape;31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7200" y="1874424"/>
            <a:ext cx="9526675" cy="424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okie monster is sitting at a table with a tray of food and the words choices written on it (Provided by Tenor)" id="313" name="Google Shape;31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875" y="3227800"/>
            <a:ext cx="4302371" cy="342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"/>
          <p:cNvSpPr txBox="1"/>
          <p:nvPr>
            <p:ph type="title"/>
          </p:nvPr>
        </p:nvSpPr>
        <p:spPr>
          <a:xfrm>
            <a:off x="1066805" y="329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Activity - The Fit</a:t>
            </a:r>
            <a:endParaRPr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p23"/>
          <p:cNvSpPr txBox="1"/>
          <p:nvPr>
            <p:ph idx="1" type="body"/>
          </p:nvPr>
        </p:nvSpPr>
        <p:spPr>
          <a:xfrm>
            <a:off x="935175" y="2419350"/>
            <a:ext cx="9996600" cy="34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20000"/>
          </a:bodyPr>
          <a:lstStyle/>
          <a:p>
            <a:pPr indent="-1651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 "/>
            </a:pPr>
            <a:r>
              <a:rPr lang="en-US" sz="2600"/>
              <a:t>What is on your </a:t>
            </a:r>
            <a:r>
              <a:rPr lang="en-US" sz="2600"/>
              <a:t>wishlist</a:t>
            </a:r>
            <a:r>
              <a:rPr lang="en-US" sz="2600"/>
              <a:t> ? (ex: big city or small town? choice of major in college? weather? recreation? health needs?)</a:t>
            </a:r>
            <a:endParaRPr sz="26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-57785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900"/>
              <a:buFont typeface="Calibri"/>
              <a:buAutoNum type="arabicParenR"/>
            </a:pPr>
            <a:r>
              <a:rPr lang="en-US" sz="3900"/>
              <a:t>__________________________</a:t>
            </a:r>
            <a:endParaRPr sz="3900"/>
          </a:p>
          <a:p>
            <a:pPr indent="-57785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900"/>
              <a:buFont typeface="Calibri"/>
              <a:buAutoNum type="arabicParenR"/>
            </a:pPr>
            <a:r>
              <a:rPr lang="en-US" sz="3900"/>
              <a:t>__________________________</a:t>
            </a:r>
            <a:endParaRPr sz="3900"/>
          </a:p>
          <a:p>
            <a:pPr indent="-57785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900"/>
              <a:buFont typeface="Calibri"/>
              <a:buAutoNum type="arabicParenR"/>
            </a:pPr>
            <a:r>
              <a:rPr lang="en-US" sz="3900"/>
              <a:t>__________________________</a:t>
            </a:r>
            <a:endParaRPr sz="3900"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320" name="Google Shape;32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3180" y="3168780"/>
            <a:ext cx="4762500" cy="258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600"/>
              <a:buFont typeface="Calibri"/>
              <a:buNone/>
            </a:pPr>
            <a:r>
              <a:rPr i="1" lang="en-US" sz="7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Forms</a:t>
            </a:r>
            <a:endParaRPr i="1" sz="5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6" name="Google Shape;326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9119" y="1883207"/>
            <a:ext cx="6034087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5"/>
          <p:cNvSpPr txBox="1"/>
          <p:nvPr>
            <p:ph type="title"/>
          </p:nvPr>
        </p:nvSpPr>
        <p:spPr>
          <a:xfrm>
            <a:off x="445325" y="286600"/>
            <a:ext cx="107103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 sz="5900">
                <a:solidFill>
                  <a:schemeClr val="dk1"/>
                </a:solidFill>
              </a:rPr>
              <a:t>The Forms </a:t>
            </a:r>
            <a:endParaRPr i="1" sz="4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5"/>
          <p:cNvSpPr txBox="1"/>
          <p:nvPr>
            <p:ph idx="1" type="body"/>
          </p:nvPr>
        </p:nvSpPr>
        <p:spPr>
          <a:xfrm>
            <a:off x="512125" y="1926026"/>
            <a:ext cx="11679900" cy="41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40000" lnSpcReduction="20000"/>
          </a:bodyPr>
          <a:lstStyle/>
          <a:p>
            <a:pPr indent="-560213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-US" sz="7406">
                <a:latin typeface="Roboto"/>
                <a:ea typeface="Roboto"/>
                <a:cs typeface="Roboto"/>
                <a:sym typeface="Roboto"/>
              </a:rPr>
              <a:t>Online applications- select “1st Year”</a:t>
            </a:r>
            <a:endParaRPr sz="6206">
              <a:latin typeface="Roboto"/>
              <a:ea typeface="Roboto"/>
              <a:cs typeface="Roboto"/>
              <a:sym typeface="Roboto"/>
            </a:endParaRPr>
          </a:p>
          <a:p>
            <a:pPr indent="-560213" lvl="0" marL="5143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-US" sz="7406">
                <a:latin typeface="Roboto"/>
                <a:ea typeface="Roboto"/>
                <a:cs typeface="Roboto"/>
                <a:sym typeface="Roboto"/>
              </a:rPr>
              <a:t>ACT/SAT Test (not for WA State)*</a:t>
            </a:r>
            <a:endParaRPr sz="6206">
              <a:latin typeface="Roboto"/>
              <a:ea typeface="Roboto"/>
              <a:cs typeface="Roboto"/>
              <a:sym typeface="Roboto"/>
            </a:endParaRPr>
          </a:p>
          <a:p>
            <a:pPr indent="-560213" lvl="0" marL="5143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-US" sz="7406">
                <a:latin typeface="Roboto"/>
                <a:ea typeface="Roboto"/>
                <a:cs typeface="Roboto"/>
                <a:sym typeface="Roboto"/>
              </a:rPr>
              <a:t>Application Fee (waivers available)*</a:t>
            </a:r>
            <a:endParaRPr sz="6206">
              <a:latin typeface="Roboto"/>
              <a:ea typeface="Roboto"/>
              <a:cs typeface="Roboto"/>
              <a:sym typeface="Roboto"/>
            </a:endParaRPr>
          </a:p>
          <a:p>
            <a:pPr indent="-560213" lvl="0" marL="5143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-US" sz="7406">
                <a:latin typeface="Roboto"/>
                <a:ea typeface="Roboto"/>
                <a:cs typeface="Roboto"/>
                <a:sym typeface="Roboto"/>
              </a:rPr>
              <a:t>Transcript Request-CHS only*</a:t>
            </a:r>
            <a:endParaRPr sz="6206">
              <a:latin typeface="Roboto"/>
              <a:ea typeface="Roboto"/>
              <a:cs typeface="Roboto"/>
              <a:sym typeface="Roboto"/>
            </a:endParaRPr>
          </a:p>
          <a:p>
            <a:pPr indent="-560213" lvl="0" marL="5143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-US" sz="7406">
                <a:latin typeface="Roboto"/>
                <a:ea typeface="Roboto"/>
                <a:cs typeface="Roboto"/>
                <a:sym typeface="Roboto"/>
              </a:rPr>
              <a:t>Letters of Recommendation*</a:t>
            </a:r>
            <a:endParaRPr sz="6206">
              <a:latin typeface="Roboto"/>
              <a:ea typeface="Roboto"/>
              <a:cs typeface="Roboto"/>
              <a:sym typeface="Roboto"/>
            </a:endParaRPr>
          </a:p>
          <a:p>
            <a:pPr indent="-560213" lvl="0" marL="5143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Roboto"/>
              <a:buAutoNum type="arabicPeriod"/>
            </a:pPr>
            <a:r>
              <a:rPr lang="en-US" sz="7406">
                <a:latin typeface="Roboto"/>
                <a:ea typeface="Roboto"/>
                <a:cs typeface="Roboto"/>
                <a:sym typeface="Roboto"/>
              </a:rPr>
              <a:t>Personal Statements*</a:t>
            </a:r>
            <a:endParaRPr sz="6206">
              <a:latin typeface="Roboto"/>
              <a:ea typeface="Roboto"/>
              <a:cs typeface="Roboto"/>
              <a:sym typeface="Roboto"/>
            </a:endParaRPr>
          </a:p>
          <a:p>
            <a:pPr indent="-372110" lvl="0" marL="51435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alibri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3200"/>
              <a:t>	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47761"/>
              <a:buNone/>
            </a:pPr>
            <a:r>
              <a:rPr lang="en-US" sz="6700"/>
              <a:t>*</a:t>
            </a:r>
            <a:r>
              <a:rPr lang="en-US" sz="5400"/>
              <a:t>Not all </a:t>
            </a:r>
            <a:r>
              <a:rPr lang="en-US" sz="5400"/>
              <a:t>universities</a:t>
            </a:r>
            <a:r>
              <a:rPr lang="en-US" sz="5400"/>
              <a:t> require this….. check first</a:t>
            </a:r>
            <a:endParaRPr sz="5500"/>
          </a:p>
        </p:txBody>
      </p:sp>
      <p:pic>
        <p:nvPicPr>
          <p:cNvPr descr="peter griffin from family guy is sitting at a desk with long red nails (Provided by Tenor)" id="333" name="Google Shape;3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1925" y="671937"/>
            <a:ext cx="4141130" cy="551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6"/>
          <p:cNvSpPr txBox="1"/>
          <p:nvPr>
            <p:ph type="title"/>
          </p:nvPr>
        </p:nvSpPr>
        <p:spPr>
          <a:xfrm>
            <a:off x="556675" y="286600"/>
            <a:ext cx="10599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 sz="6000">
                <a:solidFill>
                  <a:schemeClr val="dk1"/>
                </a:solidFill>
              </a:rPr>
              <a:t>Applications</a:t>
            </a:r>
            <a:endParaRPr i="1" sz="4000">
              <a:solidFill>
                <a:schemeClr val="dk1"/>
              </a:solidFill>
            </a:endParaRPr>
          </a:p>
        </p:txBody>
      </p:sp>
      <p:sp>
        <p:nvSpPr>
          <p:cNvPr id="339" name="Google Shape;339;p26"/>
          <p:cNvSpPr txBox="1"/>
          <p:nvPr>
            <p:ph idx="1" type="body"/>
          </p:nvPr>
        </p:nvSpPr>
        <p:spPr>
          <a:xfrm>
            <a:off x="556649" y="1845725"/>
            <a:ext cx="10599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7800" lvl="0" marL="91440" rtl="0" algn="l"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Char char=" "/>
            </a:pPr>
            <a:r>
              <a:t/>
            </a:r>
            <a:endParaRPr/>
          </a:p>
          <a:p>
            <a:pPr indent="-23495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700"/>
              <a:buChar char=" "/>
            </a:pPr>
            <a:r>
              <a:t/>
            </a:r>
            <a:endParaRPr sz="3700" u="sng"/>
          </a:p>
          <a:p>
            <a:pPr indent="-23495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700"/>
              <a:buChar char=" "/>
            </a:pPr>
            <a:r>
              <a:rPr lang="en-US" sz="3700" u="sng"/>
              <a:t>Community College Applications</a:t>
            </a:r>
            <a:endParaRPr sz="2900"/>
          </a:p>
          <a:p>
            <a:pPr indent="-23495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700"/>
              <a:buFont typeface="Noto Sans Symbols"/>
              <a:buChar char="▪"/>
            </a:pPr>
            <a:r>
              <a:rPr lang="en-US" sz="3700"/>
              <a:t>1 FREE Application for all WA Community Colleges</a:t>
            </a:r>
            <a:endParaRPr sz="2900"/>
          </a:p>
          <a:p>
            <a:pPr indent="-23495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700"/>
              <a:buFont typeface="Noto Sans Symbols"/>
              <a:buChar char="▪"/>
            </a:pPr>
            <a:r>
              <a:rPr lang="en-US" sz="3700"/>
              <a:t>No transcript-no tests-no recommendations</a:t>
            </a:r>
            <a:endParaRPr sz="2900"/>
          </a:p>
          <a:p>
            <a:pPr indent="-23495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700"/>
              <a:buFont typeface="Noto Sans Symbols"/>
              <a:buChar char="▪"/>
            </a:pPr>
            <a:r>
              <a:rPr lang="en-US" sz="3700"/>
              <a:t>Acceptance to all</a:t>
            </a:r>
            <a:endParaRPr sz="2900"/>
          </a:p>
        </p:txBody>
      </p:sp>
      <p:pic>
        <p:nvPicPr>
          <p:cNvPr descr="a penguin is looking at a college application (Provided by Tenor)" id="340" name="Google Shape;3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7100" y="167850"/>
            <a:ext cx="4743450" cy="26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The Common App</a:t>
            </a:r>
            <a:br>
              <a:rPr lang="en-US"/>
            </a:br>
            <a:r>
              <a:rPr lang="en-US" sz="2000"/>
              <a:t>(4 year schools)</a:t>
            </a:r>
            <a:endParaRPr/>
          </a:p>
        </p:txBody>
      </p:sp>
      <p:sp>
        <p:nvSpPr>
          <p:cNvPr id="346" name="Google Shape;346;p27"/>
          <p:cNvSpPr txBox="1"/>
          <p:nvPr>
            <p:ph idx="1" type="body"/>
          </p:nvPr>
        </p:nvSpPr>
        <p:spPr>
          <a:xfrm>
            <a:off x="1097275" y="1845724"/>
            <a:ext cx="9346200" cy="48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524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One application that is shared with several colleges. </a:t>
            </a:r>
            <a:endParaRPr sz="2400"/>
          </a:p>
          <a:p>
            <a:pPr indent="-1524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i="1" lang="en-US" sz="2400"/>
              <a:t>Fees are charged per school. </a:t>
            </a:r>
            <a:r>
              <a:rPr lang="en-US" sz="2400"/>
              <a:t> Some include: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Eastern WA University </a:t>
            </a:r>
            <a:r>
              <a:rPr lang="en-US" sz="2000"/>
              <a:t>(EWU Application is faster)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Gonzaga University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Harvard University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Princeton University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University of Washington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Washington State University </a:t>
            </a:r>
            <a:r>
              <a:rPr lang="en-US" sz="2000"/>
              <a:t>(WSU Application is faster)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Whitworth University</a:t>
            </a:r>
            <a:endParaRPr sz="24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b="1" i="1" lang="en-US" sz="2300">
                <a:solidFill>
                  <a:schemeClr val="dk1"/>
                </a:solidFill>
              </a:rPr>
              <a:t>You will need to request a letter of recommendation (on the CHS website) from Mrs. Semanko, via the application, and schedule a time to meet. </a:t>
            </a:r>
            <a:endParaRPr i="1" sz="1700">
              <a:solidFill>
                <a:schemeClr val="dk1"/>
              </a:solidFill>
            </a:endParaRPr>
          </a:p>
        </p:txBody>
      </p:sp>
      <p:pic>
        <p:nvPicPr>
          <p:cNvPr id="347" name="Google Shape;3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8125" y="386200"/>
            <a:ext cx="3341650" cy="197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8"/>
          <p:cNvSpPr txBox="1"/>
          <p:nvPr>
            <p:ph type="title"/>
          </p:nvPr>
        </p:nvSpPr>
        <p:spPr>
          <a:xfrm>
            <a:off x="398830" y="127778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Entrance Tests ACT/SAT </a:t>
            </a:r>
            <a:r>
              <a:rPr lang="en-US" sz="3100">
                <a:latin typeface="Roboto"/>
                <a:ea typeface="Roboto"/>
                <a:cs typeface="Roboto"/>
                <a:sym typeface="Roboto"/>
              </a:rPr>
              <a:t>(4 year colleges)</a:t>
            </a:r>
            <a:endParaRPr sz="4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28"/>
          <p:cNvSpPr txBox="1"/>
          <p:nvPr>
            <p:ph idx="1" type="body"/>
          </p:nvPr>
        </p:nvSpPr>
        <p:spPr>
          <a:xfrm>
            <a:off x="66800" y="1845725"/>
            <a:ext cx="11533800" cy="44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78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Since Fall of 2021 WA State Colleges are “</a:t>
            </a:r>
            <a:r>
              <a:rPr b="1" lang="en-US" sz="2800"/>
              <a:t>test optional</a:t>
            </a:r>
            <a:r>
              <a:rPr lang="en-US" sz="2800"/>
              <a:t>”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SAT details: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Saturday test dates (10/3, 11/7, 12/5)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Register early… space is limited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$68 fee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Study and prepare in advance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Plan ahead for a 3-4 hour exam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Retake if possible</a:t>
            </a:r>
            <a:endParaRPr/>
          </a:p>
        </p:txBody>
      </p:sp>
      <p:pic>
        <p:nvPicPr>
          <p:cNvPr id="354" name="Google Shape;35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6501" y="2376253"/>
            <a:ext cx="4764099" cy="3936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8b9dad2f94_0_13"/>
          <p:cNvSpPr txBox="1"/>
          <p:nvPr>
            <p:ph type="title"/>
          </p:nvPr>
        </p:nvSpPr>
        <p:spPr>
          <a:xfrm>
            <a:off x="398830" y="127778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Entrance Tests ACT/SAT </a:t>
            </a:r>
            <a:r>
              <a:rPr lang="en-US" sz="3100">
                <a:latin typeface="Roboto"/>
                <a:ea typeface="Roboto"/>
                <a:cs typeface="Roboto"/>
                <a:sym typeface="Roboto"/>
              </a:rPr>
              <a:t>(4 year colleges)</a:t>
            </a:r>
            <a:endParaRPr sz="4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" name="Google Shape;360;g38b9dad2f94_0_13"/>
          <p:cNvSpPr txBox="1"/>
          <p:nvPr>
            <p:ph idx="1" type="body"/>
          </p:nvPr>
        </p:nvSpPr>
        <p:spPr>
          <a:xfrm>
            <a:off x="66800" y="1845725"/>
            <a:ext cx="11533800" cy="44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78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Since Fall of 2021 WA State Colleges are “</a:t>
            </a:r>
            <a:r>
              <a:rPr b="1" lang="en-US" sz="2800"/>
              <a:t>test optional</a:t>
            </a:r>
            <a:r>
              <a:rPr lang="en-US" sz="2800"/>
              <a:t>”</a:t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ACT details:</a:t>
            </a:r>
            <a:endParaRPr/>
          </a:p>
          <a:p>
            <a:pPr indent="0" lvl="0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1" name="Google Shape;361;g38b9dad2f94_0_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4700" y="1845725"/>
            <a:ext cx="2705525" cy="469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38b9dad2f94_0_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2096" y="2893171"/>
            <a:ext cx="5745499" cy="323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9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</a:rPr>
              <a:t>Admissions Offices ~ A Holistic Review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368" name="Google Shape;368;p29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7500" lnSpcReduction="20000"/>
          </a:bodyPr>
          <a:lstStyle/>
          <a:p>
            <a:pPr indent="-177165" lvl="0" marL="9144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t/>
            </a:r>
            <a:endParaRPr sz="3600"/>
          </a:p>
          <a:p>
            <a:pPr indent="-177165" lvl="0" marL="9144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US" sz="3600"/>
              <a:t>Courses Taken</a:t>
            </a:r>
            <a:endParaRPr/>
          </a:p>
          <a:p>
            <a:pPr indent="-177165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US" sz="3600"/>
              <a:t>Employment</a:t>
            </a:r>
            <a:endParaRPr/>
          </a:p>
          <a:p>
            <a:pPr indent="-177165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US" sz="3600"/>
              <a:t>Grades/Transcript</a:t>
            </a:r>
            <a:endParaRPr/>
          </a:p>
          <a:p>
            <a:pPr indent="-177165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US" sz="3600"/>
              <a:t>Leadership</a:t>
            </a:r>
            <a:endParaRPr/>
          </a:p>
          <a:p>
            <a:pPr indent="-177165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US" sz="3600"/>
              <a:t>Service</a:t>
            </a:r>
            <a:endParaRPr sz="3600"/>
          </a:p>
          <a:p>
            <a:pPr indent="-177165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US" sz="3600"/>
              <a:t>Extra curricular activities</a:t>
            </a:r>
            <a:endParaRPr sz="3600"/>
          </a:p>
          <a:p>
            <a:pPr indent="-20955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200"/>
          </a:p>
          <a:p>
            <a:pPr indent="-20955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200"/>
          </a:p>
          <a:p>
            <a:pPr indent="-127953" lvl="0" marL="9144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b="1" i="1" lang="en-US" sz="2600"/>
              <a:t>Contact your </a:t>
            </a:r>
            <a:r>
              <a:rPr b="1" i="1" lang="en-US" sz="2600"/>
              <a:t>university</a:t>
            </a:r>
            <a:r>
              <a:rPr b="1" i="1" lang="en-US" sz="2600"/>
              <a:t> or college admissions office for specific questions</a:t>
            </a:r>
            <a:endParaRPr sz="2700"/>
          </a:p>
        </p:txBody>
      </p:sp>
      <p:pic>
        <p:nvPicPr>
          <p:cNvPr id="369" name="Google Shape;36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8855" y="2110531"/>
            <a:ext cx="2961592" cy="2937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0"/>
          <p:cNvSpPr txBox="1"/>
          <p:nvPr>
            <p:ph type="title"/>
          </p:nvPr>
        </p:nvSpPr>
        <p:spPr>
          <a:xfrm>
            <a:off x="1097275" y="111325"/>
            <a:ext cx="100584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2101"/>
              <a:buFont typeface="Calibri"/>
              <a:buNone/>
            </a:pPr>
            <a:r>
              <a:rPr b="1" i="1" lang="en-US" sz="4760"/>
              <a:t>Letters of Recommendation for </a:t>
            </a:r>
            <a:r>
              <a:rPr b="1" i="1" lang="en-US" sz="4760"/>
              <a:t>Scholarships</a:t>
            </a:r>
            <a:r>
              <a:rPr b="1" i="1" lang="en-US" sz="4760"/>
              <a:t> and College</a:t>
            </a:r>
            <a:r>
              <a:rPr b="1" lang="en-US" sz="4760"/>
              <a:t>  - ask early!</a:t>
            </a:r>
            <a:r>
              <a:rPr lang="en-US" sz="4760"/>
              <a:t> </a:t>
            </a:r>
            <a:endParaRPr sz="4220"/>
          </a:p>
        </p:txBody>
      </p:sp>
      <p:sp>
        <p:nvSpPr>
          <p:cNvPr id="375" name="Google Shape;375;p30"/>
          <p:cNvSpPr txBox="1"/>
          <p:nvPr>
            <p:ph idx="1" type="body"/>
          </p:nvPr>
        </p:nvSpPr>
        <p:spPr>
          <a:xfrm>
            <a:off x="167000" y="1960025"/>
            <a:ext cx="109887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376" name="Google Shape;37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4825" y="1626450"/>
            <a:ext cx="6636626" cy="4504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0"/>
          <p:cNvSpPr txBox="1"/>
          <p:nvPr/>
        </p:nvSpPr>
        <p:spPr>
          <a:xfrm>
            <a:off x="7583175" y="1960025"/>
            <a:ext cx="39366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QR Code with a link to this site is on your “Road to College Checklist “ Handout</a:t>
            </a:r>
            <a:endParaRPr sz="33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8" name="Google Shape;37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9775" y="4114550"/>
            <a:ext cx="2293600" cy="217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b77cdd0dd_0_17"/>
          <p:cNvSpPr txBox="1"/>
          <p:nvPr>
            <p:ph type="title"/>
          </p:nvPr>
        </p:nvSpPr>
        <p:spPr>
          <a:xfrm>
            <a:off x="1097275" y="111324"/>
            <a:ext cx="100584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60"/>
              <a:buFont typeface="Calibri"/>
              <a:buNone/>
            </a:pPr>
            <a:r>
              <a:rPr b="1" i="1" lang="en-US" sz="4760"/>
              <a:t>Letters of Recommendation</a:t>
            </a:r>
            <a:r>
              <a:rPr b="1" lang="en-US" sz="4760"/>
              <a:t> - ask early!</a:t>
            </a:r>
            <a:r>
              <a:rPr lang="en-US" sz="4760"/>
              <a:t> </a:t>
            </a:r>
            <a:endParaRPr sz="4220"/>
          </a:p>
        </p:txBody>
      </p:sp>
      <p:sp>
        <p:nvSpPr>
          <p:cNvPr id="384" name="Google Shape;384;g3fb77cdd0dd_0_17"/>
          <p:cNvSpPr txBox="1"/>
          <p:nvPr>
            <p:ph idx="1" type="body"/>
          </p:nvPr>
        </p:nvSpPr>
        <p:spPr>
          <a:xfrm>
            <a:off x="167000" y="1960025"/>
            <a:ext cx="109887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385" name="Google Shape;385;g3fb77cdd0dd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5400" y="1139800"/>
            <a:ext cx="6044226" cy="555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1"/>
          <p:cNvSpPr txBox="1"/>
          <p:nvPr>
            <p:ph type="title"/>
          </p:nvPr>
        </p:nvSpPr>
        <p:spPr>
          <a:xfrm>
            <a:off x="919155" y="297728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Activity - The Forms</a:t>
            </a:r>
            <a:endParaRPr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" name="Google Shape;391;p31"/>
          <p:cNvSpPr txBox="1"/>
          <p:nvPr>
            <p:ph idx="1" type="body"/>
          </p:nvPr>
        </p:nvSpPr>
        <p:spPr>
          <a:xfrm>
            <a:off x="834975" y="1845725"/>
            <a:ext cx="10320600" cy="43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137795" lvl="0" marL="9144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0"/>
              <a:buChar char=" "/>
            </a:pPr>
            <a:r>
              <a:rPr lang="en-US" sz="2170">
                <a:solidFill>
                  <a:schemeClr val="dk1"/>
                </a:solidFill>
              </a:rPr>
              <a:t>Application Fee- average $70.00</a:t>
            </a:r>
            <a:endParaRPr>
              <a:solidFill>
                <a:schemeClr val="dk1"/>
              </a:solidFill>
            </a:endParaRPr>
          </a:p>
          <a:p>
            <a:pPr indent="0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170">
              <a:solidFill>
                <a:schemeClr val="dk1"/>
              </a:solidFill>
            </a:endParaRPr>
          </a:p>
          <a:p>
            <a:pPr indent="0" lvl="1" marL="201168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1870"/>
              <a:buNone/>
            </a:pPr>
            <a:r>
              <a:rPr lang="en-US" sz="2170">
                <a:solidFill>
                  <a:schemeClr val="dk1"/>
                </a:solidFill>
              </a:rPr>
              <a:t>One “likely” school               ______________</a:t>
            </a:r>
            <a:endParaRPr sz="1830">
              <a:solidFill>
                <a:schemeClr val="dk1"/>
              </a:solidFill>
            </a:endParaRPr>
          </a:p>
          <a:p>
            <a:pPr indent="-191453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70"/>
              <a:buChar char="◦"/>
            </a:pPr>
            <a:r>
              <a:rPr lang="en-US" sz="2170">
                <a:solidFill>
                  <a:schemeClr val="dk1"/>
                </a:solidFill>
              </a:rPr>
              <a:t>Definitely get accepted</a:t>
            </a:r>
            <a:endParaRPr sz="1830">
              <a:solidFill>
                <a:schemeClr val="dk1"/>
              </a:solidFill>
            </a:endParaRPr>
          </a:p>
          <a:p>
            <a:pPr indent="-191453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70"/>
              <a:buChar char="◦"/>
            </a:pPr>
            <a:r>
              <a:rPr lang="en-US" sz="2170">
                <a:solidFill>
                  <a:schemeClr val="dk1"/>
                </a:solidFill>
              </a:rPr>
              <a:t>Tuition is affordable</a:t>
            </a:r>
            <a:endParaRPr sz="1830">
              <a:solidFill>
                <a:schemeClr val="dk1"/>
              </a:solidFill>
            </a:endParaRPr>
          </a:p>
          <a:p>
            <a:pPr indent="-53658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170">
              <a:solidFill>
                <a:schemeClr val="dk1"/>
              </a:solidFill>
            </a:endParaRPr>
          </a:p>
          <a:p>
            <a:pPr indent="0" lvl="1" marL="20116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1870"/>
              <a:buNone/>
            </a:pPr>
            <a:r>
              <a:rPr lang="en-US" sz="2170">
                <a:solidFill>
                  <a:schemeClr val="dk1"/>
                </a:solidFill>
              </a:rPr>
              <a:t>One “possible” school     	______________     	</a:t>
            </a:r>
            <a:endParaRPr sz="1830">
              <a:solidFill>
                <a:schemeClr val="dk1"/>
              </a:solidFill>
            </a:endParaRPr>
          </a:p>
          <a:p>
            <a:pPr indent="-191453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70"/>
              <a:buChar char="◦"/>
            </a:pPr>
            <a:r>
              <a:rPr lang="en-US" sz="2170">
                <a:solidFill>
                  <a:schemeClr val="dk1"/>
                </a:solidFill>
              </a:rPr>
              <a:t>You will probably get in					</a:t>
            </a:r>
            <a:endParaRPr sz="1830">
              <a:solidFill>
                <a:schemeClr val="dk1"/>
              </a:solidFill>
            </a:endParaRPr>
          </a:p>
          <a:p>
            <a:pPr indent="-191453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70"/>
              <a:buChar char="◦"/>
            </a:pPr>
            <a:r>
              <a:rPr lang="en-US" sz="2170">
                <a:solidFill>
                  <a:schemeClr val="dk1"/>
                </a:solidFill>
              </a:rPr>
              <a:t>You can probably afford</a:t>
            </a:r>
            <a:endParaRPr sz="1830">
              <a:solidFill>
                <a:schemeClr val="dk1"/>
              </a:solidFill>
            </a:endParaRPr>
          </a:p>
          <a:p>
            <a:pPr indent="-53658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170">
              <a:solidFill>
                <a:schemeClr val="dk1"/>
              </a:solidFill>
            </a:endParaRPr>
          </a:p>
          <a:p>
            <a:pPr indent="-137795" lvl="0" marL="91440" rtl="0" algn="l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70"/>
              <a:buChar char=" "/>
            </a:pPr>
            <a:r>
              <a:rPr lang="en-US" sz="2170">
                <a:solidFill>
                  <a:schemeClr val="dk1"/>
                </a:solidFill>
              </a:rPr>
              <a:t>One or two “reach” schools      	_______________	_________________</a:t>
            </a:r>
            <a:endParaRPr>
              <a:solidFill>
                <a:schemeClr val="dk1"/>
              </a:solidFill>
            </a:endParaRPr>
          </a:p>
          <a:p>
            <a:pPr indent="-137795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170"/>
              <a:buChar char=" "/>
            </a:pPr>
            <a:r>
              <a:rPr lang="en-US" sz="2170">
                <a:solidFill>
                  <a:schemeClr val="dk1"/>
                </a:solidFill>
              </a:rPr>
              <a:t>Academic or financial reach-Please circle due dates of applications</a:t>
            </a:r>
            <a:endParaRPr>
              <a:solidFill>
                <a:schemeClr val="dk1"/>
              </a:solidFill>
            </a:endParaRPr>
          </a:p>
          <a:p>
            <a:pPr indent="0" lvl="0" marL="91440" rtl="0" algn="l">
              <a:lnSpc>
                <a:spcPct val="70000"/>
              </a:lnSpc>
              <a:spcBef>
                <a:spcPts val="1400"/>
              </a:spcBef>
              <a:spcAft>
                <a:spcPts val="0"/>
              </a:spcAft>
              <a:buSzPts val="1870"/>
              <a:buNone/>
            </a:pPr>
            <a:r>
              <a:t/>
            </a:r>
            <a:endParaRPr sz="2170">
              <a:solidFill>
                <a:schemeClr val="dk1"/>
              </a:solidFill>
            </a:endParaRPr>
          </a:p>
          <a:p>
            <a:pPr indent="0" lvl="1" marL="201168" rtl="0" algn="l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1530"/>
              <a:buNone/>
            </a:pPr>
            <a:r>
              <a:t/>
            </a:r>
            <a:endParaRPr sz="1530"/>
          </a:p>
        </p:txBody>
      </p:sp>
      <p:pic>
        <p:nvPicPr>
          <p:cNvPr id="392" name="Google Shape;39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6950" y="353625"/>
            <a:ext cx="4963824" cy="3598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Calibri"/>
              <a:buNone/>
            </a:pPr>
            <a:r>
              <a:rPr i="1" lang="en-US" sz="6000">
                <a:solidFill>
                  <a:schemeClr val="dk1"/>
                </a:solidFill>
              </a:rPr>
              <a:t>The Finances</a:t>
            </a:r>
            <a:endParaRPr i="1" sz="5400">
              <a:solidFill>
                <a:schemeClr val="dk1"/>
              </a:solidFill>
            </a:endParaRPr>
          </a:p>
        </p:txBody>
      </p:sp>
      <p:pic>
        <p:nvPicPr>
          <p:cNvPr id="398" name="Google Shape;39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5987" y="1914525"/>
            <a:ext cx="5664922" cy="3904384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2"/>
          <p:cNvSpPr txBox="1"/>
          <p:nvPr>
            <p:ph idx="1" type="body"/>
          </p:nvPr>
        </p:nvSpPr>
        <p:spPr>
          <a:xfrm>
            <a:off x="3435928" y="2068945"/>
            <a:ext cx="5664922" cy="3121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</a:rPr>
              <a:t>FAFSA/WASFA –Financial Aid** 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405" name="Google Shape;405;p34"/>
          <p:cNvSpPr txBox="1"/>
          <p:nvPr>
            <p:ph idx="1" type="body"/>
          </p:nvPr>
        </p:nvSpPr>
        <p:spPr>
          <a:xfrm>
            <a:off x="455825" y="2026225"/>
            <a:ext cx="10699800" cy="4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7500" lnSpcReduction="20000"/>
          </a:bodyPr>
          <a:lstStyle/>
          <a:p>
            <a:pPr indent="-447994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3942">
                <a:solidFill>
                  <a:schemeClr val="dk1"/>
                </a:solidFill>
              </a:rPr>
              <a:t>Work study-job on campus</a:t>
            </a:r>
            <a:endParaRPr sz="2742">
              <a:solidFill>
                <a:schemeClr val="dk1"/>
              </a:solidFill>
            </a:endParaRPr>
          </a:p>
          <a:p>
            <a:pPr indent="-447994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3942">
                <a:solidFill>
                  <a:schemeClr val="dk1"/>
                </a:solidFill>
              </a:rPr>
              <a:t>Loans (pay back with interest)</a:t>
            </a:r>
            <a:endParaRPr sz="2742">
              <a:solidFill>
                <a:schemeClr val="dk1"/>
              </a:solidFill>
            </a:endParaRPr>
          </a:p>
          <a:p>
            <a:pPr indent="-447994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3942">
                <a:solidFill>
                  <a:schemeClr val="dk1"/>
                </a:solidFill>
              </a:rPr>
              <a:t>Grants (free $)</a:t>
            </a:r>
            <a:endParaRPr sz="2742">
              <a:solidFill>
                <a:schemeClr val="dk1"/>
              </a:solidFill>
            </a:endParaRPr>
          </a:p>
          <a:p>
            <a:pPr indent="-447994" lvl="0" marL="457200" rtl="0" algn="l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-US" sz="3942">
                <a:solidFill>
                  <a:schemeClr val="dk1"/>
                </a:solidFill>
              </a:rPr>
              <a:t>Scholarships (free $)</a:t>
            </a:r>
            <a:endParaRPr sz="3942">
              <a:solidFill>
                <a:schemeClr val="dk1"/>
              </a:solidFill>
            </a:endParaRPr>
          </a:p>
          <a:p>
            <a:pPr indent="0" lvl="0" marL="91440" rtl="0" algn="l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sz="3942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SzPct val="83783"/>
              <a:buNone/>
            </a:pPr>
            <a:r>
              <a:rPr lang="en-US" sz="3342">
                <a:solidFill>
                  <a:schemeClr val="dk1"/>
                </a:solidFill>
              </a:rPr>
              <a:t>**All applications are free and open October 1st</a:t>
            </a:r>
            <a:endParaRPr sz="3342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SzPct val="83783"/>
              <a:buNone/>
            </a:pPr>
            <a:r>
              <a:rPr lang="en-US" sz="3342">
                <a:solidFill>
                  <a:schemeClr val="dk1"/>
                </a:solidFill>
              </a:rPr>
              <a:t>** QR Codes to FAFSA and WAFSA Sites are on </a:t>
            </a:r>
            <a:endParaRPr sz="3342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SzPct val="83783"/>
              <a:buNone/>
            </a:pPr>
            <a:r>
              <a:rPr lang="en-US" sz="3342">
                <a:solidFill>
                  <a:schemeClr val="dk1"/>
                </a:solidFill>
              </a:rPr>
              <a:t>Road to College Checklist Handout</a:t>
            </a:r>
            <a:endParaRPr sz="3342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en-US" sz="2800"/>
              <a:t> </a:t>
            </a:r>
            <a:endParaRPr sz="2800"/>
          </a:p>
        </p:txBody>
      </p:sp>
      <p:pic>
        <p:nvPicPr>
          <p:cNvPr id="406" name="Google Shape;40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78563" y="1550297"/>
            <a:ext cx="2942623" cy="2685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4375" y="4351000"/>
            <a:ext cx="3626800" cy="20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Finances</a:t>
            </a:r>
            <a:endParaRPr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Google Shape;413;p33"/>
          <p:cNvSpPr txBox="1"/>
          <p:nvPr>
            <p:ph idx="1" type="body"/>
          </p:nvPr>
        </p:nvSpPr>
        <p:spPr>
          <a:xfrm>
            <a:off x="238275" y="1931825"/>
            <a:ext cx="120639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265430" lvl="1" marL="384048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100"/>
              <a:buChar char="◦"/>
            </a:pPr>
            <a:r>
              <a:rPr lang="en-US" sz="3100">
                <a:solidFill>
                  <a:schemeClr val="dk1"/>
                </a:solidFill>
              </a:rPr>
              <a:t>October 1              </a:t>
            </a:r>
            <a:r>
              <a:rPr lang="en-US" sz="3100">
                <a:solidFill>
                  <a:schemeClr val="dk1"/>
                </a:solidFill>
              </a:rPr>
              <a:t>    FAFSA/WAFSA  - applications open online</a:t>
            </a:r>
            <a:endParaRPr sz="3100">
              <a:solidFill>
                <a:schemeClr val="dk1"/>
              </a:solidFill>
            </a:endParaRPr>
          </a:p>
          <a:p>
            <a:pPr indent="-265430" lvl="1" marL="384048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100"/>
              <a:buChar char="◦"/>
            </a:pPr>
            <a:r>
              <a:rPr lang="en-US" sz="3100">
                <a:solidFill>
                  <a:schemeClr val="dk1"/>
                </a:solidFill>
              </a:rPr>
              <a:t>October 2nd		    FAFSA Friday in the Career Center (7:15am)</a:t>
            </a:r>
            <a:endParaRPr sz="3100">
              <a:solidFill>
                <a:schemeClr val="dk1"/>
              </a:solidFill>
            </a:endParaRPr>
          </a:p>
          <a:p>
            <a:pPr indent="-190500" lvl="1" marL="38404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◦"/>
            </a:pPr>
            <a:r>
              <a:rPr lang="en-US" sz="3100">
                <a:solidFill>
                  <a:schemeClr val="dk1"/>
                </a:solidFill>
              </a:rPr>
              <a:t>November 4		    </a:t>
            </a:r>
            <a:r>
              <a:rPr lang="en-US" sz="2700">
                <a:solidFill>
                  <a:schemeClr val="dk1"/>
                </a:solidFill>
              </a:rPr>
              <a:t>College Night #2: Parents &amp; Students - FinAid&amp;Scholarships  </a:t>
            </a:r>
            <a:r>
              <a:rPr lang="en-US" sz="3100">
                <a:solidFill>
                  <a:schemeClr val="dk1"/>
                </a:solidFill>
              </a:rPr>
              <a:t>                          </a:t>
            </a:r>
            <a:endParaRPr sz="1700">
              <a:solidFill>
                <a:schemeClr val="dk1"/>
              </a:solidFill>
            </a:endParaRPr>
          </a:p>
          <a:p>
            <a:pPr indent="-19685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100"/>
              <a:buChar char="◦"/>
            </a:pPr>
            <a:r>
              <a:rPr lang="en-US" sz="3100">
                <a:solidFill>
                  <a:schemeClr val="dk1"/>
                </a:solidFill>
              </a:rPr>
              <a:t>November 20		    Students-Scholarship Training 7:30am</a:t>
            </a:r>
            <a:endParaRPr sz="3100">
              <a:solidFill>
                <a:schemeClr val="dk1"/>
              </a:solidFill>
            </a:endParaRPr>
          </a:p>
          <a:p>
            <a:pPr indent="-19685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100"/>
              <a:buChar char="◦"/>
            </a:pPr>
            <a:r>
              <a:rPr lang="en-US" sz="3100">
                <a:solidFill>
                  <a:schemeClr val="dk1"/>
                </a:solidFill>
              </a:rPr>
              <a:t>Oct-Dec                      FREE Financial Aid Nights on Zoom from WSAC</a:t>
            </a:r>
            <a:endParaRPr sz="3100">
              <a:solidFill>
                <a:schemeClr val="dk1"/>
              </a:solidFill>
            </a:endParaRPr>
          </a:p>
          <a:p>
            <a:pPr indent="-19685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100"/>
              <a:buChar char="◦"/>
            </a:pPr>
            <a:r>
              <a:rPr lang="en-US" sz="3100">
                <a:solidFill>
                  <a:schemeClr val="dk1"/>
                </a:solidFill>
              </a:rPr>
              <a:t>Dec-March			    Apply for Scholarships</a:t>
            </a:r>
            <a:endParaRPr sz="1700">
              <a:solidFill>
                <a:schemeClr val="dk1"/>
              </a:solidFill>
            </a:endParaRPr>
          </a:p>
          <a:p>
            <a:pPr indent="-20320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◦"/>
            </a:pPr>
            <a:r>
              <a:rPr lang="en-US" sz="3100">
                <a:solidFill>
                  <a:schemeClr val="dk1"/>
                </a:solidFill>
              </a:rPr>
              <a:t>May 26     </a:t>
            </a:r>
            <a:r>
              <a:rPr lang="en-US" sz="1700">
                <a:solidFill>
                  <a:schemeClr val="dk1"/>
                </a:solidFill>
              </a:rPr>
              <a:t>			        </a:t>
            </a:r>
            <a:r>
              <a:rPr lang="en-US" sz="3100">
                <a:solidFill>
                  <a:schemeClr val="dk1"/>
                </a:solidFill>
              </a:rPr>
              <a:t>Senior Recognition Program</a:t>
            </a:r>
            <a:r>
              <a:rPr lang="en-US" sz="3100">
                <a:solidFill>
                  <a:schemeClr val="dk1"/>
                </a:solidFill>
              </a:rPr>
              <a:t> 6pm</a:t>
            </a:r>
            <a:endParaRPr sz="1700">
              <a:solidFill>
                <a:schemeClr val="dk1"/>
              </a:solidFill>
            </a:endParaRPr>
          </a:p>
          <a:p>
            <a:pPr indent="-685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14" name="Google Shape;41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781" y="5332951"/>
            <a:ext cx="1336298" cy="1336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2035" y="5332938"/>
            <a:ext cx="1493473" cy="1493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14583" y="5411513"/>
            <a:ext cx="1557879" cy="1414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h5a2c29c6e2c1ab4c_1_0"/>
          <p:cNvSpPr txBox="1"/>
          <p:nvPr>
            <p:ph type="title"/>
          </p:nvPr>
        </p:nvSpPr>
        <p:spPr>
          <a:xfrm>
            <a:off x="538700" y="286600"/>
            <a:ext cx="10617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 sz="5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Finances</a:t>
            </a:r>
            <a:endParaRPr i="1" sz="5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2" name="Google Shape;422;h5a2c29c6e2c1ab4c_1_0"/>
          <p:cNvSpPr txBox="1"/>
          <p:nvPr>
            <p:ph idx="1" type="body"/>
          </p:nvPr>
        </p:nvSpPr>
        <p:spPr>
          <a:xfrm>
            <a:off x="238275" y="1931825"/>
            <a:ext cx="120639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685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23" name="Google Shape;423;h5a2c29c6e2c1ab4c_1_0" title="FAFSA Frida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2225" y="113950"/>
            <a:ext cx="5525074" cy="663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h8057946cd76de70_0_6"/>
          <p:cNvSpPr txBox="1"/>
          <p:nvPr>
            <p:ph type="title"/>
          </p:nvPr>
        </p:nvSpPr>
        <p:spPr>
          <a:xfrm>
            <a:off x="538700" y="286600"/>
            <a:ext cx="106170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 sz="5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Finances</a:t>
            </a:r>
            <a:endParaRPr i="1" sz="5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h8057946cd76de70_0_6"/>
          <p:cNvSpPr txBox="1"/>
          <p:nvPr>
            <p:ph idx="1" type="body"/>
          </p:nvPr>
        </p:nvSpPr>
        <p:spPr>
          <a:xfrm>
            <a:off x="238275" y="1931825"/>
            <a:ext cx="120639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685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430" name="Google Shape;430;h8057946cd76de70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0075" y="155400"/>
            <a:ext cx="6488825" cy="658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5"/>
          <p:cNvSpPr txBox="1"/>
          <p:nvPr>
            <p:ph type="title"/>
          </p:nvPr>
        </p:nvSpPr>
        <p:spPr>
          <a:xfrm>
            <a:off x="66799" y="286600"/>
            <a:ext cx="110889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libri"/>
              <a:buNone/>
            </a:pPr>
            <a:r>
              <a:rPr i="1" lang="en-US" u="sng">
                <a:solidFill>
                  <a:schemeClr val="dk1"/>
                </a:solidFill>
              </a:rPr>
              <a:t>WA Apple Education Foundation Scholarships </a:t>
            </a:r>
            <a:r>
              <a:rPr lang="en-US">
                <a:solidFill>
                  <a:schemeClr val="dk1"/>
                </a:solidFill>
              </a:rPr>
              <a:t>Open </a:t>
            </a:r>
            <a:r>
              <a:rPr lang="en-US">
                <a:solidFill>
                  <a:schemeClr val="dk1"/>
                </a:solidFill>
              </a:rPr>
              <a:t>Oct</a:t>
            </a:r>
            <a:r>
              <a:rPr lang="en-US">
                <a:solidFill>
                  <a:schemeClr val="dk1"/>
                </a:solidFill>
              </a:rPr>
              <a:t> 20-March 2/notifications end of May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36" name="Google Shape;4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1100" y="1982300"/>
            <a:ext cx="8049151" cy="457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97959"/>
              <a:buFont typeface="Calibri"/>
              <a:buNone/>
            </a:pPr>
            <a:r>
              <a:rPr i="1" lang="en-US" sz="4900">
                <a:solidFill>
                  <a:schemeClr val="dk1"/>
                </a:solidFill>
              </a:rPr>
              <a:t>Scholarships</a:t>
            </a:r>
            <a:r>
              <a:rPr lang="en-US" sz="4900">
                <a:solidFill>
                  <a:schemeClr val="dk1"/>
                </a:solidFill>
              </a:rPr>
              <a:t> - application links updated in Dec/Jan on the CHS Website</a:t>
            </a:r>
            <a:endParaRPr sz="4900">
              <a:solidFill>
                <a:schemeClr val="dk1"/>
              </a:solidFill>
            </a:endParaRPr>
          </a:p>
        </p:txBody>
      </p:sp>
      <p:pic>
        <p:nvPicPr>
          <p:cNvPr id="442" name="Google Shape;44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6451" y="2008450"/>
            <a:ext cx="6116901" cy="419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</a:rPr>
              <a:t>Activity-The Finances</a:t>
            </a:r>
            <a:endParaRPr i="1">
              <a:solidFill>
                <a:schemeClr val="dk1"/>
              </a:solidFill>
            </a:endParaRPr>
          </a:p>
        </p:txBody>
      </p:sp>
      <p:sp>
        <p:nvSpPr>
          <p:cNvPr id="448" name="Google Shape;448;p37"/>
          <p:cNvSpPr txBox="1"/>
          <p:nvPr>
            <p:ph idx="1" type="body"/>
          </p:nvPr>
        </p:nvSpPr>
        <p:spPr>
          <a:xfrm>
            <a:off x="497250" y="1950100"/>
            <a:ext cx="10901100" cy="42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 two things that you can do now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600"/>
              <a:buNone/>
            </a:pPr>
            <a:r>
              <a:rPr lang="en-US" sz="36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/>
              <a:t>1.__________________   2.__________________</a:t>
            </a:r>
            <a:endParaRPr u="sng"/>
          </a:p>
        </p:txBody>
      </p:sp>
      <p:pic>
        <p:nvPicPr>
          <p:cNvPr id="449" name="Google Shape;44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749" y="3486413"/>
            <a:ext cx="2562251" cy="234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5840" y="3311275"/>
            <a:ext cx="3600320" cy="2698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74148" y="3337073"/>
            <a:ext cx="2112850" cy="2647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/>
          <p:nvPr>
            <p:ph type="title"/>
          </p:nvPr>
        </p:nvSpPr>
        <p:spPr>
          <a:xfrm>
            <a:off x="345125" y="286600"/>
            <a:ext cx="108105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i="1" lang="en-US">
                <a:solidFill>
                  <a:schemeClr val="dk1"/>
                </a:solidFill>
              </a:rPr>
              <a:t>College Signing Day-May 1st</a:t>
            </a:r>
            <a:endParaRPr i="1">
              <a:solidFill>
                <a:schemeClr val="dk1"/>
              </a:solidFill>
            </a:endParaRPr>
          </a:p>
        </p:txBody>
      </p:sp>
      <p:pic>
        <p:nvPicPr>
          <p:cNvPr id="459" name="Google Shape;45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175" y="2482677"/>
            <a:ext cx="1839125" cy="2680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38"/>
          <p:cNvSpPr txBox="1"/>
          <p:nvPr/>
        </p:nvSpPr>
        <p:spPr>
          <a:xfrm>
            <a:off x="8015850" y="167000"/>
            <a:ext cx="3704100" cy="61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DO List before starting college: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Confirm acceptance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Pay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deposit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Accept Financial Aid Award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Apply for housing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Pay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housing deposit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Submit immunization records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Request final transcripts from UW, CWU, WVC and CHS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Pay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final college transcripts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 Summer Orientation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 Academic Advising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Register for classes</a:t>
            </a:r>
            <a:endParaRPr sz="1800"/>
          </a:p>
          <a:p>
            <a:pPr indent="-311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en-US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Pay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tuition</a:t>
            </a:r>
            <a:endParaRPr sz="1800"/>
          </a:p>
        </p:txBody>
      </p:sp>
      <p:pic>
        <p:nvPicPr>
          <p:cNvPr id="461" name="Google Shape;461;p38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4237038" y="5851724"/>
            <a:ext cx="90487" cy="6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4100" y="2081135"/>
            <a:ext cx="4581950" cy="3809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9"/>
          <p:cNvSpPr txBox="1"/>
          <p:nvPr>
            <p:ph type="title"/>
          </p:nvPr>
        </p:nvSpPr>
        <p:spPr>
          <a:xfrm>
            <a:off x="155400" y="286600"/>
            <a:ext cx="118719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 sz="4500">
                <a:solidFill>
                  <a:schemeClr val="dk1"/>
                </a:solidFill>
              </a:rPr>
              <a:t>To Do Before Nov. 6</a:t>
            </a:r>
            <a:r>
              <a:rPr baseline="30000" lang="en-US" sz="4500">
                <a:solidFill>
                  <a:schemeClr val="dk1"/>
                </a:solidFill>
              </a:rPr>
              <a:t>th</a:t>
            </a:r>
            <a:r>
              <a:rPr lang="en-US" sz="4500">
                <a:solidFill>
                  <a:schemeClr val="dk1"/>
                </a:solidFill>
              </a:rPr>
              <a:t> College Planning Night #2: </a:t>
            </a:r>
            <a:r>
              <a:rPr lang="en-US" sz="4278">
                <a:solidFill>
                  <a:schemeClr val="dk1"/>
                </a:solidFill>
              </a:rPr>
              <a:t>“Show Me the Money!”</a:t>
            </a:r>
            <a:endParaRPr sz="4278">
              <a:solidFill>
                <a:schemeClr val="dk1"/>
              </a:solidFill>
            </a:endParaRPr>
          </a:p>
        </p:txBody>
      </p:sp>
      <p:sp>
        <p:nvSpPr>
          <p:cNvPr id="468" name="Google Shape;468;p39"/>
          <p:cNvSpPr txBox="1"/>
          <p:nvPr/>
        </p:nvSpPr>
        <p:spPr>
          <a:xfrm>
            <a:off x="478725" y="1870375"/>
            <a:ext cx="7172100" cy="38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AutoNum type="arabicPeriod"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</a:t>
            </a:r>
            <a:r>
              <a:rPr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 recruiter presentation</a:t>
            </a:r>
            <a:endParaRPr sz="1700"/>
          </a:p>
          <a:p>
            <a:pPr indent="-381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AutoNum type="arabicPeriod"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___Plan a college tour*</a:t>
            </a:r>
            <a:endParaRPr sz="2000"/>
          </a:p>
          <a:p>
            <a:pPr indent="-381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AutoNum type="arabicPeriod"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</a:t>
            </a: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 1 college application</a:t>
            </a:r>
            <a:endParaRPr sz="1800"/>
          </a:p>
          <a:p>
            <a:pPr indent="-381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AutoNum type="arabicPeriod"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 Start FAFSA (open Oct 1)</a:t>
            </a:r>
            <a:endParaRPr sz="2000"/>
          </a:p>
          <a:p>
            <a:pPr indent="-381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AutoNum type="arabicPeriod"/>
            </a:pPr>
            <a:r>
              <a:rPr lang="en-US" sz="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</a:t>
            </a:r>
            <a:endParaRPr sz="2000"/>
          </a:p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hecklist with three check marks and a pencil (Provided by Tenor)" id="469" name="Google Shape;46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4750" y="2415875"/>
            <a:ext cx="3462400" cy="34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9"/>
          <p:cNvSpPr txBox="1"/>
          <p:nvPr/>
        </p:nvSpPr>
        <p:spPr>
          <a:xfrm>
            <a:off x="9630150" y="4019050"/>
            <a:ext cx="258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9"/>
          <p:cNvSpPr txBox="1"/>
          <p:nvPr/>
        </p:nvSpPr>
        <p:spPr>
          <a:xfrm>
            <a:off x="478725" y="5766950"/>
            <a:ext cx="641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* </a:t>
            </a:r>
            <a:r>
              <a:rPr lang="en-US" sz="2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Send Mrs Semanko a photo to enter a prize drawing!</a:t>
            </a:r>
            <a:endParaRPr sz="20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5400"/>
              <a:buFont typeface="Calibri"/>
              <a:buNone/>
            </a:pPr>
            <a:r>
              <a:rPr i="1" lang="en-US" sz="5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College Planning Summar</a:t>
            </a:r>
            <a:r>
              <a:rPr lang="en-US" sz="5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7" name="Google Shape;477;p40"/>
          <p:cNvSpPr txBox="1"/>
          <p:nvPr>
            <p:ph idx="1" type="body"/>
          </p:nvPr>
        </p:nvSpPr>
        <p:spPr>
          <a:xfrm>
            <a:off x="1224650" y="2061625"/>
            <a:ext cx="10947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048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Noto Sans Symbols"/>
              <a:buChar char="▪"/>
            </a:pPr>
            <a:r>
              <a:rPr lang="en-US" sz="4800">
                <a:solidFill>
                  <a:schemeClr val="dk1"/>
                </a:solidFill>
              </a:rPr>
              <a:t>The Fit</a:t>
            </a:r>
            <a:endParaRPr>
              <a:solidFill>
                <a:schemeClr val="dk1"/>
              </a:solidFill>
            </a:endParaRPr>
          </a:p>
          <a:p>
            <a:pPr indent="-304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Noto Sans Symbols"/>
              <a:buChar char="▪"/>
            </a:pPr>
            <a:r>
              <a:rPr lang="en-US" sz="4800">
                <a:solidFill>
                  <a:schemeClr val="dk1"/>
                </a:solidFill>
              </a:rPr>
              <a:t>The Forms</a:t>
            </a:r>
            <a:endParaRPr>
              <a:solidFill>
                <a:schemeClr val="dk1"/>
              </a:solidFill>
            </a:endParaRPr>
          </a:p>
          <a:p>
            <a:pPr indent="-3048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Noto Sans Symbols"/>
              <a:buChar char="▪"/>
            </a:pPr>
            <a:r>
              <a:rPr lang="en-US" sz="4800">
                <a:solidFill>
                  <a:schemeClr val="dk1"/>
                </a:solidFill>
              </a:rPr>
              <a:t>The Finances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Questions? Email tsemanko@cashmere.wednet.edu</a:t>
            </a:r>
            <a:endParaRPr sz="1200"/>
          </a:p>
        </p:txBody>
      </p:sp>
      <p:pic>
        <p:nvPicPr>
          <p:cNvPr descr="bugs bunny is dancing in front of a sign that says &quot; start &quot; (Provided by Tenor)" id="478" name="Google Shape;47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6075" y="1994450"/>
            <a:ext cx="4743450" cy="344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trospect">
  <a:themeElements>
    <a:clrScheme name="Retrospect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2014-10-01T18:01:36Z</dcterms:created>
  <dc:creator>Marcia Fall</dc:creator>
</cp:coreProperties>
</file>