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11207EE-FC45-4C28-85DD-CE423D3293D8}"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3542267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1207EE-FC45-4C28-85DD-CE423D3293D8}"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1653754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11207EE-FC45-4C28-85DD-CE423D3293D8}"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336568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1207EE-FC45-4C28-85DD-CE423D3293D8}"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2743734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11207EE-FC45-4C28-85DD-CE423D3293D8}"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2010238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11207EE-FC45-4C28-85DD-CE423D3293D8}"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2515454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1207EE-FC45-4C28-85DD-CE423D3293D8}"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2917621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11207EE-FC45-4C28-85DD-CE423D3293D8}"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970493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11207EE-FC45-4C28-85DD-CE423D3293D8}"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3366644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11207EE-FC45-4C28-85DD-CE423D3293D8}"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1975831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11207EE-FC45-4C28-85DD-CE423D3293D8}"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D8463FB-66F9-4DD8-B638-79D406FBC2FD}"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536714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011207EE-FC45-4C28-85DD-CE423D3293D8}"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2372163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011207EE-FC45-4C28-85DD-CE423D3293D8}"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D8463FB-66F9-4DD8-B638-79D406FBC2FD}"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169291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011207EE-FC45-4C28-85DD-CE423D3293D8}"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1725580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1207EE-FC45-4C28-85DD-CE423D3293D8}"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1653858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11207EE-FC45-4C28-85DD-CE423D3293D8}"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D8463FB-66F9-4DD8-B638-79D406FBC2FD}" type="slidenum">
              <a:rPr lang="en-US" smtClean="0"/>
              <a:t>‹#›</a:t>
            </a:fld>
            <a:endParaRPr lang="en-US"/>
          </a:p>
        </p:txBody>
      </p:sp>
    </p:spTree>
    <p:extLst>
      <p:ext uri="{BB962C8B-B14F-4D97-AF65-F5344CB8AC3E}">
        <p14:creationId xmlns:p14="http://schemas.microsoft.com/office/powerpoint/2010/main" val="1820456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11207EE-FC45-4C28-85DD-CE423D3293D8}" type="datetimeFigureOut">
              <a:rPr lang="en-US" smtClean="0"/>
              <a:t>9/22/2026</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D8463FB-66F9-4DD8-B638-79D406FBC2FD}" type="slidenum">
              <a:rPr lang="en-US" smtClean="0"/>
              <a:t>‹#›</a:t>
            </a:fld>
            <a:endParaRPr lang="en-US"/>
          </a:p>
        </p:txBody>
      </p:sp>
    </p:spTree>
    <p:extLst>
      <p:ext uri="{BB962C8B-B14F-4D97-AF65-F5344CB8AC3E}">
        <p14:creationId xmlns:p14="http://schemas.microsoft.com/office/powerpoint/2010/main" val="36786511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www.mylosfa.la.gov/" TargetMode="External"/><Relationship Id="rId2" Type="http://schemas.openxmlformats.org/officeDocument/2006/relationships/hyperlink" Target="https://mylosfa.la.gov/tops/tops-core-curriculum/" TargetMode="Externa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www.fastweb.com/" TargetMode="External"/><Relationship Id="rId2" Type="http://schemas.openxmlformats.org/officeDocument/2006/relationships/hyperlink" Target="https://slidellhigh.stpsb.org/our-school/counseling" TargetMode="External"/><Relationship Id="rId1" Type="http://schemas.openxmlformats.org/officeDocument/2006/relationships/slideLayout" Target="../slideLayouts/slideLayout3.xml"/><Relationship Id="rId6" Type="http://schemas.openxmlformats.org/officeDocument/2006/relationships/hyperlink" Target="https://bigfuture.collegeboard.org/scholarships?utm_source=chatgpt.com" TargetMode="External"/><Relationship Id="rId5" Type="http://schemas.openxmlformats.org/officeDocument/2006/relationships/hyperlink" Target="http://www.scholarship.com/" TargetMode="External"/><Relationship Id="rId4" Type="http://schemas.openxmlformats.org/officeDocument/2006/relationships/hyperlink" Target="http://www.goingmerry.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mailto:lori.barthel@stpsb.org"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143DB-9CE6-44AC-AEE7-27F9B23336AC}"/>
              </a:ext>
            </a:extLst>
          </p:cNvPr>
          <p:cNvSpPr>
            <a:spLocks noGrp="1"/>
          </p:cNvSpPr>
          <p:nvPr>
            <p:ph type="ctrTitle"/>
          </p:nvPr>
        </p:nvSpPr>
        <p:spPr>
          <a:xfrm>
            <a:off x="1303867" y="651934"/>
            <a:ext cx="10200745" cy="3031066"/>
          </a:xfrm>
        </p:spPr>
        <p:txBody>
          <a:bodyPr>
            <a:normAutofit fontScale="90000"/>
          </a:bodyPr>
          <a:lstStyle/>
          <a:p>
            <a:r>
              <a:rPr lang="en-US" b="1" dirty="0">
                <a:latin typeface="Aptos Display"/>
              </a:rPr>
              <a:t>Slidell High School</a:t>
            </a:r>
            <a:br>
              <a:rPr lang="en-US" b="1" dirty="0">
                <a:latin typeface="Aptos Display"/>
              </a:rPr>
            </a:br>
            <a:r>
              <a:rPr lang="en-US" b="1" dirty="0">
                <a:latin typeface="Aptos Display"/>
              </a:rPr>
              <a:t>Class of 2028</a:t>
            </a:r>
            <a:br>
              <a:rPr lang="en-US" b="1" dirty="0">
                <a:latin typeface="Aptos Display"/>
              </a:rPr>
            </a:br>
            <a:r>
              <a:rPr lang="en-US" b="1" dirty="0">
                <a:solidFill>
                  <a:srgbClr val="008060"/>
                </a:solidFill>
                <a:latin typeface="Aptos Display"/>
              </a:rPr>
              <a:t>Junior Information</a:t>
            </a:r>
            <a:br>
              <a:rPr lang="en-US" b="1" dirty="0">
                <a:solidFill>
                  <a:srgbClr val="008060"/>
                </a:solidFill>
                <a:latin typeface="Aptos Display"/>
              </a:rPr>
            </a:br>
            <a:endParaRPr lang="en-US" dirty="0"/>
          </a:p>
        </p:txBody>
      </p:sp>
      <p:sp>
        <p:nvSpPr>
          <p:cNvPr id="3" name="Subtitle 2">
            <a:extLst>
              <a:ext uri="{FF2B5EF4-FFF2-40B4-BE49-F238E27FC236}">
                <a16:creationId xmlns:a16="http://schemas.microsoft.com/office/drawing/2014/main" id="{77A0A4CC-98F8-4556-8167-46F490372BEB}"/>
              </a:ext>
            </a:extLst>
          </p:cNvPr>
          <p:cNvSpPr>
            <a:spLocks noGrp="1"/>
          </p:cNvSpPr>
          <p:nvPr>
            <p:ph type="subTitle" idx="1"/>
          </p:nvPr>
        </p:nvSpPr>
        <p:spPr/>
        <p:txBody>
          <a:bodyPr>
            <a:normAutofit fontScale="70000" lnSpcReduction="20000"/>
          </a:bodyPr>
          <a:lstStyle/>
          <a:p>
            <a:r>
              <a:rPr lang="en-US" b="1" dirty="0">
                <a:latin typeface="Aptos Display"/>
              </a:rPr>
              <a:t>Junior Counselor
Sharon Chambliss</a:t>
            </a:r>
          </a:p>
          <a:p>
            <a:r>
              <a:rPr lang="en-US" b="1" dirty="0">
                <a:latin typeface="Aptos Display"/>
              </a:rPr>
              <a:t>Sharon.Chambliss@stpsb.org</a:t>
            </a:r>
          </a:p>
          <a:p>
            <a:r>
              <a:rPr lang="en-US" b="1" dirty="0">
                <a:latin typeface="Aptos Display"/>
              </a:rPr>
              <a:t>985-643-2992 Ext. 2357</a:t>
            </a:r>
          </a:p>
          <a:p>
            <a:endParaRPr lang="en-US" dirty="0"/>
          </a:p>
        </p:txBody>
      </p:sp>
      <p:pic>
        <p:nvPicPr>
          <p:cNvPr id="4" name="Picture 3">
            <a:extLst>
              <a:ext uri="{FF2B5EF4-FFF2-40B4-BE49-F238E27FC236}">
                <a16:creationId xmlns:a16="http://schemas.microsoft.com/office/drawing/2014/main" id="{A2E1EDE0-C69E-42EC-9895-710ADF4D952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8188204" y="1609713"/>
            <a:ext cx="2387721" cy="3351755"/>
          </a:xfrm>
          <a:prstGeom prst="rect">
            <a:avLst/>
          </a:prstGeom>
        </p:spPr>
      </p:pic>
    </p:spTree>
    <p:extLst>
      <p:ext uri="{BB962C8B-B14F-4D97-AF65-F5344CB8AC3E}">
        <p14:creationId xmlns:p14="http://schemas.microsoft.com/office/powerpoint/2010/main" val="323177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751BA-AC2F-4858-B348-C01E08D77A94}"/>
              </a:ext>
            </a:extLst>
          </p:cNvPr>
          <p:cNvSpPr>
            <a:spLocks noGrp="1"/>
          </p:cNvSpPr>
          <p:nvPr>
            <p:ph type="title"/>
          </p:nvPr>
        </p:nvSpPr>
        <p:spPr>
          <a:xfrm>
            <a:off x="2589212" y="270934"/>
            <a:ext cx="8915399" cy="860400"/>
          </a:xfrm>
        </p:spPr>
        <p:txBody>
          <a:bodyPr/>
          <a:lstStyle/>
          <a:p>
            <a:r>
              <a:rPr lang="en-US" b="1" dirty="0">
                <a:latin typeface="Aptos Display"/>
              </a:rPr>
              <a:t>TOPICS COVERED TONIGHT</a:t>
            </a:r>
          </a:p>
        </p:txBody>
      </p:sp>
      <p:sp>
        <p:nvSpPr>
          <p:cNvPr id="3" name="Text Placeholder 2">
            <a:extLst>
              <a:ext uri="{FF2B5EF4-FFF2-40B4-BE49-F238E27FC236}">
                <a16:creationId xmlns:a16="http://schemas.microsoft.com/office/drawing/2014/main" id="{A70C9526-5D5D-452C-A570-6EDE43041FCB}"/>
              </a:ext>
            </a:extLst>
          </p:cNvPr>
          <p:cNvSpPr>
            <a:spLocks noGrp="1"/>
          </p:cNvSpPr>
          <p:nvPr>
            <p:ph type="body" idx="1"/>
          </p:nvPr>
        </p:nvSpPr>
        <p:spPr>
          <a:xfrm>
            <a:off x="2589212" y="2556933"/>
            <a:ext cx="8915399" cy="3437466"/>
          </a:xfrm>
        </p:spPr>
        <p:txBody>
          <a:bodyPr>
            <a:normAutofit/>
          </a:bodyPr>
          <a:lstStyle/>
          <a:p>
            <a:pPr marL="342900" indent="-342900">
              <a:buFont typeface="Wingdings" panose="05000000000000000000" pitchFamily="2" charset="2"/>
              <a:buChar char="ü"/>
            </a:pPr>
            <a:r>
              <a:rPr lang="en-US" dirty="0"/>
              <a:t>Graduation Pathways</a:t>
            </a:r>
          </a:p>
          <a:p>
            <a:pPr marL="342900" indent="-342900">
              <a:buFont typeface="Wingdings" panose="05000000000000000000" pitchFamily="2" charset="2"/>
              <a:buChar char="ü"/>
            </a:pPr>
            <a:r>
              <a:rPr lang="en-US" dirty="0"/>
              <a:t>Honor Graduates</a:t>
            </a:r>
          </a:p>
          <a:p>
            <a:pPr marL="342900" indent="-342900">
              <a:buFont typeface="Wingdings" panose="05000000000000000000" pitchFamily="2" charset="2"/>
              <a:buChar char="ü"/>
            </a:pPr>
            <a:r>
              <a:rPr lang="en-US" dirty="0"/>
              <a:t>Top of Class</a:t>
            </a:r>
          </a:p>
          <a:p>
            <a:pPr marL="342900" indent="-342900">
              <a:buFont typeface="Wingdings" panose="05000000000000000000" pitchFamily="2" charset="2"/>
              <a:buChar char="ü"/>
            </a:pPr>
            <a:r>
              <a:rPr lang="en-US" dirty="0"/>
              <a:t>LEAP / ACT / WorkKeys Requirements</a:t>
            </a:r>
          </a:p>
          <a:p>
            <a:pPr marL="342900" indent="-342900">
              <a:buFont typeface="Wingdings" panose="05000000000000000000" pitchFamily="2" charset="2"/>
              <a:buChar char="ü"/>
            </a:pPr>
            <a:r>
              <a:rPr lang="en-US" dirty="0"/>
              <a:t>Scholarships</a:t>
            </a:r>
          </a:p>
          <a:p>
            <a:pPr marL="342900" indent="-342900">
              <a:buFont typeface="Wingdings" panose="05000000000000000000" pitchFamily="2" charset="2"/>
              <a:buChar char="ü"/>
            </a:pPr>
            <a:r>
              <a:rPr lang="en-US" dirty="0"/>
              <a:t>Short Day / Internships / Cooperative Office Education Senior Year</a:t>
            </a:r>
          </a:p>
          <a:p>
            <a:endParaRPr lang="en-US" dirty="0"/>
          </a:p>
        </p:txBody>
      </p:sp>
    </p:spTree>
    <p:extLst>
      <p:ext uri="{BB962C8B-B14F-4D97-AF65-F5344CB8AC3E}">
        <p14:creationId xmlns:p14="http://schemas.microsoft.com/office/powerpoint/2010/main" val="989716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93A5A-4883-446E-9F9E-58D64B17C3A1}"/>
              </a:ext>
            </a:extLst>
          </p:cNvPr>
          <p:cNvSpPr>
            <a:spLocks noGrp="1"/>
          </p:cNvSpPr>
          <p:nvPr>
            <p:ph type="title"/>
          </p:nvPr>
        </p:nvSpPr>
        <p:spPr/>
        <p:txBody>
          <a:bodyPr/>
          <a:lstStyle/>
          <a:p>
            <a:pPr algn="ctr"/>
            <a:r>
              <a:rPr lang="en-US" dirty="0">
                <a:latin typeface="Aptos Display"/>
              </a:rPr>
              <a:t>LOUISIANA GRADUATION PATHWAYS</a:t>
            </a:r>
          </a:p>
        </p:txBody>
      </p:sp>
      <p:sp>
        <p:nvSpPr>
          <p:cNvPr id="3" name="Content Placeholder 2">
            <a:extLst>
              <a:ext uri="{FF2B5EF4-FFF2-40B4-BE49-F238E27FC236}">
                <a16:creationId xmlns:a16="http://schemas.microsoft.com/office/drawing/2014/main" id="{CB8212C4-74E7-4EDB-8054-9839B0AB0A18}"/>
              </a:ext>
            </a:extLst>
          </p:cNvPr>
          <p:cNvSpPr>
            <a:spLocks noGrp="1"/>
          </p:cNvSpPr>
          <p:nvPr>
            <p:ph sz="half" idx="1"/>
          </p:nvPr>
        </p:nvSpPr>
        <p:spPr>
          <a:xfrm>
            <a:off x="1676401" y="1676401"/>
            <a:ext cx="5071532" cy="4792132"/>
          </a:xfrm>
        </p:spPr>
        <p:txBody>
          <a:bodyPr>
            <a:normAutofit fontScale="55000" lnSpcReduction="20000"/>
          </a:bodyPr>
          <a:lstStyle/>
          <a:p>
            <a:r>
              <a:rPr lang="en-US" sz="2200" b="1" dirty="0"/>
              <a:t>TOPS University Diploma — 24 credits       </a:t>
            </a:r>
          </a:p>
          <a:p>
            <a:r>
              <a:rPr lang="en-US" sz="2200" b="1" dirty="0"/>
              <a:t>College-preparatory pathway </a:t>
            </a:r>
          </a:p>
          <a:p>
            <a:r>
              <a:rPr lang="en-US" sz="2200" b="1" dirty="0"/>
              <a:t>Think: “I’m preparing primarily for college.”</a:t>
            </a:r>
            <a:endParaRPr lang="en-US" sz="2200" dirty="0"/>
          </a:p>
          <a:p>
            <a:r>
              <a:rPr lang="en-US" sz="2200" dirty="0"/>
              <a:t>The </a:t>
            </a:r>
            <a:r>
              <a:rPr lang="en-US" sz="2200" b="1" dirty="0"/>
              <a:t>TOPS University Diploma</a:t>
            </a:r>
            <a:r>
              <a:rPr lang="en-US" sz="2200" dirty="0"/>
              <a:t> is Louisiana’s college-preparatory diploma. It is designed for students who are planning to attend a four-year college or university and want to keep the broadest range of college options open. The state describes it as a true college-preparatory curriculum. </a:t>
            </a:r>
          </a:p>
          <a:p>
            <a:endParaRPr lang="en-US" sz="2200" b="1" dirty="0"/>
          </a:p>
          <a:p>
            <a:pPr lvl="1"/>
            <a:r>
              <a:rPr lang="en-US" sz="2200" dirty="0"/>
              <a:t>4 English </a:t>
            </a:r>
          </a:p>
          <a:p>
            <a:pPr lvl="1"/>
            <a:r>
              <a:rPr lang="en-US" sz="2200" dirty="0"/>
              <a:t>4 Math </a:t>
            </a:r>
          </a:p>
          <a:p>
            <a:pPr lvl="1"/>
            <a:r>
              <a:rPr lang="en-US" sz="2200" dirty="0"/>
              <a:t>4 Science </a:t>
            </a:r>
          </a:p>
          <a:p>
            <a:pPr lvl="1"/>
            <a:r>
              <a:rPr lang="en-US" sz="2200" dirty="0"/>
              <a:t>4 Social Studies </a:t>
            </a:r>
          </a:p>
          <a:p>
            <a:pPr lvl="1"/>
            <a:r>
              <a:rPr lang="en-US" sz="2200" dirty="0"/>
              <a:t>2 Foreign Language </a:t>
            </a:r>
          </a:p>
          <a:p>
            <a:pPr lvl="1"/>
            <a:r>
              <a:rPr lang="en-US" sz="2200" dirty="0"/>
              <a:t>1 Fine Arts </a:t>
            </a:r>
          </a:p>
          <a:p>
            <a:pPr lvl="1"/>
            <a:r>
              <a:rPr lang="en-US" sz="2200" dirty="0"/>
              <a:t>1 Financial Literacy</a:t>
            </a:r>
          </a:p>
          <a:p>
            <a:pPr lvl="1"/>
            <a:r>
              <a:rPr lang="en-US" sz="2200" dirty="0"/>
              <a:t>0.5 Health</a:t>
            </a:r>
          </a:p>
          <a:p>
            <a:pPr lvl="1"/>
            <a:r>
              <a:rPr lang="en-US" sz="2200" dirty="0"/>
              <a:t>1.5 P.E.</a:t>
            </a:r>
          </a:p>
          <a:p>
            <a:pPr lvl="1"/>
            <a:r>
              <a:rPr lang="en-US" sz="2200" dirty="0"/>
              <a:t>2 Electives </a:t>
            </a:r>
          </a:p>
          <a:p>
            <a:endParaRPr lang="en-US" dirty="0"/>
          </a:p>
        </p:txBody>
      </p:sp>
      <p:sp>
        <p:nvSpPr>
          <p:cNvPr id="4" name="Content Placeholder 3">
            <a:extLst>
              <a:ext uri="{FF2B5EF4-FFF2-40B4-BE49-F238E27FC236}">
                <a16:creationId xmlns:a16="http://schemas.microsoft.com/office/drawing/2014/main" id="{8EF9AE12-D6CA-4B7B-9451-0768C72F06F6}"/>
              </a:ext>
            </a:extLst>
          </p:cNvPr>
          <p:cNvSpPr>
            <a:spLocks noGrp="1"/>
          </p:cNvSpPr>
          <p:nvPr>
            <p:ph sz="half" idx="2"/>
          </p:nvPr>
        </p:nvSpPr>
        <p:spPr>
          <a:xfrm>
            <a:off x="7027335" y="1600199"/>
            <a:ext cx="4910665" cy="4868333"/>
          </a:xfrm>
        </p:spPr>
        <p:txBody>
          <a:bodyPr>
            <a:normAutofit fontScale="55000" lnSpcReduction="20000"/>
          </a:bodyPr>
          <a:lstStyle/>
          <a:p>
            <a:r>
              <a:rPr lang="en-US" sz="2200" b="1" dirty="0"/>
              <a:t>TOPS Tech Career Diploma — 23 credits     </a:t>
            </a:r>
          </a:p>
          <a:p>
            <a:r>
              <a:rPr lang="en-US" sz="2200" b="1" dirty="0"/>
              <a:t>Career/Technical pathway </a:t>
            </a:r>
          </a:p>
          <a:p>
            <a:r>
              <a:rPr lang="en-US" sz="2200" b="1" dirty="0"/>
              <a:t>Think: “I want to graduate with career skills and a credential.”</a:t>
            </a:r>
            <a:endParaRPr lang="en-US" sz="2200" dirty="0"/>
          </a:p>
          <a:p>
            <a:r>
              <a:rPr lang="en-US" sz="2200" dirty="0"/>
              <a:t>The </a:t>
            </a:r>
            <a:r>
              <a:rPr lang="en-US" sz="2200" b="1" dirty="0"/>
              <a:t>Jump Start TOPS Tech Career Diploma</a:t>
            </a:r>
            <a:r>
              <a:rPr lang="en-US" sz="2200" dirty="0"/>
              <a:t> is designed around </a:t>
            </a:r>
            <a:r>
              <a:rPr lang="en-US" sz="2200" b="1" dirty="0"/>
              <a:t>career and technical education (CTE)</a:t>
            </a:r>
            <a:r>
              <a:rPr lang="en-US" sz="2200" dirty="0"/>
              <a:t>. It allows students to graduate with academic coursework </a:t>
            </a:r>
            <a:r>
              <a:rPr lang="en-US" sz="2200" b="1" dirty="0"/>
              <a:t>plus training connected to an actual career field</a:t>
            </a:r>
            <a:r>
              <a:rPr lang="en-US" sz="2200" dirty="0"/>
              <a:t>.</a:t>
            </a:r>
          </a:p>
          <a:p>
            <a:r>
              <a:rPr lang="en-US" sz="2200" dirty="0"/>
              <a:t>Louisiana describes Jump Start as a pathway in which students can graduate having earned </a:t>
            </a:r>
            <a:r>
              <a:rPr lang="en-US" sz="2200" b="1" dirty="0"/>
              <a:t>industry credentials</a:t>
            </a:r>
            <a:r>
              <a:rPr lang="en-US" sz="2200" dirty="0"/>
              <a:t> and be prepared either to enter the workforce or continue their education after high school.</a:t>
            </a:r>
          </a:p>
          <a:p>
            <a:endParaRPr lang="en-US" sz="2200" b="1" dirty="0"/>
          </a:p>
          <a:p>
            <a:pPr lvl="1"/>
            <a:r>
              <a:rPr lang="en-US" sz="2200" dirty="0"/>
              <a:t>4 English </a:t>
            </a:r>
          </a:p>
          <a:p>
            <a:pPr lvl="1"/>
            <a:r>
              <a:rPr lang="en-US" sz="2200" dirty="0"/>
              <a:t>4 Math</a:t>
            </a:r>
          </a:p>
          <a:p>
            <a:pPr lvl="1"/>
            <a:r>
              <a:rPr lang="en-US" sz="2200" dirty="0"/>
              <a:t>2 Science </a:t>
            </a:r>
          </a:p>
          <a:p>
            <a:pPr lvl="1"/>
            <a:r>
              <a:rPr lang="en-US" sz="2200" dirty="0"/>
              <a:t>2 Social Studies </a:t>
            </a:r>
          </a:p>
          <a:p>
            <a:pPr lvl="1"/>
            <a:r>
              <a:rPr lang="en-US" sz="2200" dirty="0"/>
              <a:t>0.5 Health </a:t>
            </a:r>
          </a:p>
          <a:p>
            <a:pPr lvl="1"/>
            <a:r>
              <a:rPr lang="en-US" sz="2200" dirty="0"/>
              <a:t>1.5 PE </a:t>
            </a:r>
          </a:p>
          <a:p>
            <a:pPr lvl="1"/>
            <a:r>
              <a:rPr lang="en-US" sz="2200" dirty="0"/>
              <a:t>9 Jump Start/CTE credits </a:t>
            </a:r>
          </a:p>
          <a:p>
            <a:pPr lvl="1"/>
            <a:r>
              <a:rPr lang="en-US" sz="2200" dirty="0"/>
              <a:t>At least </a:t>
            </a:r>
            <a:r>
              <a:rPr lang="en-US" sz="2200" b="1" dirty="0"/>
              <a:t>1 industry-based credential</a:t>
            </a:r>
            <a:r>
              <a:rPr lang="en-US" sz="2200" dirty="0"/>
              <a:t> </a:t>
            </a:r>
          </a:p>
          <a:p>
            <a:endParaRPr lang="en-US" dirty="0"/>
          </a:p>
        </p:txBody>
      </p:sp>
    </p:spTree>
    <p:extLst>
      <p:ext uri="{BB962C8B-B14F-4D97-AF65-F5344CB8AC3E}">
        <p14:creationId xmlns:p14="http://schemas.microsoft.com/office/powerpoint/2010/main" val="34040028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FA2F6-E665-46B7-AEC1-30D79E3E70C6}"/>
              </a:ext>
            </a:extLst>
          </p:cNvPr>
          <p:cNvSpPr>
            <a:spLocks noGrp="1"/>
          </p:cNvSpPr>
          <p:nvPr>
            <p:ph type="title"/>
          </p:nvPr>
        </p:nvSpPr>
        <p:spPr>
          <a:xfrm>
            <a:off x="2589212" y="347133"/>
            <a:ext cx="8915399" cy="1481667"/>
          </a:xfrm>
        </p:spPr>
        <p:txBody>
          <a:bodyPr/>
          <a:lstStyle/>
          <a:p>
            <a:pPr algn="ctr"/>
            <a:r>
              <a:rPr lang="en-US" sz="3200" b="1" dirty="0">
                <a:latin typeface="Aptos"/>
              </a:rPr>
              <a:t>HONOR GRADUATES</a:t>
            </a:r>
            <a:br>
              <a:rPr lang="en-US" dirty="0"/>
            </a:br>
            <a:endParaRPr lang="en-US" dirty="0"/>
          </a:p>
        </p:txBody>
      </p:sp>
      <p:sp>
        <p:nvSpPr>
          <p:cNvPr id="3" name="Text Placeholder 2">
            <a:extLst>
              <a:ext uri="{FF2B5EF4-FFF2-40B4-BE49-F238E27FC236}">
                <a16:creationId xmlns:a16="http://schemas.microsoft.com/office/drawing/2014/main" id="{69AF0418-9DDA-4E8B-B8BD-33C41EEB78F4}"/>
              </a:ext>
            </a:extLst>
          </p:cNvPr>
          <p:cNvSpPr>
            <a:spLocks noGrp="1"/>
          </p:cNvSpPr>
          <p:nvPr>
            <p:ph type="body" idx="1"/>
          </p:nvPr>
        </p:nvSpPr>
        <p:spPr>
          <a:xfrm>
            <a:off x="2589212" y="1634066"/>
            <a:ext cx="8915399" cy="4004733"/>
          </a:xfrm>
        </p:spPr>
        <p:txBody>
          <a:bodyPr>
            <a:normAutofit/>
          </a:bodyPr>
          <a:lstStyle/>
          <a:p>
            <a:r>
              <a:rPr lang="en-US" b="1" dirty="0">
                <a:solidFill>
                  <a:srgbClr val="232D2A"/>
                </a:solidFill>
                <a:latin typeface="Aptos"/>
              </a:rPr>
              <a:t>Determined by Cumulative weighted GPA at the end of senior year</a:t>
            </a:r>
          </a:p>
          <a:p>
            <a:pPr marL="285750" indent="-285750">
              <a:buFont typeface="Arial" panose="020B0604020202020204" pitchFamily="34" charset="0"/>
              <a:buChar char="•"/>
            </a:pPr>
            <a:r>
              <a:rPr lang="en-US" b="1" dirty="0">
                <a:latin typeface="Aptos"/>
              </a:rPr>
              <a:t>TOP 5%: </a:t>
            </a:r>
            <a:r>
              <a:rPr lang="en-US" dirty="0">
                <a:latin typeface="Aptos"/>
              </a:rPr>
              <a:t>Recognized at graduation with gold tassels, gold cords, and gold stoles</a:t>
            </a:r>
          </a:p>
          <a:p>
            <a:endParaRPr lang="en-US" dirty="0">
              <a:latin typeface="Aptos"/>
            </a:endParaRPr>
          </a:p>
          <a:p>
            <a:pPr marL="285750" indent="-285750">
              <a:buFont typeface="Arial" panose="020B0604020202020204" pitchFamily="34" charset="0"/>
              <a:buChar char="•"/>
            </a:pPr>
            <a:r>
              <a:rPr lang="en-US" b="1" dirty="0">
                <a:latin typeface="Aptos"/>
              </a:rPr>
              <a:t>TOP 10%: </a:t>
            </a:r>
            <a:r>
              <a:rPr lang="en-US" dirty="0">
                <a:latin typeface="Aptos"/>
              </a:rPr>
              <a:t>Recognized at graduation with gold tassels and gold cords</a:t>
            </a:r>
          </a:p>
          <a:p>
            <a:endParaRPr lang="en-US" dirty="0">
              <a:latin typeface="Aptos"/>
            </a:endParaRPr>
          </a:p>
          <a:p>
            <a:pPr marL="285750" indent="-285750">
              <a:buFont typeface="Arial" panose="020B0604020202020204" pitchFamily="34" charset="0"/>
              <a:buChar char="•"/>
            </a:pPr>
            <a:r>
              <a:rPr lang="en-US" b="1" dirty="0">
                <a:latin typeface="Aptos"/>
              </a:rPr>
              <a:t>TOP 15%: </a:t>
            </a:r>
            <a:r>
              <a:rPr lang="en-US" dirty="0">
                <a:latin typeface="Aptos"/>
              </a:rPr>
              <a:t>Recognized at graduation with gold tassels</a:t>
            </a:r>
          </a:p>
          <a:p>
            <a:endParaRPr lang="en-US" dirty="0"/>
          </a:p>
        </p:txBody>
      </p:sp>
    </p:spTree>
    <p:extLst>
      <p:ext uri="{BB962C8B-B14F-4D97-AF65-F5344CB8AC3E}">
        <p14:creationId xmlns:p14="http://schemas.microsoft.com/office/powerpoint/2010/main" val="4190508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FE673-97C5-4344-BE6C-486CB560312E}"/>
              </a:ext>
            </a:extLst>
          </p:cNvPr>
          <p:cNvSpPr>
            <a:spLocks noGrp="1"/>
          </p:cNvSpPr>
          <p:nvPr>
            <p:ph type="title"/>
          </p:nvPr>
        </p:nvSpPr>
        <p:spPr>
          <a:xfrm>
            <a:off x="2589212" y="524934"/>
            <a:ext cx="8915399" cy="702733"/>
          </a:xfrm>
        </p:spPr>
        <p:txBody>
          <a:bodyPr>
            <a:normAutofit/>
          </a:bodyPr>
          <a:lstStyle/>
          <a:p>
            <a:pPr algn="ctr"/>
            <a:r>
              <a:rPr lang="en-US" sz="3200" dirty="0">
                <a:latin typeface="Aptos"/>
              </a:rPr>
              <a:t>TOP OF CLASS</a:t>
            </a:r>
          </a:p>
        </p:txBody>
      </p:sp>
      <p:sp>
        <p:nvSpPr>
          <p:cNvPr id="3" name="Text Placeholder 2">
            <a:extLst>
              <a:ext uri="{FF2B5EF4-FFF2-40B4-BE49-F238E27FC236}">
                <a16:creationId xmlns:a16="http://schemas.microsoft.com/office/drawing/2014/main" id="{5C8E210F-54A3-43F8-A1BD-C44C9015CD08}"/>
              </a:ext>
            </a:extLst>
          </p:cNvPr>
          <p:cNvSpPr>
            <a:spLocks noGrp="1"/>
          </p:cNvSpPr>
          <p:nvPr>
            <p:ph type="body" idx="1"/>
          </p:nvPr>
        </p:nvSpPr>
        <p:spPr>
          <a:xfrm>
            <a:off x="2589212" y="1591732"/>
            <a:ext cx="8915399" cy="4021667"/>
          </a:xfrm>
        </p:spPr>
        <p:txBody>
          <a:bodyPr>
            <a:normAutofit fontScale="92500" lnSpcReduction="20000"/>
          </a:bodyPr>
          <a:lstStyle/>
          <a:p>
            <a:pPr marL="285750" lvl="0" indent="-285750">
              <a:lnSpc>
                <a:spcPct val="108000"/>
              </a:lnSpc>
              <a:spcBef>
                <a:spcPts val="0"/>
              </a:spcBef>
              <a:spcAft>
                <a:spcPts val="1000"/>
              </a:spcAft>
              <a:buClrTx/>
              <a:buFont typeface="Arial" panose="020B0604020202020204" pitchFamily="34" charset="0"/>
              <a:buChar char="•"/>
            </a:pPr>
            <a:r>
              <a:rPr lang="en-US" sz="2800" dirty="0">
                <a:solidFill>
                  <a:srgbClr val="232D2A"/>
                </a:solidFill>
                <a:latin typeface="Aptos"/>
              </a:rPr>
              <a:t>Top in Class is determined at the end senior year. </a:t>
            </a:r>
          </a:p>
          <a:p>
            <a:pPr lvl="0">
              <a:lnSpc>
                <a:spcPct val="108000"/>
              </a:lnSpc>
              <a:spcBef>
                <a:spcPts val="0"/>
              </a:spcBef>
              <a:spcAft>
                <a:spcPts val="1000"/>
              </a:spcAft>
              <a:buClrTx/>
            </a:pPr>
            <a:endParaRPr lang="en-US" sz="2800" dirty="0">
              <a:solidFill>
                <a:srgbClr val="232D2A"/>
              </a:solidFill>
              <a:latin typeface="Aptos"/>
            </a:endParaRPr>
          </a:p>
          <a:p>
            <a:pPr marL="285750" lvl="0" indent="-285750">
              <a:lnSpc>
                <a:spcPct val="108000"/>
              </a:lnSpc>
              <a:spcBef>
                <a:spcPts val="0"/>
              </a:spcBef>
              <a:spcAft>
                <a:spcPts val="1000"/>
              </a:spcAft>
              <a:buClrTx/>
              <a:buFont typeface="Arial" panose="020B0604020202020204" pitchFamily="34" charset="0"/>
              <a:buChar char="•"/>
            </a:pPr>
            <a:r>
              <a:rPr lang="en-US" sz="2800" dirty="0">
                <a:solidFill>
                  <a:srgbClr val="232D2A"/>
                </a:solidFill>
                <a:latin typeface="Aptos"/>
              </a:rPr>
              <a:t>Uses only grades earned in 9</a:t>
            </a:r>
            <a:r>
              <a:rPr lang="en-US" sz="2800" baseline="30000" dirty="0">
                <a:solidFill>
                  <a:srgbClr val="232D2A"/>
                </a:solidFill>
                <a:latin typeface="Aptos"/>
              </a:rPr>
              <a:t>th</a:t>
            </a:r>
            <a:r>
              <a:rPr lang="en-US" sz="2800" dirty="0">
                <a:solidFill>
                  <a:srgbClr val="232D2A"/>
                </a:solidFill>
                <a:latin typeface="Aptos"/>
              </a:rPr>
              <a:t> through 12</a:t>
            </a:r>
            <a:r>
              <a:rPr lang="en-US" sz="2800" baseline="30000" dirty="0">
                <a:solidFill>
                  <a:srgbClr val="232D2A"/>
                </a:solidFill>
                <a:latin typeface="Aptos"/>
              </a:rPr>
              <a:t>th</a:t>
            </a:r>
            <a:r>
              <a:rPr lang="en-US" sz="2800" dirty="0">
                <a:solidFill>
                  <a:srgbClr val="232D2A"/>
                </a:solidFill>
                <a:latin typeface="Aptos"/>
              </a:rPr>
              <a:t> grades. </a:t>
            </a:r>
          </a:p>
          <a:p>
            <a:pPr lvl="0">
              <a:lnSpc>
                <a:spcPct val="108000"/>
              </a:lnSpc>
              <a:spcBef>
                <a:spcPts val="0"/>
              </a:spcBef>
              <a:spcAft>
                <a:spcPts val="1000"/>
              </a:spcAft>
              <a:buClrTx/>
            </a:pPr>
            <a:endParaRPr lang="en-US" sz="2800" dirty="0">
              <a:solidFill>
                <a:srgbClr val="232D2A"/>
              </a:solidFill>
              <a:latin typeface="Aptos"/>
            </a:endParaRPr>
          </a:p>
          <a:p>
            <a:pPr marL="285750" lvl="0" indent="-285750">
              <a:lnSpc>
                <a:spcPct val="108000"/>
              </a:lnSpc>
              <a:spcBef>
                <a:spcPts val="0"/>
              </a:spcBef>
              <a:spcAft>
                <a:spcPts val="1000"/>
              </a:spcAft>
              <a:buClrTx/>
              <a:buFont typeface="Arial" panose="020B0604020202020204" pitchFamily="34" charset="0"/>
              <a:buChar char="•"/>
            </a:pPr>
            <a:r>
              <a:rPr lang="en-US" sz="2800" dirty="0">
                <a:solidFill>
                  <a:srgbClr val="232D2A"/>
                </a:solidFill>
                <a:latin typeface="Aptos"/>
              </a:rPr>
              <a:t>Calculated using maximum of 28 credits earned: 16 weighted and 12 unweighted.</a:t>
            </a:r>
          </a:p>
          <a:p>
            <a:pPr lvl="0">
              <a:lnSpc>
                <a:spcPct val="108000"/>
              </a:lnSpc>
              <a:spcBef>
                <a:spcPts val="0"/>
              </a:spcBef>
              <a:spcAft>
                <a:spcPts val="1000"/>
              </a:spcAft>
              <a:buClrTx/>
            </a:pPr>
            <a:endParaRPr lang="en-US" sz="2800" dirty="0">
              <a:solidFill>
                <a:srgbClr val="232D2A"/>
              </a:solidFill>
              <a:latin typeface="Aptos"/>
            </a:endParaRPr>
          </a:p>
          <a:p>
            <a:pPr marL="285750" lvl="0" indent="-285750">
              <a:lnSpc>
                <a:spcPct val="108000"/>
              </a:lnSpc>
              <a:spcBef>
                <a:spcPts val="0"/>
              </a:spcBef>
              <a:spcAft>
                <a:spcPts val="1000"/>
              </a:spcAft>
              <a:buClrTx/>
              <a:buFont typeface="Arial" panose="020B0604020202020204" pitchFamily="34" charset="0"/>
              <a:buChar char="•"/>
            </a:pPr>
            <a:r>
              <a:rPr lang="en-US" sz="2800" dirty="0">
                <a:solidFill>
                  <a:srgbClr val="232D2A"/>
                </a:solidFill>
                <a:latin typeface="Aptos"/>
              </a:rPr>
              <a:t>Recognition at graduation </a:t>
            </a:r>
          </a:p>
          <a:p>
            <a:endParaRPr lang="en-US" dirty="0"/>
          </a:p>
        </p:txBody>
      </p:sp>
    </p:spTree>
    <p:extLst>
      <p:ext uri="{BB962C8B-B14F-4D97-AF65-F5344CB8AC3E}">
        <p14:creationId xmlns:p14="http://schemas.microsoft.com/office/powerpoint/2010/main" val="4075493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59919-BD50-4CFE-855C-619ED58BD31D}"/>
              </a:ext>
            </a:extLst>
          </p:cNvPr>
          <p:cNvSpPr>
            <a:spLocks noGrp="1"/>
          </p:cNvSpPr>
          <p:nvPr>
            <p:ph type="title"/>
          </p:nvPr>
        </p:nvSpPr>
        <p:spPr>
          <a:xfrm>
            <a:off x="2589212" y="457200"/>
            <a:ext cx="8915399" cy="1625600"/>
          </a:xfrm>
        </p:spPr>
        <p:txBody>
          <a:bodyPr>
            <a:normAutofit/>
          </a:bodyPr>
          <a:lstStyle/>
          <a:p>
            <a:pPr algn="ctr"/>
            <a:r>
              <a:rPr lang="en-US" dirty="0">
                <a:latin typeface="Aptos"/>
              </a:rPr>
              <a:t>LEAP / ACT / WorkKeys Requirements</a:t>
            </a:r>
            <a:br>
              <a:rPr lang="en-US" dirty="0">
                <a:latin typeface="Aptos"/>
              </a:rPr>
            </a:br>
            <a:endParaRPr lang="en-US" dirty="0">
              <a:latin typeface="Aptos"/>
            </a:endParaRPr>
          </a:p>
        </p:txBody>
      </p:sp>
      <p:sp>
        <p:nvSpPr>
          <p:cNvPr id="3" name="Text Placeholder 2">
            <a:extLst>
              <a:ext uri="{FF2B5EF4-FFF2-40B4-BE49-F238E27FC236}">
                <a16:creationId xmlns:a16="http://schemas.microsoft.com/office/drawing/2014/main" id="{EE00E0BD-5B8F-4E26-9836-DEFCA6EF61E7}"/>
              </a:ext>
            </a:extLst>
          </p:cNvPr>
          <p:cNvSpPr>
            <a:spLocks noGrp="1"/>
          </p:cNvSpPr>
          <p:nvPr>
            <p:ph type="body" idx="1"/>
          </p:nvPr>
        </p:nvSpPr>
        <p:spPr>
          <a:xfrm>
            <a:off x="2589212" y="1871132"/>
            <a:ext cx="8915399" cy="3005667"/>
          </a:xfrm>
        </p:spPr>
        <p:txBody>
          <a:bodyPr>
            <a:normAutofit fontScale="92500" lnSpcReduction="10000"/>
          </a:bodyPr>
          <a:lstStyle/>
          <a:p>
            <a:r>
              <a:rPr lang="en-US" b="1" dirty="0"/>
              <a:t>What assessments do Louisiana high school students need to know about?</a:t>
            </a:r>
            <a:endParaRPr lang="en-US" dirty="0"/>
          </a:p>
          <a:p>
            <a:r>
              <a:rPr lang="en-US" dirty="0"/>
              <a:t>Louisiana students may encounter several state-required assessments during high school. The requirements can depend on the student's </a:t>
            </a:r>
            <a:r>
              <a:rPr lang="en-US" b="1" dirty="0"/>
              <a:t>diploma pathway, courses taken, and assessment program</a:t>
            </a:r>
            <a:r>
              <a:rPr lang="en-US" dirty="0"/>
              <a:t>.</a:t>
            </a:r>
          </a:p>
          <a:p>
            <a:r>
              <a:rPr lang="en-US" dirty="0"/>
              <a:t>The three assessments highlighted in this PowerPoint are:</a:t>
            </a:r>
          </a:p>
          <a:p>
            <a:pPr lvl="0"/>
            <a:r>
              <a:rPr lang="en-US" b="1" dirty="0"/>
              <a:t>LEAP 2025</a:t>
            </a:r>
            <a:r>
              <a:rPr lang="en-US" dirty="0"/>
              <a:t> – Course-based state assessments</a:t>
            </a:r>
          </a:p>
          <a:p>
            <a:pPr lvl="0"/>
            <a:r>
              <a:rPr lang="en-US" b="1" dirty="0"/>
              <a:t>ACT</a:t>
            </a:r>
            <a:r>
              <a:rPr lang="en-US" dirty="0"/>
              <a:t> – College and career readiness assessment</a:t>
            </a:r>
          </a:p>
          <a:p>
            <a:pPr lvl="0"/>
            <a:r>
              <a:rPr lang="en-US" b="1" dirty="0"/>
              <a:t>ACT WorkKeys</a:t>
            </a:r>
            <a:r>
              <a:rPr lang="en-US" dirty="0"/>
              <a:t> – Career and workplace readiness assessment (TOPS TECH)</a:t>
            </a:r>
          </a:p>
          <a:p>
            <a:endParaRPr lang="en-US" dirty="0"/>
          </a:p>
        </p:txBody>
      </p:sp>
    </p:spTree>
    <p:extLst>
      <p:ext uri="{BB962C8B-B14F-4D97-AF65-F5344CB8AC3E}">
        <p14:creationId xmlns:p14="http://schemas.microsoft.com/office/powerpoint/2010/main" val="1895011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6A21B-3ED2-4EA8-80E3-466DFAA5EBDD}"/>
              </a:ext>
            </a:extLst>
          </p:cNvPr>
          <p:cNvSpPr>
            <a:spLocks noGrp="1"/>
          </p:cNvSpPr>
          <p:nvPr>
            <p:ph type="title"/>
          </p:nvPr>
        </p:nvSpPr>
        <p:spPr>
          <a:xfrm>
            <a:off x="2592924" y="624110"/>
            <a:ext cx="8911687" cy="976090"/>
          </a:xfrm>
        </p:spPr>
        <p:txBody>
          <a:bodyPr>
            <a:normAutofit fontScale="90000"/>
          </a:bodyPr>
          <a:lstStyle/>
          <a:p>
            <a:pPr algn="ctr"/>
            <a:r>
              <a:rPr lang="en-US" b="1" dirty="0">
                <a:latin typeface="Aptos"/>
              </a:rPr>
              <a:t>🎓 LOUISIANA HIGH SCHOOL</a:t>
            </a:r>
            <a:br>
              <a:rPr lang="en-US" b="1" dirty="0">
                <a:latin typeface="Aptos"/>
              </a:rPr>
            </a:br>
            <a:r>
              <a:rPr lang="en-US" b="1" dirty="0">
                <a:latin typeface="Aptos"/>
              </a:rPr>
              <a:t>ASSESSMENT </a:t>
            </a:r>
            <a:br>
              <a:rPr lang="en-US" b="1" dirty="0"/>
            </a:br>
            <a:endParaRPr lang="en-US" dirty="0"/>
          </a:p>
        </p:txBody>
      </p:sp>
      <p:sp>
        <p:nvSpPr>
          <p:cNvPr id="3" name="Content Placeholder 2">
            <a:extLst>
              <a:ext uri="{FF2B5EF4-FFF2-40B4-BE49-F238E27FC236}">
                <a16:creationId xmlns:a16="http://schemas.microsoft.com/office/drawing/2014/main" id="{52D4D5DD-1769-4548-BB78-39A643BAF21B}"/>
              </a:ext>
            </a:extLst>
          </p:cNvPr>
          <p:cNvSpPr>
            <a:spLocks noGrp="1"/>
          </p:cNvSpPr>
          <p:nvPr>
            <p:ph sz="half" idx="1"/>
          </p:nvPr>
        </p:nvSpPr>
        <p:spPr>
          <a:xfrm>
            <a:off x="2023534" y="2133599"/>
            <a:ext cx="3048000" cy="4351867"/>
          </a:xfrm>
        </p:spPr>
        <p:txBody>
          <a:bodyPr>
            <a:normAutofit fontScale="92500" lnSpcReduction="20000"/>
          </a:bodyPr>
          <a:lstStyle/>
          <a:p>
            <a:pPr marL="0" indent="0">
              <a:buNone/>
            </a:pPr>
            <a:r>
              <a:rPr lang="en-US" sz="1700" b="1" dirty="0">
                <a:latin typeface="Aptos"/>
              </a:rPr>
              <a:t>📘 LEAP 2025 — COURSE ASSESSMENTS</a:t>
            </a:r>
          </a:p>
          <a:p>
            <a:r>
              <a:rPr lang="en-US" sz="1700" dirty="0">
                <a:latin typeface="Aptos"/>
              </a:rPr>
              <a:t>Students take state assessments connected to required high school courses for graduation</a:t>
            </a:r>
          </a:p>
          <a:p>
            <a:r>
              <a:rPr lang="en-US" sz="1700" b="1" dirty="0">
                <a:latin typeface="Aptos"/>
              </a:rPr>
              <a:t>High School Assessments May Include:</a:t>
            </a:r>
            <a:endParaRPr lang="en-US" sz="1700" dirty="0">
              <a:latin typeface="Aptos"/>
            </a:endParaRPr>
          </a:p>
          <a:p>
            <a:pPr lvl="1"/>
            <a:r>
              <a:rPr lang="en-US" sz="1500" dirty="0">
                <a:latin typeface="Aptos"/>
              </a:rPr>
              <a:t>English I</a:t>
            </a:r>
          </a:p>
          <a:p>
            <a:pPr lvl="1"/>
            <a:r>
              <a:rPr lang="en-US" sz="1500" dirty="0">
                <a:latin typeface="Aptos"/>
              </a:rPr>
              <a:t>English II</a:t>
            </a:r>
          </a:p>
          <a:p>
            <a:pPr lvl="1"/>
            <a:r>
              <a:rPr lang="en-US" sz="1500" dirty="0">
                <a:latin typeface="Aptos"/>
              </a:rPr>
              <a:t>Algebra I</a:t>
            </a:r>
          </a:p>
          <a:p>
            <a:pPr lvl="1"/>
            <a:r>
              <a:rPr lang="en-US" sz="1500" dirty="0">
                <a:latin typeface="Aptos"/>
              </a:rPr>
              <a:t>Geometry</a:t>
            </a:r>
          </a:p>
          <a:p>
            <a:pPr lvl="1"/>
            <a:r>
              <a:rPr lang="en-US" sz="1500" dirty="0">
                <a:latin typeface="Aptos"/>
              </a:rPr>
              <a:t>Biology</a:t>
            </a:r>
          </a:p>
          <a:p>
            <a:pPr lvl="1"/>
            <a:r>
              <a:rPr lang="en-US" sz="1500" dirty="0">
                <a:latin typeface="Aptos"/>
              </a:rPr>
              <a:t>Civics or U.S. History</a:t>
            </a:r>
          </a:p>
          <a:p>
            <a:endParaRPr lang="en-US" dirty="0"/>
          </a:p>
        </p:txBody>
      </p:sp>
      <p:sp>
        <p:nvSpPr>
          <p:cNvPr id="4" name="Content Placeholder 3">
            <a:extLst>
              <a:ext uri="{FF2B5EF4-FFF2-40B4-BE49-F238E27FC236}">
                <a16:creationId xmlns:a16="http://schemas.microsoft.com/office/drawing/2014/main" id="{DB81F7F1-27FE-40DC-ADB7-7C2E69F3EBB7}"/>
              </a:ext>
            </a:extLst>
          </p:cNvPr>
          <p:cNvSpPr>
            <a:spLocks noGrp="1"/>
          </p:cNvSpPr>
          <p:nvPr>
            <p:ph sz="half" idx="2"/>
          </p:nvPr>
        </p:nvSpPr>
        <p:spPr>
          <a:xfrm>
            <a:off x="8542867" y="2126222"/>
            <a:ext cx="2961744" cy="3777622"/>
          </a:xfrm>
        </p:spPr>
        <p:txBody>
          <a:bodyPr>
            <a:normAutofit fontScale="92500" lnSpcReduction="20000"/>
          </a:bodyPr>
          <a:lstStyle/>
          <a:p>
            <a:pPr marL="0" indent="0">
              <a:buNone/>
            </a:pPr>
            <a:r>
              <a:rPr lang="en-US" sz="1700" b="1" dirty="0">
                <a:latin typeface="Aptos"/>
              </a:rPr>
              <a:t>💼 ACT WORKKEYS — CAREER READINESS</a:t>
            </a:r>
          </a:p>
          <a:p>
            <a:r>
              <a:rPr lang="en-US" sz="1700" dirty="0">
                <a:latin typeface="Aptos"/>
              </a:rPr>
              <a:t>WorkKeys measures skills used in the workplace.</a:t>
            </a:r>
          </a:p>
          <a:p>
            <a:r>
              <a:rPr lang="en-US" sz="1700" b="1" dirty="0">
                <a:latin typeface="Aptos"/>
              </a:rPr>
              <a:t>Assessments:</a:t>
            </a:r>
            <a:br>
              <a:rPr lang="en-US" sz="1700" dirty="0">
                <a:latin typeface="Aptos"/>
              </a:rPr>
            </a:br>
            <a:r>
              <a:rPr lang="en-US" sz="1700" dirty="0">
                <a:latin typeface="Aptos"/>
              </a:rPr>
              <a:t>☐ Applied Math</a:t>
            </a:r>
            <a:br>
              <a:rPr lang="en-US" sz="1700" dirty="0">
                <a:latin typeface="Aptos"/>
              </a:rPr>
            </a:br>
            <a:r>
              <a:rPr lang="en-US" sz="1700" dirty="0">
                <a:latin typeface="Aptos"/>
              </a:rPr>
              <a:t>☐ Graphic Literacy</a:t>
            </a:r>
            <a:br>
              <a:rPr lang="en-US" sz="1700" dirty="0">
                <a:latin typeface="Aptos"/>
              </a:rPr>
            </a:br>
            <a:r>
              <a:rPr lang="en-US" sz="1700" dirty="0">
                <a:latin typeface="Aptos"/>
              </a:rPr>
              <a:t>☐ Workplace Documents</a:t>
            </a:r>
          </a:p>
          <a:p>
            <a:r>
              <a:rPr lang="en-US" sz="1700" b="1" dirty="0">
                <a:latin typeface="Aptos"/>
              </a:rPr>
              <a:t>Grades:</a:t>
            </a:r>
            <a:r>
              <a:rPr lang="en-US" sz="1700" dirty="0">
                <a:latin typeface="Aptos"/>
              </a:rPr>
              <a:t> 11–12</a:t>
            </a:r>
          </a:p>
          <a:p>
            <a:r>
              <a:rPr lang="en-US" sz="1700" dirty="0">
                <a:latin typeface="Aptos"/>
              </a:rPr>
              <a:t>A </a:t>
            </a:r>
            <a:r>
              <a:rPr lang="en-US" sz="1700" b="1" dirty="0">
                <a:latin typeface="Aptos"/>
              </a:rPr>
              <a:t>Gold or Platinum WorkKeys certificate</a:t>
            </a:r>
            <a:r>
              <a:rPr lang="en-US" sz="1700" dirty="0">
                <a:latin typeface="Aptos"/>
              </a:rPr>
              <a:t> can satisfy the nationally recognized exam indicator used in Louisiana accountability.</a:t>
            </a:r>
          </a:p>
          <a:p>
            <a:endParaRPr lang="en-US" dirty="0"/>
          </a:p>
        </p:txBody>
      </p:sp>
      <p:sp>
        <p:nvSpPr>
          <p:cNvPr id="5" name="TextBox 4">
            <a:extLst>
              <a:ext uri="{FF2B5EF4-FFF2-40B4-BE49-F238E27FC236}">
                <a16:creationId xmlns:a16="http://schemas.microsoft.com/office/drawing/2014/main" id="{B2F6A777-20D9-4AD2-9F10-6ABC06122468}"/>
              </a:ext>
            </a:extLst>
          </p:cNvPr>
          <p:cNvSpPr txBox="1"/>
          <p:nvPr/>
        </p:nvSpPr>
        <p:spPr>
          <a:xfrm>
            <a:off x="5166255" y="2126222"/>
            <a:ext cx="3122612" cy="3816429"/>
          </a:xfrm>
          <a:prstGeom prst="rect">
            <a:avLst/>
          </a:prstGeom>
          <a:noFill/>
        </p:spPr>
        <p:txBody>
          <a:bodyPr wrap="square" rtlCol="0">
            <a:spAutoFit/>
          </a:bodyPr>
          <a:lstStyle/>
          <a:p>
            <a:r>
              <a:rPr lang="en-US" b="1" dirty="0"/>
              <a:t>🎯 </a:t>
            </a:r>
            <a:r>
              <a:rPr lang="en-US" sz="1600" b="1" dirty="0">
                <a:latin typeface="Aptos"/>
              </a:rPr>
              <a:t>ACT — COLLEGE &amp; CAREER READINESS</a:t>
            </a:r>
          </a:p>
          <a:p>
            <a:pPr marL="285750" indent="-285750">
              <a:buFont typeface="Wingdings" panose="05000000000000000000" pitchFamily="2" charset="2"/>
              <a:buChar char="v"/>
            </a:pPr>
            <a:r>
              <a:rPr lang="en-US" sz="1600" dirty="0">
                <a:latin typeface="Aptos"/>
              </a:rPr>
              <a:t>Louisiana's statewide assessment program includes the </a:t>
            </a:r>
            <a:r>
              <a:rPr lang="en-US" sz="1600" b="1" dirty="0">
                <a:latin typeface="Aptos"/>
              </a:rPr>
              <a:t>ACT for Grade 11</a:t>
            </a:r>
            <a:r>
              <a:rPr lang="en-US" sz="1600" dirty="0">
                <a:latin typeface="Aptos"/>
              </a:rPr>
              <a:t>.</a:t>
            </a:r>
          </a:p>
          <a:p>
            <a:pPr marL="285750" indent="-285750">
              <a:buFont typeface="Wingdings" panose="05000000000000000000" pitchFamily="2" charset="2"/>
              <a:buChar char="v"/>
            </a:pPr>
            <a:r>
              <a:rPr lang="en-US" sz="1600" b="1" dirty="0">
                <a:latin typeface="Aptos"/>
              </a:rPr>
              <a:t>Sections:</a:t>
            </a:r>
            <a:r>
              <a:rPr lang="en-US" sz="1600" dirty="0">
                <a:latin typeface="Aptos"/>
              </a:rPr>
              <a:t> English • Math • Reading – Science is optional</a:t>
            </a:r>
          </a:p>
          <a:p>
            <a:endParaRPr lang="en-US" sz="1600" dirty="0">
              <a:latin typeface="Aptos"/>
            </a:endParaRPr>
          </a:p>
          <a:p>
            <a:pPr marL="285750" indent="-285750">
              <a:buFont typeface="Wingdings" panose="05000000000000000000" pitchFamily="2" charset="2"/>
              <a:buChar char="v"/>
            </a:pPr>
            <a:r>
              <a:rPr lang="en-US" sz="1600" b="1" dirty="0">
                <a:latin typeface="Aptos"/>
              </a:rPr>
              <a:t>ACT can be important for:</a:t>
            </a:r>
            <a:br>
              <a:rPr lang="en-US" sz="1600" dirty="0">
                <a:latin typeface="Aptos"/>
              </a:rPr>
            </a:br>
            <a:r>
              <a:rPr lang="en-US" sz="1600" dirty="0">
                <a:latin typeface="Aptos"/>
              </a:rPr>
              <a:t>☐ College admission</a:t>
            </a:r>
            <a:br>
              <a:rPr lang="en-US" sz="1600" dirty="0">
                <a:latin typeface="Aptos"/>
              </a:rPr>
            </a:br>
            <a:r>
              <a:rPr lang="en-US" sz="1600" dirty="0">
                <a:latin typeface="Aptos"/>
              </a:rPr>
              <a:t>☐ Scholarships</a:t>
            </a:r>
            <a:br>
              <a:rPr lang="en-US" sz="1600" dirty="0">
                <a:latin typeface="Aptos"/>
              </a:rPr>
            </a:br>
            <a:r>
              <a:rPr lang="en-US" sz="1600" dirty="0">
                <a:latin typeface="Aptos"/>
              </a:rPr>
              <a:t>☐ TOPS planning</a:t>
            </a:r>
            <a:br>
              <a:rPr lang="en-US" sz="1600" dirty="0">
                <a:latin typeface="Aptos"/>
              </a:rPr>
            </a:br>
            <a:r>
              <a:rPr lang="en-US" sz="1600" dirty="0">
                <a:latin typeface="Aptos"/>
              </a:rPr>
              <a:t>☐ College &amp; career readiness</a:t>
            </a:r>
          </a:p>
          <a:p>
            <a:endParaRPr lang="en-US" sz="1600" dirty="0">
              <a:latin typeface="Aptos"/>
            </a:endParaRPr>
          </a:p>
          <a:p>
            <a:pPr marL="285750" indent="-285750">
              <a:buFont typeface="Wingdings" panose="05000000000000000000" pitchFamily="2" charset="2"/>
              <a:buChar char="v"/>
            </a:pPr>
            <a:r>
              <a:rPr lang="en-US" sz="1600" dirty="0">
                <a:latin typeface="Aptos"/>
              </a:rPr>
              <a:t>Go to ACT.org for testing dates</a:t>
            </a:r>
          </a:p>
        </p:txBody>
      </p:sp>
      <p:sp>
        <p:nvSpPr>
          <p:cNvPr id="6" name="TextBox 5">
            <a:extLst>
              <a:ext uri="{FF2B5EF4-FFF2-40B4-BE49-F238E27FC236}">
                <a16:creationId xmlns:a16="http://schemas.microsoft.com/office/drawing/2014/main" id="{17FE73E8-2FB0-4386-AA0F-01C2B043CC2B}"/>
              </a:ext>
            </a:extLst>
          </p:cNvPr>
          <p:cNvSpPr txBox="1"/>
          <p:nvPr/>
        </p:nvSpPr>
        <p:spPr>
          <a:xfrm>
            <a:off x="6880014" y="4001348"/>
            <a:ext cx="45719"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273870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9FB4E-E7A3-46B1-ABF4-E2FBF120F306}"/>
              </a:ext>
            </a:extLst>
          </p:cNvPr>
          <p:cNvSpPr>
            <a:spLocks noGrp="1"/>
          </p:cNvSpPr>
          <p:nvPr>
            <p:ph type="title"/>
          </p:nvPr>
        </p:nvSpPr>
        <p:spPr>
          <a:xfrm>
            <a:off x="2335212" y="594017"/>
            <a:ext cx="8915399" cy="659050"/>
          </a:xfrm>
        </p:spPr>
        <p:txBody>
          <a:bodyPr>
            <a:normAutofit fontScale="90000"/>
          </a:bodyPr>
          <a:lstStyle/>
          <a:p>
            <a:r>
              <a:rPr lang="en-US" dirty="0"/>
              <a:t>🎓 LOUISIANA TOPS SCHOLARSHIP</a:t>
            </a:r>
          </a:p>
        </p:txBody>
      </p:sp>
      <p:sp>
        <p:nvSpPr>
          <p:cNvPr id="3" name="Text Placeholder 2">
            <a:extLst>
              <a:ext uri="{FF2B5EF4-FFF2-40B4-BE49-F238E27FC236}">
                <a16:creationId xmlns:a16="http://schemas.microsoft.com/office/drawing/2014/main" id="{F2323CBE-62A1-4425-AAC8-15B9FD341FD6}"/>
              </a:ext>
            </a:extLst>
          </p:cNvPr>
          <p:cNvSpPr>
            <a:spLocks noGrp="1"/>
          </p:cNvSpPr>
          <p:nvPr>
            <p:ph type="body" idx="1"/>
          </p:nvPr>
        </p:nvSpPr>
        <p:spPr>
          <a:xfrm>
            <a:off x="2589212" y="1634066"/>
            <a:ext cx="8915399" cy="4538133"/>
          </a:xfrm>
        </p:spPr>
        <p:txBody>
          <a:bodyPr>
            <a:normAutofit/>
          </a:bodyPr>
          <a:lstStyle/>
          <a:p>
            <a:r>
              <a:rPr lang="en-US" dirty="0"/>
              <a:t>TOPS can help eligible Louisiana students pay for college.</a:t>
            </a:r>
          </a:p>
          <a:p>
            <a:endParaRPr lang="en-US" dirty="0"/>
          </a:p>
          <a:p>
            <a:endParaRPr lang="en-US" dirty="0"/>
          </a:p>
          <a:p>
            <a:endParaRPr lang="en-US" dirty="0"/>
          </a:p>
          <a:p>
            <a:endParaRPr lang="en-US" dirty="0"/>
          </a:p>
          <a:p>
            <a:endParaRPr lang="en-US" dirty="0"/>
          </a:p>
          <a:p>
            <a:endParaRPr lang="en-US" dirty="0"/>
          </a:p>
          <a:p>
            <a:endParaRPr lang="en-US" dirty="0"/>
          </a:p>
          <a:p>
            <a:r>
              <a:rPr lang="en-US" dirty="0"/>
              <a:t>GPA is calculated using </a:t>
            </a:r>
            <a:r>
              <a:rPr lang="en-US" b="1" dirty="0"/>
              <a:t>TOPS Core Curriculum courses</a:t>
            </a:r>
            <a:r>
              <a:rPr lang="en-US" dirty="0"/>
              <a:t>, not necessarily the same GPA shown on a student's report card or transcript.</a:t>
            </a:r>
          </a:p>
        </p:txBody>
      </p:sp>
      <p:pic>
        <p:nvPicPr>
          <p:cNvPr id="5" name="Picture 4">
            <a:extLst>
              <a:ext uri="{FF2B5EF4-FFF2-40B4-BE49-F238E27FC236}">
                <a16:creationId xmlns:a16="http://schemas.microsoft.com/office/drawing/2014/main" id="{0348DED3-51C9-436E-8A72-86C4724C848D}"/>
              </a:ext>
            </a:extLst>
          </p:cNvPr>
          <p:cNvPicPr>
            <a:picLocks noChangeAspect="1"/>
          </p:cNvPicPr>
          <p:nvPr/>
        </p:nvPicPr>
        <p:blipFill>
          <a:blip r:embed="rId2"/>
          <a:stretch>
            <a:fillRect/>
          </a:stretch>
        </p:blipFill>
        <p:spPr>
          <a:xfrm>
            <a:off x="2847521" y="2176287"/>
            <a:ext cx="6496957" cy="2505425"/>
          </a:xfrm>
          <a:prstGeom prst="rect">
            <a:avLst/>
          </a:prstGeom>
        </p:spPr>
      </p:pic>
    </p:spTree>
    <p:extLst>
      <p:ext uri="{BB962C8B-B14F-4D97-AF65-F5344CB8AC3E}">
        <p14:creationId xmlns:p14="http://schemas.microsoft.com/office/powerpoint/2010/main" val="2736788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A525D-BB8F-495A-9913-9CD30DC684DE}"/>
              </a:ext>
            </a:extLst>
          </p:cNvPr>
          <p:cNvSpPr>
            <a:spLocks noGrp="1"/>
          </p:cNvSpPr>
          <p:nvPr>
            <p:ph type="title"/>
          </p:nvPr>
        </p:nvSpPr>
        <p:spPr>
          <a:xfrm>
            <a:off x="643468" y="575733"/>
            <a:ext cx="10861144" cy="1820333"/>
          </a:xfrm>
        </p:spPr>
        <p:txBody>
          <a:bodyPr>
            <a:normAutofit fontScale="90000"/>
          </a:bodyPr>
          <a:lstStyle/>
          <a:p>
            <a:pPr algn="ctr"/>
            <a:r>
              <a:rPr lang="en-US" sz="2700" b="1" dirty="0"/>
              <a:t>TOPS CURRENT CORE CURRICULUM</a:t>
            </a:r>
            <a:br>
              <a:rPr lang="en-US" sz="2700" b="1" dirty="0"/>
            </a:br>
            <a:br>
              <a:rPr lang="en-US" sz="3200" b="1" dirty="0"/>
            </a:br>
            <a:r>
              <a:rPr lang="en-US" sz="1600" dirty="0">
                <a:latin typeface="Aptos"/>
              </a:rPr>
              <a:t>The best place to get the current information is the </a:t>
            </a:r>
            <a:r>
              <a:rPr lang="en-US" sz="1600" b="1" dirty="0">
                <a:latin typeface="Aptos"/>
              </a:rPr>
              <a:t>Louisiana Office of Student Financial Assistance (LOSFA)</a:t>
            </a:r>
            <a:r>
              <a:rPr lang="en-US" sz="1600" dirty="0">
                <a:latin typeface="Aptos"/>
              </a:rPr>
              <a:t>:</a:t>
            </a:r>
            <a:br>
              <a:rPr lang="en-US" sz="1600" dirty="0">
                <a:latin typeface="Aptos"/>
              </a:rPr>
            </a:br>
            <a:r>
              <a:rPr lang="en-US" sz="1600" dirty="0">
                <a:latin typeface="Aptos"/>
                <a:hlinkClick r:id="rId2"/>
              </a:rPr>
              <a:t>https://mylosfa.la.gov/tops/tops-core-curriculum/</a:t>
            </a:r>
            <a:br>
              <a:rPr lang="en-US" sz="1600" dirty="0">
                <a:latin typeface="Aptos"/>
                <a:hlinkClick r:id="rId2"/>
              </a:rPr>
            </a:br>
            <a:r>
              <a:rPr lang="en-US" sz="1600" dirty="0">
                <a:latin typeface="Aptos"/>
              </a:rPr>
              <a:t>⭐ </a:t>
            </a:r>
            <a:r>
              <a:rPr lang="en-US" sz="1600" b="1" dirty="0">
                <a:solidFill>
                  <a:srgbClr val="00B0F0"/>
                </a:solidFill>
                <a:latin typeface="Aptos"/>
              </a:rPr>
              <a:t>One important thing for parents/students :  </a:t>
            </a:r>
            <a:r>
              <a:rPr lang="en-US" sz="1600" dirty="0">
                <a:latin typeface="Aptos"/>
              </a:rPr>
              <a:t>A student can have a 3.5 overall GPA but a different TOPS Core GPA. </a:t>
            </a:r>
            <a:r>
              <a:rPr lang="en-US" sz="1600" dirty="0">
                <a:solidFill>
                  <a:srgbClr val="000000"/>
                </a:solidFill>
                <a:latin typeface="Times New Roman" panose="02020603050405020304" pitchFamily="18" charset="0"/>
              </a:rPr>
              <a:t>You can create </a:t>
            </a:r>
            <a:r>
              <a:rPr lang="en-US" sz="1600" b="1" u="sng" dirty="0">
                <a:solidFill>
                  <a:srgbClr val="000000"/>
                </a:solidFill>
                <a:latin typeface="Times New Roman" panose="02020603050405020304" pitchFamily="18" charset="0"/>
              </a:rPr>
              <a:t>your Student Hub Account</a:t>
            </a:r>
            <a:r>
              <a:rPr lang="en-US" sz="1600" dirty="0">
                <a:solidFill>
                  <a:srgbClr val="000000"/>
                </a:solidFill>
                <a:latin typeface="Times New Roman" panose="02020603050405020304" pitchFamily="18" charset="0"/>
              </a:rPr>
              <a:t> to track your TOPS eligibility courses and GPA by going to the LOSFA website </a:t>
            </a:r>
            <a:r>
              <a:rPr lang="en-US" sz="1600" dirty="0">
                <a:latin typeface="Times New Roman" panose="02020603050405020304" pitchFamily="18" charset="0"/>
                <a:hlinkClick r:id="rId3" tooltip="http://www.mylosfa.la.gov"/>
              </a:rPr>
              <a:t>www.mylosfa.la.gov</a:t>
            </a:r>
            <a:r>
              <a:rPr lang="en-US" sz="1600" dirty="0">
                <a:solidFill>
                  <a:srgbClr val="000000"/>
                </a:solidFill>
                <a:latin typeface="Times New Roman" panose="02020603050405020304" pitchFamily="18" charset="0"/>
              </a:rPr>
              <a:t>. You will register with your LASECID (Louisiana Secure ID) </a:t>
            </a:r>
            <a:r>
              <a:rPr lang="en-US" sz="1600" b="1" dirty="0">
                <a:solidFill>
                  <a:srgbClr val="00B0F0"/>
                </a:solidFill>
                <a:latin typeface="Times New Roman" panose="02020603050405020304" pitchFamily="18" charset="0"/>
              </a:rPr>
              <a:t>NOT YOUR STUDENT ID</a:t>
            </a:r>
            <a:br>
              <a:rPr lang="en-US" sz="1600" b="1" dirty="0">
                <a:solidFill>
                  <a:srgbClr val="00B0F0"/>
                </a:solidFill>
                <a:latin typeface="Times New Roman" panose="02020603050405020304" pitchFamily="18" charset="0"/>
              </a:rPr>
            </a:br>
            <a:br>
              <a:rPr lang="en-US" sz="1600" dirty="0">
                <a:latin typeface="Aptos"/>
              </a:rPr>
            </a:br>
            <a:r>
              <a:rPr lang="en-US" sz="1600" b="1" dirty="0">
                <a:latin typeface="Aptos"/>
              </a:rPr>
              <a:t>TOPS UNIVERSITY CORE											TOPS TECH CORE</a:t>
            </a:r>
          </a:p>
        </p:txBody>
      </p:sp>
      <p:pic>
        <p:nvPicPr>
          <p:cNvPr id="6" name="Picture 5">
            <a:extLst>
              <a:ext uri="{FF2B5EF4-FFF2-40B4-BE49-F238E27FC236}">
                <a16:creationId xmlns:a16="http://schemas.microsoft.com/office/drawing/2014/main" id="{52059ECF-F1F9-403C-8C75-6E4646EF5096}"/>
              </a:ext>
            </a:extLst>
          </p:cNvPr>
          <p:cNvPicPr>
            <a:picLocks noChangeAspect="1"/>
          </p:cNvPicPr>
          <p:nvPr/>
        </p:nvPicPr>
        <p:blipFill>
          <a:blip r:embed="rId4"/>
          <a:stretch>
            <a:fillRect/>
          </a:stretch>
        </p:blipFill>
        <p:spPr>
          <a:xfrm>
            <a:off x="1109134" y="2328333"/>
            <a:ext cx="5129210" cy="4072467"/>
          </a:xfrm>
          <a:prstGeom prst="rect">
            <a:avLst/>
          </a:prstGeom>
        </p:spPr>
      </p:pic>
      <p:pic>
        <p:nvPicPr>
          <p:cNvPr id="7" name="Picture 6">
            <a:extLst>
              <a:ext uri="{FF2B5EF4-FFF2-40B4-BE49-F238E27FC236}">
                <a16:creationId xmlns:a16="http://schemas.microsoft.com/office/drawing/2014/main" id="{1840E9AB-2657-4730-BE23-A23FB1F94AD1}"/>
              </a:ext>
            </a:extLst>
          </p:cNvPr>
          <p:cNvPicPr>
            <a:picLocks noChangeAspect="1"/>
          </p:cNvPicPr>
          <p:nvPr/>
        </p:nvPicPr>
        <p:blipFill>
          <a:blip r:embed="rId5"/>
          <a:stretch>
            <a:fillRect/>
          </a:stretch>
        </p:blipFill>
        <p:spPr>
          <a:xfrm>
            <a:off x="6790266" y="2328333"/>
            <a:ext cx="5063067" cy="4072467"/>
          </a:xfrm>
          <a:prstGeom prst="rect">
            <a:avLst/>
          </a:prstGeom>
        </p:spPr>
      </p:pic>
    </p:spTree>
    <p:extLst>
      <p:ext uri="{BB962C8B-B14F-4D97-AF65-F5344CB8AC3E}">
        <p14:creationId xmlns:p14="http://schemas.microsoft.com/office/powerpoint/2010/main" val="148619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B8870-A24E-4680-BEB2-C166AC983031}"/>
              </a:ext>
            </a:extLst>
          </p:cNvPr>
          <p:cNvSpPr>
            <a:spLocks noGrp="1"/>
          </p:cNvSpPr>
          <p:nvPr>
            <p:ph type="title"/>
          </p:nvPr>
        </p:nvSpPr>
        <p:spPr>
          <a:xfrm>
            <a:off x="2589212" y="262468"/>
            <a:ext cx="8915399" cy="533399"/>
          </a:xfrm>
        </p:spPr>
        <p:txBody>
          <a:bodyPr>
            <a:normAutofit fontScale="90000"/>
          </a:bodyPr>
          <a:lstStyle/>
          <a:p>
            <a:pPr algn="ctr"/>
            <a:r>
              <a:rPr lang="en-US" dirty="0"/>
              <a:t>SCHOLARSHIPS</a:t>
            </a:r>
          </a:p>
        </p:txBody>
      </p:sp>
      <p:sp>
        <p:nvSpPr>
          <p:cNvPr id="3" name="Text Placeholder 2">
            <a:extLst>
              <a:ext uri="{FF2B5EF4-FFF2-40B4-BE49-F238E27FC236}">
                <a16:creationId xmlns:a16="http://schemas.microsoft.com/office/drawing/2014/main" id="{0E00F110-ACC2-4A6D-8836-DDB82232CEA1}"/>
              </a:ext>
            </a:extLst>
          </p:cNvPr>
          <p:cNvSpPr>
            <a:spLocks noGrp="1"/>
          </p:cNvSpPr>
          <p:nvPr>
            <p:ph type="body" idx="1"/>
          </p:nvPr>
        </p:nvSpPr>
        <p:spPr>
          <a:xfrm>
            <a:off x="1549400" y="905933"/>
            <a:ext cx="9955211" cy="5621867"/>
          </a:xfrm>
        </p:spPr>
        <p:txBody>
          <a:bodyPr>
            <a:normAutofit fontScale="70000" lnSpcReduction="20000"/>
          </a:bodyPr>
          <a:lstStyle/>
          <a:p>
            <a:r>
              <a:rPr lang="en-US" sz="2200" dirty="0">
                <a:latin typeface="Aptos"/>
              </a:rPr>
              <a:t>Junior year is a great time to start looking.  The important distinction is that some scholarships are open to juniors, while many others are specifically for seniors. So juniors should spend this year building a scholarship list, identifying eligibility requirements, and applying to the ones that accept juniors.</a:t>
            </a:r>
          </a:p>
          <a:p>
            <a:r>
              <a:rPr lang="en-US" sz="2200" b="1" dirty="0">
                <a:latin typeface="Aptos"/>
              </a:rPr>
              <a:t>What should a junior be doing NOW?</a:t>
            </a:r>
          </a:p>
          <a:p>
            <a:r>
              <a:rPr lang="en-US" sz="2200" dirty="0">
                <a:latin typeface="Aptos"/>
              </a:rPr>
              <a:t>I'd suggest making a simple </a:t>
            </a:r>
            <a:r>
              <a:rPr lang="en-US" sz="2200" b="1" dirty="0">
                <a:latin typeface="Aptos"/>
              </a:rPr>
              <a:t>"Scholarship Folder"</a:t>
            </a:r>
            <a:r>
              <a:rPr lang="en-US" sz="2200" dirty="0">
                <a:latin typeface="Aptos"/>
              </a:rPr>
              <a:t> and starting to collect:</a:t>
            </a:r>
          </a:p>
          <a:p>
            <a:pPr>
              <a:buFont typeface="Arial" panose="020B0604020202020204" pitchFamily="34" charset="0"/>
              <a:buChar char="•"/>
            </a:pPr>
            <a:r>
              <a:rPr lang="en-US" sz="2200" dirty="0">
                <a:latin typeface="Aptos"/>
              </a:rPr>
              <a:t>GPA/transcript </a:t>
            </a:r>
          </a:p>
          <a:p>
            <a:pPr>
              <a:buFont typeface="Arial" panose="020B0604020202020204" pitchFamily="34" charset="0"/>
              <a:buChar char="•"/>
            </a:pPr>
            <a:r>
              <a:rPr lang="en-US" sz="2200" dirty="0">
                <a:latin typeface="Aptos"/>
              </a:rPr>
              <a:t>SAT/ACT scores, if applicable </a:t>
            </a:r>
          </a:p>
          <a:p>
            <a:pPr>
              <a:buFont typeface="Arial" panose="020B0604020202020204" pitchFamily="34" charset="0"/>
              <a:buChar char="•"/>
            </a:pPr>
            <a:r>
              <a:rPr lang="en-US" sz="2200" dirty="0">
                <a:latin typeface="Aptos"/>
              </a:rPr>
              <a:t>List of extracurricular activities </a:t>
            </a:r>
          </a:p>
          <a:p>
            <a:pPr>
              <a:buFont typeface="Arial" panose="020B0604020202020204" pitchFamily="34" charset="0"/>
              <a:buChar char="•"/>
            </a:pPr>
            <a:r>
              <a:rPr lang="en-US" sz="2200" dirty="0">
                <a:latin typeface="Aptos"/>
              </a:rPr>
              <a:t>Volunteer/community service hours </a:t>
            </a:r>
          </a:p>
          <a:p>
            <a:pPr>
              <a:buFont typeface="Arial" panose="020B0604020202020204" pitchFamily="34" charset="0"/>
              <a:buChar char="•"/>
            </a:pPr>
            <a:r>
              <a:rPr lang="en-US" sz="2200" dirty="0">
                <a:latin typeface="Aptos"/>
              </a:rPr>
              <a:t>Awards and honors </a:t>
            </a:r>
          </a:p>
          <a:p>
            <a:pPr>
              <a:buFont typeface="Arial" panose="020B0604020202020204" pitchFamily="34" charset="0"/>
              <a:buChar char="•"/>
            </a:pPr>
            <a:r>
              <a:rPr lang="en-US" sz="2200" dirty="0">
                <a:latin typeface="Aptos"/>
              </a:rPr>
              <a:t>Leadership positions </a:t>
            </a:r>
          </a:p>
          <a:p>
            <a:pPr>
              <a:buFont typeface="Arial" panose="020B0604020202020204" pitchFamily="34" charset="0"/>
              <a:buChar char="•"/>
            </a:pPr>
            <a:r>
              <a:rPr lang="en-US" sz="2200" dirty="0">
                <a:latin typeface="Aptos"/>
              </a:rPr>
              <a:t>Work experience </a:t>
            </a:r>
          </a:p>
          <a:p>
            <a:pPr>
              <a:buFont typeface="Arial" panose="020B0604020202020204" pitchFamily="34" charset="0"/>
              <a:buChar char="•"/>
            </a:pPr>
            <a:r>
              <a:rPr lang="en-US" sz="2200" dirty="0">
                <a:latin typeface="Aptos"/>
              </a:rPr>
              <a:t>Sports </a:t>
            </a:r>
          </a:p>
          <a:p>
            <a:pPr>
              <a:buFont typeface="Arial" panose="020B0604020202020204" pitchFamily="34" charset="0"/>
              <a:buChar char="•"/>
            </a:pPr>
            <a:r>
              <a:rPr lang="en-US" sz="2200" dirty="0">
                <a:latin typeface="Aptos"/>
              </a:rPr>
              <a:t>Clubs </a:t>
            </a:r>
          </a:p>
          <a:p>
            <a:pPr>
              <a:buFont typeface="Arial" panose="020B0604020202020204" pitchFamily="34" charset="0"/>
              <a:buChar char="•"/>
            </a:pPr>
            <a:r>
              <a:rPr lang="en-US" sz="2200" dirty="0">
                <a:latin typeface="Aptos"/>
              </a:rPr>
              <a:t>Community involvement </a:t>
            </a:r>
          </a:p>
          <a:p>
            <a:pPr>
              <a:buFont typeface="Arial" panose="020B0604020202020204" pitchFamily="34" charset="0"/>
              <a:buChar char="•"/>
            </a:pPr>
            <a:r>
              <a:rPr lang="en-US" sz="2200" dirty="0">
                <a:latin typeface="Aptos"/>
              </a:rPr>
              <a:t>A basic résumé </a:t>
            </a:r>
          </a:p>
          <a:p>
            <a:pPr>
              <a:buFont typeface="Arial" panose="020B0604020202020204" pitchFamily="34" charset="0"/>
              <a:buChar char="•"/>
            </a:pPr>
            <a:r>
              <a:rPr lang="en-US" sz="2200" dirty="0">
                <a:latin typeface="Aptos"/>
              </a:rPr>
              <a:t>A list of colleges they're considering </a:t>
            </a:r>
          </a:p>
          <a:p>
            <a:pPr>
              <a:buFont typeface="Arial" panose="020B0604020202020204" pitchFamily="34" charset="0"/>
              <a:buChar char="•"/>
            </a:pPr>
            <a:r>
              <a:rPr lang="en-US" sz="2200" dirty="0">
                <a:latin typeface="Aptos"/>
              </a:rPr>
              <a:t>A few versions of common essays</a:t>
            </a:r>
          </a:p>
          <a:p>
            <a:endParaRPr lang="en-US" sz="2200" dirty="0">
              <a:latin typeface="Aptos"/>
            </a:endParaRPr>
          </a:p>
          <a:p>
            <a:endParaRPr lang="en-US" dirty="0"/>
          </a:p>
          <a:p>
            <a:endParaRPr lang="en-US" dirty="0"/>
          </a:p>
          <a:p>
            <a:endParaRPr lang="en-US" dirty="0"/>
          </a:p>
        </p:txBody>
      </p:sp>
    </p:spTree>
    <p:extLst>
      <p:ext uri="{BB962C8B-B14F-4D97-AF65-F5344CB8AC3E}">
        <p14:creationId xmlns:p14="http://schemas.microsoft.com/office/powerpoint/2010/main" val="3432836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C035E-4816-4AF2-8B7C-35B01235731F}"/>
              </a:ext>
            </a:extLst>
          </p:cNvPr>
          <p:cNvSpPr>
            <a:spLocks noGrp="1"/>
          </p:cNvSpPr>
          <p:nvPr>
            <p:ph type="title"/>
          </p:nvPr>
        </p:nvSpPr>
        <p:spPr>
          <a:xfrm>
            <a:off x="2589212" y="521412"/>
            <a:ext cx="8915399" cy="765521"/>
          </a:xfrm>
        </p:spPr>
        <p:txBody>
          <a:bodyPr>
            <a:normAutofit/>
          </a:bodyPr>
          <a:lstStyle/>
          <a:p>
            <a:pPr algn="ctr"/>
            <a:r>
              <a:rPr lang="en-US" sz="3200" dirty="0">
                <a:latin typeface="Aptos"/>
              </a:rPr>
              <a:t>WHERE CAN I LOOK?</a:t>
            </a:r>
          </a:p>
        </p:txBody>
      </p:sp>
      <p:sp>
        <p:nvSpPr>
          <p:cNvPr id="3" name="Text Placeholder 2">
            <a:extLst>
              <a:ext uri="{FF2B5EF4-FFF2-40B4-BE49-F238E27FC236}">
                <a16:creationId xmlns:a16="http://schemas.microsoft.com/office/drawing/2014/main" id="{E1FE5637-41C9-4F19-B617-2AEB4FF59F18}"/>
              </a:ext>
            </a:extLst>
          </p:cNvPr>
          <p:cNvSpPr>
            <a:spLocks noGrp="1"/>
          </p:cNvSpPr>
          <p:nvPr>
            <p:ph type="body" idx="1"/>
          </p:nvPr>
        </p:nvSpPr>
        <p:spPr>
          <a:xfrm>
            <a:off x="2589212" y="1693333"/>
            <a:ext cx="8915399" cy="4842934"/>
          </a:xfrm>
        </p:spPr>
        <p:txBody>
          <a:bodyPr>
            <a:normAutofit fontScale="92500" lnSpcReduction="10000"/>
          </a:bodyPr>
          <a:lstStyle/>
          <a:p>
            <a:pPr marL="285750" indent="-285750">
              <a:lnSpc>
                <a:spcPct val="108000"/>
              </a:lnSpc>
              <a:spcAft>
                <a:spcPts val="1000"/>
              </a:spcAft>
              <a:buFont typeface="Arial" panose="020B0604020202020204" pitchFamily="34" charset="0"/>
              <a:buChar char="•"/>
            </a:pPr>
            <a:r>
              <a:rPr lang="en-US" b="1" dirty="0">
                <a:solidFill>
                  <a:srgbClr val="232D2A"/>
                </a:solidFill>
                <a:latin typeface="Aptos"/>
              </a:rPr>
              <a:t>ACADEMIC</a:t>
            </a:r>
            <a:r>
              <a:rPr lang="en-US" dirty="0">
                <a:solidFill>
                  <a:srgbClr val="232D2A"/>
                </a:solidFill>
                <a:latin typeface="Aptos"/>
              </a:rPr>
              <a:t>: Apply through the college/university you are applying to</a:t>
            </a:r>
          </a:p>
          <a:p>
            <a:pPr marL="742950" lvl="1" indent="-285750">
              <a:lnSpc>
                <a:spcPct val="108000"/>
              </a:lnSpc>
              <a:spcAft>
                <a:spcPts val="1000"/>
              </a:spcAft>
              <a:buFont typeface="Arial" panose="020B0604020202020204" pitchFamily="34" charset="0"/>
              <a:buChar char="•"/>
            </a:pPr>
            <a:r>
              <a:rPr lang="en-US" sz="2000" dirty="0">
                <a:solidFill>
                  <a:srgbClr val="232D2A"/>
                </a:solidFill>
                <a:latin typeface="Aptos"/>
              </a:rPr>
              <a:t>Varies but usually based on GPA and ACT/SAT scores</a:t>
            </a:r>
          </a:p>
          <a:p>
            <a:pPr marL="742950" lvl="1" indent="-285750">
              <a:lnSpc>
                <a:spcPct val="108000"/>
              </a:lnSpc>
              <a:spcAft>
                <a:spcPts val="1000"/>
              </a:spcAft>
              <a:buFont typeface="Arial" panose="020B0604020202020204" pitchFamily="34" charset="0"/>
              <a:buChar char="•"/>
            </a:pPr>
            <a:r>
              <a:rPr lang="en-US" sz="2000" dirty="0">
                <a:solidFill>
                  <a:srgbClr val="232D2A"/>
                </a:solidFill>
                <a:latin typeface="Aptos"/>
              </a:rPr>
              <a:t>Admissions and scholarship application deadlines-check college websites</a:t>
            </a:r>
          </a:p>
          <a:p>
            <a:pPr marL="285750" indent="-285750">
              <a:lnSpc>
                <a:spcPct val="108000"/>
              </a:lnSpc>
              <a:spcAft>
                <a:spcPts val="1000"/>
              </a:spcAft>
              <a:buFont typeface="Arial" panose="020B0604020202020204" pitchFamily="34" charset="0"/>
              <a:buChar char="•"/>
            </a:pPr>
            <a:r>
              <a:rPr lang="en-US" b="1" dirty="0">
                <a:solidFill>
                  <a:srgbClr val="232D2A"/>
                </a:solidFill>
                <a:latin typeface="Aptos"/>
              </a:rPr>
              <a:t>LOCAL SCHOLARSHIPS</a:t>
            </a:r>
            <a:r>
              <a:rPr lang="en-US" dirty="0">
                <a:solidFill>
                  <a:srgbClr val="232D2A"/>
                </a:solidFill>
                <a:latin typeface="Aptos"/>
              </a:rPr>
              <a:t>: </a:t>
            </a:r>
          </a:p>
          <a:p>
            <a:pPr marL="742950" lvl="1" indent="-285750">
              <a:lnSpc>
                <a:spcPct val="108000"/>
              </a:lnSpc>
              <a:spcAft>
                <a:spcPts val="1000"/>
              </a:spcAft>
              <a:buFont typeface="Arial" panose="020B0604020202020204" pitchFamily="34" charset="0"/>
              <a:buChar char="•"/>
            </a:pPr>
            <a:r>
              <a:rPr lang="en-US" sz="2000" dirty="0">
                <a:solidFill>
                  <a:srgbClr val="232D2A"/>
                </a:solidFill>
                <a:latin typeface="Aptos"/>
                <a:hlinkClick r:id="rId2"/>
              </a:rPr>
              <a:t>https://slidellhigh.stpsb.org/our-school/counseling</a:t>
            </a:r>
            <a:endParaRPr lang="en-US" sz="2000" dirty="0">
              <a:solidFill>
                <a:srgbClr val="232D2A"/>
              </a:solidFill>
              <a:latin typeface="Aptos"/>
            </a:endParaRPr>
          </a:p>
          <a:p>
            <a:pPr marL="742950" lvl="1" indent="-285750">
              <a:lnSpc>
                <a:spcPct val="108000"/>
              </a:lnSpc>
              <a:spcAft>
                <a:spcPts val="1000"/>
              </a:spcAft>
              <a:buFont typeface="Arial" panose="020B0604020202020204" pitchFamily="34" charset="0"/>
              <a:buChar char="•"/>
            </a:pPr>
            <a:r>
              <a:rPr lang="en-US" sz="2000" dirty="0">
                <a:solidFill>
                  <a:srgbClr val="232D2A"/>
                </a:solidFill>
                <a:latin typeface="Aptos"/>
              </a:rPr>
              <a:t>In your senior year  -  Senior Class of 2028 Google classroom </a:t>
            </a:r>
          </a:p>
          <a:p>
            <a:pPr marL="285750" indent="-285750">
              <a:lnSpc>
                <a:spcPct val="108000"/>
              </a:lnSpc>
              <a:spcAft>
                <a:spcPts val="1000"/>
              </a:spcAft>
              <a:buFont typeface="Arial" panose="020B0604020202020204" pitchFamily="34" charset="0"/>
              <a:buChar char="•"/>
            </a:pPr>
            <a:r>
              <a:rPr lang="en-US" b="1" dirty="0">
                <a:solidFill>
                  <a:srgbClr val="232D2A"/>
                </a:solidFill>
                <a:latin typeface="Aptos"/>
              </a:rPr>
              <a:t>SCHOLARSHIP SEARCH ENGINES</a:t>
            </a:r>
            <a:r>
              <a:rPr lang="en-US" dirty="0">
                <a:solidFill>
                  <a:srgbClr val="232D2A"/>
                </a:solidFill>
                <a:latin typeface="Aptos"/>
              </a:rPr>
              <a:t> </a:t>
            </a:r>
          </a:p>
          <a:p>
            <a:pPr marL="742950" lvl="1" indent="-285750">
              <a:lnSpc>
                <a:spcPct val="108000"/>
              </a:lnSpc>
              <a:spcAft>
                <a:spcPts val="1000"/>
              </a:spcAft>
              <a:buFont typeface="Arial" panose="020B0604020202020204" pitchFamily="34" charset="0"/>
              <a:buChar char="•"/>
            </a:pPr>
            <a:r>
              <a:rPr lang="en-US" sz="2000" dirty="0">
                <a:solidFill>
                  <a:srgbClr val="232D2A"/>
                </a:solidFill>
                <a:latin typeface="Aptos"/>
              </a:rPr>
              <a:t>Examples: </a:t>
            </a:r>
            <a:r>
              <a:rPr lang="en-US" sz="2000" dirty="0">
                <a:solidFill>
                  <a:srgbClr val="232D2A"/>
                </a:solidFill>
                <a:latin typeface="Aptos"/>
                <a:hlinkClick r:id="rId3"/>
              </a:rPr>
              <a:t>www.Fastweb.com</a:t>
            </a:r>
            <a:r>
              <a:rPr lang="en-US" sz="2000" dirty="0">
                <a:solidFill>
                  <a:srgbClr val="232D2A"/>
                </a:solidFill>
                <a:latin typeface="Aptos"/>
              </a:rPr>
              <a:t> , </a:t>
            </a:r>
            <a:r>
              <a:rPr lang="en-US" sz="2000" dirty="0">
                <a:solidFill>
                  <a:srgbClr val="232D2A"/>
                </a:solidFill>
                <a:latin typeface="Aptos"/>
                <a:hlinkClick r:id="rId4"/>
              </a:rPr>
              <a:t>www.goingmerry.com</a:t>
            </a:r>
            <a:r>
              <a:rPr lang="en-US" sz="2000" dirty="0">
                <a:solidFill>
                  <a:srgbClr val="232D2A"/>
                </a:solidFill>
                <a:latin typeface="Aptos"/>
              </a:rPr>
              <a:t> , </a:t>
            </a:r>
            <a:r>
              <a:rPr lang="en-US" sz="2000" dirty="0">
                <a:solidFill>
                  <a:srgbClr val="232D2A"/>
                </a:solidFill>
                <a:latin typeface="Aptos"/>
                <a:hlinkClick r:id="rId5"/>
              </a:rPr>
              <a:t>www.scholarship.com</a:t>
            </a:r>
            <a:r>
              <a:rPr lang="en-US" sz="2000" dirty="0">
                <a:solidFill>
                  <a:srgbClr val="232D2A"/>
                </a:solidFill>
                <a:latin typeface="Aptos"/>
              </a:rPr>
              <a:t>, </a:t>
            </a:r>
            <a:r>
              <a:rPr lang="en-US" sz="2000" dirty="0">
                <a:solidFill>
                  <a:schemeClr val="tx1"/>
                </a:solidFill>
                <a:latin typeface="Aptos"/>
              </a:rPr>
              <a:t>College Board </a:t>
            </a:r>
            <a:r>
              <a:rPr lang="en-US" sz="2000" dirty="0" err="1">
                <a:solidFill>
                  <a:schemeClr val="tx1"/>
                </a:solidFill>
                <a:latin typeface="Aptos"/>
              </a:rPr>
              <a:t>BigFuture</a:t>
            </a:r>
            <a:r>
              <a:rPr lang="en-US" sz="2000" dirty="0">
                <a:solidFill>
                  <a:schemeClr val="tx1"/>
                </a:solidFill>
                <a:latin typeface="Aptos"/>
              </a:rPr>
              <a:t> -</a:t>
            </a:r>
            <a:r>
              <a:rPr lang="en-US" sz="2000" dirty="0">
                <a:latin typeface="Aptos"/>
              </a:rPr>
              <a:t> </a:t>
            </a:r>
            <a:r>
              <a:rPr lang="en-US" sz="2000" dirty="0">
                <a:latin typeface="Aptos"/>
                <a:hlinkClick r:id="rId6"/>
              </a:rPr>
              <a:t>https://bigfuture.collegeboard.org/scholarships?utm_source=chatgpt.com</a:t>
            </a:r>
            <a:endParaRPr lang="en-US" sz="2000" dirty="0">
              <a:latin typeface="Aptos"/>
            </a:endParaRPr>
          </a:p>
          <a:p>
            <a:pPr marL="742950" lvl="1" indent="-285750">
              <a:lnSpc>
                <a:spcPct val="108000"/>
              </a:lnSpc>
              <a:spcAft>
                <a:spcPts val="1000"/>
              </a:spcAft>
              <a:buFont typeface="Arial" panose="020B0604020202020204" pitchFamily="34" charset="0"/>
              <a:buChar char="•"/>
            </a:pPr>
            <a:endParaRPr lang="en-US" sz="2000" dirty="0">
              <a:solidFill>
                <a:srgbClr val="232D2A"/>
              </a:solidFill>
              <a:latin typeface="Aptos"/>
            </a:endParaRPr>
          </a:p>
          <a:p>
            <a:endParaRPr lang="en-US" dirty="0"/>
          </a:p>
        </p:txBody>
      </p:sp>
    </p:spTree>
    <p:extLst>
      <p:ext uri="{BB962C8B-B14F-4D97-AF65-F5344CB8AC3E}">
        <p14:creationId xmlns:p14="http://schemas.microsoft.com/office/powerpoint/2010/main" val="440674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02155-02A6-46F0-BCC9-58E4F9CF503B}"/>
              </a:ext>
            </a:extLst>
          </p:cNvPr>
          <p:cNvSpPr>
            <a:spLocks noGrp="1"/>
          </p:cNvSpPr>
          <p:nvPr>
            <p:ph type="title"/>
          </p:nvPr>
        </p:nvSpPr>
        <p:spPr>
          <a:xfrm>
            <a:off x="2191279" y="237067"/>
            <a:ext cx="8915399" cy="1659466"/>
          </a:xfrm>
        </p:spPr>
        <p:txBody>
          <a:bodyPr>
            <a:normAutofit/>
          </a:bodyPr>
          <a:lstStyle/>
          <a:p>
            <a:pPr algn="ctr"/>
            <a:r>
              <a:rPr lang="en-US" sz="2700" b="1" dirty="0"/>
              <a:t>Short Day / Internships / Cooperative Office Education Senior Year</a:t>
            </a:r>
            <a:br>
              <a:rPr lang="en-US" dirty="0"/>
            </a:br>
            <a:endParaRPr lang="en-US" dirty="0"/>
          </a:p>
        </p:txBody>
      </p:sp>
      <p:sp>
        <p:nvSpPr>
          <p:cNvPr id="3" name="Text Placeholder 2">
            <a:extLst>
              <a:ext uri="{FF2B5EF4-FFF2-40B4-BE49-F238E27FC236}">
                <a16:creationId xmlns:a16="http://schemas.microsoft.com/office/drawing/2014/main" id="{9905C8EE-12C1-4C5A-96F4-0CB8B6903E90}"/>
              </a:ext>
            </a:extLst>
          </p:cNvPr>
          <p:cNvSpPr>
            <a:spLocks noGrp="1"/>
          </p:cNvSpPr>
          <p:nvPr>
            <p:ph type="body" idx="1"/>
          </p:nvPr>
        </p:nvSpPr>
        <p:spPr>
          <a:xfrm>
            <a:off x="2589212" y="1761067"/>
            <a:ext cx="8915399" cy="4555066"/>
          </a:xfrm>
        </p:spPr>
        <p:txBody>
          <a:bodyPr>
            <a:normAutofit fontScale="47500" lnSpcReduction="20000"/>
          </a:bodyPr>
          <a:lstStyle/>
          <a:p>
            <a:br>
              <a:rPr lang="en-US" sz="2800" dirty="0">
                <a:latin typeface="Aptos"/>
              </a:rPr>
            </a:br>
            <a:r>
              <a:rPr lang="en-US" sz="2800" dirty="0">
                <a:latin typeface="Aptos"/>
              </a:rPr>
              <a:t>Some graduating seniors may be eligible to take </a:t>
            </a:r>
            <a:r>
              <a:rPr lang="en-US" sz="2800" b="1" dirty="0">
                <a:latin typeface="Aptos"/>
              </a:rPr>
              <a:t>only 2 or 3 classes</a:t>
            </a:r>
            <a:r>
              <a:rPr lang="en-US" sz="2800" dirty="0">
                <a:latin typeface="Aptos"/>
              </a:rPr>
              <a:t> instead of 4 classes each semester. </a:t>
            </a:r>
            <a:r>
              <a:rPr lang="en-US" sz="2800" b="1" dirty="0">
                <a:latin typeface="Aptos"/>
              </a:rPr>
              <a:t>You may qualify if you:</a:t>
            </a:r>
          </a:p>
          <a:p>
            <a:r>
              <a:rPr lang="en-US" sz="2800" dirty="0">
                <a:latin typeface="Aptos"/>
              </a:rPr>
              <a:t>✅ Are on track to graduate and have completed all </a:t>
            </a:r>
            <a:r>
              <a:rPr lang="en-US" sz="2800" b="1" dirty="0">
                <a:latin typeface="Aptos"/>
              </a:rPr>
              <a:t>LEAP graduation requirements</a:t>
            </a:r>
            <a:r>
              <a:rPr lang="en-US" sz="2800" dirty="0">
                <a:latin typeface="Aptos"/>
              </a:rPr>
              <a:t>.</a:t>
            </a:r>
          </a:p>
          <a:p>
            <a:r>
              <a:rPr lang="en-US" sz="2800" dirty="0">
                <a:latin typeface="Aptos"/>
              </a:rPr>
              <a:t>✅ Do not have excessive absences, </a:t>
            </a:r>
            <a:r>
              <a:rPr lang="en-US" sz="2800" dirty="0" err="1">
                <a:latin typeface="Aptos"/>
              </a:rPr>
              <a:t>tardies</a:t>
            </a:r>
            <a:r>
              <a:rPr lang="en-US" sz="2800" dirty="0">
                <a:latin typeface="Aptos"/>
              </a:rPr>
              <a:t>, or discipline issues.</a:t>
            </a:r>
          </a:p>
          <a:p>
            <a:r>
              <a:rPr lang="en-US" sz="2800" dirty="0">
                <a:latin typeface="Aptos"/>
              </a:rPr>
              <a:t>✅ Meet the required testing score:</a:t>
            </a:r>
          </a:p>
          <a:p>
            <a:r>
              <a:rPr lang="en-US" sz="2800" b="1" dirty="0">
                <a:latin typeface="Aptos"/>
              </a:rPr>
              <a:t>ACT Composite: 20 or higher</a:t>
            </a:r>
            <a:r>
              <a:rPr lang="en-US" sz="2800" dirty="0">
                <a:latin typeface="Aptos"/>
              </a:rPr>
              <a:t>, OR</a:t>
            </a:r>
          </a:p>
          <a:p>
            <a:r>
              <a:rPr lang="en-US" sz="2800" b="1" dirty="0">
                <a:latin typeface="Aptos"/>
              </a:rPr>
              <a:t>SAT: 1040 or higher</a:t>
            </a:r>
            <a:r>
              <a:rPr lang="en-US" sz="2800" dirty="0">
                <a:latin typeface="Aptos"/>
              </a:rPr>
              <a:t>, OR</a:t>
            </a:r>
          </a:p>
          <a:p>
            <a:r>
              <a:rPr lang="en-US" sz="2800" b="1" dirty="0">
                <a:latin typeface="Aptos"/>
              </a:rPr>
              <a:t>WorkKeys: Gold or higher</a:t>
            </a:r>
            <a:r>
              <a:rPr lang="en-US" sz="2800" dirty="0">
                <a:latin typeface="Aptos"/>
              </a:rPr>
              <a:t>, OR</a:t>
            </a:r>
          </a:p>
          <a:p>
            <a:r>
              <a:rPr lang="en-US" sz="2800" b="1" dirty="0">
                <a:latin typeface="Aptos"/>
              </a:rPr>
              <a:t>ASVAB: 59% or higher</a:t>
            </a:r>
            <a:endParaRPr lang="en-US" sz="2800" dirty="0">
              <a:latin typeface="Aptos"/>
            </a:endParaRPr>
          </a:p>
          <a:p>
            <a:r>
              <a:rPr lang="en-US" sz="2800" dirty="0">
                <a:latin typeface="Aptos"/>
              </a:rPr>
              <a:t>✅ Meet </a:t>
            </a:r>
            <a:r>
              <a:rPr lang="en-US" sz="2800" b="1" dirty="0">
                <a:latin typeface="Aptos"/>
              </a:rPr>
              <a:t>ONE</a:t>
            </a:r>
            <a:r>
              <a:rPr lang="en-US" sz="2800" dirty="0">
                <a:latin typeface="Aptos"/>
              </a:rPr>
              <a:t> of the following areas:</a:t>
            </a:r>
          </a:p>
          <a:p>
            <a:br>
              <a:rPr lang="en-US" sz="2800" dirty="0">
                <a:latin typeface="Aptos"/>
              </a:rPr>
            </a:br>
            <a:r>
              <a:rPr lang="en-US" sz="2800" b="1" dirty="0">
                <a:latin typeface="Aptos"/>
              </a:rPr>
              <a:t> A.   College Accelerator </a:t>
            </a:r>
            <a:r>
              <a:rPr lang="en-US" sz="2800" dirty="0">
                <a:latin typeface="Aptos"/>
              </a:rPr>
              <a:t>Qualify with 2 dual enrollment classes, TOPS-aligned AP Exam score of 3 or higher, </a:t>
            </a:r>
            <a:r>
              <a:rPr lang="en-US" sz="2800" b="1" dirty="0">
                <a:latin typeface="Aptos"/>
              </a:rPr>
              <a:t>or ACT Math:      25+</a:t>
            </a:r>
            <a:r>
              <a:rPr lang="en-US" sz="2800" dirty="0">
                <a:latin typeface="Aptos"/>
              </a:rPr>
              <a:t> or </a:t>
            </a:r>
            <a:r>
              <a:rPr lang="en-US" sz="2800" b="1" dirty="0">
                <a:latin typeface="Aptos"/>
              </a:rPr>
              <a:t>ACT English: 26+</a:t>
            </a:r>
            <a:r>
              <a:rPr lang="en-US" sz="2800" dirty="0">
                <a:latin typeface="Aptos"/>
              </a:rPr>
              <a:t> may qualify.</a:t>
            </a:r>
          </a:p>
          <a:p>
            <a:r>
              <a:rPr lang="en-US" sz="2800" b="1" dirty="0">
                <a:latin typeface="Aptos"/>
              </a:rPr>
              <a:t> B.  Career Accelerator </a:t>
            </a:r>
            <a:r>
              <a:rPr lang="en-US" sz="2800" dirty="0">
                <a:latin typeface="Aptos"/>
              </a:rPr>
              <a:t>Have or scheduled for an </a:t>
            </a:r>
            <a:r>
              <a:rPr lang="en-US" sz="2800" b="1" dirty="0">
                <a:latin typeface="Aptos"/>
              </a:rPr>
              <a:t>Advanced Certification</a:t>
            </a:r>
            <a:r>
              <a:rPr lang="en-US" sz="2800" dirty="0">
                <a:latin typeface="Aptos"/>
              </a:rPr>
              <a:t>. ( Dig. Media II, CIW Web, Customer Service, </a:t>
            </a:r>
            <a:r>
              <a:rPr lang="en-US" sz="2800" dirty="0" err="1">
                <a:latin typeface="Aptos"/>
              </a:rPr>
              <a:t>etc</a:t>
            </a:r>
            <a:r>
              <a:rPr lang="en-US" sz="2800" dirty="0">
                <a:latin typeface="Aptos"/>
              </a:rPr>
              <a:t>)</a:t>
            </a:r>
          </a:p>
          <a:p>
            <a:r>
              <a:rPr lang="en-US" sz="2800" b="1" dirty="0">
                <a:latin typeface="Aptos"/>
              </a:rPr>
              <a:t> C.  US Service Accelerator</a:t>
            </a:r>
            <a:br>
              <a:rPr lang="en-US" sz="2800" dirty="0">
                <a:latin typeface="Aptos"/>
              </a:rPr>
            </a:br>
            <a:r>
              <a:rPr lang="en-US" sz="2800" dirty="0">
                <a:latin typeface="Aptos"/>
              </a:rPr>
              <a:t>Have a signed </a:t>
            </a:r>
            <a:r>
              <a:rPr lang="en-US" sz="2800" b="1" dirty="0">
                <a:latin typeface="Aptos"/>
              </a:rPr>
              <a:t>Military Acceptance Letter</a:t>
            </a:r>
            <a:r>
              <a:rPr lang="en-US" sz="2800" dirty="0">
                <a:latin typeface="Aptos"/>
              </a:rPr>
              <a:t>, OR</a:t>
            </a:r>
          </a:p>
          <a:p>
            <a:r>
              <a:rPr lang="en-US" sz="2800" dirty="0">
                <a:latin typeface="Aptos"/>
              </a:rPr>
              <a:t>Have been accepted to a </a:t>
            </a:r>
            <a:r>
              <a:rPr lang="en-US" sz="2800" b="1" dirty="0">
                <a:latin typeface="Aptos"/>
              </a:rPr>
              <a:t>U.S. Service Academy</a:t>
            </a:r>
            <a:r>
              <a:rPr lang="en-US" sz="2800" dirty="0">
                <a:latin typeface="Aptos"/>
              </a:rPr>
              <a:t>.</a:t>
            </a:r>
          </a:p>
        </p:txBody>
      </p:sp>
    </p:spTree>
    <p:extLst>
      <p:ext uri="{BB962C8B-B14F-4D97-AF65-F5344CB8AC3E}">
        <p14:creationId xmlns:p14="http://schemas.microsoft.com/office/powerpoint/2010/main" val="2106307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A3D3B-7624-4BEF-A4A7-B1440C427F23}"/>
              </a:ext>
            </a:extLst>
          </p:cNvPr>
          <p:cNvSpPr>
            <a:spLocks noGrp="1"/>
          </p:cNvSpPr>
          <p:nvPr>
            <p:ph type="title"/>
          </p:nvPr>
        </p:nvSpPr>
        <p:spPr>
          <a:xfrm>
            <a:off x="2589212" y="321734"/>
            <a:ext cx="8915399" cy="1185334"/>
          </a:xfrm>
        </p:spPr>
        <p:txBody>
          <a:bodyPr>
            <a:normAutofit/>
          </a:bodyPr>
          <a:lstStyle/>
          <a:p>
            <a:pPr algn="ctr"/>
            <a:r>
              <a:rPr lang="en-US" sz="3200" b="1" dirty="0">
                <a:latin typeface="Aptos"/>
              </a:rPr>
              <a:t>INTERNSHIPS AND COOPERATIVE OFFICE EDUCATION</a:t>
            </a:r>
          </a:p>
        </p:txBody>
      </p:sp>
      <p:sp>
        <p:nvSpPr>
          <p:cNvPr id="3" name="Text Placeholder 2">
            <a:extLst>
              <a:ext uri="{FF2B5EF4-FFF2-40B4-BE49-F238E27FC236}">
                <a16:creationId xmlns:a16="http://schemas.microsoft.com/office/drawing/2014/main" id="{6B3209D7-E881-4E84-B110-00D3D7B77E50}"/>
              </a:ext>
            </a:extLst>
          </p:cNvPr>
          <p:cNvSpPr>
            <a:spLocks noGrp="1"/>
          </p:cNvSpPr>
          <p:nvPr>
            <p:ph type="body" idx="1"/>
          </p:nvPr>
        </p:nvSpPr>
        <p:spPr>
          <a:xfrm>
            <a:off x="2589212" y="1583268"/>
            <a:ext cx="8915399" cy="4952998"/>
          </a:xfrm>
        </p:spPr>
        <p:txBody>
          <a:bodyPr>
            <a:normAutofit lnSpcReduction="10000"/>
          </a:bodyPr>
          <a:lstStyle/>
          <a:p>
            <a:pPr marL="342900" indent="-342900">
              <a:buFont typeface="Arial" panose="020B0604020202020204" pitchFamily="34" charset="0"/>
              <a:buChar char="•"/>
            </a:pPr>
            <a:r>
              <a:rPr lang="en-US" b="1" dirty="0">
                <a:latin typeface="Aptos"/>
              </a:rPr>
              <a:t>INTERNSHIPS </a:t>
            </a:r>
            <a:r>
              <a:rPr lang="en-US" dirty="0">
                <a:latin typeface="Aptos"/>
              </a:rPr>
              <a:t>are set up with our School to Work Coordinator, Ms. Fontenot.  This is requested during scheduling for next school year.</a:t>
            </a:r>
          </a:p>
          <a:p>
            <a:pPr marL="342900" indent="-342900">
              <a:buFont typeface="Arial" panose="020B0604020202020204" pitchFamily="34" charset="0"/>
              <a:buChar char="•"/>
            </a:pPr>
            <a:endParaRPr lang="en-US" dirty="0">
              <a:latin typeface="Aptos"/>
            </a:endParaRPr>
          </a:p>
          <a:p>
            <a:pPr marL="342900" indent="-342900">
              <a:buFont typeface="Arial" panose="020B0604020202020204" pitchFamily="34" charset="0"/>
              <a:buChar char="•"/>
            </a:pPr>
            <a:r>
              <a:rPr lang="en-US" b="1" dirty="0">
                <a:latin typeface="Aptos"/>
              </a:rPr>
              <a:t>COOPERATIVE OFFICE EDUCATION (COE)</a:t>
            </a:r>
            <a:r>
              <a:rPr lang="en-US" dirty="0">
                <a:latin typeface="Aptos"/>
              </a:rPr>
              <a:t> is a career-focused program that combines classroom instruction with supervised workplace experience.</a:t>
            </a:r>
          </a:p>
          <a:p>
            <a:pPr marL="342900" indent="-342900">
              <a:buFont typeface="Arial" panose="020B0604020202020204" pitchFamily="34" charset="0"/>
              <a:buChar char="•"/>
            </a:pPr>
            <a:r>
              <a:rPr lang="en-US" dirty="0">
                <a:latin typeface="Aptos"/>
              </a:rPr>
              <a:t>🎓 WHO IS COE </a:t>
            </a:r>
            <a:r>
              <a:rPr lang="en-US">
                <a:latin typeface="Aptos"/>
              </a:rPr>
              <a:t>FOR?</a:t>
            </a:r>
            <a:endParaRPr lang="en-US" dirty="0">
              <a:latin typeface="Aptos"/>
            </a:endParaRPr>
          </a:p>
          <a:p>
            <a:pPr marL="800100" lvl="1" indent="-342900">
              <a:buFont typeface="Arial" panose="020B0604020202020204" pitchFamily="34" charset="0"/>
              <a:buChar char="•"/>
            </a:pPr>
            <a:r>
              <a:rPr lang="en-US" dirty="0">
                <a:latin typeface="Aptos"/>
              </a:rPr>
              <a:t>COE is generally designed for high school seniors. </a:t>
            </a:r>
          </a:p>
          <a:p>
            <a:pPr marL="800100" lvl="1" indent="-342900">
              <a:buFont typeface="Arial" panose="020B0604020202020204" pitchFamily="34" charset="0"/>
              <a:buChar char="•"/>
            </a:pPr>
            <a:r>
              <a:rPr lang="en-US" dirty="0">
                <a:latin typeface="Aptos"/>
              </a:rPr>
              <a:t>3-credit course.</a:t>
            </a:r>
          </a:p>
          <a:p>
            <a:pPr marL="342900" lvl="0" indent="-342900">
              <a:buClr>
                <a:srgbClr val="A53010"/>
              </a:buClr>
              <a:buFont typeface="Arial" panose="020B0604020202020204" pitchFamily="34" charset="0"/>
              <a:buChar char="•"/>
            </a:pPr>
            <a:r>
              <a:rPr lang="en-US" dirty="0">
                <a:solidFill>
                  <a:prstClr val="black">
                    <a:lumMod val="65000"/>
                    <a:lumOff val="35000"/>
                  </a:prstClr>
                </a:solidFill>
                <a:latin typeface="Aptos"/>
              </a:rPr>
              <a:t>💼 HOW DOES COE WORK</a:t>
            </a:r>
          </a:p>
          <a:p>
            <a:pPr marL="800100" lvl="1" indent="-342900">
              <a:buClr>
                <a:srgbClr val="A53010"/>
              </a:buClr>
              <a:buFont typeface="Arial" panose="020B0604020202020204" pitchFamily="34" charset="0"/>
              <a:buChar char="•"/>
            </a:pPr>
            <a:r>
              <a:rPr lang="en-US" dirty="0">
                <a:latin typeface="Aptos"/>
              </a:rPr>
              <a:t>CLASSROOM INSTRUCTION Approximately 5 hours per week of related career/workplace instruction</a:t>
            </a:r>
          </a:p>
          <a:p>
            <a:pPr marL="800100" lvl="1" indent="-342900">
              <a:buClr>
                <a:srgbClr val="A53010"/>
              </a:buClr>
              <a:buFont typeface="Arial" panose="020B0604020202020204" pitchFamily="34" charset="0"/>
              <a:buChar char="•"/>
            </a:pPr>
            <a:r>
              <a:rPr lang="en-US" dirty="0">
                <a:latin typeface="Aptos"/>
              </a:rPr>
              <a:t>WORK EXPERIENCE At least 15 hours per week of on-the-job training Students are supervised by a teacher/coordinator Work experience is connected to the student's career or office/business training</a:t>
            </a:r>
            <a:endParaRPr lang="en-US" dirty="0">
              <a:solidFill>
                <a:prstClr val="black">
                  <a:lumMod val="65000"/>
                  <a:lumOff val="35000"/>
                </a:prstClr>
              </a:solidFill>
              <a:latin typeface="Aptos"/>
            </a:endParaRPr>
          </a:p>
          <a:p>
            <a:pPr marL="742950" lvl="1" indent="-285750">
              <a:buFont typeface="Arial" panose="020B0604020202020204" pitchFamily="34" charset="0"/>
              <a:buChar char="•"/>
            </a:pPr>
            <a:endParaRPr lang="en-US" dirty="0">
              <a:latin typeface="Aptos"/>
            </a:endParaRPr>
          </a:p>
          <a:p>
            <a:pPr marL="742950" lvl="1" indent="-285750">
              <a:buFont typeface="Arial" panose="020B0604020202020204" pitchFamily="34" charset="0"/>
              <a:buChar char="•"/>
            </a:pPr>
            <a:endParaRPr lang="en-US" dirty="0">
              <a:latin typeface="Aptos"/>
            </a:endParaRPr>
          </a:p>
        </p:txBody>
      </p:sp>
    </p:spTree>
    <p:extLst>
      <p:ext uri="{BB962C8B-B14F-4D97-AF65-F5344CB8AC3E}">
        <p14:creationId xmlns:p14="http://schemas.microsoft.com/office/powerpoint/2010/main" val="356602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BE603-33B4-4B18-8A3F-F8FACE164EE7}"/>
              </a:ext>
            </a:extLst>
          </p:cNvPr>
          <p:cNvSpPr>
            <a:spLocks noGrp="1"/>
          </p:cNvSpPr>
          <p:nvPr>
            <p:ph type="title"/>
          </p:nvPr>
        </p:nvSpPr>
        <p:spPr>
          <a:xfrm>
            <a:off x="2589212" y="67734"/>
            <a:ext cx="8915399" cy="1642534"/>
          </a:xfrm>
        </p:spPr>
        <p:txBody>
          <a:bodyPr/>
          <a:lstStyle/>
          <a:p>
            <a:pPr algn="ctr"/>
            <a:r>
              <a:rPr lang="en-US" sz="3600" b="1" dirty="0">
                <a:latin typeface="Aptos"/>
              </a:rPr>
              <a:t>REMINDERS</a:t>
            </a:r>
            <a:br>
              <a:rPr lang="en-US" dirty="0">
                <a:latin typeface="Aptos"/>
              </a:rPr>
            </a:br>
            <a:endParaRPr lang="en-US" dirty="0">
              <a:latin typeface="Aptos"/>
            </a:endParaRPr>
          </a:p>
        </p:txBody>
      </p:sp>
      <p:sp>
        <p:nvSpPr>
          <p:cNvPr id="3" name="Text Placeholder 2">
            <a:extLst>
              <a:ext uri="{FF2B5EF4-FFF2-40B4-BE49-F238E27FC236}">
                <a16:creationId xmlns:a16="http://schemas.microsoft.com/office/drawing/2014/main" id="{5AE1F61F-5AE3-4A4D-A264-7D081965B9AB}"/>
              </a:ext>
            </a:extLst>
          </p:cNvPr>
          <p:cNvSpPr>
            <a:spLocks noGrp="1"/>
          </p:cNvSpPr>
          <p:nvPr>
            <p:ph type="body" idx="1"/>
          </p:nvPr>
        </p:nvSpPr>
        <p:spPr>
          <a:xfrm>
            <a:off x="2589212" y="1710268"/>
            <a:ext cx="8915399" cy="2680261"/>
          </a:xfrm>
        </p:spPr>
        <p:txBody>
          <a:bodyPr>
            <a:normAutofit fontScale="92500" lnSpcReduction="10000"/>
          </a:bodyPr>
          <a:lstStyle/>
          <a:p>
            <a:pPr marL="342900" indent="-342900">
              <a:lnSpc>
                <a:spcPct val="108000"/>
              </a:lnSpc>
              <a:spcAft>
                <a:spcPts val="1000"/>
              </a:spcAft>
              <a:buFont typeface="Arial" panose="020B0604020202020204" pitchFamily="34" charset="0"/>
              <a:buChar char="•"/>
            </a:pPr>
            <a:r>
              <a:rPr lang="en-US" b="1" dirty="0">
                <a:solidFill>
                  <a:srgbClr val="232D2A"/>
                </a:solidFill>
                <a:latin typeface="Aptos"/>
              </a:rPr>
              <a:t>Frequently</a:t>
            </a:r>
            <a:r>
              <a:rPr lang="en-US" dirty="0">
                <a:solidFill>
                  <a:srgbClr val="232D2A"/>
                </a:solidFill>
                <a:latin typeface="Aptos"/>
              </a:rPr>
              <a:t> check the Google Classroom Class of 2028 including the Counselor Corner</a:t>
            </a:r>
          </a:p>
          <a:p>
            <a:pPr marL="342900" indent="-342900">
              <a:lnSpc>
                <a:spcPct val="108000"/>
              </a:lnSpc>
              <a:spcAft>
                <a:spcPts val="1000"/>
              </a:spcAft>
              <a:buFont typeface="Arial" panose="020B0604020202020204" pitchFamily="34" charset="0"/>
              <a:buChar char="•"/>
            </a:pPr>
            <a:r>
              <a:rPr lang="en-US" dirty="0">
                <a:solidFill>
                  <a:srgbClr val="232D2A"/>
                </a:solidFill>
                <a:latin typeface="Aptos"/>
              </a:rPr>
              <a:t>Check your school email regularly</a:t>
            </a:r>
          </a:p>
          <a:p>
            <a:pPr marL="342900" indent="-342900">
              <a:lnSpc>
                <a:spcPct val="108000"/>
              </a:lnSpc>
              <a:spcAft>
                <a:spcPts val="1000"/>
              </a:spcAft>
              <a:buFont typeface="Arial" panose="020B0604020202020204" pitchFamily="34" charset="0"/>
              <a:buChar char="•"/>
            </a:pPr>
            <a:r>
              <a:rPr lang="en-US" dirty="0">
                <a:solidFill>
                  <a:srgbClr val="232D2A"/>
                </a:solidFill>
                <a:latin typeface="Aptos"/>
              </a:rPr>
              <a:t>Junior Counselor Contact Information: </a:t>
            </a:r>
          </a:p>
          <a:p>
            <a:pPr marL="800100" lvl="1" indent="-342900">
              <a:lnSpc>
                <a:spcPct val="108000"/>
              </a:lnSpc>
              <a:spcAft>
                <a:spcPts val="1000"/>
              </a:spcAft>
              <a:buFont typeface="Arial" panose="020B0604020202020204" pitchFamily="34" charset="0"/>
              <a:buChar char="•"/>
            </a:pPr>
            <a:r>
              <a:rPr lang="en-US" sz="2000" dirty="0">
                <a:solidFill>
                  <a:srgbClr val="232D2A"/>
                </a:solidFill>
                <a:latin typeface="Aptos"/>
              </a:rPr>
              <a:t>Email: </a:t>
            </a:r>
            <a:r>
              <a:rPr lang="en-US" sz="2000" u="sng" dirty="0">
                <a:solidFill>
                  <a:schemeClr val="tx1"/>
                </a:solidFill>
                <a:latin typeface="Aptos"/>
                <a:hlinkClick r:id="rId2">
                  <a:extLst>
                    <a:ext uri="{A12FA001-AC4F-418D-AE19-62706E023703}">
                      <ahyp:hlinkClr xmlns:ahyp="http://schemas.microsoft.com/office/drawing/2018/hyperlinkcolor" val="tx"/>
                    </a:ext>
                  </a:extLst>
                </a:hlinkClick>
              </a:rPr>
              <a:t>S</a:t>
            </a:r>
            <a:r>
              <a:rPr lang="en-US" sz="2000" u="sng" dirty="0">
                <a:solidFill>
                  <a:schemeClr val="tx1"/>
                </a:solidFill>
                <a:latin typeface="Aptos"/>
              </a:rPr>
              <a:t>haron.Chambliss</a:t>
            </a:r>
            <a:r>
              <a:rPr lang="en-US" sz="2000" u="sng" dirty="0">
                <a:solidFill>
                  <a:schemeClr val="tx1"/>
                </a:solidFill>
                <a:latin typeface="Aptos"/>
                <a:hlinkClick r:id="rId2">
                  <a:extLst>
                    <a:ext uri="{A12FA001-AC4F-418D-AE19-62706E023703}">
                      <ahyp:hlinkClr xmlns:ahyp="http://schemas.microsoft.com/office/drawing/2018/hyperlinkcolor" val="tx"/>
                    </a:ext>
                  </a:extLst>
                </a:hlinkClick>
              </a:rPr>
              <a:t>@stpsb.org</a:t>
            </a:r>
            <a:endParaRPr lang="en-US" sz="2000" u="sng" dirty="0">
              <a:solidFill>
                <a:schemeClr val="tx1"/>
              </a:solidFill>
              <a:latin typeface="Aptos"/>
            </a:endParaRPr>
          </a:p>
          <a:p>
            <a:pPr marL="800100" lvl="1" indent="-342900">
              <a:lnSpc>
                <a:spcPct val="108000"/>
              </a:lnSpc>
              <a:spcAft>
                <a:spcPts val="1000"/>
              </a:spcAft>
              <a:buFont typeface="Arial" panose="020B0604020202020204" pitchFamily="34" charset="0"/>
              <a:buChar char="•"/>
            </a:pPr>
            <a:r>
              <a:rPr lang="en-US" sz="2000" dirty="0">
                <a:solidFill>
                  <a:srgbClr val="232D2A"/>
                </a:solidFill>
                <a:latin typeface="Aptos"/>
              </a:rPr>
              <a:t>Phone: 985-643-2992 ext. 2357</a:t>
            </a:r>
          </a:p>
          <a:p>
            <a:endParaRPr lang="en-US" dirty="0"/>
          </a:p>
        </p:txBody>
      </p:sp>
    </p:spTree>
    <p:extLst>
      <p:ext uri="{BB962C8B-B14F-4D97-AF65-F5344CB8AC3E}">
        <p14:creationId xmlns:p14="http://schemas.microsoft.com/office/powerpoint/2010/main" val="813523153"/>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423</TotalTime>
  <Words>1356</Words>
  <Application>Microsoft Office PowerPoint</Application>
  <PresentationFormat>Widescreen</PresentationFormat>
  <Paragraphs>154</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Aptos Display</vt:lpstr>
      <vt:lpstr>Arial</vt:lpstr>
      <vt:lpstr>Century Gothic</vt:lpstr>
      <vt:lpstr>Times New Roman</vt:lpstr>
      <vt:lpstr>Wingdings</vt:lpstr>
      <vt:lpstr>Wingdings 3</vt:lpstr>
      <vt:lpstr>Wisp</vt:lpstr>
      <vt:lpstr>Slidell High School Class of 2028 Junior Information </vt:lpstr>
      <vt:lpstr>TOPICS COVERED TONIGHT</vt:lpstr>
      <vt:lpstr>LOUISIANA GRADUATION PATHWAYS</vt:lpstr>
      <vt:lpstr>HONOR GRADUATES </vt:lpstr>
      <vt:lpstr>TOP OF CLASS</vt:lpstr>
      <vt:lpstr>LEAP / ACT / WorkKeys Requirements </vt:lpstr>
      <vt:lpstr>🎓 LOUISIANA HIGH SCHOOL ASSESSMENT  </vt:lpstr>
      <vt:lpstr>🎓 LOUISIANA TOPS SCHOLARSHIP</vt:lpstr>
      <vt:lpstr>TOPS CURRENT CORE CURRICULUM  The best place to get the current information is the Louisiana Office of Student Financial Assistance (LOSFA): https://mylosfa.la.gov/tops/tops-core-curriculum/ ⭐ One important thing for parents/students :  A student can have a 3.5 overall GPA but a different TOPS Core GPA. You can create your Student Hub Account to track your TOPS eligibility courses and GPA by going to the LOSFA website www.mylosfa.la.gov. You will register with your LASECID (Louisiana Secure ID) NOT YOUR STUDENT ID  TOPS UNIVERSITY CORE           TOPS TECH CORE</vt:lpstr>
      <vt:lpstr>SCHOLARSHIPS</vt:lpstr>
      <vt:lpstr>WHERE CAN I LOOK?</vt:lpstr>
      <vt:lpstr>Short Day / Internships / Cooperative Office Education Senior Year </vt:lpstr>
      <vt:lpstr>INTERNSHIPS AND COOPERATIVE OFFICE EDUCATION</vt:lpstr>
      <vt:lpstr>REMINDERS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Slidell High School Class of 2028 Junior Information</dc:title>
  <dc:creator>Chambliss, Sharon A.</dc:creator>
  <cp:lastModifiedBy>Chambliss, Sharon A.</cp:lastModifiedBy>
  <cp:revision>31</cp:revision>
  <dcterms:created xsi:type="dcterms:W3CDTF">2026-09-10T17:56:32Z</dcterms:created>
  <dcterms:modified xsi:type="dcterms:W3CDTF">2026-09-22T14:38:08Z</dcterms:modified>
</cp:coreProperties>
</file>