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76" r:id="rId4"/>
    <p:sldId id="279" r:id="rId5"/>
    <p:sldId id="284" r:id="rId6"/>
    <p:sldId id="285" r:id="rId7"/>
    <p:sldId id="268" r:id="rId8"/>
    <p:sldId id="269" r:id="rId9"/>
    <p:sldId id="270" r:id="rId10"/>
    <p:sldId id="274" r:id="rId11"/>
    <p:sldId id="273" r:id="rId12"/>
    <p:sldId id="272" r:id="rId13"/>
    <p:sldId id="271" r:id="rId14"/>
    <p:sldId id="257" r:id="rId15"/>
    <p:sldId id="258" r:id="rId16"/>
    <p:sldId id="259" r:id="rId17"/>
    <p:sldId id="260" r:id="rId18"/>
    <p:sldId id="286" r:id="rId19"/>
    <p:sldId id="262" r:id="rId20"/>
    <p:sldId id="264" r:id="rId21"/>
    <p:sldId id="263" r:id="rId22"/>
    <p:sldId id="265" r:id="rId23"/>
    <p:sldId id="266" r:id="rId24"/>
    <p:sldId id="26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85C46C-E5B4-42C2-9C9A-6C1457FA07B8}" v="2" dt="2026-09-24T14:43:23.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9" d="100"/>
          <a:sy n="89" d="100"/>
        </p:scale>
        <p:origin x="8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elan, Spenser" userId="5f83f21a-577d-48c2-940b-9f2017cdc2c2" providerId="ADAL" clId="{4683C501-6566-4642-9595-52C99D86A2A6}"/>
    <pc:docChg chg="undo custSel addSld delSld modSld">
      <pc:chgData name="Phelan, Spenser" userId="5f83f21a-577d-48c2-940b-9f2017cdc2c2" providerId="ADAL" clId="{4683C501-6566-4642-9595-52C99D86A2A6}" dt="2026-09-24T14:56:53.912" v="370" actId="20577"/>
      <pc:docMkLst>
        <pc:docMk/>
      </pc:docMkLst>
      <pc:sldChg chg="modSp mod">
        <pc:chgData name="Phelan, Spenser" userId="5f83f21a-577d-48c2-940b-9f2017cdc2c2" providerId="ADAL" clId="{4683C501-6566-4642-9595-52C99D86A2A6}" dt="2026-09-24T14:41:24.044" v="342" actId="20577"/>
        <pc:sldMkLst>
          <pc:docMk/>
          <pc:sldMk cId="4095224482" sldId="270"/>
        </pc:sldMkLst>
        <pc:spChg chg="mod">
          <ac:chgData name="Phelan, Spenser" userId="5f83f21a-577d-48c2-940b-9f2017cdc2c2" providerId="ADAL" clId="{4683C501-6566-4642-9595-52C99D86A2A6}" dt="2026-09-24T14:39:55.725" v="335" actId="13926"/>
          <ac:spMkLst>
            <pc:docMk/>
            <pc:sldMk cId="4095224482" sldId="270"/>
            <ac:spMk id="2" creationId="{00000000-0000-0000-0000-000000000000}"/>
          </ac:spMkLst>
        </pc:spChg>
        <pc:spChg chg="mod">
          <ac:chgData name="Phelan, Spenser" userId="5f83f21a-577d-48c2-940b-9f2017cdc2c2" providerId="ADAL" clId="{4683C501-6566-4642-9595-52C99D86A2A6}" dt="2026-09-24T14:41:24.044" v="342" actId="20577"/>
          <ac:spMkLst>
            <pc:docMk/>
            <pc:sldMk cId="4095224482" sldId="270"/>
            <ac:spMk id="3" creationId="{00000000-0000-0000-0000-000000000000}"/>
          </ac:spMkLst>
        </pc:spChg>
      </pc:sldChg>
      <pc:sldChg chg="addSp delSp modSp">
        <pc:chgData name="Phelan, Spenser" userId="5f83f21a-577d-48c2-940b-9f2017cdc2c2" providerId="ADAL" clId="{4683C501-6566-4642-9595-52C99D86A2A6}" dt="2026-09-24T14:43:23.691" v="346" actId="478"/>
        <pc:sldMkLst>
          <pc:docMk/>
          <pc:sldMk cId="2777159461" sldId="271"/>
        </pc:sldMkLst>
        <pc:spChg chg="add mod">
          <ac:chgData name="Phelan, Spenser" userId="5f83f21a-577d-48c2-940b-9f2017cdc2c2" providerId="ADAL" clId="{4683C501-6566-4642-9595-52C99D86A2A6}" dt="2026-09-24T14:42:22.598" v="345" actId="478"/>
          <ac:spMkLst>
            <pc:docMk/>
            <pc:sldMk cId="2777159461" sldId="271"/>
            <ac:spMk id="3" creationId="{0A032748-DE3B-87DC-1167-53D9D9941AF3}"/>
          </ac:spMkLst>
        </pc:spChg>
        <pc:picChg chg="add del">
          <ac:chgData name="Phelan, Spenser" userId="5f83f21a-577d-48c2-940b-9f2017cdc2c2" providerId="ADAL" clId="{4683C501-6566-4642-9595-52C99D86A2A6}" dt="2026-09-24T14:43:23.691" v="346" actId="478"/>
          <ac:picMkLst>
            <pc:docMk/>
            <pc:sldMk cId="2777159461" sldId="271"/>
            <ac:picMk id="4" creationId="{00000000-0000-0000-0000-000000000000}"/>
          </ac:picMkLst>
        </pc:picChg>
      </pc:sldChg>
      <pc:sldChg chg="addSp delSp modSp mod">
        <pc:chgData name="Phelan, Spenser" userId="5f83f21a-577d-48c2-940b-9f2017cdc2c2" providerId="ADAL" clId="{4683C501-6566-4642-9595-52C99D86A2A6}" dt="2026-09-24T14:43:24.440" v="347" actId="478"/>
        <pc:sldMkLst>
          <pc:docMk/>
          <pc:sldMk cId="1784272037" sldId="272"/>
        </pc:sldMkLst>
        <pc:spChg chg="add del mod">
          <ac:chgData name="Phelan, Spenser" userId="5f83f21a-577d-48c2-940b-9f2017cdc2c2" providerId="ADAL" clId="{4683C501-6566-4642-9595-52C99D86A2A6}" dt="2026-09-24T14:43:24.440" v="347" actId="478"/>
          <ac:spMkLst>
            <pc:docMk/>
            <pc:sldMk cId="1784272037" sldId="272"/>
            <ac:spMk id="4" creationId="{95C68064-2B0B-F8C3-AB94-3F3778700EAA}"/>
          </ac:spMkLst>
        </pc:spChg>
        <pc:picChg chg="add del">
          <ac:chgData name="Phelan, Spenser" userId="5f83f21a-577d-48c2-940b-9f2017cdc2c2" providerId="ADAL" clId="{4683C501-6566-4642-9595-52C99D86A2A6}" dt="2026-09-24T14:43:24.440" v="347" actId="478"/>
          <ac:picMkLst>
            <pc:docMk/>
            <pc:sldMk cId="1784272037" sldId="272"/>
            <ac:picMk id="5" creationId="{00000000-0000-0000-0000-000000000000}"/>
          </ac:picMkLst>
        </pc:picChg>
      </pc:sldChg>
      <pc:sldChg chg="addSp delSp modSp mod">
        <pc:chgData name="Phelan, Spenser" userId="5f83f21a-577d-48c2-940b-9f2017cdc2c2" providerId="ADAL" clId="{4683C501-6566-4642-9595-52C99D86A2A6}" dt="2026-09-24T14:43:25.064" v="348" actId="478"/>
        <pc:sldMkLst>
          <pc:docMk/>
          <pc:sldMk cId="2551196063" sldId="273"/>
        </pc:sldMkLst>
        <pc:spChg chg="add del mod">
          <ac:chgData name="Phelan, Spenser" userId="5f83f21a-577d-48c2-940b-9f2017cdc2c2" providerId="ADAL" clId="{4683C501-6566-4642-9595-52C99D86A2A6}" dt="2026-09-24T14:43:25.064" v="348" actId="478"/>
          <ac:spMkLst>
            <pc:docMk/>
            <pc:sldMk cId="2551196063" sldId="273"/>
            <ac:spMk id="5" creationId="{AEE69DAA-DD7A-D037-8B76-82DDA210340A}"/>
          </ac:spMkLst>
        </pc:spChg>
        <pc:picChg chg="add del">
          <ac:chgData name="Phelan, Spenser" userId="5f83f21a-577d-48c2-940b-9f2017cdc2c2" providerId="ADAL" clId="{4683C501-6566-4642-9595-52C99D86A2A6}" dt="2026-09-24T14:43:25.064" v="348" actId="478"/>
          <ac:picMkLst>
            <pc:docMk/>
            <pc:sldMk cId="2551196063" sldId="273"/>
            <ac:picMk id="4" creationId="{00000000-0000-0000-0000-000000000000}"/>
          </ac:picMkLst>
        </pc:picChg>
      </pc:sldChg>
      <pc:sldChg chg="modSp mod">
        <pc:chgData name="Phelan, Spenser" userId="5f83f21a-577d-48c2-940b-9f2017cdc2c2" providerId="ADAL" clId="{4683C501-6566-4642-9595-52C99D86A2A6}" dt="2026-09-24T14:56:53.912" v="370" actId="20577"/>
        <pc:sldMkLst>
          <pc:docMk/>
          <pc:sldMk cId="916421361" sldId="274"/>
        </pc:sldMkLst>
        <pc:spChg chg="mod">
          <ac:chgData name="Phelan, Spenser" userId="5f83f21a-577d-48c2-940b-9f2017cdc2c2" providerId="ADAL" clId="{4683C501-6566-4642-9595-52C99D86A2A6}" dt="2026-09-24T14:40:03.763" v="338" actId="13926"/>
          <ac:spMkLst>
            <pc:docMk/>
            <pc:sldMk cId="916421361" sldId="274"/>
            <ac:spMk id="2" creationId="{00000000-0000-0000-0000-000000000000}"/>
          </ac:spMkLst>
        </pc:spChg>
        <pc:spChg chg="mod">
          <ac:chgData name="Phelan, Spenser" userId="5f83f21a-577d-48c2-940b-9f2017cdc2c2" providerId="ADAL" clId="{4683C501-6566-4642-9595-52C99D86A2A6}" dt="2026-09-24T14:56:53.912" v="370" actId="20577"/>
          <ac:spMkLst>
            <pc:docMk/>
            <pc:sldMk cId="916421361" sldId="274"/>
            <ac:spMk id="14" creationId="{FD63C435-3FC7-3B82-3017-E1C3B222BAA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575668809715042E-2"/>
          <c:y val="2.4575207590252966E-2"/>
          <c:w val="0.92642433562992121"/>
          <c:h val="0.76748654235442038"/>
        </c:manualLayout>
      </c:layout>
      <c:barChart>
        <c:barDir val="col"/>
        <c:grouping val="clustered"/>
        <c:varyColors val="0"/>
        <c:ser>
          <c:idx val="0"/>
          <c:order val="0"/>
          <c:tx>
            <c:strRef>
              <c:f>Sheet1!$B$1</c:f>
              <c:strCache>
                <c:ptCount val="1"/>
                <c:pt idx="0">
                  <c:v>Number of students scoring in each band</c:v>
                </c:pt>
              </c:strCache>
            </c:strRef>
          </c:tx>
          <c:spPr>
            <a:solidFill>
              <a:schemeClr val="accent1">
                <a:shade val="80000"/>
                <a:satMod val="150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c:spPr>
          <c:invertIfNegative val="0"/>
          <c:dPt>
            <c:idx val="1"/>
            <c:invertIfNegative val="0"/>
            <c:bubble3D val="0"/>
            <c:spPr>
              <a:solidFill>
                <a:schemeClr val="accent1">
                  <a:shade val="80000"/>
                  <a:satMod val="15000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c:spPr>
            <c:extLst>
              <c:ext xmlns:c16="http://schemas.microsoft.com/office/drawing/2014/chart" uri="{C3380CC4-5D6E-409C-BE32-E72D297353CC}">
                <c16:uniqueId val="{00000001-E89E-4401-926A-36EE4E557BE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1</c:v>
                </c:pt>
                <c:pt idx="1">
                  <c:v>2</c:v>
                </c:pt>
                <c:pt idx="2">
                  <c:v>3</c:v>
                </c:pt>
                <c:pt idx="3">
                  <c:v>4</c:v>
                </c:pt>
                <c:pt idx="4">
                  <c:v>5</c:v>
                </c:pt>
                <c:pt idx="5">
                  <c:v>6</c:v>
                </c:pt>
                <c:pt idx="6">
                  <c:v>7</c:v>
                </c:pt>
              </c:numCache>
            </c:numRef>
          </c:cat>
          <c:val>
            <c:numRef>
              <c:f>Sheet1!$B$2:$B$8</c:f>
              <c:numCache>
                <c:formatCode>General</c:formatCode>
                <c:ptCount val="7"/>
                <c:pt idx="0">
                  <c:v>0</c:v>
                </c:pt>
                <c:pt idx="1">
                  <c:v>9</c:v>
                </c:pt>
                <c:pt idx="2">
                  <c:v>105</c:v>
                </c:pt>
                <c:pt idx="3">
                  <c:v>281</c:v>
                </c:pt>
                <c:pt idx="4">
                  <c:v>388</c:v>
                </c:pt>
                <c:pt idx="5">
                  <c:v>321</c:v>
                </c:pt>
                <c:pt idx="6">
                  <c:v>56</c:v>
                </c:pt>
              </c:numCache>
            </c:numRef>
          </c:val>
          <c:extLst>
            <c:ext xmlns:c16="http://schemas.microsoft.com/office/drawing/2014/chart" uri="{C3380CC4-5D6E-409C-BE32-E72D297353CC}">
              <c16:uniqueId val="{00000000-DB27-4CB9-84AA-148A2A082F94}"/>
            </c:ext>
          </c:extLst>
        </c:ser>
        <c:dLbls>
          <c:showLegendKey val="0"/>
          <c:showVal val="0"/>
          <c:showCatName val="0"/>
          <c:showSerName val="0"/>
          <c:showPercent val="0"/>
          <c:showBubbleSize val="0"/>
        </c:dLbls>
        <c:gapWidth val="100"/>
        <c:overlap val="-24"/>
        <c:axId val="900831423"/>
        <c:axId val="900829983"/>
      </c:barChart>
      <c:catAx>
        <c:axId val="90083142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0829983"/>
        <c:crosses val="autoZero"/>
        <c:auto val="1"/>
        <c:lblAlgn val="ctr"/>
        <c:lblOffset val="100"/>
        <c:noMultiLvlLbl val="0"/>
      </c:catAx>
      <c:valAx>
        <c:axId val="9008299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08314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1T21:44:11.623"/>
    </inkml:context>
    <inkml:brush xml:id="br0">
      <inkml:brushProperty name="width" value="0.3" units="cm"/>
      <inkml:brushProperty name="height" value="0.6" units="cm"/>
      <inkml:brushProperty name="tip" value="rectangle"/>
      <inkml:brushProperty name="rasterOp" value="maskPen"/>
      <inkml:brushProperty name="ignorePressure" value="1"/>
    </inkml:brush>
  </inkml:definitions>
  <inkml:trace contextRef="#ctx0" brushRef="#br0">0 0,'1330'0,"-1313"0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1F804F-E9D0-497E-B700-3C26D0A4580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3365012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1F804F-E9D0-497E-B700-3C26D0A4580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2077119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1F804F-E9D0-497E-B700-3C26D0A4580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28263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6F1F804F-E9D0-497E-B700-3C26D0A4580E}" type="datetimeFigureOut">
              <a:rPr lang="en-US" smtClean="0"/>
              <a:t>9/24/2026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161117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6F1F804F-E9D0-497E-B700-3C26D0A4580E}" type="datetimeFigureOut">
              <a:rPr lang="en-US" smtClean="0"/>
              <a:t>9/24/2026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1926919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6F1F804F-E9D0-497E-B700-3C26D0A4580E}" type="datetimeFigureOut">
              <a:rPr lang="en-US" smtClean="0"/>
              <a:t>9/24/2026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85312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F1F804F-E9D0-497E-B700-3C26D0A4580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43405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6F1F804F-E9D0-497E-B700-3C26D0A4580E}" type="datetimeFigureOut">
              <a:rPr lang="en-US" smtClean="0"/>
              <a:t>9/24/2026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3195538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6F1F804F-E9D0-497E-B700-3C26D0A4580E}" type="datetimeFigureOut">
              <a:rPr lang="en-US" smtClean="0"/>
              <a:t>9/24/2026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8061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1F804F-E9D0-497E-B700-3C26D0A4580E}"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2987309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1F804F-E9D0-497E-B700-3C26D0A4580E}"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F5B66B-3161-42E9-8A3B-ACEFD4929928}" type="slidenum">
              <a:rPr lang="en-US" smtClean="0"/>
              <a:t>‹#›</a:t>
            </a:fld>
            <a:endParaRPr lang="en-US"/>
          </a:p>
        </p:txBody>
      </p:sp>
    </p:spTree>
    <p:extLst>
      <p:ext uri="{BB962C8B-B14F-4D97-AF65-F5344CB8AC3E}">
        <p14:creationId xmlns:p14="http://schemas.microsoft.com/office/powerpoint/2010/main" val="26240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6F1F804F-E9D0-497E-B700-3C26D0A4580E}" type="datetimeFigureOut">
              <a:rPr lang="en-US" smtClean="0"/>
              <a:t>9/24/2026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5F5B66B-3161-42E9-8A3B-ACEFD4929928}" type="slidenum">
              <a:rPr lang="en-US" smtClean="0"/>
              <a:t>‹#›</a:t>
            </a:fld>
            <a:endParaRPr lang="en-US"/>
          </a:p>
        </p:txBody>
      </p:sp>
    </p:spTree>
    <p:extLst>
      <p:ext uri="{BB962C8B-B14F-4D97-AF65-F5344CB8AC3E}">
        <p14:creationId xmlns:p14="http://schemas.microsoft.com/office/powerpoint/2010/main" val="1492216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isd411.org/about-us/announcements/single-announcement/~board/district-announcements/post/applications-available-for-free-and-reduced-lunch"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a-issaquah.intouchreceipting.com/"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ustomXml" Target="../ink/ink1.xml"/></Relationships>
</file>

<file path=ppt/slides/_rels/slide24.xml.rels><?xml version="1.0" encoding="UTF-8" standalone="yes"?>
<Relationships xmlns="http://schemas.openxmlformats.org/package/2006/relationships"><Relationship Id="rId2" Type="http://schemas.openxmlformats.org/officeDocument/2006/relationships/hyperlink" Target="mailto:phelans@issaquah.wednet.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dirty="0"/>
            </a:br>
            <a:r>
              <a:rPr lang="en-US" dirty="0"/>
              <a:t>IB Exams </a:t>
            </a:r>
            <a:br>
              <a:rPr lang="en-US" dirty="0"/>
            </a:br>
            <a:r>
              <a:rPr lang="en-US" dirty="0"/>
              <a:t>Registration Guidance </a:t>
            </a:r>
          </a:p>
        </p:txBody>
      </p:sp>
    </p:spTree>
    <p:extLst>
      <p:ext uri="{BB962C8B-B14F-4D97-AF65-F5344CB8AC3E}">
        <p14:creationId xmlns:p14="http://schemas.microsoft.com/office/powerpoint/2010/main" val="1893031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Information About IB Exams</a:t>
            </a:r>
          </a:p>
        </p:txBody>
      </p:sp>
      <p:sp>
        <p:nvSpPr>
          <p:cNvPr id="3" name="Content Placeholder 2"/>
          <p:cNvSpPr>
            <a:spLocks noGrp="1"/>
          </p:cNvSpPr>
          <p:nvPr>
            <p:ph idx="1"/>
          </p:nvPr>
        </p:nvSpPr>
        <p:spPr>
          <a:xfrm>
            <a:off x="3647810" y="313765"/>
            <a:ext cx="8069813" cy="6230469"/>
          </a:xfrm>
        </p:spPr>
        <p:txBody>
          <a:bodyPr>
            <a:noAutofit/>
          </a:bodyPr>
          <a:lstStyle/>
          <a:p>
            <a:pPr marL="0" indent="0">
              <a:lnSpc>
                <a:spcPct val="120000"/>
              </a:lnSpc>
              <a:spcBef>
                <a:spcPts val="0"/>
              </a:spcBef>
              <a:buNone/>
            </a:pPr>
            <a:r>
              <a:rPr lang="en-US" sz="1500" b="1" u="sng" dirty="0"/>
              <a:t>Eligibility</a:t>
            </a:r>
            <a:r>
              <a:rPr lang="en-US" sz="1500" dirty="0"/>
              <a:t>: Any student enrolled in an IB class at SHS is eligible to take IB Exams.</a:t>
            </a:r>
          </a:p>
          <a:p>
            <a:pPr marL="0" indent="0">
              <a:lnSpc>
                <a:spcPct val="120000"/>
              </a:lnSpc>
              <a:spcBef>
                <a:spcPts val="0"/>
              </a:spcBef>
              <a:buNone/>
            </a:pPr>
            <a:endParaRPr lang="en-US" sz="1500" b="1" u="sng" dirty="0"/>
          </a:p>
          <a:p>
            <a:pPr marL="0" indent="0">
              <a:lnSpc>
                <a:spcPct val="120000"/>
              </a:lnSpc>
              <a:spcBef>
                <a:spcPts val="0"/>
              </a:spcBef>
              <a:buNone/>
            </a:pPr>
            <a:r>
              <a:rPr lang="en-US" sz="1500" b="1" u="sng" dirty="0"/>
              <a:t>Location/Time/Date</a:t>
            </a:r>
            <a:r>
              <a:rPr lang="en-US" sz="1500" dirty="0"/>
              <a:t>: All IB Exams are given in May at SHS. The ONLY reasons dates and times for IB Exams will be rescheduled is for civil unrest or natural disaster, per IBO policy. There are no make-up exams. Dates and times for exams will be posted by February on the SHS IB website. </a:t>
            </a:r>
          </a:p>
          <a:p>
            <a:pPr marL="0" indent="0">
              <a:lnSpc>
                <a:spcPct val="120000"/>
              </a:lnSpc>
              <a:spcBef>
                <a:spcPts val="0"/>
              </a:spcBef>
              <a:buNone/>
            </a:pPr>
            <a:endParaRPr lang="en-US" sz="1500" dirty="0"/>
          </a:p>
          <a:p>
            <a:pPr marL="0" indent="0">
              <a:lnSpc>
                <a:spcPct val="120000"/>
              </a:lnSpc>
              <a:spcBef>
                <a:spcPts val="0"/>
              </a:spcBef>
              <a:buNone/>
            </a:pPr>
            <a:r>
              <a:rPr lang="en-US" sz="1500" b="1" u="sng" dirty="0"/>
              <a:t>Cost</a:t>
            </a:r>
            <a:r>
              <a:rPr lang="en-US" sz="1500" dirty="0"/>
              <a:t>: $126.50 per exam. Per WA State policy ALL Free and Reduced Lunch Qualified students will pay no fees for exams. Non-F/R Lunch students will pay fees according to their registration status. These fees appear on the Registration Forms. Students that can demonstrate financial need but do not qualify for F/R Lunch may be eligible for some financial support via the PTSA/ISF –if you feel this might be you, please contact the IB Coordinator before the registration window closes October 31. </a:t>
            </a:r>
            <a:r>
              <a:rPr lang="en-US" sz="1500" i="1" dirty="0"/>
              <a:t>Note: any potential exam fee waivers are void if you do not show up for your exams. </a:t>
            </a:r>
          </a:p>
          <a:p>
            <a:pPr marL="0" indent="0">
              <a:lnSpc>
                <a:spcPct val="120000"/>
              </a:lnSpc>
              <a:spcBef>
                <a:spcPts val="0"/>
              </a:spcBef>
              <a:buNone/>
            </a:pPr>
            <a:endParaRPr lang="en-US" sz="1500" dirty="0"/>
          </a:p>
          <a:p>
            <a:pPr marL="0" indent="0">
              <a:lnSpc>
                <a:spcPct val="120000"/>
              </a:lnSpc>
              <a:spcBef>
                <a:spcPts val="0"/>
              </a:spcBef>
              <a:buNone/>
            </a:pPr>
            <a:r>
              <a:rPr lang="en-US" sz="1500" b="1" u="sng" dirty="0"/>
              <a:t>Refunds</a:t>
            </a:r>
            <a:r>
              <a:rPr lang="en-US" sz="1500" dirty="0"/>
              <a:t>: Between the dates of November 15 and January 10 a partial refund of exam fees is available by contacting the IB Coordinator. After January 10, no refunds will be available, and the full amount will be due whether you take the exam or not.</a:t>
            </a:r>
          </a:p>
          <a:p>
            <a:pPr marL="0" indent="0">
              <a:lnSpc>
                <a:spcPct val="120000"/>
              </a:lnSpc>
              <a:spcBef>
                <a:spcPts val="0"/>
              </a:spcBef>
              <a:buNone/>
            </a:pPr>
            <a:endParaRPr lang="en-US" sz="1500" dirty="0"/>
          </a:p>
          <a:p>
            <a:pPr marL="0" indent="0">
              <a:lnSpc>
                <a:spcPct val="120000"/>
              </a:lnSpc>
              <a:spcBef>
                <a:spcPts val="0"/>
              </a:spcBef>
              <a:buNone/>
            </a:pPr>
            <a:r>
              <a:rPr lang="en-US" sz="1500" b="1" u="sng" dirty="0"/>
              <a:t>University Credit</a:t>
            </a:r>
            <a:r>
              <a:rPr lang="en-US" sz="1500" dirty="0"/>
              <a:t>: The ONLY way you can get university credit is by completing an IB Course AND the exam. Universities set their own crediting policies and those can be found by searching “IB Credit Policy” from within the admissions website. NOTE: the WA Legislature passed a law that requires all WA public institutions to grant credit for IB classes at BOTH HL and SL levels at a score of 4 or above or provide evidence for why they do not.</a:t>
            </a:r>
          </a:p>
        </p:txBody>
      </p:sp>
    </p:spTree>
    <p:extLst>
      <p:ext uri="{BB962C8B-B14F-4D97-AF65-F5344CB8AC3E}">
        <p14:creationId xmlns:p14="http://schemas.microsoft.com/office/powerpoint/2010/main" val="375915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Why Test?</a:t>
            </a:r>
          </a:p>
        </p:txBody>
      </p:sp>
      <p:sp>
        <p:nvSpPr>
          <p:cNvPr id="3" name="Content Placeholder 2"/>
          <p:cNvSpPr>
            <a:spLocks noGrp="1"/>
          </p:cNvSpPr>
          <p:nvPr>
            <p:ph idx="1"/>
          </p:nvPr>
        </p:nvSpPr>
        <p:spPr>
          <a:xfrm>
            <a:off x="3777658" y="721518"/>
            <a:ext cx="7697712" cy="5750719"/>
          </a:xfrm>
        </p:spPr>
        <p:txBody>
          <a:bodyPr>
            <a:normAutofit lnSpcReduction="10000"/>
          </a:bodyPr>
          <a:lstStyle/>
          <a:p>
            <a:pPr>
              <a:lnSpc>
                <a:spcPct val="100000"/>
              </a:lnSpc>
              <a:spcBef>
                <a:spcPts val="0"/>
              </a:spcBef>
              <a:buFont typeface="Arial" panose="020B0604020202020204" pitchFamily="34" charset="0"/>
              <a:buChar char="•"/>
            </a:pPr>
            <a:r>
              <a:rPr lang="en-US" sz="2600" dirty="0"/>
              <a:t> Holds you accountable to classwork across the year</a:t>
            </a:r>
          </a:p>
          <a:p>
            <a:pPr marL="0" indent="0">
              <a:lnSpc>
                <a:spcPct val="100000"/>
              </a:lnSpc>
              <a:spcBef>
                <a:spcPts val="0"/>
              </a:spcBef>
              <a:buNone/>
            </a:pPr>
            <a:endParaRPr lang="en-US" sz="2600" dirty="0"/>
          </a:p>
          <a:p>
            <a:pPr>
              <a:lnSpc>
                <a:spcPct val="100000"/>
              </a:lnSpc>
              <a:spcBef>
                <a:spcPts val="0"/>
              </a:spcBef>
              <a:buFont typeface="Arial" panose="020B0604020202020204" pitchFamily="34" charset="0"/>
              <a:buChar char="•"/>
            </a:pPr>
            <a:r>
              <a:rPr lang="en-US" sz="2600" dirty="0"/>
              <a:t> Provides an international, objective measure of learning </a:t>
            </a:r>
          </a:p>
          <a:p>
            <a:pPr marL="0" indent="0">
              <a:lnSpc>
                <a:spcPct val="100000"/>
              </a:lnSpc>
              <a:spcBef>
                <a:spcPts val="0"/>
              </a:spcBef>
              <a:buNone/>
            </a:pPr>
            <a:endParaRPr lang="en-US" sz="2600" dirty="0"/>
          </a:p>
          <a:p>
            <a:pPr>
              <a:lnSpc>
                <a:spcPct val="100000"/>
              </a:lnSpc>
              <a:spcBef>
                <a:spcPts val="0"/>
              </a:spcBef>
              <a:buFont typeface="Arial" panose="020B0604020202020204" pitchFamily="34" charset="0"/>
              <a:buChar char="•"/>
            </a:pPr>
            <a:r>
              <a:rPr lang="en-US" sz="2600" dirty="0"/>
              <a:t> Value of practicing high stakes testing in a supportive environment</a:t>
            </a:r>
          </a:p>
          <a:p>
            <a:pPr marL="0" indent="0">
              <a:lnSpc>
                <a:spcPct val="100000"/>
              </a:lnSpc>
              <a:spcBef>
                <a:spcPts val="0"/>
              </a:spcBef>
              <a:buNone/>
            </a:pPr>
            <a:endParaRPr lang="en-US" sz="2600" dirty="0"/>
          </a:p>
          <a:p>
            <a:pPr>
              <a:lnSpc>
                <a:spcPct val="100000"/>
              </a:lnSpc>
              <a:spcBef>
                <a:spcPts val="0"/>
              </a:spcBef>
              <a:buFont typeface="Arial" panose="020B0604020202020204" pitchFamily="34" charset="0"/>
              <a:buChar char="•"/>
            </a:pPr>
            <a:r>
              <a:rPr lang="en-US" sz="2600" dirty="0"/>
              <a:t> Provides SHS staff feedback on the quality of our instruction</a:t>
            </a:r>
          </a:p>
          <a:p>
            <a:pPr marL="0" indent="0">
              <a:lnSpc>
                <a:spcPct val="100000"/>
              </a:lnSpc>
              <a:spcBef>
                <a:spcPts val="0"/>
              </a:spcBef>
              <a:buNone/>
            </a:pPr>
            <a:endParaRPr lang="en-US" sz="2600" dirty="0"/>
          </a:p>
          <a:p>
            <a:pPr>
              <a:lnSpc>
                <a:spcPct val="100000"/>
              </a:lnSpc>
              <a:spcBef>
                <a:spcPts val="0"/>
              </a:spcBef>
              <a:buFont typeface="Arial" panose="020B0604020202020204" pitchFamily="34" charset="0"/>
              <a:buChar char="•"/>
            </a:pPr>
            <a:r>
              <a:rPr lang="en-US" sz="2600" dirty="0"/>
              <a:t> Junior year scores can be included on college applications </a:t>
            </a:r>
          </a:p>
          <a:p>
            <a:pPr marL="0" indent="0">
              <a:lnSpc>
                <a:spcPct val="100000"/>
              </a:lnSpc>
              <a:spcBef>
                <a:spcPts val="0"/>
              </a:spcBef>
              <a:buNone/>
            </a:pPr>
            <a:endParaRPr lang="en-US" sz="2600" dirty="0"/>
          </a:p>
          <a:p>
            <a:pPr>
              <a:lnSpc>
                <a:spcPct val="100000"/>
              </a:lnSpc>
              <a:spcBef>
                <a:spcPts val="0"/>
              </a:spcBef>
              <a:buFont typeface="Arial" panose="020B0604020202020204" pitchFamily="34" charset="0"/>
              <a:buChar char="•"/>
            </a:pPr>
            <a:r>
              <a:rPr lang="en-US" sz="2600" dirty="0"/>
              <a:t> Exams provide the possibility for college credit</a:t>
            </a:r>
          </a:p>
          <a:p>
            <a:endParaRPr lang="en-US" dirty="0"/>
          </a:p>
        </p:txBody>
      </p:sp>
    </p:spTree>
    <p:extLst>
      <p:ext uri="{BB962C8B-B14F-4D97-AF65-F5344CB8AC3E}">
        <p14:creationId xmlns:p14="http://schemas.microsoft.com/office/powerpoint/2010/main" val="933234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Credit Accumulation</a:t>
            </a:r>
          </a:p>
        </p:txBody>
      </p:sp>
      <p:sp>
        <p:nvSpPr>
          <p:cNvPr id="3" name="Content Placeholder 2"/>
          <p:cNvSpPr>
            <a:spLocks noGrp="1"/>
          </p:cNvSpPr>
          <p:nvPr>
            <p:ph idx="1"/>
          </p:nvPr>
        </p:nvSpPr>
        <p:spPr>
          <a:xfrm>
            <a:off x="3867003" y="839497"/>
            <a:ext cx="7351497" cy="5189828"/>
          </a:xfrm>
        </p:spPr>
        <p:txBody>
          <a:bodyPr>
            <a:normAutofit/>
          </a:bodyPr>
          <a:lstStyle/>
          <a:p>
            <a:pPr>
              <a:lnSpc>
                <a:spcPct val="100000"/>
              </a:lnSpc>
              <a:spcBef>
                <a:spcPts val="0"/>
              </a:spcBef>
              <a:buFont typeface="Arial" panose="020B0604020202020204" pitchFamily="34" charset="0"/>
              <a:buChar char="•"/>
            </a:pPr>
            <a:r>
              <a:rPr lang="en-US" sz="2800" dirty="0"/>
              <a:t>Colleges and universities cap the amount of credit you can earn prior to enrollment.</a:t>
            </a:r>
          </a:p>
          <a:p>
            <a:pPr marL="0" indent="0">
              <a:lnSpc>
                <a:spcPct val="100000"/>
              </a:lnSpc>
              <a:spcBef>
                <a:spcPts val="0"/>
              </a:spcBef>
              <a:buNone/>
            </a:pPr>
            <a:endParaRPr lang="en-US" sz="2800" dirty="0"/>
          </a:p>
          <a:p>
            <a:pPr>
              <a:lnSpc>
                <a:spcPct val="100000"/>
              </a:lnSpc>
              <a:spcBef>
                <a:spcPts val="0"/>
              </a:spcBef>
              <a:buFont typeface="Arial" panose="020B0604020202020204" pitchFamily="34" charset="0"/>
              <a:buChar char="•"/>
            </a:pPr>
            <a:r>
              <a:rPr lang="en-US" sz="2800" dirty="0"/>
              <a:t> Taking IB </a:t>
            </a:r>
            <a:r>
              <a:rPr lang="en-US" sz="2800" u="sng" dirty="0"/>
              <a:t>AND</a:t>
            </a:r>
            <a:r>
              <a:rPr lang="en-US" sz="2800" dirty="0"/>
              <a:t> AP will NOT double your credit</a:t>
            </a:r>
          </a:p>
          <a:p>
            <a:pPr marL="0" indent="0">
              <a:lnSpc>
                <a:spcPct val="100000"/>
              </a:lnSpc>
              <a:spcBef>
                <a:spcPts val="0"/>
              </a:spcBef>
              <a:buNone/>
            </a:pPr>
            <a:endParaRPr lang="en-US" sz="2800" dirty="0"/>
          </a:p>
          <a:p>
            <a:pPr>
              <a:lnSpc>
                <a:spcPct val="100000"/>
              </a:lnSpc>
              <a:spcBef>
                <a:spcPts val="0"/>
              </a:spcBef>
              <a:buFont typeface="Arial" panose="020B0604020202020204" pitchFamily="34" charset="0"/>
              <a:buChar char="•"/>
            </a:pPr>
            <a:r>
              <a:rPr lang="en-US" sz="2800" dirty="0"/>
              <a:t> Avoid stress, test overlap and academic burnout – sign up for one or the other, NOT both </a:t>
            </a:r>
            <a:r>
              <a:rPr lang="en-US" sz="2800" dirty="0">
                <a:sym typeface="Wingdings" panose="05000000000000000000" pitchFamily="2" charset="2"/>
              </a:rPr>
              <a:t></a:t>
            </a:r>
            <a:endParaRPr lang="en-US" sz="2800" dirty="0"/>
          </a:p>
        </p:txBody>
      </p:sp>
    </p:spTree>
    <p:extLst>
      <p:ext uri="{BB962C8B-B14F-4D97-AF65-F5344CB8AC3E}">
        <p14:creationId xmlns:p14="http://schemas.microsoft.com/office/powerpoint/2010/main" val="2127175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Testing Procedures </a:t>
            </a:r>
          </a:p>
        </p:txBody>
      </p:sp>
      <p:sp>
        <p:nvSpPr>
          <p:cNvPr id="3" name="Content Placeholder 2"/>
          <p:cNvSpPr>
            <a:spLocks noGrp="1"/>
          </p:cNvSpPr>
          <p:nvPr>
            <p:ph idx="1"/>
          </p:nvPr>
        </p:nvSpPr>
        <p:spPr>
          <a:xfrm>
            <a:off x="4050507" y="1000125"/>
            <a:ext cx="7293768" cy="4807744"/>
          </a:xfrm>
        </p:spPr>
        <p:txBody>
          <a:bodyPr>
            <a:normAutofit/>
          </a:bodyPr>
          <a:lstStyle/>
          <a:p>
            <a:pPr>
              <a:lnSpc>
                <a:spcPct val="100000"/>
              </a:lnSpc>
              <a:spcBef>
                <a:spcPts val="0"/>
              </a:spcBef>
              <a:buFont typeface="Arial" panose="020B0604020202020204" pitchFamily="34" charset="0"/>
              <a:buChar char="•"/>
            </a:pPr>
            <a:r>
              <a:rPr lang="en-US" sz="2800" dirty="0"/>
              <a:t> On-site at Skyline HS</a:t>
            </a:r>
          </a:p>
          <a:p>
            <a:pPr marL="0" indent="0">
              <a:lnSpc>
                <a:spcPct val="100000"/>
              </a:lnSpc>
              <a:spcBef>
                <a:spcPts val="0"/>
              </a:spcBef>
              <a:buNone/>
            </a:pPr>
            <a:endParaRPr lang="en-US" sz="2800" dirty="0"/>
          </a:p>
          <a:p>
            <a:pPr>
              <a:lnSpc>
                <a:spcPct val="100000"/>
              </a:lnSpc>
              <a:spcBef>
                <a:spcPts val="0"/>
              </a:spcBef>
              <a:buFont typeface="Arial" panose="020B0604020202020204" pitchFamily="34" charset="0"/>
              <a:buChar char="•"/>
            </a:pPr>
            <a:r>
              <a:rPr lang="en-US" sz="2800" dirty="0"/>
              <a:t> Late April to mid/late May</a:t>
            </a:r>
          </a:p>
          <a:p>
            <a:pPr marL="0" indent="0">
              <a:lnSpc>
                <a:spcPct val="100000"/>
              </a:lnSpc>
              <a:spcBef>
                <a:spcPts val="0"/>
              </a:spcBef>
              <a:buNone/>
            </a:pPr>
            <a:endParaRPr lang="en-US" sz="2800" dirty="0"/>
          </a:p>
          <a:p>
            <a:pPr>
              <a:lnSpc>
                <a:spcPct val="100000"/>
              </a:lnSpc>
              <a:spcBef>
                <a:spcPts val="0"/>
              </a:spcBef>
              <a:buFont typeface="Arial" panose="020B0604020202020204" pitchFamily="34" charset="0"/>
              <a:buChar char="•"/>
            </a:pPr>
            <a:r>
              <a:rPr lang="en-US" sz="2800" dirty="0"/>
              <a:t> Timed exams: 45 minutes to 3.5 hours (varies)</a:t>
            </a:r>
          </a:p>
          <a:p>
            <a:pPr marL="0" indent="0">
              <a:lnSpc>
                <a:spcPct val="100000"/>
              </a:lnSpc>
              <a:spcBef>
                <a:spcPts val="0"/>
              </a:spcBef>
              <a:buNone/>
            </a:pPr>
            <a:endParaRPr lang="en-US" sz="2800" dirty="0"/>
          </a:p>
          <a:p>
            <a:pPr>
              <a:lnSpc>
                <a:spcPct val="100000"/>
              </a:lnSpc>
              <a:spcBef>
                <a:spcPts val="0"/>
              </a:spcBef>
              <a:buFont typeface="Arial" panose="020B0604020202020204" pitchFamily="34" charset="0"/>
              <a:buChar char="•"/>
            </a:pPr>
            <a:r>
              <a:rPr lang="en-US" sz="2800" dirty="0"/>
              <a:t> Dates are published on the Skyline IB website - times TBD mid-spring</a:t>
            </a:r>
          </a:p>
        </p:txBody>
      </p:sp>
    </p:spTree>
    <p:extLst>
      <p:ext uri="{BB962C8B-B14F-4D97-AF65-F5344CB8AC3E}">
        <p14:creationId xmlns:p14="http://schemas.microsoft.com/office/powerpoint/2010/main" val="3611249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Testing Accommodations</a:t>
            </a:r>
          </a:p>
        </p:txBody>
      </p:sp>
      <p:sp>
        <p:nvSpPr>
          <p:cNvPr id="3" name="Content Placeholder 2"/>
          <p:cNvSpPr>
            <a:spLocks noGrp="1"/>
          </p:cNvSpPr>
          <p:nvPr>
            <p:ph idx="1"/>
          </p:nvPr>
        </p:nvSpPr>
        <p:spPr>
          <a:xfrm>
            <a:off x="4139230" y="1435894"/>
            <a:ext cx="6946648" cy="3697644"/>
          </a:xfrm>
        </p:spPr>
        <p:txBody>
          <a:bodyPr>
            <a:normAutofit lnSpcReduction="10000"/>
          </a:bodyPr>
          <a:lstStyle/>
          <a:p>
            <a:pPr>
              <a:lnSpc>
                <a:spcPct val="110000"/>
              </a:lnSpc>
              <a:spcBef>
                <a:spcPts val="0"/>
              </a:spcBef>
            </a:pPr>
            <a:r>
              <a:rPr lang="en-US" sz="2800" dirty="0"/>
              <a:t>Requests must be submitted during the registration window</a:t>
            </a:r>
          </a:p>
          <a:p>
            <a:pPr indent="-457200">
              <a:lnSpc>
                <a:spcPct val="110000"/>
              </a:lnSpc>
              <a:spcBef>
                <a:spcPts val="0"/>
              </a:spcBef>
              <a:buNone/>
            </a:pPr>
            <a:endParaRPr lang="en-US" sz="2800" dirty="0"/>
          </a:p>
          <a:p>
            <a:pPr>
              <a:lnSpc>
                <a:spcPct val="110000"/>
              </a:lnSpc>
              <a:spcBef>
                <a:spcPts val="0"/>
              </a:spcBef>
            </a:pPr>
            <a:r>
              <a:rPr lang="en-US" sz="2800" dirty="0"/>
              <a:t>Requests must be accompanied by official medical documentation </a:t>
            </a:r>
          </a:p>
          <a:p>
            <a:pPr indent="-457200">
              <a:lnSpc>
                <a:spcPct val="110000"/>
              </a:lnSpc>
              <a:spcBef>
                <a:spcPts val="0"/>
              </a:spcBef>
              <a:buNone/>
            </a:pPr>
            <a:endParaRPr lang="en-US" sz="2800" dirty="0"/>
          </a:p>
          <a:p>
            <a:pPr>
              <a:lnSpc>
                <a:spcPct val="110000"/>
              </a:lnSpc>
              <a:spcBef>
                <a:spcPts val="0"/>
              </a:spcBef>
            </a:pPr>
            <a:r>
              <a:rPr lang="en-US" sz="2800" dirty="0"/>
              <a:t>Contact the IB Coordinator once registered to request accommodations</a:t>
            </a:r>
          </a:p>
        </p:txBody>
      </p:sp>
    </p:spTree>
    <p:extLst>
      <p:ext uri="{BB962C8B-B14F-4D97-AF65-F5344CB8AC3E}">
        <p14:creationId xmlns:p14="http://schemas.microsoft.com/office/powerpoint/2010/main" val="94364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Test Results </a:t>
            </a:r>
          </a:p>
        </p:txBody>
      </p:sp>
      <p:sp>
        <p:nvSpPr>
          <p:cNvPr id="3" name="Content Placeholder 2"/>
          <p:cNvSpPr>
            <a:spLocks noGrp="1"/>
          </p:cNvSpPr>
          <p:nvPr>
            <p:ph idx="1"/>
          </p:nvPr>
        </p:nvSpPr>
        <p:spPr>
          <a:xfrm>
            <a:off x="4257892" y="764381"/>
            <a:ext cx="6897787" cy="5150644"/>
          </a:xfrm>
        </p:spPr>
        <p:txBody>
          <a:bodyPr>
            <a:normAutofit lnSpcReduction="10000"/>
          </a:bodyPr>
          <a:lstStyle/>
          <a:p>
            <a:pPr>
              <a:lnSpc>
                <a:spcPct val="110000"/>
              </a:lnSpc>
              <a:spcBef>
                <a:spcPts val="0"/>
              </a:spcBef>
            </a:pPr>
            <a:r>
              <a:rPr lang="en-US" sz="2800" dirty="0"/>
              <a:t>Based on several assignments + culminating exam </a:t>
            </a:r>
          </a:p>
          <a:p>
            <a:pPr indent="-457200">
              <a:lnSpc>
                <a:spcPct val="110000"/>
              </a:lnSpc>
              <a:spcBef>
                <a:spcPts val="0"/>
              </a:spcBef>
              <a:buNone/>
            </a:pPr>
            <a:endParaRPr lang="en-US" sz="2800" dirty="0"/>
          </a:p>
          <a:p>
            <a:pPr>
              <a:lnSpc>
                <a:spcPct val="110000"/>
              </a:lnSpc>
              <a:spcBef>
                <a:spcPts val="0"/>
              </a:spcBef>
            </a:pPr>
            <a:r>
              <a:rPr lang="en-US" sz="2800" dirty="0"/>
              <a:t>Moderated at many levels by trained IBO graders </a:t>
            </a:r>
          </a:p>
          <a:p>
            <a:pPr indent="-457200">
              <a:lnSpc>
                <a:spcPct val="110000"/>
              </a:lnSpc>
              <a:spcBef>
                <a:spcPts val="0"/>
              </a:spcBef>
              <a:buNone/>
            </a:pPr>
            <a:endParaRPr lang="en-US" sz="2800" dirty="0"/>
          </a:p>
          <a:p>
            <a:pPr>
              <a:lnSpc>
                <a:spcPct val="110000"/>
              </a:lnSpc>
              <a:spcBef>
                <a:spcPts val="0"/>
              </a:spcBef>
            </a:pPr>
            <a:r>
              <a:rPr lang="en-US" sz="2800" dirty="0"/>
              <a:t>Scored 1-7 </a:t>
            </a:r>
          </a:p>
          <a:p>
            <a:pPr indent="-457200">
              <a:lnSpc>
                <a:spcPct val="110000"/>
              </a:lnSpc>
              <a:spcBef>
                <a:spcPts val="0"/>
              </a:spcBef>
              <a:buNone/>
            </a:pPr>
            <a:endParaRPr lang="en-US" sz="2800" dirty="0"/>
          </a:p>
          <a:p>
            <a:pPr>
              <a:lnSpc>
                <a:spcPct val="110000"/>
              </a:lnSpc>
              <a:spcBef>
                <a:spcPts val="0"/>
              </a:spcBef>
            </a:pPr>
            <a:r>
              <a:rPr lang="en-US" sz="2800" dirty="0"/>
              <a:t>Results available electronically in July; access credentials provided to students before exams </a:t>
            </a:r>
          </a:p>
        </p:txBody>
      </p:sp>
    </p:spTree>
    <p:extLst>
      <p:ext uri="{BB962C8B-B14F-4D97-AF65-F5344CB8AC3E}">
        <p14:creationId xmlns:p14="http://schemas.microsoft.com/office/powerpoint/2010/main" val="1295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Preparation for Exams </a:t>
            </a:r>
          </a:p>
        </p:txBody>
      </p:sp>
      <p:sp>
        <p:nvSpPr>
          <p:cNvPr id="3" name="Content Placeholder 2"/>
          <p:cNvSpPr>
            <a:spLocks noGrp="1"/>
          </p:cNvSpPr>
          <p:nvPr>
            <p:ph idx="1"/>
          </p:nvPr>
        </p:nvSpPr>
        <p:spPr>
          <a:xfrm>
            <a:off x="3929063" y="827054"/>
            <a:ext cx="7070382" cy="5223702"/>
          </a:xfrm>
        </p:spPr>
        <p:txBody>
          <a:bodyPr>
            <a:noAutofit/>
          </a:bodyPr>
          <a:lstStyle/>
          <a:p>
            <a:pPr>
              <a:buFont typeface="Arial" panose="020B0604020202020204" pitchFamily="34" charset="0"/>
              <a:buChar char="•"/>
            </a:pPr>
            <a:r>
              <a:rPr lang="en-US" sz="2400" dirty="0"/>
              <a:t> Consistent coursework is the best preparation </a:t>
            </a:r>
          </a:p>
          <a:p>
            <a:pPr>
              <a:buFont typeface="Arial" panose="020B0604020202020204" pitchFamily="34" charset="0"/>
              <a:buChar char="•"/>
            </a:pPr>
            <a:r>
              <a:rPr lang="en-US" sz="2400" dirty="0"/>
              <a:t> Effort and Stamina </a:t>
            </a:r>
          </a:p>
          <a:p>
            <a:pPr>
              <a:buFont typeface="Arial" panose="020B0604020202020204" pitchFamily="34" charset="0"/>
              <a:buChar char="•"/>
            </a:pPr>
            <a:r>
              <a:rPr lang="en-US" sz="2400" dirty="0"/>
              <a:t> Organization &amp; Timeliness </a:t>
            </a:r>
          </a:p>
          <a:p>
            <a:pPr>
              <a:buFont typeface="Arial" panose="020B0604020202020204" pitchFamily="34" charset="0"/>
              <a:buChar char="•"/>
            </a:pPr>
            <a:r>
              <a:rPr lang="en-US" sz="2400" dirty="0"/>
              <a:t> Teacher is your best resource </a:t>
            </a:r>
          </a:p>
          <a:p>
            <a:pPr>
              <a:buFont typeface="Arial" panose="020B0604020202020204" pitchFamily="34" charset="0"/>
              <a:buChar char="•"/>
            </a:pPr>
            <a:r>
              <a:rPr lang="en-US" sz="2400" dirty="0"/>
              <a:t> Student &amp; teacher work together vs. IBO standards </a:t>
            </a:r>
          </a:p>
          <a:p>
            <a:pPr>
              <a:buFont typeface="Arial" panose="020B0604020202020204" pitchFamily="34" charset="0"/>
              <a:buChar char="•"/>
            </a:pPr>
            <a:r>
              <a:rPr lang="en-US" sz="2400" dirty="0"/>
              <a:t> Attend pre-exam study sessions </a:t>
            </a:r>
          </a:p>
          <a:p>
            <a:pPr>
              <a:buFont typeface="Arial" panose="020B0604020202020204" pitchFamily="34" charset="0"/>
              <a:buChar char="•"/>
            </a:pPr>
            <a:r>
              <a:rPr lang="en-US" sz="2400" dirty="0"/>
              <a:t> Health and well-being is REALLY important </a:t>
            </a:r>
          </a:p>
          <a:p>
            <a:pPr>
              <a:buFont typeface="Arial" panose="020B0604020202020204" pitchFamily="34" charset="0"/>
              <a:buChar char="•"/>
            </a:pPr>
            <a:r>
              <a:rPr lang="en-US" sz="2400" dirty="0"/>
              <a:t> Sleep, nutrition, exercise, </a:t>
            </a:r>
            <a:r>
              <a:rPr lang="en-US" sz="2400" i="1" u="sng" dirty="0"/>
              <a:t>balance.</a:t>
            </a:r>
          </a:p>
        </p:txBody>
      </p:sp>
    </p:spTree>
    <p:extLst>
      <p:ext uri="{BB962C8B-B14F-4D97-AF65-F5344CB8AC3E}">
        <p14:creationId xmlns:p14="http://schemas.microsoft.com/office/powerpoint/2010/main" val="1399292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SHS May 2026 Results </a:t>
            </a:r>
          </a:p>
        </p:txBody>
      </p:sp>
      <p:sp>
        <p:nvSpPr>
          <p:cNvPr id="3" name="Content Placeholder 2"/>
          <p:cNvSpPr>
            <a:spLocks noGrp="1"/>
          </p:cNvSpPr>
          <p:nvPr>
            <p:ph idx="1"/>
          </p:nvPr>
        </p:nvSpPr>
        <p:spPr>
          <a:xfrm>
            <a:off x="3716985" y="1807295"/>
            <a:ext cx="7905896" cy="3234266"/>
          </a:xfrm>
        </p:spPr>
        <p:txBody>
          <a:bodyPr>
            <a:noAutofit/>
          </a:bodyPr>
          <a:lstStyle/>
          <a:p>
            <a:pPr>
              <a:lnSpc>
                <a:spcPct val="100000"/>
              </a:lnSpc>
              <a:spcBef>
                <a:spcPts val="0"/>
              </a:spcBef>
              <a:buFont typeface="Arial" panose="020B0604020202020204" pitchFamily="34" charset="0"/>
              <a:buChar char="•"/>
            </a:pPr>
            <a:r>
              <a:rPr lang="en-US" sz="2400" dirty="0"/>
              <a:t>Career </a:t>
            </a:r>
            <a:r>
              <a:rPr lang="en-US" sz="2400" dirty="0" err="1"/>
              <a:t>Programme</a:t>
            </a:r>
            <a:r>
              <a:rPr lang="en-US" sz="2400" dirty="0"/>
              <a:t> students averaged 4.36 across all exams</a:t>
            </a:r>
          </a:p>
          <a:p>
            <a:pPr marL="0" indent="0">
              <a:lnSpc>
                <a:spcPct val="100000"/>
              </a:lnSpc>
              <a:spcBef>
                <a:spcPts val="0"/>
              </a:spcBef>
              <a:buNone/>
            </a:pPr>
            <a:endParaRPr lang="en-US" sz="2400" dirty="0"/>
          </a:p>
          <a:p>
            <a:pPr>
              <a:lnSpc>
                <a:spcPct val="100000"/>
              </a:lnSpc>
              <a:spcBef>
                <a:spcPts val="0"/>
              </a:spcBef>
              <a:buFont typeface="Arial" panose="020B0604020202020204" pitchFamily="34" charset="0"/>
              <a:buChar char="•"/>
            </a:pPr>
            <a:r>
              <a:rPr lang="en-US" sz="2400" dirty="0"/>
              <a:t>Diploma students averaged 5.21 across all exams </a:t>
            </a:r>
          </a:p>
          <a:p>
            <a:pPr marL="0" indent="0">
              <a:lnSpc>
                <a:spcPct val="100000"/>
              </a:lnSpc>
              <a:spcBef>
                <a:spcPts val="0"/>
              </a:spcBef>
              <a:buNone/>
            </a:pPr>
            <a:endParaRPr lang="en-US" sz="2400" dirty="0"/>
          </a:p>
          <a:p>
            <a:pPr>
              <a:lnSpc>
                <a:spcPct val="100000"/>
              </a:lnSpc>
              <a:spcBef>
                <a:spcPts val="0"/>
              </a:spcBef>
              <a:buFont typeface="Arial" panose="020B0604020202020204" pitchFamily="34" charset="0"/>
              <a:buChar char="•"/>
            </a:pPr>
            <a:r>
              <a:rPr lang="en-US" sz="2400" dirty="0"/>
              <a:t>Diploma student average score for the Diploma  was 33/45</a:t>
            </a:r>
          </a:p>
          <a:p>
            <a:pPr marL="0" indent="0">
              <a:lnSpc>
                <a:spcPct val="100000"/>
              </a:lnSpc>
              <a:spcBef>
                <a:spcPts val="0"/>
              </a:spcBef>
              <a:buNone/>
            </a:pPr>
            <a:r>
              <a:rPr lang="en-US" sz="2400" dirty="0"/>
              <a:t> </a:t>
            </a:r>
          </a:p>
          <a:p>
            <a:pPr>
              <a:lnSpc>
                <a:spcPct val="100000"/>
              </a:lnSpc>
              <a:spcBef>
                <a:spcPts val="0"/>
              </a:spcBef>
              <a:buFont typeface="Arial" panose="020B0604020202020204" pitchFamily="34" charset="0"/>
              <a:buChar char="•"/>
            </a:pPr>
            <a:r>
              <a:rPr lang="en-US" sz="2400" dirty="0"/>
              <a:t> SHS staff &amp; students beat the IB exam score world average in 20/34 subjects offered at SHS </a:t>
            </a:r>
          </a:p>
          <a:p>
            <a:pPr marL="0" indent="0">
              <a:lnSpc>
                <a:spcPct val="100000"/>
              </a:lnSpc>
              <a:spcBef>
                <a:spcPts val="0"/>
              </a:spcBef>
              <a:buNone/>
            </a:pPr>
            <a:endParaRPr lang="en-US" sz="2400" dirty="0"/>
          </a:p>
          <a:p>
            <a:pPr>
              <a:lnSpc>
                <a:spcPct val="100000"/>
              </a:lnSpc>
              <a:spcBef>
                <a:spcPts val="0"/>
              </a:spcBef>
              <a:buFont typeface="Arial" panose="020B0604020202020204" pitchFamily="34" charset="0"/>
              <a:buChar char="•"/>
            </a:pPr>
            <a:r>
              <a:rPr lang="en-US" sz="2400" dirty="0"/>
              <a:t> 95%+ of World Language IB exam results qualified for the WA State Seal of Bi-literacy – 8th year in a row!</a:t>
            </a:r>
            <a:r>
              <a:rPr lang="en-US" sz="2400" dirty="0">
                <a:sym typeface="Wingdings" panose="05000000000000000000" pitchFamily="2" charset="2"/>
              </a:rPr>
              <a:t></a:t>
            </a:r>
            <a:endParaRPr lang="en-US" sz="2400" dirty="0"/>
          </a:p>
        </p:txBody>
      </p:sp>
    </p:spTree>
    <p:extLst>
      <p:ext uri="{BB962C8B-B14F-4D97-AF65-F5344CB8AC3E}">
        <p14:creationId xmlns:p14="http://schemas.microsoft.com/office/powerpoint/2010/main" val="4095224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2026 School-wide Score Trends</a:t>
            </a:r>
          </a:p>
        </p:txBody>
      </p:sp>
      <p:graphicFrame>
        <p:nvGraphicFramePr>
          <p:cNvPr id="13" name="Chart 12">
            <a:extLst>
              <a:ext uri="{FF2B5EF4-FFF2-40B4-BE49-F238E27FC236}">
                <a16:creationId xmlns:a16="http://schemas.microsoft.com/office/drawing/2014/main" id="{938E06F9-BD41-CF3A-FD3D-ECDE0E906D36}"/>
              </a:ext>
            </a:extLst>
          </p:cNvPr>
          <p:cNvGraphicFramePr/>
          <p:nvPr>
            <p:extLst>
              <p:ext uri="{D42A27DB-BD31-4B8C-83A1-F6EECF244321}">
                <p14:modId xmlns:p14="http://schemas.microsoft.com/office/powerpoint/2010/main" val="1065784324"/>
              </p:ext>
            </p:extLst>
          </p:nvPr>
        </p:nvGraphicFramePr>
        <p:xfrm>
          <a:off x="3541061" y="806823"/>
          <a:ext cx="8398020" cy="6140823"/>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FD63C435-3FC7-3B82-3017-E1C3B222BAAE}"/>
              </a:ext>
            </a:extLst>
          </p:cNvPr>
          <p:cNvSpPr txBox="1"/>
          <p:nvPr/>
        </p:nvSpPr>
        <p:spPr>
          <a:xfrm>
            <a:off x="3541060" y="197223"/>
            <a:ext cx="8650940" cy="461665"/>
          </a:xfrm>
          <a:prstGeom prst="rect">
            <a:avLst/>
          </a:prstGeom>
          <a:noFill/>
        </p:spPr>
        <p:txBody>
          <a:bodyPr wrap="square" rtlCol="0">
            <a:spAutoFit/>
          </a:bodyPr>
          <a:lstStyle/>
          <a:p>
            <a:r>
              <a:rPr lang="en-US" sz="2400" b="1" dirty="0"/>
              <a:t>90.2% earned at least a 4 </a:t>
            </a:r>
            <a:r>
              <a:rPr lang="en-US" sz="2400" dirty="0"/>
              <a:t>(minimum bar for most college credit)</a:t>
            </a:r>
          </a:p>
        </p:txBody>
      </p:sp>
    </p:spTree>
    <p:extLst>
      <p:ext uri="{BB962C8B-B14F-4D97-AF65-F5344CB8AC3E}">
        <p14:creationId xmlns:p14="http://schemas.microsoft.com/office/powerpoint/2010/main" val="916421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476902" y="642939"/>
            <a:ext cx="8292472" cy="5700954"/>
          </a:xfrm>
          <a:prstGeom prst="rect">
            <a:avLst/>
          </a:prstGeom>
        </p:spPr>
      </p:pic>
      <p:sp>
        <p:nvSpPr>
          <p:cNvPr id="2" name="Title 1"/>
          <p:cNvSpPr>
            <a:spLocks noGrp="1"/>
          </p:cNvSpPr>
          <p:nvPr>
            <p:ph type="title"/>
          </p:nvPr>
        </p:nvSpPr>
        <p:spPr>
          <a:xfrm>
            <a:off x="224044" y="2724227"/>
            <a:ext cx="3126430" cy="907197"/>
          </a:xfrm>
        </p:spPr>
        <p:txBody>
          <a:bodyPr>
            <a:normAutofit fontScale="90000"/>
          </a:bodyPr>
          <a:lstStyle/>
          <a:p>
            <a:r>
              <a:rPr lang="en-US" dirty="0"/>
              <a:t>Benefits of IB Coursework (including testing)</a:t>
            </a:r>
          </a:p>
        </p:txBody>
      </p:sp>
    </p:spTree>
    <p:extLst>
      <p:ext uri="{BB962C8B-B14F-4D97-AF65-F5344CB8AC3E}">
        <p14:creationId xmlns:p14="http://schemas.microsoft.com/office/powerpoint/2010/main" val="2551196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continued…</a:t>
            </a:r>
          </a:p>
        </p:txBody>
      </p:sp>
      <p:pic>
        <p:nvPicPr>
          <p:cNvPr id="5" name="Content Placeholder 4"/>
          <p:cNvPicPr>
            <a:picLocks noGrp="1" noChangeAspect="1"/>
          </p:cNvPicPr>
          <p:nvPr>
            <p:ph idx="1"/>
          </p:nvPr>
        </p:nvPicPr>
        <p:blipFill>
          <a:blip r:embed="rId2"/>
          <a:stretch>
            <a:fillRect/>
          </a:stretch>
        </p:blipFill>
        <p:spPr>
          <a:xfrm>
            <a:off x="3438572" y="678656"/>
            <a:ext cx="8437360" cy="5368999"/>
          </a:xfrm>
          <a:prstGeom prst="rect">
            <a:avLst/>
          </a:prstGeom>
        </p:spPr>
      </p:pic>
    </p:spTree>
    <p:extLst>
      <p:ext uri="{BB962C8B-B14F-4D97-AF65-F5344CB8AC3E}">
        <p14:creationId xmlns:p14="http://schemas.microsoft.com/office/powerpoint/2010/main" val="178427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Preparedness &amp; Engagement Benefit</a:t>
            </a:r>
          </a:p>
        </p:txBody>
      </p:sp>
      <p:pic>
        <p:nvPicPr>
          <p:cNvPr id="4" name="Picture 409"/>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413826" y="771526"/>
            <a:ext cx="8664384" cy="507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159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Name</a:t>
            </a:r>
          </a:p>
        </p:txBody>
      </p:sp>
      <p:sp>
        <p:nvSpPr>
          <p:cNvPr id="3" name="Content Placeholder 2"/>
          <p:cNvSpPr>
            <a:spLocks noGrp="1"/>
          </p:cNvSpPr>
          <p:nvPr>
            <p:ph idx="1"/>
          </p:nvPr>
        </p:nvSpPr>
        <p:spPr>
          <a:xfrm>
            <a:off x="3799467" y="0"/>
            <a:ext cx="7315200" cy="5120640"/>
          </a:xfrm>
        </p:spPr>
        <p:txBody>
          <a:bodyPr/>
          <a:lstStyle/>
          <a:p>
            <a:pPr marL="0" indent="0">
              <a:buNone/>
            </a:pPr>
            <a:r>
              <a:rPr lang="en-US" sz="3200" dirty="0"/>
              <a:t>Google form - test sign up questions:</a:t>
            </a:r>
          </a:p>
          <a:p>
            <a:pPr marL="0" indent="0">
              <a:buNone/>
            </a:pPr>
            <a:endParaRPr lang="en-US" sz="3200" dirty="0"/>
          </a:p>
          <a:p>
            <a:pPr marL="0" indent="0">
              <a:buNone/>
            </a:pPr>
            <a:endParaRPr lang="en-US" sz="3200" dirty="0"/>
          </a:p>
          <a:p>
            <a:r>
              <a:rPr lang="en-US" sz="2800" dirty="0"/>
              <a:t>It is strongly recommended that students use their full name as it may appear in other school records (SHS, college applications, etc...)</a:t>
            </a:r>
          </a:p>
        </p:txBody>
      </p:sp>
    </p:spTree>
    <p:extLst>
      <p:ext uri="{BB962C8B-B14F-4D97-AF65-F5344CB8AC3E}">
        <p14:creationId xmlns:p14="http://schemas.microsoft.com/office/powerpoint/2010/main" val="1888758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Registration Category</a:t>
            </a:r>
          </a:p>
        </p:txBody>
      </p:sp>
      <p:sp>
        <p:nvSpPr>
          <p:cNvPr id="3" name="Content Placeholder 2"/>
          <p:cNvSpPr>
            <a:spLocks noGrp="1"/>
          </p:cNvSpPr>
          <p:nvPr>
            <p:ph idx="1"/>
          </p:nvPr>
        </p:nvSpPr>
        <p:spPr>
          <a:xfrm>
            <a:off x="3869268" y="185738"/>
            <a:ext cx="7315200" cy="6207918"/>
          </a:xfrm>
        </p:spPr>
        <p:txBody>
          <a:bodyPr>
            <a:normAutofit/>
          </a:bodyPr>
          <a:lstStyle/>
          <a:p>
            <a:pPr>
              <a:lnSpc>
                <a:spcPct val="100000"/>
              </a:lnSpc>
              <a:spcBef>
                <a:spcPts val="0"/>
              </a:spcBef>
            </a:pPr>
            <a:r>
              <a:rPr lang="en-US" dirty="0"/>
              <a:t>Choose IB COURSE STUDENT if you are only taking individual IB courses not leading to one of the specialized IB degrees (IB Diploma or IB Career). If you have never met to make a 2-year IB course plan with Mr. Phelan, then this is likely the correct category for you. You may be taking between 1-7 IB classes with no restrictions on the subjects or levels (HL/SL)</a:t>
            </a:r>
          </a:p>
          <a:p>
            <a:pPr marL="0" indent="0">
              <a:lnSpc>
                <a:spcPct val="100000"/>
              </a:lnSpc>
              <a:spcBef>
                <a:spcPts val="0"/>
              </a:spcBef>
              <a:buNone/>
            </a:pPr>
            <a:endParaRPr lang="en-US" dirty="0"/>
          </a:p>
          <a:p>
            <a:pPr>
              <a:lnSpc>
                <a:spcPct val="100000"/>
              </a:lnSpc>
              <a:spcBef>
                <a:spcPts val="0"/>
              </a:spcBef>
            </a:pPr>
            <a:r>
              <a:rPr lang="en-US" dirty="0"/>
              <a:t>Choose IB CAREER PROGRAM STUDENT if you have been meeting with Mr. Phelan and have a 2-year IB course plan that includes 2-4 IB courses along with all the other non-course requirements to complete the IB Career </a:t>
            </a:r>
            <a:r>
              <a:rPr lang="en-US" dirty="0" err="1"/>
              <a:t>Programme</a:t>
            </a:r>
            <a:r>
              <a:rPr lang="en-US" dirty="0"/>
              <a:t> requirements.</a:t>
            </a:r>
          </a:p>
          <a:p>
            <a:pPr marL="0" indent="0">
              <a:lnSpc>
                <a:spcPct val="100000"/>
              </a:lnSpc>
              <a:spcBef>
                <a:spcPts val="0"/>
              </a:spcBef>
              <a:buNone/>
            </a:pPr>
            <a:endParaRPr lang="en-US" dirty="0"/>
          </a:p>
          <a:p>
            <a:pPr>
              <a:lnSpc>
                <a:spcPct val="100000"/>
              </a:lnSpc>
              <a:spcBef>
                <a:spcPts val="0"/>
              </a:spcBef>
            </a:pPr>
            <a:r>
              <a:rPr lang="en-US" dirty="0"/>
              <a:t>Choose IB DIPLOMA PROGRAM STUDENT if you have been meeting with Mr. Phelan to develop a 2-year course plan including Theory of Knowledge to complete to complete your 3HL/3SL or 4HL/2SL IB Diploma requirements.</a:t>
            </a:r>
          </a:p>
        </p:txBody>
      </p:sp>
    </p:spTree>
    <p:extLst>
      <p:ext uri="{BB962C8B-B14F-4D97-AF65-F5344CB8AC3E}">
        <p14:creationId xmlns:p14="http://schemas.microsoft.com/office/powerpoint/2010/main" val="3657057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Citizenship</a:t>
            </a:r>
          </a:p>
        </p:txBody>
      </p:sp>
      <p:sp>
        <p:nvSpPr>
          <p:cNvPr id="3" name="Content Placeholder 2"/>
          <p:cNvSpPr>
            <a:spLocks noGrp="1"/>
          </p:cNvSpPr>
          <p:nvPr>
            <p:ph idx="1"/>
          </p:nvPr>
        </p:nvSpPr>
        <p:spPr/>
        <p:txBody>
          <a:bodyPr>
            <a:normAutofit/>
          </a:bodyPr>
          <a:lstStyle/>
          <a:p>
            <a:r>
              <a:rPr lang="en-US" sz="2800" dirty="0"/>
              <a:t>Please enter the country where you hold a passport. If you do not have a travel passport, please indicate the country where you would enjoy the same legal protections and opportunities as native residents. (property ownership, voting, tax paying status, etc...)</a:t>
            </a:r>
          </a:p>
        </p:txBody>
      </p:sp>
    </p:spTree>
    <p:extLst>
      <p:ext uri="{BB962C8B-B14F-4D97-AF65-F5344CB8AC3E}">
        <p14:creationId xmlns:p14="http://schemas.microsoft.com/office/powerpoint/2010/main" val="743155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&amp; Secondary Language and English Language Fluency</a:t>
            </a:r>
          </a:p>
        </p:txBody>
      </p:sp>
      <p:sp>
        <p:nvSpPr>
          <p:cNvPr id="3" name="Content Placeholder 2"/>
          <p:cNvSpPr>
            <a:spLocks noGrp="1"/>
          </p:cNvSpPr>
          <p:nvPr>
            <p:ph idx="1"/>
          </p:nvPr>
        </p:nvSpPr>
        <p:spPr/>
        <p:txBody>
          <a:bodyPr>
            <a:normAutofit/>
          </a:bodyPr>
          <a:lstStyle/>
          <a:p>
            <a:pPr>
              <a:lnSpc>
                <a:spcPct val="100000"/>
              </a:lnSpc>
              <a:spcBef>
                <a:spcPts val="0"/>
              </a:spcBef>
            </a:pPr>
            <a:r>
              <a:rPr lang="en-US" sz="2400" dirty="0"/>
              <a:t>Primary Language: Please enter the language in which you are most fluent, use most often, is your dominant language.</a:t>
            </a:r>
          </a:p>
          <a:p>
            <a:pPr>
              <a:lnSpc>
                <a:spcPct val="100000"/>
              </a:lnSpc>
              <a:spcBef>
                <a:spcPts val="0"/>
              </a:spcBef>
            </a:pPr>
            <a:endParaRPr lang="en-US" sz="2400" dirty="0"/>
          </a:p>
          <a:p>
            <a:pPr>
              <a:lnSpc>
                <a:spcPct val="100000"/>
              </a:lnSpc>
              <a:spcBef>
                <a:spcPts val="0"/>
              </a:spcBef>
            </a:pPr>
            <a:r>
              <a:rPr lang="en-US" sz="2400" dirty="0"/>
              <a:t>Secondary Language: Only make an entry here if you are bilingual. If you are only studying a second language now you should skip this question.</a:t>
            </a:r>
          </a:p>
          <a:p>
            <a:pPr marL="0" indent="0">
              <a:lnSpc>
                <a:spcPct val="100000"/>
              </a:lnSpc>
              <a:spcBef>
                <a:spcPts val="0"/>
              </a:spcBef>
              <a:buNone/>
            </a:pPr>
            <a:endParaRPr lang="en-US" sz="2400" dirty="0"/>
          </a:p>
          <a:p>
            <a:pPr>
              <a:lnSpc>
                <a:spcPct val="100000"/>
              </a:lnSpc>
              <a:spcBef>
                <a:spcPts val="0"/>
              </a:spcBef>
            </a:pPr>
            <a:r>
              <a:rPr lang="en-US" sz="2400" dirty="0"/>
              <a:t>English Language Fluency: Please rate your fluency with the English language.</a:t>
            </a:r>
          </a:p>
        </p:txBody>
      </p:sp>
    </p:spTree>
    <p:extLst>
      <p:ext uri="{BB962C8B-B14F-4D97-AF65-F5344CB8AC3E}">
        <p14:creationId xmlns:p14="http://schemas.microsoft.com/office/powerpoint/2010/main" val="1388349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FCE82-7BD0-FFF1-7BF8-A26221A2B3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62B52-D310-D07D-3372-D2FF4A660392}"/>
              </a:ext>
            </a:extLst>
          </p:cNvPr>
          <p:cNvSpPr>
            <a:spLocks noGrp="1"/>
          </p:cNvSpPr>
          <p:nvPr>
            <p:ph type="title"/>
          </p:nvPr>
        </p:nvSpPr>
        <p:spPr>
          <a:xfrm>
            <a:off x="252919" y="1123837"/>
            <a:ext cx="2947481" cy="4601183"/>
          </a:xfrm>
        </p:spPr>
        <p:txBody>
          <a:bodyPr/>
          <a:lstStyle/>
          <a:p>
            <a:r>
              <a:rPr lang="en-US" i="1" dirty="0"/>
              <a:t>A note on Language B exams (Chinese, French, Japanese, Spanish)</a:t>
            </a:r>
          </a:p>
        </p:txBody>
      </p:sp>
      <p:sp>
        <p:nvSpPr>
          <p:cNvPr id="3" name="Content Placeholder 2">
            <a:extLst>
              <a:ext uri="{FF2B5EF4-FFF2-40B4-BE49-F238E27FC236}">
                <a16:creationId xmlns:a16="http://schemas.microsoft.com/office/drawing/2014/main" id="{E82464F0-A04E-FDC3-8EE0-B8B2AE288698}"/>
              </a:ext>
            </a:extLst>
          </p:cNvPr>
          <p:cNvSpPr>
            <a:spLocks noGrp="1"/>
          </p:cNvSpPr>
          <p:nvPr>
            <p:ph idx="1"/>
          </p:nvPr>
        </p:nvSpPr>
        <p:spPr>
          <a:xfrm>
            <a:off x="3650456" y="228600"/>
            <a:ext cx="8115300" cy="6193631"/>
          </a:xfrm>
        </p:spPr>
        <p:txBody>
          <a:bodyPr>
            <a:normAutofit/>
          </a:bodyPr>
          <a:lstStyle/>
          <a:p>
            <a:pPr marL="0" indent="0">
              <a:buNone/>
            </a:pPr>
            <a:r>
              <a:rPr lang="en-US" sz="1800" dirty="0"/>
              <a:t>IB World Language (Language B) is designed as a </a:t>
            </a:r>
            <a:r>
              <a:rPr lang="en-US" sz="1800" u="sng" dirty="0"/>
              <a:t>language acquisition</a:t>
            </a:r>
            <a:r>
              <a:rPr lang="en-US" sz="1800" dirty="0"/>
              <a:t> course. The IBO states that the "...Language B course should be a challenging educational experience for the student, offering not only the opportunity to learn an additional language but also the means of learning, appreciating and effectively interacting in a culture </a:t>
            </a:r>
            <a:r>
              <a:rPr lang="en-US" sz="1800" u="sng" dirty="0"/>
              <a:t>different from the student's own</a:t>
            </a:r>
            <a:r>
              <a:rPr lang="en-US" sz="1800" dirty="0"/>
              <a:t>."</a:t>
            </a:r>
            <a:br>
              <a:rPr lang="en-US" sz="1800" dirty="0"/>
            </a:br>
            <a:br>
              <a:rPr lang="en-US" sz="1800" dirty="0"/>
            </a:br>
            <a:r>
              <a:rPr lang="en-US" sz="1800" dirty="0"/>
              <a:t>As you start planning for your student's World Language pathway, please ask yourself the following guiding questions:</a:t>
            </a:r>
          </a:p>
          <a:p>
            <a:r>
              <a:rPr lang="en-US" sz="1800" dirty="0"/>
              <a:t>Has the student had more than 2 years of formal instruction in the language?</a:t>
            </a:r>
          </a:p>
          <a:p>
            <a:r>
              <a:rPr lang="en-US" sz="1800" dirty="0"/>
              <a:t>Does the student speak the language at home on a regular basis?</a:t>
            </a:r>
          </a:p>
          <a:p>
            <a:r>
              <a:rPr lang="en-US" sz="1800" dirty="0"/>
              <a:t>Could the student travel to a country of origin for this language and navigate their stay without help from translation services or other bilingual people?</a:t>
            </a:r>
          </a:p>
          <a:p>
            <a:pPr marL="0" indent="0">
              <a:buNone/>
            </a:pPr>
            <a:r>
              <a:rPr lang="en-US" sz="1800" dirty="0"/>
              <a:t>If you answered "yes" to any of these questions AND you plan to take any IB level Language B courses, it would be more appropriate to enroll in a different world language to complete the IB course in the spirit in which it was designed. Because every student's experience is unique, please do not hesitate to contact your student's world language teacher, your school counselor, and/or the IB Diploma Coordinator at Skyline High School to help assist you in finding the best possible placement for your student.</a:t>
            </a:r>
          </a:p>
        </p:txBody>
      </p:sp>
    </p:spTree>
    <p:extLst>
      <p:ext uri="{BB962C8B-B14F-4D97-AF65-F5344CB8AC3E}">
        <p14:creationId xmlns:p14="http://schemas.microsoft.com/office/powerpoint/2010/main" val="3063558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Ethnicity &amp; Gender</a:t>
            </a:r>
          </a:p>
        </p:txBody>
      </p:sp>
      <p:sp>
        <p:nvSpPr>
          <p:cNvPr id="3" name="Content Placeholder 2"/>
          <p:cNvSpPr>
            <a:spLocks noGrp="1"/>
          </p:cNvSpPr>
          <p:nvPr>
            <p:ph idx="1"/>
          </p:nvPr>
        </p:nvSpPr>
        <p:spPr/>
        <p:txBody>
          <a:bodyPr>
            <a:normAutofit/>
          </a:bodyPr>
          <a:lstStyle/>
          <a:p>
            <a:pPr>
              <a:lnSpc>
                <a:spcPct val="100000"/>
              </a:lnSpc>
              <a:spcBef>
                <a:spcPts val="0"/>
              </a:spcBef>
            </a:pPr>
            <a:r>
              <a:rPr lang="en-US" sz="2800" dirty="0"/>
              <a:t>This data collection is internal to IBO and only used for statistical purposes. The categories provided are those supplied by IBO. Please select the most appropriate choice for you.</a:t>
            </a:r>
          </a:p>
        </p:txBody>
      </p:sp>
    </p:spTree>
    <p:extLst>
      <p:ext uri="{BB962C8B-B14F-4D97-AF65-F5344CB8AC3E}">
        <p14:creationId xmlns:p14="http://schemas.microsoft.com/office/powerpoint/2010/main" val="3004165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and Reduced Lunch</a:t>
            </a:r>
          </a:p>
        </p:txBody>
      </p:sp>
      <p:sp>
        <p:nvSpPr>
          <p:cNvPr id="3" name="Content Placeholder 2"/>
          <p:cNvSpPr>
            <a:spLocks noGrp="1"/>
          </p:cNvSpPr>
          <p:nvPr>
            <p:ph idx="1"/>
          </p:nvPr>
        </p:nvSpPr>
        <p:spPr/>
        <p:txBody>
          <a:bodyPr/>
          <a:lstStyle/>
          <a:p>
            <a:pPr>
              <a:lnSpc>
                <a:spcPct val="100000"/>
              </a:lnSpc>
              <a:spcBef>
                <a:spcPts val="0"/>
              </a:spcBef>
            </a:pPr>
            <a:r>
              <a:rPr lang="en-US" dirty="0"/>
              <a:t>To qualify for Free and Reduced Lunch please fill out the application found here: </a:t>
            </a:r>
            <a:r>
              <a:rPr lang="en-US" dirty="0">
                <a:hlinkClick r:id="rId2"/>
              </a:rPr>
              <a:t>https://www.isd411.org/about-us/announcements/single-announcement/~board/district-announcements/post/applications-available-for-free-and-reduced-lunch</a:t>
            </a:r>
            <a:endParaRPr lang="en-US" dirty="0"/>
          </a:p>
          <a:p>
            <a:pPr marL="0" indent="0">
              <a:lnSpc>
                <a:spcPct val="100000"/>
              </a:lnSpc>
              <a:spcBef>
                <a:spcPts val="0"/>
              </a:spcBef>
              <a:buNone/>
            </a:pPr>
            <a:endParaRPr lang="en-US" dirty="0"/>
          </a:p>
          <a:p>
            <a:pPr>
              <a:lnSpc>
                <a:spcPct val="100000"/>
              </a:lnSpc>
              <a:spcBef>
                <a:spcPts val="0"/>
              </a:spcBef>
            </a:pPr>
            <a:r>
              <a:rPr lang="en-US" dirty="0"/>
              <a:t>Qualifying for Free and Reduced Lunch can provide many benefits beyond lower IB Exam costs. It does NOT require you to eat school supplied food but does provide that as well should that benefit meet your needs. You may also be eligible for reductions on fees for college entrance exams, college application fees, as well as provide access to some scholarships set aside for qualifying students. </a:t>
            </a:r>
          </a:p>
          <a:p>
            <a:pPr marL="0" indent="0">
              <a:lnSpc>
                <a:spcPct val="100000"/>
              </a:lnSpc>
              <a:spcBef>
                <a:spcPts val="0"/>
              </a:spcBef>
              <a:buNone/>
            </a:pPr>
            <a:r>
              <a:rPr lang="en-US" i="1" dirty="0"/>
              <a:t>*Note: any potential exam fee waivers are void if you do not show up for your exams. </a:t>
            </a:r>
          </a:p>
        </p:txBody>
      </p:sp>
    </p:spTree>
    <p:extLst>
      <p:ext uri="{BB962C8B-B14F-4D97-AF65-F5344CB8AC3E}">
        <p14:creationId xmlns:p14="http://schemas.microsoft.com/office/powerpoint/2010/main" val="565506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 Selection</a:t>
            </a:r>
          </a:p>
        </p:txBody>
      </p:sp>
      <p:sp>
        <p:nvSpPr>
          <p:cNvPr id="3" name="Content Placeholder 2"/>
          <p:cNvSpPr>
            <a:spLocks noGrp="1"/>
          </p:cNvSpPr>
          <p:nvPr>
            <p:ph idx="1"/>
          </p:nvPr>
        </p:nvSpPr>
        <p:spPr/>
        <p:txBody>
          <a:bodyPr>
            <a:normAutofit/>
          </a:bodyPr>
          <a:lstStyle/>
          <a:p>
            <a:pPr marL="0" indent="0">
              <a:lnSpc>
                <a:spcPct val="100000"/>
              </a:lnSpc>
              <a:spcBef>
                <a:spcPts val="0"/>
              </a:spcBef>
              <a:buNone/>
            </a:pPr>
            <a:r>
              <a:rPr lang="en-US" sz="2400" b="1" dirty="0"/>
              <a:t>Per IBO policy:</a:t>
            </a:r>
          </a:p>
          <a:p>
            <a:pPr>
              <a:lnSpc>
                <a:spcPct val="100000"/>
              </a:lnSpc>
              <a:spcBef>
                <a:spcPts val="0"/>
              </a:spcBef>
            </a:pPr>
            <a:r>
              <a:rPr lang="en-US" sz="2400" dirty="0"/>
              <a:t>HL and ab initio level exams can ONLY be taken senior year.</a:t>
            </a:r>
          </a:p>
          <a:p>
            <a:pPr marL="0" indent="0">
              <a:lnSpc>
                <a:spcPct val="100000"/>
              </a:lnSpc>
              <a:spcBef>
                <a:spcPts val="0"/>
              </a:spcBef>
              <a:buNone/>
            </a:pPr>
            <a:endParaRPr lang="en-US" sz="2400" dirty="0"/>
          </a:p>
          <a:p>
            <a:pPr>
              <a:lnSpc>
                <a:spcPct val="100000"/>
              </a:lnSpc>
              <a:spcBef>
                <a:spcPts val="0"/>
              </a:spcBef>
            </a:pPr>
            <a:r>
              <a:rPr lang="en-US" sz="2400" dirty="0"/>
              <a:t>Juniors are eligible to take up to 2 exams.</a:t>
            </a:r>
          </a:p>
          <a:p>
            <a:pPr marL="0" indent="0">
              <a:lnSpc>
                <a:spcPct val="100000"/>
              </a:lnSpc>
              <a:spcBef>
                <a:spcPts val="0"/>
              </a:spcBef>
              <a:buNone/>
            </a:pPr>
            <a:endParaRPr lang="en-US" sz="2400" dirty="0"/>
          </a:p>
          <a:p>
            <a:pPr>
              <a:lnSpc>
                <a:spcPct val="100000"/>
              </a:lnSpc>
              <a:spcBef>
                <a:spcPts val="0"/>
              </a:spcBef>
            </a:pPr>
            <a:r>
              <a:rPr lang="en-US" sz="2400" dirty="0"/>
              <a:t>Please be careful of your IB exam selection. You can only test in classes you are enrolled in. You need to test in the level (HL/SL) for which you have prepared.</a:t>
            </a:r>
          </a:p>
        </p:txBody>
      </p:sp>
    </p:spTree>
    <p:extLst>
      <p:ext uri="{BB962C8B-B14F-4D97-AF65-F5344CB8AC3E}">
        <p14:creationId xmlns:p14="http://schemas.microsoft.com/office/powerpoint/2010/main" val="1329593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Payment</a:t>
            </a:r>
          </a:p>
        </p:txBody>
      </p:sp>
      <p:sp>
        <p:nvSpPr>
          <p:cNvPr id="3" name="Content Placeholder 2"/>
          <p:cNvSpPr>
            <a:spLocks noGrp="1"/>
          </p:cNvSpPr>
          <p:nvPr>
            <p:ph idx="1"/>
          </p:nvPr>
        </p:nvSpPr>
        <p:spPr/>
        <p:txBody>
          <a:bodyPr/>
          <a:lstStyle/>
          <a:p>
            <a:endParaRPr lang="en-US" dirty="0"/>
          </a:p>
          <a:p>
            <a:pPr>
              <a:lnSpc>
                <a:spcPct val="100000"/>
              </a:lnSpc>
              <a:spcBef>
                <a:spcPts val="0"/>
              </a:spcBef>
            </a:pPr>
            <a:r>
              <a:rPr lang="en-US" dirty="0"/>
              <a:t>Please pay your exam balance in full prior to December 6th. By November 15, fees will be placed on the student’s fine account. This may exclude your student’s participation in future SHS events until paid.  </a:t>
            </a:r>
          </a:p>
          <a:p>
            <a:pPr marL="0" indent="0">
              <a:lnSpc>
                <a:spcPct val="100000"/>
              </a:lnSpc>
              <a:spcBef>
                <a:spcPts val="0"/>
              </a:spcBef>
              <a:buNone/>
            </a:pPr>
            <a:endParaRPr lang="en-US" dirty="0"/>
          </a:p>
          <a:p>
            <a:pPr>
              <a:lnSpc>
                <a:spcPct val="100000"/>
              </a:lnSpc>
              <a:spcBef>
                <a:spcPts val="0"/>
              </a:spcBef>
            </a:pPr>
            <a:r>
              <a:rPr lang="en-US" dirty="0"/>
              <a:t>There is a late registration window for IB exams from November 15</a:t>
            </a:r>
            <a:r>
              <a:rPr lang="en-US" baseline="30000" dirty="0"/>
              <a:t>th</a:t>
            </a:r>
            <a:r>
              <a:rPr lang="en-US" dirty="0"/>
              <a:t>-January 10</a:t>
            </a:r>
            <a:r>
              <a:rPr lang="en-US" baseline="30000" dirty="0"/>
              <a:t>th</a:t>
            </a:r>
            <a:r>
              <a:rPr lang="en-US" dirty="0"/>
              <a:t>, but there is a $41/subject fee for each late exam registration.</a:t>
            </a:r>
          </a:p>
          <a:p>
            <a:pPr marL="0" indent="0">
              <a:lnSpc>
                <a:spcPct val="100000"/>
              </a:lnSpc>
              <a:spcBef>
                <a:spcPts val="0"/>
              </a:spcBef>
              <a:buNone/>
            </a:pPr>
            <a:endParaRPr lang="en-US" dirty="0"/>
          </a:p>
          <a:p>
            <a:pPr>
              <a:lnSpc>
                <a:spcPct val="100000"/>
              </a:lnSpc>
              <a:spcBef>
                <a:spcPts val="0"/>
              </a:spcBef>
            </a:pPr>
            <a:r>
              <a:rPr lang="en-US" dirty="0"/>
              <a:t>Online payment is preferred but if you need to pay by check those can be brought directly to the SHS Bookkeeper or mailed to SHS care of Spenser Phelan or SHS Bookkeeper. Please be sure to place your student’s name and “IB exam fees” in the memo line.</a:t>
            </a:r>
          </a:p>
          <a:p>
            <a:endParaRPr lang="en-US" dirty="0"/>
          </a:p>
        </p:txBody>
      </p:sp>
    </p:spTree>
    <p:extLst>
      <p:ext uri="{BB962C8B-B14F-4D97-AF65-F5344CB8AC3E}">
        <p14:creationId xmlns:p14="http://schemas.microsoft.com/office/powerpoint/2010/main" val="1926892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Payment Process</a:t>
            </a:r>
          </a:p>
        </p:txBody>
      </p:sp>
      <p:sp>
        <p:nvSpPr>
          <p:cNvPr id="3" name="Content Placeholder 2"/>
          <p:cNvSpPr>
            <a:spLocks noGrp="1"/>
          </p:cNvSpPr>
          <p:nvPr>
            <p:ph idx="1"/>
          </p:nvPr>
        </p:nvSpPr>
        <p:spPr/>
        <p:txBody>
          <a:bodyPr>
            <a:normAutofit lnSpcReduction="10000"/>
          </a:bodyPr>
          <a:lstStyle/>
          <a:p>
            <a:r>
              <a:rPr lang="en-US" dirty="0"/>
              <a:t>Please log-in to the District Online Payment Portal:  </a:t>
            </a:r>
            <a:r>
              <a:rPr lang="en-US" dirty="0">
                <a:hlinkClick r:id="rId2"/>
              </a:rPr>
              <a:t>https://wa-issaquah.intouchreceipting.com/</a:t>
            </a:r>
            <a:endParaRPr lang="en-US" dirty="0"/>
          </a:p>
          <a:p>
            <a:r>
              <a:rPr lang="en-US" dirty="0"/>
              <a:t>Select your student</a:t>
            </a:r>
          </a:p>
          <a:p>
            <a:r>
              <a:rPr lang="en-US" dirty="0"/>
              <a:t>Select “IB Program/Exams”.</a:t>
            </a:r>
          </a:p>
          <a:p>
            <a:r>
              <a:rPr lang="en-US" dirty="0"/>
              <a:t>Select “Items at Student’s School”</a:t>
            </a:r>
          </a:p>
          <a:p>
            <a:r>
              <a:rPr lang="en-US" dirty="0"/>
              <a:t>Please select the proper quantity of exams, at the cost of </a:t>
            </a:r>
            <a:r>
              <a:rPr lang="en-US"/>
              <a:t>$126.50/</a:t>
            </a:r>
            <a:r>
              <a:rPr lang="en-US" dirty="0"/>
              <a:t>exam</a:t>
            </a:r>
          </a:p>
          <a:p>
            <a:endParaRPr lang="en-US" dirty="0"/>
          </a:p>
          <a:p>
            <a:endParaRPr lang="en-US" dirty="0"/>
          </a:p>
          <a:p>
            <a:endParaRPr lang="en-US" dirty="0"/>
          </a:p>
          <a:p>
            <a:endParaRPr lang="en-US" dirty="0"/>
          </a:p>
          <a:p>
            <a:endParaRPr lang="en-US" dirty="0"/>
          </a:p>
          <a:p>
            <a:r>
              <a:rPr lang="en-US" dirty="0"/>
              <a:t>Follow instructions to complete payment.</a:t>
            </a:r>
          </a:p>
        </p:txBody>
      </p:sp>
      <p:pic>
        <p:nvPicPr>
          <p:cNvPr id="4" name="Picture 3"/>
          <p:cNvPicPr>
            <a:picLocks noChangeAspect="1"/>
          </p:cNvPicPr>
          <p:nvPr/>
        </p:nvPicPr>
        <p:blipFill>
          <a:blip r:embed="rId3"/>
          <a:stretch>
            <a:fillRect/>
          </a:stretch>
        </p:blipFill>
        <p:spPr>
          <a:xfrm>
            <a:off x="3551237" y="3424428"/>
            <a:ext cx="8640763" cy="1866944"/>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E04EAAD3-2E88-6B22-DA6D-770E2D3ECF10}"/>
                  </a:ext>
                </a:extLst>
              </p14:cNvPr>
              <p14:cNvContentPartPr/>
              <p14:nvPr/>
            </p14:nvContentPartPr>
            <p14:xfrm>
              <a:off x="9708300" y="4264672"/>
              <a:ext cx="485280" cy="360"/>
            </p14:xfrm>
          </p:contentPart>
        </mc:Choice>
        <mc:Fallback xmlns="">
          <p:pic>
            <p:nvPicPr>
              <p:cNvPr id="6" name="Ink 5">
                <a:extLst>
                  <a:ext uri="{FF2B5EF4-FFF2-40B4-BE49-F238E27FC236}">
                    <a16:creationId xmlns:a16="http://schemas.microsoft.com/office/drawing/2014/main" id="{E04EAAD3-2E88-6B22-DA6D-770E2D3ECF10}"/>
                  </a:ext>
                </a:extLst>
              </p:cNvPr>
              <p:cNvPicPr/>
              <p:nvPr/>
            </p:nvPicPr>
            <p:blipFill>
              <a:blip r:embed="rId5"/>
              <a:stretch>
                <a:fillRect/>
              </a:stretch>
            </p:blipFill>
            <p:spPr>
              <a:xfrm>
                <a:off x="9654300" y="4156672"/>
                <a:ext cx="592920" cy="216000"/>
              </a:xfrm>
              <a:prstGeom prst="rect">
                <a:avLst/>
              </a:prstGeom>
            </p:spPr>
          </p:pic>
        </mc:Fallback>
      </mc:AlternateContent>
    </p:spTree>
    <p:extLst>
      <p:ext uri="{BB962C8B-B14F-4D97-AF65-F5344CB8AC3E}">
        <p14:creationId xmlns:p14="http://schemas.microsoft.com/office/powerpoint/2010/main" val="3964863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a:p>
            <a:pPr>
              <a:lnSpc>
                <a:spcPct val="100000"/>
              </a:lnSpc>
              <a:spcBef>
                <a:spcPts val="0"/>
              </a:spcBef>
            </a:pPr>
            <a:r>
              <a:rPr lang="en-US" sz="2400" dirty="0"/>
              <a:t>Questions about exam content should be directed to classroom teachers.</a:t>
            </a:r>
          </a:p>
          <a:p>
            <a:pPr marL="0" indent="0">
              <a:lnSpc>
                <a:spcPct val="100000"/>
              </a:lnSpc>
              <a:spcBef>
                <a:spcPts val="0"/>
              </a:spcBef>
              <a:buNone/>
            </a:pPr>
            <a:endParaRPr lang="en-US" sz="2400" dirty="0"/>
          </a:p>
          <a:p>
            <a:pPr>
              <a:lnSpc>
                <a:spcPct val="100000"/>
              </a:lnSpc>
              <a:spcBef>
                <a:spcPts val="0"/>
              </a:spcBef>
            </a:pPr>
            <a:r>
              <a:rPr lang="en-US" sz="2400" dirty="0"/>
              <a:t>Questions about exam registration should be directed to Spenser Phelan, IB Coordinator: </a:t>
            </a:r>
            <a:r>
              <a:rPr lang="en-US" sz="2400" dirty="0">
                <a:hlinkClick r:id="rId2"/>
              </a:rPr>
              <a:t>phelans@issaquah.wednet.edu</a:t>
            </a:r>
            <a:endParaRPr lang="en-US" sz="2400" dirty="0"/>
          </a:p>
          <a:p>
            <a:pPr marL="0" indent="0">
              <a:lnSpc>
                <a:spcPct val="100000"/>
              </a:lnSpc>
              <a:spcBef>
                <a:spcPts val="0"/>
              </a:spcBef>
              <a:buNone/>
            </a:pPr>
            <a:endParaRPr lang="en-US" sz="2400" dirty="0"/>
          </a:p>
          <a:p>
            <a:pPr>
              <a:lnSpc>
                <a:spcPct val="100000"/>
              </a:lnSpc>
              <a:spcBef>
                <a:spcPts val="0"/>
              </a:spcBef>
            </a:pPr>
            <a:r>
              <a:rPr lang="en-US" sz="2400" dirty="0"/>
              <a:t>Questions about the payment process should be directed to the Bookkeeper.</a:t>
            </a:r>
          </a:p>
          <a:p>
            <a:endParaRPr lang="en-US" dirty="0"/>
          </a:p>
        </p:txBody>
      </p:sp>
    </p:spTree>
    <p:extLst>
      <p:ext uri="{BB962C8B-B14F-4D97-AF65-F5344CB8AC3E}">
        <p14:creationId xmlns:p14="http://schemas.microsoft.com/office/powerpoint/2010/main" val="4093680289"/>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178</TotalTime>
  <Words>1738</Words>
  <Application>Microsoft Office PowerPoint</Application>
  <PresentationFormat>Widescreen</PresentationFormat>
  <Paragraphs>140</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Corbel</vt:lpstr>
      <vt:lpstr>Wingdings</vt:lpstr>
      <vt:lpstr>Wingdings 2</vt:lpstr>
      <vt:lpstr>Frame</vt:lpstr>
      <vt:lpstr> IB Exams  Registration Guidance </vt:lpstr>
      <vt:lpstr>General Information About IB Exams</vt:lpstr>
      <vt:lpstr>Why Test?</vt:lpstr>
      <vt:lpstr>Credit Accumulation</vt:lpstr>
      <vt:lpstr>Testing Procedures </vt:lpstr>
      <vt:lpstr>Testing Accommodations</vt:lpstr>
      <vt:lpstr>Test Results </vt:lpstr>
      <vt:lpstr>Preparation for Exams </vt:lpstr>
      <vt:lpstr>SHS May 2026 Results </vt:lpstr>
      <vt:lpstr>2026 School-wide Score Trends</vt:lpstr>
      <vt:lpstr>Benefits of IB Coursework (including testing)</vt:lpstr>
      <vt:lpstr>Benefits continued…</vt:lpstr>
      <vt:lpstr>Preparedness &amp; Engagement Benefit</vt:lpstr>
      <vt:lpstr>Student Name</vt:lpstr>
      <vt:lpstr>Registration Category</vt:lpstr>
      <vt:lpstr>Citizenship</vt:lpstr>
      <vt:lpstr>Primary &amp; Secondary Language and English Language Fluency</vt:lpstr>
      <vt:lpstr>A note on Language B exams (Chinese, French, Japanese, Spanish)</vt:lpstr>
      <vt:lpstr>Ethnicity &amp; Gender</vt:lpstr>
      <vt:lpstr>Free and Reduced Lunch</vt:lpstr>
      <vt:lpstr>Exam Selection</vt:lpstr>
      <vt:lpstr>Payment</vt:lpstr>
      <vt:lpstr>Online Payment Process</vt:lpstr>
      <vt:lpstr>Questions</vt:lpstr>
    </vt:vector>
  </TitlesOfParts>
  <Company>Issaquah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Exam Registration Guidance</dc:title>
  <dc:creator>Wilder, Christopher    SHS - Staff</dc:creator>
  <cp:lastModifiedBy>Spenser Phelan</cp:lastModifiedBy>
  <cp:revision>6</cp:revision>
  <dcterms:created xsi:type="dcterms:W3CDTF">2019-09-25T20:28:59Z</dcterms:created>
  <dcterms:modified xsi:type="dcterms:W3CDTF">2026-09-24T14:57:01Z</dcterms:modified>
</cp:coreProperties>
</file>