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9" r:id="rId1"/>
    <p:sldMasterId id="2147483891" r:id="rId2"/>
  </p:sldMasterIdLst>
  <p:notesMasterIdLst>
    <p:notesMasterId r:id="rId46"/>
  </p:notesMasterIdLst>
  <p:sldIdLst>
    <p:sldId id="551" r:id="rId3"/>
    <p:sldId id="812" r:id="rId4"/>
    <p:sldId id="813" r:id="rId5"/>
    <p:sldId id="814" r:id="rId6"/>
    <p:sldId id="817" r:id="rId7"/>
    <p:sldId id="805" r:id="rId8"/>
    <p:sldId id="988" r:id="rId9"/>
    <p:sldId id="989" r:id="rId10"/>
    <p:sldId id="990" r:id="rId11"/>
    <p:sldId id="991" r:id="rId12"/>
    <p:sldId id="992" r:id="rId13"/>
    <p:sldId id="987" r:id="rId14"/>
    <p:sldId id="955" r:id="rId15"/>
    <p:sldId id="974" r:id="rId16"/>
    <p:sldId id="956" r:id="rId17"/>
    <p:sldId id="957" r:id="rId18"/>
    <p:sldId id="975" r:id="rId19"/>
    <p:sldId id="965" r:id="rId20"/>
    <p:sldId id="966" r:id="rId21"/>
    <p:sldId id="968" r:id="rId22"/>
    <p:sldId id="976" r:id="rId23"/>
    <p:sldId id="977" r:id="rId24"/>
    <p:sldId id="958" r:id="rId25"/>
    <p:sldId id="972" r:id="rId26"/>
    <p:sldId id="978" r:id="rId27"/>
    <p:sldId id="973" r:id="rId28"/>
    <p:sldId id="980" r:id="rId29"/>
    <p:sldId id="981" r:id="rId30"/>
    <p:sldId id="979" r:id="rId31"/>
    <p:sldId id="961" r:id="rId32"/>
    <p:sldId id="962" r:id="rId33"/>
    <p:sldId id="982" r:id="rId34"/>
    <p:sldId id="983" r:id="rId35"/>
    <p:sldId id="984" r:id="rId36"/>
    <p:sldId id="985" r:id="rId37"/>
    <p:sldId id="986" r:id="rId38"/>
    <p:sldId id="993" r:id="rId39"/>
    <p:sldId id="994" r:id="rId40"/>
    <p:sldId id="995" r:id="rId41"/>
    <p:sldId id="996" r:id="rId42"/>
    <p:sldId id="997" r:id="rId43"/>
    <p:sldId id="686" r:id="rId44"/>
    <p:sldId id="934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721" autoAdjust="0"/>
  </p:normalViewPr>
  <p:slideViewPr>
    <p:cSldViewPr snapToGrid="0">
      <p:cViewPr varScale="1">
        <p:scale>
          <a:sx n="104" d="100"/>
          <a:sy n="104" d="100"/>
        </p:scale>
        <p:origin x="144" y="2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0B1451-EA1A-49EE-957E-44F96192927E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FAB3B7-7909-4EF3-BC70-AE3F8B33B5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082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EBC3-8FAD-4CED-BFF9-93248536A85B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2466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EBC3-8FAD-4CED-BFF9-93248536A85B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502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EBC3-8FAD-4CED-BFF9-93248536A85B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8969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EBC3-8FAD-4CED-BFF9-93248536A85B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540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EBC3-8FAD-4CED-BFF9-93248536A85B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6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EBC3-8FAD-4CED-BFF9-93248536A85B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33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EBC3-8FAD-4CED-BFF9-93248536A85B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379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EBC3-8FAD-4CED-BFF9-93248536A85B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288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5C9EEBC3-8FAD-4CED-BFF9-93248536A85B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447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EBC3-8FAD-4CED-BFF9-93248536A85B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86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EBC3-8FAD-4CED-BFF9-93248536A85B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6717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EBC3-8FAD-4CED-BFF9-93248536A85B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7108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EBC3-8FAD-4CED-BFF9-93248536A85B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3535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EBC3-8FAD-4CED-BFF9-93248536A85B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6075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EBC3-8FAD-4CED-BFF9-93248536A85B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0868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EBC3-8FAD-4CED-BFF9-93248536A85B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1241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EBC3-8FAD-4CED-BFF9-93248536A85B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0942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EBC3-8FAD-4CED-BFF9-93248536A85B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6091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EBC3-8FAD-4CED-BFF9-93248536A85B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1341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5C9EEBC3-8FAD-4CED-BFF9-93248536A85B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6422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EBC3-8FAD-4CED-BFF9-93248536A85B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1029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EBC3-8FAD-4CED-BFF9-93248536A85B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58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5C9EEBC3-8FAD-4CED-BFF9-93248536A85B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587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5C9EEBC3-8FAD-4CED-BFF9-93248536A85B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004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mp"/><Relationship Id="rId4" Type="http://schemas.openxmlformats.org/officeDocument/2006/relationships/image" Target="../media/image3.tm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tm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tm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7" Type="http://schemas.openxmlformats.org/officeDocument/2006/relationships/image" Target="../media/image19.tmp"/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tmp"/><Relationship Id="rId5" Type="http://schemas.openxmlformats.org/officeDocument/2006/relationships/image" Target="../media/image17.tmp"/><Relationship Id="rId4" Type="http://schemas.openxmlformats.org/officeDocument/2006/relationships/image" Target="../media/image16.tm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tm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mp"/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tm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mp"/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tm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mp"/><Relationship Id="rId7" Type="http://schemas.openxmlformats.org/officeDocument/2006/relationships/image" Target="../media/image30.tmp"/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tm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tmp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mp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mp"/><Relationship Id="rId2" Type="http://schemas.openxmlformats.org/officeDocument/2006/relationships/image" Target="../media/image32.tmp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m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tm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tmp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mp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mp"/><Relationship Id="rId2" Type="http://schemas.openxmlformats.org/officeDocument/2006/relationships/image" Target="../media/image40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tm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tm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tm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tm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tm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tm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tm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tm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tm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tmp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7.tmp"/><Relationship Id="rId2" Type="http://schemas.openxmlformats.org/officeDocument/2006/relationships/image" Target="../media/image5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1" y="685799"/>
            <a:ext cx="11186363" cy="4418216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sz="4400" b="1" dirty="0">
                <a:solidFill>
                  <a:schemeClr val="bg2">
                    <a:lumMod val="50000"/>
                  </a:schemeClr>
                </a:solidFill>
              </a:rPr>
              <a:t>End of Year</a:t>
            </a:r>
            <a:br>
              <a:rPr lang="en-US" sz="44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4400" b="1" dirty="0">
                <a:solidFill>
                  <a:schemeClr val="bg2">
                    <a:lumMod val="50000"/>
                  </a:schemeClr>
                </a:solidFill>
              </a:rPr>
              <a:t>State Reporting Reminders</a:t>
            </a:r>
            <a:br>
              <a:rPr lang="en-US" sz="4400" b="1" dirty="0">
                <a:solidFill>
                  <a:schemeClr val="bg2">
                    <a:lumMod val="50000"/>
                  </a:schemeClr>
                </a:solidFill>
              </a:rPr>
            </a:br>
            <a:br>
              <a:rPr lang="en-US" sz="4400" b="1" dirty="0">
                <a:solidFill>
                  <a:schemeClr val="bg2">
                    <a:lumMod val="50000"/>
                  </a:schemeClr>
                </a:solidFill>
              </a:rPr>
            </a:br>
            <a:br>
              <a:rPr lang="en-US" sz="4400" dirty="0"/>
            </a:br>
            <a:endParaRPr lang="en-US" sz="4400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47" y="685799"/>
            <a:ext cx="3067478" cy="795873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1" y="1803125"/>
            <a:ext cx="7440063" cy="228632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939" y="282794"/>
            <a:ext cx="4319367" cy="1098567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798" y="4338651"/>
            <a:ext cx="8125959" cy="146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27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594" y="72935"/>
            <a:ext cx="116072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2025-26 School Year is CLOSED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A5356">
                  <a:lumMod val="1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A5356">
                  <a:lumMod val="1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4413380" y="1063690"/>
            <a:ext cx="363893" cy="279918"/>
          </a:xfrm>
          <a:prstGeom prst="ellipse">
            <a:avLst/>
          </a:prstGeom>
          <a:solidFill>
            <a:schemeClr val="tx1">
              <a:alpha val="0"/>
            </a:schemeClr>
          </a:solidFill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1026" name="Picture 2" descr="Closed For Business Sign With Some Soft Highlights Stock Photo, Picture and  Royalty Free Image. Image 54092817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426" y="660929"/>
            <a:ext cx="7290254" cy="5750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283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594" y="72935"/>
            <a:ext cx="1160728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2025-26 School Year is CLOSED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A5356">
                  <a:lumMod val="1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EXCEPT……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A5356">
                  <a:lumMod val="1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A5356">
                  <a:lumMod val="1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A5356">
                  <a:lumMod val="1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A5356">
                  <a:lumMod val="1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4413380" y="1063690"/>
            <a:ext cx="363893" cy="279918"/>
          </a:xfrm>
          <a:prstGeom prst="ellipse">
            <a:avLst/>
          </a:prstGeom>
          <a:solidFill>
            <a:schemeClr val="tx1">
              <a:alpha val="0"/>
            </a:schemeClr>
          </a:solidFill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713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594" y="72935"/>
            <a:ext cx="11607281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2025-26 School Year is CLOSED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A5356">
                  <a:lumMod val="1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EXCEPT……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A5356">
                  <a:lumMod val="1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October </a:t>
            </a:r>
            <a:r>
              <a:rPr lang="en-US" sz="2800" b="1" dirty="0">
                <a:solidFill>
                  <a:srgbClr val="002060"/>
                </a:solidFill>
                <a:latin typeface="Gill Sans MT" panose="020B0502020104020203"/>
              </a:rPr>
              <a:t>16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, 2026 - Staff Evaluation Scores and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Ratings Data Due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October 30, 2026 - Staff Eval Rating Verification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Report Certification Due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A5356">
                  <a:lumMod val="1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A5356">
                  <a:lumMod val="1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A5356">
                  <a:lumMod val="1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A5356">
                  <a:lumMod val="1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4413380" y="1063690"/>
            <a:ext cx="363893" cy="279918"/>
          </a:xfrm>
          <a:prstGeom prst="ellipse">
            <a:avLst/>
          </a:prstGeom>
          <a:solidFill>
            <a:schemeClr val="tx1">
              <a:alpha val="0"/>
            </a:schemeClr>
          </a:solidFill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278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594" y="72935"/>
            <a:ext cx="11607281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2025-26 School Year is CLOSED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A5356">
                  <a:lumMod val="1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EXCEPT……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A5356">
                  <a:lumMod val="1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October </a:t>
            </a:r>
            <a:r>
              <a:rPr lang="en-US" sz="2800" b="1" dirty="0">
                <a:solidFill>
                  <a:srgbClr val="002060"/>
                </a:solidFill>
                <a:latin typeface="Gill Sans MT" panose="020B0502020104020203"/>
              </a:rPr>
              <a:t>16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, 2026 - Staff Evaluation Scores and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Ratings Data Due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October 30, 2026 - Staff Eval Rating Verification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Report Certification Due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As of Wednesday 9/16: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			33 districts have valid records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A5356">
                  <a:lumMod val="1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A5356">
                  <a:lumMod val="1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A5356">
                  <a:lumMod val="1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A5356">
                  <a:lumMod val="1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4413380" y="1063690"/>
            <a:ext cx="363893" cy="279918"/>
          </a:xfrm>
          <a:prstGeom prst="ellipse">
            <a:avLst/>
          </a:prstGeom>
          <a:solidFill>
            <a:schemeClr val="tx1">
              <a:alpha val="0"/>
            </a:schemeClr>
          </a:solidFill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991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5DD378-C5E9-7F64-7276-47DE625C4A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099" y="1276049"/>
            <a:ext cx="8611802" cy="430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49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5DD378-C5E9-7F64-7276-47DE625C4A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34" y="827475"/>
            <a:ext cx="4305902" cy="21529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FDB698B-D6BB-C92D-5EB2-115817FEA1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170" y="827475"/>
            <a:ext cx="5557562" cy="1985584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BCA9B70F-FA05-3347-70C4-E3D894DD27E7}"/>
              </a:ext>
            </a:extLst>
          </p:cNvPr>
          <p:cNvSpPr/>
          <p:nvPr/>
        </p:nvSpPr>
        <p:spPr>
          <a:xfrm>
            <a:off x="7211683" y="1412806"/>
            <a:ext cx="1923691" cy="1043796"/>
          </a:xfrm>
          <a:prstGeom prst="ellipse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54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5DD378-C5E9-7F64-7276-47DE625C4A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34" y="827475"/>
            <a:ext cx="4305902" cy="21529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FDB698B-D6BB-C92D-5EB2-115817FEA1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170" y="827475"/>
            <a:ext cx="5557562" cy="1985584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BCA9B70F-FA05-3347-70C4-E3D894DD27E7}"/>
              </a:ext>
            </a:extLst>
          </p:cNvPr>
          <p:cNvSpPr/>
          <p:nvPr/>
        </p:nvSpPr>
        <p:spPr>
          <a:xfrm>
            <a:off x="7211683" y="1412806"/>
            <a:ext cx="1923691" cy="1043796"/>
          </a:xfrm>
          <a:prstGeom prst="ellipse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A531B4-7D35-059B-8E77-C2551D8B28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90" y="3249556"/>
            <a:ext cx="9716655" cy="319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29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5DD378-C5E9-7F64-7276-47DE625C4A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34" y="827475"/>
            <a:ext cx="4305902" cy="21529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FDB698B-D6BB-C92D-5EB2-115817FEA1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170" y="827475"/>
            <a:ext cx="5557562" cy="1985584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BCA9B70F-FA05-3347-70C4-E3D894DD27E7}"/>
              </a:ext>
            </a:extLst>
          </p:cNvPr>
          <p:cNvSpPr/>
          <p:nvPr/>
        </p:nvSpPr>
        <p:spPr>
          <a:xfrm>
            <a:off x="7211683" y="1412806"/>
            <a:ext cx="1923691" cy="1043796"/>
          </a:xfrm>
          <a:prstGeom prst="ellipse">
            <a:avLst/>
          </a:prstGeom>
          <a:noFill/>
          <a:ln w="635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10CBFC-7344-35C0-29E2-F9B6AC4240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88" y="3231669"/>
            <a:ext cx="10280073" cy="129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34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5DD378-C5E9-7F64-7276-47DE625C4A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34" y="827475"/>
            <a:ext cx="4305902" cy="21529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AAA46C-122B-270C-BF71-BF11C9819B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314" y="827475"/>
            <a:ext cx="5350704" cy="23363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BCFC7A-648F-FD99-5086-14B7EF690C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445" y="3694133"/>
            <a:ext cx="8690900" cy="153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820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5DD378-C5E9-7F64-7276-47DE625C4A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34" y="827475"/>
            <a:ext cx="4305902" cy="21529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3CB9C3-B3AA-582A-BDB3-647CE7EBEF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903" y="994196"/>
            <a:ext cx="4610743" cy="28578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7F18E61-F168-DCA6-CB99-93E92F15F115}"/>
              </a:ext>
            </a:extLst>
          </p:cNvPr>
          <p:cNvSpPr txBox="1"/>
          <p:nvPr/>
        </p:nvSpPr>
        <p:spPr>
          <a:xfrm>
            <a:off x="807433" y="3852095"/>
            <a:ext cx="33457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4A5356">
                    <a:lumMod val="10000"/>
                  </a:srgbClr>
                </a:solidFill>
                <a:latin typeface="Gill Sans MT" panose="020B0502020104020203"/>
              </a:rPr>
              <a:t>Wilson Tech Alternative HS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A5356">
                  <a:lumMod val="1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D5210E-807D-B571-275E-A34EB172B2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405" y="3671990"/>
            <a:ext cx="1773062" cy="130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3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ABB3BA-5C9D-46E7-A41C-7151E77AAF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985" y="2120282"/>
            <a:ext cx="5577363" cy="42976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034E68-D538-DAE5-6EE6-C94DF762B9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195" y="764493"/>
            <a:ext cx="9097645" cy="15051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2E5A3C-57DD-92C8-6787-D3F8BD8051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4393" y="5527631"/>
            <a:ext cx="2810267" cy="5811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508057-B751-9727-5FDE-D4A5E1D160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37" y="5527631"/>
            <a:ext cx="4635405" cy="8309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A3F207-5422-63C0-9674-3D3B8BF42D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86" y="3567581"/>
            <a:ext cx="3416318" cy="8309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D499EF-D7C3-D7CB-9885-FBE65C0682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71" y="4398578"/>
            <a:ext cx="3326669" cy="67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45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05F347-FD34-9796-38F4-E708A3235E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54" y="808556"/>
            <a:ext cx="10079955" cy="557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142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AF8206-34CA-651A-18E8-2D6823886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61" y="244980"/>
            <a:ext cx="3416318" cy="830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9A6B45-FF19-2084-D8BE-90DA0AC83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297" y="241820"/>
            <a:ext cx="3326669" cy="6737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F14BE47-EF31-B4D7-B7C3-B3298BD997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112" y="915574"/>
            <a:ext cx="9022960" cy="546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977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42EF68-F41A-E684-5CDF-C1E67D893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50" y="752268"/>
            <a:ext cx="9757255" cy="539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170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E605AC-9ECE-A90D-E6B1-AD0F14FCC9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292" y="994196"/>
            <a:ext cx="9745416" cy="553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537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AF8206-34CA-651A-18E8-2D6823886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61" y="244980"/>
            <a:ext cx="3416318" cy="830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9A6B45-FF19-2084-D8BE-90DA0AC83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297" y="241820"/>
            <a:ext cx="3326669" cy="6737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07DF8E-4EC3-16DD-091F-4280B0C1187B}"/>
              </a:ext>
            </a:extLst>
          </p:cNvPr>
          <p:cNvSpPr txBox="1"/>
          <p:nvPr/>
        </p:nvSpPr>
        <p:spPr>
          <a:xfrm>
            <a:off x="292359" y="1847871"/>
            <a:ext cx="116072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Student</a:t>
            </a:r>
            <a:r>
              <a:rPr lang="en-US" sz="2400" b="1" dirty="0">
                <a:solidFill>
                  <a:srgbClr val="4A5356">
                    <a:lumMod val="10000"/>
                  </a:srgbClr>
                </a:solidFill>
                <a:latin typeface="Gill Sans MT" panose="020B0502020104020203"/>
              </a:rPr>
              <a:t> Class Grade Detail</a:t>
            </a:r>
          </a:p>
          <a:p>
            <a:pPr marR="0" lvl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b="1" dirty="0">
                <a:solidFill>
                  <a:srgbClr val="4A5356">
                    <a:lumMod val="10000"/>
                  </a:srgbClr>
                </a:solidFill>
                <a:latin typeface="Gill Sans MT" panose="020B0502020104020203"/>
              </a:rPr>
              <a:t>				Must report Institution Credit is earned from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A5356">
                  <a:lumMod val="1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7FE4DA-3571-B51D-3565-C0F742CD04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7706" y="1072152"/>
            <a:ext cx="8191326" cy="69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028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595" y="275167"/>
            <a:ext cx="11607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End of  Year – Dual Credit Courses!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069" y="915239"/>
            <a:ext cx="78843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Report Dual Credit Code in Student Class Grade Detail. </a:t>
            </a: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75" y="1432201"/>
            <a:ext cx="6439799" cy="809738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75" y="2241939"/>
            <a:ext cx="6458851" cy="5811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64972" y="5558040"/>
            <a:ext cx="116072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Dual Credit Indicator and Dual Credit Code are dependent data elements.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D871F1-2F35-4ED8-B52F-BE5AEF3965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72" y="2885470"/>
            <a:ext cx="10427911" cy="2354985"/>
          </a:xfrm>
          <a:prstGeom prst="rect">
            <a:avLst/>
          </a:prstGeom>
        </p:spPr>
      </p:pic>
      <p:sp>
        <p:nvSpPr>
          <p:cNvPr id="11" name="Right Arrow 7">
            <a:extLst>
              <a:ext uri="{FF2B5EF4-FFF2-40B4-BE49-F238E27FC236}">
                <a16:creationId xmlns:a16="http://schemas.microsoft.com/office/drawing/2014/main" id="{AB380D91-E03C-4357-AEAF-9391458AE9D4}"/>
              </a:ext>
            </a:extLst>
          </p:cNvPr>
          <p:cNvSpPr/>
          <p:nvPr/>
        </p:nvSpPr>
        <p:spPr>
          <a:xfrm rot="10800000">
            <a:off x="6360904" y="4172329"/>
            <a:ext cx="485975" cy="31338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6146" name="Picture 2" descr="College Confidential's Guide to ...">
            <a:extLst>
              <a:ext uri="{FF2B5EF4-FFF2-40B4-BE49-F238E27FC236}">
                <a16:creationId xmlns:a16="http://schemas.microsoft.com/office/drawing/2014/main" id="{CFF5D901-CF4A-4A43-BA6D-0A5B01660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5908" y="855407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016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595" y="275167"/>
            <a:ext cx="11607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End of  Year – Dual Credit Courses!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069" y="915239"/>
            <a:ext cx="78843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Report Dual Credit Code in Student Class Grade Detail. </a:t>
            </a: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75" y="1432201"/>
            <a:ext cx="6439799" cy="809738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75" y="2241939"/>
            <a:ext cx="6458851" cy="5811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64972" y="5558040"/>
            <a:ext cx="116072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Dual Credit Indicator and Dual Credit Code are dependent data elements.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D871F1-2F35-4ED8-B52F-BE5AEF3965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72" y="2885470"/>
            <a:ext cx="10427911" cy="2354985"/>
          </a:xfrm>
          <a:prstGeom prst="rect">
            <a:avLst/>
          </a:prstGeom>
        </p:spPr>
      </p:pic>
      <p:sp>
        <p:nvSpPr>
          <p:cNvPr id="11" name="Right Arrow 7">
            <a:extLst>
              <a:ext uri="{FF2B5EF4-FFF2-40B4-BE49-F238E27FC236}">
                <a16:creationId xmlns:a16="http://schemas.microsoft.com/office/drawing/2014/main" id="{AB380D91-E03C-4357-AEAF-9391458AE9D4}"/>
              </a:ext>
            </a:extLst>
          </p:cNvPr>
          <p:cNvSpPr/>
          <p:nvPr/>
        </p:nvSpPr>
        <p:spPr>
          <a:xfrm rot="10800000">
            <a:off x="6360904" y="4172329"/>
            <a:ext cx="485975" cy="31338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6146" name="Picture 2" descr="College Confidential's Guide to ...">
            <a:extLst>
              <a:ext uri="{FF2B5EF4-FFF2-40B4-BE49-F238E27FC236}">
                <a16:creationId xmlns:a16="http://schemas.microsoft.com/office/drawing/2014/main" id="{CFF5D901-CF4A-4A43-BA6D-0A5B01660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5908" y="855407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623BDA-990D-A850-99A4-274AF0CFAC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1102" y="2304186"/>
            <a:ext cx="5096586" cy="218152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1E27FFB-A269-9877-7A57-E18342B874AE}"/>
              </a:ext>
            </a:extLst>
          </p:cNvPr>
          <p:cNvSpPr/>
          <p:nvPr/>
        </p:nvSpPr>
        <p:spPr>
          <a:xfrm>
            <a:off x="6911102" y="2241939"/>
            <a:ext cx="5096586" cy="2181529"/>
          </a:xfrm>
          <a:prstGeom prst="rect">
            <a:avLst/>
          </a:prstGeom>
          <a:noFill/>
          <a:ln w="412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89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595" y="275167"/>
            <a:ext cx="11607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End of  Year – Dual Credit Courses!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069" y="915239"/>
            <a:ext cx="78843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Report Dual Credit Code in Student Class Grade Detail. </a:t>
            </a: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75" y="1432201"/>
            <a:ext cx="6439799" cy="809738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75" y="2241939"/>
            <a:ext cx="6458851" cy="5811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64972" y="5558040"/>
            <a:ext cx="116072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Dual Credit Indicator and Dual Credit Code are dependent data elements.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D871F1-2F35-4ED8-B52F-BE5AEF3965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72" y="2885470"/>
            <a:ext cx="10427911" cy="2354985"/>
          </a:xfrm>
          <a:prstGeom prst="rect">
            <a:avLst/>
          </a:prstGeom>
        </p:spPr>
      </p:pic>
      <p:sp>
        <p:nvSpPr>
          <p:cNvPr id="11" name="Right Arrow 7">
            <a:extLst>
              <a:ext uri="{FF2B5EF4-FFF2-40B4-BE49-F238E27FC236}">
                <a16:creationId xmlns:a16="http://schemas.microsoft.com/office/drawing/2014/main" id="{AB380D91-E03C-4357-AEAF-9391458AE9D4}"/>
              </a:ext>
            </a:extLst>
          </p:cNvPr>
          <p:cNvSpPr/>
          <p:nvPr/>
        </p:nvSpPr>
        <p:spPr>
          <a:xfrm rot="10800000">
            <a:off x="6360904" y="4172329"/>
            <a:ext cx="485975" cy="31338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6146" name="Picture 2" descr="College Confidential's Guide to ...">
            <a:extLst>
              <a:ext uri="{FF2B5EF4-FFF2-40B4-BE49-F238E27FC236}">
                <a16:creationId xmlns:a16="http://schemas.microsoft.com/office/drawing/2014/main" id="{CFF5D901-CF4A-4A43-BA6D-0A5B01660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5908" y="855407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623BDA-990D-A850-99A4-274AF0CFAC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1102" y="2304186"/>
            <a:ext cx="5096586" cy="218152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1E27FFB-A269-9877-7A57-E18342B874AE}"/>
              </a:ext>
            </a:extLst>
          </p:cNvPr>
          <p:cNvSpPr/>
          <p:nvPr/>
        </p:nvSpPr>
        <p:spPr>
          <a:xfrm>
            <a:off x="6911102" y="2241939"/>
            <a:ext cx="5096586" cy="2181529"/>
          </a:xfrm>
          <a:prstGeom prst="rect">
            <a:avLst/>
          </a:prstGeom>
          <a:noFill/>
          <a:ln w="412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7D4A009-E97F-E4BE-31F0-9F063D815A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453" y="2528180"/>
            <a:ext cx="5253884" cy="220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861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AF8206-34CA-651A-18E8-2D6823886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61" y="244980"/>
            <a:ext cx="3416318" cy="830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9A6B45-FF19-2084-D8BE-90DA0AC83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297" y="241820"/>
            <a:ext cx="3326669" cy="6737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07DF8E-4EC3-16DD-091F-4280B0C1187B}"/>
              </a:ext>
            </a:extLst>
          </p:cNvPr>
          <p:cNvSpPr txBox="1"/>
          <p:nvPr/>
        </p:nvSpPr>
        <p:spPr>
          <a:xfrm>
            <a:off x="292359" y="1847871"/>
            <a:ext cx="116072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Student Class Grade Detail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				Must report Institution Credit is earned from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dirty="0">
              <a:solidFill>
                <a:srgbClr val="4A5356">
                  <a:lumMod val="10000"/>
                </a:srgbClr>
              </a:solidFill>
              <a:latin typeface="Gill Sans MT" panose="020B0502020104020203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A5356">
                  <a:lumMod val="1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7FE4DA-3571-B51D-3565-C0F742CD04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7706" y="1072152"/>
            <a:ext cx="8191326" cy="6939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019B66-9836-115A-494A-A1FF78FD5C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39" y="2908748"/>
            <a:ext cx="9347544" cy="337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76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AF8206-34CA-651A-18E8-2D6823886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61" y="244980"/>
            <a:ext cx="3416318" cy="830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9A6B45-FF19-2084-D8BE-90DA0AC83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297" y="241820"/>
            <a:ext cx="3326669" cy="6737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07DF8E-4EC3-16DD-091F-4280B0C1187B}"/>
              </a:ext>
            </a:extLst>
          </p:cNvPr>
          <p:cNvSpPr txBox="1"/>
          <p:nvPr/>
        </p:nvSpPr>
        <p:spPr>
          <a:xfrm>
            <a:off x="292359" y="1847871"/>
            <a:ext cx="116072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Student Credit GPA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				Must report </a:t>
            </a:r>
            <a:r>
              <a:rPr lang="en-US" sz="2400" b="1" dirty="0">
                <a:solidFill>
                  <a:srgbClr val="4A5356">
                    <a:lumMod val="10000"/>
                  </a:srgbClr>
                </a:solidFill>
                <a:latin typeface="Gill Sans MT" panose="020B0502020104020203"/>
              </a:rPr>
              <a:t>for all students earning dual credit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A5356">
                  <a:lumMod val="1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7FE4DA-3571-B51D-3565-C0F742CD04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7706" y="1072152"/>
            <a:ext cx="8191326" cy="69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265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849C38-FB28-6585-423A-0A05FD1CDA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752" y="994196"/>
            <a:ext cx="9568495" cy="5362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73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849C38-FB28-6585-423A-0A05FD1CDA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752" y="994196"/>
            <a:ext cx="9568495" cy="536278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194E4D4-7285-1286-08BD-E124BD6372F2}"/>
              </a:ext>
            </a:extLst>
          </p:cNvPr>
          <p:cNvSpPr/>
          <p:nvPr/>
        </p:nvSpPr>
        <p:spPr>
          <a:xfrm>
            <a:off x="1035170" y="1483400"/>
            <a:ext cx="10412083" cy="497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316B8C-9964-9313-D769-BAEF905C31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167" y="1716580"/>
            <a:ext cx="10148087" cy="358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7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AF8206-34CA-651A-18E8-2D6823886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61" y="244980"/>
            <a:ext cx="3416318" cy="830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9A6B45-FF19-2084-D8BE-90DA0AC83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297" y="241820"/>
            <a:ext cx="3326669" cy="6737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07DF8E-4EC3-16DD-091F-4280B0C1187B}"/>
              </a:ext>
            </a:extLst>
          </p:cNvPr>
          <p:cNvSpPr txBox="1"/>
          <p:nvPr/>
        </p:nvSpPr>
        <p:spPr>
          <a:xfrm>
            <a:off x="292359" y="1847871"/>
            <a:ext cx="116072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4A5356">
                    <a:lumMod val="10000"/>
                  </a:srgbClr>
                </a:solidFill>
                <a:latin typeface="Gill Sans MT" panose="020B0502020104020203"/>
              </a:rPr>
              <a:t>Education Level of parent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A5356">
                  <a:lumMod val="1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				</a:t>
            </a:r>
            <a:r>
              <a:rPr lang="en-US" sz="2400" b="1" dirty="0">
                <a:solidFill>
                  <a:srgbClr val="4A5356">
                    <a:lumMod val="10000"/>
                  </a:srgbClr>
                </a:solidFill>
                <a:latin typeface="Gill Sans MT" panose="020B0502020104020203"/>
              </a:rPr>
              <a:t>Should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report for all students earning dual credit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7FE4DA-3571-B51D-3565-C0F742CD04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7706" y="1072152"/>
            <a:ext cx="8191326" cy="69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86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194E4D4-7285-1286-08BD-E124BD6372F2}"/>
              </a:ext>
            </a:extLst>
          </p:cNvPr>
          <p:cNvSpPr/>
          <p:nvPr/>
        </p:nvSpPr>
        <p:spPr>
          <a:xfrm>
            <a:off x="1035170" y="1483400"/>
            <a:ext cx="10412083" cy="497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C2DF6F-719A-225D-FFDE-CD71D70BF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913" y="1364478"/>
            <a:ext cx="11362667" cy="460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998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194E4D4-7285-1286-08BD-E124BD6372F2}"/>
              </a:ext>
            </a:extLst>
          </p:cNvPr>
          <p:cNvSpPr/>
          <p:nvPr/>
        </p:nvSpPr>
        <p:spPr>
          <a:xfrm>
            <a:off x="1035170" y="1483400"/>
            <a:ext cx="10412083" cy="497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D2DEC9-C3F9-2E7F-033C-0EE10F013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323" y="1873193"/>
            <a:ext cx="10841930" cy="3242271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83E8ED0-983E-00DD-A454-FE116FB35D7A}"/>
              </a:ext>
            </a:extLst>
          </p:cNvPr>
          <p:cNvSpPr/>
          <p:nvPr/>
        </p:nvSpPr>
        <p:spPr>
          <a:xfrm>
            <a:off x="4175184" y="3588589"/>
            <a:ext cx="2725948" cy="1017917"/>
          </a:xfrm>
          <a:prstGeom prst="ellipse">
            <a:avLst/>
          </a:prstGeom>
          <a:noFill/>
          <a:ln w="698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44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194E4D4-7285-1286-08BD-E124BD6372F2}"/>
              </a:ext>
            </a:extLst>
          </p:cNvPr>
          <p:cNvSpPr/>
          <p:nvPr/>
        </p:nvSpPr>
        <p:spPr>
          <a:xfrm>
            <a:off x="1035170" y="1524040"/>
            <a:ext cx="10412083" cy="497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D2DEC9-C3F9-2E7F-033C-0EE10F013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747" y="2339139"/>
            <a:ext cx="10841930" cy="3242271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83E8ED0-983E-00DD-A454-FE116FB35D7A}"/>
              </a:ext>
            </a:extLst>
          </p:cNvPr>
          <p:cNvSpPr/>
          <p:nvPr/>
        </p:nvSpPr>
        <p:spPr>
          <a:xfrm>
            <a:off x="4002464" y="3942063"/>
            <a:ext cx="2725948" cy="1017917"/>
          </a:xfrm>
          <a:prstGeom prst="ellipse">
            <a:avLst/>
          </a:prstGeom>
          <a:noFill/>
          <a:ln w="698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E2BFFD-E463-29EA-209E-C595C79C00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83" y="0"/>
            <a:ext cx="2499389" cy="21869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1DA5C8-D8B7-B77C-D392-F44B7D9573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811" y="469500"/>
            <a:ext cx="2543527" cy="156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583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AF8206-34CA-651A-18E8-2D6823886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61" y="244980"/>
            <a:ext cx="3416318" cy="830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9A6B45-FF19-2084-D8BE-90DA0AC83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297" y="241820"/>
            <a:ext cx="3326669" cy="6737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07DF8E-4EC3-16DD-091F-4280B0C1187B}"/>
              </a:ext>
            </a:extLst>
          </p:cNvPr>
          <p:cNvSpPr txBox="1"/>
          <p:nvPr/>
        </p:nvSpPr>
        <p:spPr>
          <a:xfrm>
            <a:off x="292359" y="1847871"/>
            <a:ext cx="116072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Education Level of parent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				Should report for all students earning dual credit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7FE4DA-3571-B51D-3565-C0F742CD04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7706" y="1072152"/>
            <a:ext cx="8191326" cy="6939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E26B67-CD88-A8BF-9862-A0D4CFFEC5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36" y="3116441"/>
            <a:ext cx="10883866" cy="1570867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A51AF4D0-4A8B-1045-DDF4-9025E4DAFABD}"/>
              </a:ext>
            </a:extLst>
          </p:cNvPr>
          <p:cNvSpPr/>
          <p:nvPr/>
        </p:nvSpPr>
        <p:spPr>
          <a:xfrm>
            <a:off x="10118784" y="3586463"/>
            <a:ext cx="1341696" cy="1706897"/>
          </a:xfrm>
          <a:prstGeom prst="ellipse">
            <a:avLst/>
          </a:prstGeom>
          <a:noFill/>
          <a:ln w="698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22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9B3FA4-2666-9F31-9F8B-05D3C4B4BF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250" y="911315"/>
            <a:ext cx="9601190" cy="5193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084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746228-FA79-6386-05F1-EA22D7403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622" y="994196"/>
            <a:ext cx="9533559" cy="51797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1F986F-C12D-AB81-0AC1-58B969CC39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3731" y="163199"/>
            <a:ext cx="3618652" cy="14323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847154-1F1E-AEE8-7167-726ED5E2D7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33" y="163200"/>
            <a:ext cx="2324075" cy="149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37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AF8206-34CA-651A-18E8-2D6823886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61" y="244980"/>
            <a:ext cx="3416318" cy="830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9A6B45-FF19-2084-D8BE-90DA0AC83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297" y="241820"/>
            <a:ext cx="3326669" cy="6737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07DF8E-4EC3-16DD-091F-4280B0C1187B}"/>
              </a:ext>
            </a:extLst>
          </p:cNvPr>
          <p:cNvSpPr txBox="1"/>
          <p:nvPr/>
        </p:nvSpPr>
        <p:spPr>
          <a:xfrm>
            <a:off x="99319" y="994195"/>
            <a:ext cx="116072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orte" panose="03060902040502070203" pitchFamily="66" charset="0"/>
              </a:rPr>
              <a:t>New features!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37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AF8206-34CA-651A-18E8-2D6823886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61" y="244980"/>
            <a:ext cx="3416318" cy="830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9A6B45-FF19-2084-D8BE-90DA0AC83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297" y="241820"/>
            <a:ext cx="3326669" cy="6737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07DF8E-4EC3-16DD-091F-4280B0C1187B}"/>
              </a:ext>
            </a:extLst>
          </p:cNvPr>
          <p:cNvSpPr txBox="1"/>
          <p:nvPr/>
        </p:nvSpPr>
        <p:spPr>
          <a:xfrm>
            <a:off x="99319" y="994195"/>
            <a:ext cx="116072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orte" panose="03060902040502070203" pitchFamily="66" charset="0"/>
                <a:ea typeface="+mn-ea"/>
                <a:cs typeface="+mn-cs"/>
              </a:rPr>
              <a:t>New features!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C34959-124B-56E9-6C33-6689CABDCD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108" y="1849690"/>
            <a:ext cx="8495784" cy="461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654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AF8206-34CA-651A-18E8-2D6823886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61" y="244980"/>
            <a:ext cx="3416318" cy="830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9A6B45-FF19-2084-D8BE-90DA0AC83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297" y="241820"/>
            <a:ext cx="3326669" cy="6737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07DF8E-4EC3-16DD-091F-4280B0C1187B}"/>
              </a:ext>
            </a:extLst>
          </p:cNvPr>
          <p:cNvSpPr txBox="1"/>
          <p:nvPr/>
        </p:nvSpPr>
        <p:spPr>
          <a:xfrm>
            <a:off x="99319" y="994195"/>
            <a:ext cx="116072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orte" panose="03060902040502070203" pitchFamily="66" charset="0"/>
                <a:ea typeface="+mn-ea"/>
                <a:cs typeface="+mn-cs"/>
              </a:rPr>
              <a:t>New features!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B785ED-E4C4-5A86-7036-8EEB85C20D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631" y="2426773"/>
            <a:ext cx="10794603" cy="2865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28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AF8206-34CA-651A-18E8-2D6823886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61" y="244980"/>
            <a:ext cx="3416318" cy="830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9A6B45-FF19-2084-D8BE-90DA0AC83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297" y="241820"/>
            <a:ext cx="3326669" cy="6737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07DF8E-4EC3-16DD-091F-4280B0C1187B}"/>
              </a:ext>
            </a:extLst>
          </p:cNvPr>
          <p:cNvSpPr txBox="1"/>
          <p:nvPr/>
        </p:nvSpPr>
        <p:spPr>
          <a:xfrm>
            <a:off x="99319" y="994195"/>
            <a:ext cx="116072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orte" panose="03060902040502070203" pitchFamily="66" charset="0"/>
                <a:ea typeface="+mn-ea"/>
                <a:cs typeface="+mn-cs"/>
              </a:rPr>
              <a:t>New features!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71D2F2-FF6B-291C-0393-BA3A43E7F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051" y="2335044"/>
            <a:ext cx="10059898" cy="225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62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AF8206-34CA-651A-18E8-2D6823886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61" y="244980"/>
            <a:ext cx="3416318" cy="830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9A6B45-FF19-2084-D8BE-90DA0AC83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297" y="241820"/>
            <a:ext cx="3326669" cy="6737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07DF8E-4EC3-16DD-091F-4280B0C1187B}"/>
              </a:ext>
            </a:extLst>
          </p:cNvPr>
          <p:cNvSpPr txBox="1"/>
          <p:nvPr/>
        </p:nvSpPr>
        <p:spPr>
          <a:xfrm>
            <a:off x="99319" y="994195"/>
            <a:ext cx="116072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orte" panose="03060902040502070203" pitchFamily="66" charset="0"/>
                <a:ea typeface="+mn-ea"/>
                <a:cs typeface="+mn-cs"/>
              </a:rPr>
              <a:t>New features!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858CAA-4F96-2E02-EC28-653E2792B8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902" y="1154598"/>
            <a:ext cx="8864879" cy="533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88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AF8206-34CA-651A-18E8-2D6823886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61" y="244980"/>
            <a:ext cx="3416318" cy="830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9A6B45-FF19-2084-D8BE-90DA0AC83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297" y="241820"/>
            <a:ext cx="3326669" cy="6737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07DF8E-4EC3-16DD-091F-4280B0C1187B}"/>
              </a:ext>
            </a:extLst>
          </p:cNvPr>
          <p:cNvSpPr txBox="1"/>
          <p:nvPr/>
        </p:nvSpPr>
        <p:spPr>
          <a:xfrm>
            <a:off x="99319" y="994195"/>
            <a:ext cx="116072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orte" panose="03060902040502070203" pitchFamily="66" charset="0"/>
                <a:ea typeface="+mn-ea"/>
                <a:cs typeface="+mn-cs"/>
              </a:rPr>
              <a:t>New features!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493DF8-1021-67CC-AE07-87B89E421C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05" y="1072817"/>
            <a:ext cx="11250595" cy="4601217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74D34380-DD7A-5798-D8AE-25EA98D460D0}"/>
              </a:ext>
            </a:extLst>
          </p:cNvPr>
          <p:cNvSpPr/>
          <p:nvPr/>
        </p:nvSpPr>
        <p:spPr>
          <a:xfrm>
            <a:off x="2812211" y="1984075"/>
            <a:ext cx="2794959" cy="457200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99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AF8206-34CA-651A-18E8-2D6823886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61" y="244980"/>
            <a:ext cx="3416318" cy="830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9A6B45-FF19-2084-D8BE-90DA0AC83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297" y="241820"/>
            <a:ext cx="3326669" cy="6737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07DF8E-4EC3-16DD-091F-4280B0C1187B}"/>
              </a:ext>
            </a:extLst>
          </p:cNvPr>
          <p:cNvSpPr txBox="1"/>
          <p:nvPr/>
        </p:nvSpPr>
        <p:spPr>
          <a:xfrm>
            <a:off x="99319" y="994195"/>
            <a:ext cx="116072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orte" panose="03060902040502070203" pitchFamily="66" charset="0"/>
                <a:ea typeface="+mn-ea"/>
                <a:cs typeface="+mn-cs"/>
              </a:rPr>
              <a:t>New features!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000B22-BC63-D0A5-16F4-5EE0227503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00" y="1688109"/>
            <a:ext cx="10628953" cy="4798213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74D34380-DD7A-5798-D8AE-25EA98D460D0}"/>
              </a:ext>
            </a:extLst>
          </p:cNvPr>
          <p:cNvSpPr/>
          <p:nvPr/>
        </p:nvSpPr>
        <p:spPr>
          <a:xfrm>
            <a:off x="267561" y="2194524"/>
            <a:ext cx="1258426" cy="457200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69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AF8206-34CA-651A-18E8-2D6823886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61" y="244980"/>
            <a:ext cx="3416318" cy="830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9A6B45-FF19-2084-D8BE-90DA0AC83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297" y="241820"/>
            <a:ext cx="3326669" cy="6737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07DF8E-4EC3-16DD-091F-4280B0C1187B}"/>
              </a:ext>
            </a:extLst>
          </p:cNvPr>
          <p:cNvSpPr txBox="1"/>
          <p:nvPr/>
        </p:nvSpPr>
        <p:spPr>
          <a:xfrm>
            <a:off x="99319" y="994195"/>
            <a:ext cx="116072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orte" panose="03060902040502070203" pitchFamily="66" charset="0"/>
                <a:ea typeface="+mn-ea"/>
                <a:cs typeface="+mn-cs"/>
              </a:rPr>
              <a:t>New features!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5593A1-82F4-9898-07FF-EECC4E0122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61" y="1828412"/>
            <a:ext cx="11243156" cy="4489261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74D34380-DD7A-5798-D8AE-25EA98D460D0}"/>
              </a:ext>
            </a:extLst>
          </p:cNvPr>
          <p:cNvSpPr/>
          <p:nvPr/>
        </p:nvSpPr>
        <p:spPr>
          <a:xfrm>
            <a:off x="0" y="3429000"/>
            <a:ext cx="1258426" cy="3415037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637AD20-062F-8F88-76E5-A6D3E1387FEA}"/>
              </a:ext>
            </a:extLst>
          </p:cNvPr>
          <p:cNvSpPr/>
          <p:nvPr/>
        </p:nvSpPr>
        <p:spPr>
          <a:xfrm>
            <a:off x="179247" y="2531461"/>
            <a:ext cx="1972826" cy="830996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592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AF8206-34CA-651A-18E8-2D6823886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61" y="244980"/>
            <a:ext cx="3416318" cy="830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9A6B45-FF19-2084-D8BE-90DA0AC83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297" y="241820"/>
            <a:ext cx="3326669" cy="6737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07DF8E-4EC3-16DD-091F-4280B0C1187B}"/>
              </a:ext>
            </a:extLst>
          </p:cNvPr>
          <p:cNvSpPr txBox="1"/>
          <p:nvPr/>
        </p:nvSpPr>
        <p:spPr>
          <a:xfrm>
            <a:off x="99319" y="994195"/>
            <a:ext cx="116072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orte" panose="03060902040502070203" pitchFamily="66" charset="0"/>
                <a:ea typeface="+mn-ea"/>
                <a:cs typeface="+mn-cs"/>
              </a:rPr>
              <a:t>New features!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1A6312-D940-5CC7-F9C7-8ECD5B2DDB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41" y="1977328"/>
            <a:ext cx="11284159" cy="4537172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74D34380-DD7A-5798-D8AE-25EA98D460D0}"/>
              </a:ext>
            </a:extLst>
          </p:cNvPr>
          <p:cNvSpPr/>
          <p:nvPr/>
        </p:nvSpPr>
        <p:spPr>
          <a:xfrm>
            <a:off x="422441" y="3311289"/>
            <a:ext cx="3261438" cy="457200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5171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5315" y="163199"/>
            <a:ext cx="11607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A5356">
                    <a:lumMod val="1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New for 2027!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AF8206-34CA-651A-18E8-2D6823886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61" y="244980"/>
            <a:ext cx="3416318" cy="830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9A6B45-FF19-2084-D8BE-90DA0AC83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297" y="241820"/>
            <a:ext cx="3326669" cy="6737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07DF8E-4EC3-16DD-091F-4280B0C1187B}"/>
              </a:ext>
            </a:extLst>
          </p:cNvPr>
          <p:cNvSpPr txBox="1"/>
          <p:nvPr/>
        </p:nvSpPr>
        <p:spPr>
          <a:xfrm>
            <a:off x="99319" y="994195"/>
            <a:ext cx="116072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orte" panose="03060902040502070203" pitchFamily="66" charset="0"/>
                <a:ea typeface="+mn-ea"/>
                <a:cs typeface="+mn-cs"/>
              </a:rPr>
              <a:t>New features!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F288D7-CE97-18B4-C038-88ED970783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00" y="1798272"/>
            <a:ext cx="10810034" cy="481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34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82" y="388194"/>
            <a:ext cx="8081693" cy="3753149"/>
          </a:xfrm>
          <a:prstGeom prst="rect">
            <a:avLst/>
          </a:prstGeom>
        </p:spPr>
      </p:pic>
      <p:pic>
        <p:nvPicPr>
          <p:cNvPr id="2050" name="Picture 2" descr="Zero Zone - Apps on Google Pla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2421" y="1520102"/>
            <a:ext cx="3801507" cy="1908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Bald Man Listening Music with ...">
            <a:extLst>
              <a:ext uri="{FF2B5EF4-FFF2-40B4-BE49-F238E27FC236}">
                <a16:creationId xmlns:a16="http://schemas.microsoft.com/office/drawing/2014/main" id="{C97F3A89-CDCF-4310-9EB4-006F29899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740" y="4271522"/>
            <a:ext cx="2884188" cy="2132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ead shot portrait smiling Indian woman ...">
            <a:extLst>
              <a:ext uri="{FF2B5EF4-FFF2-40B4-BE49-F238E27FC236}">
                <a16:creationId xmlns:a16="http://schemas.microsoft.com/office/drawing/2014/main" id="{62DE2DB8-71BF-4B6C-90E3-E6E602656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85" y="4271522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Fiber Optic Internet Connections ...">
            <a:extLst>
              <a:ext uri="{FF2B5EF4-FFF2-40B4-BE49-F238E27FC236}">
                <a16:creationId xmlns:a16="http://schemas.microsoft.com/office/drawing/2014/main" id="{C7E3E5C5-064F-4970-BD79-CE52CF32E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506" y="4898857"/>
            <a:ext cx="4177004" cy="878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rrow: Striped Right 1">
            <a:extLst>
              <a:ext uri="{FF2B5EF4-FFF2-40B4-BE49-F238E27FC236}">
                <a16:creationId xmlns:a16="http://schemas.microsoft.com/office/drawing/2014/main" id="{FA2128ED-5CE8-4366-8185-116F35C7559B}"/>
              </a:ext>
            </a:extLst>
          </p:cNvPr>
          <p:cNvSpPr/>
          <p:nvPr/>
        </p:nvSpPr>
        <p:spPr>
          <a:xfrm>
            <a:off x="3029090" y="5095582"/>
            <a:ext cx="861592" cy="37288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Striped Right 8">
            <a:extLst>
              <a:ext uri="{FF2B5EF4-FFF2-40B4-BE49-F238E27FC236}">
                <a16:creationId xmlns:a16="http://schemas.microsoft.com/office/drawing/2014/main" id="{6A426477-16EA-4CC8-A99E-4E4FBF3460F7}"/>
              </a:ext>
            </a:extLst>
          </p:cNvPr>
          <p:cNvSpPr/>
          <p:nvPr/>
        </p:nvSpPr>
        <p:spPr>
          <a:xfrm rot="10800000">
            <a:off x="8281324" y="5128714"/>
            <a:ext cx="861592" cy="37288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8ADB79-502E-49D0-8BCA-A2988E27326A}"/>
              </a:ext>
            </a:extLst>
          </p:cNvPr>
          <p:cNvSpPr/>
          <p:nvPr/>
        </p:nvSpPr>
        <p:spPr>
          <a:xfrm>
            <a:off x="3459886" y="4335434"/>
            <a:ext cx="52122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2060"/>
                </a:solidFill>
              </a:rPr>
              <a:t>https://calendly.com/</a:t>
            </a:r>
            <a:r>
              <a:rPr lang="en-US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dwtshelp</a:t>
            </a:r>
          </a:p>
        </p:txBody>
      </p:sp>
    </p:spTree>
    <p:extLst>
      <p:ext uri="{BB962C8B-B14F-4D97-AF65-F5344CB8AC3E}">
        <p14:creationId xmlns:p14="http://schemas.microsoft.com/office/powerpoint/2010/main" val="6773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82" y="388194"/>
            <a:ext cx="8081693" cy="3753149"/>
          </a:xfrm>
          <a:prstGeom prst="rect">
            <a:avLst/>
          </a:prstGeom>
        </p:spPr>
      </p:pic>
      <p:pic>
        <p:nvPicPr>
          <p:cNvPr id="2050" name="Picture 2" descr="Zero Zone - Apps on Google Pla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2421" y="1520102"/>
            <a:ext cx="3801507" cy="1908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Bald Man Listening Music with ...">
            <a:extLst>
              <a:ext uri="{FF2B5EF4-FFF2-40B4-BE49-F238E27FC236}">
                <a16:creationId xmlns:a16="http://schemas.microsoft.com/office/drawing/2014/main" id="{C97F3A89-CDCF-4310-9EB4-006F29899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740" y="4271522"/>
            <a:ext cx="2884188" cy="2132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ead shot portrait smiling Indian woman ...">
            <a:extLst>
              <a:ext uri="{FF2B5EF4-FFF2-40B4-BE49-F238E27FC236}">
                <a16:creationId xmlns:a16="http://schemas.microsoft.com/office/drawing/2014/main" id="{62DE2DB8-71BF-4B6C-90E3-E6E602656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85" y="4271522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Fiber Optic Internet Connections ...">
            <a:extLst>
              <a:ext uri="{FF2B5EF4-FFF2-40B4-BE49-F238E27FC236}">
                <a16:creationId xmlns:a16="http://schemas.microsoft.com/office/drawing/2014/main" id="{C7E3E5C5-064F-4970-BD79-CE52CF32E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506" y="4898857"/>
            <a:ext cx="4177004" cy="878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rrow: Striped Right 1">
            <a:extLst>
              <a:ext uri="{FF2B5EF4-FFF2-40B4-BE49-F238E27FC236}">
                <a16:creationId xmlns:a16="http://schemas.microsoft.com/office/drawing/2014/main" id="{FA2128ED-5CE8-4366-8185-116F35C7559B}"/>
              </a:ext>
            </a:extLst>
          </p:cNvPr>
          <p:cNvSpPr/>
          <p:nvPr/>
        </p:nvSpPr>
        <p:spPr>
          <a:xfrm>
            <a:off x="3029090" y="5095582"/>
            <a:ext cx="861592" cy="37288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9" name="Arrow: Striped Right 8">
            <a:extLst>
              <a:ext uri="{FF2B5EF4-FFF2-40B4-BE49-F238E27FC236}">
                <a16:creationId xmlns:a16="http://schemas.microsoft.com/office/drawing/2014/main" id="{6A426477-16EA-4CC8-A99E-4E4FBF3460F7}"/>
              </a:ext>
            </a:extLst>
          </p:cNvPr>
          <p:cNvSpPr/>
          <p:nvPr/>
        </p:nvSpPr>
        <p:spPr>
          <a:xfrm rot="10800000">
            <a:off x="8281324" y="5128714"/>
            <a:ext cx="861592" cy="37288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8ADB79-502E-49D0-8BCA-A2988E27326A}"/>
              </a:ext>
            </a:extLst>
          </p:cNvPr>
          <p:cNvSpPr/>
          <p:nvPr/>
        </p:nvSpPr>
        <p:spPr>
          <a:xfrm>
            <a:off x="3459886" y="4335434"/>
            <a:ext cx="52122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https://calendly.com/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dwtshelp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FCDED4-9AC5-4A0F-992D-C0FF241D228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" b="347"/>
          <a:stretch/>
        </p:blipFill>
        <p:spPr>
          <a:xfrm>
            <a:off x="10775141" y="4765984"/>
            <a:ext cx="557963" cy="97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64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1_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40523</TotalTime>
  <Words>447</Words>
  <Application>Microsoft Office PowerPoint</Application>
  <PresentationFormat>Widescreen</PresentationFormat>
  <Paragraphs>98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Arial</vt:lpstr>
      <vt:lpstr>Calibri</vt:lpstr>
      <vt:lpstr>Comic Sans MS</vt:lpstr>
      <vt:lpstr>Forte</vt:lpstr>
      <vt:lpstr>Gill Sans MT</vt:lpstr>
      <vt:lpstr>Parcel</vt:lpstr>
      <vt:lpstr>1_Parcel</vt:lpstr>
      <vt:lpstr>   End of Year State Reporting Reminders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Eastern Suffolk Boces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Level Zero 17.01 new features</dc:title>
  <dc:creator>setup</dc:creator>
  <cp:lastModifiedBy>Ritchie, Bill</cp:lastModifiedBy>
  <cp:revision>500</cp:revision>
  <dcterms:created xsi:type="dcterms:W3CDTF">2021-11-08T13:20:30Z</dcterms:created>
  <dcterms:modified xsi:type="dcterms:W3CDTF">2026-09-17T19:05:26Z</dcterms:modified>
</cp:coreProperties>
</file>