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8" r:id="rId1"/>
  </p:sldMasterIdLst>
  <p:sldIdLst>
    <p:sldId id="299" r:id="rId2"/>
    <p:sldId id="300" r:id="rId3"/>
    <p:sldId id="301" r:id="rId4"/>
    <p:sldId id="302" r:id="rId5"/>
    <p:sldId id="303" r:id="rId6"/>
    <p:sldId id="304" r:id="rId7"/>
    <p:sldId id="305" r:id="rId8"/>
    <p:sldId id="306" r:id="rId9"/>
    <p:sldId id="307" r:id="rId10"/>
    <p:sldId id="308" r:id="rId11"/>
    <p:sldId id="309" r:id="rId12"/>
    <p:sldId id="310" r:id="rId13"/>
    <p:sldId id="311" r:id="rId14"/>
    <p:sldId id="312" r:id="rId15"/>
    <p:sldId id="326"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5AA"/>
    <a:srgbClr val="1C3462"/>
    <a:srgbClr val="F6B2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04"/>
    <p:restoredTop sz="94674"/>
  </p:normalViewPr>
  <p:slideViewPr>
    <p:cSldViewPr snapToGrid="0" snapToObjects="1">
      <p:cViewPr varScale="1">
        <p:scale>
          <a:sx n="113" d="100"/>
          <a:sy n="113" d="100"/>
        </p:scale>
        <p:origin x="26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14EED6-D673-DB44-90E1-B3A9D966E42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3">
            <a:extLst>
              <a:ext uri="{FF2B5EF4-FFF2-40B4-BE49-F238E27FC236}">
                <a16:creationId xmlns:a16="http://schemas.microsoft.com/office/drawing/2014/main" id="{E09F6254-80ED-E049-B656-B905B5558EBA}"/>
              </a:ext>
            </a:extLst>
          </p:cNvPr>
          <p:cNvSpPr>
            <a:spLocks noGrp="1"/>
          </p:cNvSpPr>
          <p:nvPr>
            <p:ph type="title"/>
          </p:nvPr>
        </p:nvSpPr>
        <p:spPr>
          <a:xfrm>
            <a:off x="838200" y="365125"/>
            <a:ext cx="8007350" cy="1325563"/>
          </a:xfrm>
          <a:prstGeom prst="rect">
            <a:avLst/>
          </a:prstGeom>
        </p:spPr>
        <p:txBody>
          <a:bodyPr/>
          <a:lstStyle>
            <a:lvl1pPr algn="r">
              <a:defRPr sz="4400" b="1" i="1">
                <a:solidFill>
                  <a:srgbClr val="F6B22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6" name="Content Placeholder 15">
            <a:extLst>
              <a:ext uri="{FF2B5EF4-FFF2-40B4-BE49-F238E27FC236}">
                <a16:creationId xmlns:a16="http://schemas.microsoft.com/office/drawing/2014/main" id="{B1A5008A-40BC-F648-AAA4-94B7980225A0}"/>
              </a:ext>
            </a:extLst>
          </p:cNvPr>
          <p:cNvSpPr>
            <a:spLocks noGrp="1"/>
          </p:cNvSpPr>
          <p:nvPr>
            <p:ph sz="quarter" idx="10"/>
          </p:nvPr>
        </p:nvSpPr>
        <p:spPr>
          <a:xfrm>
            <a:off x="838200" y="1898650"/>
            <a:ext cx="8007350" cy="1789113"/>
          </a:xfrm>
          <a:prstGeom prst="rect">
            <a:avLst/>
          </a:prstGeom>
        </p:spPr>
        <p:txBody>
          <a:bodyPr/>
          <a:lstStyle>
            <a:lvl1pPr algn="r">
              <a:defRPr>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lgn="r">
              <a:defRPr>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lgn="r">
              <a:defRPr>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lgn="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lgn="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8">
            <a:extLst>
              <a:ext uri="{FF2B5EF4-FFF2-40B4-BE49-F238E27FC236}">
                <a16:creationId xmlns:a16="http://schemas.microsoft.com/office/drawing/2014/main" id="{179213C0-9ACA-094B-A8EC-10261B818962}"/>
              </a:ext>
            </a:extLst>
          </p:cNvPr>
          <p:cNvSpPr>
            <a:spLocks noGrp="1"/>
          </p:cNvSpPr>
          <p:nvPr>
            <p:ph type="body" sz="quarter" idx="11"/>
          </p:nvPr>
        </p:nvSpPr>
        <p:spPr>
          <a:xfrm>
            <a:off x="9253538" y="2663825"/>
            <a:ext cx="2593975" cy="576332"/>
          </a:xfrm>
          <a:prstGeom prst="rect">
            <a:avLst/>
          </a:prstGeom>
        </p:spPr>
        <p:txBody>
          <a:bodyPr/>
          <a:lstStyle>
            <a:lvl1pPr marL="0" indent="0" algn="ctr">
              <a:buNone/>
              <a:defRPr sz="1800">
                <a:solidFill>
                  <a:srgbClr val="F6B22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Edit Master text styles</a:t>
            </a:r>
          </a:p>
        </p:txBody>
      </p:sp>
      <p:sp>
        <p:nvSpPr>
          <p:cNvPr id="20" name="Text Placeholder 18">
            <a:extLst>
              <a:ext uri="{FF2B5EF4-FFF2-40B4-BE49-F238E27FC236}">
                <a16:creationId xmlns:a16="http://schemas.microsoft.com/office/drawing/2014/main" id="{C320D884-8B65-8340-B229-9E9D2730915E}"/>
              </a:ext>
            </a:extLst>
          </p:cNvPr>
          <p:cNvSpPr>
            <a:spLocks noGrp="1"/>
          </p:cNvSpPr>
          <p:nvPr>
            <p:ph type="body" sz="quarter" idx="12"/>
          </p:nvPr>
        </p:nvSpPr>
        <p:spPr>
          <a:xfrm>
            <a:off x="9253537" y="3329678"/>
            <a:ext cx="2593975" cy="576332"/>
          </a:xfrm>
          <a:prstGeom prst="rect">
            <a:avLst/>
          </a:prstGeom>
        </p:spPr>
        <p:txBody>
          <a:bodyPr/>
          <a:lstStyle>
            <a:lvl1pPr marL="0" indent="0" algn="ctr">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Edit Master text styles</a:t>
            </a:r>
          </a:p>
        </p:txBody>
      </p:sp>
    </p:spTree>
    <p:extLst>
      <p:ext uri="{BB962C8B-B14F-4D97-AF65-F5344CB8AC3E}">
        <p14:creationId xmlns:p14="http://schemas.microsoft.com/office/powerpoint/2010/main" val="154331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eature Slide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75A27C-FE34-AF4E-B4E5-40C1591D988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1">
            <a:extLst>
              <a:ext uri="{FF2B5EF4-FFF2-40B4-BE49-F238E27FC236}">
                <a16:creationId xmlns:a16="http://schemas.microsoft.com/office/drawing/2014/main" id="{75C758E8-C632-0A46-8C52-6CBBDCB6F220}"/>
              </a:ext>
            </a:extLst>
          </p:cNvPr>
          <p:cNvSpPr>
            <a:spLocks noGrp="1"/>
          </p:cNvSpPr>
          <p:nvPr>
            <p:ph type="title"/>
          </p:nvPr>
        </p:nvSpPr>
        <p:spPr>
          <a:xfrm>
            <a:off x="838200" y="365125"/>
            <a:ext cx="10515600" cy="3282536"/>
          </a:xfrm>
          <a:prstGeom prst="rect">
            <a:avLst/>
          </a:prstGeom>
        </p:spPr>
        <p:txBody>
          <a:bodyPr/>
          <a:lstStyle>
            <a:lvl1pPr>
              <a:defRPr b="1" i="1">
                <a:solidFill>
                  <a:srgbClr val="F6B22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1909595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eature Slide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75A27C-FE34-AF4E-B4E5-40C1591D988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1">
            <a:extLst>
              <a:ext uri="{FF2B5EF4-FFF2-40B4-BE49-F238E27FC236}">
                <a16:creationId xmlns:a16="http://schemas.microsoft.com/office/drawing/2014/main" id="{75C758E8-C632-0A46-8C52-6CBBDCB6F220}"/>
              </a:ext>
            </a:extLst>
          </p:cNvPr>
          <p:cNvSpPr>
            <a:spLocks noGrp="1"/>
          </p:cNvSpPr>
          <p:nvPr>
            <p:ph type="title"/>
          </p:nvPr>
        </p:nvSpPr>
        <p:spPr>
          <a:xfrm>
            <a:off x="838200" y="365125"/>
            <a:ext cx="10515600" cy="3282536"/>
          </a:xfrm>
          <a:prstGeom prst="rect">
            <a:avLst/>
          </a:prstGeom>
        </p:spPr>
        <p:txBody>
          <a:bodyPr/>
          <a:lstStyle>
            <a:lvl1pPr>
              <a:defRPr sz="4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6841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AEEBEA-AC1D-F642-A7DC-707528B904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1">
            <a:extLst>
              <a:ext uri="{FF2B5EF4-FFF2-40B4-BE49-F238E27FC236}">
                <a16:creationId xmlns:a16="http://schemas.microsoft.com/office/drawing/2014/main" id="{4AC8A9E0-9B15-504B-8745-77949956943C}"/>
              </a:ext>
            </a:extLst>
          </p:cNvPr>
          <p:cNvSpPr>
            <a:spLocks noGrp="1"/>
          </p:cNvSpPr>
          <p:nvPr>
            <p:ph type="title"/>
          </p:nvPr>
        </p:nvSpPr>
        <p:spPr>
          <a:xfrm>
            <a:off x="838200" y="365125"/>
            <a:ext cx="10515600" cy="1325563"/>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4" name="Content Placeholder 13">
            <a:extLst>
              <a:ext uri="{FF2B5EF4-FFF2-40B4-BE49-F238E27FC236}">
                <a16:creationId xmlns:a16="http://schemas.microsoft.com/office/drawing/2014/main" id="{91B03816-F1E6-D647-B4C7-7391FC7F3B20}"/>
              </a:ext>
            </a:extLst>
          </p:cNvPr>
          <p:cNvSpPr>
            <a:spLocks noGrp="1"/>
          </p:cNvSpPr>
          <p:nvPr>
            <p:ph sz="quarter" idx="10"/>
          </p:nvPr>
        </p:nvSpPr>
        <p:spPr>
          <a:xfrm>
            <a:off x="838200" y="1808163"/>
            <a:ext cx="10515600" cy="356870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316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or Conclusion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A866D3-7F62-324D-8547-A79A3A5D79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83EAB08A-E7AC-004F-90A7-24B4F8375EFE}"/>
              </a:ext>
            </a:extLst>
          </p:cNvPr>
          <p:cNvSpPr>
            <a:spLocks noGrp="1"/>
          </p:cNvSpPr>
          <p:nvPr>
            <p:ph type="title"/>
          </p:nvPr>
        </p:nvSpPr>
        <p:spPr>
          <a:xfrm>
            <a:off x="5108574" y="385003"/>
            <a:ext cx="6245225" cy="1325563"/>
          </a:xfrm>
          <a:prstGeom prst="rect">
            <a:avLst/>
          </a:prstGeom>
        </p:spPr>
        <p:txBody>
          <a:bodyPr/>
          <a:lstStyle>
            <a:lvl1pPr>
              <a:defRPr>
                <a:solidFill>
                  <a:srgbClr val="F6B22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7" name="Content Placeholder 6">
            <a:extLst>
              <a:ext uri="{FF2B5EF4-FFF2-40B4-BE49-F238E27FC236}">
                <a16:creationId xmlns:a16="http://schemas.microsoft.com/office/drawing/2014/main" id="{DBC3C896-4ACD-5548-AB31-BEC81C6D92C4}"/>
              </a:ext>
            </a:extLst>
          </p:cNvPr>
          <p:cNvSpPr>
            <a:spLocks noGrp="1"/>
          </p:cNvSpPr>
          <p:nvPr>
            <p:ph sz="quarter" idx="10"/>
          </p:nvPr>
        </p:nvSpPr>
        <p:spPr>
          <a:xfrm>
            <a:off x="5108575" y="1849438"/>
            <a:ext cx="6245225" cy="3219450"/>
          </a:xfrm>
          <a:prstGeom prst="rect">
            <a:avLst/>
          </a:prstGeom>
        </p:spPr>
        <p:txBody>
          <a:bodyPr/>
          <a:lstStyle>
            <a:lvl1pPr>
              <a:defRPr>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defRPr>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defRPr>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defRPr>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defRPr>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8397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or Conclusion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32CA43-7554-184E-BAEE-B5255A59CD4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6C210848-873E-FF47-A3C6-89F2ECBED7C7}"/>
              </a:ext>
            </a:extLst>
          </p:cNvPr>
          <p:cNvSpPr>
            <a:spLocks noGrp="1"/>
          </p:cNvSpPr>
          <p:nvPr>
            <p:ph type="title"/>
          </p:nvPr>
        </p:nvSpPr>
        <p:spPr>
          <a:xfrm>
            <a:off x="559905" y="3833881"/>
            <a:ext cx="3793434" cy="2099780"/>
          </a:xfrm>
          <a:prstGeom prst="rect">
            <a:avLst/>
          </a:prstGeom>
        </p:spPr>
        <p:txBody>
          <a:bodyPr/>
          <a:lstStyle>
            <a:lvl1pPr>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6" name="Content Placeholder 5">
            <a:extLst>
              <a:ext uri="{FF2B5EF4-FFF2-40B4-BE49-F238E27FC236}">
                <a16:creationId xmlns:a16="http://schemas.microsoft.com/office/drawing/2014/main" id="{49C01604-D8C2-FB43-87A3-BF58019F93C7}"/>
              </a:ext>
            </a:extLst>
          </p:cNvPr>
          <p:cNvSpPr>
            <a:spLocks noGrp="1"/>
          </p:cNvSpPr>
          <p:nvPr>
            <p:ph sz="quarter" idx="10"/>
          </p:nvPr>
        </p:nvSpPr>
        <p:spPr>
          <a:xfrm>
            <a:off x="4999038" y="307975"/>
            <a:ext cx="6788150"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075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oal 1 Transition">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6C16D5EB-5946-E844-943D-DC8AE73D8F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89985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oal 1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B648A30-8DAA-104C-8242-BEDD98A0DED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9">
            <a:extLst>
              <a:ext uri="{FF2B5EF4-FFF2-40B4-BE49-F238E27FC236}">
                <a16:creationId xmlns:a16="http://schemas.microsoft.com/office/drawing/2014/main" id="{3AE842EA-0466-DE4B-B8CA-A124573A10AB}"/>
              </a:ext>
            </a:extLst>
          </p:cNvPr>
          <p:cNvSpPr>
            <a:spLocks noGrp="1"/>
          </p:cNvSpPr>
          <p:nvPr>
            <p:ph type="title"/>
          </p:nvPr>
        </p:nvSpPr>
        <p:spPr>
          <a:xfrm>
            <a:off x="838200" y="365125"/>
            <a:ext cx="10515600" cy="1325563"/>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2" name="Content Placeholder 11">
            <a:extLst>
              <a:ext uri="{FF2B5EF4-FFF2-40B4-BE49-F238E27FC236}">
                <a16:creationId xmlns:a16="http://schemas.microsoft.com/office/drawing/2014/main" id="{980ACBCC-65CC-264A-B703-2BEA79FCB6A9}"/>
              </a:ext>
            </a:extLst>
          </p:cNvPr>
          <p:cNvSpPr>
            <a:spLocks noGrp="1"/>
          </p:cNvSpPr>
          <p:nvPr>
            <p:ph sz="quarter" idx="10"/>
          </p:nvPr>
        </p:nvSpPr>
        <p:spPr>
          <a:xfrm>
            <a:off x="838200" y="1819275"/>
            <a:ext cx="10515600" cy="3856038"/>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9445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oal 1 Section">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718F2426-73B1-7B41-AF18-7AC436B848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5">
            <a:extLst>
              <a:ext uri="{FF2B5EF4-FFF2-40B4-BE49-F238E27FC236}">
                <a16:creationId xmlns:a16="http://schemas.microsoft.com/office/drawing/2014/main" id="{0D23D446-7A6F-4244-804F-2AF48EB4DA69}"/>
              </a:ext>
            </a:extLst>
          </p:cNvPr>
          <p:cNvSpPr>
            <a:spLocks noGrp="1"/>
          </p:cNvSpPr>
          <p:nvPr>
            <p:ph sz="quarter" idx="10"/>
          </p:nvPr>
        </p:nvSpPr>
        <p:spPr>
          <a:xfrm>
            <a:off x="4999038" y="307975"/>
            <a:ext cx="6788150"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9352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oal 2 Transition">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C6E39A08-8D9E-B346-A196-3365EB878C0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38222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oal 2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C2445C0-EEA3-5246-BDE3-F783253FDF3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9">
            <a:extLst>
              <a:ext uri="{FF2B5EF4-FFF2-40B4-BE49-F238E27FC236}">
                <a16:creationId xmlns:a16="http://schemas.microsoft.com/office/drawing/2014/main" id="{D13D0DE8-648E-4941-A1B6-6ABE850F7D9A}"/>
              </a:ext>
            </a:extLst>
          </p:cNvPr>
          <p:cNvSpPr>
            <a:spLocks noGrp="1"/>
          </p:cNvSpPr>
          <p:nvPr>
            <p:ph type="title"/>
          </p:nvPr>
        </p:nvSpPr>
        <p:spPr>
          <a:xfrm>
            <a:off x="838200" y="365125"/>
            <a:ext cx="10515600" cy="1325563"/>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3" name="Content Placeholder 11">
            <a:extLst>
              <a:ext uri="{FF2B5EF4-FFF2-40B4-BE49-F238E27FC236}">
                <a16:creationId xmlns:a16="http://schemas.microsoft.com/office/drawing/2014/main" id="{3C7004C2-01C8-574D-AC88-29DC21EA0DFF}"/>
              </a:ext>
            </a:extLst>
          </p:cNvPr>
          <p:cNvSpPr>
            <a:spLocks noGrp="1"/>
          </p:cNvSpPr>
          <p:nvPr>
            <p:ph sz="quarter" idx="10"/>
          </p:nvPr>
        </p:nvSpPr>
        <p:spPr>
          <a:xfrm>
            <a:off x="838200" y="1819275"/>
            <a:ext cx="10515600" cy="3856038"/>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4033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oal 2 Section">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91A8D650-7BC7-7A40-89F0-5D1669A23EB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5">
            <a:extLst>
              <a:ext uri="{FF2B5EF4-FFF2-40B4-BE49-F238E27FC236}">
                <a16:creationId xmlns:a16="http://schemas.microsoft.com/office/drawing/2014/main" id="{F92888EF-9A07-D242-B344-5AF7822656D3}"/>
              </a:ext>
            </a:extLst>
          </p:cNvPr>
          <p:cNvSpPr>
            <a:spLocks noGrp="1"/>
          </p:cNvSpPr>
          <p:nvPr>
            <p:ph sz="quarter" idx="10"/>
          </p:nvPr>
        </p:nvSpPr>
        <p:spPr>
          <a:xfrm>
            <a:off x="4999038" y="307975"/>
            <a:ext cx="6788150"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095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oal 3 Transition">
    <p:spTree>
      <p:nvGrpSpPr>
        <p:cNvPr id="1" name=""/>
        <p:cNvGrpSpPr/>
        <p:nvPr/>
      </p:nvGrpSpPr>
      <p:grpSpPr>
        <a:xfrm>
          <a:off x="0" y="0"/>
          <a:ext cx="0" cy="0"/>
          <a:chOff x="0" y="0"/>
          <a:chExt cx="0" cy="0"/>
        </a:xfrm>
      </p:grpSpPr>
      <p:pic>
        <p:nvPicPr>
          <p:cNvPr id="3" name="Picture 2" descr="A close up of a person&#10;&#10;Description automatically generated">
            <a:extLst>
              <a:ext uri="{FF2B5EF4-FFF2-40B4-BE49-F238E27FC236}">
                <a16:creationId xmlns:a16="http://schemas.microsoft.com/office/drawing/2014/main" id="{771C3977-A31F-0F4F-AFB6-4B1F95C05E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2240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oal 3 Content">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9C5CC9CB-261B-3449-AF3C-7E8189E2E04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itle 9">
            <a:extLst>
              <a:ext uri="{FF2B5EF4-FFF2-40B4-BE49-F238E27FC236}">
                <a16:creationId xmlns:a16="http://schemas.microsoft.com/office/drawing/2014/main" id="{18B70FA6-299E-D445-A97C-A3CEBBDCF7AD}"/>
              </a:ext>
            </a:extLst>
          </p:cNvPr>
          <p:cNvSpPr>
            <a:spLocks noGrp="1"/>
          </p:cNvSpPr>
          <p:nvPr>
            <p:ph type="title"/>
          </p:nvPr>
        </p:nvSpPr>
        <p:spPr>
          <a:xfrm>
            <a:off x="838200" y="365125"/>
            <a:ext cx="10515600" cy="1325563"/>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39E90A9-610A-1246-A05F-2C8A37089F9D}"/>
              </a:ext>
            </a:extLst>
          </p:cNvPr>
          <p:cNvSpPr>
            <a:spLocks noGrp="1"/>
          </p:cNvSpPr>
          <p:nvPr>
            <p:ph sz="quarter" idx="10"/>
          </p:nvPr>
        </p:nvSpPr>
        <p:spPr>
          <a:xfrm>
            <a:off x="838200" y="1819275"/>
            <a:ext cx="10515600" cy="3856038"/>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9789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oal 3 Sec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7440B5-A42A-614C-BAB2-B95CD48E3F0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5">
            <a:extLst>
              <a:ext uri="{FF2B5EF4-FFF2-40B4-BE49-F238E27FC236}">
                <a16:creationId xmlns:a16="http://schemas.microsoft.com/office/drawing/2014/main" id="{5500C314-A8BF-234C-8977-3B9D505550F2}"/>
              </a:ext>
            </a:extLst>
          </p:cNvPr>
          <p:cNvSpPr>
            <a:spLocks noGrp="1"/>
          </p:cNvSpPr>
          <p:nvPr>
            <p:ph sz="quarter" idx="10"/>
          </p:nvPr>
        </p:nvSpPr>
        <p:spPr>
          <a:xfrm>
            <a:off x="4999038" y="307975"/>
            <a:ext cx="6788150"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5171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oal 4 Transi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3D84E-FFD9-6443-91D1-F221FF7C586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1376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oal 4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858E8B-CD83-9A42-8D8F-6CCBF027533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9">
            <a:extLst>
              <a:ext uri="{FF2B5EF4-FFF2-40B4-BE49-F238E27FC236}">
                <a16:creationId xmlns:a16="http://schemas.microsoft.com/office/drawing/2014/main" id="{909B3BB5-D3E3-FE49-8797-E5718130B9EF}"/>
              </a:ext>
            </a:extLst>
          </p:cNvPr>
          <p:cNvSpPr>
            <a:spLocks noGrp="1"/>
          </p:cNvSpPr>
          <p:nvPr>
            <p:ph type="title"/>
          </p:nvPr>
        </p:nvSpPr>
        <p:spPr>
          <a:xfrm>
            <a:off x="838200" y="365125"/>
            <a:ext cx="10515600" cy="1325563"/>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8" name="Content Placeholder 11">
            <a:extLst>
              <a:ext uri="{FF2B5EF4-FFF2-40B4-BE49-F238E27FC236}">
                <a16:creationId xmlns:a16="http://schemas.microsoft.com/office/drawing/2014/main" id="{D18E335B-9BF4-2B41-9A4E-C4531224030A}"/>
              </a:ext>
            </a:extLst>
          </p:cNvPr>
          <p:cNvSpPr>
            <a:spLocks noGrp="1"/>
          </p:cNvSpPr>
          <p:nvPr>
            <p:ph sz="quarter" idx="10"/>
          </p:nvPr>
        </p:nvSpPr>
        <p:spPr>
          <a:xfrm>
            <a:off x="838200" y="1819275"/>
            <a:ext cx="10515600" cy="3856038"/>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9860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oal 4 Section">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E2141BC3-3D55-6F41-91FC-51107C3298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5">
            <a:extLst>
              <a:ext uri="{FF2B5EF4-FFF2-40B4-BE49-F238E27FC236}">
                <a16:creationId xmlns:a16="http://schemas.microsoft.com/office/drawing/2014/main" id="{C6626D9A-6256-D346-8D5B-C0D869BE1BAF}"/>
              </a:ext>
            </a:extLst>
          </p:cNvPr>
          <p:cNvSpPr>
            <a:spLocks noGrp="1"/>
          </p:cNvSpPr>
          <p:nvPr>
            <p:ph sz="quarter" idx="10"/>
          </p:nvPr>
        </p:nvSpPr>
        <p:spPr>
          <a:xfrm>
            <a:off x="4999038" y="307975"/>
            <a:ext cx="6788150"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7814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oal 5 Transition">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72415FD4-8878-DA40-B9CA-A04AF74F45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02776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oal 5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AD389A9-2B45-C74D-917A-A07906F5A4A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9">
            <a:extLst>
              <a:ext uri="{FF2B5EF4-FFF2-40B4-BE49-F238E27FC236}">
                <a16:creationId xmlns:a16="http://schemas.microsoft.com/office/drawing/2014/main" id="{9ECD3945-C624-B34D-B189-FE9C73BBD9BE}"/>
              </a:ext>
            </a:extLst>
          </p:cNvPr>
          <p:cNvSpPr>
            <a:spLocks noGrp="1"/>
          </p:cNvSpPr>
          <p:nvPr>
            <p:ph type="title"/>
          </p:nvPr>
        </p:nvSpPr>
        <p:spPr>
          <a:xfrm>
            <a:off x="838200" y="365125"/>
            <a:ext cx="10515600" cy="1325563"/>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1" name="Content Placeholder 11">
            <a:extLst>
              <a:ext uri="{FF2B5EF4-FFF2-40B4-BE49-F238E27FC236}">
                <a16:creationId xmlns:a16="http://schemas.microsoft.com/office/drawing/2014/main" id="{178DD88E-033B-7944-9542-7C6D2DD77354}"/>
              </a:ext>
            </a:extLst>
          </p:cNvPr>
          <p:cNvSpPr>
            <a:spLocks noGrp="1"/>
          </p:cNvSpPr>
          <p:nvPr>
            <p:ph sz="quarter" idx="10"/>
          </p:nvPr>
        </p:nvSpPr>
        <p:spPr>
          <a:xfrm>
            <a:off x="838200" y="1819275"/>
            <a:ext cx="10515600" cy="3856038"/>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4802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oal 5 Section">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94D5A6EF-E169-034A-82E1-9C6CB32DE01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5">
            <a:extLst>
              <a:ext uri="{FF2B5EF4-FFF2-40B4-BE49-F238E27FC236}">
                <a16:creationId xmlns:a16="http://schemas.microsoft.com/office/drawing/2014/main" id="{37709C60-454E-ED44-B064-968A054A65C5}"/>
              </a:ext>
            </a:extLst>
          </p:cNvPr>
          <p:cNvSpPr>
            <a:spLocks noGrp="1"/>
          </p:cNvSpPr>
          <p:nvPr>
            <p:ph sz="quarter" idx="10"/>
          </p:nvPr>
        </p:nvSpPr>
        <p:spPr>
          <a:xfrm>
            <a:off x="4999038" y="307975"/>
            <a:ext cx="6788150"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00976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37709C60-454E-ED44-B064-968A054A65C5}"/>
              </a:ext>
            </a:extLst>
          </p:cNvPr>
          <p:cNvSpPr>
            <a:spLocks noGrp="1"/>
          </p:cNvSpPr>
          <p:nvPr>
            <p:ph sz="quarter" idx="10"/>
          </p:nvPr>
        </p:nvSpPr>
        <p:spPr>
          <a:xfrm>
            <a:off x="516835" y="307975"/>
            <a:ext cx="11270353" cy="6013450"/>
          </a:xfrm>
          <a:prstGeom prst="rect">
            <a:avLst/>
          </a:prstGeo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067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698527"/>
      </p:ext>
    </p:extLst>
  </p:cSld>
  <p:clrMap bg1="lt1" tx1="dk1" bg2="lt2" tx2="dk2" accent1="accent1" accent2="accent2" accent3="accent3" accent4="accent4" accent5="accent5" accent6="accent6" hlink="hlink" folHlink="folHlink"/>
  <p:sldLayoutIdLst>
    <p:sldLayoutId id="2147483890" r:id="rId1"/>
    <p:sldLayoutId id="2147483889" r:id="rId2"/>
    <p:sldLayoutId id="2147483909" r:id="rId3"/>
    <p:sldLayoutId id="2147483891" r:id="rId4"/>
    <p:sldLayoutId id="2147483902" r:id="rId5"/>
    <p:sldLayoutId id="2147483908" r:id="rId6"/>
    <p:sldLayoutId id="2147483897" r:id="rId7"/>
    <p:sldLayoutId id="2147483892" r:id="rId8"/>
    <p:sldLayoutId id="2147483903" r:id="rId9"/>
    <p:sldLayoutId id="2147483898" r:id="rId10"/>
    <p:sldLayoutId id="2147483893" r:id="rId11"/>
    <p:sldLayoutId id="2147483904" r:id="rId12"/>
    <p:sldLayoutId id="2147483899" r:id="rId13"/>
    <p:sldLayoutId id="2147483894" r:id="rId14"/>
    <p:sldLayoutId id="2147483905" r:id="rId15"/>
    <p:sldLayoutId id="2147483900" r:id="rId16"/>
    <p:sldLayoutId id="2147483895" r:id="rId17"/>
    <p:sldLayoutId id="2147483906" r:id="rId18"/>
    <p:sldLayoutId id="2147483901" r:id="rId19"/>
    <p:sldLayoutId id="2147483896" r:id="rId20"/>
    <p:sldLayoutId id="2147483907" r:id="rId21"/>
    <p:sldLayoutId id="214748391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3.m4a"/><Relationship Id="rId1" Type="http://schemas.openxmlformats.org/officeDocument/2006/relationships/audio" Target="NULL" TargetMode="Externa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6.m4a"/><Relationship Id="rId1" Type="http://schemas.openxmlformats.org/officeDocument/2006/relationships/audio" Target="NULL" TargetMode="External"/><Relationship Id="rId6" Type="http://schemas.openxmlformats.org/officeDocument/2006/relationships/image" Target="../media/image21.png"/><Relationship Id="rId5" Type="http://schemas.openxmlformats.org/officeDocument/2006/relationships/image" Target="../media/image23.emf"/><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1.png"/><Relationship Id="rId4" Type="http://schemas.openxmlformats.org/officeDocument/2006/relationships/hyperlink" Target="http://www.wacaresfund.wa.gov/" TargetMode="Externa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17.m4a"/><Relationship Id="rId1" Type="http://schemas.openxmlformats.org/officeDocument/2006/relationships/audio" Target="NULL" TargetMode="Externa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8.m4a"/><Relationship Id="rId1" Type="http://schemas.openxmlformats.org/officeDocument/2006/relationships/audio" Target="NULL" TargetMode="Externa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9.m4a"/><Relationship Id="rId1" Type="http://schemas.openxmlformats.org/officeDocument/2006/relationships/audio" Target="NULL" TargetMode="Externa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0.m4a"/><Relationship Id="rId1" Type="http://schemas.openxmlformats.org/officeDocument/2006/relationships/audio" Target="NULL" TargetMode="Externa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1.m4a"/><Relationship Id="rId1" Type="http://schemas.openxmlformats.org/officeDocument/2006/relationships/audio" Target="NULL" TargetMode="Externa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2.m4a"/><Relationship Id="rId1" Type="http://schemas.openxmlformats.org/officeDocument/2006/relationships/audio" Target="NULL" TargetMode="Externa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3.m4a"/><Relationship Id="rId1" Type="http://schemas.openxmlformats.org/officeDocument/2006/relationships/audio" Target="NULL" TargetMode="Externa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4.m4a"/><Relationship Id="rId1" Type="http://schemas.openxmlformats.org/officeDocument/2006/relationships/audio" Target="NULL" TargetMode="External"/><Relationship Id="rId5" Type="http://schemas.openxmlformats.org/officeDocument/2006/relationships/image" Target="../media/image21.png"/><Relationship Id="rId4" Type="http://schemas.openxmlformats.org/officeDocument/2006/relationships/hyperlink" Target="http://www.drs.wa.gov/" TargetMode="Externa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5.m4a"/><Relationship Id="rId1" Type="http://schemas.openxmlformats.org/officeDocument/2006/relationships/audio" Target="NULL" TargetMode="Externa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6.m4a"/><Relationship Id="rId1" Type="http://schemas.openxmlformats.org/officeDocument/2006/relationships/audio" Target="NULL" TargetMode="External"/><Relationship Id="rId6" Type="http://schemas.openxmlformats.org/officeDocument/2006/relationships/image" Target="../media/image21.png"/><Relationship Id="rId5" Type="http://schemas.openxmlformats.org/officeDocument/2006/relationships/hyperlink" Target="http://www.tsacg.com/individual/plan-sponsor/" TargetMode="External"/><Relationship Id="rId4" Type="http://schemas.openxmlformats.org/officeDocument/2006/relationships/hyperlink" Target="http://www.drs.wa.gov/dcp" TargetMode="Externa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7.m4a"/><Relationship Id="rId1" Type="http://schemas.openxmlformats.org/officeDocument/2006/relationships/audio" Target="NULL"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A4B69E-73B8-CD48-8286-B2A590865BBF}"/>
              </a:ext>
            </a:extLst>
          </p:cNvPr>
          <p:cNvSpPr txBox="1"/>
          <p:nvPr/>
        </p:nvSpPr>
        <p:spPr>
          <a:xfrm>
            <a:off x="583659" y="1369484"/>
            <a:ext cx="8132324" cy="1138773"/>
          </a:xfrm>
          <a:prstGeom prst="rect">
            <a:avLst/>
          </a:prstGeom>
          <a:noFill/>
        </p:spPr>
        <p:txBody>
          <a:bodyPr wrap="square" rtlCol="0">
            <a:spAutoFit/>
          </a:bodyPr>
          <a:lstStyle/>
          <a:p>
            <a:pPr algn="r"/>
            <a:r>
              <a:rPr lang="en-US" sz="4000" b="1" i="1" dirty="0">
                <a:solidFill>
                  <a:srgbClr val="F6B221"/>
                </a:solidFill>
                <a:latin typeface="Verdana" panose="020B0604030504040204" pitchFamily="34" charset="0"/>
                <a:ea typeface="Verdana" panose="020B0604030504040204" pitchFamily="34" charset="0"/>
                <a:cs typeface="Verdana" panose="020B0604030504040204" pitchFamily="34" charset="0"/>
              </a:rPr>
              <a:t>Benefits Orientation</a:t>
            </a:r>
            <a:endParaRPr lang="en-US" sz="2800" b="1" i="1" dirty="0">
              <a:solidFill>
                <a:srgbClr val="F6B221"/>
              </a:solidFill>
              <a:latin typeface="Verdana" panose="020B0604030504040204" pitchFamily="34" charset="0"/>
              <a:ea typeface="Verdana" panose="020B0604030504040204" pitchFamily="34" charset="0"/>
              <a:cs typeface="Verdana" panose="020B0604030504040204" pitchFamily="34" charset="0"/>
            </a:endParaRPr>
          </a:p>
          <a:p>
            <a:pPr algn="r"/>
            <a:r>
              <a:rPr lang="en-US" sz="2800" i="1" dirty="0">
                <a:solidFill>
                  <a:schemeClr val="bg2"/>
                </a:solidFill>
                <a:latin typeface="Verdana" panose="020B0604030504040204" pitchFamily="34" charset="0"/>
                <a:ea typeface="Verdana" panose="020B0604030504040204" pitchFamily="34" charset="0"/>
                <a:cs typeface="Verdana" panose="020B0604030504040204" pitchFamily="34" charset="0"/>
              </a:rPr>
              <a:t>School Employees Benefits Board</a:t>
            </a:r>
          </a:p>
        </p:txBody>
      </p:sp>
      <p:sp>
        <p:nvSpPr>
          <p:cNvPr id="5" name="TextBox 4">
            <a:extLst>
              <a:ext uri="{FF2B5EF4-FFF2-40B4-BE49-F238E27FC236}">
                <a16:creationId xmlns:a16="http://schemas.microsoft.com/office/drawing/2014/main" id="{76F67FDF-77CF-EA47-9CFA-4026782BA7D6}"/>
              </a:ext>
            </a:extLst>
          </p:cNvPr>
          <p:cNvSpPr txBox="1"/>
          <p:nvPr/>
        </p:nvSpPr>
        <p:spPr>
          <a:xfrm>
            <a:off x="583659" y="2676044"/>
            <a:ext cx="8132325" cy="461665"/>
          </a:xfrm>
          <a:prstGeom prst="rect">
            <a:avLst/>
          </a:prstGeom>
          <a:noFill/>
        </p:spPr>
        <p:txBody>
          <a:bodyPr wrap="square" rtlCol="0">
            <a:spAutoFit/>
          </a:bodyPr>
          <a:lstStyle/>
          <a:p>
            <a:pPr algn="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Kelly Jackson – Benefits Specialist</a:t>
            </a:r>
          </a:p>
        </p:txBody>
      </p:sp>
      <p:sp>
        <p:nvSpPr>
          <p:cNvPr id="6" name="TextBox 5">
            <a:extLst>
              <a:ext uri="{FF2B5EF4-FFF2-40B4-BE49-F238E27FC236}">
                <a16:creationId xmlns:a16="http://schemas.microsoft.com/office/drawing/2014/main" id="{B39B1FDA-8B8E-5243-93A6-D0E61944D243}"/>
              </a:ext>
            </a:extLst>
          </p:cNvPr>
          <p:cNvSpPr txBox="1"/>
          <p:nvPr/>
        </p:nvSpPr>
        <p:spPr>
          <a:xfrm>
            <a:off x="9445555" y="2795307"/>
            <a:ext cx="2159543" cy="461665"/>
          </a:xfrm>
          <a:prstGeom prst="rect">
            <a:avLst/>
          </a:prstGeom>
          <a:noFill/>
        </p:spPr>
        <p:txBody>
          <a:bodyPr wrap="square" rtlCol="0">
            <a:spAutoFit/>
          </a:bodyPr>
          <a:lstStyle/>
          <a:p>
            <a:pPr algn="ctr">
              <a:spcAft>
                <a:spcPts val="300"/>
              </a:spcAft>
            </a:pPr>
            <a:r>
              <a:rPr lang="en-US" sz="1200" dirty="0">
                <a:solidFill>
                  <a:srgbClr val="F6B221"/>
                </a:solidFill>
                <a:latin typeface="Verdana" panose="020B0604030504040204" pitchFamily="34" charset="0"/>
                <a:ea typeface="Verdana" panose="020B0604030504040204" pitchFamily="34" charset="0"/>
                <a:cs typeface="Verdana" panose="020B0604030504040204" pitchFamily="34" charset="0"/>
              </a:rPr>
              <a:t>New Employee Orientation</a:t>
            </a:r>
          </a:p>
        </p:txBody>
      </p:sp>
      <p:pic>
        <p:nvPicPr>
          <p:cNvPr id="8" name="Recorded Sound">
            <a:hlinkClick r:id="" action="ppaction://media"/>
            <a:extLst>
              <a:ext uri="{FF2B5EF4-FFF2-40B4-BE49-F238E27FC236}">
                <a16:creationId xmlns:a16="http://schemas.microsoft.com/office/drawing/2014/main" id="{452F954C-E39B-48BD-A8A7-BABEFE6006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44551" y="6429704"/>
            <a:ext cx="304800" cy="304800"/>
          </a:xfrm>
          <a:prstGeom prst="rect">
            <a:avLst/>
          </a:prstGeom>
        </p:spPr>
      </p:pic>
    </p:spTree>
    <p:extLst>
      <p:ext uri="{BB962C8B-B14F-4D97-AF65-F5344CB8AC3E}">
        <p14:creationId xmlns:p14="http://schemas.microsoft.com/office/powerpoint/2010/main" val="3264620013"/>
      </p:ext>
    </p:extLst>
  </p:cSld>
  <p:clrMapOvr>
    <a:masterClrMapping/>
  </p:clrMapOvr>
  <p:transition spd="slow" advClick="0" advTm="1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6B221"/>
                </a:solidFill>
              </a:rPr>
              <a:t>Who is eligible for benefits under SEBB…</a:t>
            </a:r>
          </a:p>
        </p:txBody>
      </p:sp>
      <p:sp>
        <p:nvSpPr>
          <p:cNvPr id="3" name="Content Placeholder 2"/>
          <p:cNvSpPr>
            <a:spLocks noGrp="1"/>
          </p:cNvSpPr>
          <p:nvPr>
            <p:ph sz="quarter" idx="10"/>
          </p:nvPr>
        </p:nvSpPr>
        <p:spPr/>
        <p:txBody>
          <a:bodyPr numCol="2"/>
          <a:lstStyle/>
          <a:p>
            <a:pPr marL="0" indent="0">
              <a:buNone/>
            </a:pPr>
            <a:r>
              <a:rPr lang="en-US" b="1" u="sng" dirty="0">
                <a:solidFill>
                  <a:srgbClr val="1825AA"/>
                </a:solidFill>
              </a:rPr>
              <a:t>Employees</a:t>
            </a:r>
          </a:p>
          <a:p>
            <a:pPr marL="0" indent="0">
              <a:buNone/>
            </a:pPr>
            <a:r>
              <a:rPr lang="en-US" sz="2400" dirty="0"/>
              <a:t>Any employee anticipated to work 630 hours in a school year.  A school year is defined as September 1 to August 31</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u="sng" dirty="0">
                <a:solidFill>
                  <a:srgbClr val="1825AA"/>
                </a:solidFill>
              </a:rPr>
              <a:t>Dependents</a:t>
            </a:r>
          </a:p>
          <a:p>
            <a:r>
              <a:rPr lang="en-US" sz="2400" dirty="0"/>
              <a:t>Legal spouse or </a:t>
            </a:r>
            <a:r>
              <a:rPr lang="en-US" sz="2400" i="1" u="sng" dirty="0"/>
              <a:t>state-registered</a:t>
            </a:r>
            <a:r>
              <a:rPr lang="en-US" sz="2400" i="1" dirty="0"/>
              <a:t> </a:t>
            </a:r>
            <a:r>
              <a:rPr lang="en-US" sz="2400" dirty="0"/>
              <a:t>domestic partner</a:t>
            </a:r>
          </a:p>
          <a:p>
            <a:r>
              <a:rPr lang="en-US" sz="2400" dirty="0"/>
              <a:t>Children up to age 26</a:t>
            </a:r>
          </a:p>
          <a:p>
            <a:r>
              <a:rPr lang="en-US" sz="2400" dirty="0"/>
              <a:t>Children with disabilities over age 26</a:t>
            </a:r>
          </a:p>
          <a:p>
            <a:r>
              <a:rPr lang="en-US" sz="2400" dirty="0"/>
              <a:t>Extended dependents </a:t>
            </a:r>
            <a:r>
              <a:rPr lang="en-US" sz="2000" dirty="0"/>
              <a:t>(grandchild, niece, nephew, etc.)</a:t>
            </a:r>
          </a:p>
          <a:p>
            <a:pPr lvl="1"/>
            <a:r>
              <a:rPr lang="en-US" sz="2000" dirty="0"/>
              <a:t>Legal custody</a:t>
            </a:r>
          </a:p>
          <a:p>
            <a:endParaRPr lang="en-US" dirty="0"/>
          </a:p>
        </p:txBody>
      </p:sp>
      <p:pic>
        <p:nvPicPr>
          <p:cNvPr id="5" name="Recorded Sound">
            <a:hlinkClick r:id="" action="ppaction://media"/>
            <a:extLst>
              <a:ext uri="{FF2B5EF4-FFF2-40B4-BE49-F238E27FC236}">
                <a16:creationId xmlns:a16="http://schemas.microsoft.com/office/drawing/2014/main" id="{00BA208E-9236-4AAF-9D28-60664EA681D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34041" y="6413938"/>
            <a:ext cx="304800" cy="304800"/>
          </a:xfrm>
          <a:prstGeom prst="rect">
            <a:avLst/>
          </a:prstGeom>
        </p:spPr>
      </p:pic>
    </p:spTree>
    <p:extLst>
      <p:ext uri="{BB962C8B-B14F-4D97-AF65-F5344CB8AC3E}">
        <p14:creationId xmlns:p14="http://schemas.microsoft.com/office/powerpoint/2010/main" val="107458678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365125"/>
            <a:ext cx="11353800" cy="1325563"/>
          </a:xfrm>
        </p:spPr>
        <p:txBody>
          <a:bodyPr/>
          <a:lstStyle/>
          <a:p>
            <a:pPr algn="ctr"/>
            <a:r>
              <a:rPr lang="en-US" b="1" dirty="0">
                <a:solidFill>
                  <a:srgbClr val="F6B221"/>
                </a:solidFill>
              </a:rPr>
              <a:t>SEBB Dependent Verification  </a:t>
            </a:r>
            <a:br>
              <a:rPr lang="en-US" b="1" dirty="0">
                <a:solidFill>
                  <a:srgbClr val="F6B221"/>
                </a:solidFill>
              </a:rPr>
            </a:br>
            <a:r>
              <a:rPr lang="en-US" sz="2400" dirty="0"/>
              <a:t>All dependent documents </a:t>
            </a:r>
            <a:r>
              <a:rPr lang="en-US" sz="2400" i="1" u="sng" dirty="0"/>
              <a:t>must</a:t>
            </a:r>
            <a:r>
              <a:rPr lang="en-US" sz="2400" dirty="0"/>
              <a:t> be submitted through Benefits 24/7.</a:t>
            </a:r>
            <a:br>
              <a:rPr lang="en-US" sz="2400" dirty="0"/>
            </a:br>
            <a:endParaRPr lang="en-US" b="1" dirty="0">
              <a:solidFill>
                <a:srgbClr val="F6B221"/>
              </a:solidFill>
            </a:endParaRPr>
          </a:p>
        </p:txBody>
      </p:sp>
      <p:sp>
        <p:nvSpPr>
          <p:cNvPr id="3" name="Content Placeholder 2"/>
          <p:cNvSpPr>
            <a:spLocks noGrp="1"/>
          </p:cNvSpPr>
          <p:nvPr>
            <p:ph sz="quarter" idx="10"/>
          </p:nvPr>
        </p:nvSpPr>
        <p:spPr>
          <a:xfrm>
            <a:off x="838200" y="1690688"/>
            <a:ext cx="10515600" cy="4106608"/>
          </a:xfrm>
        </p:spPr>
        <p:txBody>
          <a:bodyPr numCol="2"/>
          <a:lstStyle/>
          <a:p>
            <a:pPr marL="0" indent="0">
              <a:buNone/>
            </a:pPr>
            <a:r>
              <a:rPr lang="en-US" sz="2000" b="1" u="sng" dirty="0">
                <a:solidFill>
                  <a:srgbClr val="1825AA"/>
                </a:solidFill>
              </a:rPr>
              <a:t>Required Verification Documents</a:t>
            </a:r>
          </a:p>
          <a:p>
            <a:r>
              <a:rPr lang="en-US" sz="1800" dirty="0"/>
              <a:t>Spouse</a:t>
            </a:r>
          </a:p>
          <a:p>
            <a:pPr lvl="1"/>
            <a:r>
              <a:rPr lang="en-US" sz="1600" dirty="0"/>
              <a:t>Most recent year’s Federal Tax Return, or</a:t>
            </a:r>
          </a:p>
          <a:p>
            <a:pPr lvl="1"/>
            <a:r>
              <a:rPr lang="en-US" sz="1600" dirty="0"/>
              <a:t>Marriage certificate, and</a:t>
            </a:r>
          </a:p>
          <a:p>
            <a:pPr lvl="2"/>
            <a:r>
              <a:rPr lang="en-US" sz="1400" dirty="0"/>
              <a:t>Proof of common residence, or</a:t>
            </a:r>
          </a:p>
          <a:p>
            <a:pPr lvl="2"/>
            <a:r>
              <a:rPr lang="en-US" sz="1400" dirty="0"/>
              <a:t>Proof of financial interdependency      (shared bank statement)</a:t>
            </a:r>
          </a:p>
          <a:p>
            <a:r>
              <a:rPr lang="en-US" sz="1800" dirty="0"/>
              <a:t>State-registered domestic partner</a:t>
            </a:r>
          </a:p>
          <a:p>
            <a:pPr lvl="1"/>
            <a:r>
              <a:rPr lang="en-US" sz="1600" dirty="0"/>
              <a:t>Certificate of state-registered domestic partnership, and</a:t>
            </a:r>
          </a:p>
          <a:p>
            <a:pPr lvl="2"/>
            <a:r>
              <a:rPr lang="en-US" sz="1400" dirty="0"/>
              <a:t>Proof of common residence, or</a:t>
            </a:r>
          </a:p>
          <a:p>
            <a:pPr lvl="2"/>
            <a:r>
              <a:rPr lang="en-US" sz="1400" dirty="0"/>
              <a:t>Proof of financial interdependency           (shared bank statement)</a:t>
            </a:r>
          </a:p>
          <a:p>
            <a:endParaRPr lang="en-US" sz="2000" dirty="0"/>
          </a:p>
          <a:p>
            <a:endParaRPr lang="en-US" sz="2000" dirty="0"/>
          </a:p>
          <a:p>
            <a:r>
              <a:rPr lang="en-US" sz="1800" dirty="0"/>
              <a:t>Children up to age 26</a:t>
            </a:r>
          </a:p>
          <a:p>
            <a:pPr lvl="1"/>
            <a:r>
              <a:rPr lang="en-US" sz="1600" dirty="0"/>
              <a:t>Most recent year’s Federal Tax Return, or</a:t>
            </a:r>
          </a:p>
          <a:p>
            <a:pPr lvl="1"/>
            <a:r>
              <a:rPr lang="en-US" sz="1600" dirty="0"/>
              <a:t>Birth certificate</a:t>
            </a:r>
          </a:p>
          <a:p>
            <a:r>
              <a:rPr lang="en-US" sz="1800" dirty="0"/>
              <a:t>Disabled Dependent</a:t>
            </a:r>
          </a:p>
          <a:p>
            <a:pPr lvl="1"/>
            <a:r>
              <a:rPr lang="en-US" sz="1400" dirty="0"/>
              <a:t>Certification of Child With a Disability form     (HCA form)</a:t>
            </a:r>
          </a:p>
          <a:p>
            <a:r>
              <a:rPr lang="en-US" sz="1800" dirty="0"/>
              <a:t>Extended Dependent</a:t>
            </a:r>
          </a:p>
          <a:p>
            <a:pPr lvl="1"/>
            <a:r>
              <a:rPr lang="en-US" sz="1400" dirty="0"/>
              <a:t>Extended Dependent Certification form         (HCA form), and</a:t>
            </a:r>
          </a:p>
          <a:p>
            <a:pPr lvl="1"/>
            <a:r>
              <a:rPr lang="en-US" sz="1400" dirty="0"/>
              <a:t>Court order</a:t>
            </a:r>
          </a:p>
          <a:p>
            <a:pPr marL="0" indent="0">
              <a:buNone/>
            </a:pPr>
            <a:endParaRPr lang="en-US" sz="500" dirty="0">
              <a:solidFill>
                <a:srgbClr val="FF0000"/>
              </a:solidFill>
            </a:endParaRPr>
          </a:p>
          <a:p>
            <a:pPr marL="0" indent="0" algn="ctr">
              <a:buNone/>
            </a:pPr>
            <a:r>
              <a:rPr lang="en-US" dirty="0">
                <a:solidFill>
                  <a:srgbClr val="FF0000"/>
                </a:solidFill>
              </a:rPr>
              <a:t>Dependent verification </a:t>
            </a:r>
            <a:r>
              <a:rPr lang="en-US" b="1" dirty="0">
                <a:solidFill>
                  <a:srgbClr val="FF0000"/>
                </a:solidFill>
              </a:rPr>
              <a:t>must </a:t>
            </a:r>
            <a:r>
              <a:rPr lang="en-US" dirty="0">
                <a:solidFill>
                  <a:srgbClr val="FF0000"/>
                </a:solidFill>
              </a:rPr>
              <a:t>be completed during enrollment period.</a:t>
            </a:r>
          </a:p>
        </p:txBody>
      </p:sp>
      <p:pic>
        <p:nvPicPr>
          <p:cNvPr id="5" name="Recorded Sound">
            <a:hlinkClick r:id="" action="ppaction://media"/>
            <a:extLst>
              <a:ext uri="{FF2B5EF4-FFF2-40B4-BE49-F238E27FC236}">
                <a16:creationId xmlns:a16="http://schemas.microsoft.com/office/drawing/2014/main" id="{D9F1CBB8-4DF9-4E01-8409-65089836D2C8}"/>
              </a:ext>
            </a:extLst>
          </p:cNvPr>
          <p:cNvPicPr>
            <a:picLocks noChangeAspect="1"/>
          </p:cNvPicPr>
          <p:nvPr>
            <a:audioFile r:link="rId1"/>
            <p:extLst>
              <p:ext uri="{DAA4B4D4-6D71-4841-9C94-3DE7FCFB9230}">
                <p14:media xmlns:p14="http://schemas.microsoft.com/office/powerpoint/2010/main" r:embed="rId2">
                  <p14:trim st="805" end="680.7687"/>
                </p14:media>
              </p:ext>
            </p:extLst>
          </p:nvPr>
        </p:nvPicPr>
        <p:blipFill>
          <a:blip r:embed="rId4"/>
          <a:stretch>
            <a:fillRect/>
          </a:stretch>
        </p:blipFill>
        <p:spPr>
          <a:xfrm>
            <a:off x="12321880" y="6308365"/>
            <a:ext cx="406400" cy="406400"/>
          </a:xfrm>
          <a:prstGeom prst="rect">
            <a:avLst/>
          </a:prstGeom>
        </p:spPr>
      </p:pic>
    </p:spTree>
    <p:extLst>
      <p:ext uri="{BB962C8B-B14F-4D97-AF65-F5344CB8AC3E}">
        <p14:creationId xmlns:p14="http://schemas.microsoft.com/office/powerpoint/2010/main" val="127475592"/>
      </p:ext>
    </p:extLst>
  </p:cSld>
  <p:clrMapOvr>
    <a:masterClrMapping/>
  </p:clrMapOvr>
  <mc:AlternateContent xmlns:mc="http://schemas.openxmlformats.org/markup-compatibility/2006" xmlns:p14="http://schemas.microsoft.com/office/powerpoint/2010/main">
    <mc:Choice Requires="p14">
      <p:transition spd="slow" p14:dur="2000" advTm="14000"/>
    </mc:Choice>
    <mc:Fallback xmlns="">
      <p:transition spd="slow" advTm="1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p:txBody>
          <a:bodyPr/>
          <a:lstStyle/>
          <a:p>
            <a:pPr algn="ctr"/>
            <a:r>
              <a:rPr lang="en-US" sz="4800" b="1" dirty="0">
                <a:solidFill>
                  <a:srgbClr val="F6B221"/>
                </a:solidFill>
              </a:rPr>
              <a:t>Benefits available under SEBB…</a:t>
            </a:r>
          </a:p>
        </p:txBody>
      </p:sp>
      <p:sp>
        <p:nvSpPr>
          <p:cNvPr id="3" name="Content Placeholder 2">
            <a:extLst>
              <a:ext uri="{FF2B5EF4-FFF2-40B4-BE49-F238E27FC236}">
                <a16:creationId xmlns:a16="http://schemas.microsoft.com/office/drawing/2014/main" id="{AD2D44B8-8E92-4CAE-A5D5-51ED2F8FB0F4}"/>
              </a:ext>
            </a:extLst>
          </p:cNvPr>
          <p:cNvSpPr>
            <a:spLocks noGrp="1"/>
          </p:cNvSpPr>
          <p:nvPr>
            <p:ph sz="quarter" idx="10"/>
          </p:nvPr>
        </p:nvSpPr>
        <p:spPr>
          <a:xfrm>
            <a:off x="838200" y="1808162"/>
            <a:ext cx="10515600" cy="4287837"/>
          </a:xfrm>
        </p:spPr>
        <p:txBody>
          <a:bodyPr numCol="2"/>
          <a:lstStyle/>
          <a:p>
            <a:pPr marL="0" indent="0">
              <a:buNone/>
            </a:pPr>
            <a:r>
              <a:rPr lang="en-US" sz="3200" b="1" u="sng" dirty="0">
                <a:solidFill>
                  <a:srgbClr val="1825AA"/>
                </a:solidFill>
              </a:rPr>
              <a:t>Required</a:t>
            </a:r>
          </a:p>
          <a:p>
            <a:r>
              <a:rPr lang="en-US" dirty="0"/>
              <a:t>Medical </a:t>
            </a:r>
          </a:p>
          <a:p>
            <a:r>
              <a:rPr lang="en-US" dirty="0"/>
              <a:t>Dental</a:t>
            </a:r>
          </a:p>
          <a:p>
            <a:r>
              <a:rPr lang="en-US" dirty="0"/>
              <a:t>Vision</a:t>
            </a:r>
          </a:p>
          <a:p>
            <a:r>
              <a:rPr lang="en-US" dirty="0"/>
              <a:t>Basic Life and AD&amp;D</a:t>
            </a:r>
          </a:p>
          <a:p>
            <a:r>
              <a:rPr lang="en-US" dirty="0"/>
              <a:t>Long Term Disability (LTD)</a:t>
            </a:r>
          </a:p>
          <a:p>
            <a:pPr marL="0" indent="0">
              <a:buNone/>
            </a:pPr>
            <a:endParaRPr lang="en-US" sz="3200" b="1" u="sng" dirty="0"/>
          </a:p>
          <a:p>
            <a:pPr marL="0" indent="0">
              <a:buNone/>
            </a:pPr>
            <a:endParaRPr lang="en-US" sz="3200" b="1" u="sng" dirty="0"/>
          </a:p>
          <a:p>
            <a:pPr marL="0" indent="0">
              <a:buNone/>
            </a:pPr>
            <a:endParaRPr lang="en-US" sz="3200" b="1" u="sng" dirty="0"/>
          </a:p>
          <a:p>
            <a:pPr marL="0" indent="0">
              <a:buNone/>
            </a:pPr>
            <a:r>
              <a:rPr lang="en-US" sz="3200" b="1" u="sng" dirty="0">
                <a:solidFill>
                  <a:srgbClr val="1825AA"/>
                </a:solidFill>
              </a:rPr>
              <a:t>Optional</a:t>
            </a:r>
          </a:p>
          <a:p>
            <a:r>
              <a:rPr lang="en-US" sz="2600" dirty="0"/>
              <a:t>Flexible Spending Arrangements (FSAs)</a:t>
            </a:r>
          </a:p>
          <a:p>
            <a:r>
              <a:rPr lang="en-US" sz="2600" dirty="0"/>
              <a:t>Dependent Care Assistance Program (DCAP) </a:t>
            </a:r>
          </a:p>
          <a:p>
            <a:r>
              <a:rPr lang="en-US" sz="2600" dirty="0"/>
              <a:t>Employee-paid LTD</a:t>
            </a:r>
          </a:p>
          <a:p>
            <a:pPr lvl="0"/>
            <a:r>
              <a:rPr lang="en-US" sz="2600" dirty="0">
                <a:solidFill>
                  <a:srgbClr val="000000"/>
                </a:solidFill>
              </a:rPr>
              <a:t>Health Savings Account (HSA) – </a:t>
            </a:r>
            <a:r>
              <a:rPr lang="en-US" sz="2000" dirty="0">
                <a:solidFill>
                  <a:srgbClr val="000000"/>
                </a:solidFill>
              </a:rPr>
              <a:t>must be enrolled in the UMP High Deductible Medical Plan</a:t>
            </a:r>
            <a:endParaRPr lang="en-US" b="1" dirty="0">
              <a:solidFill>
                <a:srgbClr val="000000"/>
              </a:solidFill>
            </a:endParaRPr>
          </a:p>
          <a:p>
            <a:r>
              <a:rPr lang="en-US" sz="2600" dirty="0"/>
              <a:t>Supplemental Life/AD&amp;D</a:t>
            </a:r>
          </a:p>
        </p:txBody>
      </p:sp>
      <p:pic>
        <p:nvPicPr>
          <p:cNvPr id="5" name="Recorded Sound">
            <a:hlinkClick r:id="" action="ppaction://media"/>
            <a:extLst>
              <a:ext uri="{FF2B5EF4-FFF2-40B4-BE49-F238E27FC236}">
                <a16:creationId xmlns:a16="http://schemas.microsoft.com/office/drawing/2014/main" id="{3CB16E14-2EF2-47FE-BB28-2456968DD6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49807" y="6508531"/>
            <a:ext cx="304800" cy="304800"/>
          </a:xfrm>
          <a:prstGeom prst="rect">
            <a:avLst/>
          </a:prstGeom>
        </p:spPr>
      </p:pic>
    </p:spTree>
    <p:extLst>
      <p:ext uri="{BB962C8B-B14F-4D97-AF65-F5344CB8AC3E}">
        <p14:creationId xmlns:p14="http://schemas.microsoft.com/office/powerpoint/2010/main" val="3573264436"/>
      </p:ext>
    </p:extLst>
  </p:cSld>
  <p:clrMapOvr>
    <a:masterClrMapping/>
  </p:clrMapOvr>
  <mc:AlternateContent xmlns:mc="http://schemas.openxmlformats.org/markup-compatibility/2006" xmlns:p14="http://schemas.microsoft.com/office/powerpoint/2010/main">
    <mc:Choice Requires="p14">
      <p:transition spd="slow" p14:dur="2000" advTm="35220"/>
    </mc:Choice>
    <mc:Fallback xmlns="">
      <p:transition spd="slow" advTm="352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5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a:solidFill>
                  <a:srgbClr val="F6B221"/>
                </a:solidFill>
              </a:rPr>
              <a:t>When can you enroll or make changes?</a:t>
            </a:r>
            <a:br>
              <a:rPr lang="en-US" sz="8800" b="1" dirty="0">
                <a:solidFill>
                  <a:srgbClr val="F6B221"/>
                </a:solidFill>
              </a:rPr>
            </a:b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695740" y="1690688"/>
            <a:ext cx="10800521" cy="3941485"/>
          </a:xfrm>
        </p:spPr>
        <p:txBody>
          <a:bodyPr numCol="1"/>
          <a:lstStyle/>
          <a:p>
            <a:pPr marL="0" indent="0">
              <a:buNone/>
            </a:pPr>
            <a:r>
              <a:rPr lang="en-US" sz="2400" b="1" u="sng" dirty="0">
                <a:solidFill>
                  <a:srgbClr val="1825AA"/>
                </a:solidFill>
              </a:rPr>
              <a:t>Initial eligibility</a:t>
            </a:r>
          </a:p>
          <a:p>
            <a:pPr lvl="1"/>
            <a:r>
              <a:rPr lang="en-US" sz="2000" dirty="0"/>
              <a:t>31 days from</a:t>
            </a:r>
          </a:p>
          <a:p>
            <a:pPr lvl="2"/>
            <a:r>
              <a:rPr lang="en-US" sz="1800" dirty="0"/>
              <a:t>New hire start date</a:t>
            </a:r>
          </a:p>
          <a:p>
            <a:pPr lvl="2"/>
            <a:r>
              <a:rPr lang="en-US" sz="1800" dirty="0"/>
              <a:t>Date became eligible</a:t>
            </a:r>
          </a:p>
          <a:p>
            <a:pPr lvl="1"/>
            <a:r>
              <a:rPr lang="en-US" sz="2000" dirty="0"/>
              <a:t>Coverage begins the following month</a:t>
            </a:r>
          </a:p>
          <a:p>
            <a:pPr marL="0" indent="0">
              <a:buNone/>
            </a:pPr>
            <a:r>
              <a:rPr lang="en-US" sz="2400" b="1" u="sng" dirty="0">
                <a:solidFill>
                  <a:srgbClr val="1825AA"/>
                </a:solidFill>
              </a:rPr>
              <a:t>Annual Open Enrollment (OE)</a:t>
            </a:r>
          </a:p>
          <a:p>
            <a:pPr lvl="1"/>
            <a:r>
              <a:rPr lang="en-US" sz="2000" dirty="0"/>
              <a:t>Typically in October or November</a:t>
            </a:r>
          </a:p>
          <a:p>
            <a:pPr lvl="2"/>
            <a:r>
              <a:rPr lang="en-US" sz="1800" dirty="0"/>
              <a:t>Coverage changes begin January 1 of the following year</a:t>
            </a:r>
          </a:p>
          <a:p>
            <a:pPr marL="0" indent="0">
              <a:buNone/>
            </a:pPr>
            <a:r>
              <a:rPr lang="en-US" sz="2400" b="1" u="sng" dirty="0">
                <a:solidFill>
                  <a:srgbClr val="1825AA"/>
                </a:solidFill>
              </a:rPr>
              <a:t>Special Open Enrollment (SOE)</a:t>
            </a:r>
          </a:p>
          <a:p>
            <a:pPr lvl="1"/>
            <a:r>
              <a:rPr lang="en-US" sz="2000" dirty="0"/>
              <a:t>60 days from the date of qualifying event</a:t>
            </a:r>
          </a:p>
          <a:p>
            <a:pPr lvl="1"/>
            <a:r>
              <a:rPr lang="en-US" sz="2000" dirty="0"/>
              <a:t>Coverage begins the following month the SOE is completed</a:t>
            </a:r>
          </a:p>
        </p:txBody>
      </p:sp>
      <p:pic>
        <p:nvPicPr>
          <p:cNvPr id="5" name="Recorded Sound">
            <a:hlinkClick r:id="" action="ppaction://media"/>
            <a:extLst>
              <a:ext uri="{FF2B5EF4-FFF2-40B4-BE49-F238E27FC236}">
                <a16:creationId xmlns:a16="http://schemas.microsoft.com/office/drawing/2014/main" id="{948F184A-9A95-4A11-96F9-4224C88E80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91848" y="6553200"/>
            <a:ext cx="304800" cy="304800"/>
          </a:xfrm>
          <a:prstGeom prst="rect">
            <a:avLst/>
          </a:prstGeom>
        </p:spPr>
      </p:pic>
    </p:spTree>
    <p:extLst>
      <p:ext uri="{BB962C8B-B14F-4D97-AF65-F5344CB8AC3E}">
        <p14:creationId xmlns:p14="http://schemas.microsoft.com/office/powerpoint/2010/main" val="1242580778"/>
      </p:ext>
    </p:extLst>
  </p:cSld>
  <p:clrMapOvr>
    <a:masterClrMapping/>
  </p:clrMapOvr>
  <mc:AlternateContent xmlns:mc="http://schemas.openxmlformats.org/markup-compatibility/2006" xmlns:p14="http://schemas.microsoft.com/office/powerpoint/2010/main">
    <mc:Choice Requires="p14">
      <p:transition spd="slow" p14:dur="2000" advTm="44000"/>
    </mc:Choice>
    <mc:Fallback xmlns="">
      <p:transition spd="slow" advTm="4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9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p:txBody>
          <a:bodyPr/>
          <a:lstStyle/>
          <a:p>
            <a:pPr algn="ctr"/>
            <a:r>
              <a:rPr lang="en-US" sz="4800" b="1" dirty="0">
                <a:solidFill>
                  <a:srgbClr val="FFC000"/>
                </a:solidFill>
              </a:rPr>
              <a:t>Where to enroll in benefits…</a:t>
            </a:r>
          </a:p>
        </p:txBody>
      </p:sp>
      <p:sp>
        <p:nvSpPr>
          <p:cNvPr id="3" name="Content Placeholder 2">
            <a:extLst>
              <a:ext uri="{FF2B5EF4-FFF2-40B4-BE49-F238E27FC236}">
                <a16:creationId xmlns:a16="http://schemas.microsoft.com/office/drawing/2014/main" id="{AD2D44B8-8E92-4CAE-A5D5-51ED2F8FB0F4}"/>
              </a:ext>
            </a:extLst>
          </p:cNvPr>
          <p:cNvSpPr>
            <a:spLocks noGrp="1"/>
          </p:cNvSpPr>
          <p:nvPr>
            <p:ph sz="quarter" idx="10"/>
          </p:nvPr>
        </p:nvSpPr>
        <p:spPr>
          <a:xfrm>
            <a:off x="838200" y="1285461"/>
            <a:ext cx="10515600" cy="4306956"/>
          </a:xfrm>
        </p:spPr>
        <p:txBody>
          <a:bodyPr numCol="1"/>
          <a:lstStyle/>
          <a:p>
            <a:pPr marL="0" indent="0" algn="ctr">
              <a:buNone/>
            </a:pPr>
            <a:r>
              <a:rPr lang="en-US" sz="3600" b="1" u="sng" dirty="0">
                <a:solidFill>
                  <a:srgbClr val="1825AA"/>
                </a:solidFill>
              </a:rPr>
              <a:t>benefits247.hca.wa.gov</a:t>
            </a:r>
          </a:p>
          <a:p>
            <a:pPr marL="0" indent="0">
              <a:buNone/>
            </a:pPr>
            <a:endParaRPr lang="en-US" sz="100" b="1" dirty="0"/>
          </a:p>
          <a:p>
            <a:pPr marL="0" indent="0" algn="ctr">
              <a:buNone/>
            </a:pPr>
            <a:r>
              <a:rPr lang="en-US" dirty="0"/>
              <a:t>Log into Benefits 24/7 by:</a:t>
            </a:r>
          </a:p>
          <a:p>
            <a:pPr marL="0" indent="0" algn="ctr">
              <a:buNone/>
            </a:pPr>
            <a:r>
              <a:rPr lang="en-US" sz="2400" dirty="0"/>
              <a:t>Creating or logging into a Secure Access Washington account</a:t>
            </a:r>
          </a:p>
          <a:p>
            <a:endParaRPr lang="en-US" b="1" dirty="0"/>
          </a:p>
        </p:txBody>
      </p:sp>
      <p:pic>
        <p:nvPicPr>
          <p:cNvPr id="5" name="Picture 4">
            <a:extLst>
              <a:ext uri="{FF2B5EF4-FFF2-40B4-BE49-F238E27FC236}">
                <a16:creationId xmlns:a16="http://schemas.microsoft.com/office/drawing/2014/main" id="{F88151C6-CAB8-483F-BFBF-2B70CAC367B9}"/>
              </a:ext>
            </a:extLst>
          </p:cNvPr>
          <p:cNvPicPr>
            <a:picLocks noChangeAspect="1"/>
          </p:cNvPicPr>
          <p:nvPr/>
        </p:nvPicPr>
        <p:blipFill>
          <a:blip r:embed="rId4"/>
          <a:stretch>
            <a:fillRect/>
          </a:stretch>
        </p:blipFill>
        <p:spPr>
          <a:xfrm>
            <a:off x="9200261" y="3018178"/>
            <a:ext cx="1633563" cy="2750271"/>
          </a:xfrm>
          <a:prstGeom prst="rect">
            <a:avLst/>
          </a:prstGeom>
        </p:spPr>
      </p:pic>
      <p:sp>
        <p:nvSpPr>
          <p:cNvPr id="4" name="TextBox 3">
            <a:extLst>
              <a:ext uri="{FF2B5EF4-FFF2-40B4-BE49-F238E27FC236}">
                <a16:creationId xmlns:a16="http://schemas.microsoft.com/office/drawing/2014/main" id="{184DA7B7-A1EF-49F1-86F5-5182863221DA}"/>
              </a:ext>
            </a:extLst>
          </p:cNvPr>
          <p:cNvSpPr txBox="1"/>
          <p:nvPr/>
        </p:nvSpPr>
        <p:spPr>
          <a:xfrm>
            <a:off x="1358176" y="3719655"/>
            <a:ext cx="3297116" cy="923330"/>
          </a:xfrm>
          <a:prstGeom prst="rect">
            <a:avLst/>
          </a:prstGeom>
          <a:noFill/>
        </p:spPr>
        <p:txBody>
          <a:bodyPr wrap="square" rtlCol="0">
            <a:spAutoFit/>
          </a:bodyPr>
          <a:lstStyle/>
          <a:p>
            <a:pPr algn="ctr"/>
            <a:r>
              <a:rPr lang="en-US" b="1" dirty="0">
                <a:solidFill>
                  <a:srgbClr val="FF0000"/>
                </a:solidFill>
              </a:rPr>
              <a:t>You may not enroll prior to your eligibility date listed on your SEBB eligibility worksheet.</a:t>
            </a:r>
          </a:p>
        </p:txBody>
      </p:sp>
      <p:pic>
        <p:nvPicPr>
          <p:cNvPr id="9" name="Picture 8">
            <a:extLst>
              <a:ext uri="{FF2B5EF4-FFF2-40B4-BE49-F238E27FC236}">
                <a16:creationId xmlns:a16="http://schemas.microsoft.com/office/drawing/2014/main" id="{C5DCA6C1-6C19-4FB3-9E02-9F75EA4FEF6E}"/>
              </a:ext>
            </a:extLst>
          </p:cNvPr>
          <p:cNvPicPr>
            <a:picLocks noChangeAspect="1"/>
          </p:cNvPicPr>
          <p:nvPr/>
        </p:nvPicPr>
        <p:blipFill rotWithShape="1">
          <a:blip r:embed="rId5"/>
          <a:srcRect l="1479" t="34642" r="66614" b="17075"/>
          <a:stretch/>
        </p:blipFill>
        <p:spPr>
          <a:xfrm>
            <a:off x="5873261" y="3018178"/>
            <a:ext cx="2655277" cy="2883877"/>
          </a:xfrm>
          <a:prstGeom prst="rect">
            <a:avLst/>
          </a:prstGeom>
        </p:spPr>
      </p:pic>
      <p:pic>
        <p:nvPicPr>
          <p:cNvPr id="7" name="Recorded Sound">
            <a:hlinkClick r:id="" action="ppaction://media"/>
            <a:extLst>
              <a:ext uri="{FF2B5EF4-FFF2-40B4-BE49-F238E27FC236}">
                <a16:creationId xmlns:a16="http://schemas.microsoft.com/office/drawing/2014/main" id="{01520D99-D167-4223-8340-2327AD0D9F9D}"/>
              </a:ext>
            </a:extLst>
          </p:cNvPr>
          <p:cNvPicPr>
            <a:picLocks noChangeAspect="1"/>
          </p:cNvPicPr>
          <p:nvPr>
            <a:audioFile r:link="rId1"/>
            <p:extLst>
              <p:ext uri="{DAA4B4D4-6D71-4841-9C94-3DE7FCFB9230}">
                <p14:media xmlns:p14="http://schemas.microsoft.com/office/powerpoint/2010/main" r:embed="rId2">
                  <p14:trim st="1010" end="1489.0884"/>
                </p14:media>
              </p:ext>
            </p:extLst>
          </p:nvPr>
        </p:nvPicPr>
        <p:blipFill>
          <a:blip r:embed="rId6"/>
          <a:stretch>
            <a:fillRect/>
          </a:stretch>
        </p:blipFill>
        <p:spPr>
          <a:xfrm>
            <a:off x="12312453" y="6430390"/>
            <a:ext cx="406400" cy="406400"/>
          </a:xfrm>
          <a:prstGeom prst="rect">
            <a:avLst/>
          </a:prstGeom>
        </p:spPr>
      </p:pic>
    </p:spTree>
    <p:extLst>
      <p:ext uri="{BB962C8B-B14F-4D97-AF65-F5344CB8AC3E}">
        <p14:creationId xmlns:p14="http://schemas.microsoft.com/office/powerpoint/2010/main" val="4294467489"/>
      </p:ext>
    </p:extLst>
  </p:cSld>
  <p:clrMapOvr>
    <a:masterClrMapping/>
  </p:clrMapOvr>
  <mc:AlternateContent xmlns:mc="http://schemas.openxmlformats.org/markup-compatibility/2006" xmlns:p14="http://schemas.microsoft.com/office/powerpoint/2010/main">
    <mc:Choice Requires="p14">
      <p:transition spd="slow" p14:dur="2000" advTm="22000"/>
    </mc:Choice>
    <mc:Fallback xmlns="">
      <p:transition spd="slow" advTm="2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a:solidFill>
                  <a:srgbClr val="F6B221"/>
                </a:solidFill>
              </a:rPr>
              <a:t>Medical Benefits</a:t>
            </a:r>
            <a:br>
              <a:rPr lang="en-US" sz="4800" b="1" dirty="0">
                <a:solidFill>
                  <a:srgbClr val="F6B221"/>
                </a:solidFill>
              </a:rPr>
            </a:br>
            <a:r>
              <a:rPr lang="en-US" sz="2400" b="1" dirty="0"/>
              <a:t>Plan availability is based on the </a:t>
            </a:r>
            <a:r>
              <a:rPr lang="en-US" sz="2400" b="1" u="sng" dirty="0"/>
              <a:t>county</a:t>
            </a:r>
            <a:r>
              <a:rPr lang="en-US" sz="2400" b="1" dirty="0"/>
              <a:t> you reside or work</a:t>
            </a: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838200" y="1466919"/>
            <a:ext cx="10515600" cy="4181819"/>
          </a:xfrm>
        </p:spPr>
        <p:txBody>
          <a:bodyPr numCol="1"/>
          <a:lstStyle/>
          <a:p>
            <a:pPr marL="0" indent="0">
              <a:buNone/>
            </a:pPr>
            <a:r>
              <a:rPr lang="en-US" sz="2200" b="1" u="sng" dirty="0">
                <a:solidFill>
                  <a:srgbClr val="1825AA"/>
                </a:solidFill>
              </a:rPr>
              <a:t>Managed-care Plans</a:t>
            </a:r>
          </a:p>
          <a:p>
            <a:r>
              <a:rPr lang="en-US" sz="1800" dirty="0"/>
              <a:t>3 Kaiser Permanente NW</a:t>
            </a:r>
          </a:p>
          <a:p>
            <a:r>
              <a:rPr lang="en-US" sz="1800" dirty="0"/>
              <a:t>4 Kaiser Permanente WA</a:t>
            </a:r>
          </a:p>
          <a:p>
            <a:r>
              <a:rPr lang="en-US" sz="1800" dirty="0"/>
              <a:t>1 </a:t>
            </a:r>
            <a:r>
              <a:rPr lang="en-US" sz="1800" dirty="0" err="1"/>
              <a:t>Premera</a:t>
            </a:r>
            <a:r>
              <a:rPr lang="en-US" sz="1800" dirty="0"/>
              <a:t> Blue Cross</a:t>
            </a:r>
            <a:endParaRPr lang="en-US" sz="2000" dirty="0"/>
          </a:p>
          <a:p>
            <a:pPr marL="0" indent="0">
              <a:buNone/>
            </a:pPr>
            <a:r>
              <a:rPr lang="en-US" sz="2200" b="1" u="sng" dirty="0">
                <a:solidFill>
                  <a:srgbClr val="1825AA"/>
                </a:solidFill>
              </a:rPr>
              <a:t>Preferred-provider Organization Plans (PPO)</a:t>
            </a:r>
          </a:p>
          <a:p>
            <a:r>
              <a:rPr lang="en-US" sz="1800" dirty="0"/>
              <a:t>3 Kaiser Permanente WA Options Summit PPO</a:t>
            </a:r>
          </a:p>
          <a:p>
            <a:r>
              <a:rPr lang="en-US" sz="1800" dirty="0"/>
              <a:t>2 </a:t>
            </a:r>
            <a:r>
              <a:rPr lang="en-US" sz="1800" dirty="0" err="1"/>
              <a:t>Premera</a:t>
            </a:r>
            <a:r>
              <a:rPr lang="en-US" sz="1800" dirty="0"/>
              <a:t> Blue Cross</a:t>
            </a:r>
          </a:p>
          <a:p>
            <a:r>
              <a:rPr lang="en-US" sz="1800" dirty="0"/>
              <a:t>3 Uniform Medical Plans (administered by Regence </a:t>
            </a:r>
            <a:r>
              <a:rPr lang="en-US" sz="1800" dirty="0" err="1"/>
              <a:t>BluesShield</a:t>
            </a:r>
            <a:r>
              <a:rPr lang="en-US" sz="1800" dirty="0"/>
              <a:t>)</a:t>
            </a:r>
            <a:endParaRPr lang="en-US" sz="2000" dirty="0"/>
          </a:p>
          <a:p>
            <a:pPr marL="0" indent="0">
              <a:buNone/>
            </a:pPr>
            <a:r>
              <a:rPr lang="en-US" sz="2200" b="1" u="sng" dirty="0">
                <a:solidFill>
                  <a:srgbClr val="1825AA"/>
                </a:solidFill>
              </a:rPr>
              <a:t>Waive Medical</a:t>
            </a:r>
          </a:p>
          <a:p>
            <a:r>
              <a:rPr lang="en-US" sz="1800" dirty="0"/>
              <a:t>Must be enrolled in other employer-based group medical insurance, a TRICARE plan, or Medicare –- Apple Health does not qualify for you to waive SEBB medical.</a:t>
            </a:r>
          </a:p>
          <a:p>
            <a:pPr marL="0" indent="0">
              <a:buNone/>
            </a:pPr>
            <a:endParaRPr lang="en-US" sz="2400" b="1" dirty="0"/>
          </a:p>
          <a:p>
            <a:pPr marL="0" indent="0">
              <a:buNone/>
            </a:pPr>
            <a:endParaRPr lang="en-US" sz="2400" b="1" dirty="0"/>
          </a:p>
        </p:txBody>
      </p:sp>
      <p:sp>
        <p:nvSpPr>
          <p:cNvPr id="9" name="TextBox 8">
            <a:extLst>
              <a:ext uri="{FF2B5EF4-FFF2-40B4-BE49-F238E27FC236}">
                <a16:creationId xmlns:a16="http://schemas.microsoft.com/office/drawing/2014/main" id="{A74671AF-6919-4CBB-85ED-B82ED947948F}"/>
              </a:ext>
            </a:extLst>
          </p:cNvPr>
          <p:cNvSpPr txBox="1"/>
          <p:nvPr/>
        </p:nvSpPr>
        <p:spPr>
          <a:xfrm>
            <a:off x="6096000" y="1690688"/>
            <a:ext cx="4757531" cy="707886"/>
          </a:xfrm>
          <a:prstGeom prst="rect">
            <a:avLst/>
          </a:prstGeom>
          <a:noFill/>
        </p:spPr>
        <p:txBody>
          <a:bodyPr wrap="square" rtlCol="0">
            <a:spAutoFit/>
          </a:bodyPr>
          <a:lstStyle/>
          <a:p>
            <a:pPr algn="ctr"/>
            <a:r>
              <a:rPr lang="en-US" sz="2000" dirty="0">
                <a:solidFill>
                  <a:srgbClr val="FF0000"/>
                </a:solidFill>
                <a:latin typeface="Verdana" panose="020B0604030504040204" pitchFamily="34" charset="0"/>
                <a:ea typeface="Verdana" panose="020B0604030504040204" pitchFamily="34" charset="0"/>
              </a:rPr>
              <a:t>Medical plans have an employee out-of-pocket monthly premium. </a:t>
            </a:r>
          </a:p>
        </p:txBody>
      </p:sp>
      <p:pic>
        <p:nvPicPr>
          <p:cNvPr id="6" name="Recorded Sound">
            <a:hlinkClick r:id="" action="ppaction://media"/>
            <a:extLst>
              <a:ext uri="{FF2B5EF4-FFF2-40B4-BE49-F238E27FC236}">
                <a16:creationId xmlns:a16="http://schemas.microsoft.com/office/drawing/2014/main" id="{E0069D40-737A-42F8-A149-CD322A6CD36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62757" y="6264729"/>
            <a:ext cx="304800" cy="304800"/>
          </a:xfrm>
          <a:prstGeom prst="rect">
            <a:avLst/>
          </a:prstGeom>
        </p:spPr>
      </p:pic>
    </p:spTree>
    <p:extLst>
      <p:ext uri="{BB962C8B-B14F-4D97-AF65-F5344CB8AC3E}">
        <p14:creationId xmlns:p14="http://schemas.microsoft.com/office/powerpoint/2010/main" val="1739991691"/>
      </p:ext>
    </p:extLst>
  </p:cSld>
  <p:clrMapOvr>
    <a:masterClrMapping/>
  </p:clrMapOvr>
  <mc:AlternateContent xmlns:mc="http://schemas.openxmlformats.org/markup-compatibility/2006" xmlns:p14="http://schemas.microsoft.com/office/powerpoint/2010/main">
    <mc:Choice Requires="p14">
      <p:transition spd="slow" p14:dur="2000" advTm="59000"/>
    </mc:Choice>
    <mc:Fallback xmlns="">
      <p:transition spd="slow" advTm="5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7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a:solidFill>
                  <a:srgbClr val="F6B221"/>
                </a:solidFill>
              </a:rPr>
              <a:t>Dental Benefits</a:t>
            </a:r>
            <a:br>
              <a:rPr lang="en-US" sz="8800" b="1" dirty="0">
                <a:solidFill>
                  <a:srgbClr val="F6B221"/>
                </a:solidFill>
              </a:rPr>
            </a:br>
            <a:r>
              <a:rPr lang="en-US" sz="2400" b="1" dirty="0"/>
              <a:t>Family plans at no cost to the employee.</a:t>
            </a: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838200" y="1450354"/>
            <a:ext cx="10515600" cy="4181819"/>
          </a:xfrm>
        </p:spPr>
        <p:txBody>
          <a:bodyPr numCol="1"/>
          <a:lstStyle/>
          <a:p>
            <a:pPr marL="0" indent="0">
              <a:buNone/>
            </a:pPr>
            <a:r>
              <a:rPr lang="en-US" sz="2400" b="1" u="sng" dirty="0">
                <a:solidFill>
                  <a:srgbClr val="1825AA"/>
                </a:solidFill>
              </a:rPr>
              <a:t>Managed-care Plans</a:t>
            </a:r>
            <a:r>
              <a:rPr lang="en-US" sz="2400" b="1" dirty="0">
                <a:solidFill>
                  <a:srgbClr val="1825AA"/>
                </a:solidFill>
              </a:rPr>
              <a:t> 	</a:t>
            </a:r>
            <a:r>
              <a:rPr lang="en-US" sz="2400" dirty="0">
                <a:solidFill>
                  <a:srgbClr val="1825AA"/>
                </a:solidFill>
              </a:rPr>
              <a:t>						     </a:t>
            </a:r>
            <a:r>
              <a:rPr lang="en-US" sz="1800" dirty="0">
                <a:solidFill>
                  <a:srgbClr val="FF0000"/>
                </a:solidFill>
              </a:rPr>
              <a:t>(Must have a primary dental provider in that plan’s network.)</a:t>
            </a:r>
          </a:p>
          <a:p>
            <a:r>
              <a:rPr lang="en-US" sz="1800" dirty="0"/>
              <a:t>DeltaCare</a:t>
            </a:r>
          </a:p>
          <a:p>
            <a:pPr lvl="1"/>
            <a:r>
              <a:rPr lang="en-US" sz="1600" dirty="0"/>
              <a:t>Plan administrator: Delta Dental of WA</a:t>
            </a:r>
          </a:p>
          <a:p>
            <a:pPr lvl="1"/>
            <a:r>
              <a:rPr lang="en-US" sz="1600" dirty="0"/>
              <a:t>Plan network: DeltaCare SEBB</a:t>
            </a:r>
          </a:p>
          <a:p>
            <a:r>
              <a:rPr lang="en-US" sz="1800" dirty="0"/>
              <a:t>Willamette Dental Group Plan</a:t>
            </a:r>
          </a:p>
          <a:p>
            <a:pPr lvl="1"/>
            <a:r>
              <a:rPr lang="en-US" sz="1600" dirty="0"/>
              <a:t>Plan administrator: Willamette Dental of WA, Inc</a:t>
            </a:r>
          </a:p>
          <a:p>
            <a:pPr lvl="1"/>
            <a:r>
              <a:rPr lang="en-US" sz="1600" dirty="0"/>
              <a:t>Plan network: Willamette Dental Group, P.C.</a:t>
            </a:r>
            <a:endParaRPr lang="en-US" dirty="0"/>
          </a:p>
          <a:p>
            <a:pPr marL="0" indent="0">
              <a:buNone/>
            </a:pPr>
            <a:r>
              <a:rPr lang="en-US" sz="2400" b="1" u="sng" dirty="0">
                <a:solidFill>
                  <a:srgbClr val="1825AA"/>
                </a:solidFill>
              </a:rPr>
              <a:t>Preferred-provider Organization Plans (PPO)</a:t>
            </a:r>
            <a:r>
              <a:rPr lang="en-US" sz="2400" b="1" dirty="0">
                <a:solidFill>
                  <a:srgbClr val="1825AA"/>
                </a:solidFill>
              </a:rPr>
              <a:t>		      </a:t>
            </a:r>
            <a:r>
              <a:rPr lang="en-US" sz="1800" dirty="0">
                <a:solidFill>
                  <a:srgbClr val="FF0000"/>
                </a:solidFill>
              </a:rPr>
              <a:t>(May choose a dental provider.)</a:t>
            </a:r>
            <a:endParaRPr lang="en-US" sz="1800" b="1" u="sng" dirty="0">
              <a:solidFill>
                <a:srgbClr val="FF0000"/>
              </a:solidFill>
            </a:endParaRPr>
          </a:p>
          <a:p>
            <a:r>
              <a:rPr lang="en-US" sz="1800" dirty="0"/>
              <a:t>Uniform Dental Plan (UDP) </a:t>
            </a:r>
          </a:p>
          <a:p>
            <a:pPr lvl="1"/>
            <a:r>
              <a:rPr lang="en-US" sz="1600" dirty="0"/>
              <a:t>Plan administrator: Delta Dental of WA</a:t>
            </a:r>
          </a:p>
          <a:p>
            <a:pPr lvl="1"/>
            <a:r>
              <a:rPr lang="en-US" sz="1600" dirty="0"/>
              <a:t>Plan network: Delta Dental PPO</a:t>
            </a:r>
            <a:endParaRPr lang="en-US" b="1" dirty="0"/>
          </a:p>
        </p:txBody>
      </p:sp>
      <p:pic>
        <p:nvPicPr>
          <p:cNvPr id="5" name="Recorded Sound">
            <a:hlinkClick r:id="" action="ppaction://media"/>
            <a:extLst>
              <a:ext uri="{FF2B5EF4-FFF2-40B4-BE49-F238E27FC236}">
                <a16:creationId xmlns:a16="http://schemas.microsoft.com/office/drawing/2014/main" id="{1453B94E-01A0-4ECA-9515-EC4A5926E7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39296" y="6513786"/>
            <a:ext cx="304800" cy="304800"/>
          </a:xfrm>
          <a:prstGeom prst="rect">
            <a:avLst/>
          </a:prstGeom>
        </p:spPr>
      </p:pic>
    </p:spTree>
    <p:extLst>
      <p:ext uri="{BB962C8B-B14F-4D97-AF65-F5344CB8AC3E}">
        <p14:creationId xmlns:p14="http://schemas.microsoft.com/office/powerpoint/2010/main" val="905653963"/>
      </p:ext>
    </p:extLst>
  </p:cSld>
  <p:clrMapOvr>
    <a:masterClrMapping/>
  </p:clrMapOvr>
  <mc:AlternateContent xmlns:mc="http://schemas.openxmlformats.org/markup-compatibility/2006" xmlns:p14="http://schemas.microsoft.com/office/powerpoint/2010/main">
    <mc:Choice Requires="p14">
      <p:transition spd="slow" p14:dur="2000" advTm="39000"/>
    </mc:Choice>
    <mc:Fallback xmlns="">
      <p:transition spd="slow" advTm="3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9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a:solidFill>
                  <a:srgbClr val="F6B221"/>
                </a:solidFill>
              </a:rPr>
              <a:t>Vision Benefits</a:t>
            </a:r>
            <a:br>
              <a:rPr lang="en-US" sz="8800" b="1" dirty="0">
                <a:solidFill>
                  <a:srgbClr val="F6B221"/>
                </a:solidFill>
              </a:rPr>
            </a:br>
            <a:r>
              <a:rPr lang="en-US" sz="2400" b="1" dirty="0"/>
              <a:t>Family plans at no cost to the employee.</a:t>
            </a: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838200" y="1690688"/>
            <a:ext cx="10515600" cy="3941485"/>
          </a:xfrm>
        </p:spPr>
        <p:txBody>
          <a:bodyPr numCol="1"/>
          <a:lstStyle/>
          <a:p>
            <a:pPr marL="0" indent="0">
              <a:buNone/>
            </a:pPr>
            <a:r>
              <a:rPr lang="en-US" b="1" u="sng" dirty="0">
                <a:solidFill>
                  <a:srgbClr val="1825AA"/>
                </a:solidFill>
              </a:rPr>
              <a:t>Plan Options</a:t>
            </a:r>
          </a:p>
          <a:p>
            <a:r>
              <a:rPr lang="en-US" sz="2400" dirty="0"/>
              <a:t>Davis Vision</a:t>
            </a:r>
          </a:p>
          <a:p>
            <a:r>
              <a:rPr lang="en-US" sz="2400" dirty="0"/>
              <a:t>EyeMed</a:t>
            </a:r>
          </a:p>
          <a:p>
            <a:r>
              <a:rPr lang="en-US" sz="2400" dirty="0"/>
              <a:t>MetLife</a:t>
            </a:r>
          </a:p>
          <a:p>
            <a:pPr marL="0" indent="0">
              <a:buNone/>
            </a:pPr>
            <a:r>
              <a:rPr lang="en-US" b="1" u="sng" dirty="0">
                <a:solidFill>
                  <a:srgbClr val="1825AA"/>
                </a:solidFill>
              </a:rPr>
              <a:t>Basic Coverage</a:t>
            </a:r>
          </a:p>
          <a:p>
            <a:r>
              <a:rPr lang="en-US" sz="2400" dirty="0"/>
              <a:t>Routine eye exams are covered at 100% once per year</a:t>
            </a:r>
          </a:p>
          <a:p>
            <a:r>
              <a:rPr lang="en-US" sz="2400" dirty="0"/>
              <a:t>Frames and Lenses renew every January 1 on </a:t>
            </a:r>
            <a:r>
              <a:rPr lang="en-US" sz="2400" u="sng" dirty="0"/>
              <a:t>even</a:t>
            </a:r>
            <a:r>
              <a:rPr lang="en-US" sz="2400" dirty="0"/>
              <a:t> years</a:t>
            </a:r>
          </a:p>
        </p:txBody>
      </p:sp>
      <p:pic>
        <p:nvPicPr>
          <p:cNvPr id="5" name="Recorded Sound">
            <a:hlinkClick r:id="" action="ppaction://media"/>
            <a:extLst>
              <a:ext uri="{FF2B5EF4-FFF2-40B4-BE49-F238E27FC236}">
                <a16:creationId xmlns:a16="http://schemas.microsoft.com/office/drawing/2014/main" id="{660A9E4A-2228-4F76-AEDC-5916871BD75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40986" y="6455228"/>
            <a:ext cx="304800" cy="304800"/>
          </a:xfrm>
          <a:prstGeom prst="rect">
            <a:avLst/>
          </a:prstGeom>
        </p:spPr>
      </p:pic>
    </p:spTree>
    <p:extLst>
      <p:ext uri="{BB962C8B-B14F-4D97-AF65-F5344CB8AC3E}">
        <p14:creationId xmlns:p14="http://schemas.microsoft.com/office/powerpoint/2010/main" val="4196643236"/>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p:txBody>
          <a:bodyPr/>
          <a:lstStyle/>
          <a:p>
            <a:pPr algn="ctr"/>
            <a:r>
              <a:rPr lang="en-US" sz="4800" b="1" dirty="0">
                <a:solidFill>
                  <a:srgbClr val="F6B221"/>
                </a:solidFill>
              </a:rPr>
              <a:t>Life and AD&amp;D Benefits</a:t>
            </a:r>
          </a:p>
        </p:txBody>
      </p:sp>
      <p:sp>
        <p:nvSpPr>
          <p:cNvPr id="3" name="Content Placeholder 2">
            <a:extLst>
              <a:ext uri="{FF2B5EF4-FFF2-40B4-BE49-F238E27FC236}">
                <a16:creationId xmlns:a16="http://schemas.microsoft.com/office/drawing/2014/main" id="{AD2D44B8-8E92-4CAE-A5D5-51ED2F8FB0F4}"/>
              </a:ext>
            </a:extLst>
          </p:cNvPr>
          <p:cNvSpPr>
            <a:spLocks noGrp="1"/>
          </p:cNvSpPr>
          <p:nvPr>
            <p:ph sz="quarter" idx="10"/>
          </p:nvPr>
        </p:nvSpPr>
        <p:spPr>
          <a:xfrm>
            <a:off x="569844" y="1027906"/>
            <a:ext cx="11052312" cy="4492487"/>
          </a:xfrm>
        </p:spPr>
        <p:txBody>
          <a:bodyPr numCol="2"/>
          <a:lstStyle/>
          <a:p>
            <a:pPr marL="0" indent="0">
              <a:buNone/>
            </a:pPr>
            <a:r>
              <a:rPr lang="en-US" sz="3200" b="1" u="sng" dirty="0">
                <a:solidFill>
                  <a:srgbClr val="1825AA"/>
                </a:solidFill>
              </a:rPr>
              <a:t>Basic</a:t>
            </a:r>
            <a:r>
              <a:rPr lang="en-US" sz="3200" dirty="0">
                <a:solidFill>
                  <a:srgbClr val="1825AA"/>
                </a:solidFill>
              </a:rPr>
              <a:t> </a:t>
            </a:r>
          </a:p>
          <a:p>
            <a:pPr marL="0" indent="0">
              <a:buNone/>
            </a:pPr>
            <a:r>
              <a:rPr lang="en-US" sz="2400" dirty="0">
                <a:solidFill>
                  <a:srgbClr val="1825AA"/>
                </a:solidFill>
              </a:rPr>
              <a:t>(district paid)</a:t>
            </a:r>
            <a:endParaRPr lang="en-US" sz="2400" b="1" u="sng" dirty="0">
              <a:solidFill>
                <a:srgbClr val="1825AA"/>
              </a:solidFill>
            </a:endParaRPr>
          </a:p>
          <a:p>
            <a:r>
              <a:rPr lang="en-US" dirty="0"/>
              <a:t>$35,000 life</a:t>
            </a:r>
          </a:p>
          <a:p>
            <a:r>
              <a:rPr lang="en-US" dirty="0"/>
              <a:t>Up to $5,000 AD&amp;D</a:t>
            </a:r>
          </a:p>
          <a:p>
            <a:pPr marL="0" indent="0" algn="ctr">
              <a:buNone/>
            </a:pPr>
            <a:endParaRPr lang="en-US" sz="2400" dirty="0">
              <a:solidFill>
                <a:srgbClr val="FF0000"/>
              </a:solidFill>
            </a:endParaRPr>
          </a:p>
          <a:p>
            <a:pPr marL="0" indent="0" algn="ctr">
              <a:buNone/>
            </a:pPr>
            <a:r>
              <a:rPr lang="en-US" sz="2400" i="1" dirty="0">
                <a:solidFill>
                  <a:srgbClr val="FF0000"/>
                </a:solidFill>
              </a:rPr>
              <a:t>Supplemental Life and AD&amp;D is billed directly to you from MetLife and premiums will </a:t>
            </a:r>
            <a:r>
              <a:rPr lang="en-US" sz="2400" b="1" i="1" u="sng" dirty="0">
                <a:solidFill>
                  <a:srgbClr val="FF0000"/>
                </a:solidFill>
              </a:rPr>
              <a:t>not</a:t>
            </a:r>
            <a:r>
              <a:rPr lang="en-US" sz="2400" i="1" dirty="0">
                <a:solidFill>
                  <a:srgbClr val="FF0000"/>
                </a:solidFill>
              </a:rPr>
              <a:t> be deducted from your paycheck.</a:t>
            </a:r>
          </a:p>
          <a:p>
            <a:pPr marL="0" indent="0">
              <a:buNone/>
            </a:pPr>
            <a:endParaRPr lang="en-US" sz="3200" b="1" u="sng" dirty="0"/>
          </a:p>
          <a:p>
            <a:pPr marL="0" indent="0">
              <a:buNone/>
            </a:pPr>
            <a:endParaRPr lang="en-US" sz="3200" b="1" u="sng" dirty="0"/>
          </a:p>
          <a:p>
            <a:pPr marL="0" indent="0">
              <a:buNone/>
            </a:pPr>
            <a:r>
              <a:rPr lang="en-US" sz="3200" b="1" u="sng" dirty="0">
                <a:solidFill>
                  <a:srgbClr val="1825AA"/>
                </a:solidFill>
              </a:rPr>
              <a:t>Supplemental</a:t>
            </a:r>
            <a:r>
              <a:rPr lang="en-US" sz="3200" dirty="0">
                <a:solidFill>
                  <a:srgbClr val="1825AA"/>
                </a:solidFill>
              </a:rPr>
              <a:t> </a:t>
            </a:r>
          </a:p>
          <a:p>
            <a:pPr marL="0" indent="0">
              <a:buNone/>
            </a:pPr>
            <a:r>
              <a:rPr lang="en-US" sz="2400" dirty="0">
                <a:solidFill>
                  <a:srgbClr val="1825AA"/>
                </a:solidFill>
              </a:rPr>
              <a:t>(employee-paid)</a:t>
            </a:r>
            <a:endParaRPr lang="en-US" sz="2400" b="1" u="sng" dirty="0">
              <a:solidFill>
                <a:srgbClr val="1825AA"/>
              </a:solidFill>
            </a:endParaRPr>
          </a:p>
          <a:p>
            <a:r>
              <a:rPr lang="en-US" sz="2400" dirty="0"/>
              <a:t>Employee: up to $1,000,000</a:t>
            </a:r>
          </a:p>
          <a:p>
            <a:pPr lvl="1"/>
            <a:r>
              <a:rPr lang="en-US" sz="2000" dirty="0"/>
              <a:t>Guaranteed issuance of $500,000</a:t>
            </a:r>
          </a:p>
          <a:p>
            <a:pPr lvl="1"/>
            <a:r>
              <a:rPr lang="en-US" sz="2000" dirty="0"/>
              <a:t>Increments of $10,000</a:t>
            </a:r>
          </a:p>
          <a:p>
            <a:r>
              <a:rPr lang="en-US" sz="2400" dirty="0"/>
              <a:t>Spouse/State-Registered Domestic Partner: up to $500,000</a:t>
            </a:r>
          </a:p>
          <a:p>
            <a:pPr lvl="1"/>
            <a:r>
              <a:rPr lang="en-US" sz="2000" dirty="0"/>
              <a:t>Not to exceed ½ of employee</a:t>
            </a:r>
          </a:p>
          <a:p>
            <a:pPr lvl="1"/>
            <a:r>
              <a:rPr lang="en-US" sz="2000" dirty="0"/>
              <a:t>Guaranteed issuance of $100,000</a:t>
            </a:r>
          </a:p>
          <a:p>
            <a:pPr lvl="1"/>
            <a:r>
              <a:rPr lang="en-US" sz="2000" dirty="0"/>
              <a:t>Increments of $5,000</a:t>
            </a:r>
          </a:p>
          <a:p>
            <a:r>
              <a:rPr lang="en-US" sz="2400" dirty="0"/>
              <a:t>Child(ren): up to $20,000</a:t>
            </a:r>
          </a:p>
          <a:p>
            <a:pPr lvl="1"/>
            <a:r>
              <a:rPr lang="en-US" sz="2000" dirty="0"/>
              <a:t>Increments of $5,000</a:t>
            </a:r>
          </a:p>
        </p:txBody>
      </p:sp>
      <p:pic>
        <p:nvPicPr>
          <p:cNvPr id="5" name="Recorded Sound">
            <a:hlinkClick r:id="" action="ppaction://media"/>
            <a:extLst>
              <a:ext uri="{FF2B5EF4-FFF2-40B4-BE49-F238E27FC236}">
                <a16:creationId xmlns:a16="http://schemas.microsoft.com/office/drawing/2014/main" id="{54FF1218-4298-4C0C-91B7-3266D54A30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55062" y="6398173"/>
            <a:ext cx="304800" cy="304800"/>
          </a:xfrm>
          <a:prstGeom prst="rect">
            <a:avLst/>
          </a:prstGeom>
        </p:spPr>
      </p:pic>
    </p:spTree>
    <p:extLst>
      <p:ext uri="{BB962C8B-B14F-4D97-AF65-F5344CB8AC3E}">
        <p14:creationId xmlns:p14="http://schemas.microsoft.com/office/powerpoint/2010/main" val="1175747505"/>
      </p:ext>
    </p:extLst>
  </p:cSld>
  <p:clrMapOvr>
    <a:masterClrMapping/>
  </p:clrMapOvr>
  <mc:AlternateContent xmlns:mc="http://schemas.openxmlformats.org/markup-compatibility/2006" xmlns:p14="http://schemas.microsoft.com/office/powerpoint/2010/main">
    <mc:Choice Requires="p14">
      <p:transition spd="slow" p14:dur="2000" advTm="78000"/>
    </mc:Choice>
    <mc:Fallback xmlns="">
      <p:transition spd="slow" advTm="7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9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p:txBody>
          <a:bodyPr/>
          <a:lstStyle/>
          <a:p>
            <a:pPr algn="ctr"/>
            <a:r>
              <a:rPr lang="en-US" sz="4800" b="1" dirty="0">
                <a:solidFill>
                  <a:srgbClr val="F6B221"/>
                </a:solidFill>
              </a:rPr>
              <a:t>Long Term Disability (LTD) Benefits</a:t>
            </a:r>
          </a:p>
        </p:txBody>
      </p:sp>
      <p:sp>
        <p:nvSpPr>
          <p:cNvPr id="3" name="Content Placeholder 2">
            <a:extLst>
              <a:ext uri="{FF2B5EF4-FFF2-40B4-BE49-F238E27FC236}">
                <a16:creationId xmlns:a16="http://schemas.microsoft.com/office/drawing/2014/main" id="{AD2D44B8-8E92-4CAE-A5D5-51ED2F8FB0F4}"/>
              </a:ext>
            </a:extLst>
          </p:cNvPr>
          <p:cNvSpPr>
            <a:spLocks noGrp="1"/>
          </p:cNvSpPr>
          <p:nvPr>
            <p:ph sz="quarter" idx="10"/>
          </p:nvPr>
        </p:nvSpPr>
        <p:spPr>
          <a:xfrm>
            <a:off x="569844" y="1802296"/>
            <a:ext cx="11052312" cy="3790121"/>
          </a:xfrm>
        </p:spPr>
        <p:txBody>
          <a:bodyPr numCol="2"/>
          <a:lstStyle/>
          <a:p>
            <a:pPr marL="0" indent="0">
              <a:buNone/>
            </a:pPr>
            <a:r>
              <a:rPr lang="en-US" sz="3000" b="1" u="sng" dirty="0">
                <a:solidFill>
                  <a:srgbClr val="1825AA"/>
                </a:solidFill>
              </a:rPr>
              <a:t>Benefit Waiting Period</a:t>
            </a:r>
            <a:r>
              <a:rPr lang="en-US" sz="3200" b="1" u="sng" dirty="0">
                <a:solidFill>
                  <a:srgbClr val="1825AA"/>
                </a:solidFill>
              </a:rPr>
              <a:t> </a:t>
            </a:r>
          </a:p>
          <a:p>
            <a:pPr marL="0" indent="0">
              <a:buNone/>
            </a:pPr>
            <a:r>
              <a:rPr lang="en-US" sz="2400" dirty="0"/>
              <a:t>(which is the longer of…)</a:t>
            </a:r>
          </a:p>
          <a:p>
            <a:r>
              <a:rPr lang="en-US" sz="2400" dirty="0"/>
              <a:t>90 Days</a:t>
            </a:r>
          </a:p>
          <a:p>
            <a:r>
              <a:rPr lang="en-US" sz="2400" dirty="0"/>
              <a:t>Period of sick leave, wellness leave, or other salaried continuation plan (excludes vacation leave and shared leave)</a:t>
            </a:r>
          </a:p>
          <a:p>
            <a:r>
              <a:rPr lang="en-US" sz="2400" dirty="0"/>
              <a:t>Period Washington Paid Family and Medical Leave</a:t>
            </a:r>
          </a:p>
          <a:p>
            <a:endParaRPr lang="en-US" sz="2400" dirty="0"/>
          </a:p>
          <a:p>
            <a:pPr marL="0" indent="0">
              <a:buNone/>
            </a:pPr>
            <a:r>
              <a:rPr lang="en-US" sz="2400" b="1" u="sng" dirty="0">
                <a:solidFill>
                  <a:srgbClr val="1825AA"/>
                </a:solidFill>
              </a:rPr>
              <a:t>Employer-Paid LTD (basic)</a:t>
            </a:r>
          </a:p>
          <a:p>
            <a:r>
              <a:rPr lang="en-US" sz="1900" dirty="0"/>
              <a:t>Minimum: $100/month</a:t>
            </a:r>
          </a:p>
          <a:p>
            <a:r>
              <a:rPr lang="en-US" sz="1900" dirty="0"/>
              <a:t>Maximum: $400/month</a:t>
            </a:r>
          </a:p>
          <a:p>
            <a:pPr marL="0" indent="0">
              <a:buNone/>
            </a:pPr>
            <a:r>
              <a:rPr lang="en-US" sz="2400" b="1" u="sng" dirty="0">
                <a:solidFill>
                  <a:srgbClr val="1825AA"/>
                </a:solidFill>
              </a:rPr>
              <a:t>Employee-Paid</a:t>
            </a:r>
            <a:r>
              <a:rPr lang="en-US" sz="2000" b="1" u="sng" dirty="0">
                <a:solidFill>
                  <a:srgbClr val="1825AA"/>
                </a:solidFill>
              </a:rPr>
              <a:t> </a:t>
            </a:r>
            <a:r>
              <a:rPr lang="en-US" sz="2400" b="1" u="sng" dirty="0">
                <a:solidFill>
                  <a:srgbClr val="1825AA"/>
                </a:solidFill>
              </a:rPr>
              <a:t>LTD</a:t>
            </a:r>
          </a:p>
          <a:p>
            <a:r>
              <a:rPr lang="en-US" sz="1900" dirty="0"/>
              <a:t>60% plan </a:t>
            </a:r>
            <a:r>
              <a:rPr lang="en-US" sz="1900" b="1" dirty="0"/>
              <a:t>(automatically enrolled in): </a:t>
            </a:r>
            <a:r>
              <a:rPr lang="en-US" sz="1900" dirty="0"/>
              <a:t>Up to 60% of pre-disability salary</a:t>
            </a:r>
          </a:p>
          <a:p>
            <a:pPr lvl="1"/>
            <a:r>
              <a:rPr lang="en-US" sz="1700" dirty="0"/>
              <a:t>Maximum: $10,000/month</a:t>
            </a:r>
          </a:p>
          <a:p>
            <a:r>
              <a:rPr lang="en-US" sz="1900" dirty="0"/>
              <a:t>50% plan: Up to 50% of pre-disability salary</a:t>
            </a:r>
          </a:p>
          <a:p>
            <a:pPr lvl="1"/>
            <a:r>
              <a:rPr lang="en-US" sz="1700" dirty="0"/>
              <a:t>Maximum: $8,333/month</a:t>
            </a:r>
          </a:p>
          <a:p>
            <a:r>
              <a:rPr lang="en-US" sz="1900" dirty="0"/>
              <a:t>Decline coverage</a:t>
            </a:r>
          </a:p>
        </p:txBody>
      </p:sp>
      <p:pic>
        <p:nvPicPr>
          <p:cNvPr id="5" name="Recorded Sound">
            <a:hlinkClick r:id="" action="ppaction://media"/>
            <a:extLst>
              <a:ext uri="{FF2B5EF4-FFF2-40B4-BE49-F238E27FC236}">
                <a16:creationId xmlns:a16="http://schemas.microsoft.com/office/drawing/2014/main" id="{C9F7DB90-A680-4278-BB40-75DA2F38C9D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86593" y="6466490"/>
            <a:ext cx="304800" cy="304800"/>
          </a:xfrm>
          <a:prstGeom prst="rect">
            <a:avLst/>
          </a:prstGeom>
        </p:spPr>
      </p:pic>
    </p:spTree>
    <p:extLst>
      <p:ext uri="{BB962C8B-B14F-4D97-AF65-F5344CB8AC3E}">
        <p14:creationId xmlns:p14="http://schemas.microsoft.com/office/powerpoint/2010/main" val="197977092"/>
      </p:ext>
    </p:extLst>
  </p:cSld>
  <p:clrMapOvr>
    <a:masterClrMapping/>
  </p:clrMapOvr>
  <mc:AlternateContent xmlns:mc="http://schemas.openxmlformats.org/markup-compatibility/2006" xmlns:p14="http://schemas.microsoft.com/office/powerpoint/2010/main">
    <mc:Choice Requires="p14">
      <p:transition spd="slow" p14:dur="2000" advTm="74000"/>
    </mc:Choice>
    <mc:Fallback xmlns="">
      <p:transition spd="slow" advTm="7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7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p:txBody>
          <a:bodyPr/>
          <a:lstStyle/>
          <a:p>
            <a:pPr algn="ctr"/>
            <a:r>
              <a:rPr lang="en-US" sz="4800" b="1" dirty="0">
                <a:solidFill>
                  <a:srgbClr val="F6B221"/>
                </a:solidFill>
              </a:rPr>
              <a:t>Medical FSA and DCAP Benefit</a:t>
            </a:r>
            <a:endParaRPr lang="en-US" sz="4800" dirty="0"/>
          </a:p>
        </p:txBody>
      </p:sp>
      <p:sp>
        <p:nvSpPr>
          <p:cNvPr id="3" name="Content Placeholder 2">
            <a:extLst>
              <a:ext uri="{FF2B5EF4-FFF2-40B4-BE49-F238E27FC236}">
                <a16:creationId xmlns:a16="http://schemas.microsoft.com/office/drawing/2014/main" id="{AD2D44B8-8E92-4CAE-A5D5-51ED2F8FB0F4}"/>
              </a:ext>
            </a:extLst>
          </p:cNvPr>
          <p:cNvSpPr>
            <a:spLocks noGrp="1"/>
          </p:cNvSpPr>
          <p:nvPr>
            <p:ph sz="quarter" idx="10"/>
          </p:nvPr>
        </p:nvSpPr>
        <p:spPr>
          <a:xfrm>
            <a:off x="569844" y="1276994"/>
            <a:ext cx="11052312" cy="4304011"/>
          </a:xfrm>
        </p:spPr>
        <p:txBody>
          <a:bodyPr numCol="2"/>
          <a:lstStyle/>
          <a:p>
            <a:pPr marL="0" indent="0">
              <a:buNone/>
            </a:pPr>
            <a:r>
              <a:rPr lang="en-US" sz="2500" b="1" u="sng" dirty="0">
                <a:solidFill>
                  <a:srgbClr val="1825AA"/>
                </a:solidFill>
              </a:rPr>
              <a:t>Flexible Spending </a:t>
            </a:r>
            <a:r>
              <a:rPr lang="en-US" sz="2500" b="1" u="sng" dirty="0" err="1">
                <a:solidFill>
                  <a:srgbClr val="1825AA"/>
                </a:solidFill>
              </a:rPr>
              <a:t>Arragements</a:t>
            </a:r>
            <a:r>
              <a:rPr lang="en-US" sz="2500" b="1" u="sng" dirty="0">
                <a:solidFill>
                  <a:srgbClr val="1825AA"/>
                </a:solidFill>
              </a:rPr>
              <a:t> (FSA)</a:t>
            </a:r>
          </a:p>
          <a:p>
            <a:r>
              <a:rPr lang="en-US" sz="1800" dirty="0"/>
              <a:t>Medical FSA</a:t>
            </a:r>
          </a:p>
          <a:p>
            <a:pPr lvl="1"/>
            <a:r>
              <a:rPr lang="en-US" sz="1400" dirty="0"/>
              <a:t>Cannot be enrolled in the UMP High Deductible Medical Plan</a:t>
            </a:r>
          </a:p>
          <a:p>
            <a:r>
              <a:rPr lang="en-US" sz="1800" dirty="0"/>
              <a:t>Limited Purpose FSA</a:t>
            </a:r>
          </a:p>
          <a:p>
            <a:pPr lvl="1"/>
            <a:r>
              <a:rPr lang="en-US" sz="1400" dirty="0"/>
              <a:t>Must be enrolled in the UMP High Deductible   Medical Plan</a:t>
            </a:r>
          </a:p>
          <a:p>
            <a:r>
              <a:rPr lang="en-US" sz="1800" dirty="0"/>
              <a:t>Election:</a:t>
            </a:r>
          </a:p>
          <a:p>
            <a:pPr lvl="1"/>
            <a:r>
              <a:rPr lang="en-US" sz="1400" dirty="0"/>
              <a:t>$120/year up to IRS limit</a:t>
            </a:r>
          </a:p>
          <a:p>
            <a:pPr lvl="1"/>
            <a:r>
              <a:rPr lang="en-US" sz="1400" dirty="0"/>
              <a:t>Deducted pre-tax</a:t>
            </a:r>
          </a:p>
          <a:p>
            <a:r>
              <a:rPr lang="en-US" sz="1800" dirty="0"/>
              <a:t>Full amount available on the first day benefits become effective</a:t>
            </a:r>
          </a:p>
          <a:p>
            <a:r>
              <a:rPr lang="en-US" sz="1800" dirty="0"/>
              <a:t>Carry over subjected to IRS limits</a:t>
            </a:r>
            <a:endParaRPr lang="en-US" sz="300" dirty="0"/>
          </a:p>
          <a:p>
            <a:pPr marL="0" indent="0">
              <a:buNone/>
            </a:pPr>
            <a:r>
              <a:rPr lang="en-US" b="1" u="sng" dirty="0">
                <a:solidFill>
                  <a:srgbClr val="1825AA"/>
                </a:solidFill>
              </a:rPr>
              <a:t>DCAP</a:t>
            </a:r>
          </a:p>
          <a:p>
            <a:pPr marL="0" indent="0">
              <a:buNone/>
            </a:pPr>
            <a:r>
              <a:rPr lang="en-US" sz="2000" dirty="0">
                <a:solidFill>
                  <a:srgbClr val="1825AA"/>
                </a:solidFill>
              </a:rPr>
              <a:t>(Dependent Care Assistance Program)</a:t>
            </a:r>
            <a:endParaRPr lang="en-US" sz="3600" dirty="0">
              <a:solidFill>
                <a:srgbClr val="1825AA"/>
              </a:solidFill>
            </a:endParaRPr>
          </a:p>
          <a:p>
            <a:r>
              <a:rPr lang="en-US" sz="2000" dirty="0"/>
              <a:t>Election:</a:t>
            </a:r>
          </a:p>
          <a:p>
            <a:pPr lvl="1"/>
            <a:r>
              <a:rPr lang="en-US" sz="1800" dirty="0"/>
              <a:t>Up to $7,500/year (single person or married couple filing a joint income tax return)</a:t>
            </a:r>
          </a:p>
          <a:p>
            <a:pPr lvl="1"/>
            <a:r>
              <a:rPr lang="en-US" sz="1800" dirty="0"/>
              <a:t>Up to $3,750/year (married person filing a separate income tax return)</a:t>
            </a:r>
          </a:p>
          <a:p>
            <a:r>
              <a:rPr lang="en-US" sz="2000" dirty="0"/>
              <a:t>Use it or </a:t>
            </a:r>
            <a:r>
              <a:rPr lang="en-US" sz="2000" b="1" dirty="0"/>
              <a:t>lose</a:t>
            </a:r>
            <a:r>
              <a:rPr lang="en-US" sz="2000" dirty="0"/>
              <a:t> it – no carry over</a:t>
            </a:r>
          </a:p>
          <a:p>
            <a:endParaRPr lang="en-US" sz="2600" dirty="0"/>
          </a:p>
        </p:txBody>
      </p:sp>
      <p:pic>
        <p:nvPicPr>
          <p:cNvPr id="5" name="Recorded Sound">
            <a:hlinkClick r:id="" action="ppaction://media"/>
            <a:extLst>
              <a:ext uri="{FF2B5EF4-FFF2-40B4-BE49-F238E27FC236}">
                <a16:creationId xmlns:a16="http://schemas.microsoft.com/office/drawing/2014/main" id="{93E502EF-C0D1-4CB3-89DD-A14F0E06351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39297" y="6540062"/>
            <a:ext cx="304800" cy="304800"/>
          </a:xfrm>
          <a:prstGeom prst="rect">
            <a:avLst/>
          </a:prstGeom>
        </p:spPr>
      </p:pic>
    </p:spTree>
    <p:extLst>
      <p:ext uri="{BB962C8B-B14F-4D97-AF65-F5344CB8AC3E}">
        <p14:creationId xmlns:p14="http://schemas.microsoft.com/office/powerpoint/2010/main" val="192033100"/>
      </p:ext>
    </p:extLst>
  </p:cSld>
  <p:clrMapOvr>
    <a:masterClrMapping/>
  </p:clrMapOvr>
  <mc:AlternateContent xmlns:mc="http://schemas.openxmlformats.org/markup-compatibility/2006" xmlns:p14="http://schemas.microsoft.com/office/powerpoint/2010/main">
    <mc:Choice Requires="p14">
      <p:transition spd="slow" p14:dur="2000" advTm="90000"/>
    </mc:Choice>
    <mc:Fallback xmlns="">
      <p:transition spd="slow" advTm="9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2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err="1">
                <a:solidFill>
                  <a:srgbClr val="F6B221"/>
                </a:solidFill>
              </a:rPr>
              <a:t>SmartHealth</a:t>
            </a:r>
            <a:r>
              <a:rPr lang="en-US" sz="4800" b="1" dirty="0">
                <a:solidFill>
                  <a:srgbClr val="F6B221"/>
                </a:solidFill>
              </a:rPr>
              <a:t> Benefit</a:t>
            </a:r>
            <a:br>
              <a:rPr lang="en-US" sz="8800" b="1" dirty="0">
                <a:solidFill>
                  <a:srgbClr val="F6B221"/>
                </a:solidFill>
              </a:rPr>
            </a:b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1706135" y="1179443"/>
            <a:ext cx="8779730" cy="4452730"/>
          </a:xfrm>
        </p:spPr>
        <p:txBody>
          <a:bodyPr numCol="1"/>
          <a:lstStyle/>
          <a:p>
            <a:pPr marL="0" indent="0">
              <a:buNone/>
            </a:pPr>
            <a:endParaRPr lang="en-US" b="1" u="sng" dirty="0">
              <a:solidFill>
                <a:srgbClr val="1825AA"/>
              </a:solidFill>
            </a:endParaRPr>
          </a:p>
          <a:p>
            <a:pPr marL="0" indent="0">
              <a:buNone/>
            </a:pPr>
            <a:r>
              <a:rPr lang="en-US" b="1" u="sng" dirty="0">
                <a:solidFill>
                  <a:srgbClr val="1825AA"/>
                </a:solidFill>
              </a:rPr>
              <a:t>Incentives</a:t>
            </a:r>
          </a:p>
          <a:p>
            <a:r>
              <a:rPr lang="en-US" sz="2300" dirty="0"/>
              <a:t>Subscribers only</a:t>
            </a:r>
          </a:p>
          <a:p>
            <a:pPr lvl="1"/>
            <a:r>
              <a:rPr lang="en-US" sz="2000" dirty="0"/>
              <a:t>High-deductible health plans: One-time deposit into subscriber’s health savings account (HSA)</a:t>
            </a:r>
          </a:p>
          <a:p>
            <a:pPr lvl="1"/>
            <a:r>
              <a:rPr lang="en-US" sz="2000" dirty="0"/>
              <a:t>All other plans: One-time reduction to subscriber’s medical plan deductible</a:t>
            </a:r>
          </a:p>
        </p:txBody>
      </p:sp>
      <p:pic>
        <p:nvPicPr>
          <p:cNvPr id="5" name="Recorded Sound">
            <a:hlinkClick r:id="" action="ppaction://media"/>
            <a:extLst>
              <a:ext uri="{FF2B5EF4-FFF2-40B4-BE49-F238E27FC236}">
                <a16:creationId xmlns:a16="http://schemas.microsoft.com/office/drawing/2014/main" id="{02CDA08C-7B15-4DE8-BB18-BA513DFA05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44551" y="6508531"/>
            <a:ext cx="304800" cy="304800"/>
          </a:xfrm>
          <a:prstGeom prst="rect">
            <a:avLst/>
          </a:prstGeom>
        </p:spPr>
      </p:pic>
    </p:spTree>
    <p:extLst>
      <p:ext uri="{BB962C8B-B14F-4D97-AF65-F5344CB8AC3E}">
        <p14:creationId xmlns:p14="http://schemas.microsoft.com/office/powerpoint/2010/main" val="2911942634"/>
      </p:ext>
    </p:extLst>
  </p:cSld>
  <p:clrMapOvr>
    <a:masterClrMapping/>
  </p:clrMapOvr>
  <mc:AlternateContent xmlns:mc="http://schemas.openxmlformats.org/markup-compatibility/2006" xmlns:p14="http://schemas.microsoft.com/office/powerpoint/2010/main">
    <mc:Choice Requires="p14">
      <p:transition spd="slow" p14:dur="2000" advTm="29000"/>
    </mc:Choice>
    <mc:Fallback xmlns="">
      <p:transition spd="slow" advTm="2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a:solidFill>
                  <a:srgbClr val="F6B221"/>
                </a:solidFill>
              </a:rPr>
              <a:t>What if you don’t enroll or waive before the deadline?</a:t>
            </a:r>
            <a:br>
              <a:rPr lang="en-US" sz="8800" b="1" dirty="0">
                <a:solidFill>
                  <a:srgbClr val="F6B221"/>
                </a:solidFill>
              </a:rPr>
            </a:b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695740" y="1842052"/>
            <a:ext cx="10800521" cy="3790121"/>
          </a:xfrm>
        </p:spPr>
        <p:txBody>
          <a:bodyPr numCol="2"/>
          <a:lstStyle/>
          <a:p>
            <a:pPr marL="0" indent="0">
              <a:buNone/>
            </a:pPr>
            <a:r>
              <a:rPr lang="en-US" sz="2400" b="1" u="sng" dirty="0">
                <a:solidFill>
                  <a:srgbClr val="1825AA"/>
                </a:solidFill>
              </a:rPr>
              <a:t>Defaulted to</a:t>
            </a:r>
          </a:p>
          <a:p>
            <a:pPr lvl="1"/>
            <a:r>
              <a:rPr lang="en-US" sz="2200" dirty="0"/>
              <a:t>Employee only coverage</a:t>
            </a:r>
          </a:p>
          <a:p>
            <a:pPr lvl="1"/>
            <a:r>
              <a:rPr lang="en-US" sz="2200" dirty="0"/>
              <a:t>No dependent coverage</a:t>
            </a:r>
          </a:p>
          <a:p>
            <a:pPr lvl="1"/>
            <a:r>
              <a:rPr lang="en-US" sz="2200" dirty="0"/>
              <a:t>Unable to change until next annual open enrollment</a:t>
            </a:r>
          </a:p>
          <a:p>
            <a:pPr marL="457200" lvl="1" indent="0">
              <a:buNone/>
            </a:pPr>
            <a:endParaRPr lang="en-US" sz="100" dirty="0"/>
          </a:p>
          <a:p>
            <a:pPr marL="0" indent="0">
              <a:buNone/>
            </a:pPr>
            <a:r>
              <a:rPr lang="en-US" sz="2400" b="1" u="sng" dirty="0">
                <a:solidFill>
                  <a:srgbClr val="1825AA"/>
                </a:solidFill>
              </a:rPr>
              <a:t>Monthly cost to employee</a:t>
            </a:r>
          </a:p>
          <a:p>
            <a:pPr lvl="1"/>
            <a:r>
              <a:rPr lang="en-US" sz="2200" dirty="0"/>
              <a:t>Medical premium</a:t>
            </a:r>
          </a:p>
          <a:p>
            <a:pPr lvl="1"/>
            <a:r>
              <a:rPr lang="en-US" sz="2200" dirty="0"/>
              <a:t>Tobacco surcharge</a:t>
            </a:r>
          </a:p>
          <a:p>
            <a:pPr lvl="1"/>
            <a:r>
              <a:rPr lang="en-US" sz="2200" dirty="0"/>
              <a:t>Employee-paid 60% LTD premium</a:t>
            </a:r>
          </a:p>
          <a:p>
            <a:pPr marL="457200" lvl="1" indent="0">
              <a:buNone/>
            </a:pPr>
            <a:r>
              <a:rPr lang="en-US" b="1" u="sng" dirty="0">
                <a:solidFill>
                  <a:srgbClr val="1825AA"/>
                </a:solidFill>
              </a:rPr>
              <a:t>Default Coverages</a:t>
            </a:r>
          </a:p>
          <a:p>
            <a:pPr lvl="2"/>
            <a:r>
              <a:rPr lang="en-US" sz="2200" dirty="0"/>
              <a:t>Medical: UMP Achieve 1</a:t>
            </a:r>
          </a:p>
          <a:p>
            <a:pPr lvl="2"/>
            <a:r>
              <a:rPr lang="en-US" sz="2200" dirty="0"/>
              <a:t>Dental: Uniform Dental Plan</a:t>
            </a:r>
          </a:p>
          <a:p>
            <a:pPr lvl="2"/>
            <a:r>
              <a:rPr lang="en-US" sz="2200" dirty="0"/>
              <a:t>Vision: MetLife</a:t>
            </a:r>
          </a:p>
          <a:p>
            <a:pPr lvl="2"/>
            <a:r>
              <a:rPr lang="en-US" sz="2200" dirty="0"/>
              <a:t>Basic Life and AD&amp;D</a:t>
            </a:r>
          </a:p>
          <a:p>
            <a:pPr lvl="2"/>
            <a:r>
              <a:rPr lang="en-US" sz="2200" dirty="0"/>
              <a:t>Employer-paid LTD</a:t>
            </a:r>
          </a:p>
          <a:p>
            <a:pPr lvl="2"/>
            <a:r>
              <a:rPr lang="en-US" sz="2200" dirty="0"/>
              <a:t>Employee-paid 60% LTD</a:t>
            </a:r>
          </a:p>
          <a:p>
            <a:pPr lvl="2"/>
            <a:endParaRPr lang="en-US" dirty="0"/>
          </a:p>
        </p:txBody>
      </p:sp>
      <p:pic>
        <p:nvPicPr>
          <p:cNvPr id="5" name="Recorded Sound">
            <a:hlinkClick r:id="" action="ppaction://media"/>
            <a:extLst>
              <a:ext uri="{FF2B5EF4-FFF2-40B4-BE49-F238E27FC236}">
                <a16:creationId xmlns:a16="http://schemas.microsoft.com/office/drawing/2014/main" id="{9DF1F6BA-C1D7-4DAD-A375-2D870EF26D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39297" y="6498021"/>
            <a:ext cx="304800" cy="304800"/>
          </a:xfrm>
          <a:prstGeom prst="rect">
            <a:avLst/>
          </a:prstGeom>
        </p:spPr>
      </p:pic>
    </p:spTree>
    <p:extLst>
      <p:ext uri="{BB962C8B-B14F-4D97-AF65-F5344CB8AC3E}">
        <p14:creationId xmlns:p14="http://schemas.microsoft.com/office/powerpoint/2010/main" val="2192828530"/>
      </p:ext>
    </p:extLst>
  </p:cSld>
  <p:clrMapOvr>
    <a:masterClrMapping/>
  </p:clrMapOvr>
  <mc:AlternateContent xmlns:mc="http://schemas.openxmlformats.org/markup-compatibility/2006" xmlns:p14="http://schemas.microsoft.com/office/powerpoint/2010/main">
    <mc:Choice Requires="p14">
      <p:transition spd="slow" p14:dur="2000" advTm="39000"/>
    </mc:Choice>
    <mc:Fallback xmlns="">
      <p:transition spd="slow" advTm="3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8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351692" y="365125"/>
            <a:ext cx="11465170" cy="1325563"/>
          </a:xfrm>
        </p:spPr>
        <p:txBody>
          <a:bodyPr/>
          <a:lstStyle/>
          <a:p>
            <a:pPr algn="ctr"/>
            <a:r>
              <a:rPr lang="en-US" sz="4800" b="1" dirty="0">
                <a:solidFill>
                  <a:srgbClr val="F6B221"/>
                </a:solidFill>
              </a:rPr>
              <a:t>WA Cares Fund</a:t>
            </a:r>
            <a:br>
              <a:rPr lang="en-US" sz="4800" b="1" dirty="0">
                <a:solidFill>
                  <a:srgbClr val="F6B221"/>
                </a:solidFill>
              </a:rPr>
            </a:br>
            <a:r>
              <a:rPr lang="en-US" b="1" dirty="0">
                <a:solidFill>
                  <a:srgbClr val="F6B221"/>
                </a:solidFill>
              </a:rPr>
              <a:t>Long-Term Care</a:t>
            </a:r>
            <a:br>
              <a:rPr lang="en-US" sz="8800" b="1" dirty="0">
                <a:solidFill>
                  <a:srgbClr val="F6B221"/>
                </a:solidFill>
              </a:rPr>
            </a:b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1008184" y="1125415"/>
            <a:ext cx="10245969" cy="4506758"/>
          </a:xfrm>
        </p:spPr>
        <p:txBody>
          <a:bodyPr numCol="1"/>
          <a:lstStyle/>
          <a:p>
            <a:pPr marL="0" indent="0">
              <a:buNone/>
            </a:pPr>
            <a:endParaRPr lang="en-US" b="1" u="sng" dirty="0">
              <a:solidFill>
                <a:srgbClr val="1825AA"/>
              </a:solidFill>
            </a:endParaRPr>
          </a:p>
          <a:p>
            <a:pPr marL="0" indent="0">
              <a:buNone/>
            </a:pPr>
            <a:r>
              <a:rPr lang="en-US" sz="2000" b="1" u="sng" dirty="0">
                <a:solidFill>
                  <a:srgbClr val="1825AA"/>
                </a:solidFill>
              </a:rPr>
              <a:t>Important Information</a:t>
            </a:r>
          </a:p>
          <a:p>
            <a:r>
              <a:rPr lang="en-US" sz="1800" dirty="0"/>
              <a:t>Beginning July 1, 2023, all employers in Washington are required to collect the WA Cares Fund premium via mandatory payroll deduction from all employees, unless they have been granted an exemption from the Employment Security Department.</a:t>
            </a:r>
          </a:p>
          <a:p>
            <a:r>
              <a:rPr lang="en-US" sz="1800" dirty="0"/>
              <a:t>WA Cares is self-funded by worker contributions and investment earnings on those contributions.  The current premium is 0.58 percent of an employee’s gross wages.</a:t>
            </a:r>
          </a:p>
          <a:p>
            <a:r>
              <a:rPr lang="en-US" sz="1800" dirty="0"/>
              <a:t>Benefits become available July 1, 2026, for those who meet a contribution requirement as well as a care need requirement.</a:t>
            </a:r>
          </a:p>
          <a:p>
            <a:pPr marL="0" indent="0">
              <a:buNone/>
            </a:pPr>
            <a:r>
              <a:rPr lang="en-US" sz="2000" b="1" u="sng" dirty="0">
                <a:solidFill>
                  <a:srgbClr val="1825AA"/>
                </a:solidFill>
              </a:rPr>
              <a:t>Approved Exemption Letter</a:t>
            </a:r>
          </a:p>
          <a:p>
            <a:r>
              <a:rPr lang="en-US" sz="1800" dirty="0"/>
              <a:t>The payroll department must receive a copy of an employee’s approved exemption letter prior to the mandatory deduction being stopped from their paycheck.</a:t>
            </a:r>
          </a:p>
          <a:p>
            <a:pPr marL="0" indent="0">
              <a:buNone/>
            </a:pPr>
            <a:r>
              <a:rPr lang="en-US" sz="1800" b="1" dirty="0">
                <a:solidFill>
                  <a:srgbClr val="1825AA"/>
                </a:solidFill>
              </a:rPr>
              <a:t>More information is available at </a:t>
            </a:r>
            <a:r>
              <a:rPr lang="en-US" sz="1800" b="1" dirty="0">
                <a:solidFill>
                  <a:srgbClr val="1825AA"/>
                </a:solidFill>
                <a:hlinkClick r:id="rId4"/>
              </a:rPr>
              <a:t>www.wacaresfund.wa.gov</a:t>
            </a:r>
            <a:r>
              <a:rPr lang="en-US" sz="1800" b="1" dirty="0">
                <a:solidFill>
                  <a:srgbClr val="1825AA"/>
                </a:solidFill>
              </a:rPr>
              <a:t> </a:t>
            </a:r>
            <a:endParaRPr lang="en-US" sz="1800" b="1" dirty="0">
              <a:solidFill>
                <a:srgbClr val="1C3462"/>
              </a:solidFill>
            </a:endParaRPr>
          </a:p>
        </p:txBody>
      </p:sp>
      <p:pic>
        <p:nvPicPr>
          <p:cNvPr id="5" name="Recorded Sound">
            <a:hlinkClick r:id="" action="ppaction://media"/>
            <a:extLst>
              <a:ext uri="{FF2B5EF4-FFF2-40B4-BE49-F238E27FC236}">
                <a16:creationId xmlns:a16="http://schemas.microsoft.com/office/drawing/2014/main" id="{AAF575F8-9172-4D99-852D-8FEF83C88B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68200" y="6466114"/>
            <a:ext cx="304800" cy="304800"/>
          </a:xfrm>
          <a:prstGeom prst="rect">
            <a:avLst/>
          </a:prstGeom>
        </p:spPr>
      </p:pic>
    </p:spTree>
    <p:extLst>
      <p:ext uri="{BB962C8B-B14F-4D97-AF65-F5344CB8AC3E}">
        <p14:creationId xmlns:p14="http://schemas.microsoft.com/office/powerpoint/2010/main" val="3958113550"/>
      </p:ext>
    </p:extLst>
  </p:cSld>
  <p:clrMapOvr>
    <a:masterClrMapping/>
  </p:clrMapOvr>
  <mc:AlternateContent xmlns:mc="http://schemas.openxmlformats.org/markup-compatibility/2006" xmlns:p14="http://schemas.microsoft.com/office/powerpoint/2010/main">
    <mc:Choice Requires="p14">
      <p:transition p14:dur="250" advTm="112000"/>
    </mc:Choice>
    <mc:Fallback xmlns="">
      <p:transition advTm="11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8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F17-8270-4F54-85C9-6AA69647ECD4}"/>
              </a:ext>
            </a:extLst>
          </p:cNvPr>
          <p:cNvSpPr>
            <a:spLocks noGrp="1"/>
          </p:cNvSpPr>
          <p:nvPr>
            <p:ph type="title"/>
          </p:nvPr>
        </p:nvSpPr>
        <p:spPr>
          <a:xfrm>
            <a:off x="838200" y="365125"/>
            <a:ext cx="10515600" cy="1325563"/>
          </a:xfrm>
        </p:spPr>
        <p:txBody>
          <a:bodyPr/>
          <a:lstStyle/>
          <a:p>
            <a:pPr algn="ctr"/>
            <a:r>
              <a:rPr lang="en-US" sz="4800" b="1" dirty="0">
                <a:solidFill>
                  <a:srgbClr val="F6B221"/>
                </a:solidFill>
              </a:rPr>
              <a:t>Contact Information</a:t>
            </a:r>
            <a:br>
              <a:rPr lang="en-US" sz="8800" b="1" dirty="0">
                <a:solidFill>
                  <a:srgbClr val="F6B221"/>
                </a:solidFill>
              </a:rPr>
            </a:br>
            <a:endParaRPr lang="en-US" sz="4800" b="1" dirty="0">
              <a:solidFill>
                <a:srgbClr val="F6B221"/>
              </a:solidFill>
            </a:endParaRPr>
          </a:p>
        </p:txBody>
      </p:sp>
      <p:sp>
        <p:nvSpPr>
          <p:cNvPr id="7" name="Content Placeholder 6">
            <a:extLst>
              <a:ext uri="{FF2B5EF4-FFF2-40B4-BE49-F238E27FC236}">
                <a16:creationId xmlns:a16="http://schemas.microsoft.com/office/drawing/2014/main" id="{F24D69BF-018D-4645-B911-277B30218FF3}"/>
              </a:ext>
            </a:extLst>
          </p:cNvPr>
          <p:cNvSpPr>
            <a:spLocks noGrp="1"/>
          </p:cNvSpPr>
          <p:nvPr>
            <p:ph sz="quarter" idx="10"/>
          </p:nvPr>
        </p:nvSpPr>
        <p:spPr>
          <a:xfrm>
            <a:off x="695740" y="1166191"/>
            <a:ext cx="10800521" cy="4465982"/>
          </a:xfrm>
        </p:spPr>
        <p:txBody>
          <a:bodyPr numCol="1"/>
          <a:lstStyle/>
          <a:p>
            <a:pPr marL="0" indent="0" algn="ctr">
              <a:buNone/>
            </a:pPr>
            <a:r>
              <a:rPr lang="en-US" dirty="0"/>
              <a:t>Kelly Jackson – Payroll Benefits - ext. 2060</a:t>
            </a:r>
            <a:br>
              <a:rPr lang="en-US" dirty="0"/>
            </a:br>
            <a:r>
              <a:rPr lang="en-US" dirty="0"/>
              <a:t>benefits@fwps.org </a:t>
            </a:r>
          </a:p>
          <a:p>
            <a:pPr marL="0" indent="0" algn="ctr">
              <a:buNone/>
            </a:pPr>
            <a:endParaRPr lang="en-US" sz="1600" dirty="0"/>
          </a:p>
          <a:p>
            <a:pPr marL="0" indent="0" algn="ctr">
              <a:buNone/>
            </a:pPr>
            <a:r>
              <a:rPr lang="en-US" dirty="0"/>
              <a:t>Patty McDugle – Payroll Retirement - ext. 2064</a:t>
            </a:r>
            <a:br>
              <a:rPr lang="en-US" dirty="0"/>
            </a:br>
            <a:r>
              <a:rPr lang="en-US" dirty="0"/>
              <a:t>retirement@fwps.org</a:t>
            </a:r>
          </a:p>
          <a:p>
            <a:pPr marL="0" indent="0" algn="ctr">
              <a:buNone/>
            </a:pPr>
            <a:br>
              <a:rPr lang="en-US" sz="1600" dirty="0"/>
            </a:br>
            <a:r>
              <a:rPr lang="en-US" sz="4800" b="1" dirty="0">
                <a:solidFill>
                  <a:srgbClr val="F6B221"/>
                </a:solidFill>
              </a:rPr>
              <a:t>Benefit Resource</a:t>
            </a:r>
          </a:p>
          <a:p>
            <a:pPr marL="0" indent="0" algn="ctr">
              <a:buNone/>
            </a:pPr>
            <a:r>
              <a:rPr lang="en-US" dirty="0"/>
              <a:t>WA Health Care Authority</a:t>
            </a:r>
          </a:p>
          <a:p>
            <a:pPr marL="0" indent="0" algn="ctr">
              <a:buNone/>
            </a:pPr>
            <a:r>
              <a:rPr lang="en-US" dirty="0">
                <a:solidFill>
                  <a:schemeClr val="accent1"/>
                </a:solidFill>
              </a:rPr>
              <a:t>www.hca.wa.gov/sebb-employee</a:t>
            </a:r>
          </a:p>
        </p:txBody>
      </p:sp>
      <p:pic>
        <p:nvPicPr>
          <p:cNvPr id="5" name="Recorded Sound">
            <a:hlinkClick r:id="" action="ppaction://media"/>
            <a:extLst>
              <a:ext uri="{FF2B5EF4-FFF2-40B4-BE49-F238E27FC236}">
                <a16:creationId xmlns:a16="http://schemas.microsoft.com/office/drawing/2014/main" id="{B76255E8-D7FC-46E0-85F5-667BF7652A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81338" y="6487510"/>
            <a:ext cx="304800" cy="304800"/>
          </a:xfrm>
          <a:prstGeom prst="rect">
            <a:avLst/>
          </a:prstGeom>
        </p:spPr>
      </p:pic>
    </p:spTree>
    <p:extLst>
      <p:ext uri="{BB962C8B-B14F-4D97-AF65-F5344CB8AC3E}">
        <p14:creationId xmlns:p14="http://schemas.microsoft.com/office/powerpoint/2010/main" val="2115493506"/>
      </p:ext>
    </p:extLst>
  </p:cSld>
  <p:clrMapOvr>
    <a:masterClrMapping/>
  </p:clrMapOvr>
  <mc:AlternateContent xmlns:mc="http://schemas.openxmlformats.org/markup-compatibility/2006" xmlns:p14="http://schemas.microsoft.com/office/powerpoint/2010/main">
    <mc:Choice Requires="p14">
      <p:transition spd="slow" p14:dur="2000" advTm="13000"/>
    </mc:Choice>
    <mc:Fallback xmlns="">
      <p:transition spd="slow" advTm="1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6515">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8F21F-7EF3-794F-AF42-AD87F394B49E}"/>
              </a:ext>
            </a:extLst>
          </p:cNvPr>
          <p:cNvSpPr>
            <a:spLocks noGrp="1"/>
          </p:cNvSpPr>
          <p:nvPr>
            <p:ph type="title"/>
          </p:nvPr>
        </p:nvSpPr>
        <p:spPr>
          <a:xfrm>
            <a:off x="5327574" y="2069972"/>
            <a:ext cx="6026226" cy="1064523"/>
          </a:xfrm>
        </p:spPr>
        <p:txBody>
          <a:bodyPr/>
          <a:lstStyle/>
          <a:p>
            <a:pPr algn="ctr"/>
            <a:r>
              <a:rPr lang="en-US" sz="3600" i="1" dirty="0">
                <a:solidFill>
                  <a:schemeClr val="bg1">
                    <a:lumMod val="95000"/>
                  </a:schemeClr>
                </a:solidFill>
              </a:rPr>
              <a:t>Retirement Information</a:t>
            </a:r>
          </a:p>
        </p:txBody>
      </p:sp>
      <p:pic>
        <p:nvPicPr>
          <p:cNvPr id="5" name="Recorded Sound">
            <a:hlinkClick r:id="" action="ppaction://media"/>
            <a:extLst>
              <a:ext uri="{FF2B5EF4-FFF2-40B4-BE49-F238E27FC236}">
                <a16:creationId xmlns:a16="http://schemas.microsoft.com/office/drawing/2014/main" id="{DDA08508-4232-441B-AC34-D85C919253A5}"/>
              </a:ext>
            </a:extLst>
          </p:cNvPr>
          <p:cNvPicPr>
            <a:picLocks noChangeAspect="1"/>
          </p:cNvPicPr>
          <p:nvPr>
            <a:audioFile r:link="rId1"/>
            <p:extLst>
              <p:ext uri="{DAA4B4D4-6D71-4841-9C94-3DE7FCFB9230}">
                <p14:media xmlns:p14="http://schemas.microsoft.com/office/powerpoint/2010/main" r:embed="rId2">
                  <p14:trim st="2184" end="57159.8616"/>
                </p14:media>
              </p:ext>
            </p:extLst>
          </p:nvPr>
        </p:nvPicPr>
        <p:blipFill>
          <a:blip r:embed="rId4"/>
          <a:stretch>
            <a:fillRect/>
          </a:stretch>
        </p:blipFill>
        <p:spPr>
          <a:xfrm>
            <a:off x="12279036" y="6327218"/>
            <a:ext cx="406400" cy="406400"/>
          </a:xfrm>
          <a:prstGeom prst="rect">
            <a:avLst/>
          </a:prstGeom>
        </p:spPr>
      </p:pic>
    </p:spTree>
    <p:extLst>
      <p:ext uri="{BB962C8B-B14F-4D97-AF65-F5344CB8AC3E}">
        <p14:creationId xmlns:p14="http://schemas.microsoft.com/office/powerpoint/2010/main" val="3172062846"/>
      </p:ext>
    </p:extLst>
  </p:cSld>
  <p:clrMapOvr>
    <a:masterClrMapping/>
  </p:clrMapOvr>
  <mc:AlternateContent xmlns:mc="http://schemas.openxmlformats.org/markup-compatibility/2006" xmlns:p14="http://schemas.microsoft.com/office/powerpoint/2010/main">
    <mc:Choice Requires="p14">
      <p:transition spd="slow" p14:dur="2000" advTm="18000"/>
    </mc:Choice>
    <mc:Fallback xmlns="">
      <p:transition spd="slow" advTm="1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606">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E2A8-D4F6-6C40-BB5C-2C96367232A0}"/>
              </a:ext>
            </a:extLst>
          </p:cNvPr>
          <p:cNvSpPr>
            <a:spLocks noGrp="1"/>
          </p:cNvSpPr>
          <p:nvPr>
            <p:ph type="title"/>
          </p:nvPr>
        </p:nvSpPr>
        <p:spPr>
          <a:xfrm>
            <a:off x="838200" y="409960"/>
            <a:ext cx="10515600" cy="753488"/>
          </a:xfrm>
          <a:solidFill>
            <a:srgbClr val="F6B221"/>
          </a:solidFill>
          <a:ln>
            <a:solidFill>
              <a:schemeClr val="accent1">
                <a:lumMod val="60000"/>
                <a:lumOff val="40000"/>
              </a:schemeClr>
            </a:solidFill>
          </a:ln>
        </p:spPr>
        <p:txBody>
          <a:bodyPr/>
          <a:lstStyle/>
          <a:p>
            <a:pPr algn="ctr"/>
            <a:r>
              <a:rPr lang="en-US" b="1" dirty="0">
                <a:solidFill>
                  <a:srgbClr val="1C3462"/>
                </a:solidFill>
              </a:rPr>
              <a:t>Retirement</a:t>
            </a:r>
          </a:p>
        </p:txBody>
      </p:sp>
      <p:sp>
        <p:nvSpPr>
          <p:cNvPr id="3" name="Content Placeholder 2">
            <a:extLst>
              <a:ext uri="{FF2B5EF4-FFF2-40B4-BE49-F238E27FC236}">
                <a16:creationId xmlns:a16="http://schemas.microsoft.com/office/drawing/2014/main" id="{1848B86B-22BF-CD4F-A630-61A44456FFD2}"/>
              </a:ext>
            </a:extLst>
          </p:cNvPr>
          <p:cNvSpPr>
            <a:spLocks noGrp="1"/>
          </p:cNvSpPr>
          <p:nvPr>
            <p:ph sz="quarter" idx="10"/>
          </p:nvPr>
        </p:nvSpPr>
        <p:spPr>
          <a:xfrm>
            <a:off x="838200" y="1641514"/>
            <a:ext cx="10515600" cy="3690652"/>
          </a:xfrm>
          <a:ln>
            <a:solidFill>
              <a:schemeClr val="accent1">
                <a:lumMod val="60000"/>
                <a:lumOff val="40000"/>
              </a:schemeClr>
            </a:solidFill>
          </a:ln>
        </p:spPr>
        <p:txBody>
          <a:bodyPr/>
          <a:lstStyle/>
          <a:p>
            <a:pPr marL="274320" lvl="0" indent="-274320" algn="ctr">
              <a:lnSpc>
                <a:spcPct val="100000"/>
              </a:lnSpc>
              <a:spcBef>
                <a:spcPct val="20000"/>
              </a:spcBef>
              <a:buClr>
                <a:schemeClr val="tx2">
                  <a:lumMod val="75000"/>
                </a:schemeClr>
              </a:buClr>
              <a:buSzPct val="85000"/>
              <a:buFont typeface="Wingdings 2"/>
              <a:buChar char=""/>
            </a:pPr>
            <a:endParaRPr lang="en-US" dirty="0">
              <a:solidFill>
                <a:prstClr val="black"/>
              </a:solidFill>
            </a:endParaRPr>
          </a:p>
          <a:p>
            <a:pPr marL="274320" lvl="0" indent="-274320">
              <a:lnSpc>
                <a:spcPct val="100000"/>
              </a:lnSpc>
              <a:spcBef>
                <a:spcPct val="20000"/>
              </a:spcBef>
              <a:buClr>
                <a:schemeClr val="tx2">
                  <a:lumMod val="75000"/>
                </a:schemeClr>
              </a:buClr>
              <a:buSzPct val="85000"/>
              <a:buFont typeface="Wingdings 2"/>
              <a:buChar char=""/>
            </a:pPr>
            <a:r>
              <a:rPr lang="en-US" dirty="0">
                <a:solidFill>
                  <a:prstClr val="black"/>
                </a:solidFill>
              </a:rPr>
              <a:t>Retirement is mandatory for all eligible employees</a:t>
            </a:r>
          </a:p>
          <a:p>
            <a:pPr marL="0" lvl="0" indent="0">
              <a:lnSpc>
                <a:spcPct val="100000"/>
              </a:lnSpc>
              <a:spcBef>
                <a:spcPct val="20000"/>
              </a:spcBef>
              <a:buClr>
                <a:srgbClr val="D16349"/>
              </a:buClr>
              <a:buSzPct val="85000"/>
              <a:buNone/>
            </a:pPr>
            <a:endParaRPr lang="en-US" dirty="0">
              <a:solidFill>
                <a:prstClr val="black"/>
              </a:solidFill>
            </a:endParaRPr>
          </a:p>
          <a:p>
            <a:pPr marL="274320" lvl="0" indent="-274320">
              <a:lnSpc>
                <a:spcPct val="100000"/>
              </a:lnSpc>
              <a:spcBef>
                <a:spcPct val="20000"/>
              </a:spcBef>
              <a:buClr>
                <a:schemeClr val="tx2">
                  <a:lumMod val="75000"/>
                </a:schemeClr>
              </a:buClr>
              <a:buSzPct val="85000"/>
              <a:buFont typeface="Wingdings 2"/>
              <a:buChar char=""/>
            </a:pPr>
            <a:r>
              <a:rPr lang="en-US" b="1" dirty="0">
                <a:solidFill>
                  <a:prstClr val="black"/>
                </a:solidFill>
              </a:rPr>
              <a:t>TRS</a:t>
            </a:r>
            <a:r>
              <a:rPr lang="en-US" dirty="0">
                <a:solidFill>
                  <a:prstClr val="black"/>
                </a:solidFill>
              </a:rPr>
              <a:t> – Teachers’ Retirement System</a:t>
            </a:r>
          </a:p>
          <a:p>
            <a:pPr marL="274320" lvl="0" indent="-274320">
              <a:lnSpc>
                <a:spcPct val="100000"/>
              </a:lnSpc>
              <a:spcBef>
                <a:spcPct val="20000"/>
              </a:spcBef>
              <a:buClr>
                <a:schemeClr val="tx2">
                  <a:lumMod val="75000"/>
                </a:schemeClr>
              </a:buClr>
              <a:buSzPct val="85000"/>
              <a:buFont typeface="Wingdings 2"/>
              <a:buChar char=""/>
            </a:pPr>
            <a:r>
              <a:rPr lang="en-US" b="1" dirty="0">
                <a:solidFill>
                  <a:prstClr val="black"/>
                </a:solidFill>
              </a:rPr>
              <a:t>SERS</a:t>
            </a:r>
            <a:r>
              <a:rPr lang="en-US" dirty="0">
                <a:solidFill>
                  <a:prstClr val="black"/>
                </a:solidFill>
              </a:rPr>
              <a:t> – School Employees’ Retirement System</a:t>
            </a:r>
          </a:p>
          <a:p>
            <a:endParaRPr lang="en-US" dirty="0"/>
          </a:p>
        </p:txBody>
      </p:sp>
      <p:pic>
        <p:nvPicPr>
          <p:cNvPr id="6" name="Recorded Sound">
            <a:hlinkClick r:id="" action="ppaction://media"/>
            <a:extLst>
              <a:ext uri="{FF2B5EF4-FFF2-40B4-BE49-F238E27FC236}">
                <a16:creationId xmlns:a16="http://schemas.microsoft.com/office/drawing/2014/main" id="{9D9A793C-C56F-416C-9846-A397AC4F1DEA}"/>
              </a:ext>
            </a:extLst>
          </p:cNvPr>
          <p:cNvPicPr>
            <a:picLocks noChangeAspect="1"/>
          </p:cNvPicPr>
          <p:nvPr>
            <a:audioFile r:link="rId1"/>
            <p:extLst>
              <p:ext uri="{DAA4B4D4-6D71-4841-9C94-3DE7FCFB9230}">
                <p14:media xmlns:p14="http://schemas.microsoft.com/office/powerpoint/2010/main" r:embed="rId2">
                  <p14:trim st="2038" end="720.975"/>
                </p14:media>
              </p:ext>
            </p:extLst>
          </p:nvPr>
        </p:nvPicPr>
        <p:blipFill>
          <a:blip r:embed="rId4"/>
          <a:stretch>
            <a:fillRect/>
          </a:stretch>
        </p:blipFill>
        <p:spPr>
          <a:xfrm>
            <a:off x="12296092" y="6363283"/>
            <a:ext cx="406400" cy="406400"/>
          </a:xfrm>
          <a:prstGeom prst="rect">
            <a:avLst/>
          </a:prstGeom>
        </p:spPr>
      </p:pic>
    </p:spTree>
    <p:extLst>
      <p:ext uri="{BB962C8B-B14F-4D97-AF65-F5344CB8AC3E}">
        <p14:creationId xmlns:p14="http://schemas.microsoft.com/office/powerpoint/2010/main" val="3729621554"/>
      </p:ext>
    </p:extLst>
  </p:cSld>
  <p:clrMapOvr>
    <a:masterClrMapping/>
  </p:clrMapOvr>
  <mc:AlternateContent xmlns:mc="http://schemas.openxmlformats.org/markup-compatibility/2006" xmlns:p14="http://schemas.microsoft.com/office/powerpoint/2010/main">
    <mc:Choice Requires="p14">
      <p:transition spd="slow" p14:dur="2000" advTm="28000"/>
    </mc:Choice>
    <mc:Fallback xmlns="">
      <p:transition spd="slow" advTm="2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6061">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714"/>
          </a:xfrm>
          <a:solidFill>
            <a:srgbClr val="F6B221"/>
          </a:solidFill>
          <a:ln>
            <a:solidFill>
              <a:schemeClr val="accent1">
                <a:lumMod val="60000"/>
                <a:lumOff val="40000"/>
              </a:schemeClr>
            </a:solidFill>
          </a:ln>
        </p:spPr>
        <p:txBody>
          <a:bodyPr/>
          <a:lstStyle/>
          <a:p>
            <a:pPr algn="ctr"/>
            <a:r>
              <a:rPr lang="en-US" b="1" dirty="0">
                <a:solidFill>
                  <a:srgbClr val="1C3462"/>
                </a:solidFill>
              </a:rPr>
              <a:t>Prior Members</a:t>
            </a:r>
          </a:p>
        </p:txBody>
      </p:sp>
      <p:sp>
        <p:nvSpPr>
          <p:cNvPr id="3" name="Content Placeholder 2"/>
          <p:cNvSpPr>
            <a:spLocks noGrp="1"/>
          </p:cNvSpPr>
          <p:nvPr>
            <p:ph sz="quarter" idx="10"/>
          </p:nvPr>
        </p:nvSpPr>
        <p:spPr>
          <a:xfrm>
            <a:off x="838200" y="1674564"/>
            <a:ext cx="10515600" cy="3602516"/>
          </a:xfrm>
          <a:ln>
            <a:solidFill>
              <a:schemeClr val="accent1">
                <a:lumMod val="60000"/>
                <a:lumOff val="40000"/>
              </a:schemeClr>
            </a:solidFill>
          </a:ln>
        </p:spPr>
        <p:txBody>
          <a:bodyPr/>
          <a:lstStyle/>
          <a:p>
            <a:pPr marL="274320" lvl="0" indent="-274320" algn="ctr">
              <a:lnSpc>
                <a:spcPct val="100000"/>
              </a:lnSpc>
              <a:spcBef>
                <a:spcPct val="20000"/>
              </a:spcBef>
              <a:buClr>
                <a:schemeClr val="tx2">
                  <a:lumMod val="75000"/>
                </a:schemeClr>
              </a:buClr>
              <a:buSzPct val="85000"/>
              <a:buFont typeface="Wingdings 2"/>
              <a:buChar char=""/>
            </a:pPr>
            <a:endParaRPr lang="en-US" b="1" dirty="0">
              <a:solidFill>
                <a:prstClr val="black"/>
              </a:solidFill>
              <a:latin typeface="Calisto MT" pitchFamily="18" charset="0"/>
            </a:endParaRPr>
          </a:p>
          <a:p>
            <a:pPr marL="274320" lvl="0" indent="-274320">
              <a:lnSpc>
                <a:spcPct val="100000"/>
              </a:lnSpc>
              <a:spcBef>
                <a:spcPct val="20000"/>
              </a:spcBef>
              <a:buClr>
                <a:schemeClr val="tx2">
                  <a:lumMod val="75000"/>
                </a:schemeClr>
              </a:buClr>
              <a:buSzPct val="85000"/>
              <a:buFont typeface="Wingdings 2"/>
              <a:buChar char=""/>
            </a:pPr>
            <a:r>
              <a:rPr lang="en-US" b="1" dirty="0">
                <a:solidFill>
                  <a:prstClr val="black"/>
                </a:solidFill>
              </a:rPr>
              <a:t>Plan 2</a:t>
            </a:r>
            <a:r>
              <a:rPr lang="en-US" dirty="0">
                <a:solidFill>
                  <a:prstClr val="black"/>
                </a:solidFill>
              </a:rPr>
              <a:t> – Complete the Beneficiary Form</a:t>
            </a:r>
          </a:p>
          <a:p>
            <a:pPr marL="0" lvl="0" indent="0">
              <a:lnSpc>
                <a:spcPct val="100000"/>
              </a:lnSpc>
              <a:spcBef>
                <a:spcPct val="20000"/>
              </a:spcBef>
              <a:buClr>
                <a:srgbClr val="D16349"/>
              </a:buClr>
              <a:buSzPct val="85000"/>
              <a:buNone/>
            </a:pPr>
            <a:endParaRPr lang="en-US" dirty="0">
              <a:solidFill>
                <a:prstClr val="black"/>
              </a:solidFill>
            </a:endParaRPr>
          </a:p>
          <a:p>
            <a:pPr marL="274320" lvl="0" indent="-274320">
              <a:lnSpc>
                <a:spcPct val="100000"/>
              </a:lnSpc>
              <a:spcBef>
                <a:spcPct val="20000"/>
              </a:spcBef>
              <a:buClr>
                <a:schemeClr val="tx2">
                  <a:lumMod val="75000"/>
                </a:schemeClr>
              </a:buClr>
              <a:buSzPct val="85000"/>
              <a:buFont typeface="Wingdings 2"/>
              <a:buChar char=""/>
            </a:pPr>
            <a:r>
              <a:rPr lang="en-US" b="1" dirty="0">
                <a:solidFill>
                  <a:prstClr val="black"/>
                </a:solidFill>
              </a:rPr>
              <a:t>Plan 3</a:t>
            </a:r>
            <a:r>
              <a:rPr lang="en-US" dirty="0">
                <a:solidFill>
                  <a:prstClr val="black"/>
                </a:solidFill>
              </a:rPr>
              <a:t> – Complete the Member Information Form and the Beneficiary Form. You have 90 days to select a new contribution rate &amp; investment option.</a:t>
            </a:r>
          </a:p>
          <a:p>
            <a:endParaRPr lang="en-US" dirty="0"/>
          </a:p>
        </p:txBody>
      </p:sp>
      <p:pic>
        <p:nvPicPr>
          <p:cNvPr id="6" name="Recorded Sound">
            <a:hlinkClick r:id="" action="ppaction://media"/>
            <a:extLst>
              <a:ext uri="{FF2B5EF4-FFF2-40B4-BE49-F238E27FC236}">
                <a16:creationId xmlns:a16="http://schemas.microsoft.com/office/drawing/2014/main" id="{F0655882-D8A1-4F2A-9E9D-AFC8710E26D2}"/>
              </a:ext>
            </a:extLst>
          </p:cNvPr>
          <p:cNvPicPr>
            <a:picLocks noChangeAspect="1"/>
          </p:cNvPicPr>
          <p:nvPr>
            <a:audioFile r:link="rId1"/>
            <p:extLst>
              <p:ext uri="{DAA4B4D4-6D71-4841-9C94-3DE7FCFB9230}">
                <p14:media xmlns:p14="http://schemas.microsoft.com/office/powerpoint/2010/main" r:embed="rId2">
                  <p14:trim st="714" end="267703.9841"/>
                </p14:media>
              </p:ext>
            </p:extLst>
          </p:nvPr>
        </p:nvPicPr>
        <p:blipFill>
          <a:blip r:embed="rId4"/>
          <a:stretch>
            <a:fillRect/>
          </a:stretch>
        </p:blipFill>
        <p:spPr>
          <a:xfrm>
            <a:off x="12305505" y="6393992"/>
            <a:ext cx="406400" cy="406400"/>
          </a:xfrm>
          <a:prstGeom prst="rect">
            <a:avLst/>
          </a:prstGeom>
        </p:spPr>
      </p:pic>
    </p:spTree>
    <p:extLst>
      <p:ext uri="{BB962C8B-B14F-4D97-AF65-F5344CB8AC3E}">
        <p14:creationId xmlns:p14="http://schemas.microsoft.com/office/powerpoint/2010/main" val="334717435"/>
      </p:ext>
    </p:extLst>
  </p:cSld>
  <p:clrMapOvr>
    <a:masterClrMapping/>
  </p:clrMapOvr>
  <mc:AlternateContent xmlns:mc="http://schemas.openxmlformats.org/markup-compatibility/2006" xmlns:p14="http://schemas.microsoft.com/office/powerpoint/2010/main">
    <mc:Choice Requires="p14">
      <p:transition spd="slow" p14:dur="2000" advTm="28000"/>
    </mc:Choice>
    <mc:Fallback xmlns="">
      <p:transition spd="slow" advTm="2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4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7576">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3892"/>
          </a:xfrm>
          <a:solidFill>
            <a:srgbClr val="F6B221"/>
          </a:solidFill>
          <a:ln>
            <a:solidFill>
              <a:srgbClr val="1C3462"/>
            </a:solidFill>
          </a:ln>
        </p:spPr>
        <p:txBody>
          <a:bodyPr/>
          <a:lstStyle/>
          <a:p>
            <a:pPr algn="ctr"/>
            <a:r>
              <a:rPr lang="en-US" sz="3600" b="1" dirty="0">
                <a:solidFill>
                  <a:srgbClr val="1C3462"/>
                </a:solidFill>
              </a:rPr>
              <a:t>New Members – </a:t>
            </a:r>
            <a:br>
              <a:rPr lang="en-US" sz="3600" b="1" dirty="0">
                <a:solidFill>
                  <a:srgbClr val="1C3462"/>
                </a:solidFill>
              </a:rPr>
            </a:br>
            <a:r>
              <a:rPr lang="en-US" sz="2800" b="1" dirty="0">
                <a:solidFill>
                  <a:srgbClr val="1C3462"/>
                </a:solidFill>
              </a:rPr>
              <a:t>90 Days to Choose your Plan</a:t>
            </a:r>
            <a:br>
              <a:rPr lang="en-US" i="1" dirty="0">
                <a:solidFill>
                  <a:srgbClr val="1C3462"/>
                </a:solidFill>
              </a:rPr>
            </a:br>
            <a:endParaRPr lang="en-US" i="1" dirty="0">
              <a:solidFill>
                <a:srgbClr val="1C3462"/>
              </a:solidFill>
            </a:endParaRPr>
          </a:p>
        </p:txBody>
      </p:sp>
      <p:sp>
        <p:nvSpPr>
          <p:cNvPr id="7" name="Content Placeholder 2">
            <a:extLst>
              <a:ext uri="{FF2B5EF4-FFF2-40B4-BE49-F238E27FC236}">
                <a16:creationId xmlns:a16="http://schemas.microsoft.com/office/drawing/2014/main" id="{6FB38B71-55A7-4C0A-A661-97BB67302CF2}"/>
              </a:ext>
            </a:extLst>
          </p:cNvPr>
          <p:cNvSpPr>
            <a:spLocks noGrp="1"/>
          </p:cNvSpPr>
          <p:nvPr>
            <p:ph sz="quarter" idx="10"/>
          </p:nvPr>
        </p:nvSpPr>
        <p:spPr>
          <a:xfrm>
            <a:off x="838200" y="1688122"/>
            <a:ext cx="10515600" cy="3666391"/>
          </a:xfrm>
          <a:ln>
            <a:solidFill>
              <a:schemeClr val="accent1">
                <a:lumMod val="60000"/>
                <a:lumOff val="40000"/>
              </a:schemeClr>
            </a:solidFill>
          </a:ln>
        </p:spPr>
        <p:txBody>
          <a:bodyPr wrap="square" numCol="1">
            <a:normAutofit fontScale="92500" lnSpcReduction="10000"/>
          </a:bodyPr>
          <a:lstStyle/>
          <a:p>
            <a:pPr marL="0" lvl="0" indent="0" algn="ctr">
              <a:lnSpc>
                <a:spcPct val="100000"/>
              </a:lnSpc>
              <a:spcBef>
                <a:spcPct val="20000"/>
              </a:spcBef>
              <a:buClr>
                <a:schemeClr val="tx2"/>
              </a:buClr>
              <a:buSzPct val="85000"/>
              <a:buNone/>
            </a:pPr>
            <a:r>
              <a:rPr lang="en-US" sz="3600" dirty="0">
                <a:solidFill>
                  <a:srgbClr val="1825AA"/>
                </a:solidFill>
              </a:rPr>
              <a:t>Plan 2 – Defined Benefit</a:t>
            </a:r>
          </a:p>
          <a:p>
            <a:pPr marL="0" lvl="0" indent="0">
              <a:lnSpc>
                <a:spcPct val="100000"/>
              </a:lnSpc>
              <a:spcBef>
                <a:spcPct val="20000"/>
              </a:spcBef>
              <a:buClr>
                <a:schemeClr val="tx2"/>
              </a:buClr>
              <a:buSzPct val="85000"/>
              <a:buNone/>
            </a:pPr>
            <a:endParaRPr lang="en-US" sz="1600" dirty="0">
              <a:solidFill>
                <a:prstClr val="black"/>
              </a:solidFill>
            </a:endParaRPr>
          </a:p>
          <a:p>
            <a:pPr marL="274320" lvl="0" indent="-274320">
              <a:lnSpc>
                <a:spcPct val="100000"/>
              </a:lnSpc>
              <a:spcBef>
                <a:spcPct val="20000"/>
              </a:spcBef>
              <a:buClr>
                <a:schemeClr val="tx2">
                  <a:lumMod val="75000"/>
                </a:schemeClr>
              </a:buClr>
              <a:buSzPct val="85000"/>
              <a:buFont typeface="Wingdings 2"/>
              <a:buChar char=""/>
            </a:pPr>
            <a:r>
              <a:rPr lang="en-US" sz="2000" b="1" dirty="0">
                <a:solidFill>
                  <a:srgbClr val="FF0000"/>
                </a:solidFill>
              </a:rPr>
              <a:t>It is important to note the state automatically places you into plan 2 (their default plan) until you submit your Member Information Form</a:t>
            </a:r>
          </a:p>
          <a:p>
            <a:pPr marL="0" lvl="0" indent="0">
              <a:lnSpc>
                <a:spcPct val="100000"/>
              </a:lnSpc>
              <a:spcBef>
                <a:spcPct val="20000"/>
              </a:spcBef>
              <a:buClr>
                <a:srgbClr val="D16349"/>
              </a:buClr>
              <a:buSzPct val="85000"/>
              <a:buNone/>
            </a:pPr>
            <a:endParaRPr lang="en-US" sz="20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2000" dirty="0">
                <a:solidFill>
                  <a:prstClr val="black"/>
                </a:solidFill>
              </a:rPr>
              <a:t>Benefit is calculated as:</a:t>
            </a:r>
          </a:p>
          <a:p>
            <a:pPr marL="0" lvl="0" indent="0">
              <a:lnSpc>
                <a:spcPct val="100000"/>
              </a:lnSpc>
              <a:spcBef>
                <a:spcPct val="20000"/>
              </a:spcBef>
              <a:buClr>
                <a:schemeClr val="tx2"/>
              </a:buClr>
              <a:buSzPct val="85000"/>
              <a:buNone/>
            </a:pPr>
            <a:r>
              <a:rPr lang="en-US" sz="2000" dirty="0">
                <a:solidFill>
                  <a:prstClr val="black"/>
                </a:solidFill>
              </a:rPr>
              <a:t>   2% x Service Credit Years x Average Final Compensation</a:t>
            </a:r>
          </a:p>
          <a:p>
            <a:pPr marL="274320" lvl="0" indent="-274320">
              <a:lnSpc>
                <a:spcPct val="100000"/>
              </a:lnSpc>
              <a:spcBef>
                <a:spcPct val="20000"/>
              </a:spcBef>
              <a:buClr>
                <a:schemeClr val="tx2"/>
              </a:buClr>
              <a:buSzPct val="85000"/>
              <a:buFont typeface="Wingdings 2"/>
              <a:buChar char=""/>
            </a:pPr>
            <a:endParaRPr lang="en-US" sz="20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2000" dirty="0">
                <a:solidFill>
                  <a:prstClr val="black"/>
                </a:solidFill>
              </a:rPr>
              <a:t>Employer &amp; Employee contribution rates are set by the state and are subject to change</a:t>
            </a:r>
          </a:p>
          <a:p>
            <a:pPr marL="0" lvl="0" indent="0">
              <a:lnSpc>
                <a:spcPct val="100000"/>
              </a:lnSpc>
              <a:spcBef>
                <a:spcPct val="20000"/>
              </a:spcBef>
              <a:buClr>
                <a:schemeClr val="tx2"/>
              </a:buClr>
              <a:buSzPct val="85000"/>
              <a:buNone/>
            </a:pPr>
            <a:r>
              <a:rPr lang="en-US" sz="2000" dirty="0">
                <a:solidFill>
                  <a:prstClr val="black"/>
                </a:solidFill>
              </a:rPr>
              <a:t>   (Most current rates may be found on DRS website www.drs.wa.gov)</a:t>
            </a:r>
          </a:p>
          <a:p>
            <a:pPr marL="0" indent="0">
              <a:buNone/>
            </a:pPr>
            <a:endParaRPr lang="en-US" dirty="0"/>
          </a:p>
        </p:txBody>
      </p:sp>
      <p:pic>
        <p:nvPicPr>
          <p:cNvPr id="6" name="Recorded Sound">
            <a:hlinkClick r:id="" action="ppaction://media"/>
            <a:extLst>
              <a:ext uri="{FF2B5EF4-FFF2-40B4-BE49-F238E27FC236}">
                <a16:creationId xmlns:a16="http://schemas.microsoft.com/office/drawing/2014/main" id="{1BAA0FE5-6024-45AF-B620-CF68BB29FBB2}"/>
              </a:ext>
            </a:extLst>
          </p:cNvPr>
          <p:cNvPicPr>
            <a:picLocks noChangeAspect="1"/>
          </p:cNvPicPr>
          <p:nvPr>
            <a:audioFile r:link="rId1"/>
            <p:extLst>
              <p:ext uri="{DAA4B4D4-6D71-4841-9C94-3DE7FCFB9230}">
                <p14:media xmlns:p14="http://schemas.microsoft.com/office/powerpoint/2010/main" r:embed="rId2">
                  <p14:trim st="351" end="0.0907"/>
                </p14:media>
              </p:ext>
            </p:extLst>
          </p:nvPr>
        </p:nvPicPr>
        <p:blipFill>
          <a:blip r:embed="rId4"/>
          <a:stretch>
            <a:fillRect/>
          </a:stretch>
        </p:blipFill>
        <p:spPr>
          <a:xfrm>
            <a:off x="12299642" y="6276761"/>
            <a:ext cx="406400" cy="406400"/>
          </a:xfrm>
          <a:prstGeom prst="rect">
            <a:avLst/>
          </a:prstGeom>
        </p:spPr>
      </p:pic>
    </p:spTree>
    <p:extLst>
      <p:ext uri="{BB962C8B-B14F-4D97-AF65-F5344CB8AC3E}">
        <p14:creationId xmlns:p14="http://schemas.microsoft.com/office/powerpoint/2010/main" val="3642725784"/>
      </p:ext>
    </p:extLst>
  </p:cSld>
  <p:clrMapOvr>
    <a:masterClrMapping/>
  </p:clrMapOvr>
  <mc:AlternateContent xmlns:mc="http://schemas.openxmlformats.org/markup-compatibility/2006" xmlns:p14="http://schemas.microsoft.com/office/powerpoint/2010/main">
    <mc:Choice Requires="p14">
      <p:transition spd="slow" p14:dur="2000" advTm="49000"/>
    </mc:Choice>
    <mc:Fallback xmlns="">
      <p:transition spd="slow" advTm="4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7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9091">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3511"/>
          </a:xfrm>
          <a:solidFill>
            <a:srgbClr val="F6B221"/>
          </a:solidFill>
          <a:ln>
            <a:solidFill>
              <a:schemeClr val="accent1">
                <a:lumMod val="60000"/>
                <a:lumOff val="40000"/>
              </a:schemeClr>
            </a:solidFill>
          </a:ln>
        </p:spPr>
        <p:txBody>
          <a:bodyPr/>
          <a:lstStyle/>
          <a:p>
            <a:pPr algn="ctr"/>
            <a:r>
              <a:rPr lang="en-US" b="1" dirty="0">
                <a:solidFill>
                  <a:srgbClr val="1C3462"/>
                </a:solidFill>
              </a:rPr>
              <a:t>Plan 3 – Two Components</a:t>
            </a:r>
          </a:p>
        </p:txBody>
      </p:sp>
      <p:sp>
        <p:nvSpPr>
          <p:cNvPr id="3" name="Content Placeholder 2"/>
          <p:cNvSpPr>
            <a:spLocks noGrp="1"/>
          </p:cNvSpPr>
          <p:nvPr>
            <p:ph sz="quarter" idx="10"/>
          </p:nvPr>
        </p:nvSpPr>
        <p:spPr>
          <a:xfrm>
            <a:off x="838200" y="1178169"/>
            <a:ext cx="5175738" cy="4198693"/>
          </a:xfrm>
          <a:ln>
            <a:solidFill>
              <a:schemeClr val="accent1">
                <a:lumMod val="60000"/>
                <a:lumOff val="40000"/>
              </a:schemeClr>
            </a:solidFill>
          </a:ln>
        </p:spPr>
        <p:txBody>
          <a:bodyPr wrap="square" numCol="1">
            <a:normAutofit/>
          </a:bodyPr>
          <a:lstStyle/>
          <a:p>
            <a:pPr marL="0" lvl="0" indent="0" algn="ctr">
              <a:lnSpc>
                <a:spcPct val="100000"/>
              </a:lnSpc>
              <a:spcBef>
                <a:spcPct val="20000"/>
              </a:spcBef>
              <a:buClr>
                <a:schemeClr val="tx2"/>
              </a:buClr>
              <a:buSzPct val="85000"/>
              <a:buNone/>
            </a:pPr>
            <a:r>
              <a:rPr lang="en-US" sz="3600" dirty="0">
                <a:solidFill>
                  <a:srgbClr val="1825AA"/>
                </a:solidFill>
              </a:rPr>
              <a:t>Defined Benefit</a:t>
            </a:r>
            <a:endParaRPr lang="en-US" sz="1600" dirty="0">
              <a:solidFill>
                <a:prstClr val="black"/>
              </a:solidFill>
            </a:endParaRPr>
          </a:p>
          <a:p>
            <a:pPr marL="274320" lvl="0" indent="-274320">
              <a:lnSpc>
                <a:spcPct val="100000"/>
              </a:lnSpc>
              <a:spcBef>
                <a:spcPct val="20000"/>
              </a:spcBef>
              <a:buClr>
                <a:schemeClr val="tx2">
                  <a:lumMod val="75000"/>
                </a:schemeClr>
              </a:buClr>
              <a:buSzPct val="85000"/>
              <a:buFont typeface="Wingdings 2"/>
              <a:buChar char=""/>
            </a:pPr>
            <a:r>
              <a:rPr lang="en-US" sz="1600" dirty="0">
                <a:solidFill>
                  <a:prstClr val="black"/>
                </a:solidFill>
              </a:rPr>
              <a:t>Like Plan 2 - defined benefit guaranteed for life</a:t>
            </a:r>
          </a:p>
          <a:p>
            <a:pPr marL="274320" lvl="0" indent="-274320">
              <a:lnSpc>
                <a:spcPct val="100000"/>
              </a:lnSpc>
              <a:spcBef>
                <a:spcPct val="20000"/>
              </a:spcBef>
              <a:buClr>
                <a:srgbClr val="D16349"/>
              </a:buClr>
              <a:buSzPct val="85000"/>
              <a:buFont typeface="Wingdings 2"/>
              <a:buChar char=""/>
            </a:pP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Benefit calculated as:</a:t>
            </a:r>
          </a:p>
          <a:p>
            <a:pPr marL="0" lvl="0" indent="0">
              <a:lnSpc>
                <a:spcPct val="100000"/>
              </a:lnSpc>
              <a:spcBef>
                <a:spcPct val="20000"/>
              </a:spcBef>
              <a:buClr>
                <a:srgbClr val="D16349"/>
              </a:buClr>
              <a:buSzPct val="85000"/>
              <a:buNone/>
            </a:pPr>
            <a:r>
              <a:rPr lang="en-US" sz="1600" dirty="0">
                <a:solidFill>
                  <a:prstClr val="black"/>
                </a:solidFill>
              </a:rPr>
              <a:t>    1% x Service Credit Years x Average Final </a:t>
            </a:r>
          </a:p>
          <a:p>
            <a:pPr marL="0" lvl="0" indent="0">
              <a:lnSpc>
                <a:spcPct val="100000"/>
              </a:lnSpc>
              <a:spcBef>
                <a:spcPct val="20000"/>
              </a:spcBef>
              <a:buClr>
                <a:srgbClr val="D16349"/>
              </a:buClr>
              <a:buSzPct val="85000"/>
              <a:buNone/>
            </a:pPr>
            <a:r>
              <a:rPr lang="en-US" sz="1600" dirty="0">
                <a:solidFill>
                  <a:prstClr val="black"/>
                </a:solidFill>
              </a:rPr>
              <a:t>    Compensation</a:t>
            </a:r>
          </a:p>
          <a:p>
            <a:pPr marL="0" lvl="0" indent="0">
              <a:lnSpc>
                <a:spcPct val="100000"/>
              </a:lnSpc>
              <a:spcBef>
                <a:spcPct val="20000"/>
              </a:spcBef>
              <a:buClr>
                <a:srgbClr val="D16349"/>
              </a:buClr>
              <a:buSzPct val="85000"/>
              <a:buNone/>
            </a:pP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Fully funded from the district. Employer rates are set by the sate and are subject to change.</a:t>
            </a:r>
          </a:p>
          <a:p>
            <a:pPr marL="0" indent="0">
              <a:buNone/>
            </a:pPr>
            <a:endParaRPr lang="en-US" dirty="0"/>
          </a:p>
        </p:txBody>
      </p:sp>
      <p:sp>
        <p:nvSpPr>
          <p:cNvPr id="7" name="Content Placeholder 2"/>
          <p:cNvSpPr txBox="1">
            <a:spLocks/>
          </p:cNvSpPr>
          <p:nvPr/>
        </p:nvSpPr>
        <p:spPr>
          <a:xfrm>
            <a:off x="6109771" y="1178169"/>
            <a:ext cx="5244029" cy="4198694"/>
          </a:xfrm>
          <a:prstGeom prst="rect">
            <a:avLst/>
          </a:prstGeom>
          <a:ln>
            <a:solidFill>
              <a:schemeClr val="accent1">
                <a:lumMod val="60000"/>
                <a:lumOff val="40000"/>
              </a:schemeClr>
            </a:solidFill>
          </a:ln>
        </p:spPr>
        <p:txBody>
          <a:bodyPr numCol="1">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ct val="20000"/>
              </a:spcBef>
              <a:buClr>
                <a:schemeClr val="tx2"/>
              </a:buClr>
              <a:buSzPct val="85000"/>
              <a:buNone/>
            </a:pPr>
            <a:r>
              <a:rPr lang="en-US" sz="3900" dirty="0">
                <a:solidFill>
                  <a:srgbClr val="1825AA"/>
                </a:solidFill>
              </a:rPr>
              <a:t>Defined Contribution- </a:t>
            </a:r>
            <a:r>
              <a:rPr lang="en-US" sz="3000" dirty="0">
                <a:solidFill>
                  <a:srgbClr val="1825AA"/>
                </a:solidFill>
              </a:rPr>
              <a:t>Rate &amp; Investments</a:t>
            </a:r>
            <a:endParaRPr lang="en-US" sz="30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Portion you (employee) contributes towards</a:t>
            </a:r>
          </a:p>
          <a:p>
            <a:pPr marL="274320" lvl="0" indent="-274320">
              <a:lnSpc>
                <a:spcPct val="100000"/>
              </a:lnSpc>
              <a:spcBef>
                <a:spcPct val="20000"/>
              </a:spcBef>
              <a:buClr>
                <a:srgbClr val="D16349"/>
              </a:buClr>
              <a:buSzPct val="85000"/>
              <a:buFont typeface="Wingdings 2"/>
              <a:buChar char=""/>
            </a:pP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Benefit is based on what you contribute to the plan &amp; how the investments you select perform</a:t>
            </a:r>
          </a:p>
          <a:p>
            <a:pPr marL="274320" lvl="0" indent="-274320">
              <a:lnSpc>
                <a:spcPct val="100000"/>
              </a:lnSpc>
              <a:spcBef>
                <a:spcPct val="20000"/>
              </a:spcBef>
              <a:buClr>
                <a:srgbClr val="D16349"/>
              </a:buClr>
              <a:buSzPct val="85000"/>
              <a:buFont typeface="Wingdings 2"/>
              <a:buChar char=""/>
            </a:pP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You select your contribution rate, rates range from 5 – 15%</a:t>
            </a:r>
          </a:p>
          <a:p>
            <a:pPr marL="274320" lvl="0" indent="-274320">
              <a:lnSpc>
                <a:spcPct val="100000"/>
              </a:lnSpc>
              <a:spcBef>
                <a:spcPct val="20000"/>
              </a:spcBef>
              <a:buClr>
                <a:srgbClr val="D16349"/>
              </a:buClr>
              <a:buSzPct val="85000"/>
              <a:buFont typeface="Wingdings 2"/>
              <a:buChar char=""/>
            </a:pPr>
            <a:endParaRPr lang="en-US" sz="1100" dirty="0">
              <a:solidFill>
                <a:prstClr val="black"/>
              </a:solidFill>
              <a:latin typeface="Calisto MT" pitchFamily="18" charset="0"/>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Members cannot change rate unless change employers</a:t>
            </a:r>
          </a:p>
          <a:p>
            <a:pPr marL="0" lvl="0" indent="0">
              <a:lnSpc>
                <a:spcPct val="100000"/>
              </a:lnSpc>
              <a:spcBef>
                <a:spcPct val="20000"/>
              </a:spcBef>
              <a:buClr>
                <a:srgbClr val="D16349"/>
              </a:buClr>
              <a:buSzPct val="85000"/>
              <a:buNone/>
            </a:pP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600" dirty="0">
                <a:solidFill>
                  <a:prstClr val="black"/>
                </a:solidFill>
              </a:rPr>
              <a:t>You choose how your contributions are invested</a:t>
            </a:r>
          </a:p>
          <a:p>
            <a:pPr marL="0" indent="0">
              <a:buNone/>
            </a:pPr>
            <a:endParaRPr lang="en-US" dirty="0"/>
          </a:p>
        </p:txBody>
      </p:sp>
      <p:pic>
        <p:nvPicPr>
          <p:cNvPr id="8" name="Recorded Sound">
            <a:hlinkClick r:id="" action="ppaction://media"/>
            <a:extLst>
              <a:ext uri="{FF2B5EF4-FFF2-40B4-BE49-F238E27FC236}">
                <a16:creationId xmlns:a16="http://schemas.microsoft.com/office/drawing/2014/main" id="{CB87AA4A-E3EB-400D-AB4A-F33271423882}"/>
              </a:ext>
            </a:extLst>
          </p:cNvPr>
          <p:cNvPicPr>
            <a:picLocks noChangeAspect="1"/>
          </p:cNvPicPr>
          <p:nvPr>
            <a:audioFile r:link="rId1"/>
            <p:extLst>
              <p:ext uri="{DAA4B4D4-6D71-4841-9C94-3DE7FCFB9230}">
                <p14:media xmlns:p14="http://schemas.microsoft.com/office/powerpoint/2010/main" r:embed="rId2">
                  <p14:trim st="944" end="135928.3832"/>
                </p14:media>
              </p:ext>
            </p:extLst>
          </p:nvPr>
        </p:nvPicPr>
        <p:blipFill>
          <a:blip r:embed="rId4"/>
          <a:stretch>
            <a:fillRect/>
          </a:stretch>
        </p:blipFill>
        <p:spPr>
          <a:xfrm>
            <a:off x="12452991" y="6392411"/>
            <a:ext cx="406400" cy="326938"/>
          </a:xfrm>
          <a:prstGeom prst="rect">
            <a:avLst/>
          </a:prstGeom>
        </p:spPr>
      </p:pic>
    </p:spTree>
    <p:extLst>
      <p:ext uri="{BB962C8B-B14F-4D97-AF65-F5344CB8AC3E}">
        <p14:creationId xmlns:p14="http://schemas.microsoft.com/office/powerpoint/2010/main" val="403215724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5152">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0460"/>
          </a:xfrm>
          <a:solidFill>
            <a:srgbClr val="F6B221"/>
          </a:solidFill>
          <a:ln>
            <a:solidFill>
              <a:srgbClr val="1825AA"/>
            </a:solidFill>
          </a:ln>
        </p:spPr>
        <p:txBody>
          <a:bodyPr/>
          <a:lstStyle/>
          <a:p>
            <a:pPr algn="ctr"/>
            <a:r>
              <a:rPr lang="en-US" b="1" dirty="0">
                <a:solidFill>
                  <a:srgbClr val="1C3462"/>
                </a:solidFill>
              </a:rPr>
              <a:t>Plan 3 – Investment Options</a:t>
            </a:r>
          </a:p>
        </p:txBody>
      </p:sp>
      <p:sp>
        <p:nvSpPr>
          <p:cNvPr id="3" name="Content Placeholder 2"/>
          <p:cNvSpPr>
            <a:spLocks noGrp="1"/>
          </p:cNvSpPr>
          <p:nvPr>
            <p:ph sz="quarter" idx="10"/>
          </p:nvPr>
        </p:nvSpPr>
        <p:spPr>
          <a:xfrm>
            <a:off x="838201" y="1143000"/>
            <a:ext cx="5052646" cy="4233863"/>
          </a:xfrm>
          <a:ln>
            <a:solidFill>
              <a:schemeClr val="accent1">
                <a:lumMod val="60000"/>
                <a:lumOff val="40000"/>
              </a:schemeClr>
            </a:solidFill>
          </a:ln>
        </p:spPr>
        <p:txBody>
          <a:bodyPr/>
          <a:lstStyle/>
          <a:p>
            <a:pPr marL="0" lvl="0" indent="0" algn="ctr">
              <a:lnSpc>
                <a:spcPct val="100000"/>
              </a:lnSpc>
              <a:spcBef>
                <a:spcPct val="20000"/>
              </a:spcBef>
              <a:buClr>
                <a:schemeClr val="tx2"/>
              </a:buClr>
              <a:buSzPct val="85000"/>
              <a:buNone/>
            </a:pPr>
            <a:r>
              <a:rPr lang="en-US" sz="3600" dirty="0">
                <a:solidFill>
                  <a:srgbClr val="1825AA"/>
                </a:solidFill>
              </a:rPr>
              <a:t>WSIB</a:t>
            </a:r>
            <a:r>
              <a:rPr lang="en-US" sz="1600" dirty="0">
                <a:solidFill>
                  <a:srgbClr val="1825AA"/>
                </a:solidFill>
              </a:rPr>
              <a:t> </a:t>
            </a:r>
            <a:r>
              <a:rPr lang="en-US" sz="1600" i="1" dirty="0">
                <a:solidFill>
                  <a:srgbClr val="1825AA"/>
                </a:solidFill>
              </a:rPr>
              <a:t>	</a:t>
            </a: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Washington State Investment Board</a:t>
            </a:r>
          </a:p>
          <a:p>
            <a:pPr marL="274320" lvl="0" indent="-274320">
              <a:lnSpc>
                <a:spcPct val="100000"/>
              </a:lnSpc>
              <a:spcBef>
                <a:spcPct val="20000"/>
              </a:spcBef>
              <a:buClr>
                <a:srgbClr val="D16349"/>
              </a:buClr>
              <a:buSzPct val="85000"/>
              <a:buFont typeface="Wingdings 2"/>
              <a:buChar char=""/>
            </a:pPr>
            <a:endParaRPr lang="en-US" sz="14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Your contributions are invested through the state in a Total Allocation Portfolio (TAP)</a:t>
            </a:r>
          </a:p>
          <a:p>
            <a:pPr marL="274320" lvl="0" indent="-274320">
              <a:lnSpc>
                <a:spcPct val="100000"/>
              </a:lnSpc>
              <a:spcBef>
                <a:spcPct val="20000"/>
              </a:spcBef>
              <a:buClr>
                <a:srgbClr val="D16349"/>
              </a:buClr>
              <a:buSzPct val="85000"/>
              <a:buFont typeface="Wingdings 2"/>
              <a:buChar char=""/>
            </a:pPr>
            <a:endParaRPr lang="en-US" sz="14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TAP is a monthly valued fund that is a diversified portfolio of US &amp; International stocks, bonds, private equity &amp; real estate investments</a:t>
            </a:r>
          </a:p>
          <a:p>
            <a:pPr marL="0" indent="0">
              <a:buNone/>
            </a:pPr>
            <a:endParaRPr lang="en-US" dirty="0"/>
          </a:p>
        </p:txBody>
      </p:sp>
      <p:sp>
        <p:nvSpPr>
          <p:cNvPr id="6" name="Content Placeholder 2"/>
          <p:cNvSpPr txBox="1">
            <a:spLocks/>
          </p:cNvSpPr>
          <p:nvPr/>
        </p:nvSpPr>
        <p:spPr>
          <a:xfrm>
            <a:off x="6022731" y="1143000"/>
            <a:ext cx="5318217" cy="4233863"/>
          </a:xfrm>
          <a:prstGeom prst="rect">
            <a:avLst/>
          </a:prstGeom>
          <a:ln>
            <a:solidFill>
              <a:schemeClr val="accent1">
                <a:lumMod val="60000"/>
                <a:lumOff val="40000"/>
              </a:schemeClr>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ct val="20000"/>
              </a:spcBef>
              <a:buClr>
                <a:schemeClr val="tx2"/>
              </a:buClr>
              <a:buSzPct val="85000"/>
              <a:buNone/>
            </a:pPr>
            <a:r>
              <a:rPr lang="en-US" sz="3600" dirty="0">
                <a:solidFill>
                  <a:srgbClr val="1825AA"/>
                </a:solidFill>
              </a:rPr>
              <a:t>SELF</a:t>
            </a:r>
            <a:endParaRPr lang="en-US" sz="3600" dirty="0">
              <a:solidFill>
                <a:prstClr val="black"/>
              </a:solidFill>
              <a:latin typeface="Calisto MT" pitchFamily="18" charset="0"/>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Self- Directed Investment Program</a:t>
            </a:r>
          </a:p>
          <a:p>
            <a:pPr marL="274320" lvl="0" indent="-274320">
              <a:lnSpc>
                <a:spcPct val="100000"/>
              </a:lnSpc>
              <a:spcBef>
                <a:spcPct val="20000"/>
              </a:spcBef>
              <a:buClr>
                <a:srgbClr val="D16349"/>
              </a:buClr>
              <a:buSzPct val="85000"/>
              <a:buFont typeface="Wingdings 2"/>
              <a:buChar char=""/>
            </a:pPr>
            <a:endParaRPr lang="en-US" sz="14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You select &amp; monitor your own mix of investment funds.  You can be as conservative or aggressive as you’d like. </a:t>
            </a:r>
          </a:p>
          <a:p>
            <a:pPr marL="274320" lvl="0" indent="-274320">
              <a:lnSpc>
                <a:spcPct val="100000"/>
              </a:lnSpc>
              <a:spcBef>
                <a:spcPct val="20000"/>
              </a:spcBef>
              <a:buClr>
                <a:srgbClr val="D16349"/>
              </a:buClr>
              <a:buSzPct val="85000"/>
            </a:pPr>
            <a:endParaRPr lang="en-US" sz="14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Build &amp; Monitor -  Select your own mix of individual funds and decide how much to invest in each one  </a:t>
            </a:r>
          </a:p>
          <a:p>
            <a:pPr marL="274320" lvl="0" indent="-274320">
              <a:lnSpc>
                <a:spcPct val="100000"/>
              </a:lnSpc>
              <a:spcBef>
                <a:spcPct val="20000"/>
              </a:spcBef>
              <a:buClr>
                <a:srgbClr val="D16349"/>
              </a:buClr>
              <a:buSzPct val="85000"/>
              <a:buFont typeface="Wingdings 2"/>
              <a:buChar char=""/>
            </a:pPr>
            <a:endParaRPr lang="en-US" sz="14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400" dirty="0">
                <a:solidFill>
                  <a:prstClr val="black"/>
                </a:solidFill>
              </a:rPr>
              <a:t>One-Step Investing – You pick one of 12 Strategy Funds closest to your target retirement date.  Each fund is diversified and automatically rebalances your asset mix as you move towards your retirement date.</a:t>
            </a:r>
          </a:p>
        </p:txBody>
      </p:sp>
      <p:pic>
        <p:nvPicPr>
          <p:cNvPr id="8" name="Recorded Sound">
            <a:hlinkClick r:id="" action="ppaction://media"/>
            <a:extLst>
              <a:ext uri="{FF2B5EF4-FFF2-40B4-BE49-F238E27FC236}">
                <a16:creationId xmlns:a16="http://schemas.microsoft.com/office/drawing/2014/main" id="{DF58ACF6-8AB3-4FD9-B26C-391702A04E8B}"/>
              </a:ext>
            </a:extLst>
          </p:cNvPr>
          <p:cNvPicPr>
            <a:picLocks noChangeAspect="1"/>
          </p:cNvPicPr>
          <p:nvPr>
            <a:audioFile r:link="rId1"/>
            <p:extLst>
              <p:ext uri="{DAA4B4D4-6D71-4841-9C94-3DE7FCFB9230}">
                <p14:media xmlns:p14="http://schemas.microsoft.com/office/powerpoint/2010/main" r:embed="rId2">
                  <p14:trim st="1909" end="99709.2857"/>
                </p14:media>
              </p:ext>
            </p:extLst>
          </p:nvPr>
        </p:nvPicPr>
        <p:blipFill>
          <a:blip r:embed="rId4"/>
          <a:stretch>
            <a:fillRect/>
          </a:stretch>
        </p:blipFill>
        <p:spPr>
          <a:xfrm>
            <a:off x="12286892" y="6374353"/>
            <a:ext cx="406400" cy="406400"/>
          </a:xfrm>
          <a:prstGeom prst="rect">
            <a:avLst/>
          </a:prstGeom>
        </p:spPr>
      </p:pic>
    </p:spTree>
    <p:extLst>
      <p:ext uri="{BB962C8B-B14F-4D97-AF65-F5344CB8AC3E}">
        <p14:creationId xmlns:p14="http://schemas.microsoft.com/office/powerpoint/2010/main" val="4198208261"/>
      </p:ext>
    </p:extLst>
  </p:cSld>
  <p:clrMapOvr>
    <a:masterClrMapping/>
  </p:clrMapOvr>
  <mc:AlternateContent xmlns:mc="http://schemas.openxmlformats.org/markup-compatibility/2006" xmlns:p14="http://schemas.microsoft.com/office/powerpoint/2010/main">
    <mc:Choice Requires="p14">
      <p:transition spd="slow" p14:dur="2000" advTm="59000"/>
    </mc:Choice>
    <mc:Fallback xmlns="">
      <p:transition spd="slow" advTm="5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4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9091">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1093"/>
          </a:xfrm>
          <a:solidFill>
            <a:srgbClr val="F6B221"/>
          </a:solidFill>
          <a:ln>
            <a:solidFill>
              <a:schemeClr val="accent1">
                <a:lumMod val="60000"/>
                <a:lumOff val="40000"/>
              </a:schemeClr>
            </a:solidFill>
          </a:ln>
        </p:spPr>
        <p:txBody>
          <a:bodyPr/>
          <a:lstStyle/>
          <a:p>
            <a:pPr algn="ctr"/>
            <a:r>
              <a:rPr lang="en-US" sz="4000" b="1" dirty="0">
                <a:solidFill>
                  <a:srgbClr val="1C3462"/>
                </a:solidFill>
              </a:rPr>
              <a:t>Reminder</a:t>
            </a:r>
            <a:br>
              <a:rPr lang="en-US" dirty="0">
                <a:solidFill>
                  <a:srgbClr val="1C3462"/>
                </a:solidFill>
                <a:latin typeface="Segoe Script" pitchFamily="34" charset="0"/>
              </a:rPr>
            </a:br>
            <a:endParaRPr lang="en-US" dirty="0">
              <a:solidFill>
                <a:srgbClr val="1C3462"/>
              </a:solidFill>
            </a:endParaRPr>
          </a:p>
        </p:txBody>
      </p:sp>
      <p:sp>
        <p:nvSpPr>
          <p:cNvPr id="8" name="Title 1">
            <a:extLst>
              <a:ext uri="{FF2B5EF4-FFF2-40B4-BE49-F238E27FC236}">
                <a16:creationId xmlns:a16="http://schemas.microsoft.com/office/drawing/2014/main" id="{4CAA7F49-2BE5-4C7D-96B9-671545BC683D}"/>
              </a:ext>
            </a:extLst>
          </p:cNvPr>
          <p:cNvSpPr txBox="1">
            <a:spLocks/>
          </p:cNvSpPr>
          <p:nvPr/>
        </p:nvSpPr>
        <p:spPr>
          <a:xfrm>
            <a:off x="838200" y="4597819"/>
            <a:ext cx="10515600" cy="396875"/>
          </a:xfrm>
          <a:prstGeom prst="rect">
            <a:avLst/>
          </a:prstGeom>
          <a:noFill/>
          <a:ln>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sz="1800" b="1" dirty="0">
                <a:solidFill>
                  <a:srgbClr val="FF0000"/>
                </a:solidFill>
              </a:rPr>
              <a:t>Once you make your decision or are defaulted you may not make changes.</a:t>
            </a:r>
          </a:p>
        </p:txBody>
      </p:sp>
      <p:sp>
        <p:nvSpPr>
          <p:cNvPr id="9" name="Content Placeholder 2">
            <a:extLst>
              <a:ext uri="{FF2B5EF4-FFF2-40B4-BE49-F238E27FC236}">
                <a16:creationId xmlns:a16="http://schemas.microsoft.com/office/drawing/2014/main" id="{7606898E-F593-4718-9DC7-F5D74CC91C39}"/>
              </a:ext>
            </a:extLst>
          </p:cNvPr>
          <p:cNvSpPr>
            <a:spLocks noGrp="1"/>
          </p:cNvSpPr>
          <p:nvPr>
            <p:ph sz="quarter" idx="10"/>
          </p:nvPr>
        </p:nvSpPr>
        <p:spPr>
          <a:xfrm>
            <a:off x="838198" y="1143001"/>
            <a:ext cx="5121925" cy="3376246"/>
          </a:xfrm>
          <a:ln>
            <a:solidFill>
              <a:schemeClr val="accent1">
                <a:lumMod val="60000"/>
                <a:lumOff val="40000"/>
              </a:schemeClr>
            </a:solidFill>
          </a:ln>
        </p:spPr>
        <p:txBody>
          <a:bodyPr/>
          <a:lstStyle/>
          <a:p>
            <a:pPr marL="0" lvl="0" indent="0" algn="ctr">
              <a:lnSpc>
                <a:spcPct val="100000"/>
              </a:lnSpc>
              <a:spcBef>
                <a:spcPct val="20000"/>
              </a:spcBef>
              <a:buClr>
                <a:schemeClr val="tx2"/>
              </a:buClr>
              <a:buSzPct val="85000"/>
              <a:buNone/>
            </a:pPr>
            <a:r>
              <a:rPr lang="en-US" sz="3000" dirty="0">
                <a:solidFill>
                  <a:srgbClr val="1825AA"/>
                </a:solidFill>
              </a:rPr>
              <a:t>New Members</a:t>
            </a:r>
            <a:endParaRPr lang="en-US" sz="3000" i="1" dirty="0">
              <a:solidFill>
                <a:srgbClr val="1825AA"/>
              </a:solidFill>
            </a:endParaRPr>
          </a:p>
          <a:p>
            <a:pPr marL="0" lvl="0" indent="0" algn="ctr">
              <a:lnSpc>
                <a:spcPct val="100000"/>
              </a:lnSpc>
              <a:spcBef>
                <a:spcPct val="20000"/>
              </a:spcBef>
              <a:buClr>
                <a:schemeClr val="tx2"/>
              </a:buClr>
              <a:buSzPct val="85000"/>
              <a:buNone/>
            </a:pPr>
            <a:endParaRPr lang="en-US" sz="16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800" dirty="0">
                <a:solidFill>
                  <a:prstClr val="black"/>
                </a:solidFill>
              </a:rPr>
              <a:t>Have 90 days to make a plan decision</a:t>
            </a:r>
          </a:p>
          <a:p>
            <a:pPr marL="274320" lvl="0" indent="-274320">
              <a:lnSpc>
                <a:spcPct val="100000"/>
              </a:lnSpc>
              <a:spcBef>
                <a:spcPct val="20000"/>
              </a:spcBef>
              <a:buClr>
                <a:srgbClr val="D16349"/>
              </a:buClr>
              <a:buSzPct val="85000"/>
              <a:buFont typeface="Wingdings 2"/>
              <a:buChar char=""/>
            </a:pPr>
            <a:endParaRPr lang="en-US" sz="18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800" dirty="0">
                <a:solidFill>
                  <a:prstClr val="black"/>
                </a:solidFill>
              </a:rPr>
              <a:t>Will automatically be placed in plan 2</a:t>
            </a:r>
          </a:p>
          <a:p>
            <a:pPr marL="274320" lvl="0" indent="-274320">
              <a:lnSpc>
                <a:spcPct val="100000"/>
              </a:lnSpc>
              <a:spcBef>
                <a:spcPct val="20000"/>
              </a:spcBef>
              <a:buClr>
                <a:srgbClr val="D16349"/>
              </a:buClr>
              <a:buSzPct val="85000"/>
              <a:buFont typeface="Wingdings 2"/>
              <a:buChar char=""/>
            </a:pPr>
            <a:endParaRPr lang="en-US" sz="1800" dirty="0">
              <a:solidFill>
                <a:prstClr val="black"/>
              </a:solidFill>
            </a:endParaRPr>
          </a:p>
          <a:p>
            <a:pPr marL="274320" lvl="0" indent="-274320">
              <a:lnSpc>
                <a:spcPct val="100000"/>
              </a:lnSpc>
              <a:spcBef>
                <a:spcPct val="20000"/>
              </a:spcBef>
              <a:buClr>
                <a:schemeClr val="tx2"/>
              </a:buClr>
              <a:buSzPct val="85000"/>
              <a:buFont typeface="Wingdings 2"/>
              <a:buChar char=""/>
            </a:pPr>
            <a:r>
              <a:rPr lang="en-US" sz="1800" dirty="0">
                <a:solidFill>
                  <a:prstClr val="black"/>
                </a:solidFill>
              </a:rPr>
              <a:t>Will default to plan 2 if no choice is made</a:t>
            </a:r>
          </a:p>
          <a:p>
            <a:pPr marL="0" indent="0">
              <a:buNone/>
            </a:pPr>
            <a:endParaRPr lang="en-US" dirty="0"/>
          </a:p>
        </p:txBody>
      </p:sp>
      <p:sp>
        <p:nvSpPr>
          <p:cNvPr id="10" name="Content Placeholder 2">
            <a:extLst>
              <a:ext uri="{FF2B5EF4-FFF2-40B4-BE49-F238E27FC236}">
                <a16:creationId xmlns:a16="http://schemas.microsoft.com/office/drawing/2014/main" id="{BB3F0DE2-29EA-4E98-845B-0C32FE0F4A7D}"/>
              </a:ext>
            </a:extLst>
          </p:cNvPr>
          <p:cNvSpPr txBox="1">
            <a:spLocks/>
          </p:cNvSpPr>
          <p:nvPr/>
        </p:nvSpPr>
        <p:spPr>
          <a:xfrm>
            <a:off x="6096001" y="1143001"/>
            <a:ext cx="5257802" cy="3376246"/>
          </a:xfrm>
          <a:prstGeom prst="rect">
            <a:avLst/>
          </a:prstGeom>
          <a:ln>
            <a:solidFill>
              <a:schemeClr val="accent1">
                <a:lumMod val="60000"/>
                <a:lumOff val="40000"/>
              </a:schemeClr>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20000"/>
              </a:spcBef>
              <a:buClr>
                <a:schemeClr val="tx2"/>
              </a:buClr>
              <a:buSzPct val="85000"/>
              <a:buFont typeface="Arial" panose="020B0604020202020204" pitchFamily="34" charset="0"/>
              <a:buNone/>
            </a:pPr>
            <a:r>
              <a:rPr lang="en-US" sz="3000" dirty="0">
                <a:solidFill>
                  <a:srgbClr val="1825AA"/>
                </a:solidFill>
              </a:rPr>
              <a:t>Returning Plan 3 Members</a:t>
            </a:r>
            <a:endParaRPr lang="en-US" sz="4400" dirty="0">
              <a:solidFill>
                <a:srgbClr val="1825AA"/>
              </a:solidFill>
            </a:endParaRPr>
          </a:p>
          <a:p>
            <a:pPr marL="0" indent="0" algn="ctr">
              <a:lnSpc>
                <a:spcPct val="100000"/>
              </a:lnSpc>
              <a:spcBef>
                <a:spcPct val="20000"/>
              </a:spcBef>
              <a:buClr>
                <a:schemeClr val="tx2"/>
              </a:buClr>
              <a:buSzPct val="85000"/>
              <a:buFont typeface="Arial" panose="020B0604020202020204" pitchFamily="34" charset="0"/>
              <a:buNone/>
            </a:pPr>
            <a:r>
              <a:rPr lang="en-US" sz="1600" i="1" dirty="0">
                <a:solidFill>
                  <a:srgbClr val="1825AA"/>
                </a:solidFill>
              </a:rPr>
              <a:t>	</a:t>
            </a:r>
          </a:p>
          <a:p>
            <a:pPr marL="274320" indent="-274320">
              <a:lnSpc>
                <a:spcPct val="100000"/>
              </a:lnSpc>
              <a:spcBef>
                <a:spcPct val="20000"/>
              </a:spcBef>
              <a:buClr>
                <a:schemeClr val="tx2"/>
              </a:buClr>
              <a:buSzPct val="85000"/>
              <a:buFont typeface="Wingdings 2"/>
              <a:buChar char=""/>
            </a:pPr>
            <a:r>
              <a:rPr lang="en-US" sz="1600" dirty="0">
                <a:solidFill>
                  <a:prstClr val="black"/>
                </a:solidFill>
              </a:rPr>
              <a:t>Have 90 days to select a new rate &amp; investment program</a:t>
            </a:r>
          </a:p>
          <a:p>
            <a:pPr marL="274320" indent="-274320">
              <a:lnSpc>
                <a:spcPct val="100000"/>
              </a:lnSpc>
              <a:spcBef>
                <a:spcPct val="20000"/>
              </a:spcBef>
              <a:buClr>
                <a:srgbClr val="D16349"/>
              </a:buClr>
              <a:buSzPct val="85000"/>
              <a:buFont typeface="Wingdings 2"/>
              <a:buChar char=""/>
            </a:pPr>
            <a:endParaRPr lang="en-US" sz="1600" dirty="0">
              <a:solidFill>
                <a:prstClr val="black"/>
              </a:solidFill>
            </a:endParaRPr>
          </a:p>
          <a:p>
            <a:pPr marL="274320" indent="-274320">
              <a:lnSpc>
                <a:spcPct val="100000"/>
              </a:lnSpc>
              <a:spcBef>
                <a:spcPct val="20000"/>
              </a:spcBef>
              <a:buClr>
                <a:schemeClr val="tx2"/>
              </a:buClr>
              <a:buSzPct val="85000"/>
              <a:buFont typeface="Wingdings 2"/>
              <a:buChar char=""/>
            </a:pPr>
            <a:r>
              <a:rPr lang="en-US" sz="1600" dirty="0">
                <a:solidFill>
                  <a:prstClr val="black"/>
                </a:solidFill>
              </a:rPr>
              <a:t>Will not contribute to retirement until forms have been submitted</a:t>
            </a:r>
          </a:p>
          <a:p>
            <a:pPr marL="274320" indent="-274320">
              <a:lnSpc>
                <a:spcPct val="100000"/>
              </a:lnSpc>
              <a:spcBef>
                <a:spcPct val="20000"/>
              </a:spcBef>
              <a:buClr>
                <a:srgbClr val="D16349"/>
              </a:buClr>
              <a:buSzPct val="85000"/>
              <a:buFont typeface="Wingdings 2"/>
              <a:buChar char=""/>
            </a:pPr>
            <a:endParaRPr lang="en-US" sz="1600" dirty="0">
              <a:solidFill>
                <a:prstClr val="black"/>
              </a:solidFill>
            </a:endParaRPr>
          </a:p>
          <a:p>
            <a:pPr marL="274320" indent="-274320">
              <a:lnSpc>
                <a:spcPct val="100000"/>
              </a:lnSpc>
              <a:spcBef>
                <a:spcPct val="20000"/>
              </a:spcBef>
              <a:buClr>
                <a:schemeClr val="tx2"/>
              </a:buClr>
              <a:buSzPct val="85000"/>
              <a:buFont typeface="Wingdings 2"/>
              <a:buChar char=""/>
            </a:pPr>
            <a:r>
              <a:rPr lang="en-US" sz="1600" dirty="0">
                <a:solidFill>
                  <a:prstClr val="black"/>
                </a:solidFill>
              </a:rPr>
              <a:t>Will default to 5% with self investing if no choice is made</a:t>
            </a:r>
          </a:p>
          <a:p>
            <a:pPr marL="0" indent="0">
              <a:buFont typeface="Arial" panose="020B0604020202020204" pitchFamily="34" charset="0"/>
              <a:buNone/>
            </a:pPr>
            <a:endParaRPr lang="en-US" dirty="0"/>
          </a:p>
        </p:txBody>
      </p:sp>
      <p:pic>
        <p:nvPicPr>
          <p:cNvPr id="11" name="Recorded Sound">
            <a:hlinkClick r:id="" action="ppaction://media"/>
            <a:extLst>
              <a:ext uri="{FF2B5EF4-FFF2-40B4-BE49-F238E27FC236}">
                <a16:creationId xmlns:a16="http://schemas.microsoft.com/office/drawing/2014/main" id="{A4B54C30-3F5B-435E-A108-1B48F00DEEFA}"/>
              </a:ext>
            </a:extLst>
          </p:cNvPr>
          <p:cNvPicPr>
            <a:picLocks noChangeAspect="1"/>
          </p:cNvPicPr>
          <p:nvPr>
            <a:audioFile r:link="rId1"/>
            <p:extLst>
              <p:ext uri="{DAA4B4D4-6D71-4841-9C94-3DE7FCFB9230}">
                <p14:media xmlns:p14="http://schemas.microsoft.com/office/powerpoint/2010/main" r:embed="rId2">
                  <p14:trim st="1880" end="147477.0612"/>
                </p14:media>
              </p:ext>
            </p:extLst>
          </p:nvPr>
        </p:nvPicPr>
        <p:blipFill>
          <a:blip r:embed="rId4"/>
          <a:stretch>
            <a:fillRect/>
          </a:stretch>
        </p:blipFill>
        <p:spPr>
          <a:xfrm>
            <a:off x="12254523" y="6439816"/>
            <a:ext cx="406400" cy="406400"/>
          </a:xfrm>
          <a:prstGeom prst="rect">
            <a:avLst/>
          </a:prstGeom>
        </p:spPr>
      </p:pic>
    </p:spTree>
    <p:extLst>
      <p:ext uri="{BB962C8B-B14F-4D97-AF65-F5344CB8AC3E}">
        <p14:creationId xmlns:p14="http://schemas.microsoft.com/office/powerpoint/2010/main" val="1951339153"/>
      </p:ext>
    </p:extLst>
  </p:cSld>
  <p:clrMapOvr>
    <a:masterClrMapping/>
  </p:clrMapOvr>
  <mc:AlternateContent xmlns:mc="http://schemas.openxmlformats.org/markup-compatibility/2006" xmlns:p14="http://schemas.microsoft.com/office/powerpoint/2010/main">
    <mc:Choice Requires="p14">
      <p:transition spd="slow" p14:dur="2000" advTm="49000"/>
    </mc:Choice>
    <mc:Fallback xmlns="">
      <p:transition spd="slow" advTm="4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5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606">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7579"/>
          </a:xfrm>
          <a:solidFill>
            <a:srgbClr val="F6B221"/>
          </a:solidFill>
          <a:ln>
            <a:solidFill>
              <a:srgbClr val="1825AA"/>
            </a:solidFill>
          </a:ln>
        </p:spPr>
        <p:txBody>
          <a:bodyPr/>
          <a:lstStyle/>
          <a:p>
            <a:pPr algn="ctr"/>
            <a:r>
              <a:rPr lang="en-US" b="1" dirty="0">
                <a:solidFill>
                  <a:srgbClr val="1C3462"/>
                </a:solidFill>
              </a:rPr>
              <a:t>Resources</a:t>
            </a:r>
          </a:p>
        </p:txBody>
      </p:sp>
      <p:sp>
        <p:nvSpPr>
          <p:cNvPr id="3" name="Content Placeholder 2"/>
          <p:cNvSpPr>
            <a:spLocks noGrp="1"/>
          </p:cNvSpPr>
          <p:nvPr>
            <p:ph sz="quarter" idx="10"/>
          </p:nvPr>
        </p:nvSpPr>
        <p:spPr>
          <a:xfrm>
            <a:off x="838200" y="1487277"/>
            <a:ext cx="10515600" cy="3876031"/>
          </a:xfrm>
          <a:ln>
            <a:solidFill>
              <a:schemeClr val="accent1">
                <a:lumMod val="60000"/>
                <a:lumOff val="40000"/>
              </a:schemeClr>
            </a:solidFill>
          </a:ln>
        </p:spPr>
        <p:txBody>
          <a:bodyPr/>
          <a:lstStyle/>
          <a:p>
            <a:pPr>
              <a:lnSpc>
                <a:spcPct val="100000"/>
              </a:lnSpc>
              <a:spcBef>
                <a:spcPct val="20000"/>
              </a:spcBef>
              <a:buClr>
                <a:schemeClr val="tx2"/>
              </a:buClr>
              <a:buSzPct val="85000"/>
            </a:pPr>
            <a:r>
              <a:rPr lang="en-US" sz="2400" dirty="0">
                <a:solidFill>
                  <a:prstClr val="black"/>
                </a:solidFill>
              </a:rPr>
              <a:t>Key features of both plans may be found on page 10 of the choice booklet</a:t>
            </a:r>
          </a:p>
          <a:p>
            <a:pPr marL="0" lvl="0" indent="0">
              <a:lnSpc>
                <a:spcPct val="100000"/>
              </a:lnSpc>
              <a:spcBef>
                <a:spcPct val="20000"/>
              </a:spcBef>
              <a:buClr>
                <a:srgbClr val="D16349"/>
              </a:buClr>
              <a:buSzPct val="85000"/>
              <a:buNone/>
            </a:pPr>
            <a:endParaRPr lang="en-US" sz="2400" dirty="0">
              <a:solidFill>
                <a:prstClr val="black"/>
              </a:solidFill>
            </a:endParaRPr>
          </a:p>
          <a:p>
            <a:pPr>
              <a:lnSpc>
                <a:spcPct val="100000"/>
              </a:lnSpc>
              <a:spcBef>
                <a:spcPct val="20000"/>
              </a:spcBef>
              <a:buClr>
                <a:schemeClr val="tx2"/>
              </a:buClr>
              <a:buSzPct val="85000"/>
            </a:pPr>
            <a:r>
              <a:rPr lang="en-US" sz="2400" dirty="0">
                <a:solidFill>
                  <a:prstClr val="black"/>
                </a:solidFill>
              </a:rPr>
              <a:t>DRS Website – </a:t>
            </a:r>
            <a:r>
              <a:rPr lang="en-US" sz="2400" dirty="0">
                <a:solidFill>
                  <a:prstClr val="black"/>
                </a:solidFill>
                <a:hlinkClick r:id="rId4"/>
              </a:rPr>
              <a:t>www.drs.wa.gov</a:t>
            </a:r>
            <a:endParaRPr lang="en-US" sz="2400" dirty="0">
              <a:solidFill>
                <a:prstClr val="black"/>
              </a:solidFill>
            </a:endParaRPr>
          </a:p>
          <a:p>
            <a:pPr marL="617220" lvl="1" indent="-342900">
              <a:lnSpc>
                <a:spcPct val="100000"/>
              </a:lnSpc>
              <a:spcBef>
                <a:spcPct val="20000"/>
              </a:spcBef>
              <a:buClr>
                <a:schemeClr val="tx2"/>
              </a:buClr>
              <a:buSzPct val="70000"/>
            </a:pPr>
            <a:r>
              <a:rPr lang="en-US" sz="1800" b="1" dirty="0"/>
              <a:t>Financial Modeling Software</a:t>
            </a:r>
            <a:r>
              <a:rPr lang="en-US" sz="1800" dirty="0"/>
              <a:t> to compare the projected retirement benefits for Plan 2 &amp; 3</a:t>
            </a:r>
          </a:p>
          <a:p>
            <a:pPr marL="617220" lvl="1" indent="-342900">
              <a:lnSpc>
                <a:spcPct val="100000"/>
              </a:lnSpc>
              <a:spcBef>
                <a:spcPct val="20000"/>
              </a:spcBef>
              <a:buClr>
                <a:schemeClr val="tx2"/>
              </a:buClr>
              <a:buSzPct val="70000"/>
            </a:pPr>
            <a:r>
              <a:rPr lang="en-US" sz="1800" b="1" dirty="0"/>
              <a:t>Online Benefit Estimators </a:t>
            </a:r>
            <a:r>
              <a:rPr lang="en-US" sz="1800" dirty="0"/>
              <a:t>to calculate your future benefit allowing you to run a variety of scenarios to see what works best for you</a:t>
            </a:r>
          </a:p>
          <a:p>
            <a:pPr marL="0" indent="0">
              <a:buNone/>
            </a:pPr>
            <a:endParaRPr lang="en-US" dirty="0"/>
          </a:p>
        </p:txBody>
      </p:sp>
      <p:pic>
        <p:nvPicPr>
          <p:cNvPr id="5" name="Recorded Sound">
            <a:hlinkClick r:id="" action="ppaction://media"/>
            <a:extLst>
              <a:ext uri="{FF2B5EF4-FFF2-40B4-BE49-F238E27FC236}">
                <a16:creationId xmlns:a16="http://schemas.microsoft.com/office/drawing/2014/main" id="{140D1301-0A7E-48F6-9A38-17976889AD49}"/>
              </a:ext>
            </a:extLst>
          </p:cNvPr>
          <p:cNvPicPr>
            <a:picLocks noChangeAspect="1"/>
          </p:cNvPicPr>
          <p:nvPr>
            <a:audioFile r:link="rId1"/>
            <p:extLst>
              <p:ext uri="{DAA4B4D4-6D71-4841-9C94-3DE7FCFB9230}">
                <p14:media xmlns:p14="http://schemas.microsoft.com/office/powerpoint/2010/main" r:embed="rId2">
                  <p14:trim st="1143" end="67064.0816"/>
                </p14:media>
              </p:ext>
            </p:extLst>
          </p:nvPr>
        </p:nvPicPr>
        <p:blipFill>
          <a:blip r:embed="rId5"/>
          <a:stretch>
            <a:fillRect/>
          </a:stretch>
        </p:blipFill>
        <p:spPr>
          <a:xfrm>
            <a:off x="12264230" y="6300841"/>
            <a:ext cx="557159" cy="557159"/>
          </a:xfrm>
          <a:prstGeom prst="rect">
            <a:avLst/>
          </a:prstGeom>
        </p:spPr>
      </p:pic>
    </p:spTree>
    <p:extLst>
      <p:ext uri="{BB962C8B-B14F-4D97-AF65-F5344CB8AC3E}">
        <p14:creationId xmlns:p14="http://schemas.microsoft.com/office/powerpoint/2010/main" val="1008347552"/>
      </p:ext>
    </p:extLst>
  </p:cSld>
  <p:clrMapOvr>
    <a:masterClrMapping/>
  </p:clrMapOvr>
  <mc:AlternateContent xmlns:mc="http://schemas.openxmlformats.org/markup-compatibility/2006" xmlns:p14="http://schemas.microsoft.com/office/powerpoint/2010/main">
    <mc:Choice Requires="p14">
      <p:transition spd="slow" p14:dur="2000" advTm="28000"/>
    </mc:Choice>
    <mc:Fallback xmlns="">
      <p:transition spd="slow" advTm="2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606">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5545"/>
          </a:xfrm>
          <a:solidFill>
            <a:srgbClr val="F6B221"/>
          </a:solidFill>
          <a:ln>
            <a:solidFill>
              <a:schemeClr val="accent1">
                <a:lumMod val="60000"/>
                <a:lumOff val="40000"/>
              </a:schemeClr>
            </a:solidFill>
          </a:ln>
        </p:spPr>
        <p:txBody>
          <a:bodyPr/>
          <a:lstStyle/>
          <a:p>
            <a:pPr algn="ctr"/>
            <a:r>
              <a:rPr lang="en-US" b="1" dirty="0">
                <a:solidFill>
                  <a:srgbClr val="1C3462"/>
                </a:solidFill>
              </a:rPr>
              <a:t>Forms</a:t>
            </a:r>
          </a:p>
        </p:txBody>
      </p:sp>
      <p:sp>
        <p:nvSpPr>
          <p:cNvPr id="3" name="Content Placeholder 2"/>
          <p:cNvSpPr>
            <a:spLocks noGrp="1"/>
          </p:cNvSpPr>
          <p:nvPr>
            <p:ph sz="quarter" idx="10"/>
          </p:nvPr>
        </p:nvSpPr>
        <p:spPr>
          <a:xfrm>
            <a:off x="838200" y="1333041"/>
            <a:ext cx="5131777" cy="4043822"/>
          </a:xfrm>
          <a:ln>
            <a:solidFill>
              <a:schemeClr val="accent1">
                <a:lumMod val="60000"/>
                <a:lumOff val="40000"/>
              </a:schemeClr>
            </a:solidFill>
          </a:ln>
        </p:spPr>
        <p:txBody>
          <a:bodyPr/>
          <a:lstStyle/>
          <a:p>
            <a:pPr marL="0" lvl="0" indent="0" algn="ctr">
              <a:lnSpc>
                <a:spcPct val="100000"/>
              </a:lnSpc>
              <a:spcBef>
                <a:spcPct val="20000"/>
              </a:spcBef>
              <a:buClr>
                <a:srgbClr val="D16349"/>
              </a:buClr>
              <a:buSzPct val="85000"/>
              <a:buNone/>
            </a:pPr>
            <a:r>
              <a:rPr lang="en-US" dirty="0">
                <a:solidFill>
                  <a:srgbClr val="1825AA"/>
                </a:solidFill>
              </a:rPr>
              <a:t>Member Information Form</a:t>
            </a:r>
          </a:p>
          <a:p>
            <a:pPr marL="274320" lvl="0" indent="-274320">
              <a:lnSpc>
                <a:spcPct val="100000"/>
              </a:lnSpc>
              <a:spcBef>
                <a:spcPct val="20000"/>
              </a:spcBef>
              <a:buClr>
                <a:srgbClr val="D16349"/>
              </a:buClr>
              <a:buSzPct val="85000"/>
            </a:pPr>
            <a:endParaRPr lang="en-US" sz="2000" dirty="0">
              <a:solidFill>
                <a:prstClr val="black"/>
              </a:solidFill>
            </a:endParaRPr>
          </a:p>
          <a:p>
            <a:pPr>
              <a:lnSpc>
                <a:spcPct val="100000"/>
              </a:lnSpc>
              <a:spcBef>
                <a:spcPct val="20000"/>
              </a:spcBef>
              <a:buClr>
                <a:schemeClr val="tx2"/>
              </a:buClr>
              <a:buSzPct val="85000"/>
            </a:pPr>
            <a:r>
              <a:rPr lang="en-US" sz="1800" dirty="0">
                <a:solidFill>
                  <a:prstClr val="black"/>
                </a:solidFill>
              </a:rPr>
              <a:t>Dated within 90 Days </a:t>
            </a:r>
            <a:r>
              <a:rPr lang="en-US" sz="1800" b="1" dirty="0">
                <a:solidFill>
                  <a:prstClr val="black"/>
                </a:solidFill>
              </a:rPr>
              <a:t>after start date</a:t>
            </a:r>
          </a:p>
          <a:p>
            <a:pPr marL="274320" lvl="0" indent="-274320">
              <a:lnSpc>
                <a:spcPct val="100000"/>
              </a:lnSpc>
              <a:spcBef>
                <a:spcPct val="20000"/>
              </a:spcBef>
              <a:buClr>
                <a:srgbClr val="D16349"/>
              </a:buClr>
              <a:buSzPct val="85000"/>
            </a:pPr>
            <a:endParaRPr lang="en-US" sz="2000" dirty="0">
              <a:solidFill>
                <a:prstClr val="black"/>
              </a:solidFill>
            </a:endParaRPr>
          </a:p>
          <a:p>
            <a:pPr>
              <a:lnSpc>
                <a:spcPct val="100000"/>
              </a:lnSpc>
              <a:spcBef>
                <a:spcPct val="20000"/>
              </a:spcBef>
              <a:buClr>
                <a:schemeClr val="tx2"/>
              </a:buClr>
              <a:buSzPct val="85000"/>
            </a:pPr>
            <a:r>
              <a:rPr lang="en-US" sz="1800" dirty="0">
                <a:solidFill>
                  <a:prstClr val="black"/>
                </a:solidFill>
              </a:rPr>
              <a:t>Do not cross anything off or make corrections to the form. Must redo form if any errors</a:t>
            </a:r>
          </a:p>
          <a:p>
            <a:pPr marL="0" lvl="0" indent="0">
              <a:lnSpc>
                <a:spcPct val="100000"/>
              </a:lnSpc>
              <a:spcBef>
                <a:spcPct val="20000"/>
              </a:spcBef>
              <a:buClr>
                <a:schemeClr val="tx2"/>
              </a:buClr>
              <a:buSzPct val="85000"/>
              <a:buNone/>
            </a:pPr>
            <a:endParaRPr lang="en-US" sz="2000" dirty="0">
              <a:solidFill>
                <a:prstClr val="black"/>
              </a:solidFill>
            </a:endParaRPr>
          </a:p>
          <a:p>
            <a:pPr>
              <a:lnSpc>
                <a:spcPct val="100000"/>
              </a:lnSpc>
              <a:spcBef>
                <a:spcPct val="20000"/>
              </a:spcBef>
              <a:buClr>
                <a:schemeClr val="tx2"/>
              </a:buClr>
              <a:buSzPct val="85000"/>
            </a:pPr>
            <a:r>
              <a:rPr lang="en-US" sz="1800" dirty="0">
                <a:solidFill>
                  <a:prstClr val="black"/>
                </a:solidFill>
              </a:rPr>
              <a:t>Contact the payroll department for a new form</a:t>
            </a:r>
            <a:endParaRPr lang="en-US" sz="1800" dirty="0"/>
          </a:p>
          <a:p>
            <a:endParaRPr lang="en-US" sz="2000" dirty="0"/>
          </a:p>
        </p:txBody>
      </p:sp>
      <p:sp>
        <p:nvSpPr>
          <p:cNvPr id="7" name="Content Placeholder 2"/>
          <p:cNvSpPr txBox="1">
            <a:spLocks/>
          </p:cNvSpPr>
          <p:nvPr/>
        </p:nvSpPr>
        <p:spPr>
          <a:xfrm>
            <a:off x="6096000" y="1333041"/>
            <a:ext cx="5233929" cy="4043822"/>
          </a:xfrm>
          <a:prstGeom prst="rect">
            <a:avLst/>
          </a:prstGeom>
          <a:ln>
            <a:solidFill>
              <a:schemeClr val="accent1">
                <a:lumMod val="60000"/>
                <a:lumOff val="40000"/>
              </a:schemeClr>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ct val="20000"/>
              </a:spcBef>
              <a:buClr>
                <a:srgbClr val="D16349"/>
              </a:buClr>
              <a:buSzPct val="85000"/>
              <a:buFont typeface="Arial" panose="020B0604020202020204" pitchFamily="34" charset="0"/>
              <a:buNone/>
            </a:pPr>
            <a:r>
              <a:rPr lang="en-US" dirty="0">
                <a:solidFill>
                  <a:srgbClr val="1825AA"/>
                </a:solidFill>
              </a:rPr>
              <a:t>Beneficiary Form</a:t>
            </a:r>
          </a:p>
          <a:p>
            <a:pPr marL="274320" indent="-274320">
              <a:lnSpc>
                <a:spcPct val="100000"/>
              </a:lnSpc>
              <a:spcBef>
                <a:spcPct val="20000"/>
              </a:spcBef>
              <a:buClr>
                <a:srgbClr val="D16349"/>
              </a:buClr>
              <a:buSzPct val="85000"/>
            </a:pPr>
            <a:endParaRPr lang="en-US" sz="2000" dirty="0">
              <a:solidFill>
                <a:prstClr val="black"/>
              </a:solidFill>
            </a:endParaRPr>
          </a:p>
          <a:p>
            <a:pPr>
              <a:lnSpc>
                <a:spcPct val="100000"/>
              </a:lnSpc>
              <a:spcBef>
                <a:spcPct val="20000"/>
              </a:spcBef>
              <a:buClr>
                <a:schemeClr val="tx2"/>
              </a:buClr>
              <a:buSzPct val="85000"/>
            </a:pPr>
            <a:r>
              <a:rPr lang="en-US" sz="1800" dirty="0">
                <a:solidFill>
                  <a:prstClr val="black"/>
                </a:solidFill>
              </a:rPr>
              <a:t>Make sure to include Social Security Numbers for beneficiaries</a:t>
            </a:r>
          </a:p>
          <a:p>
            <a:pPr marL="0" indent="0">
              <a:lnSpc>
                <a:spcPct val="100000"/>
              </a:lnSpc>
              <a:spcBef>
                <a:spcPct val="20000"/>
              </a:spcBef>
              <a:buClr>
                <a:schemeClr val="tx2"/>
              </a:buClr>
              <a:buSzPct val="85000"/>
              <a:buNone/>
            </a:pPr>
            <a:endParaRPr lang="en-US" sz="1800" dirty="0">
              <a:solidFill>
                <a:prstClr val="black"/>
              </a:solidFill>
            </a:endParaRPr>
          </a:p>
          <a:p>
            <a:pPr>
              <a:lnSpc>
                <a:spcPct val="100000"/>
              </a:lnSpc>
              <a:spcBef>
                <a:spcPct val="20000"/>
              </a:spcBef>
              <a:buClr>
                <a:schemeClr val="tx2"/>
              </a:buClr>
              <a:buSzPct val="85000"/>
            </a:pPr>
            <a:r>
              <a:rPr lang="en-US" sz="1800" dirty="0">
                <a:solidFill>
                  <a:prstClr val="black"/>
                </a:solidFill>
              </a:rPr>
              <a:t>Sign into DRS account to update beneficiaries</a:t>
            </a:r>
          </a:p>
          <a:p>
            <a:pPr marL="0" indent="0">
              <a:lnSpc>
                <a:spcPct val="100000"/>
              </a:lnSpc>
              <a:spcBef>
                <a:spcPct val="20000"/>
              </a:spcBef>
              <a:buClr>
                <a:schemeClr val="tx2"/>
              </a:buClr>
              <a:buSzPct val="85000"/>
              <a:buNone/>
            </a:pPr>
            <a:endParaRPr lang="en-US" sz="2000" dirty="0">
              <a:solidFill>
                <a:prstClr val="black"/>
              </a:solidFill>
            </a:endParaRPr>
          </a:p>
          <a:p>
            <a:pPr marL="0" indent="0">
              <a:buNone/>
            </a:pPr>
            <a:endParaRPr lang="en-US" sz="2000" dirty="0"/>
          </a:p>
        </p:txBody>
      </p:sp>
      <p:pic>
        <p:nvPicPr>
          <p:cNvPr id="8" name="Recorded Sound">
            <a:hlinkClick r:id="" action="ppaction://media"/>
            <a:extLst>
              <a:ext uri="{FF2B5EF4-FFF2-40B4-BE49-F238E27FC236}">
                <a16:creationId xmlns:a16="http://schemas.microsoft.com/office/drawing/2014/main" id="{E419245C-3BEB-4A45-9800-DC54AA095EC6}"/>
              </a:ext>
            </a:extLst>
          </p:cNvPr>
          <p:cNvPicPr>
            <a:picLocks noChangeAspect="1"/>
          </p:cNvPicPr>
          <p:nvPr>
            <a:audioFile r:link="rId1"/>
            <p:extLst>
              <p:ext uri="{DAA4B4D4-6D71-4841-9C94-3DE7FCFB9230}">
                <p14:media xmlns:p14="http://schemas.microsoft.com/office/powerpoint/2010/main" r:embed="rId2">
                  <p14:trim st="469" end="150389.3696"/>
                </p14:media>
              </p:ext>
            </p:extLst>
          </p:nvPr>
        </p:nvPicPr>
        <p:blipFill>
          <a:blip r:embed="rId4"/>
          <a:stretch>
            <a:fillRect/>
          </a:stretch>
        </p:blipFill>
        <p:spPr>
          <a:xfrm>
            <a:off x="12284112" y="6451600"/>
            <a:ext cx="406400" cy="406400"/>
          </a:xfrm>
          <a:prstGeom prst="rect">
            <a:avLst/>
          </a:prstGeom>
        </p:spPr>
      </p:pic>
    </p:spTree>
    <p:extLst>
      <p:ext uri="{BB962C8B-B14F-4D97-AF65-F5344CB8AC3E}">
        <p14:creationId xmlns:p14="http://schemas.microsoft.com/office/powerpoint/2010/main" val="2276011988"/>
      </p:ext>
    </p:extLst>
  </p:cSld>
  <p:clrMapOvr>
    <a:masterClrMapping/>
  </p:clrMapOvr>
  <mc:AlternateContent xmlns:mc="http://schemas.openxmlformats.org/markup-compatibility/2006" xmlns:p14="http://schemas.microsoft.com/office/powerpoint/2010/main">
    <mc:Choice Requires="p14">
      <p:transition spd="slow" p14:dur="2000" advTm="46000"/>
    </mc:Choice>
    <mc:Fallback xmlns="">
      <p:transition spd="slow" advTm="4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6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606">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0629"/>
          </a:xfrm>
          <a:solidFill>
            <a:srgbClr val="F6B221"/>
          </a:solidFill>
          <a:ln>
            <a:solidFill>
              <a:schemeClr val="accent1">
                <a:lumMod val="60000"/>
                <a:lumOff val="40000"/>
              </a:schemeClr>
            </a:solidFill>
          </a:ln>
        </p:spPr>
        <p:txBody>
          <a:bodyPr/>
          <a:lstStyle/>
          <a:p>
            <a:pPr algn="ctr"/>
            <a:r>
              <a:rPr lang="en-US" b="1" dirty="0">
                <a:solidFill>
                  <a:srgbClr val="1C3462"/>
                </a:solidFill>
              </a:rPr>
              <a:t>Optional Retirement Plans </a:t>
            </a:r>
          </a:p>
        </p:txBody>
      </p:sp>
      <p:sp>
        <p:nvSpPr>
          <p:cNvPr id="7" name="Content Placeholder 2">
            <a:extLst>
              <a:ext uri="{FF2B5EF4-FFF2-40B4-BE49-F238E27FC236}">
                <a16:creationId xmlns:a16="http://schemas.microsoft.com/office/drawing/2014/main" id="{18816540-D5FD-412C-B7F4-94F436624FB9}"/>
              </a:ext>
            </a:extLst>
          </p:cNvPr>
          <p:cNvSpPr>
            <a:spLocks noGrp="1"/>
          </p:cNvSpPr>
          <p:nvPr>
            <p:ph sz="quarter" idx="10"/>
          </p:nvPr>
        </p:nvSpPr>
        <p:spPr>
          <a:xfrm>
            <a:off x="838200" y="1487277"/>
            <a:ext cx="10515600" cy="3876031"/>
          </a:xfrm>
          <a:ln>
            <a:solidFill>
              <a:schemeClr val="accent1">
                <a:lumMod val="60000"/>
                <a:lumOff val="40000"/>
              </a:schemeClr>
            </a:solidFill>
          </a:ln>
        </p:spPr>
        <p:txBody>
          <a:bodyPr/>
          <a:lstStyle/>
          <a:p>
            <a:pPr marL="0" lvl="0" indent="0">
              <a:lnSpc>
                <a:spcPct val="100000"/>
              </a:lnSpc>
              <a:spcBef>
                <a:spcPct val="20000"/>
              </a:spcBef>
              <a:buClr>
                <a:srgbClr val="D16349"/>
              </a:buClr>
              <a:buSzPct val="85000"/>
              <a:buNone/>
            </a:pPr>
            <a:r>
              <a:rPr lang="en-US" sz="2400" dirty="0">
                <a:solidFill>
                  <a:prstClr val="black"/>
                </a:solidFill>
              </a:rPr>
              <a:t>All employees have the opportunity to participate </a:t>
            </a:r>
            <a:r>
              <a:rPr lang="en-US" sz="2400">
                <a:solidFill>
                  <a:prstClr val="black"/>
                </a:solidFill>
              </a:rPr>
              <a:t>in optional </a:t>
            </a:r>
            <a:r>
              <a:rPr lang="en-US" sz="2400" dirty="0">
                <a:solidFill>
                  <a:prstClr val="black"/>
                </a:solidFill>
              </a:rPr>
              <a:t>retirement plans</a:t>
            </a:r>
          </a:p>
          <a:p>
            <a:pPr marL="0" lvl="0" indent="0">
              <a:lnSpc>
                <a:spcPct val="100000"/>
              </a:lnSpc>
              <a:spcBef>
                <a:spcPct val="20000"/>
              </a:spcBef>
              <a:buClr>
                <a:srgbClr val="D16349"/>
              </a:buClr>
              <a:buSzPct val="85000"/>
              <a:buNone/>
            </a:pPr>
            <a:endParaRPr lang="en-US" sz="2000" dirty="0">
              <a:solidFill>
                <a:prstClr val="black"/>
              </a:solidFill>
            </a:endParaRPr>
          </a:p>
          <a:p>
            <a:pPr>
              <a:lnSpc>
                <a:spcPct val="100000"/>
              </a:lnSpc>
              <a:spcBef>
                <a:spcPct val="20000"/>
              </a:spcBef>
              <a:buClr>
                <a:schemeClr val="tx2"/>
              </a:buClr>
              <a:buSzPct val="85000"/>
            </a:pPr>
            <a:r>
              <a:rPr lang="en-US" sz="2400" dirty="0">
                <a:solidFill>
                  <a:prstClr val="black"/>
                </a:solidFill>
              </a:rPr>
              <a:t>457(b) Deferred Compensation Program (DCP)</a:t>
            </a:r>
          </a:p>
          <a:p>
            <a:pPr lvl="1">
              <a:lnSpc>
                <a:spcPct val="100000"/>
              </a:lnSpc>
              <a:spcBef>
                <a:spcPct val="20000"/>
              </a:spcBef>
              <a:buClr>
                <a:schemeClr val="tx2"/>
              </a:buClr>
              <a:buSzPct val="85000"/>
            </a:pPr>
            <a:r>
              <a:rPr lang="en-US" sz="2000" dirty="0">
                <a:solidFill>
                  <a:prstClr val="black"/>
                </a:solidFill>
              </a:rPr>
              <a:t>For information, please visit </a:t>
            </a:r>
            <a:r>
              <a:rPr lang="en-US" sz="2000" dirty="0">
                <a:solidFill>
                  <a:prstClr val="black"/>
                </a:solidFill>
                <a:hlinkClick r:id="rId4"/>
              </a:rPr>
              <a:t>www.drs.wa.gov/dcp</a:t>
            </a:r>
            <a:endParaRPr lang="en-US" sz="2000" dirty="0">
              <a:solidFill>
                <a:prstClr val="black"/>
              </a:solidFill>
            </a:endParaRPr>
          </a:p>
          <a:p>
            <a:pPr marL="457200" lvl="1" indent="0">
              <a:lnSpc>
                <a:spcPct val="100000"/>
              </a:lnSpc>
              <a:spcBef>
                <a:spcPct val="20000"/>
              </a:spcBef>
              <a:buClr>
                <a:schemeClr val="tx2"/>
              </a:buClr>
              <a:buSzPct val="85000"/>
              <a:buNone/>
            </a:pPr>
            <a:endParaRPr lang="en-US" sz="1400" dirty="0">
              <a:solidFill>
                <a:prstClr val="black"/>
              </a:solidFill>
            </a:endParaRPr>
          </a:p>
          <a:p>
            <a:pPr>
              <a:lnSpc>
                <a:spcPct val="100000"/>
              </a:lnSpc>
              <a:spcBef>
                <a:spcPct val="20000"/>
              </a:spcBef>
              <a:buClr>
                <a:schemeClr val="tx2"/>
              </a:buClr>
              <a:buSzPct val="85000"/>
            </a:pPr>
            <a:r>
              <a:rPr lang="en-US" sz="2400" dirty="0">
                <a:solidFill>
                  <a:prstClr val="black"/>
                </a:solidFill>
              </a:rPr>
              <a:t>403(b) Tax Sheltered Annuity (TSA)</a:t>
            </a:r>
          </a:p>
          <a:p>
            <a:pPr lvl="1">
              <a:lnSpc>
                <a:spcPct val="100000"/>
              </a:lnSpc>
              <a:spcBef>
                <a:spcPct val="20000"/>
              </a:spcBef>
              <a:buClr>
                <a:schemeClr val="tx2"/>
              </a:buClr>
              <a:buSzPct val="85000"/>
            </a:pPr>
            <a:r>
              <a:rPr lang="en-US" sz="2000" dirty="0">
                <a:solidFill>
                  <a:prstClr val="black"/>
                </a:solidFill>
              </a:rPr>
              <a:t>For information, please visit </a:t>
            </a:r>
            <a:r>
              <a:rPr lang="en-US" sz="2000" dirty="0">
                <a:solidFill>
                  <a:prstClr val="black"/>
                </a:solidFill>
                <a:hlinkClick r:id="rId5"/>
              </a:rPr>
              <a:t>www.tsacg.com/individual/plan-sponsor/</a:t>
            </a:r>
            <a:r>
              <a:rPr lang="en-US" sz="2000" dirty="0">
                <a:solidFill>
                  <a:prstClr val="black"/>
                </a:solidFill>
              </a:rPr>
              <a:t>	</a:t>
            </a:r>
          </a:p>
          <a:p>
            <a:pPr marL="457200" lvl="1" indent="0">
              <a:lnSpc>
                <a:spcPct val="100000"/>
              </a:lnSpc>
              <a:spcBef>
                <a:spcPct val="20000"/>
              </a:spcBef>
              <a:buClr>
                <a:schemeClr val="tx2"/>
              </a:buClr>
              <a:buSzPct val="85000"/>
              <a:buNone/>
            </a:pPr>
            <a:endParaRPr lang="en-US" sz="2000" dirty="0">
              <a:solidFill>
                <a:prstClr val="black"/>
              </a:solidFill>
            </a:endParaRPr>
          </a:p>
          <a:p>
            <a:pPr marL="0" indent="0">
              <a:buNone/>
            </a:pPr>
            <a:r>
              <a:rPr lang="en-US" sz="2000" dirty="0"/>
              <a:t>You may also visit the payroll department or call extension 2064</a:t>
            </a:r>
          </a:p>
        </p:txBody>
      </p:sp>
      <p:pic>
        <p:nvPicPr>
          <p:cNvPr id="5" name="Recorded Sound">
            <a:hlinkClick r:id="" action="ppaction://media"/>
            <a:extLst>
              <a:ext uri="{FF2B5EF4-FFF2-40B4-BE49-F238E27FC236}">
                <a16:creationId xmlns:a16="http://schemas.microsoft.com/office/drawing/2014/main" id="{321BBF40-E55A-4FD8-B18D-753D1CE2F23E}"/>
              </a:ext>
            </a:extLst>
          </p:cNvPr>
          <p:cNvPicPr>
            <a:picLocks noChangeAspect="1"/>
          </p:cNvPicPr>
          <p:nvPr>
            <a:audioFile r:link="rId1"/>
            <p:extLst>
              <p:ext uri="{DAA4B4D4-6D71-4841-9C94-3DE7FCFB9230}">
                <p14:media xmlns:p14="http://schemas.microsoft.com/office/powerpoint/2010/main" r:embed="rId2">
                  <p14:trim st="1404" end="534.7278"/>
                </p14:media>
              </p:ext>
            </p:extLst>
          </p:nvPr>
        </p:nvPicPr>
        <p:blipFill>
          <a:blip r:embed="rId6"/>
          <a:stretch>
            <a:fillRect/>
          </a:stretch>
        </p:blipFill>
        <p:spPr>
          <a:xfrm>
            <a:off x="12371754" y="6380061"/>
            <a:ext cx="406400" cy="406400"/>
          </a:xfrm>
          <a:prstGeom prst="rect">
            <a:avLst/>
          </a:prstGeom>
        </p:spPr>
      </p:pic>
    </p:spTree>
    <p:extLst>
      <p:ext uri="{BB962C8B-B14F-4D97-AF65-F5344CB8AC3E}">
        <p14:creationId xmlns:p14="http://schemas.microsoft.com/office/powerpoint/2010/main" val="1297564102"/>
      </p:ext>
    </p:extLst>
  </p:cSld>
  <p:clrMapOvr>
    <a:masterClrMapping/>
  </p:clrMapOvr>
  <mc:AlternateContent xmlns:mc="http://schemas.openxmlformats.org/markup-compatibility/2006" xmlns:p14="http://schemas.microsoft.com/office/powerpoint/2010/main">
    <mc:Choice Requires="p14">
      <p:transition spd="slow" p14:dur="2000" advTm="31000"/>
    </mc:Choice>
    <mc:Fallback xmlns="">
      <p:transition spd="slow" advTm="3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606">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8ECC7E6-9316-4DB2-8B0F-8C35EAB239C7}"/>
              </a:ext>
            </a:extLst>
          </p:cNvPr>
          <p:cNvSpPr txBox="1">
            <a:spLocks/>
          </p:cNvSpPr>
          <p:nvPr/>
        </p:nvSpPr>
        <p:spPr>
          <a:xfrm>
            <a:off x="838200" y="365125"/>
            <a:ext cx="10515600" cy="780629"/>
          </a:xfrm>
          <a:prstGeom prst="rect">
            <a:avLst/>
          </a:prstGeom>
          <a:solidFill>
            <a:srgbClr val="F6B221"/>
          </a:solidFill>
          <a:ln>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b="1" dirty="0">
                <a:solidFill>
                  <a:srgbClr val="1C3462"/>
                </a:solidFill>
              </a:rPr>
              <a:t>Contact Information</a:t>
            </a:r>
          </a:p>
        </p:txBody>
      </p:sp>
      <p:sp>
        <p:nvSpPr>
          <p:cNvPr id="10" name="Content Placeholder 2">
            <a:extLst>
              <a:ext uri="{FF2B5EF4-FFF2-40B4-BE49-F238E27FC236}">
                <a16:creationId xmlns:a16="http://schemas.microsoft.com/office/drawing/2014/main" id="{E4C5841F-F3DE-4A0B-9412-E2074015B69D}"/>
              </a:ext>
            </a:extLst>
          </p:cNvPr>
          <p:cNvSpPr>
            <a:spLocks noGrp="1"/>
          </p:cNvSpPr>
          <p:nvPr>
            <p:ph sz="quarter" idx="10"/>
          </p:nvPr>
        </p:nvSpPr>
        <p:spPr>
          <a:xfrm>
            <a:off x="838200" y="1487277"/>
            <a:ext cx="10515600" cy="3876031"/>
          </a:xfrm>
          <a:ln>
            <a:solidFill>
              <a:schemeClr val="accent1">
                <a:lumMod val="60000"/>
                <a:lumOff val="40000"/>
              </a:schemeClr>
            </a:solidFill>
          </a:ln>
        </p:spPr>
        <p:txBody>
          <a:bodyPr/>
          <a:lstStyle/>
          <a:p>
            <a:pPr marL="0" indent="0" algn="ctr">
              <a:buNone/>
            </a:pPr>
            <a:endParaRPr lang="en-US" sz="2400" dirty="0"/>
          </a:p>
          <a:p>
            <a:pPr marL="0" indent="0" algn="ctr">
              <a:buNone/>
            </a:pPr>
            <a:r>
              <a:rPr lang="en-US" sz="2400" dirty="0"/>
              <a:t>Patty McDugle– Payroll Retirement - ext. 2064</a:t>
            </a:r>
            <a:br>
              <a:rPr lang="en-US" sz="2400" dirty="0"/>
            </a:br>
            <a:r>
              <a:rPr lang="en-US" sz="2400" dirty="0"/>
              <a:t>retirement@fwps.org</a:t>
            </a:r>
          </a:p>
          <a:p>
            <a:pPr marL="0" lvl="0" indent="0" algn="ctr">
              <a:lnSpc>
                <a:spcPct val="100000"/>
              </a:lnSpc>
              <a:spcBef>
                <a:spcPct val="20000"/>
              </a:spcBef>
              <a:buClr>
                <a:srgbClr val="D16349"/>
              </a:buClr>
              <a:buSzPct val="85000"/>
              <a:buNone/>
            </a:pPr>
            <a:endParaRPr lang="en-US" sz="2000" dirty="0"/>
          </a:p>
          <a:p>
            <a:pPr marL="0" indent="0" algn="ctr">
              <a:buNone/>
            </a:pPr>
            <a:r>
              <a:rPr lang="en-US" sz="2400" dirty="0"/>
              <a:t>Kelly Jackson – Payroll Benefits - ext. 2060</a:t>
            </a:r>
            <a:br>
              <a:rPr lang="en-US" sz="2400" dirty="0"/>
            </a:br>
            <a:r>
              <a:rPr lang="en-US" sz="2400" dirty="0"/>
              <a:t>benefits@fwps.org </a:t>
            </a:r>
          </a:p>
          <a:p>
            <a:pPr marL="0" lvl="0" indent="0" algn="ctr">
              <a:lnSpc>
                <a:spcPct val="100000"/>
              </a:lnSpc>
              <a:spcBef>
                <a:spcPct val="20000"/>
              </a:spcBef>
              <a:buClr>
                <a:srgbClr val="D16349"/>
              </a:buClr>
              <a:buSzPct val="85000"/>
              <a:buNone/>
            </a:pPr>
            <a:endParaRPr lang="en-US" sz="2000" dirty="0"/>
          </a:p>
        </p:txBody>
      </p:sp>
      <p:pic>
        <p:nvPicPr>
          <p:cNvPr id="6" name="Recorded Sound">
            <a:hlinkClick r:id="" action="ppaction://media"/>
            <a:extLst>
              <a:ext uri="{FF2B5EF4-FFF2-40B4-BE49-F238E27FC236}">
                <a16:creationId xmlns:a16="http://schemas.microsoft.com/office/drawing/2014/main" id="{6E50B34D-9F96-45E9-A5C3-92F81905DBB4}"/>
              </a:ext>
            </a:extLst>
          </p:cNvPr>
          <p:cNvPicPr>
            <a:picLocks noChangeAspect="1"/>
          </p:cNvPicPr>
          <p:nvPr>
            <a:audioFile r:link="rId1"/>
            <p:extLst>
              <p:ext uri="{DAA4B4D4-6D71-4841-9C94-3DE7FCFB9230}">
                <p14:media xmlns:p14="http://schemas.microsoft.com/office/powerpoint/2010/main" r:embed="rId2">
                  <p14:trim st="1478" end="92499.2743"/>
                </p14:media>
              </p:ext>
            </p:extLst>
          </p:nvPr>
        </p:nvPicPr>
        <p:blipFill>
          <a:blip r:embed="rId4"/>
          <a:stretch>
            <a:fillRect/>
          </a:stretch>
        </p:blipFill>
        <p:spPr>
          <a:xfrm>
            <a:off x="12326413" y="6383537"/>
            <a:ext cx="406400" cy="406400"/>
          </a:xfrm>
          <a:prstGeom prst="rect">
            <a:avLst/>
          </a:prstGeom>
        </p:spPr>
      </p:pic>
    </p:spTree>
    <p:extLst>
      <p:ext uri="{BB962C8B-B14F-4D97-AF65-F5344CB8AC3E}">
        <p14:creationId xmlns:p14="http://schemas.microsoft.com/office/powerpoint/2010/main" val="13738772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3636">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19_Custom Design">
  <a:themeElements>
    <a:clrScheme name="FWPS">
      <a:dk1>
        <a:srgbClr val="000000"/>
      </a:dk1>
      <a:lt1>
        <a:srgbClr val="FFFFFF"/>
      </a:lt1>
      <a:dk2>
        <a:srgbClr val="4B4F54"/>
      </a:dk2>
      <a:lt2>
        <a:srgbClr val="A0A1A2"/>
      </a:lt2>
      <a:accent1>
        <a:srgbClr val="1824AA"/>
      </a:accent1>
      <a:accent2>
        <a:srgbClr val="F6B220"/>
      </a:accent2>
      <a:accent3>
        <a:srgbClr val="61269E"/>
      </a:accent3>
      <a:accent4>
        <a:srgbClr val="0096A9"/>
      </a:accent4>
      <a:accent5>
        <a:srgbClr val="7DAB0A"/>
      </a:accent5>
      <a:accent6>
        <a:srgbClr val="FF6B00"/>
      </a:accent6>
      <a:hlink>
        <a:srgbClr val="1824AA"/>
      </a:hlink>
      <a:folHlink>
        <a:srgbClr val="0096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1265</TotalTime>
  <Words>1918</Words>
  <Application>Microsoft Office PowerPoint</Application>
  <PresentationFormat>Widescreen</PresentationFormat>
  <Paragraphs>304</Paragraphs>
  <Slides>27</Slides>
  <Notes>0</Notes>
  <HiddenSlides>0</HiddenSlides>
  <MMClips>27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Calisto MT</vt:lpstr>
      <vt:lpstr>Segoe Script</vt:lpstr>
      <vt:lpstr>Verdana</vt:lpstr>
      <vt:lpstr>Wingdings 2</vt:lpstr>
      <vt:lpstr>19_Custom Design</vt:lpstr>
      <vt:lpstr>PowerPoint Presentation</vt:lpstr>
      <vt:lpstr>Who is eligible for benefits under SEBB…</vt:lpstr>
      <vt:lpstr>SEBB Dependent Verification   All dependent documents must be submitted through Benefits 24/7. </vt:lpstr>
      <vt:lpstr>Benefits available under SEBB…</vt:lpstr>
      <vt:lpstr>When can you enroll or make changes? </vt:lpstr>
      <vt:lpstr>Where to enroll in benefits…</vt:lpstr>
      <vt:lpstr>Medical Benefits Plan availability is based on the county you reside or work</vt:lpstr>
      <vt:lpstr>Dental Benefits Family plans at no cost to the employee.</vt:lpstr>
      <vt:lpstr>Vision Benefits Family plans at no cost to the employee.</vt:lpstr>
      <vt:lpstr>Life and AD&amp;D Benefits</vt:lpstr>
      <vt:lpstr>Long Term Disability (LTD) Benefits</vt:lpstr>
      <vt:lpstr>Medical FSA and DCAP Benefit</vt:lpstr>
      <vt:lpstr>SmartHealth Benefit </vt:lpstr>
      <vt:lpstr>What if you don’t enroll or waive before the deadline? </vt:lpstr>
      <vt:lpstr>WA Cares Fund Long-Term Care </vt:lpstr>
      <vt:lpstr>Contact Information </vt:lpstr>
      <vt:lpstr>Retirement Information</vt:lpstr>
      <vt:lpstr>Retirement</vt:lpstr>
      <vt:lpstr>Prior Members</vt:lpstr>
      <vt:lpstr>New Members –  90 Days to Choose your Plan </vt:lpstr>
      <vt:lpstr>Plan 3 – Two Components</vt:lpstr>
      <vt:lpstr>Plan 3 – Investment Options</vt:lpstr>
      <vt:lpstr>Reminder </vt:lpstr>
      <vt:lpstr>Resources</vt:lpstr>
      <vt:lpstr>Forms</vt:lpstr>
      <vt:lpstr>Optional Retirement Plans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 Big for Scholars</dc:title>
  <dc:creator>Amanda Brasgalla</dc:creator>
  <cp:lastModifiedBy>Patty McDugle</cp:lastModifiedBy>
  <cp:revision>143</cp:revision>
  <cp:lastPrinted>2018-10-15T20:33:53Z</cp:lastPrinted>
  <dcterms:created xsi:type="dcterms:W3CDTF">2018-10-15T17:59:28Z</dcterms:created>
  <dcterms:modified xsi:type="dcterms:W3CDTF">2026-01-13T18:12:05Z</dcterms:modified>
</cp:coreProperties>
</file>