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64" r:id="rId4"/>
    <p:sldId id="280" r:id="rId5"/>
    <p:sldId id="258" r:id="rId6"/>
    <p:sldId id="281" r:id="rId7"/>
    <p:sldId id="282" r:id="rId8"/>
    <p:sldId id="273" r:id="rId9"/>
    <p:sldId id="284" r:id="rId10"/>
    <p:sldId id="265" r:id="rId11"/>
    <p:sldId id="276" r:id="rId12"/>
    <p:sldId id="277" r:id="rId13"/>
    <p:sldId id="285" r:id="rId14"/>
    <p:sldId id="286" r:id="rId15"/>
    <p:sldId id="287" r:id="rId16"/>
    <p:sldId id="288" r:id="rId17"/>
    <p:sldId id="275" r:id="rId18"/>
    <p:sldId id="279" r:id="rId19"/>
    <p:sldId id="263" r:id="rId20"/>
    <p:sldId id="266" r:id="rId21"/>
    <p:sldId id="278" r:id="rId22"/>
  </p:sldIdLst>
  <p:sldSz cx="12192000" cy="6858000"/>
  <p:notesSz cx="7239000" cy="9525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8BE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4" d="100"/>
          <a:sy n="84" d="100"/>
        </p:scale>
        <p:origin x="110" y="41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27947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 and internal basis:
Update following prior Board report.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 and internal basis:
Prior Board report covered consultant findings and relocation status. Current update focuses on ROM pricing and options.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 and internal basis:
Planning basis: TK/K at Ramona with portables; move Juanita 6-8 to Frank; return Ramona 1st/2nd closer to the neighborhood by placing them at Juanita. Reboundary discussion intentionally omitted.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 and internal basis:
NAC schedule for portables: September 2026 decision to target August 2027, with 2 months design, 2 months DSA, 2 months bidding, and 4 months construction/CA. Lease-based cost estimate is a planning assumption pending actual quote.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7C041-5212-59B7-D693-7C64A0F4DD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9D8765-D50B-2573-6023-50042C64BC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A33529D-1D71-8E69-FC6F-EC2C3CBE21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 and internal basis:
NAC schedule for portables: September 2026 decision to target August 2027, with 2 months design, 2 months DSA, 2 months bidding, and 4 months construction/CA. Lease-based cost estimate is a planning assumption pending actual quote.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57C590-B293-0D67-BA9A-9BF003BF91A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9853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53915D-65D1-1BCB-8DA6-D375E920F9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6BB416-BA8F-484F-B123-13173F7CA5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72AF2F-2562-D10F-B1A5-CCB3848268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 and internal basis:
Planning basis: TK/K at Ramona with portables; move Juanita 6-8 to Frank; return Ramona 1st/2nd closer to the neighborhood by placing them at Juanita. Reboundary discussion intentionally omitted.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49E782-B5A6-D66C-CE03-C30DD5AFFF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3575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B816DE-23BF-F583-7B09-D68815C404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B062D3-EA72-AF5F-C56E-900C8EAA3C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48CC11C-10A7-937A-20DF-31C836C4D4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 and internal basis:
Planning basis: TK/K at Ramona with portables; move Juanita 6-8 to Frank; return Ramona 1st/2nd closer to the neighborhood by placing them at Juanita. Reboundary discussion intentionally omitted.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CD085F-FE13-FB45-FF10-01B4676779C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1995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EB64F1-BC48-66D7-79CB-B704707A44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DDC5981-7A10-4C32-E211-E459918389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9EC799-BB57-5510-8450-ECBA19049D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 and internal basis:
Planning basis: TK/K at Ramona with portables; move Juanita 6-8 to Frank; return Ramona 1st/2nd closer to the neighborhood by placing them at Juanita. Reboundary discussion intentionally omitted.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AF0287-CF24-69EC-6BA6-7F6CEEC955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7636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2CA84F-8B83-7645-5F22-A10D6EA25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CC0F3FE-FD66-D599-579F-A028EFD457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BD83F0-F07C-9D9C-051C-4241561E67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 and internal basis:
Planning basis: TK/K at Ramona with portables; move Juanita 6-8 to Frank; return Ramona 1st/2nd closer to the neighborhood by placing them at Juanita. Reboundary discussion intentionally omitted.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DE91BE-9A3B-B3DE-484D-57C032966BB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5092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CD090-17A1-16D0-5956-E2F7BD4AA2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BB941D-3324-FA91-647C-763195616A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967DCD4-E6CE-8BB6-1795-CED2933830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 and internal basis:
Planning basis: TK/K at Ramona with portables; move Juanita 6-8 to Frank; return Ramona 1st/2nd closer to the neighborhood by placing them at Juanita. Reboundary discussion intentionally omitted.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333938-061D-A935-E2A6-A2396AAF815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3092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D23B3D-AF91-E3E4-A005-A67CE87AAC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7BFAB8-A84E-E3C9-7272-34E33C64E0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D0532F-54D3-1DF7-6C44-8F4BF9DD03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 and internal basis:
NAC schedule for portables: September 2026 decision to target August 2027, with 2 months design, 2 months DSA, 2 months bidding, and 4 months construction/CA. Lease-based cost estimate is a planning assumption pending actual quote.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E2E9E2-B8E6-FAB2-3E47-3B8B3295CC5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2986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 and internal basis:
Planning basis: repair cost approaches a major share of replacement value while retaining older modular buildings.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 and internal basis:
Planning basis: distinguish long-term campus direction from mid-term student-location strategy and implementation commitments.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9E5EDD-68D0-F818-CF02-467131318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FFA85DF-6FE8-3A07-1390-92E610525D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3184E86-7653-3503-7564-C5BDB60802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 and internal basis:
Planning basis: distinguish long-term campus direction from mid-term student-location strategy and implementation commitments.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3D0AEA-749C-79FE-6CBC-4AA9BAA4C1D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1265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56B2E"/>
          </a:solidFill>
          <a:ln w="12700">
            <a:solidFill>
              <a:srgbClr val="156B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94360" y="256032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</a:rPr>
              <a:t>OXNARD SCHOOL DISTRICT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822960" y="192024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1F2A1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Ramona Elementary School Update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-1" y="2743200"/>
            <a:ext cx="12020107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1097280" y="3703320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4A4A4A"/>
                </a:solidFill>
              </a:rPr>
              <a:t>Board of Trustees | September 23, 2026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2926080" y="4709160"/>
            <a:ext cx="6309360" cy="0"/>
          </a:xfrm>
          <a:prstGeom prst="line">
            <a:avLst/>
          </a:prstGeom>
          <a:noFill/>
          <a:ln w="50800">
            <a:solidFill>
              <a:srgbClr val="C9A23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4DA5DC9-676B-5EC8-6118-5DF1415579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3845" y="4995529"/>
            <a:ext cx="1524003" cy="152400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81285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56B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RAMONA ELEMENTARY SCHOOL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48640" y="729925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F2A1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Tonight’s update: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481328"/>
            <a:ext cx="11064240" cy="0"/>
          </a:xfrm>
          <a:prstGeom prst="line">
            <a:avLst/>
          </a:prstGeom>
          <a:noFill/>
          <a:ln w="25400">
            <a:solidFill>
              <a:srgbClr val="156B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77240" y="1874520"/>
            <a:ext cx="10607040" cy="868680"/>
          </a:xfrm>
          <a:prstGeom prst="rect">
            <a:avLst/>
          </a:prstGeom>
          <a:solidFill>
            <a:srgbClr val="FFFFFF"/>
          </a:solidFill>
          <a:ln w="25400">
            <a:solidFill>
              <a:srgbClr val="156B2E"/>
            </a:solidFill>
          </a:ln>
        </p:spPr>
        <p:txBody>
          <a:bodyPr wrap="square" lIns="2032" tIns="2032" rIns="2032" bIns="2032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56B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 Interim planning
</a:t>
            </a:r>
            <a:r>
              <a:rPr lang="en-US" sz="2400" dirty="0">
                <a:solidFill>
                  <a:srgbClr val="1F2A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Review the options, community and staff input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777240" y="2971800"/>
            <a:ext cx="10607040" cy="868680"/>
          </a:xfrm>
          <a:prstGeom prst="rect">
            <a:avLst/>
          </a:prstGeom>
          <a:solidFill>
            <a:srgbClr val="FFFFFF"/>
          </a:solidFill>
          <a:ln w="25400">
            <a:solidFill>
              <a:srgbClr val="156B2E"/>
            </a:solidFill>
          </a:ln>
        </p:spPr>
        <p:txBody>
          <a:bodyPr wrap="square" lIns="2032" tIns="2032" rIns="2032" bIns="2032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56B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 Long-term choice
</a:t>
            </a:r>
            <a:r>
              <a:rPr lang="en-US" sz="2400" dirty="0">
                <a:solidFill>
                  <a:srgbClr val="1F2A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Process for decision making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92608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56B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RAMONA ELEMENTARY SCHOOL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F2A1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Interim planning is necessary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481328"/>
            <a:ext cx="11064240" cy="0"/>
          </a:xfrm>
          <a:prstGeom prst="line">
            <a:avLst/>
          </a:prstGeom>
          <a:noFill/>
          <a:ln w="25400">
            <a:solidFill>
              <a:srgbClr val="156B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14400" y="1828800"/>
            <a:ext cx="10332720" cy="822960"/>
          </a:xfrm>
          <a:prstGeom prst="rect">
            <a:avLst/>
          </a:prstGeom>
          <a:solidFill>
            <a:srgbClr val="EEF5EF"/>
          </a:solidFill>
          <a:ln w="12700">
            <a:solidFill>
              <a:srgbClr val="BED0BE"/>
            </a:solidFill>
          </a:ln>
        </p:spPr>
        <p:txBody>
          <a:bodyPr wrap="square" lIns="1524" tIns="1524" rIns="1524" bIns="1524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E4E2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District needs a mid-term student-location strategy while repair or rebuild proceeds.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914400" y="4892040"/>
            <a:ext cx="10332720" cy="685800"/>
          </a:xfrm>
          <a:prstGeom prst="rect">
            <a:avLst/>
          </a:prstGeom>
          <a:noFill/>
          <a:ln/>
        </p:spPr>
        <p:txBody>
          <a:bodyPr wrap="square" lIns="1524" tIns="1524" rIns="1524" bIns="1524" rtlCol="0" anchor="ctr"/>
          <a:lstStyle/>
          <a:p>
            <a:pPr marL="0" indent="0" algn="ctr">
              <a:buNone/>
            </a:pP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B9A002E-92A5-A368-2FF2-4218836E46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8" y="-1"/>
            <a:ext cx="12165879" cy="699911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Ramona_Juanita_Options_OSD_With_Option_4_Revised_Slide5/slide-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Ramona_Juanita_Options_OSD_With_Option_4_Revised_Slide5/slide-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DE11DFB-E821-AC15-67D6-A2004641D6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Ramona_Juanita_Options_OSD_With_Option_4_Revised_Slide5/slide-5-title-fix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057E5BE-1CB2-D98E-2654-87775BA3E9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0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0078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216152"/>
          </a:xfrm>
          <a:prstGeom prst="rect">
            <a:avLst/>
          </a:prstGeom>
          <a:solidFill>
            <a:srgbClr val="0E5C83"/>
          </a:solidFill>
          <a:ln w="12700">
            <a:solidFill>
              <a:srgbClr val="0E5C8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347472" y="109728"/>
            <a:ext cx="54864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Option Six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384048" y="722376"/>
            <a:ext cx="5212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Move 6-8 off Juanita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10543032" y="54864"/>
            <a:ext cx="1005840" cy="100584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228600" y="1353312"/>
            <a:ext cx="6126480" cy="1078992"/>
          </a:xfrm>
          <a:prstGeom prst="roundRect">
            <a:avLst>
              <a:gd name="adj" fmla="val 6780"/>
            </a:avLst>
          </a:prstGeom>
          <a:solidFill>
            <a:srgbClr val="DDF3FC">
              <a:alpha val="96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228600" y="2489428"/>
            <a:ext cx="6126480" cy="2240280"/>
          </a:xfrm>
          <a:prstGeom prst="roundRect">
            <a:avLst>
              <a:gd name="adj" fmla="val 3265"/>
            </a:avLst>
          </a:prstGeom>
          <a:solidFill>
            <a:srgbClr val="E8F7DF">
              <a:alpha val="96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228600" y="4800600"/>
            <a:ext cx="6126480" cy="1874520"/>
          </a:xfrm>
          <a:prstGeom prst="roundRect">
            <a:avLst>
              <a:gd name="adj" fmla="val 3902"/>
            </a:avLst>
          </a:prstGeom>
          <a:solidFill>
            <a:srgbClr val="FFF4C8">
              <a:alpha val="96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6510528" y="1353312"/>
            <a:ext cx="5440680" cy="5413248"/>
          </a:xfrm>
          <a:prstGeom prst="roundRect">
            <a:avLst>
              <a:gd name="adj" fmla="val 1351"/>
            </a:avLst>
          </a:prstGeom>
          <a:solidFill>
            <a:srgbClr val="F5DDF4">
              <a:alpha val="96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02920" y="1527048"/>
            <a:ext cx="594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3500" dirty="0"/>
          </a:p>
        </p:txBody>
      </p:sp>
      <p:sp>
        <p:nvSpPr>
          <p:cNvPr id="12" name="Text 10"/>
          <p:cNvSpPr/>
          <p:nvPr/>
        </p:nvSpPr>
        <p:spPr>
          <a:xfrm>
            <a:off x="1581912" y="1481328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Timeline</a:t>
            </a:r>
            <a:endParaRPr lang="en-US" sz="2500" dirty="0"/>
          </a:p>
        </p:txBody>
      </p:sp>
      <p:sp>
        <p:nvSpPr>
          <p:cNvPr id="13" name="Text 11"/>
          <p:cNvSpPr/>
          <p:nvPr/>
        </p:nvSpPr>
        <p:spPr>
          <a:xfrm>
            <a:off x="1627631" y="1956816"/>
            <a:ext cx="4146635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Approximately  2-4 years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493776" y="2788920"/>
            <a:ext cx="777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1572768" y="2660904"/>
            <a:ext cx="30175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 Placement</a:t>
            </a:r>
            <a:endParaRPr lang="en-US" sz="2500" dirty="0"/>
          </a:p>
        </p:txBody>
      </p:sp>
      <p:sp>
        <p:nvSpPr>
          <p:cNvPr id="16" name="Text 14"/>
          <p:cNvSpPr/>
          <p:nvPr/>
        </p:nvSpPr>
        <p:spPr>
          <a:xfrm>
            <a:off x="1618488" y="3246120"/>
            <a:ext cx="4343400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111111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•  TK/Kindergarten: Juanita Site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rgbClr val="1111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100" baseline="30000" dirty="0">
                <a:solidFill>
                  <a:srgbClr val="1111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US" sz="2100" dirty="0">
                <a:solidFill>
                  <a:srgbClr val="1111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-5</a:t>
            </a:r>
            <a:r>
              <a:rPr lang="en-US" sz="2100" baseline="30000" dirty="0">
                <a:solidFill>
                  <a:srgbClr val="1111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2100" dirty="0">
                <a:solidFill>
                  <a:srgbClr val="1111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Juanita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rgbClr val="1111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en-US" sz="2100" baseline="30000" dirty="0">
                <a:solidFill>
                  <a:srgbClr val="1111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2100" dirty="0">
                <a:solidFill>
                  <a:srgbClr val="1111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8th: Frank</a:t>
            </a:r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475488" y="5065776"/>
            <a:ext cx="74980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3200" dirty="0"/>
          </a:p>
        </p:txBody>
      </p:sp>
      <p:sp>
        <p:nvSpPr>
          <p:cNvPr id="18" name="Text 16"/>
          <p:cNvSpPr/>
          <p:nvPr/>
        </p:nvSpPr>
        <p:spPr>
          <a:xfrm>
            <a:off x="1572768" y="5093208"/>
            <a:ext cx="4389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Total Enrollment by Site 27/28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1664207" y="5797296"/>
            <a:ext cx="4016925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Juanita: 873 (TK – 5)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rgbClr val="111111"/>
                </a:solidFill>
                <a:latin typeface="Arial" pitchFamily="34" charset="0"/>
                <a:cs typeface="Arial" pitchFamily="34" charset="-120"/>
              </a:rPr>
              <a:t>Frank: 1167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rgbClr val="111111"/>
                </a:solidFill>
                <a:latin typeface="Arial" pitchFamily="34" charset="0"/>
                <a:cs typeface="Arial" pitchFamily="34" charset="-120"/>
              </a:rPr>
              <a:t>225 Juanita 6</a:t>
            </a:r>
            <a:r>
              <a:rPr lang="en-US" sz="2100" baseline="30000" dirty="0">
                <a:solidFill>
                  <a:srgbClr val="111111"/>
                </a:solidFill>
                <a:latin typeface="Arial" pitchFamily="34" charset="0"/>
                <a:cs typeface="Arial" pitchFamily="34" charset="-120"/>
              </a:rPr>
              <a:t>th</a:t>
            </a:r>
            <a:r>
              <a:rPr lang="en-US" sz="2100" dirty="0">
                <a:solidFill>
                  <a:srgbClr val="111111"/>
                </a:solidFill>
                <a:latin typeface="Arial" pitchFamily="34" charset="0"/>
                <a:cs typeface="Arial" pitchFamily="34" charset="-120"/>
              </a:rPr>
              <a:t> – 8</a:t>
            </a:r>
            <a:r>
              <a:rPr lang="en-US" sz="2100" baseline="30000" dirty="0">
                <a:solidFill>
                  <a:srgbClr val="111111"/>
                </a:solidFill>
                <a:latin typeface="Arial" pitchFamily="34" charset="0"/>
                <a:cs typeface="Arial" pitchFamily="34" charset="-120"/>
              </a:rPr>
              <a:t>th</a:t>
            </a:r>
            <a:r>
              <a:rPr lang="en-US" sz="2100" dirty="0">
                <a:solidFill>
                  <a:srgbClr val="111111"/>
                </a:solidFill>
                <a:latin typeface="Arial" pitchFamily="34" charset="0"/>
                <a:cs typeface="Arial" pitchFamily="34" charset="-120"/>
              </a:rPr>
              <a:t> Students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6784848" y="1673352"/>
            <a:ext cx="640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3600" dirty="0"/>
          </a:p>
        </p:txBody>
      </p:sp>
      <p:sp>
        <p:nvSpPr>
          <p:cNvPr id="21" name="Text 19"/>
          <p:cNvSpPr/>
          <p:nvPr/>
        </p:nvSpPr>
        <p:spPr>
          <a:xfrm>
            <a:off x="7708392" y="1755648"/>
            <a:ext cx="1645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Notes</a:t>
            </a:r>
            <a:endParaRPr lang="en-US" sz="2500" dirty="0"/>
          </a:p>
        </p:txBody>
      </p:sp>
      <p:sp>
        <p:nvSpPr>
          <p:cNvPr id="22" name="Text 20"/>
          <p:cNvSpPr/>
          <p:nvPr/>
        </p:nvSpPr>
        <p:spPr>
          <a:xfrm>
            <a:off x="7644384" y="2514600"/>
            <a:ext cx="4072128" cy="3246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</a:t>
            </a:r>
            <a:r>
              <a:rPr lang="en-US" sz="20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Juanita 6 additional TK/K classes with addition of 4 portables and use of locker rooms</a:t>
            </a:r>
          </a:p>
          <a:p>
            <a:pPr marL="0" indent="0">
              <a:buNone/>
            </a:pPr>
            <a:endParaRPr lang="en-US" sz="2000" dirty="0">
              <a:solidFill>
                <a:srgbClr val="111111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111111"/>
                </a:solidFill>
                <a:latin typeface="Arial" pitchFamily="34" charset="0"/>
                <a:cs typeface="Arial" pitchFamily="34" charset="-120"/>
              </a:rPr>
              <a:t>Ramona grade 1-5 at Juanita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Frank School increases by approximately 225 students</a:t>
            </a:r>
            <a:endParaRPr lang="en-US" sz="2000"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B0BAAB1F-09D4-0791-2065-D13C757172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488" y="1542257"/>
            <a:ext cx="670618" cy="70110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45230F76-B75B-85DD-0DB8-DD63C17231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654" y="2708883"/>
            <a:ext cx="762066" cy="617273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E4D7FF09-2EA8-361D-E160-C35AB5374D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0" y="4934710"/>
            <a:ext cx="762066" cy="762066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9A83C837-B3D5-97E3-0EFD-08D9967A6D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45025" y="1556731"/>
            <a:ext cx="655377" cy="800169"/>
          </a:xfrm>
          <a:prstGeom prst="rect">
            <a:avLst/>
          </a:prstGeom>
        </p:spPr>
      </p:pic>
      <p:pic>
        <p:nvPicPr>
          <p:cNvPr id="32" name="Picture 31" descr="A logo of a school district&#10;&#10;AI-generated content may be incorrect.">
            <a:extLst>
              <a:ext uri="{FF2B5EF4-FFF2-40B4-BE49-F238E27FC236}">
                <a16:creationId xmlns:a16="http://schemas.microsoft.com/office/drawing/2014/main" id="{9FFC425B-642A-3C6F-74D8-1C9A8B49BDA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94093" y="9787"/>
            <a:ext cx="1103718" cy="110371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92608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56B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RAMONA ELEMENTARY SCHOOL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F2A1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Staff and Community Communication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481328"/>
            <a:ext cx="11064240" cy="0"/>
          </a:xfrm>
          <a:prstGeom prst="line">
            <a:avLst/>
          </a:prstGeom>
          <a:noFill/>
          <a:ln w="25400">
            <a:solidFill>
              <a:srgbClr val="156B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77240" y="1828799"/>
            <a:ext cx="2553462" cy="1877009"/>
          </a:xfrm>
          <a:prstGeom prst="rect">
            <a:avLst/>
          </a:prstGeom>
          <a:solidFill>
            <a:srgbClr val="156B2E"/>
          </a:solidFill>
          <a:ln/>
        </p:spPr>
        <p:txBody>
          <a:bodyPr wrap="square" lIns="1016" tIns="1016" rIns="1016" bIns="1016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Sept 17</a:t>
            </a:r>
          </a:p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Aptos" pitchFamily="34" charset="0"/>
              </a:rPr>
              <a:t>Staff &amp; Parent Meetings held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3477006" y="1828800"/>
            <a:ext cx="2553462" cy="2356022"/>
          </a:xfrm>
          <a:prstGeom prst="rect">
            <a:avLst/>
          </a:prstGeom>
          <a:solidFill>
            <a:srgbClr val="156B2E"/>
          </a:solidFill>
          <a:ln/>
        </p:spPr>
        <p:txBody>
          <a:bodyPr wrap="square" lIns="1016" tIns="1016" rIns="1016" bIns="1016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Sept 18</a:t>
            </a:r>
          </a:p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Aptos" pitchFamily="34" charset="0"/>
              </a:rPr>
              <a:t>Surveys sent for Ramona staff and families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6176772" y="1828799"/>
            <a:ext cx="2553462" cy="2603157"/>
          </a:xfrm>
          <a:prstGeom prst="rect">
            <a:avLst/>
          </a:prstGeom>
          <a:solidFill>
            <a:srgbClr val="156B2E"/>
          </a:solidFill>
          <a:ln/>
        </p:spPr>
        <p:txBody>
          <a:bodyPr wrap="square" lIns="1016" tIns="1016" rIns="1016" bIns="1016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Sept 21</a:t>
            </a:r>
          </a:p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Aptos" pitchFamily="34" charset="0"/>
              </a:rPr>
              <a:t>Survey support for families at Juanita MPR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8876538" y="1828799"/>
            <a:ext cx="2553462" cy="2993217"/>
          </a:xfrm>
          <a:prstGeom prst="rect">
            <a:avLst/>
          </a:prstGeom>
          <a:solidFill>
            <a:srgbClr val="156B2E"/>
          </a:solidFill>
          <a:ln/>
        </p:spPr>
        <p:txBody>
          <a:bodyPr wrap="square" lIns="1016" tIns="1016" rIns="1016" bIns="1016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Sept 23</a:t>
            </a:r>
          </a:p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Aptos" pitchFamily="34" charset="0"/>
              </a:rPr>
              <a:t>Special Board Meeting participation encouraged</a:t>
            </a:r>
            <a:endParaRPr lang="en-US" sz="2400" dirty="0"/>
          </a:p>
        </p:txBody>
      </p:sp>
      <p:sp>
        <p:nvSpPr>
          <p:cNvPr id="10" name="Text 3">
            <a:extLst>
              <a:ext uri="{FF2B5EF4-FFF2-40B4-BE49-F238E27FC236}">
                <a16:creationId xmlns:a16="http://schemas.microsoft.com/office/drawing/2014/main" id="{4F5D9ECD-4C70-CC16-1461-9EB75697AF82}"/>
              </a:ext>
            </a:extLst>
          </p:cNvPr>
          <p:cNvSpPr/>
          <p:nvPr/>
        </p:nvSpPr>
        <p:spPr>
          <a:xfrm>
            <a:off x="914400" y="5247501"/>
            <a:ext cx="10332720" cy="822960"/>
          </a:xfrm>
          <a:prstGeom prst="rect">
            <a:avLst/>
          </a:prstGeom>
          <a:solidFill>
            <a:srgbClr val="EEF5EF"/>
          </a:solidFill>
          <a:ln w="12700">
            <a:solidFill>
              <a:srgbClr val="BED0BE"/>
            </a:solidFill>
          </a:ln>
        </p:spPr>
        <p:txBody>
          <a:bodyPr wrap="square" lIns="1524" tIns="1524" rIns="1524" bIns="1524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E4E2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Survey input closes on September 22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3AB45F-3950-94CA-E93A-ED80C0911B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2F257C37-83C7-3043-5F41-CA8AA75E58E6}"/>
              </a:ext>
            </a:extLst>
          </p:cNvPr>
          <p:cNvSpPr/>
          <p:nvPr/>
        </p:nvSpPr>
        <p:spPr>
          <a:xfrm>
            <a:off x="548640" y="292608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56B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IMPACTED SCHOOLS – JUANITA, ROSE AND FRANK</a:t>
            </a:r>
            <a:endParaRPr lang="en-US" sz="24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339CB119-154B-B69F-9A7E-A8AA312C43CB}"/>
              </a:ext>
            </a:extLst>
          </p:cNvPr>
          <p:cNvSpPr/>
          <p:nvPr/>
        </p:nvSpPr>
        <p:spPr>
          <a:xfrm>
            <a:off x="548640" y="713232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F2A1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Staff and Community Communication</a:t>
            </a:r>
            <a:endParaRPr lang="en-US" sz="340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5D4A16B5-AD23-C29B-01B8-B1D5F2449CEE}"/>
              </a:ext>
            </a:extLst>
          </p:cNvPr>
          <p:cNvSpPr/>
          <p:nvPr/>
        </p:nvSpPr>
        <p:spPr>
          <a:xfrm>
            <a:off x="548640" y="1481328"/>
            <a:ext cx="11064240" cy="0"/>
          </a:xfrm>
          <a:prstGeom prst="line">
            <a:avLst/>
          </a:prstGeom>
          <a:noFill/>
          <a:ln w="25400">
            <a:solidFill>
              <a:srgbClr val="156B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72967CF5-CBC6-1C31-F866-B0E2CF548212}"/>
              </a:ext>
            </a:extLst>
          </p:cNvPr>
          <p:cNvSpPr/>
          <p:nvPr/>
        </p:nvSpPr>
        <p:spPr>
          <a:xfrm>
            <a:off x="777240" y="1828799"/>
            <a:ext cx="2553462" cy="1877009"/>
          </a:xfrm>
          <a:prstGeom prst="rect">
            <a:avLst/>
          </a:prstGeom>
          <a:solidFill>
            <a:srgbClr val="156B2E"/>
          </a:solidFill>
          <a:ln/>
        </p:spPr>
        <p:txBody>
          <a:bodyPr wrap="square" lIns="1016" tIns="1016" rIns="1016" bIns="1016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By Sept 22</a:t>
            </a:r>
          </a:p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Aptos" pitchFamily="34" charset="0"/>
              </a:rPr>
              <a:t>Staff &amp; Parent Meetings held</a:t>
            </a:r>
            <a:endParaRPr lang="en-US" sz="240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E35BAEEA-13B9-AB1B-5676-4A84AE36778C}"/>
              </a:ext>
            </a:extLst>
          </p:cNvPr>
          <p:cNvSpPr/>
          <p:nvPr/>
        </p:nvSpPr>
        <p:spPr>
          <a:xfrm>
            <a:off x="3477006" y="1828800"/>
            <a:ext cx="2553462" cy="2356022"/>
          </a:xfrm>
          <a:prstGeom prst="rect">
            <a:avLst/>
          </a:prstGeom>
          <a:solidFill>
            <a:srgbClr val="156B2E"/>
          </a:solidFill>
          <a:ln/>
        </p:spPr>
        <p:txBody>
          <a:bodyPr wrap="square" lIns="1016" tIns="1016" rIns="1016" bIns="1016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Sept 18</a:t>
            </a:r>
          </a:p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Aptos" pitchFamily="34" charset="0"/>
              </a:rPr>
              <a:t>Surveys sent for impacted schools staff and families</a:t>
            </a:r>
            <a:endParaRPr lang="en-US" sz="24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E86C17E6-9D57-CAE1-5A54-351A4075DC05}"/>
              </a:ext>
            </a:extLst>
          </p:cNvPr>
          <p:cNvSpPr/>
          <p:nvPr/>
        </p:nvSpPr>
        <p:spPr>
          <a:xfrm>
            <a:off x="6176772" y="1828799"/>
            <a:ext cx="2553462" cy="2993217"/>
          </a:xfrm>
          <a:prstGeom prst="rect">
            <a:avLst/>
          </a:prstGeom>
          <a:solidFill>
            <a:srgbClr val="156B2E"/>
          </a:solidFill>
          <a:ln/>
        </p:spPr>
        <p:txBody>
          <a:bodyPr wrap="square" lIns="1016" tIns="1016" rIns="1016" bIns="1016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Sept 22</a:t>
            </a:r>
          </a:p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Aptos" pitchFamily="34" charset="0"/>
              </a:rPr>
              <a:t>Community Zoom Meeting for impacted schools</a:t>
            </a:r>
            <a:endParaRPr lang="en-US" sz="24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24FC8FB4-47CF-82AA-68BB-6D7727968B06}"/>
              </a:ext>
            </a:extLst>
          </p:cNvPr>
          <p:cNvSpPr/>
          <p:nvPr/>
        </p:nvSpPr>
        <p:spPr>
          <a:xfrm>
            <a:off x="8876538" y="1828799"/>
            <a:ext cx="2553462" cy="3547872"/>
          </a:xfrm>
          <a:prstGeom prst="rect">
            <a:avLst/>
          </a:prstGeom>
          <a:solidFill>
            <a:srgbClr val="156B2E"/>
          </a:solidFill>
          <a:ln/>
        </p:spPr>
        <p:txBody>
          <a:bodyPr wrap="square" lIns="1016" tIns="1016" rIns="1016" bIns="1016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Sept 23</a:t>
            </a:r>
          </a:p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Aptos" pitchFamily="34" charset="0"/>
              </a:rPr>
              <a:t>Special Board Meeting participation encouraged</a:t>
            </a:r>
            <a:endParaRPr lang="en-US" sz="2400" dirty="0"/>
          </a:p>
        </p:txBody>
      </p:sp>
      <p:sp>
        <p:nvSpPr>
          <p:cNvPr id="10" name="Text 3">
            <a:extLst>
              <a:ext uri="{FF2B5EF4-FFF2-40B4-BE49-F238E27FC236}">
                <a16:creationId xmlns:a16="http://schemas.microsoft.com/office/drawing/2014/main" id="{74ED81E2-9338-534D-DF32-A1D4FC4E3ED1}"/>
              </a:ext>
            </a:extLst>
          </p:cNvPr>
          <p:cNvSpPr/>
          <p:nvPr/>
        </p:nvSpPr>
        <p:spPr>
          <a:xfrm>
            <a:off x="914400" y="5544066"/>
            <a:ext cx="10332720" cy="822960"/>
          </a:xfrm>
          <a:prstGeom prst="rect">
            <a:avLst/>
          </a:prstGeom>
          <a:solidFill>
            <a:srgbClr val="EEF5EF"/>
          </a:solidFill>
          <a:ln w="12700">
            <a:solidFill>
              <a:srgbClr val="BED0BE"/>
            </a:solidFill>
          </a:ln>
        </p:spPr>
        <p:txBody>
          <a:bodyPr wrap="square" lIns="1524" tIns="1524" rIns="1524" bIns="1524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E4E2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Survey input closes on September 22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380979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D82A3D-0DA7-7E1D-DC0B-9D1F4AF5FB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5B215AE5-83D7-E1B6-1B4A-3C10A7300BEB}"/>
              </a:ext>
            </a:extLst>
          </p:cNvPr>
          <p:cNvSpPr/>
          <p:nvPr/>
        </p:nvSpPr>
        <p:spPr>
          <a:xfrm>
            <a:off x="548640" y="292608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56B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RAMONA ELEMENTARY SCHOOL</a:t>
            </a:r>
            <a:endParaRPr lang="en-US" sz="24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D18375D3-F1CC-51A9-6BAF-B94149DFB996}"/>
              </a:ext>
            </a:extLst>
          </p:cNvPr>
          <p:cNvSpPr/>
          <p:nvPr/>
        </p:nvSpPr>
        <p:spPr>
          <a:xfrm>
            <a:off x="548640" y="713232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F2A1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Survey results – Ramona Community</a:t>
            </a:r>
            <a:endParaRPr lang="en-US" sz="340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143EA03E-1897-1FC5-8EEC-816252A2D89E}"/>
              </a:ext>
            </a:extLst>
          </p:cNvPr>
          <p:cNvSpPr/>
          <p:nvPr/>
        </p:nvSpPr>
        <p:spPr>
          <a:xfrm>
            <a:off x="548640" y="1481328"/>
            <a:ext cx="11064240" cy="0"/>
          </a:xfrm>
          <a:prstGeom prst="line">
            <a:avLst/>
          </a:prstGeom>
          <a:noFill/>
          <a:ln w="25400">
            <a:solidFill>
              <a:srgbClr val="156B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39BFA9DF-2D25-5C25-5A60-2EED479235FA}"/>
              </a:ext>
            </a:extLst>
          </p:cNvPr>
          <p:cNvSpPr/>
          <p:nvPr/>
        </p:nvSpPr>
        <p:spPr>
          <a:xfrm>
            <a:off x="914400" y="4892040"/>
            <a:ext cx="10332720" cy="685800"/>
          </a:xfrm>
          <a:prstGeom prst="rect">
            <a:avLst/>
          </a:prstGeom>
          <a:noFill/>
          <a:ln/>
        </p:spPr>
        <p:txBody>
          <a:bodyPr wrap="square" lIns="1524" tIns="1524" rIns="1524" bIns="1524" rtlCol="0" anchor="ctr"/>
          <a:lstStyle/>
          <a:p>
            <a:pPr marL="0" indent="0" algn="ctr">
              <a:buNone/>
            </a:pPr>
            <a:endParaRPr lang="en-US" sz="2800" dirty="0"/>
          </a:p>
        </p:txBody>
      </p:sp>
      <p:pic>
        <p:nvPicPr>
          <p:cNvPr id="7" name="Picture 6" descr="Forms response chart. Question title: Which best describes your role / ¿Cuál de los siguientes describe mejor su rol?:. Number of responses: 155 responses.">
            <a:extLst>
              <a:ext uri="{FF2B5EF4-FFF2-40B4-BE49-F238E27FC236}">
                <a16:creationId xmlns:a16="http://schemas.microsoft.com/office/drawing/2014/main" id="{AD012050-05BA-3E92-A159-60C64BB659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677" y="1900557"/>
            <a:ext cx="9986655" cy="4198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9225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EC3E8-F9DC-478A-2FC0-E88D59DD25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BF25AF14-120D-3539-699C-A029D938CBDE}"/>
              </a:ext>
            </a:extLst>
          </p:cNvPr>
          <p:cNvSpPr/>
          <p:nvPr/>
        </p:nvSpPr>
        <p:spPr>
          <a:xfrm>
            <a:off x="548640" y="292608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56B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RAMONA ELEMENTARY SCHOOL</a:t>
            </a:r>
            <a:endParaRPr lang="en-US" sz="24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3F66A3C3-668D-2214-49F9-DB6AF9287C94}"/>
              </a:ext>
            </a:extLst>
          </p:cNvPr>
          <p:cNvSpPr/>
          <p:nvPr/>
        </p:nvSpPr>
        <p:spPr>
          <a:xfrm>
            <a:off x="548640" y="713232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F2A1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Survey results – Ramona Community</a:t>
            </a:r>
            <a:endParaRPr lang="en-US" sz="340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76B05648-6742-A062-E72F-C330D9C51B13}"/>
              </a:ext>
            </a:extLst>
          </p:cNvPr>
          <p:cNvSpPr/>
          <p:nvPr/>
        </p:nvSpPr>
        <p:spPr>
          <a:xfrm>
            <a:off x="548640" y="1481328"/>
            <a:ext cx="11064240" cy="0"/>
          </a:xfrm>
          <a:prstGeom prst="line">
            <a:avLst/>
          </a:prstGeom>
          <a:noFill/>
          <a:ln w="25400">
            <a:solidFill>
              <a:srgbClr val="156B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AC45159E-118E-0678-5C0F-3C39F4608078}"/>
              </a:ext>
            </a:extLst>
          </p:cNvPr>
          <p:cNvSpPr/>
          <p:nvPr/>
        </p:nvSpPr>
        <p:spPr>
          <a:xfrm>
            <a:off x="914400" y="4892040"/>
            <a:ext cx="10332720" cy="685800"/>
          </a:xfrm>
          <a:prstGeom prst="rect">
            <a:avLst/>
          </a:prstGeom>
          <a:noFill/>
          <a:ln/>
        </p:spPr>
        <p:txBody>
          <a:bodyPr wrap="square" lIns="1524" tIns="1524" rIns="1524" bIns="1524" rtlCol="0" anchor="ctr"/>
          <a:lstStyle/>
          <a:p>
            <a:pPr marL="0" indent="0" algn="ctr">
              <a:buNone/>
            </a:pPr>
            <a:endParaRPr lang="en-US" sz="2800" dirty="0"/>
          </a:p>
        </p:txBody>
      </p:sp>
      <p:pic>
        <p:nvPicPr>
          <p:cNvPr id="5" name="Picture 4" descr="Forms response chart. Question title: Please vote for your top two choices / Por favor vote por sus dos opciones preferidas.. Number of responses: .">
            <a:extLst>
              <a:ext uri="{FF2B5EF4-FFF2-40B4-BE49-F238E27FC236}">
                <a16:creationId xmlns:a16="http://schemas.microsoft.com/office/drawing/2014/main" id="{75F36CA4-BEC1-2420-620B-F65E7F5CBE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7003" y="1764064"/>
            <a:ext cx="9141714" cy="4463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3895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6766E7-877E-C3BE-7D69-BDED263394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445540A3-4BF4-8C78-F19F-D7042E12C56B}"/>
              </a:ext>
            </a:extLst>
          </p:cNvPr>
          <p:cNvSpPr/>
          <p:nvPr/>
        </p:nvSpPr>
        <p:spPr>
          <a:xfrm>
            <a:off x="548640" y="292608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56B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RAMONA ELEMENTARY SCHOOL</a:t>
            </a:r>
            <a:endParaRPr lang="en-US" sz="24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6A33A27C-98CF-3E04-7BB5-CA855AD47936}"/>
              </a:ext>
            </a:extLst>
          </p:cNvPr>
          <p:cNvSpPr/>
          <p:nvPr/>
        </p:nvSpPr>
        <p:spPr>
          <a:xfrm>
            <a:off x="548640" y="713232"/>
            <a:ext cx="113111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F2A1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Survey results – Juanita, Rose Avenue and Frank Communities</a:t>
            </a:r>
            <a:endParaRPr lang="en-US" sz="340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39BCBABA-05C8-BBC6-F884-164570B9B7DE}"/>
              </a:ext>
            </a:extLst>
          </p:cNvPr>
          <p:cNvSpPr/>
          <p:nvPr/>
        </p:nvSpPr>
        <p:spPr>
          <a:xfrm>
            <a:off x="548640" y="1481328"/>
            <a:ext cx="11064240" cy="0"/>
          </a:xfrm>
          <a:prstGeom prst="line">
            <a:avLst/>
          </a:prstGeom>
          <a:noFill/>
          <a:ln w="25400">
            <a:solidFill>
              <a:srgbClr val="156B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EE137602-B8B2-D047-2147-4185FC77AFEC}"/>
              </a:ext>
            </a:extLst>
          </p:cNvPr>
          <p:cNvSpPr/>
          <p:nvPr/>
        </p:nvSpPr>
        <p:spPr>
          <a:xfrm>
            <a:off x="914400" y="4892040"/>
            <a:ext cx="10332720" cy="685800"/>
          </a:xfrm>
          <a:prstGeom prst="rect">
            <a:avLst/>
          </a:prstGeom>
          <a:noFill/>
          <a:ln/>
        </p:spPr>
        <p:txBody>
          <a:bodyPr wrap="square" lIns="1524" tIns="1524" rIns="1524" bIns="1524" rtlCol="0" anchor="ctr"/>
          <a:lstStyle/>
          <a:p>
            <a:pPr marL="0" indent="0" algn="ctr">
              <a:buNone/>
            </a:pPr>
            <a:endParaRPr lang="en-US" sz="2800" dirty="0"/>
          </a:p>
        </p:txBody>
      </p:sp>
      <p:pic>
        <p:nvPicPr>
          <p:cNvPr id="6" name="Content Placeholder 3" descr="Forms response chart. Question title: Which school do you represent ¿ A cescuela pertenece usted?:. Number of responses: 101 responses.">
            <a:extLst>
              <a:ext uri="{FF2B5EF4-FFF2-40B4-BE49-F238E27FC236}">
                <a16:creationId xmlns:a16="http://schemas.microsoft.com/office/drawing/2014/main" id="{A64B5882-8B95-BF37-D27D-17976BE6CC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3341" y="1780802"/>
            <a:ext cx="9165318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3944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3D5942-2A58-68CD-1CFF-0315435838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A21F051D-F48F-2595-759A-3C4D372E8BED}"/>
              </a:ext>
            </a:extLst>
          </p:cNvPr>
          <p:cNvSpPr/>
          <p:nvPr/>
        </p:nvSpPr>
        <p:spPr>
          <a:xfrm>
            <a:off x="548640" y="292608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56B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RAMONA ELEMENTARY SCHOOL</a:t>
            </a:r>
            <a:endParaRPr lang="en-US" sz="24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EB15D176-89E8-30E7-348E-D062F4E909B2}"/>
              </a:ext>
            </a:extLst>
          </p:cNvPr>
          <p:cNvSpPr/>
          <p:nvPr/>
        </p:nvSpPr>
        <p:spPr>
          <a:xfrm>
            <a:off x="548640" y="713232"/>
            <a:ext cx="113111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F2A1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Survey results – Juanita, Rose Avenue and Frank Communities</a:t>
            </a:r>
            <a:endParaRPr lang="en-US" sz="340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93D7197C-19E7-478E-4559-271A90C3976A}"/>
              </a:ext>
            </a:extLst>
          </p:cNvPr>
          <p:cNvSpPr/>
          <p:nvPr/>
        </p:nvSpPr>
        <p:spPr>
          <a:xfrm>
            <a:off x="548640" y="1481328"/>
            <a:ext cx="11064240" cy="0"/>
          </a:xfrm>
          <a:prstGeom prst="line">
            <a:avLst/>
          </a:prstGeom>
          <a:noFill/>
          <a:ln w="25400">
            <a:solidFill>
              <a:srgbClr val="156B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57147840-2863-4DC2-C274-675CC191303C}"/>
              </a:ext>
            </a:extLst>
          </p:cNvPr>
          <p:cNvSpPr/>
          <p:nvPr/>
        </p:nvSpPr>
        <p:spPr>
          <a:xfrm>
            <a:off x="914400" y="4892040"/>
            <a:ext cx="10332720" cy="685800"/>
          </a:xfrm>
          <a:prstGeom prst="rect">
            <a:avLst/>
          </a:prstGeom>
          <a:noFill/>
          <a:ln/>
        </p:spPr>
        <p:txBody>
          <a:bodyPr wrap="square" lIns="1524" tIns="1524" rIns="1524" bIns="1524" rtlCol="0" anchor="ctr"/>
          <a:lstStyle/>
          <a:p>
            <a:pPr marL="0" indent="0" algn="ctr">
              <a:buNone/>
            </a:pPr>
            <a:endParaRPr lang="en-US" sz="2800" dirty="0"/>
          </a:p>
        </p:txBody>
      </p:sp>
      <p:pic>
        <p:nvPicPr>
          <p:cNvPr id="5" name="Content Placeholder 3" descr="Forms response chart. Question title: Which best describes your role / ¿Cuál de los siguientes describe mejor su rol?:. Number of responses: 101 responses.">
            <a:extLst>
              <a:ext uri="{FF2B5EF4-FFF2-40B4-BE49-F238E27FC236}">
                <a16:creationId xmlns:a16="http://schemas.microsoft.com/office/drawing/2014/main" id="{302C7BDC-6BCE-E84B-99DC-A1D955E767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8190" y="1825625"/>
            <a:ext cx="10355619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3163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CC747B-372A-ED4A-EF4C-E7E7B3A5F7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41EC61B0-B147-3308-84F8-392EB634D866}"/>
              </a:ext>
            </a:extLst>
          </p:cNvPr>
          <p:cNvSpPr/>
          <p:nvPr/>
        </p:nvSpPr>
        <p:spPr>
          <a:xfrm>
            <a:off x="548640" y="292608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56B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RAMONA ELEMENTARY SCHOOL</a:t>
            </a:r>
            <a:endParaRPr lang="en-US" sz="24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8DBEE018-6FD4-188B-4BBA-F142C8BDF5C5}"/>
              </a:ext>
            </a:extLst>
          </p:cNvPr>
          <p:cNvSpPr/>
          <p:nvPr/>
        </p:nvSpPr>
        <p:spPr>
          <a:xfrm>
            <a:off x="548640" y="713232"/>
            <a:ext cx="113111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F2A1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Survey results – Juanita, Rose Avenue and Frank Communities</a:t>
            </a:r>
            <a:endParaRPr lang="en-US" sz="340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287BFD1D-9319-68D6-C92B-DEBAE7F66709}"/>
              </a:ext>
            </a:extLst>
          </p:cNvPr>
          <p:cNvSpPr/>
          <p:nvPr/>
        </p:nvSpPr>
        <p:spPr>
          <a:xfrm>
            <a:off x="548640" y="1481328"/>
            <a:ext cx="11064240" cy="0"/>
          </a:xfrm>
          <a:prstGeom prst="line">
            <a:avLst/>
          </a:prstGeom>
          <a:noFill/>
          <a:ln w="25400">
            <a:solidFill>
              <a:srgbClr val="156B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71A3A6D8-8F0C-5358-B847-74D56376E173}"/>
              </a:ext>
            </a:extLst>
          </p:cNvPr>
          <p:cNvSpPr/>
          <p:nvPr/>
        </p:nvSpPr>
        <p:spPr>
          <a:xfrm>
            <a:off x="914400" y="4892040"/>
            <a:ext cx="10332720" cy="685800"/>
          </a:xfrm>
          <a:prstGeom prst="rect">
            <a:avLst/>
          </a:prstGeom>
          <a:noFill/>
          <a:ln/>
        </p:spPr>
        <p:txBody>
          <a:bodyPr wrap="square" lIns="1524" tIns="1524" rIns="1524" bIns="1524" rtlCol="0" anchor="ctr"/>
          <a:lstStyle/>
          <a:p>
            <a:pPr marL="0" indent="0" algn="ctr">
              <a:buNone/>
            </a:pPr>
            <a:endParaRPr lang="en-US" sz="2800" dirty="0"/>
          </a:p>
        </p:txBody>
      </p:sp>
      <p:pic>
        <p:nvPicPr>
          <p:cNvPr id="6" name="Content Placeholder 3" descr="Forms response chart. Question title: Please vote for your top two choices / Por favor vote por sus dos opciones preferidas.. Number of responses: .">
            <a:extLst>
              <a:ext uri="{FF2B5EF4-FFF2-40B4-BE49-F238E27FC236}">
                <a16:creationId xmlns:a16="http://schemas.microsoft.com/office/drawing/2014/main" id="{A381C5B1-4BDD-A5C4-6880-C6C2A94FA70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192" r="8126" b="1"/>
          <a:stretch>
            <a:fillRect/>
          </a:stretch>
        </p:blipFill>
        <p:spPr>
          <a:xfrm>
            <a:off x="1499616" y="1548563"/>
            <a:ext cx="9034272" cy="508083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4B3CF51-6506-FB1D-02DB-EC2E5CE1BD5F}"/>
              </a:ext>
            </a:extLst>
          </p:cNvPr>
          <p:cNvSpPr txBox="1"/>
          <p:nvPr/>
        </p:nvSpPr>
        <p:spPr>
          <a:xfrm>
            <a:off x="1499616" y="1901984"/>
            <a:ext cx="851306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81552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44871D-F8C2-04EA-1A59-1F94E8706D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6BB2EC4F-A949-2878-2AE0-3F592355A1B5}"/>
              </a:ext>
            </a:extLst>
          </p:cNvPr>
          <p:cNvSpPr/>
          <p:nvPr/>
        </p:nvSpPr>
        <p:spPr>
          <a:xfrm>
            <a:off x="548640" y="292608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56B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RAMONA ELEMENTARY SCHOOL</a:t>
            </a:r>
            <a:endParaRPr lang="en-US" sz="24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9DCA298B-4D83-E5E1-B294-6C37E6F09601}"/>
              </a:ext>
            </a:extLst>
          </p:cNvPr>
          <p:cNvSpPr/>
          <p:nvPr/>
        </p:nvSpPr>
        <p:spPr>
          <a:xfrm>
            <a:off x="548640" y="713232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F2A1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TK/K portable option: timing and cost range</a:t>
            </a:r>
            <a:endParaRPr lang="en-US" sz="340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1D40E206-0460-EB38-E033-685B7BC7A324}"/>
              </a:ext>
            </a:extLst>
          </p:cNvPr>
          <p:cNvSpPr/>
          <p:nvPr/>
        </p:nvSpPr>
        <p:spPr>
          <a:xfrm>
            <a:off x="548640" y="1481328"/>
            <a:ext cx="11064240" cy="0"/>
          </a:xfrm>
          <a:prstGeom prst="line">
            <a:avLst/>
          </a:prstGeom>
          <a:noFill/>
          <a:ln w="25400">
            <a:solidFill>
              <a:srgbClr val="156B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AF7FFF31-219D-44B4-7395-F08FC5FAE73B}"/>
              </a:ext>
            </a:extLst>
          </p:cNvPr>
          <p:cNvSpPr/>
          <p:nvPr/>
        </p:nvSpPr>
        <p:spPr>
          <a:xfrm>
            <a:off x="777240" y="1828800"/>
            <a:ext cx="2553462" cy="1234440"/>
          </a:xfrm>
          <a:prstGeom prst="rect">
            <a:avLst/>
          </a:prstGeom>
          <a:solidFill>
            <a:srgbClr val="156B2E"/>
          </a:solidFill>
          <a:ln/>
        </p:spPr>
        <p:txBody>
          <a:bodyPr wrap="square" lIns="1016" tIns="1016" rIns="1016" bIns="1016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 mo.
</a:t>
            </a:r>
            <a:r>
              <a:rPr lang="en-US" sz="24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Design</a:t>
            </a:r>
            <a:endParaRPr lang="en-US" sz="240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1550497C-8FDA-435C-9ECA-86DBEB05913F}"/>
              </a:ext>
            </a:extLst>
          </p:cNvPr>
          <p:cNvSpPr/>
          <p:nvPr/>
        </p:nvSpPr>
        <p:spPr>
          <a:xfrm>
            <a:off x="3477006" y="1828800"/>
            <a:ext cx="2553462" cy="1234440"/>
          </a:xfrm>
          <a:prstGeom prst="rect">
            <a:avLst/>
          </a:prstGeom>
          <a:solidFill>
            <a:srgbClr val="156B2E"/>
          </a:solidFill>
          <a:ln/>
        </p:spPr>
        <p:txBody>
          <a:bodyPr wrap="square" lIns="1016" tIns="1016" rIns="1016" bIns="1016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 mo.
</a:t>
            </a:r>
            <a:r>
              <a:rPr lang="en-US" sz="24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DSA</a:t>
            </a:r>
            <a:endParaRPr lang="en-US" sz="24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FF787F0B-A0FC-5E77-FBCE-ECE8EF0C8D8A}"/>
              </a:ext>
            </a:extLst>
          </p:cNvPr>
          <p:cNvSpPr/>
          <p:nvPr/>
        </p:nvSpPr>
        <p:spPr>
          <a:xfrm>
            <a:off x="6176772" y="1828800"/>
            <a:ext cx="2553462" cy="1234440"/>
          </a:xfrm>
          <a:prstGeom prst="rect">
            <a:avLst/>
          </a:prstGeom>
          <a:solidFill>
            <a:srgbClr val="156B2E"/>
          </a:solidFill>
          <a:ln/>
        </p:spPr>
        <p:txBody>
          <a:bodyPr wrap="square" lIns="1016" tIns="1016" rIns="1016" bIns="1016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 mo.
</a:t>
            </a:r>
            <a:r>
              <a:rPr lang="en-US" sz="24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Bid</a:t>
            </a:r>
            <a:endParaRPr lang="en-US" sz="24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22ED033B-655C-DA2F-300C-6405CF109578}"/>
              </a:ext>
            </a:extLst>
          </p:cNvPr>
          <p:cNvSpPr/>
          <p:nvPr/>
        </p:nvSpPr>
        <p:spPr>
          <a:xfrm>
            <a:off x="8876538" y="1828800"/>
            <a:ext cx="2553462" cy="1234440"/>
          </a:xfrm>
          <a:prstGeom prst="rect">
            <a:avLst/>
          </a:prstGeom>
          <a:solidFill>
            <a:srgbClr val="156B2E"/>
          </a:solidFill>
          <a:ln/>
        </p:spPr>
        <p:txBody>
          <a:bodyPr wrap="square" lIns="1016" tIns="1016" rIns="1016" bIns="1016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 mo.
</a:t>
            </a:r>
            <a:r>
              <a:rPr lang="en-US" sz="24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Construct</a:t>
            </a:r>
            <a:endParaRPr lang="en-US" sz="2400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9255E729-976E-4187-CC7A-B6B1E932BC78}"/>
              </a:ext>
            </a:extLst>
          </p:cNvPr>
          <p:cNvSpPr/>
          <p:nvPr/>
        </p:nvSpPr>
        <p:spPr>
          <a:xfrm>
            <a:off x="914400" y="3429000"/>
            <a:ext cx="10332720" cy="548640"/>
          </a:xfrm>
          <a:prstGeom prst="rect">
            <a:avLst/>
          </a:prstGeom>
          <a:noFill/>
          <a:ln/>
        </p:spPr>
        <p:txBody>
          <a:bodyPr wrap="square" lIns="1524" tIns="1524" rIns="1524" bIns="1524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0E4E2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Fall 2027 feasible if the District starts now.</a:t>
            </a:r>
            <a:endParaRPr lang="en-US" sz="320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2E18EF20-48C6-B739-7CA2-378283F353CF}"/>
              </a:ext>
            </a:extLst>
          </p:cNvPr>
          <p:cNvSpPr/>
          <p:nvPr/>
        </p:nvSpPr>
        <p:spPr>
          <a:xfrm>
            <a:off x="914400" y="4251960"/>
            <a:ext cx="10332720" cy="502920"/>
          </a:xfrm>
          <a:prstGeom prst="rect">
            <a:avLst/>
          </a:prstGeom>
          <a:noFill/>
          <a:ln/>
        </p:spPr>
        <p:txBody>
          <a:bodyPr wrap="square" lIns="1524" tIns="1524" rIns="1524" bIns="1524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8A1F1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Lease-based planning range: ~$2.2M to ~$4.1M</a:t>
            </a:r>
            <a:endParaRPr lang="en-US" sz="30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1829E65-0A5E-297B-AF0B-3B85C6CBE6A8}"/>
              </a:ext>
            </a:extLst>
          </p:cNvPr>
          <p:cNvSpPr txBox="1"/>
          <p:nvPr/>
        </p:nvSpPr>
        <p:spPr>
          <a:xfrm>
            <a:off x="1483241" y="4747033"/>
            <a:ext cx="909083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8A1F1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Purchase-based planning range: ~$2.7M to ~$4.6M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9368097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1">
            <a:extLst>
              <a:ext uri="{FF2B5EF4-FFF2-40B4-BE49-F238E27FC236}">
                <a16:creationId xmlns:a16="http://schemas.microsoft.com/office/drawing/2014/main" id="{E6A1DD0D-0FA2-6F20-0BFF-FAE1C83FFDC4}"/>
              </a:ext>
            </a:extLst>
          </p:cNvPr>
          <p:cNvSpPr/>
          <p:nvPr/>
        </p:nvSpPr>
        <p:spPr>
          <a:xfrm>
            <a:off x="548640" y="44984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F2A1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Tasks completed since last board meeting:</a:t>
            </a:r>
            <a:endParaRPr lang="en-US" sz="3400" dirty="0"/>
          </a:p>
        </p:txBody>
      </p:sp>
      <p:sp>
        <p:nvSpPr>
          <p:cNvPr id="6" name="Shape 2">
            <a:extLst>
              <a:ext uri="{FF2B5EF4-FFF2-40B4-BE49-F238E27FC236}">
                <a16:creationId xmlns:a16="http://schemas.microsoft.com/office/drawing/2014/main" id="{D4F36307-A0DB-DE28-D523-87C7D2A9E945}"/>
              </a:ext>
            </a:extLst>
          </p:cNvPr>
          <p:cNvSpPr/>
          <p:nvPr/>
        </p:nvSpPr>
        <p:spPr>
          <a:xfrm>
            <a:off x="548640" y="1201243"/>
            <a:ext cx="11064240" cy="0"/>
          </a:xfrm>
          <a:prstGeom prst="line">
            <a:avLst/>
          </a:prstGeom>
          <a:noFill/>
          <a:ln w="25400">
            <a:solidFill>
              <a:srgbClr val="156B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3">
            <a:extLst>
              <a:ext uri="{FF2B5EF4-FFF2-40B4-BE49-F238E27FC236}">
                <a16:creationId xmlns:a16="http://schemas.microsoft.com/office/drawing/2014/main" id="{B27A6B0E-267A-BD7C-5435-DAF3B91DD1E4}"/>
              </a:ext>
            </a:extLst>
          </p:cNvPr>
          <p:cNvSpPr/>
          <p:nvPr/>
        </p:nvSpPr>
        <p:spPr>
          <a:xfrm>
            <a:off x="777240" y="1594435"/>
            <a:ext cx="10607040" cy="868680"/>
          </a:xfrm>
          <a:prstGeom prst="rect">
            <a:avLst/>
          </a:prstGeom>
          <a:solidFill>
            <a:srgbClr val="FFFFFF"/>
          </a:solidFill>
          <a:ln w="25400">
            <a:solidFill>
              <a:srgbClr val="156B2E"/>
            </a:solidFill>
          </a:ln>
        </p:spPr>
        <p:txBody>
          <a:bodyPr wrap="square" lIns="2032" tIns="2032" rIns="2032" bIns="2032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56B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 Structural review of Ramona TK/K buildings and portables
</a:t>
            </a:r>
            <a:r>
              <a:rPr lang="en-US" sz="2400" dirty="0">
                <a:solidFill>
                  <a:srgbClr val="1F2A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Determined to be sound</a:t>
            </a:r>
            <a:endParaRPr lang="en-US" sz="2400" dirty="0"/>
          </a:p>
        </p:txBody>
      </p:sp>
      <p:sp>
        <p:nvSpPr>
          <p:cNvPr id="10" name="Text 4">
            <a:extLst>
              <a:ext uri="{FF2B5EF4-FFF2-40B4-BE49-F238E27FC236}">
                <a16:creationId xmlns:a16="http://schemas.microsoft.com/office/drawing/2014/main" id="{AE9DC7C9-800D-9706-C5CC-4659D0A5449F}"/>
              </a:ext>
            </a:extLst>
          </p:cNvPr>
          <p:cNvSpPr/>
          <p:nvPr/>
        </p:nvSpPr>
        <p:spPr>
          <a:xfrm>
            <a:off x="777240" y="2691715"/>
            <a:ext cx="10607040" cy="868680"/>
          </a:xfrm>
          <a:prstGeom prst="rect">
            <a:avLst/>
          </a:prstGeom>
          <a:solidFill>
            <a:srgbClr val="FFFFFF"/>
          </a:solidFill>
          <a:ln w="25400">
            <a:solidFill>
              <a:srgbClr val="156B2E"/>
            </a:solidFill>
          </a:ln>
        </p:spPr>
        <p:txBody>
          <a:bodyPr wrap="square" lIns="2032" tIns="2032" rIns="2032" bIns="2032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56B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 Hygienist testing of Ramona TK/K buildings and portables
</a:t>
            </a:r>
            <a:r>
              <a:rPr lang="en-US" sz="2400" dirty="0">
                <a:solidFill>
                  <a:srgbClr val="1F2A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Tested on September 17, results expected on September 21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706319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92608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56B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RAMONA ELEMENTARY SCHOOL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F2A1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Long-term choice: repair or rebuild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481328"/>
            <a:ext cx="11064240" cy="0"/>
          </a:xfrm>
          <a:prstGeom prst="line">
            <a:avLst/>
          </a:prstGeom>
          <a:noFill/>
          <a:ln w="25400">
            <a:solidFill>
              <a:srgbClr val="156B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77240" y="1828800"/>
            <a:ext cx="5120640" cy="2194560"/>
          </a:xfrm>
          <a:prstGeom prst="rect">
            <a:avLst/>
          </a:prstGeom>
          <a:solidFill>
            <a:srgbClr val="FFFFFF"/>
          </a:solidFill>
          <a:ln w="25400">
            <a:solidFill>
              <a:srgbClr val="8A1F17"/>
            </a:solidFill>
          </a:ln>
        </p:spPr>
        <p:txBody>
          <a:bodyPr wrap="square" lIns="2032" tIns="2032" rIns="2032" bIns="2032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8A1F1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Repair*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1F2A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~26 months</a:t>
            </a:r>
            <a:endParaRPr lang="en-US" sz="2800" dirty="0"/>
          </a:p>
          <a:p>
            <a:pPr marL="0" indent="0">
              <a:buNone/>
            </a:pPr>
            <a:r>
              <a:rPr lang="en-US" sz="2800" dirty="0">
                <a:solidFill>
                  <a:srgbClr val="1F2A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~$18M+</a:t>
            </a:r>
            <a:endParaRPr lang="en-US" sz="2800" dirty="0"/>
          </a:p>
          <a:p>
            <a:pPr marL="0" indent="0">
              <a:buNone/>
            </a:pPr>
            <a:r>
              <a:rPr lang="en-US" sz="2800" dirty="0">
                <a:solidFill>
                  <a:srgbClr val="1F2A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Keeps aging modular buildings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6309360" y="1828800"/>
            <a:ext cx="5120640" cy="2194560"/>
          </a:xfrm>
          <a:prstGeom prst="rect">
            <a:avLst/>
          </a:prstGeom>
          <a:solidFill>
            <a:srgbClr val="FFFFFF"/>
          </a:solidFill>
          <a:ln w="25400">
            <a:solidFill>
              <a:srgbClr val="156B2E"/>
            </a:solidFill>
          </a:ln>
        </p:spPr>
        <p:txBody>
          <a:bodyPr wrap="square" lIns="2032" tIns="2032" rIns="2032" bIns="2032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156B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Rebuild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1F2A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~34–42 months</a:t>
            </a:r>
            <a:endParaRPr lang="en-US" sz="2800" dirty="0"/>
          </a:p>
          <a:p>
            <a:pPr marL="0" indent="0">
              <a:buNone/>
            </a:pPr>
            <a:r>
              <a:rPr lang="en-US" sz="2800" dirty="0">
                <a:solidFill>
                  <a:srgbClr val="1F2A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$45M - $50M</a:t>
            </a:r>
            <a:endParaRPr lang="en-US" sz="2800" dirty="0"/>
          </a:p>
          <a:p>
            <a:pPr marL="0" indent="0">
              <a:buNone/>
            </a:pPr>
            <a:r>
              <a:rPr lang="en-US" sz="2800" dirty="0">
                <a:solidFill>
                  <a:srgbClr val="1F2A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New useful life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894730" y="4370831"/>
            <a:ext cx="4885660" cy="1648047"/>
          </a:xfrm>
          <a:prstGeom prst="rect">
            <a:avLst/>
          </a:prstGeom>
          <a:solidFill>
            <a:srgbClr val="FFF7E5"/>
          </a:solidFill>
          <a:ln w="12700">
            <a:solidFill>
              <a:srgbClr val="C9A23B"/>
            </a:solidFill>
          </a:ln>
        </p:spPr>
        <p:txBody>
          <a:bodyPr wrap="square" lIns="1524" tIns="1524" rIns="1524" bIns="1524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1F2A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*Repair is unusual at this scale: major cost, DSA rehabilitation, and continued use of older modular buildings.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92608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56B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RAMONA ELEMENTARY SCHOOL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F2A1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Decisions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481328"/>
            <a:ext cx="11064240" cy="0"/>
          </a:xfrm>
          <a:prstGeom prst="line">
            <a:avLst/>
          </a:prstGeom>
          <a:noFill/>
          <a:ln w="25400">
            <a:solidFill>
              <a:srgbClr val="156B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92480" y="1578781"/>
            <a:ext cx="10607040" cy="731520"/>
          </a:xfrm>
          <a:prstGeom prst="rect">
            <a:avLst/>
          </a:prstGeom>
          <a:solidFill>
            <a:srgbClr val="FFFFFF"/>
          </a:solidFill>
          <a:ln w="25400">
            <a:solidFill>
              <a:srgbClr val="156B2E"/>
            </a:solidFill>
          </a:ln>
        </p:spPr>
        <p:txBody>
          <a:bodyPr wrap="square" lIns="1524" tIns="1524" rIns="1524" bIns="1524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156B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 TK/K portable award architect contract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777240" y="3623419"/>
            <a:ext cx="10607040" cy="2546728"/>
          </a:xfrm>
          <a:prstGeom prst="rect">
            <a:avLst/>
          </a:prstGeom>
          <a:solidFill>
            <a:srgbClr val="FFFFFF"/>
          </a:solidFill>
          <a:ln w="25400">
            <a:solidFill>
              <a:srgbClr val="156B2E"/>
            </a:solidFill>
          </a:ln>
        </p:spPr>
        <p:txBody>
          <a:bodyPr wrap="square" lIns="1524" tIns="1524" rIns="1524" bIns="1524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156B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3. Repair or rebuild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en-US" sz="3000" b="1" dirty="0">
                <a:solidFill>
                  <a:srgbClr val="156B2E"/>
                </a:solidFill>
                <a:latin typeface="Aptos" pitchFamily="34" charset="0"/>
              </a:rPr>
              <a:t>Design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en-US" sz="3000" b="1" dirty="0">
                <a:solidFill>
                  <a:srgbClr val="156B2E"/>
                </a:solidFill>
                <a:latin typeface="Aptos" pitchFamily="34" charset="0"/>
              </a:rPr>
              <a:t>DSA review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en-US" sz="3000" b="1" dirty="0">
                <a:solidFill>
                  <a:srgbClr val="156B2E"/>
                </a:solidFill>
                <a:latin typeface="Aptos" pitchFamily="34" charset="0"/>
              </a:rPr>
              <a:t>Bidding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en-US" sz="3000" b="1" dirty="0">
                <a:solidFill>
                  <a:srgbClr val="156B2E"/>
                </a:solidFill>
                <a:latin typeface="Aptos" pitchFamily="34" charset="0"/>
              </a:rPr>
              <a:t>Construction</a:t>
            </a:r>
            <a:endParaRPr lang="en-US" sz="3000" dirty="0"/>
          </a:p>
        </p:txBody>
      </p:sp>
      <p:sp>
        <p:nvSpPr>
          <p:cNvPr id="10" name="Text 3">
            <a:extLst>
              <a:ext uri="{FF2B5EF4-FFF2-40B4-BE49-F238E27FC236}">
                <a16:creationId xmlns:a16="http://schemas.microsoft.com/office/drawing/2014/main" id="{ECA7D378-1F75-D571-83F4-92702DF42B7C}"/>
              </a:ext>
            </a:extLst>
          </p:cNvPr>
          <p:cNvSpPr/>
          <p:nvPr/>
        </p:nvSpPr>
        <p:spPr>
          <a:xfrm>
            <a:off x="788358" y="2579682"/>
            <a:ext cx="10607040" cy="731520"/>
          </a:xfrm>
          <a:prstGeom prst="rect">
            <a:avLst/>
          </a:prstGeom>
          <a:solidFill>
            <a:srgbClr val="FFFFFF"/>
          </a:solidFill>
          <a:ln w="25400">
            <a:solidFill>
              <a:srgbClr val="156B2E"/>
            </a:solidFill>
          </a:ln>
        </p:spPr>
        <p:txBody>
          <a:bodyPr wrap="square" lIns="1524" tIns="1524" rIns="1524" bIns="1524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156B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 Evaluate current master plan</a:t>
            </a:r>
            <a:endParaRPr lang="en-US" sz="3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2A1662-8E2B-DD33-9C88-234B5F901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9A6A627D-2F5F-C116-BC38-A69B0404725A}"/>
              </a:ext>
            </a:extLst>
          </p:cNvPr>
          <p:cNvSpPr/>
          <p:nvPr/>
        </p:nvSpPr>
        <p:spPr>
          <a:xfrm>
            <a:off x="548640" y="292608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56B2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RAMONA ELEMENTARY SCHOOL</a:t>
            </a:r>
            <a:endParaRPr lang="en-US" sz="240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F436B6F0-C59A-AA49-E4B4-30848F6FD9BC}"/>
              </a:ext>
            </a:extLst>
          </p:cNvPr>
          <p:cNvSpPr/>
          <p:nvPr/>
        </p:nvSpPr>
        <p:spPr>
          <a:xfrm>
            <a:off x="548640" y="1481328"/>
            <a:ext cx="11064240" cy="0"/>
          </a:xfrm>
          <a:prstGeom prst="line">
            <a:avLst/>
          </a:prstGeom>
          <a:noFill/>
          <a:ln w="25400">
            <a:solidFill>
              <a:srgbClr val="156B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ED6F0C-6526-C9B9-3403-05D16FF8D22D}"/>
              </a:ext>
            </a:extLst>
          </p:cNvPr>
          <p:cNvSpPr txBox="1"/>
          <p:nvPr/>
        </p:nvSpPr>
        <p:spPr>
          <a:xfrm>
            <a:off x="3253946" y="3039764"/>
            <a:ext cx="43083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156B2E"/>
                </a:solidFill>
                <a:latin typeface="Aptos" pitchFamily="34" charset="0"/>
              </a:rPr>
              <a:t>Questions???</a:t>
            </a:r>
          </a:p>
        </p:txBody>
      </p:sp>
    </p:spTree>
    <p:extLst>
      <p:ext uri="{BB962C8B-B14F-4D97-AF65-F5344CB8AC3E}">
        <p14:creationId xmlns:p14="http://schemas.microsoft.com/office/powerpoint/2010/main" val="32978569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422</TotalTime>
  <Words>1023</Words>
  <Application>Microsoft Office PowerPoint</Application>
  <PresentationFormat>Widescreen</PresentationFormat>
  <Paragraphs>127</Paragraphs>
  <Slides>21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Oxnard School District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Ramona Board Update: ROM Pricing and Options</dc:title>
  <dc:subject>Ramona Board Update</dc:subject>
  <dc:creator>Oxnard School District</dc:creator>
  <cp:lastModifiedBy>Pifko, Kristen</cp:lastModifiedBy>
  <cp:revision>23</cp:revision>
  <cp:lastPrinted>2026-09-11T21:02:30Z</cp:lastPrinted>
  <dcterms:created xsi:type="dcterms:W3CDTF">2026-09-10T21:25:08Z</dcterms:created>
  <dcterms:modified xsi:type="dcterms:W3CDTF">2026-09-23T16:39:45Z</dcterms:modified>
</cp:coreProperties>
</file>