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57" y="31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69978" cy="704559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7043093"/>
            <a:ext cx="1579245" cy="4264660"/>
          </a:xfrm>
          <a:custGeom>
            <a:avLst/>
            <a:gdLst/>
            <a:ahLst/>
            <a:cxnLst/>
            <a:rect l="l" t="t" r="r" b="b"/>
            <a:pathLst>
              <a:path w="1579245" h="4264659">
                <a:moveTo>
                  <a:pt x="1579230" y="0"/>
                </a:moveTo>
                <a:lnTo>
                  <a:pt x="0" y="0"/>
                </a:lnTo>
                <a:lnTo>
                  <a:pt x="0" y="4264049"/>
                </a:lnTo>
                <a:lnTo>
                  <a:pt x="1579230" y="4264049"/>
                </a:lnTo>
                <a:lnTo>
                  <a:pt x="1579230" y="0"/>
                </a:lnTo>
                <a:close/>
              </a:path>
            </a:pathLst>
          </a:custGeom>
          <a:solidFill>
            <a:srgbClr val="008F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79230" y="0"/>
            <a:ext cx="289560" cy="11307445"/>
          </a:xfrm>
          <a:custGeom>
            <a:avLst/>
            <a:gdLst/>
            <a:ahLst/>
            <a:cxnLst/>
            <a:rect l="l" t="t" r="r" b="b"/>
            <a:pathLst>
              <a:path w="289560" h="11307445">
                <a:moveTo>
                  <a:pt x="288960" y="0"/>
                </a:moveTo>
                <a:lnTo>
                  <a:pt x="0" y="0"/>
                </a:lnTo>
                <a:lnTo>
                  <a:pt x="0" y="11307142"/>
                </a:lnTo>
                <a:lnTo>
                  <a:pt x="288960" y="11307142"/>
                </a:lnTo>
                <a:lnTo>
                  <a:pt x="288960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8191" y="1"/>
            <a:ext cx="16964482" cy="1130714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26010" y="572895"/>
            <a:ext cx="4365813" cy="285693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8241022" y="7452035"/>
            <a:ext cx="1325880" cy="0"/>
          </a:xfrm>
          <a:custGeom>
            <a:avLst/>
            <a:gdLst/>
            <a:ahLst/>
            <a:cxnLst/>
            <a:rect l="l" t="t" r="r" b="b"/>
            <a:pathLst>
              <a:path w="1325879">
                <a:moveTo>
                  <a:pt x="0" y="0"/>
                </a:moveTo>
                <a:lnTo>
                  <a:pt x="1325762" y="0"/>
                </a:lnTo>
              </a:path>
            </a:pathLst>
          </a:custGeom>
          <a:ln w="23870">
            <a:solidFill>
              <a:srgbClr val="7D52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8832673" y="0"/>
            <a:ext cx="289560" cy="11307445"/>
          </a:xfrm>
          <a:custGeom>
            <a:avLst/>
            <a:gdLst/>
            <a:ahLst/>
            <a:cxnLst/>
            <a:rect l="l" t="t" r="r" b="b"/>
            <a:pathLst>
              <a:path w="289559" h="11307445">
                <a:moveTo>
                  <a:pt x="288949" y="0"/>
                </a:moveTo>
                <a:lnTo>
                  <a:pt x="0" y="0"/>
                </a:lnTo>
                <a:lnTo>
                  <a:pt x="0" y="11307142"/>
                </a:lnTo>
                <a:lnTo>
                  <a:pt x="288949" y="11307142"/>
                </a:lnTo>
                <a:lnTo>
                  <a:pt x="288949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9121634" y="0"/>
            <a:ext cx="982980" cy="468630"/>
          </a:xfrm>
          <a:custGeom>
            <a:avLst/>
            <a:gdLst/>
            <a:ahLst/>
            <a:cxnLst/>
            <a:rect l="l" t="t" r="r" b="b"/>
            <a:pathLst>
              <a:path w="982980" h="468630">
                <a:moveTo>
                  <a:pt x="982465" y="0"/>
                </a:moveTo>
                <a:lnTo>
                  <a:pt x="0" y="0"/>
                </a:lnTo>
                <a:lnTo>
                  <a:pt x="0" y="468618"/>
                </a:lnTo>
                <a:lnTo>
                  <a:pt x="982465" y="468618"/>
                </a:lnTo>
                <a:lnTo>
                  <a:pt x="982465" y="0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9121634" y="466105"/>
            <a:ext cx="982980" cy="468630"/>
          </a:xfrm>
          <a:custGeom>
            <a:avLst/>
            <a:gdLst/>
            <a:ahLst/>
            <a:cxnLst/>
            <a:rect l="l" t="t" r="r" b="b"/>
            <a:pathLst>
              <a:path w="982980" h="468630">
                <a:moveTo>
                  <a:pt x="982465" y="0"/>
                </a:moveTo>
                <a:lnTo>
                  <a:pt x="0" y="0"/>
                </a:lnTo>
                <a:lnTo>
                  <a:pt x="0" y="468618"/>
                </a:lnTo>
                <a:lnTo>
                  <a:pt x="982465" y="468618"/>
                </a:lnTo>
                <a:lnTo>
                  <a:pt x="982465" y="0"/>
                </a:lnTo>
                <a:close/>
              </a:path>
            </a:pathLst>
          </a:custGeom>
          <a:solidFill>
            <a:srgbClr val="82C4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9121634" y="1398316"/>
            <a:ext cx="982980" cy="469900"/>
          </a:xfrm>
          <a:custGeom>
            <a:avLst/>
            <a:gdLst/>
            <a:ahLst/>
            <a:cxnLst/>
            <a:rect l="l" t="t" r="r" b="b"/>
            <a:pathLst>
              <a:path w="982980" h="469900">
                <a:moveTo>
                  <a:pt x="982465" y="0"/>
                </a:moveTo>
                <a:lnTo>
                  <a:pt x="0" y="0"/>
                </a:lnTo>
                <a:lnTo>
                  <a:pt x="0" y="469874"/>
                </a:lnTo>
                <a:lnTo>
                  <a:pt x="982465" y="469874"/>
                </a:lnTo>
                <a:lnTo>
                  <a:pt x="982465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9121634" y="1865678"/>
            <a:ext cx="982980" cy="468630"/>
          </a:xfrm>
          <a:custGeom>
            <a:avLst/>
            <a:gdLst/>
            <a:ahLst/>
            <a:cxnLst/>
            <a:rect l="l" t="t" r="r" b="b"/>
            <a:pathLst>
              <a:path w="982980" h="468630">
                <a:moveTo>
                  <a:pt x="982465" y="0"/>
                </a:moveTo>
                <a:lnTo>
                  <a:pt x="0" y="0"/>
                </a:lnTo>
                <a:lnTo>
                  <a:pt x="0" y="468618"/>
                </a:lnTo>
                <a:lnTo>
                  <a:pt x="982465" y="468618"/>
                </a:lnTo>
                <a:lnTo>
                  <a:pt x="982465" y="0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9121634" y="2331784"/>
            <a:ext cx="982980" cy="468630"/>
          </a:xfrm>
          <a:custGeom>
            <a:avLst/>
            <a:gdLst/>
            <a:ahLst/>
            <a:cxnLst/>
            <a:rect l="l" t="t" r="r" b="b"/>
            <a:pathLst>
              <a:path w="982980" h="468630">
                <a:moveTo>
                  <a:pt x="982465" y="0"/>
                </a:moveTo>
                <a:lnTo>
                  <a:pt x="0" y="0"/>
                </a:lnTo>
                <a:lnTo>
                  <a:pt x="0" y="468618"/>
                </a:lnTo>
                <a:lnTo>
                  <a:pt x="982465" y="468618"/>
                </a:lnTo>
                <a:lnTo>
                  <a:pt x="982465" y="0"/>
                </a:lnTo>
                <a:close/>
              </a:path>
            </a:pathLst>
          </a:custGeom>
          <a:solidFill>
            <a:srgbClr val="82C4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9121634" y="2797879"/>
            <a:ext cx="982980" cy="468630"/>
          </a:xfrm>
          <a:custGeom>
            <a:avLst/>
            <a:gdLst/>
            <a:ahLst/>
            <a:cxnLst/>
            <a:rect l="l" t="t" r="r" b="b"/>
            <a:pathLst>
              <a:path w="982980" h="468629">
                <a:moveTo>
                  <a:pt x="982465" y="0"/>
                </a:moveTo>
                <a:lnTo>
                  <a:pt x="0" y="0"/>
                </a:lnTo>
                <a:lnTo>
                  <a:pt x="0" y="468628"/>
                </a:lnTo>
                <a:lnTo>
                  <a:pt x="982465" y="468628"/>
                </a:lnTo>
                <a:lnTo>
                  <a:pt x="982465" y="0"/>
                </a:lnTo>
                <a:close/>
              </a:path>
            </a:pathLst>
          </a:custGeom>
          <a:solidFill>
            <a:srgbClr val="C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121635" y="3266508"/>
            <a:ext cx="973774" cy="80406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02597" y="4270370"/>
            <a:ext cx="7562215" cy="2687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1E4D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6" y="0"/>
            <a:ext cx="20102843" cy="1130714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39649" y="1111869"/>
            <a:ext cx="1192275" cy="11922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1E4D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6" y="0"/>
            <a:ext cx="3203288" cy="1130714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173538" y="0"/>
            <a:ext cx="386080" cy="11307445"/>
          </a:xfrm>
          <a:custGeom>
            <a:avLst/>
            <a:gdLst/>
            <a:ahLst/>
            <a:cxnLst/>
            <a:rect l="l" t="t" r="r" b="b"/>
            <a:pathLst>
              <a:path w="386079" h="11307445">
                <a:moveTo>
                  <a:pt x="385699" y="0"/>
                </a:moveTo>
                <a:lnTo>
                  <a:pt x="0" y="0"/>
                </a:lnTo>
                <a:lnTo>
                  <a:pt x="0" y="11307142"/>
                </a:lnTo>
                <a:lnTo>
                  <a:pt x="385699" y="11307142"/>
                </a:lnTo>
                <a:lnTo>
                  <a:pt x="385699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70250" y="9557048"/>
            <a:ext cx="1192275" cy="11910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1E4D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7445"/>
          </a:xfrm>
          <a:custGeom>
            <a:avLst/>
            <a:gdLst/>
            <a:ahLst/>
            <a:cxnLst/>
            <a:rect l="l" t="t" r="r" b="b"/>
            <a:pathLst>
              <a:path w="20104100" h="11307445">
                <a:moveTo>
                  <a:pt x="20104099" y="0"/>
                </a:moveTo>
                <a:lnTo>
                  <a:pt x="0" y="0"/>
                </a:lnTo>
                <a:lnTo>
                  <a:pt x="0" y="11307142"/>
                </a:lnTo>
                <a:lnTo>
                  <a:pt x="20104099" y="1130714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rgbClr val="1E4D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7445"/>
          </a:xfrm>
          <a:custGeom>
            <a:avLst/>
            <a:gdLst/>
            <a:ahLst/>
            <a:cxnLst/>
            <a:rect l="l" t="t" r="r" b="b"/>
            <a:pathLst>
              <a:path w="20104100" h="11307445">
                <a:moveTo>
                  <a:pt x="20104099" y="0"/>
                </a:moveTo>
                <a:lnTo>
                  <a:pt x="0" y="0"/>
                </a:lnTo>
                <a:lnTo>
                  <a:pt x="0" y="11307142"/>
                </a:lnTo>
                <a:lnTo>
                  <a:pt x="20104099" y="1130714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59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68618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59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04598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873216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341834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810453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82C4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277815" y="10427698"/>
            <a:ext cx="468630" cy="879475"/>
          </a:xfrm>
          <a:custGeom>
            <a:avLst/>
            <a:gdLst/>
            <a:ahLst/>
            <a:cxnLst/>
            <a:rect l="l" t="t" r="r" b="b"/>
            <a:pathLst>
              <a:path w="468629" h="879475">
                <a:moveTo>
                  <a:pt x="468618" y="0"/>
                </a:moveTo>
                <a:lnTo>
                  <a:pt x="0" y="0"/>
                </a:lnTo>
                <a:lnTo>
                  <a:pt x="0" y="879444"/>
                </a:lnTo>
                <a:lnTo>
                  <a:pt x="468618" y="879444"/>
                </a:lnTo>
                <a:lnTo>
                  <a:pt x="4686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215051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FF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683669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619650" y="10427698"/>
            <a:ext cx="467359" cy="879475"/>
          </a:xfrm>
          <a:custGeom>
            <a:avLst/>
            <a:gdLst/>
            <a:ahLst/>
            <a:cxnLst/>
            <a:rect l="l" t="t" r="r" b="b"/>
            <a:pathLst>
              <a:path w="467360" h="879475">
                <a:moveTo>
                  <a:pt x="467361" y="0"/>
                </a:moveTo>
                <a:lnTo>
                  <a:pt x="0" y="0"/>
                </a:lnTo>
                <a:lnTo>
                  <a:pt x="0" y="879444"/>
                </a:lnTo>
                <a:lnTo>
                  <a:pt x="467361" y="879444"/>
                </a:lnTo>
                <a:lnTo>
                  <a:pt x="4673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7022" y="10426441"/>
            <a:ext cx="14017087" cy="8752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733" y="2114670"/>
            <a:ext cx="16487194" cy="1830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rgbClr val="1E4D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3225" y="2356180"/>
            <a:ext cx="11751944" cy="6961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8700" dirty="0"/>
              <a:t>Getting</a:t>
            </a:r>
            <a:r>
              <a:rPr sz="8700" spc="-150" dirty="0"/>
              <a:t> </a:t>
            </a:r>
            <a:r>
              <a:rPr sz="8700" dirty="0"/>
              <a:t>Ready</a:t>
            </a:r>
            <a:r>
              <a:rPr sz="8700" spc="-150" dirty="0"/>
              <a:t> </a:t>
            </a:r>
            <a:r>
              <a:rPr sz="8700" spc="-25" dirty="0"/>
              <a:t>to </a:t>
            </a:r>
            <a:r>
              <a:rPr sz="8700" spc="-10" dirty="0"/>
              <a:t>Apply</a:t>
            </a:r>
            <a:endParaRPr sz="8700"/>
          </a:p>
        </p:txBody>
      </p:sp>
      <p:sp>
        <p:nvSpPr>
          <p:cNvPr id="3" name="object 3"/>
          <p:cNvSpPr txBox="1"/>
          <p:nvPr/>
        </p:nvSpPr>
        <p:spPr>
          <a:xfrm>
            <a:off x="8302600" y="7900238"/>
            <a:ext cx="7022465" cy="427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1" dirty="0">
                <a:solidFill>
                  <a:srgbClr val="1E4D2B"/>
                </a:solidFill>
                <a:latin typeface="Calibri"/>
                <a:cs typeface="Calibri"/>
              </a:rPr>
              <a:t>Public</a:t>
            </a:r>
            <a:r>
              <a:rPr sz="2650" b="1" spc="-10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E4D2B"/>
                </a:solidFill>
                <a:latin typeface="Calibri"/>
                <a:cs typeface="Calibri"/>
              </a:rPr>
              <a:t>University</a:t>
            </a:r>
            <a:r>
              <a:rPr sz="2650" b="1" spc="-11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E4D2B"/>
                </a:solidFill>
                <a:latin typeface="Calibri"/>
                <a:cs typeface="Calibri"/>
              </a:rPr>
              <a:t>Admissions</a:t>
            </a:r>
            <a:r>
              <a:rPr sz="2650" b="1" spc="-9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E4D2B"/>
                </a:solidFill>
                <a:latin typeface="Calibri"/>
                <a:cs typeface="Calibri"/>
              </a:rPr>
              <a:t>–</a:t>
            </a:r>
            <a:r>
              <a:rPr sz="2650" b="1" spc="-9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2650" b="1" dirty="0">
                <a:solidFill>
                  <a:srgbClr val="1E4D2B"/>
                </a:solidFill>
                <a:latin typeface="Calibri"/>
                <a:cs typeface="Calibri"/>
              </a:rPr>
              <a:t>Common</a:t>
            </a:r>
            <a:r>
              <a:rPr sz="2650" b="1" spc="-9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2650" b="1" spc="-10" dirty="0">
                <a:solidFill>
                  <a:srgbClr val="1E4D2B"/>
                </a:solidFill>
                <a:latin typeface="Calibri"/>
                <a:cs typeface="Calibri"/>
              </a:rPr>
              <a:t>Processes</a:t>
            </a:r>
            <a:endParaRPr sz="26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53"/>
            <a:ext cx="20103465" cy="11307445"/>
            <a:chOff x="1256" y="0"/>
            <a:chExt cx="20103465" cy="11307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6" y="0"/>
              <a:ext cx="20102843" cy="113071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30854" y="1214889"/>
              <a:ext cx="4365812" cy="2856927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3030854" y="5304757"/>
            <a:ext cx="4762499" cy="6976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8625" algn="l"/>
              </a:tabLst>
            </a:pPr>
            <a:r>
              <a:rPr lang="en-US" sz="4450" b="1" spc="-10" dirty="0"/>
              <a:t>Theresa </a:t>
            </a:r>
            <a:r>
              <a:rPr lang="en-US" sz="4450" b="1" spc="-10" dirty="0" err="1"/>
              <a:t>Figuerado</a:t>
            </a:r>
            <a:endParaRPr sz="44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74827" y="6237736"/>
            <a:ext cx="7074552" cy="199548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3600" b="1" dirty="0">
                <a:solidFill>
                  <a:srgbClr val="1E4D2B"/>
                </a:solidFill>
                <a:latin typeface="Calibri"/>
                <a:cs typeface="Calibri"/>
              </a:rPr>
              <a:t>Office</a:t>
            </a:r>
            <a:r>
              <a:rPr sz="3600" b="1" spc="-6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1E4D2B"/>
                </a:solidFill>
                <a:latin typeface="Calibri"/>
                <a:cs typeface="Calibri"/>
              </a:rPr>
              <a:t>of</a:t>
            </a:r>
            <a:r>
              <a:rPr sz="3600" b="1" spc="-6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1E4D2B"/>
                </a:solidFill>
                <a:latin typeface="Calibri"/>
                <a:cs typeface="Calibri"/>
              </a:rPr>
              <a:t>Admissions</a:t>
            </a:r>
            <a:endParaRPr sz="3600" dirty="0">
              <a:latin typeface="Calibri"/>
              <a:cs typeface="Calibri"/>
            </a:endParaRPr>
          </a:p>
          <a:p>
            <a:pPr marL="12700" marR="5080" algn="ctr">
              <a:lnSpc>
                <a:spcPts val="5620"/>
              </a:lnSpc>
              <a:spcBef>
                <a:spcPts val="385"/>
              </a:spcBef>
            </a:pPr>
            <a:r>
              <a:rPr lang="en-US" sz="3200" b="1" spc="-10" dirty="0" err="1">
                <a:solidFill>
                  <a:srgbClr val="1E4D2B"/>
                </a:solidFill>
                <a:latin typeface="Calibri"/>
                <a:cs typeface="Calibri"/>
              </a:rPr>
              <a:t>Theresa.figueradomalay</a:t>
            </a:r>
            <a:r>
              <a:rPr sz="3200" b="1" spc="-14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E4D2B"/>
                </a:solidFill>
                <a:latin typeface="Calibri"/>
                <a:cs typeface="Calibri"/>
              </a:rPr>
              <a:t>@colostate.edu </a:t>
            </a:r>
            <a:r>
              <a:rPr sz="3600" b="1" dirty="0">
                <a:solidFill>
                  <a:srgbClr val="1E4D2B"/>
                </a:solidFill>
                <a:latin typeface="Calibri"/>
                <a:cs typeface="Calibri"/>
              </a:rPr>
              <a:t>970</a:t>
            </a:r>
            <a:r>
              <a:rPr lang="en-US" sz="3600" b="1" spc="-15" dirty="0">
                <a:solidFill>
                  <a:srgbClr val="1E4D2B"/>
                </a:solidFill>
                <a:latin typeface="Calibri"/>
                <a:cs typeface="Calibri"/>
              </a:rPr>
              <a:t>-</a:t>
            </a:r>
            <a:r>
              <a:rPr sz="3600" b="1" dirty="0">
                <a:solidFill>
                  <a:srgbClr val="1E4D2B"/>
                </a:solidFill>
                <a:latin typeface="Calibri"/>
                <a:cs typeface="Calibri"/>
              </a:rPr>
              <a:t>491</a:t>
            </a:r>
            <a:r>
              <a:rPr lang="en-US" sz="3600" b="1" spc="-5" dirty="0">
                <a:solidFill>
                  <a:srgbClr val="1E4D2B"/>
                </a:solidFill>
                <a:latin typeface="Calibri"/>
                <a:cs typeface="Calibri"/>
              </a:rPr>
              <a:t>-</a:t>
            </a:r>
            <a:r>
              <a:rPr lang="en-US" sz="3600" b="1" spc="-20" dirty="0">
                <a:solidFill>
                  <a:srgbClr val="1E4D2B"/>
                </a:solidFill>
                <a:latin typeface="Calibri"/>
                <a:cs typeface="Calibri"/>
              </a:rPr>
              <a:t>5217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6" y="0"/>
            <a:ext cx="20103465" cy="11307445"/>
            <a:chOff x="1256" y="0"/>
            <a:chExt cx="20103465" cy="11307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6" y="0"/>
              <a:ext cx="3203288" cy="113071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73538" y="0"/>
              <a:ext cx="386080" cy="11307445"/>
            </a:xfrm>
            <a:custGeom>
              <a:avLst/>
              <a:gdLst/>
              <a:ahLst/>
              <a:cxnLst/>
              <a:rect l="l" t="t" r="r" b="b"/>
              <a:pathLst>
                <a:path w="386079" h="11307445">
                  <a:moveTo>
                    <a:pt x="385699" y="0"/>
                  </a:moveTo>
                  <a:lnTo>
                    <a:pt x="0" y="0"/>
                  </a:lnTo>
                  <a:lnTo>
                    <a:pt x="0" y="11307142"/>
                  </a:lnTo>
                  <a:lnTo>
                    <a:pt x="385699" y="11307142"/>
                  </a:lnTo>
                  <a:lnTo>
                    <a:pt x="385699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0250" y="9557048"/>
              <a:ext cx="1192275" cy="119101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7460" y="0"/>
              <a:ext cx="16896639" cy="1183336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511294" y="1716483"/>
            <a:ext cx="2851150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spc="-10" dirty="0"/>
              <a:t>Agenda</a:t>
            </a:r>
            <a:endParaRPr sz="7250"/>
          </a:p>
        </p:txBody>
      </p:sp>
      <p:sp>
        <p:nvSpPr>
          <p:cNvPr id="8" name="object 8"/>
          <p:cNvSpPr txBox="1"/>
          <p:nvPr/>
        </p:nvSpPr>
        <p:spPr>
          <a:xfrm>
            <a:off x="4511294" y="3048336"/>
            <a:ext cx="5958840" cy="5247005"/>
          </a:xfrm>
          <a:prstGeom prst="rect">
            <a:avLst/>
          </a:prstGeom>
        </p:spPr>
        <p:txBody>
          <a:bodyPr vert="horz" wrap="square" lIns="0" tIns="378460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2980"/>
              </a:spcBef>
              <a:buFont typeface="Arial"/>
              <a:buChar char="•"/>
              <a:tabLst>
                <a:tab pos="775970" algn="l"/>
              </a:tabLst>
            </a:pP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Admissions</a:t>
            </a:r>
            <a:r>
              <a:rPr sz="4450" spc="-6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58585B"/>
                </a:solidFill>
                <a:latin typeface="Calibri"/>
                <a:cs typeface="Calibri"/>
              </a:rPr>
              <a:t>"jargon"</a:t>
            </a:r>
            <a:endParaRPr sz="44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880"/>
              </a:spcBef>
              <a:buFont typeface="Arial"/>
              <a:buChar char="•"/>
              <a:tabLst>
                <a:tab pos="775970" algn="l"/>
              </a:tabLst>
            </a:pP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What</a:t>
            </a:r>
            <a:r>
              <a:rPr sz="445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schools</a:t>
            </a:r>
            <a:r>
              <a:rPr sz="4450" spc="-114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spc="-20" dirty="0">
                <a:solidFill>
                  <a:srgbClr val="58585B"/>
                </a:solidFill>
                <a:latin typeface="Calibri"/>
                <a:cs typeface="Calibri"/>
              </a:rPr>
              <a:t>need</a:t>
            </a:r>
            <a:endParaRPr sz="44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890"/>
              </a:spcBef>
              <a:buFont typeface="Arial"/>
              <a:buChar char="•"/>
              <a:tabLst>
                <a:tab pos="775970" algn="l"/>
              </a:tabLst>
            </a:pP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What</a:t>
            </a:r>
            <a:r>
              <a:rPr sz="445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schools</a:t>
            </a:r>
            <a:r>
              <a:rPr sz="4450" spc="-114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58585B"/>
                </a:solidFill>
                <a:latin typeface="Calibri"/>
                <a:cs typeface="Calibri"/>
              </a:rPr>
              <a:t>consider</a:t>
            </a:r>
            <a:endParaRPr sz="44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880"/>
              </a:spcBef>
              <a:buFont typeface="Arial"/>
              <a:buChar char="•"/>
              <a:tabLst>
                <a:tab pos="775970" algn="l"/>
              </a:tabLst>
            </a:pPr>
            <a:r>
              <a:rPr sz="4450" dirty="0">
                <a:solidFill>
                  <a:srgbClr val="58585B"/>
                </a:solidFill>
                <a:latin typeface="Calibri"/>
                <a:cs typeface="Calibri"/>
              </a:rPr>
              <a:t>Senior</a:t>
            </a:r>
            <a:r>
              <a:rPr sz="4450" spc="-15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spc="-30" dirty="0">
                <a:solidFill>
                  <a:srgbClr val="58585B"/>
                </a:solidFill>
                <a:latin typeface="Calibri"/>
                <a:cs typeface="Calibri"/>
              </a:rPr>
              <a:t>Year</a:t>
            </a:r>
            <a:r>
              <a:rPr sz="4450" spc="-15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4450" spc="-10" dirty="0">
                <a:solidFill>
                  <a:srgbClr val="58585B"/>
                </a:solidFill>
                <a:latin typeface="Calibri"/>
                <a:cs typeface="Calibri"/>
              </a:rPr>
              <a:t>Timeline</a:t>
            </a:r>
            <a:endParaRPr sz="44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880"/>
              </a:spcBef>
              <a:buFont typeface="Arial"/>
              <a:buChar char="•"/>
              <a:tabLst>
                <a:tab pos="775970" algn="l"/>
              </a:tabLst>
            </a:pPr>
            <a:r>
              <a:rPr sz="4450" spc="-10" dirty="0">
                <a:solidFill>
                  <a:srgbClr val="58585B"/>
                </a:solidFill>
                <a:latin typeface="Calibri"/>
                <a:cs typeface="Calibri"/>
              </a:rPr>
              <a:t>Questions</a:t>
            </a:r>
            <a:endParaRPr sz="44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427698"/>
            <a:ext cx="935990" cy="879475"/>
            <a:chOff x="0" y="10427698"/>
            <a:chExt cx="935990" cy="879475"/>
          </a:xfrm>
        </p:grpSpPr>
        <p:sp>
          <p:nvSpPr>
            <p:cNvPr id="3" name="object 3"/>
            <p:cNvSpPr/>
            <p:nvPr/>
          </p:nvSpPr>
          <p:spPr>
            <a:xfrm>
              <a:off x="0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59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8618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59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404598" y="10427698"/>
            <a:ext cx="2341880" cy="879475"/>
            <a:chOff x="1404598" y="10427698"/>
            <a:chExt cx="2341880" cy="879475"/>
          </a:xfrm>
        </p:grpSpPr>
        <p:sp>
          <p:nvSpPr>
            <p:cNvPr id="6" name="object 6"/>
            <p:cNvSpPr/>
            <p:nvPr/>
          </p:nvSpPr>
          <p:spPr>
            <a:xfrm>
              <a:off x="1404598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73216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41834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10453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82C4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7815" y="10427698"/>
              <a:ext cx="468630" cy="879475"/>
            </a:xfrm>
            <a:custGeom>
              <a:avLst/>
              <a:gdLst/>
              <a:ahLst/>
              <a:cxnLst/>
              <a:rect l="l" t="t" r="r" b="b"/>
              <a:pathLst>
                <a:path w="468629" h="879475">
                  <a:moveTo>
                    <a:pt x="468618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8618" y="879444"/>
                  </a:lnTo>
                  <a:lnTo>
                    <a:pt x="468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215051" y="10427698"/>
            <a:ext cx="935990" cy="879475"/>
            <a:chOff x="4215051" y="10427698"/>
            <a:chExt cx="935990" cy="879475"/>
          </a:xfrm>
        </p:grpSpPr>
        <p:sp>
          <p:nvSpPr>
            <p:cNvPr id="12" name="object 12"/>
            <p:cNvSpPr/>
            <p:nvPr/>
          </p:nvSpPr>
          <p:spPr>
            <a:xfrm>
              <a:off x="4215051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83669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19650" y="10426441"/>
            <a:ext cx="14484985" cy="880744"/>
            <a:chOff x="5619650" y="10426441"/>
            <a:chExt cx="14484985" cy="880744"/>
          </a:xfrm>
        </p:grpSpPr>
        <p:sp>
          <p:nvSpPr>
            <p:cNvPr id="15" name="object 15"/>
            <p:cNvSpPr/>
            <p:nvPr/>
          </p:nvSpPr>
          <p:spPr>
            <a:xfrm>
              <a:off x="5619650" y="10427698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44"/>
                  </a:lnTo>
                  <a:lnTo>
                    <a:pt x="467361" y="87944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7022" y="10426441"/>
              <a:ext cx="14017087" cy="875275"/>
            </a:xfrm>
            <a:prstGeom prst="rect">
              <a:avLst/>
            </a:prstGeom>
          </p:spPr>
        </p:pic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6232325" y="4183825"/>
            <a:ext cx="7639050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dirty="0">
                <a:solidFill>
                  <a:srgbClr val="FFFFFF"/>
                </a:solidFill>
              </a:rPr>
              <a:t>Admissions</a:t>
            </a:r>
            <a:r>
              <a:rPr sz="7250" spc="-235" dirty="0">
                <a:solidFill>
                  <a:srgbClr val="FFFFFF"/>
                </a:solidFill>
              </a:rPr>
              <a:t> </a:t>
            </a:r>
            <a:r>
              <a:rPr sz="7250" spc="-10" dirty="0">
                <a:solidFill>
                  <a:srgbClr val="FFFFFF"/>
                </a:solidFill>
              </a:rPr>
              <a:t>"Jargon"</a:t>
            </a:r>
            <a:endParaRPr sz="725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b="1" dirty="0">
                <a:latin typeface="Calibri"/>
                <a:cs typeface="Calibri"/>
              </a:rPr>
              <a:t>"AP/IB/Dual</a:t>
            </a:r>
            <a:r>
              <a:rPr sz="7250" b="1" spc="-340" dirty="0">
                <a:latin typeface="Calibri"/>
                <a:cs typeface="Calibri"/>
              </a:rPr>
              <a:t> </a:t>
            </a:r>
            <a:r>
              <a:rPr sz="7250" b="1" spc="-10" dirty="0">
                <a:latin typeface="Calibri"/>
                <a:cs typeface="Calibri"/>
              </a:rPr>
              <a:t>Enrollment"</a:t>
            </a:r>
            <a:endParaRPr sz="7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732" y="4810887"/>
            <a:ext cx="5613400" cy="1960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academic</a:t>
            </a:r>
            <a:r>
              <a:rPr sz="395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preparedness</a:t>
            </a:r>
            <a:endParaRPr sz="3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25"/>
              </a:spcBef>
              <a:buClr>
                <a:srgbClr val="416101"/>
              </a:buClr>
              <a:buFont typeface="Arial"/>
              <a:buChar char="•"/>
            </a:pPr>
            <a:endParaRPr sz="3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college</a:t>
            </a:r>
            <a:r>
              <a:rPr sz="3950" spc="-14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credits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b="1" spc="-10" dirty="0">
                <a:latin typeface="Calibri"/>
                <a:cs typeface="Calibri"/>
              </a:rPr>
              <a:t>"Rigor"</a:t>
            </a:r>
            <a:endParaRPr sz="7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732" y="4433982"/>
            <a:ext cx="11008360" cy="3041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Higher</a:t>
            </a:r>
            <a:r>
              <a:rPr sz="3950" spc="-9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Education</a:t>
            </a:r>
            <a:r>
              <a:rPr sz="3950" spc="-8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Admission</a:t>
            </a:r>
            <a:r>
              <a:rPr sz="3950" spc="-9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Requirements</a:t>
            </a:r>
            <a:r>
              <a:rPr sz="395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(HEAR)</a:t>
            </a:r>
            <a:endParaRPr sz="3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4755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Types</a:t>
            </a:r>
            <a:r>
              <a:rPr sz="3950" spc="-12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of</a:t>
            </a:r>
            <a:r>
              <a:rPr sz="3950" spc="-8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courses</a:t>
            </a:r>
            <a:r>
              <a:rPr sz="395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(e.g.,</a:t>
            </a:r>
            <a:r>
              <a:rPr sz="395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55" dirty="0">
                <a:solidFill>
                  <a:srgbClr val="416101"/>
                </a:solidFill>
                <a:latin typeface="Calibri"/>
                <a:cs typeface="Calibri"/>
              </a:rPr>
              <a:t>AP,</a:t>
            </a:r>
            <a:r>
              <a:rPr sz="395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IB,</a:t>
            </a:r>
            <a:r>
              <a:rPr sz="3950" spc="-9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honors)</a:t>
            </a:r>
            <a:endParaRPr sz="3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4760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Number</a:t>
            </a:r>
            <a:r>
              <a:rPr sz="3950" spc="-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and/or</a:t>
            </a:r>
            <a:r>
              <a:rPr sz="3950" spc="-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sequencing</a:t>
            </a:r>
            <a:r>
              <a:rPr sz="3950" spc="-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of</a:t>
            </a:r>
            <a:r>
              <a:rPr sz="3950" spc="-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courses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b="1" dirty="0">
                <a:latin typeface="Calibri"/>
                <a:cs typeface="Calibri"/>
              </a:rPr>
              <a:t>"Grade</a:t>
            </a:r>
            <a:r>
              <a:rPr sz="7250" b="1" spc="-165" dirty="0">
                <a:latin typeface="Calibri"/>
                <a:cs typeface="Calibri"/>
              </a:rPr>
              <a:t> </a:t>
            </a:r>
            <a:r>
              <a:rPr sz="7250" b="1" spc="-60" dirty="0">
                <a:latin typeface="Calibri"/>
                <a:cs typeface="Calibri"/>
              </a:rPr>
              <a:t>Trends"</a:t>
            </a:r>
            <a:endParaRPr sz="7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732" y="4433982"/>
            <a:ext cx="8706485" cy="1835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Performance</a:t>
            </a:r>
            <a:r>
              <a:rPr sz="395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in</a:t>
            </a:r>
            <a:r>
              <a:rPr sz="395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course</a:t>
            </a:r>
            <a:r>
              <a:rPr sz="3950" spc="-9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work</a:t>
            </a:r>
            <a:r>
              <a:rPr sz="395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over</a:t>
            </a:r>
            <a:r>
              <a:rPr sz="395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20" dirty="0">
                <a:solidFill>
                  <a:srgbClr val="416101"/>
                </a:solidFill>
                <a:latin typeface="Calibri"/>
                <a:cs typeface="Calibri"/>
              </a:rPr>
              <a:t>time</a:t>
            </a:r>
            <a:endParaRPr sz="3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4755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Performance</a:t>
            </a:r>
            <a:r>
              <a:rPr sz="395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in</a:t>
            </a:r>
            <a:r>
              <a:rPr sz="3950" spc="-9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course</a:t>
            </a:r>
            <a:r>
              <a:rPr sz="3950" spc="-7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work</a:t>
            </a:r>
            <a:r>
              <a:rPr sz="395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by</a:t>
            </a:r>
            <a:r>
              <a:rPr sz="395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subject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45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b="1" spc="-10" dirty="0">
                <a:latin typeface="Calibri"/>
                <a:cs typeface="Calibri"/>
              </a:rPr>
              <a:t>"Holistic"</a:t>
            </a:r>
            <a:endParaRPr sz="7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732" y="4386241"/>
            <a:ext cx="17791430" cy="1473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5970" marR="5080" indent="-763905">
              <a:lnSpc>
                <a:spcPct val="120200"/>
              </a:lnSpc>
              <a:spcBef>
                <a:spcPts val="100"/>
              </a:spcBef>
              <a:buFont typeface="Arial"/>
              <a:buChar char="•"/>
              <a:tabLst>
                <a:tab pos="775970" algn="l"/>
              </a:tabLst>
            </a:pP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Holistic</a:t>
            </a:r>
            <a:r>
              <a:rPr sz="3950" spc="-13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admissions</a:t>
            </a:r>
            <a:r>
              <a:rPr sz="3950" spc="-12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review</a:t>
            </a:r>
            <a:r>
              <a:rPr sz="395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takes</a:t>
            </a:r>
            <a:r>
              <a:rPr sz="3950" spc="-1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into</a:t>
            </a:r>
            <a:r>
              <a:rPr sz="395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account</a:t>
            </a:r>
            <a:r>
              <a:rPr sz="3950" spc="-12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</a:t>
            </a:r>
            <a:r>
              <a:rPr sz="395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student's</a:t>
            </a:r>
            <a:r>
              <a:rPr sz="395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interests,</a:t>
            </a:r>
            <a:r>
              <a:rPr sz="395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passions,</a:t>
            </a:r>
            <a:r>
              <a:rPr sz="3950" spc="-11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special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talents,</a:t>
            </a:r>
            <a:r>
              <a:rPr sz="3950" spc="-9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20" dirty="0">
                <a:solidFill>
                  <a:srgbClr val="416101"/>
                </a:solidFill>
                <a:latin typeface="Calibri"/>
                <a:cs typeface="Calibri"/>
              </a:rPr>
              <a:t>personality,</a:t>
            </a:r>
            <a:r>
              <a:rPr sz="3950" spc="-9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background/experiences</a:t>
            </a:r>
            <a:r>
              <a:rPr sz="3950" spc="-8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and</a:t>
            </a:r>
            <a:r>
              <a:rPr sz="395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dirty="0">
                <a:solidFill>
                  <a:srgbClr val="416101"/>
                </a:solidFill>
                <a:latin typeface="Calibri"/>
                <a:cs typeface="Calibri"/>
              </a:rPr>
              <a:t>academic</a:t>
            </a:r>
            <a:r>
              <a:rPr sz="395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950" spc="-10" dirty="0">
                <a:solidFill>
                  <a:srgbClr val="416101"/>
                </a:solidFill>
                <a:latin typeface="Calibri"/>
                <a:cs typeface="Calibri"/>
              </a:rPr>
              <a:t>preparedness.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6" y="0"/>
            <a:ext cx="20102843" cy="1130714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1195">
              <a:lnSpc>
                <a:spcPct val="100000"/>
              </a:lnSpc>
              <a:spcBef>
                <a:spcPts val="95"/>
              </a:spcBef>
            </a:pPr>
            <a:r>
              <a:rPr dirty="0"/>
              <a:t>"Early</a:t>
            </a:r>
            <a:r>
              <a:rPr spc="-165" dirty="0"/>
              <a:t> </a:t>
            </a:r>
            <a:r>
              <a:rPr dirty="0"/>
              <a:t>Action"</a:t>
            </a:r>
            <a:r>
              <a:rPr spc="-145" dirty="0"/>
              <a:t> </a:t>
            </a:r>
            <a:r>
              <a:rPr dirty="0"/>
              <a:t>vs.</a:t>
            </a:r>
            <a:r>
              <a:rPr spc="-150" dirty="0"/>
              <a:t> </a:t>
            </a:r>
            <a:r>
              <a:rPr dirty="0"/>
              <a:t>"Early</a:t>
            </a:r>
            <a:r>
              <a:rPr spc="-155" dirty="0"/>
              <a:t> </a:t>
            </a:r>
            <a:r>
              <a:rPr dirty="0"/>
              <a:t>Decision"</a:t>
            </a:r>
            <a:r>
              <a:rPr spc="-170" dirty="0"/>
              <a:t> </a:t>
            </a:r>
            <a:r>
              <a:rPr dirty="0"/>
              <a:t>vs.</a:t>
            </a:r>
            <a:r>
              <a:rPr spc="-155" dirty="0"/>
              <a:t> </a:t>
            </a:r>
            <a:r>
              <a:rPr dirty="0"/>
              <a:t>"Rolling</a:t>
            </a:r>
            <a:r>
              <a:rPr spc="-160" dirty="0"/>
              <a:t> </a:t>
            </a:r>
            <a:r>
              <a:rPr spc="-10" dirty="0"/>
              <a:t>Admission"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21206" y="4657209"/>
            <a:ext cx="2218055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960"/>
              </a:lnSpc>
              <a:spcBef>
                <a:spcPts val="95"/>
              </a:spcBef>
            </a:pPr>
            <a:r>
              <a:rPr sz="3300" b="1" dirty="0">
                <a:solidFill>
                  <a:srgbClr val="416101"/>
                </a:solidFill>
                <a:latin typeface="Calibri"/>
                <a:cs typeface="Calibri"/>
              </a:rPr>
              <a:t>Early</a:t>
            </a:r>
            <a:r>
              <a:rPr sz="3300" b="1" spc="-9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416101"/>
                </a:solidFill>
                <a:latin typeface="Calibri"/>
                <a:cs typeface="Calibri"/>
              </a:rPr>
              <a:t>Action:</a:t>
            </a:r>
            <a:endParaRPr sz="3300">
              <a:latin typeface="Calibri"/>
              <a:cs typeface="Calibri"/>
            </a:endParaRPr>
          </a:p>
          <a:p>
            <a:pPr marL="61594">
              <a:lnSpc>
                <a:spcPts val="3960"/>
              </a:lnSpc>
            </a:pPr>
            <a:r>
              <a:rPr sz="3300" i="1" spc="-20" dirty="0">
                <a:solidFill>
                  <a:srgbClr val="416101"/>
                </a:solidFill>
                <a:latin typeface="Calibri"/>
                <a:cs typeface="Calibri"/>
              </a:rPr>
              <a:t>Non-</a:t>
            </a:r>
            <a:r>
              <a:rPr sz="3300" i="1" spc="-10" dirty="0">
                <a:solidFill>
                  <a:srgbClr val="416101"/>
                </a:solidFill>
                <a:latin typeface="Calibri"/>
                <a:cs typeface="Calibri"/>
              </a:rPr>
              <a:t>binding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5624" y="6164576"/>
            <a:ext cx="4967605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1665" marR="5080" indent="-60960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+</a:t>
            </a:r>
            <a:r>
              <a:rPr sz="330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receive</a:t>
            </a:r>
            <a:r>
              <a:rPr sz="3300" spc="-7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early</a:t>
            </a:r>
            <a:r>
              <a:rPr sz="3300" spc="-6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notification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416101"/>
                </a:solidFill>
                <a:latin typeface="Calibri"/>
                <a:cs typeface="Calibri"/>
              </a:rPr>
              <a:t>of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an</a:t>
            </a:r>
            <a:r>
              <a:rPr sz="3300" spc="-9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admission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decision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87890" y="7671942"/>
            <a:ext cx="5083810" cy="1532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+</a:t>
            </a:r>
            <a:r>
              <a:rPr sz="3300" spc="-4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apply</a:t>
            </a:r>
            <a:r>
              <a:rPr sz="3300" spc="-4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to</a:t>
            </a:r>
            <a:r>
              <a:rPr sz="3300" spc="-5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and</a:t>
            </a:r>
            <a:r>
              <a:rPr sz="3300" spc="-4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compare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financial</a:t>
            </a:r>
            <a:r>
              <a:rPr sz="3300" spc="-13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aid</a:t>
            </a:r>
            <a:r>
              <a:rPr sz="3300" spc="-1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offers</a:t>
            </a:r>
            <a:r>
              <a:rPr sz="3300" spc="-12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from</a:t>
            </a:r>
            <a:r>
              <a:rPr sz="330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other schools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19338" y="4656373"/>
            <a:ext cx="2564765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960"/>
              </a:lnSpc>
              <a:spcBef>
                <a:spcPts val="95"/>
              </a:spcBef>
            </a:pPr>
            <a:r>
              <a:rPr sz="3300" b="1" dirty="0">
                <a:solidFill>
                  <a:srgbClr val="416101"/>
                </a:solidFill>
                <a:latin typeface="Calibri"/>
                <a:cs typeface="Calibri"/>
              </a:rPr>
              <a:t>Early</a:t>
            </a:r>
            <a:r>
              <a:rPr sz="3300" b="1" spc="-9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416101"/>
                </a:solidFill>
                <a:latin typeface="Calibri"/>
                <a:cs typeface="Calibri"/>
              </a:rPr>
              <a:t>Decision:</a:t>
            </a:r>
            <a:endParaRPr sz="3300">
              <a:latin typeface="Calibri"/>
              <a:cs typeface="Calibri"/>
            </a:endParaRPr>
          </a:p>
          <a:p>
            <a:pPr algn="ctr">
              <a:lnSpc>
                <a:spcPts val="3960"/>
              </a:lnSpc>
            </a:pPr>
            <a:r>
              <a:rPr sz="3300" i="1" spc="-10" dirty="0">
                <a:solidFill>
                  <a:srgbClr val="416101"/>
                </a:solidFill>
                <a:latin typeface="Calibri"/>
                <a:cs typeface="Calibri"/>
              </a:rPr>
              <a:t>Binding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5601" y="6163739"/>
            <a:ext cx="4610100" cy="1532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+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allows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more</a:t>
            </a:r>
            <a:r>
              <a:rPr sz="330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time</a:t>
            </a:r>
            <a:r>
              <a:rPr sz="330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416101"/>
                </a:solidFill>
                <a:latin typeface="Calibri"/>
                <a:cs typeface="Calibri"/>
              </a:rPr>
              <a:t>to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prepare</a:t>
            </a:r>
            <a:r>
              <a:rPr sz="330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for</a:t>
            </a:r>
            <a:r>
              <a:rPr sz="330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the</a:t>
            </a:r>
            <a:r>
              <a:rPr sz="330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transition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from</a:t>
            </a:r>
            <a:r>
              <a:rPr sz="3300" spc="-7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high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school</a:t>
            </a:r>
            <a:r>
              <a:rPr sz="3300" spc="-8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to</a:t>
            </a:r>
            <a:r>
              <a:rPr sz="330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college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29489" y="8173561"/>
            <a:ext cx="4542790" cy="10299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80185" marR="5080" indent="-146812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-</a:t>
            </a:r>
            <a:r>
              <a:rPr sz="3300" spc="-10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cannot</a:t>
            </a:r>
            <a:r>
              <a:rPr sz="3300" spc="-11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compare</a:t>
            </a:r>
            <a:r>
              <a:rPr sz="3300" spc="-10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financial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aid</a:t>
            </a:r>
            <a:r>
              <a:rPr sz="330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offers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93690" y="4655536"/>
            <a:ext cx="4467860" cy="2537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416101"/>
                </a:solidFill>
                <a:latin typeface="Calibri"/>
                <a:cs typeface="Calibri"/>
              </a:rPr>
              <a:t>Rolling</a:t>
            </a:r>
            <a:r>
              <a:rPr sz="3300" b="1" spc="-14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416101"/>
                </a:solidFill>
                <a:latin typeface="Calibri"/>
                <a:cs typeface="Calibri"/>
              </a:rPr>
              <a:t>Admission: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Decisions</a:t>
            </a:r>
            <a:r>
              <a:rPr sz="330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are</a:t>
            </a:r>
            <a:r>
              <a:rPr sz="330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rendered</a:t>
            </a:r>
            <a:r>
              <a:rPr sz="3300" spc="-11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416101"/>
                </a:solidFill>
                <a:latin typeface="Calibri"/>
                <a:cs typeface="Calibri"/>
              </a:rPr>
              <a:t>on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an</a:t>
            </a:r>
            <a:r>
              <a:rPr sz="330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ongoing</a:t>
            </a:r>
            <a:r>
              <a:rPr sz="3300" spc="-6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basis</a:t>
            </a:r>
            <a:r>
              <a:rPr sz="3300" spc="-7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416101"/>
                </a:solidFill>
                <a:latin typeface="Calibri"/>
                <a:cs typeface="Calibri"/>
              </a:rPr>
              <a:t>as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applications</a:t>
            </a:r>
            <a:r>
              <a:rPr sz="3300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become complete.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84056" y="7670269"/>
            <a:ext cx="4285615" cy="1532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3300" b="1" dirty="0">
                <a:solidFill>
                  <a:srgbClr val="416101"/>
                </a:solidFill>
                <a:latin typeface="Calibri"/>
                <a:cs typeface="Calibri"/>
              </a:rPr>
              <a:t>Reply</a:t>
            </a:r>
            <a:r>
              <a:rPr sz="3300" b="1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416101"/>
                </a:solidFill>
                <a:latin typeface="Calibri"/>
                <a:cs typeface="Calibri"/>
              </a:rPr>
              <a:t>Date</a:t>
            </a:r>
            <a:r>
              <a:rPr sz="3300" b="1" spc="-114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416101"/>
                </a:solidFill>
                <a:latin typeface="Calibri"/>
                <a:cs typeface="Calibri"/>
              </a:rPr>
              <a:t>Admission: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Decisions</a:t>
            </a:r>
            <a:r>
              <a:rPr sz="3300" spc="-8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are</a:t>
            </a:r>
            <a:r>
              <a:rPr sz="3300" spc="-8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pooled</a:t>
            </a:r>
            <a:r>
              <a:rPr sz="3300" spc="-7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416101"/>
                </a:solidFill>
                <a:latin typeface="Calibri"/>
                <a:cs typeface="Calibri"/>
              </a:rPr>
              <a:t>and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released</a:t>
            </a:r>
            <a:r>
              <a:rPr sz="330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all</a:t>
            </a:r>
            <a:r>
              <a:rPr sz="3300" spc="-6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at</a:t>
            </a:r>
            <a:r>
              <a:rPr sz="3300" spc="-60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416101"/>
                </a:solidFill>
                <a:latin typeface="Calibri"/>
                <a:cs typeface="Calibri"/>
              </a:rPr>
              <a:t>one</a:t>
            </a:r>
            <a:r>
              <a:rPr sz="3300" spc="-55" dirty="0">
                <a:solidFill>
                  <a:srgbClr val="416101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416101"/>
                </a:solidFill>
                <a:latin typeface="Calibri"/>
                <a:cs typeface="Calibri"/>
              </a:rPr>
              <a:t>time.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766165" cy="11307445"/>
          </a:xfrm>
          <a:custGeom>
            <a:avLst/>
            <a:gdLst/>
            <a:ahLst/>
            <a:cxnLst/>
            <a:rect l="l" t="t" r="r" b="b"/>
            <a:pathLst>
              <a:path w="13766165" h="11307445">
                <a:moveTo>
                  <a:pt x="0" y="11307142"/>
                </a:moveTo>
                <a:lnTo>
                  <a:pt x="13765818" y="11307142"/>
                </a:lnTo>
                <a:lnTo>
                  <a:pt x="13765818" y="0"/>
                </a:lnTo>
                <a:lnTo>
                  <a:pt x="0" y="0"/>
                </a:lnTo>
                <a:lnTo>
                  <a:pt x="0" y="11307142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151528" y="0"/>
            <a:ext cx="5953125" cy="11307445"/>
          </a:xfrm>
          <a:custGeom>
            <a:avLst/>
            <a:gdLst/>
            <a:ahLst/>
            <a:cxnLst/>
            <a:rect l="l" t="t" r="r" b="b"/>
            <a:pathLst>
              <a:path w="5953125" h="11307445">
                <a:moveTo>
                  <a:pt x="0" y="11307142"/>
                </a:moveTo>
                <a:lnTo>
                  <a:pt x="5952571" y="11307142"/>
                </a:lnTo>
                <a:lnTo>
                  <a:pt x="5952571" y="0"/>
                </a:lnTo>
                <a:lnTo>
                  <a:pt x="0" y="0"/>
                </a:lnTo>
                <a:lnTo>
                  <a:pt x="0" y="11307142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57" y="0"/>
            <a:ext cx="20097115" cy="11307445"/>
            <a:chOff x="1457" y="0"/>
            <a:chExt cx="20097115" cy="11307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7" y="0"/>
              <a:ext cx="1381772" cy="113071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8265" y="9080892"/>
              <a:ext cx="17673349" cy="2226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765818" y="0"/>
              <a:ext cx="386080" cy="11307445"/>
            </a:xfrm>
            <a:custGeom>
              <a:avLst/>
              <a:gdLst/>
              <a:ahLst/>
              <a:cxnLst/>
              <a:rect l="l" t="t" r="r" b="b"/>
              <a:pathLst>
                <a:path w="386080" h="11307445">
                  <a:moveTo>
                    <a:pt x="385709" y="0"/>
                  </a:moveTo>
                  <a:lnTo>
                    <a:pt x="0" y="0"/>
                  </a:lnTo>
                  <a:lnTo>
                    <a:pt x="0" y="11307142"/>
                  </a:lnTo>
                  <a:lnTo>
                    <a:pt x="385709" y="11307142"/>
                  </a:lnTo>
                  <a:lnTo>
                    <a:pt x="385709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51517" y="0"/>
              <a:ext cx="5946916" cy="11307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62530" y="9519357"/>
              <a:ext cx="1192275" cy="1192275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875956" y="862623"/>
            <a:ext cx="7319009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dirty="0">
                <a:solidFill>
                  <a:srgbClr val="C7C370"/>
                </a:solidFill>
              </a:rPr>
              <a:t>What</a:t>
            </a:r>
            <a:r>
              <a:rPr sz="7250" spc="-155" dirty="0">
                <a:solidFill>
                  <a:srgbClr val="C7C370"/>
                </a:solidFill>
              </a:rPr>
              <a:t> </a:t>
            </a:r>
            <a:r>
              <a:rPr sz="7250" dirty="0">
                <a:solidFill>
                  <a:srgbClr val="C7C370"/>
                </a:solidFill>
              </a:rPr>
              <a:t>Schools</a:t>
            </a:r>
            <a:r>
              <a:rPr sz="7250" spc="-165" dirty="0">
                <a:solidFill>
                  <a:srgbClr val="C7C370"/>
                </a:solidFill>
              </a:rPr>
              <a:t> </a:t>
            </a:r>
            <a:r>
              <a:rPr sz="7250" spc="-20" dirty="0">
                <a:solidFill>
                  <a:srgbClr val="C7C370"/>
                </a:solidFill>
              </a:rPr>
              <a:t>Need</a:t>
            </a:r>
            <a:endParaRPr sz="7250"/>
          </a:p>
        </p:txBody>
      </p:sp>
      <p:sp>
        <p:nvSpPr>
          <p:cNvPr id="11" name="object 11"/>
          <p:cNvSpPr txBox="1"/>
          <p:nvPr/>
        </p:nvSpPr>
        <p:spPr>
          <a:xfrm>
            <a:off x="1875955" y="3925921"/>
            <a:ext cx="5935345" cy="50476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775970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Application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3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Admission</a:t>
            </a:r>
            <a:endParaRPr sz="360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715"/>
              </a:spcBef>
              <a:buFont typeface="Arial"/>
              <a:buChar char="•"/>
              <a:tabLst>
                <a:tab pos="775970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Application</a:t>
            </a:r>
            <a:r>
              <a:rPr sz="3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Fee/Fee</a:t>
            </a: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Waiver</a:t>
            </a:r>
            <a:endParaRPr sz="360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720"/>
              </a:spcBef>
              <a:buFont typeface="Arial"/>
              <a:buChar char="•"/>
              <a:tabLst>
                <a:tab pos="775970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Official</a:t>
            </a:r>
            <a:r>
              <a:rPr sz="3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Transcripts</a:t>
            </a:r>
            <a:endParaRPr sz="360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715"/>
              </a:spcBef>
              <a:buFont typeface="Arial"/>
              <a:buChar char="•"/>
              <a:tabLst>
                <a:tab pos="775970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Personal</a:t>
            </a:r>
            <a:r>
              <a:rPr sz="36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Statement</a:t>
            </a:r>
            <a:r>
              <a:rPr sz="36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/Essay</a:t>
            </a:r>
            <a:endParaRPr sz="360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715"/>
              </a:spcBef>
              <a:buFont typeface="Arial"/>
              <a:buChar char="•"/>
              <a:tabLst>
                <a:tab pos="775970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ACT</a:t>
            </a:r>
            <a:r>
              <a:rPr sz="3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and/or</a:t>
            </a:r>
            <a:r>
              <a:rPr sz="36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Calibri"/>
                <a:cs typeface="Calibri"/>
              </a:rPr>
              <a:t>SAT</a:t>
            </a:r>
            <a:r>
              <a:rPr sz="3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Scores</a:t>
            </a:r>
            <a:endParaRPr sz="360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720"/>
              </a:spcBef>
              <a:buFont typeface="Arial"/>
              <a:buChar char="•"/>
              <a:tabLst>
                <a:tab pos="775970" algn="l"/>
              </a:tabLst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Recommendation(s)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73700" y="-2396157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2025-09-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11:07:35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Common App </a:t>
            </a:r>
            <a:r>
              <a:rPr sz="1000" spc="-10" dirty="0">
                <a:latin typeface="Arial"/>
                <a:cs typeface="Arial"/>
              </a:rPr>
              <a:t>(overview)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How many schools in CO </a:t>
            </a:r>
            <a:r>
              <a:rPr sz="1000" spc="-25" dirty="0">
                <a:latin typeface="Arial"/>
                <a:cs typeface="Arial"/>
              </a:rPr>
              <a:t>use </a:t>
            </a:r>
            <a:r>
              <a:rPr sz="1000" dirty="0">
                <a:latin typeface="Arial"/>
                <a:cs typeface="Arial"/>
              </a:rPr>
              <a:t>CA? </a:t>
            </a:r>
            <a:r>
              <a:rPr sz="1000" spc="-25" dirty="0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$25-$80 </a:t>
            </a:r>
            <a:r>
              <a:rPr sz="1000" spc="-10" dirty="0">
                <a:latin typeface="Arial"/>
                <a:cs typeface="Arial"/>
              </a:rPr>
              <a:t>range 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Free app Days (all 32 </a:t>
            </a:r>
            <a:r>
              <a:rPr sz="1000" spc="-10" dirty="0">
                <a:latin typeface="Arial"/>
                <a:cs typeface="Arial"/>
              </a:rPr>
              <a:t>public </a:t>
            </a:r>
            <a:r>
              <a:rPr sz="1000" dirty="0">
                <a:latin typeface="Arial"/>
                <a:cs typeface="Arial"/>
              </a:rPr>
              <a:t>institutions in CO participate; </a:t>
            </a:r>
            <a:r>
              <a:rPr sz="1000" spc="-25" dirty="0">
                <a:latin typeface="Arial"/>
                <a:cs typeface="Arial"/>
              </a:rPr>
              <a:t>all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4 years do) CSU is free </a:t>
            </a:r>
            <a:r>
              <a:rPr sz="1000" spc="-10" dirty="0">
                <a:latin typeface="Arial"/>
                <a:cs typeface="Arial"/>
              </a:rPr>
              <a:t>always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Essay (some require 1; </a:t>
            </a:r>
            <a:r>
              <a:rPr sz="1000" spc="-20" dirty="0">
                <a:latin typeface="Arial"/>
                <a:cs typeface="Arial"/>
              </a:rPr>
              <a:t>some </a:t>
            </a:r>
            <a:r>
              <a:rPr sz="1000" dirty="0">
                <a:latin typeface="Arial"/>
                <a:cs typeface="Arial"/>
              </a:rPr>
              <a:t>require 2...Common App will </a:t>
            </a:r>
            <a:r>
              <a:rPr sz="1000" spc="-20" dirty="0">
                <a:latin typeface="Arial"/>
                <a:cs typeface="Arial"/>
              </a:rPr>
              <a:t>tell </a:t>
            </a:r>
            <a:r>
              <a:rPr sz="1000" dirty="0">
                <a:latin typeface="Arial"/>
                <a:cs typeface="Arial"/>
              </a:rPr>
              <a:t>your during </a:t>
            </a:r>
            <a:r>
              <a:rPr sz="1000" spc="-10" dirty="0">
                <a:latin typeface="Arial"/>
                <a:cs typeface="Arial"/>
              </a:rPr>
              <a:t>supplemental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portion) Recs (school </a:t>
            </a:r>
            <a:r>
              <a:rPr sz="1000" spc="-10" dirty="0">
                <a:latin typeface="Arial"/>
                <a:cs typeface="Arial"/>
              </a:rPr>
              <a:t>based;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what does CSU </a:t>
            </a:r>
            <a:r>
              <a:rPr sz="1000" spc="-10" dirty="0">
                <a:latin typeface="Arial"/>
                <a:cs typeface="Arial"/>
              </a:rPr>
              <a:t>require)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Check with you </a:t>
            </a:r>
            <a:r>
              <a:rPr sz="1000" spc="-10" dirty="0">
                <a:latin typeface="Arial"/>
                <a:cs typeface="Arial"/>
              </a:rPr>
              <a:t>schools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ts val="3200"/>
              </a:lnSpc>
            </a:pPr>
            <a:r>
              <a:rPr sz="1000" dirty="0">
                <a:latin typeface="Arial"/>
                <a:cs typeface="Arial"/>
              </a:rPr>
              <a:t>Test optional (scholarships </a:t>
            </a:r>
            <a:r>
              <a:rPr sz="1000" spc="-25" dirty="0">
                <a:latin typeface="Arial"/>
                <a:cs typeface="Arial"/>
              </a:rPr>
              <a:t>may </a:t>
            </a:r>
            <a:r>
              <a:rPr sz="1000" dirty="0">
                <a:latin typeface="Arial"/>
                <a:cs typeface="Arial"/>
              </a:rPr>
              <a:t>require </a:t>
            </a:r>
            <a:r>
              <a:rPr sz="1000" spc="-10" dirty="0">
                <a:latin typeface="Arial"/>
                <a:cs typeface="Arial"/>
              </a:rPr>
              <a:t>them)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24602" y="611982"/>
            <a:ext cx="8622665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dirty="0"/>
              <a:t>What</a:t>
            </a:r>
            <a:r>
              <a:rPr sz="7250" spc="-155" dirty="0"/>
              <a:t> </a:t>
            </a:r>
            <a:r>
              <a:rPr sz="7250" dirty="0"/>
              <a:t>Schools</a:t>
            </a:r>
            <a:r>
              <a:rPr sz="7250" spc="-165" dirty="0"/>
              <a:t> </a:t>
            </a:r>
            <a:r>
              <a:rPr sz="7250" spc="-10" dirty="0"/>
              <a:t>Consider</a:t>
            </a:r>
            <a:endParaRPr sz="7250"/>
          </a:p>
        </p:txBody>
      </p:sp>
      <p:sp>
        <p:nvSpPr>
          <p:cNvPr id="3" name="object 3"/>
          <p:cNvSpPr txBox="1"/>
          <p:nvPr/>
        </p:nvSpPr>
        <p:spPr>
          <a:xfrm>
            <a:off x="3666110" y="2457226"/>
            <a:ext cx="4359275" cy="4634865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670560">
              <a:lnSpc>
                <a:spcPct val="100000"/>
              </a:lnSpc>
              <a:spcBef>
                <a:spcPts val="1165"/>
              </a:spcBef>
            </a:pPr>
            <a:r>
              <a:rPr sz="3300" b="1" u="sng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Academic</a:t>
            </a:r>
            <a:r>
              <a:rPr sz="3300" b="1" u="sng" spc="-11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 </a:t>
            </a:r>
            <a:r>
              <a:rPr sz="3300" b="1" u="sng" spc="-1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Factors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1065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Course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Rigor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595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Course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Performance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610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Preparation</a:t>
            </a:r>
            <a:r>
              <a:rPr sz="3300" spc="-15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for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Major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600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60" dirty="0">
                <a:solidFill>
                  <a:srgbClr val="58585B"/>
                </a:solidFill>
                <a:latin typeface="Calibri"/>
                <a:cs typeface="Calibri"/>
              </a:rPr>
              <a:t>Test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Scores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600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College</a:t>
            </a:r>
            <a:r>
              <a:rPr sz="3300" spc="-10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Credits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39117" y="2502232"/>
            <a:ext cx="2855595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u="sng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Personal</a:t>
            </a:r>
            <a:r>
              <a:rPr sz="3300" b="1" u="sng" spc="-18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 </a:t>
            </a:r>
            <a:r>
              <a:rPr sz="3300" b="1" u="sng" spc="-1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Factors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69366" y="2248868"/>
            <a:ext cx="4779645" cy="29724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833755">
              <a:lnSpc>
                <a:spcPct val="100000"/>
              </a:lnSpc>
              <a:spcBef>
                <a:spcPts val="2090"/>
              </a:spcBef>
            </a:pPr>
            <a:r>
              <a:rPr sz="3300" b="1" u="sng" spc="-2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Demonstrated</a:t>
            </a:r>
            <a:r>
              <a:rPr sz="3300" b="1" u="sng" spc="-105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 </a:t>
            </a:r>
            <a:r>
              <a:rPr sz="3300" b="1" u="sng" spc="-10" dirty="0">
                <a:solidFill>
                  <a:srgbClr val="58585B"/>
                </a:solidFill>
                <a:uFill>
                  <a:solidFill>
                    <a:srgbClr val="58585B"/>
                  </a:solidFill>
                </a:uFill>
                <a:latin typeface="Calibri"/>
                <a:cs typeface="Calibri"/>
              </a:rPr>
              <a:t>Interest</a:t>
            </a:r>
            <a:endParaRPr sz="3300">
              <a:latin typeface="Calibri"/>
              <a:cs typeface="Calibri"/>
            </a:endParaRPr>
          </a:p>
          <a:p>
            <a:pPr marL="12700" marR="90805" indent="635635">
              <a:lnSpc>
                <a:spcPct val="119900"/>
              </a:lnSpc>
              <a:spcBef>
                <a:spcPts val="1200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30" dirty="0">
                <a:solidFill>
                  <a:srgbClr val="58585B"/>
                </a:solidFill>
                <a:latin typeface="Calibri"/>
                <a:cs typeface="Calibri"/>
              </a:rPr>
              <a:t>Talking</a:t>
            </a:r>
            <a:r>
              <a:rPr sz="3300" spc="-10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with</a:t>
            </a:r>
            <a:r>
              <a:rPr sz="3300" spc="-10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Admissions Counselor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600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20" dirty="0">
                <a:solidFill>
                  <a:srgbClr val="58585B"/>
                </a:solidFill>
                <a:latin typeface="Calibri"/>
                <a:cs typeface="Calibri"/>
              </a:rPr>
              <a:t>Attending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admission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92750" y="3320039"/>
            <a:ext cx="4091304" cy="2195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8335" indent="-6356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Personal</a:t>
            </a:r>
            <a:r>
              <a:rPr sz="3300" spc="-14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Statement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595"/>
              </a:spcBef>
              <a:buFont typeface="Arial"/>
              <a:buChar char="•"/>
              <a:tabLst>
                <a:tab pos="648335" algn="l"/>
              </a:tabLst>
            </a:pP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Recommendation(s)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610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Other</a:t>
            </a:r>
            <a:r>
              <a:rPr sz="3300" spc="-7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supporting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99596" y="5820178"/>
            <a:ext cx="1927225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documents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76412" y="5527862"/>
            <a:ext cx="1145540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events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69566" y="6360819"/>
            <a:ext cx="4699635" cy="1360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8335" indent="-6356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Optional</a:t>
            </a:r>
            <a:r>
              <a:rPr sz="3300" spc="-13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Interviews</a:t>
            </a:r>
            <a:endParaRPr sz="3300">
              <a:latin typeface="Calibri"/>
              <a:cs typeface="Calibri"/>
            </a:endParaRPr>
          </a:p>
          <a:p>
            <a:pPr marL="648335" indent="-635635">
              <a:lnSpc>
                <a:spcPct val="100000"/>
              </a:lnSpc>
              <a:spcBef>
                <a:spcPts val="2595"/>
              </a:spcBef>
              <a:buFont typeface="Arial"/>
              <a:buChar char="•"/>
              <a:tabLst>
                <a:tab pos="648335" algn="l"/>
              </a:tabLst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There</a:t>
            </a:r>
            <a:r>
              <a:rPr sz="3300" spc="-11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are</a:t>
            </a:r>
            <a:r>
              <a:rPr sz="3300" spc="-12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many</a:t>
            </a:r>
            <a:r>
              <a:rPr sz="3300" spc="-105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ways</a:t>
            </a:r>
            <a:r>
              <a:rPr sz="3300" spc="-114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25" dirty="0">
                <a:solidFill>
                  <a:srgbClr val="58585B"/>
                </a:solidFill>
                <a:latin typeface="Calibri"/>
                <a:cs typeface="Calibri"/>
              </a:rPr>
              <a:t>to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76412" y="8027997"/>
            <a:ext cx="1316355" cy="527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dirty="0">
                <a:solidFill>
                  <a:srgbClr val="58585B"/>
                </a:solidFill>
                <a:latin typeface="Calibri"/>
                <a:cs typeface="Calibri"/>
              </a:rPr>
              <a:t>do</a:t>
            </a:r>
            <a:r>
              <a:rPr sz="3300" spc="-40" dirty="0">
                <a:solidFill>
                  <a:srgbClr val="58585B"/>
                </a:solidFill>
                <a:latin typeface="Calibri"/>
                <a:cs typeface="Calibri"/>
              </a:rPr>
              <a:t> </a:t>
            </a:r>
            <a:r>
              <a:rPr sz="3300" spc="-10" dirty="0">
                <a:solidFill>
                  <a:srgbClr val="58585B"/>
                </a:solidFill>
                <a:latin typeface="Calibri"/>
                <a:cs typeface="Calibri"/>
              </a:rPr>
              <a:t>this!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73700" y="-2396157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2025-09-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11:07:35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DI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–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large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state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schools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may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not, </a:t>
            </a:r>
            <a:r>
              <a:rPr sz="1000" dirty="0">
                <a:latin typeface="Arial"/>
                <a:cs typeface="Arial"/>
              </a:rPr>
              <a:t>but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it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is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sort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of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unwritten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rule </a:t>
            </a:r>
            <a:r>
              <a:rPr sz="1000" dirty="0">
                <a:latin typeface="Arial"/>
                <a:cs typeface="Arial"/>
              </a:rPr>
              <a:t>that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private/more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selective instituitons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529" y="7115623"/>
            <a:ext cx="7648575" cy="2237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7250" dirty="0">
                <a:solidFill>
                  <a:srgbClr val="FFFFFF"/>
                </a:solidFill>
                <a:latin typeface="Calibri"/>
                <a:cs typeface="Calibri"/>
              </a:rPr>
              <a:t>Senior</a:t>
            </a:r>
            <a:r>
              <a:rPr sz="725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spc="-47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7250" spc="65" dirty="0">
                <a:solidFill>
                  <a:srgbClr val="FFFFFF"/>
                </a:solidFill>
                <a:latin typeface="Calibri"/>
                <a:cs typeface="Calibri"/>
              </a:rPr>
              <a:t>ear</a:t>
            </a:r>
            <a:r>
              <a:rPr sz="725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spc="-10" dirty="0">
                <a:solidFill>
                  <a:srgbClr val="FFFFFF"/>
                </a:solidFill>
                <a:latin typeface="Calibri"/>
                <a:cs typeface="Calibri"/>
              </a:rPr>
              <a:t>Timeline</a:t>
            </a:r>
            <a:endParaRPr sz="72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7250" i="1" dirty="0">
                <a:solidFill>
                  <a:srgbClr val="FFFFFF"/>
                </a:solidFill>
                <a:latin typeface="Calibri"/>
                <a:cs typeface="Calibri"/>
              </a:rPr>
              <a:t>Fall</a:t>
            </a:r>
            <a:r>
              <a:rPr sz="7250" i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i="1" spc="-10" dirty="0">
                <a:solidFill>
                  <a:srgbClr val="FFFFFF"/>
                </a:solidFill>
                <a:latin typeface="Calibri"/>
                <a:cs typeface="Calibri"/>
              </a:rPr>
              <a:t>Semester</a:t>
            </a:r>
            <a:endParaRPr sz="72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85753" y="5275410"/>
            <a:ext cx="17348200" cy="125730"/>
            <a:chOff x="1385753" y="5275410"/>
            <a:chExt cx="17348200" cy="125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5753" y="5275410"/>
              <a:ext cx="17347659" cy="1256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21559" y="5307448"/>
              <a:ext cx="17261205" cy="24130"/>
            </a:xfrm>
            <a:custGeom>
              <a:avLst/>
              <a:gdLst/>
              <a:ahLst/>
              <a:cxnLst/>
              <a:rect l="l" t="t" r="r" b="b"/>
              <a:pathLst>
                <a:path w="17261205" h="24129">
                  <a:moveTo>
                    <a:pt x="0" y="23703"/>
                  </a:moveTo>
                  <a:lnTo>
                    <a:pt x="17260709" y="0"/>
                  </a:lnTo>
                </a:path>
              </a:pathLst>
            </a:custGeom>
            <a:ln w="31408">
              <a:solidFill>
                <a:srgbClr val="FFC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844" y="701675"/>
            <a:ext cx="18579476" cy="417878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529" y="7115623"/>
            <a:ext cx="7648575" cy="2237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7250" dirty="0">
                <a:solidFill>
                  <a:srgbClr val="FFFFFF"/>
                </a:solidFill>
                <a:latin typeface="Calibri"/>
                <a:cs typeface="Calibri"/>
              </a:rPr>
              <a:t>Senior</a:t>
            </a:r>
            <a:r>
              <a:rPr sz="725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spc="-47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7250" spc="65" dirty="0">
                <a:solidFill>
                  <a:srgbClr val="FFFFFF"/>
                </a:solidFill>
                <a:latin typeface="Calibri"/>
                <a:cs typeface="Calibri"/>
              </a:rPr>
              <a:t>ear</a:t>
            </a:r>
            <a:r>
              <a:rPr sz="725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spc="-10" dirty="0">
                <a:solidFill>
                  <a:srgbClr val="FFFFFF"/>
                </a:solidFill>
                <a:latin typeface="Calibri"/>
                <a:cs typeface="Calibri"/>
              </a:rPr>
              <a:t>Timeline</a:t>
            </a:r>
            <a:endParaRPr sz="725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10"/>
              </a:spcBef>
            </a:pPr>
            <a:r>
              <a:rPr sz="7250" i="1" dirty="0">
                <a:solidFill>
                  <a:srgbClr val="FFFFFF"/>
                </a:solidFill>
                <a:latin typeface="Calibri"/>
                <a:cs typeface="Calibri"/>
              </a:rPr>
              <a:t>Spring</a:t>
            </a:r>
            <a:r>
              <a:rPr sz="725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250" i="1" spc="-10" dirty="0">
                <a:solidFill>
                  <a:srgbClr val="FFFFFF"/>
                </a:solidFill>
                <a:latin typeface="Calibri"/>
                <a:cs typeface="Calibri"/>
              </a:rPr>
              <a:t>Semester</a:t>
            </a:r>
            <a:endParaRPr sz="72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85753" y="5275410"/>
            <a:ext cx="17348200" cy="125730"/>
            <a:chOff x="1385753" y="5275410"/>
            <a:chExt cx="17348200" cy="125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5753" y="5275410"/>
              <a:ext cx="17347659" cy="1256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21559" y="5307448"/>
              <a:ext cx="17261205" cy="24130"/>
            </a:xfrm>
            <a:custGeom>
              <a:avLst/>
              <a:gdLst/>
              <a:ahLst/>
              <a:cxnLst/>
              <a:rect l="l" t="t" r="r" b="b"/>
              <a:pathLst>
                <a:path w="17261205" h="24129">
                  <a:moveTo>
                    <a:pt x="0" y="23703"/>
                  </a:moveTo>
                  <a:lnTo>
                    <a:pt x="17260709" y="0"/>
                  </a:lnTo>
                </a:path>
              </a:pathLst>
            </a:custGeom>
            <a:ln w="31408">
              <a:solidFill>
                <a:srgbClr val="FFC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13752" y="625475"/>
            <a:ext cx="18476595" cy="4008120"/>
            <a:chOff x="1454902" y="1062262"/>
            <a:chExt cx="18476595" cy="4008120"/>
          </a:xfrm>
        </p:grpSpPr>
        <p:sp>
          <p:nvSpPr>
            <p:cNvPr id="7" name="object 7"/>
            <p:cNvSpPr/>
            <p:nvPr/>
          </p:nvSpPr>
          <p:spPr>
            <a:xfrm>
              <a:off x="1454902" y="3977356"/>
              <a:ext cx="1143635" cy="1083310"/>
            </a:xfrm>
            <a:custGeom>
              <a:avLst/>
              <a:gdLst/>
              <a:ahLst/>
              <a:cxnLst/>
              <a:rect l="l" t="t" r="r" b="b"/>
              <a:pathLst>
                <a:path w="1143635" h="1083310">
                  <a:moveTo>
                    <a:pt x="28445" y="795020"/>
                  </a:moveTo>
                  <a:lnTo>
                    <a:pt x="0" y="819150"/>
                  </a:lnTo>
                  <a:lnTo>
                    <a:pt x="94152" y="1083310"/>
                  </a:lnTo>
                  <a:lnTo>
                    <a:pt x="122190" y="1060450"/>
                  </a:lnTo>
                  <a:lnTo>
                    <a:pt x="92373" y="980440"/>
                  </a:lnTo>
                  <a:lnTo>
                    <a:pt x="125145" y="952500"/>
                  </a:lnTo>
                  <a:lnTo>
                    <a:pt x="81589" y="952500"/>
                  </a:lnTo>
                  <a:lnTo>
                    <a:pt x="53415" y="875030"/>
                  </a:lnTo>
                  <a:lnTo>
                    <a:pt x="48580" y="863600"/>
                  </a:lnTo>
                  <a:lnTo>
                    <a:pt x="43325" y="850900"/>
                  </a:lnTo>
                  <a:lnTo>
                    <a:pt x="37650" y="839470"/>
                  </a:lnTo>
                  <a:lnTo>
                    <a:pt x="31555" y="828040"/>
                  </a:lnTo>
                  <a:lnTo>
                    <a:pt x="92785" y="828040"/>
                  </a:lnTo>
                  <a:lnTo>
                    <a:pt x="28445" y="795020"/>
                  </a:lnTo>
                  <a:close/>
                </a:path>
                <a:path w="1143635" h="1083310">
                  <a:moveTo>
                    <a:pt x="197665" y="745490"/>
                  </a:moveTo>
                  <a:lnTo>
                    <a:pt x="175344" y="764540"/>
                  </a:lnTo>
                  <a:lnTo>
                    <a:pt x="346459" y="963930"/>
                  </a:lnTo>
                  <a:lnTo>
                    <a:pt x="370958" y="943610"/>
                  </a:lnTo>
                  <a:lnTo>
                    <a:pt x="310726" y="872490"/>
                  </a:lnTo>
                  <a:lnTo>
                    <a:pt x="337905" y="872490"/>
                  </a:lnTo>
                  <a:lnTo>
                    <a:pt x="372075" y="850900"/>
                  </a:lnTo>
                  <a:lnTo>
                    <a:pt x="317604" y="850900"/>
                  </a:lnTo>
                  <a:lnTo>
                    <a:pt x="306664" y="849630"/>
                  </a:lnTo>
                  <a:lnTo>
                    <a:pt x="271943" y="830580"/>
                  </a:lnTo>
                  <a:lnTo>
                    <a:pt x="242048" y="791210"/>
                  </a:lnTo>
                  <a:lnTo>
                    <a:pt x="235722" y="765810"/>
                  </a:lnTo>
                  <a:lnTo>
                    <a:pt x="235799" y="764540"/>
                  </a:lnTo>
                  <a:lnTo>
                    <a:pt x="235875" y="763270"/>
                  </a:lnTo>
                  <a:lnTo>
                    <a:pt x="213736" y="763270"/>
                  </a:lnTo>
                  <a:lnTo>
                    <a:pt x="197665" y="745490"/>
                  </a:lnTo>
                  <a:close/>
                </a:path>
                <a:path w="1143635" h="1083310">
                  <a:moveTo>
                    <a:pt x="92785" y="828040"/>
                  </a:moveTo>
                  <a:lnTo>
                    <a:pt x="31555" y="828040"/>
                  </a:lnTo>
                  <a:lnTo>
                    <a:pt x="41584" y="834390"/>
                  </a:lnTo>
                  <a:lnTo>
                    <a:pt x="53188" y="842010"/>
                  </a:lnTo>
                  <a:lnTo>
                    <a:pt x="66365" y="849630"/>
                  </a:lnTo>
                  <a:lnTo>
                    <a:pt x="81118" y="857250"/>
                  </a:lnTo>
                  <a:lnTo>
                    <a:pt x="149222" y="895350"/>
                  </a:lnTo>
                  <a:lnTo>
                    <a:pt x="81589" y="952500"/>
                  </a:lnTo>
                  <a:lnTo>
                    <a:pt x="125145" y="952500"/>
                  </a:lnTo>
                  <a:lnTo>
                    <a:pt x="175794" y="909320"/>
                  </a:lnTo>
                  <a:lnTo>
                    <a:pt x="251161" y="909320"/>
                  </a:lnTo>
                  <a:lnTo>
                    <a:pt x="92785" y="828040"/>
                  </a:lnTo>
                  <a:close/>
                </a:path>
                <a:path w="1143635" h="1083310">
                  <a:moveTo>
                    <a:pt x="251161" y="909320"/>
                  </a:moveTo>
                  <a:lnTo>
                    <a:pt x="175794" y="909320"/>
                  </a:lnTo>
                  <a:lnTo>
                    <a:pt x="250788" y="949960"/>
                  </a:lnTo>
                  <a:lnTo>
                    <a:pt x="280856" y="924560"/>
                  </a:lnTo>
                  <a:lnTo>
                    <a:pt x="251161" y="909320"/>
                  </a:lnTo>
                  <a:close/>
                </a:path>
                <a:path w="1143635" h="1083310">
                  <a:moveTo>
                    <a:pt x="337905" y="872490"/>
                  </a:moveTo>
                  <a:lnTo>
                    <a:pt x="310726" y="872490"/>
                  </a:lnTo>
                  <a:lnTo>
                    <a:pt x="317306" y="873760"/>
                  </a:lnTo>
                  <a:lnTo>
                    <a:pt x="330895" y="873760"/>
                  </a:lnTo>
                  <a:lnTo>
                    <a:pt x="337905" y="872490"/>
                  </a:lnTo>
                  <a:close/>
                </a:path>
                <a:path w="1143635" h="1083310">
                  <a:moveTo>
                    <a:pt x="350998" y="716280"/>
                  </a:moveTo>
                  <a:lnTo>
                    <a:pt x="278701" y="716280"/>
                  </a:lnTo>
                  <a:lnTo>
                    <a:pt x="289808" y="717550"/>
                  </a:lnTo>
                  <a:lnTo>
                    <a:pt x="301401" y="721360"/>
                  </a:lnTo>
                  <a:lnTo>
                    <a:pt x="336575" y="749300"/>
                  </a:lnTo>
                  <a:lnTo>
                    <a:pt x="359944" y="789940"/>
                  </a:lnTo>
                  <a:lnTo>
                    <a:pt x="361577" y="801370"/>
                  </a:lnTo>
                  <a:lnTo>
                    <a:pt x="360638" y="812800"/>
                  </a:lnTo>
                  <a:lnTo>
                    <a:pt x="336990" y="845820"/>
                  </a:lnTo>
                  <a:lnTo>
                    <a:pt x="317604" y="850900"/>
                  </a:lnTo>
                  <a:lnTo>
                    <a:pt x="372075" y="850900"/>
                  </a:lnTo>
                  <a:lnTo>
                    <a:pt x="390768" y="810260"/>
                  </a:lnTo>
                  <a:lnTo>
                    <a:pt x="391621" y="798830"/>
                  </a:lnTo>
                  <a:lnTo>
                    <a:pt x="390685" y="786130"/>
                  </a:lnTo>
                  <a:lnTo>
                    <a:pt x="370493" y="739140"/>
                  </a:lnTo>
                  <a:lnTo>
                    <a:pt x="352610" y="717550"/>
                  </a:lnTo>
                  <a:lnTo>
                    <a:pt x="350998" y="716280"/>
                  </a:lnTo>
                  <a:close/>
                </a:path>
                <a:path w="1143635" h="1083310">
                  <a:moveTo>
                    <a:pt x="352280" y="612140"/>
                  </a:moveTo>
                  <a:lnTo>
                    <a:pt x="329969" y="631190"/>
                  </a:lnTo>
                  <a:lnTo>
                    <a:pt x="501073" y="831850"/>
                  </a:lnTo>
                  <a:lnTo>
                    <a:pt x="525572" y="810260"/>
                  </a:lnTo>
                  <a:lnTo>
                    <a:pt x="465351" y="740410"/>
                  </a:lnTo>
                  <a:lnTo>
                    <a:pt x="485516" y="740410"/>
                  </a:lnTo>
                  <a:lnTo>
                    <a:pt x="526690" y="718820"/>
                  </a:lnTo>
                  <a:lnTo>
                    <a:pt x="527627" y="717550"/>
                  </a:lnTo>
                  <a:lnTo>
                    <a:pt x="461289" y="717550"/>
                  </a:lnTo>
                  <a:lnTo>
                    <a:pt x="449861" y="713740"/>
                  </a:lnTo>
                  <a:lnTo>
                    <a:pt x="414699" y="685800"/>
                  </a:lnTo>
                  <a:lnTo>
                    <a:pt x="392041" y="645160"/>
                  </a:lnTo>
                  <a:lnTo>
                    <a:pt x="390337" y="632460"/>
                  </a:lnTo>
                  <a:lnTo>
                    <a:pt x="390422" y="631190"/>
                  </a:lnTo>
                  <a:lnTo>
                    <a:pt x="368361" y="631190"/>
                  </a:lnTo>
                  <a:lnTo>
                    <a:pt x="352280" y="612140"/>
                  </a:lnTo>
                  <a:close/>
                </a:path>
                <a:path w="1143635" h="1083310">
                  <a:moveTo>
                    <a:pt x="288732" y="687070"/>
                  </a:moveTo>
                  <a:lnTo>
                    <a:pt x="277590" y="687070"/>
                  </a:lnTo>
                  <a:lnTo>
                    <a:pt x="266677" y="689610"/>
                  </a:lnTo>
                  <a:lnTo>
                    <a:pt x="230262" y="712470"/>
                  </a:lnTo>
                  <a:lnTo>
                    <a:pt x="213388" y="755650"/>
                  </a:lnTo>
                  <a:lnTo>
                    <a:pt x="213678" y="762000"/>
                  </a:lnTo>
                  <a:lnTo>
                    <a:pt x="213736" y="763270"/>
                  </a:lnTo>
                  <a:lnTo>
                    <a:pt x="235875" y="763270"/>
                  </a:lnTo>
                  <a:lnTo>
                    <a:pt x="236488" y="753110"/>
                  </a:lnTo>
                  <a:lnTo>
                    <a:pt x="239271" y="742950"/>
                  </a:lnTo>
                  <a:lnTo>
                    <a:pt x="268513" y="717550"/>
                  </a:lnTo>
                  <a:lnTo>
                    <a:pt x="278701" y="716280"/>
                  </a:lnTo>
                  <a:lnTo>
                    <a:pt x="350998" y="716280"/>
                  </a:lnTo>
                  <a:lnTo>
                    <a:pt x="342938" y="709930"/>
                  </a:lnTo>
                  <a:lnTo>
                    <a:pt x="332721" y="702310"/>
                  </a:lnTo>
                  <a:lnTo>
                    <a:pt x="321960" y="695960"/>
                  </a:lnTo>
                  <a:lnTo>
                    <a:pt x="310918" y="690880"/>
                  </a:lnTo>
                  <a:lnTo>
                    <a:pt x="299842" y="688340"/>
                  </a:lnTo>
                  <a:lnTo>
                    <a:pt x="288732" y="687070"/>
                  </a:lnTo>
                  <a:close/>
                </a:path>
                <a:path w="1143635" h="1083310">
                  <a:moveTo>
                    <a:pt x="485516" y="740410"/>
                  </a:moveTo>
                  <a:lnTo>
                    <a:pt x="465351" y="740410"/>
                  </a:lnTo>
                  <a:lnTo>
                    <a:pt x="471931" y="741680"/>
                  </a:lnTo>
                  <a:lnTo>
                    <a:pt x="478653" y="741680"/>
                  </a:lnTo>
                  <a:lnTo>
                    <a:pt x="485516" y="740410"/>
                  </a:lnTo>
                  <a:close/>
                </a:path>
                <a:path w="1143635" h="1083310">
                  <a:moveTo>
                    <a:pt x="505849" y="584200"/>
                  </a:moveTo>
                  <a:lnTo>
                    <a:pt x="433322" y="584200"/>
                  </a:lnTo>
                  <a:lnTo>
                    <a:pt x="444423" y="585470"/>
                  </a:lnTo>
                  <a:lnTo>
                    <a:pt x="456020" y="588010"/>
                  </a:lnTo>
                  <a:lnTo>
                    <a:pt x="491201" y="617220"/>
                  </a:lnTo>
                  <a:lnTo>
                    <a:pt x="514569" y="657860"/>
                  </a:lnTo>
                  <a:lnTo>
                    <a:pt x="516202" y="669290"/>
                  </a:lnTo>
                  <a:lnTo>
                    <a:pt x="515264" y="680720"/>
                  </a:lnTo>
                  <a:lnTo>
                    <a:pt x="491611" y="712470"/>
                  </a:lnTo>
                  <a:lnTo>
                    <a:pt x="472227" y="717550"/>
                  </a:lnTo>
                  <a:lnTo>
                    <a:pt x="527627" y="717550"/>
                  </a:lnTo>
                  <a:lnTo>
                    <a:pt x="545389" y="678180"/>
                  </a:lnTo>
                  <a:lnTo>
                    <a:pt x="546244" y="666750"/>
                  </a:lnTo>
                  <a:lnTo>
                    <a:pt x="545310" y="654050"/>
                  </a:lnTo>
                  <a:lnTo>
                    <a:pt x="525118" y="607060"/>
                  </a:lnTo>
                  <a:lnTo>
                    <a:pt x="507231" y="585470"/>
                  </a:lnTo>
                  <a:lnTo>
                    <a:pt x="505849" y="584200"/>
                  </a:lnTo>
                  <a:close/>
                </a:path>
                <a:path w="1143635" h="1083310">
                  <a:moveTo>
                    <a:pt x="559148" y="435610"/>
                  </a:moveTo>
                  <a:lnTo>
                    <a:pt x="532744" y="458470"/>
                  </a:lnTo>
                  <a:lnTo>
                    <a:pt x="711522" y="556260"/>
                  </a:lnTo>
                  <a:lnTo>
                    <a:pt x="712779" y="560070"/>
                  </a:lnTo>
                  <a:lnTo>
                    <a:pt x="713763" y="562610"/>
                  </a:lnTo>
                  <a:lnTo>
                    <a:pt x="714475" y="563880"/>
                  </a:lnTo>
                  <a:lnTo>
                    <a:pt x="717716" y="572770"/>
                  </a:lnTo>
                  <a:lnTo>
                    <a:pt x="720151" y="579120"/>
                  </a:lnTo>
                  <a:lnTo>
                    <a:pt x="721779" y="584200"/>
                  </a:lnTo>
                  <a:lnTo>
                    <a:pt x="722599" y="588010"/>
                  </a:lnTo>
                  <a:lnTo>
                    <a:pt x="723125" y="591820"/>
                  </a:lnTo>
                  <a:lnTo>
                    <a:pt x="723049" y="595630"/>
                  </a:lnTo>
                  <a:lnTo>
                    <a:pt x="694478" y="626110"/>
                  </a:lnTo>
                  <a:lnTo>
                    <a:pt x="716883" y="647700"/>
                  </a:lnTo>
                  <a:lnTo>
                    <a:pt x="724400" y="643890"/>
                  </a:lnTo>
                  <a:lnTo>
                    <a:pt x="730514" y="641350"/>
                  </a:lnTo>
                  <a:lnTo>
                    <a:pt x="735226" y="636270"/>
                  </a:lnTo>
                  <a:lnTo>
                    <a:pt x="752278" y="599440"/>
                  </a:lnTo>
                  <a:lnTo>
                    <a:pt x="752016" y="595630"/>
                  </a:lnTo>
                  <a:lnTo>
                    <a:pt x="751929" y="594360"/>
                  </a:lnTo>
                  <a:lnTo>
                    <a:pt x="751841" y="593090"/>
                  </a:lnTo>
                  <a:lnTo>
                    <a:pt x="751754" y="591820"/>
                  </a:lnTo>
                  <a:lnTo>
                    <a:pt x="750302" y="582930"/>
                  </a:lnTo>
                  <a:lnTo>
                    <a:pt x="748364" y="575310"/>
                  </a:lnTo>
                  <a:lnTo>
                    <a:pt x="745331" y="565150"/>
                  </a:lnTo>
                  <a:lnTo>
                    <a:pt x="741203" y="553720"/>
                  </a:lnTo>
                  <a:lnTo>
                    <a:pt x="735979" y="538480"/>
                  </a:lnTo>
                  <a:lnTo>
                    <a:pt x="728573" y="518160"/>
                  </a:lnTo>
                  <a:lnTo>
                    <a:pt x="699985" y="518160"/>
                  </a:lnTo>
                  <a:lnTo>
                    <a:pt x="670608" y="499110"/>
                  </a:lnTo>
                  <a:lnTo>
                    <a:pt x="660860" y="494030"/>
                  </a:lnTo>
                  <a:lnTo>
                    <a:pt x="559148" y="435610"/>
                  </a:lnTo>
                  <a:close/>
                </a:path>
                <a:path w="1143635" h="1083310">
                  <a:moveTo>
                    <a:pt x="461477" y="424180"/>
                  </a:moveTo>
                  <a:lnTo>
                    <a:pt x="436979" y="444500"/>
                  </a:lnTo>
                  <a:lnTo>
                    <a:pt x="607748" y="643890"/>
                  </a:lnTo>
                  <a:lnTo>
                    <a:pt x="632236" y="623570"/>
                  </a:lnTo>
                  <a:lnTo>
                    <a:pt x="461477" y="424180"/>
                  </a:lnTo>
                  <a:close/>
                </a:path>
                <a:path w="1143635" h="1083310">
                  <a:moveTo>
                    <a:pt x="443351" y="554990"/>
                  </a:moveTo>
                  <a:lnTo>
                    <a:pt x="432215" y="554990"/>
                  </a:lnTo>
                  <a:lnTo>
                    <a:pt x="421301" y="557530"/>
                  </a:lnTo>
                  <a:lnTo>
                    <a:pt x="410860" y="561340"/>
                  </a:lnTo>
                  <a:lnTo>
                    <a:pt x="400894" y="566420"/>
                  </a:lnTo>
                  <a:lnTo>
                    <a:pt x="391405" y="574040"/>
                  </a:lnTo>
                  <a:lnTo>
                    <a:pt x="384883" y="579120"/>
                  </a:lnTo>
                  <a:lnTo>
                    <a:pt x="368502" y="614680"/>
                  </a:lnTo>
                  <a:lnTo>
                    <a:pt x="368338" y="617220"/>
                  </a:lnTo>
                  <a:lnTo>
                    <a:pt x="368255" y="618490"/>
                  </a:lnTo>
                  <a:lnTo>
                    <a:pt x="368159" y="626110"/>
                  </a:lnTo>
                  <a:lnTo>
                    <a:pt x="368311" y="629920"/>
                  </a:lnTo>
                  <a:lnTo>
                    <a:pt x="368361" y="631190"/>
                  </a:lnTo>
                  <a:lnTo>
                    <a:pt x="390422" y="631190"/>
                  </a:lnTo>
                  <a:lnTo>
                    <a:pt x="390937" y="623570"/>
                  </a:lnTo>
                  <a:lnTo>
                    <a:pt x="391022" y="622300"/>
                  </a:lnTo>
                  <a:lnTo>
                    <a:pt x="391108" y="621030"/>
                  </a:lnTo>
                  <a:lnTo>
                    <a:pt x="413864" y="589280"/>
                  </a:lnTo>
                  <a:lnTo>
                    <a:pt x="433322" y="584200"/>
                  </a:lnTo>
                  <a:lnTo>
                    <a:pt x="505849" y="584200"/>
                  </a:lnTo>
                  <a:lnTo>
                    <a:pt x="497560" y="576580"/>
                  </a:lnTo>
                  <a:lnTo>
                    <a:pt x="487345" y="570230"/>
                  </a:lnTo>
                  <a:lnTo>
                    <a:pt x="476585" y="563880"/>
                  </a:lnTo>
                  <a:lnTo>
                    <a:pt x="465537" y="558800"/>
                  </a:lnTo>
                  <a:lnTo>
                    <a:pt x="454459" y="556260"/>
                  </a:lnTo>
                  <a:lnTo>
                    <a:pt x="443351" y="554990"/>
                  </a:lnTo>
                  <a:close/>
                </a:path>
                <a:path w="1143635" h="1083310">
                  <a:moveTo>
                    <a:pt x="665153" y="344170"/>
                  </a:moveTo>
                  <a:lnTo>
                    <a:pt x="640654" y="365760"/>
                  </a:lnTo>
                  <a:lnTo>
                    <a:pt x="681873" y="476250"/>
                  </a:lnTo>
                  <a:lnTo>
                    <a:pt x="685961" y="486410"/>
                  </a:lnTo>
                  <a:lnTo>
                    <a:pt x="690344" y="497840"/>
                  </a:lnTo>
                  <a:lnTo>
                    <a:pt x="695019" y="508000"/>
                  </a:lnTo>
                  <a:lnTo>
                    <a:pt x="699985" y="518160"/>
                  </a:lnTo>
                  <a:lnTo>
                    <a:pt x="728573" y="518160"/>
                  </a:lnTo>
                  <a:lnTo>
                    <a:pt x="665153" y="344170"/>
                  </a:lnTo>
                  <a:close/>
                </a:path>
                <a:path w="1143635" h="1083310">
                  <a:moveTo>
                    <a:pt x="827157" y="274320"/>
                  </a:moveTo>
                  <a:lnTo>
                    <a:pt x="785448" y="274320"/>
                  </a:lnTo>
                  <a:lnTo>
                    <a:pt x="892845" y="400050"/>
                  </a:lnTo>
                  <a:lnTo>
                    <a:pt x="917197" y="379730"/>
                  </a:lnTo>
                  <a:lnTo>
                    <a:pt x="827157" y="274320"/>
                  </a:lnTo>
                  <a:close/>
                </a:path>
                <a:path w="1143635" h="1083310">
                  <a:moveTo>
                    <a:pt x="961881" y="119380"/>
                  </a:moveTo>
                  <a:lnTo>
                    <a:pt x="944430" y="119380"/>
                  </a:lnTo>
                  <a:lnTo>
                    <a:pt x="927707" y="123190"/>
                  </a:lnTo>
                  <a:lnTo>
                    <a:pt x="884413" y="153670"/>
                  </a:lnTo>
                  <a:lnTo>
                    <a:pt x="864745" y="195580"/>
                  </a:lnTo>
                  <a:lnTo>
                    <a:pt x="864649" y="200660"/>
                  </a:lnTo>
                  <a:lnTo>
                    <a:pt x="864554" y="205740"/>
                  </a:lnTo>
                  <a:lnTo>
                    <a:pt x="864459" y="210820"/>
                  </a:lnTo>
                  <a:lnTo>
                    <a:pt x="864364" y="215900"/>
                  </a:lnTo>
                  <a:lnTo>
                    <a:pt x="869001" y="234950"/>
                  </a:lnTo>
                  <a:lnTo>
                    <a:pt x="893327" y="274320"/>
                  </a:lnTo>
                  <a:lnTo>
                    <a:pt x="925668" y="303530"/>
                  </a:lnTo>
                  <a:lnTo>
                    <a:pt x="960028" y="314960"/>
                  </a:lnTo>
                  <a:lnTo>
                    <a:pt x="977399" y="314960"/>
                  </a:lnTo>
                  <a:lnTo>
                    <a:pt x="994143" y="311150"/>
                  </a:lnTo>
                  <a:lnTo>
                    <a:pt x="1010260" y="303530"/>
                  </a:lnTo>
                  <a:lnTo>
                    <a:pt x="1025746" y="292100"/>
                  </a:lnTo>
                  <a:lnTo>
                    <a:pt x="1033292" y="284480"/>
                  </a:lnTo>
                  <a:lnTo>
                    <a:pt x="966205" y="284480"/>
                  </a:lnTo>
                  <a:lnTo>
                    <a:pt x="954249" y="280670"/>
                  </a:lnTo>
                  <a:lnTo>
                    <a:pt x="918506" y="252730"/>
                  </a:lnTo>
                  <a:lnTo>
                    <a:pt x="896420" y="213360"/>
                  </a:lnTo>
                  <a:lnTo>
                    <a:pt x="895085" y="200660"/>
                  </a:lnTo>
                  <a:lnTo>
                    <a:pt x="896385" y="189230"/>
                  </a:lnTo>
                  <a:lnTo>
                    <a:pt x="923226" y="154940"/>
                  </a:lnTo>
                  <a:lnTo>
                    <a:pt x="944278" y="148590"/>
                  </a:lnTo>
                  <a:lnTo>
                    <a:pt x="1019423" y="148590"/>
                  </a:lnTo>
                  <a:lnTo>
                    <a:pt x="1011864" y="140970"/>
                  </a:lnTo>
                  <a:lnTo>
                    <a:pt x="995974" y="129540"/>
                  </a:lnTo>
                  <a:lnTo>
                    <a:pt x="979313" y="123190"/>
                  </a:lnTo>
                  <a:lnTo>
                    <a:pt x="961881" y="119380"/>
                  </a:lnTo>
                  <a:close/>
                </a:path>
                <a:path w="1143635" h="1083310">
                  <a:moveTo>
                    <a:pt x="784129" y="146050"/>
                  </a:moveTo>
                  <a:lnTo>
                    <a:pt x="777092" y="149860"/>
                  </a:lnTo>
                  <a:lnTo>
                    <a:pt x="770585" y="154940"/>
                  </a:lnTo>
                  <a:lnTo>
                    <a:pt x="764611" y="158750"/>
                  </a:lnTo>
                  <a:lnTo>
                    <a:pt x="739267" y="190500"/>
                  </a:lnTo>
                  <a:lnTo>
                    <a:pt x="737538" y="203200"/>
                  </a:lnTo>
                  <a:lnTo>
                    <a:pt x="738261" y="210820"/>
                  </a:lnTo>
                  <a:lnTo>
                    <a:pt x="740042" y="217170"/>
                  </a:lnTo>
                  <a:lnTo>
                    <a:pt x="742338" y="220980"/>
                  </a:lnTo>
                  <a:lnTo>
                    <a:pt x="745759" y="227330"/>
                  </a:lnTo>
                  <a:lnTo>
                    <a:pt x="750305" y="233680"/>
                  </a:lnTo>
                  <a:lnTo>
                    <a:pt x="755976" y="240030"/>
                  </a:lnTo>
                  <a:lnTo>
                    <a:pt x="769136" y="255270"/>
                  </a:lnTo>
                  <a:lnTo>
                    <a:pt x="747496" y="274320"/>
                  </a:lnTo>
                  <a:lnTo>
                    <a:pt x="763807" y="293370"/>
                  </a:lnTo>
                  <a:lnTo>
                    <a:pt x="785448" y="274320"/>
                  </a:lnTo>
                  <a:lnTo>
                    <a:pt x="827157" y="274320"/>
                  </a:lnTo>
                  <a:lnTo>
                    <a:pt x="809800" y="254000"/>
                  </a:lnTo>
                  <a:lnTo>
                    <a:pt x="832043" y="234950"/>
                  </a:lnTo>
                  <a:lnTo>
                    <a:pt x="793499" y="234950"/>
                  </a:lnTo>
                  <a:lnTo>
                    <a:pt x="774623" y="213360"/>
                  </a:lnTo>
                  <a:lnTo>
                    <a:pt x="771084" y="205740"/>
                  </a:lnTo>
                  <a:lnTo>
                    <a:pt x="771654" y="196850"/>
                  </a:lnTo>
                  <a:lnTo>
                    <a:pt x="771735" y="195580"/>
                  </a:lnTo>
                  <a:lnTo>
                    <a:pt x="771817" y="194310"/>
                  </a:lnTo>
                  <a:lnTo>
                    <a:pt x="775722" y="187960"/>
                  </a:lnTo>
                  <a:lnTo>
                    <a:pt x="787689" y="177800"/>
                  </a:lnTo>
                  <a:lnTo>
                    <a:pt x="792892" y="173990"/>
                  </a:lnTo>
                  <a:lnTo>
                    <a:pt x="798744" y="170180"/>
                  </a:lnTo>
                  <a:lnTo>
                    <a:pt x="784129" y="146050"/>
                  </a:lnTo>
                  <a:close/>
                </a:path>
                <a:path w="1143635" h="1083310">
                  <a:moveTo>
                    <a:pt x="1019423" y="148590"/>
                  </a:moveTo>
                  <a:lnTo>
                    <a:pt x="944278" y="148590"/>
                  </a:lnTo>
                  <a:lnTo>
                    <a:pt x="955914" y="149860"/>
                  </a:lnTo>
                  <a:lnTo>
                    <a:pt x="967847" y="152400"/>
                  </a:lnTo>
                  <a:lnTo>
                    <a:pt x="1002859" y="179070"/>
                  </a:lnTo>
                  <a:lnTo>
                    <a:pt x="1025552" y="219710"/>
                  </a:lnTo>
                  <a:lnTo>
                    <a:pt x="1026971" y="232410"/>
                  </a:lnTo>
                  <a:lnTo>
                    <a:pt x="1025734" y="243840"/>
                  </a:lnTo>
                  <a:lnTo>
                    <a:pt x="998974" y="278130"/>
                  </a:lnTo>
                  <a:lnTo>
                    <a:pt x="977824" y="284480"/>
                  </a:lnTo>
                  <a:lnTo>
                    <a:pt x="1033292" y="284480"/>
                  </a:lnTo>
                  <a:lnTo>
                    <a:pt x="1056433" y="242570"/>
                  </a:lnTo>
                  <a:lnTo>
                    <a:pt x="1058067" y="231140"/>
                  </a:lnTo>
                  <a:lnTo>
                    <a:pt x="1057983" y="219710"/>
                  </a:lnTo>
                  <a:lnTo>
                    <a:pt x="1046222" y="182880"/>
                  </a:lnTo>
                  <a:lnTo>
                    <a:pt x="1026981" y="156210"/>
                  </a:lnTo>
                  <a:lnTo>
                    <a:pt x="1019423" y="148590"/>
                  </a:lnTo>
                  <a:close/>
                </a:path>
                <a:path w="1143635" h="1083310">
                  <a:moveTo>
                    <a:pt x="821662" y="210820"/>
                  </a:moveTo>
                  <a:lnTo>
                    <a:pt x="793499" y="234950"/>
                  </a:lnTo>
                  <a:lnTo>
                    <a:pt x="832043" y="234950"/>
                  </a:lnTo>
                  <a:lnTo>
                    <a:pt x="837974" y="229870"/>
                  </a:lnTo>
                  <a:lnTo>
                    <a:pt x="821662" y="210820"/>
                  </a:lnTo>
                  <a:close/>
                </a:path>
                <a:path w="1143635" h="1083310">
                  <a:moveTo>
                    <a:pt x="1016993" y="43180"/>
                  </a:moveTo>
                  <a:lnTo>
                    <a:pt x="994944" y="62230"/>
                  </a:lnTo>
                  <a:lnTo>
                    <a:pt x="1118642" y="207010"/>
                  </a:lnTo>
                  <a:lnTo>
                    <a:pt x="1143141" y="185420"/>
                  </a:lnTo>
                  <a:lnTo>
                    <a:pt x="1078376" y="110490"/>
                  </a:lnTo>
                  <a:lnTo>
                    <a:pt x="1072126" y="102870"/>
                  </a:lnTo>
                  <a:lnTo>
                    <a:pt x="1061938" y="86360"/>
                  </a:lnTo>
                  <a:lnTo>
                    <a:pt x="1058003" y="78740"/>
                  </a:lnTo>
                  <a:lnTo>
                    <a:pt x="1054925" y="71120"/>
                  </a:lnTo>
                  <a:lnTo>
                    <a:pt x="1054401" y="66040"/>
                  </a:lnTo>
                  <a:lnTo>
                    <a:pt x="1035744" y="66040"/>
                  </a:lnTo>
                  <a:lnTo>
                    <a:pt x="1016993" y="43180"/>
                  </a:lnTo>
                  <a:close/>
                </a:path>
                <a:path w="1143635" h="1083310">
                  <a:moveTo>
                    <a:pt x="1077424" y="0"/>
                  </a:moveTo>
                  <a:lnTo>
                    <a:pt x="1039775" y="19050"/>
                  </a:lnTo>
                  <a:lnTo>
                    <a:pt x="1032934" y="45720"/>
                  </a:lnTo>
                  <a:lnTo>
                    <a:pt x="1033860" y="54610"/>
                  </a:lnTo>
                  <a:lnTo>
                    <a:pt x="1035744" y="66040"/>
                  </a:lnTo>
                  <a:lnTo>
                    <a:pt x="1054401" y="66040"/>
                  </a:lnTo>
                  <a:lnTo>
                    <a:pt x="1054139" y="63500"/>
                  </a:lnTo>
                  <a:lnTo>
                    <a:pt x="1057155" y="50800"/>
                  </a:lnTo>
                  <a:lnTo>
                    <a:pt x="1060578" y="44450"/>
                  </a:lnTo>
                  <a:lnTo>
                    <a:pt x="1071917" y="34290"/>
                  </a:lnTo>
                  <a:lnTo>
                    <a:pt x="1079423" y="31750"/>
                  </a:lnTo>
                  <a:lnTo>
                    <a:pt x="1088438" y="30480"/>
                  </a:lnTo>
                  <a:lnTo>
                    <a:pt x="1077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3233" y="1062262"/>
              <a:ext cx="17297710" cy="4008018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766165" cy="11307445"/>
          </a:xfrm>
          <a:custGeom>
            <a:avLst/>
            <a:gdLst/>
            <a:ahLst/>
            <a:cxnLst/>
            <a:rect l="l" t="t" r="r" b="b"/>
            <a:pathLst>
              <a:path w="13766165" h="11307445">
                <a:moveTo>
                  <a:pt x="0" y="11307142"/>
                </a:moveTo>
                <a:lnTo>
                  <a:pt x="13765818" y="11307142"/>
                </a:lnTo>
                <a:lnTo>
                  <a:pt x="13765818" y="0"/>
                </a:lnTo>
                <a:lnTo>
                  <a:pt x="0" y="0"/>
                </a:lnTo>
                <a:lnTo>
                  <a:pt x="0" y="11307142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151528" y="0"/>
            <a:ext cx="5953125" cy="11307445"/>
          </a:xfrm>
          <a:custGeom>
            <a:avLst/>
            <a:gdLst/>
            <a:ahLst/>
            <a:cxnLst/>
            <a:rect l="l" t="t" r="r" b="b"/>
            <a:pathLst>
              <a:path w="5953125" h="11307445">
                <a:moveTo>
                  <a:pt x="0" y="11307142"/>
                </a:moveTo>
                <a:lnTo>
                  <a:pt x="5952571" y="11307142"/>
                </a:lnTo>
                <a:lnTo>
                  <a:pt x="5952571" y="0"/>
                </a:lnTo>
                <a:lnTo>
                  <a:pt x="0" y="0"/>
                </a:lnTo>
                <a:lnTo>
                  <a:pt x="0" y="11307142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57" y="0"/>
            <a:ext cx="20099655" cy="11307445"/>
            <a:chOff x="1457" y="0"/>
            <a:chExt cx="20099655" cy="113074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7" y="0"/>
              <a:ext cx="1381772" cy="113071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8265" y="9080892"/>
              <a:ext cx="17673349" cy="2226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765818" y="0"/>
              <a:ext cx="386080" cy="11307445"/>
            </a:xfrm>
            <a:custGeom>
              <a:avLst/>
              <a:gdLst/>
              <a:ahLst/>
              <a:cxnLst/>
              <a:rect l="l" t="t" r="r" b="b"/>
              <a:pathLst>
                <a:path w="386080" h="11307445">
                  <a:moveTo>
                    <a:pt x="385709" y="0"/>
                  </a:moveTo>
                  <a:lnTo>
                    <a:pt x="0" y="0"/>
                  </a:lnTo>
                  <a:lnTo>
                    <a:pt x="0" y="11307142"/>
                  </a:lnTo>
                  <a:lnTo>
                    <a:pt x="385709" y="11307142"/>
                  </a:lnTo>
                  <a:lnTo>
                    <a:pt x="385709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64082" y="0"/>
              <a:ext cx="5936654" cy="11307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62530" y="9519357"/>
              <a:ext cx="1192275" cy="1192275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875956" y="862623"/>
            <a:ext cx="3813175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spc="-30" dirty="0">
                <a:solidFill>
                  <a:srgbClr val="C7C370"/>
                </a:solidFill>
              </a:rPr>
              <a:t>Resources</a:t>
            </a:r>
            <a:endParaRPr sz="7250"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775970" indent="-763270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775970" algn="l"/>
              </a:tabLst>
            </a:pPr>
            <a:r>
              <a:rPr dirty="0"/>
              <a:t>High</a:t>
            </a:r>
            <a:r>
              <a:rPr spc="10" dirty="0"/>
              <a:t> </a:t>
            </a:r>
            <a:r>
              <a:rPr dirty="0"/>
              <a:t>School</a:t>
            </a:r>
            <a:r>
              <a:rPr spc="25" dirty="0"/>
              <a:t> </a:t>
            </a:r>
            <a:r>
              <a:rPr spc="-10" dirty="0"/>
              <a:t>Counselors</a:t>
            </a:r>
          </a:p>
          <a:p>
            <a:pPr marL="775970" indent="-763270">
              <a:lnSpc>
                <a:spcPct val="100000"/>
              </a:lnSpc>
              <a:spcBef>
                <a:spcPts val="2715"/>
              </a:spcBef>
              <a:buFont typeface="Arial"/>
              <a:buChar char="•"/>
              <a:tabLst>
                <a:tab pos="775970" algn="l"/>
              </a:tabLst>
            </a:pPr>
            <a:r>
              <a:rPr dirty="0"/>
              <a:t>College</a:t>
            </a:r>
            <a:r>
              <a:rPr spc="-25" dirty="0"/>
              <a:t> </a:t>
            </a:r>
            <a:r>
              <a:rPr spc="-20" dirty="0"/>
              <a:t>Board</a:t>
            </a:r>
          </a:p>
          <a:p>
            <a:pPr marL="1665605" lvl="1" indent="-635635">
              <a:lnSpc>
                <a:spcPct val="100000"/>
              </a:lnSpc>
              <a:spcBef>
                <a:spcPts val="1750"/>
              </a:spcBef>
              <a:buFont typeface="Courier New"/>
              <a:buChar char="o"/>
              <a:tabLst>
                <a:tab pos="1665605" algn="l"/>
              </a:tabLst>
            </a:pPr>
            <a:r>
              <a:rPr sz="2950" spc="-10" dirty="0">
                <a:solidFill>
                  <a:srgbClr val="FFC038"/>
                </a:solidFill>
                <a:latin typeface="Calibri"/>
                <a:cs typeface="Calibri"/>
              </a:rPr>
              <a:t>CollegeBoard.org</a:t>
            </a:r>
            <a:endParaRPr sz="2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575"/>
              </a:spcBef>
              <a:buFont typeface="Arial"/>
              <a:buChar char="•"/>
              <a:tabLst>
                <a:tab pos="775970" algn="l"/>
              </a:tabLst>
            </a:pPr>
            <a:r>
              <a:rPr sz="3450" dirty="0"/>
              <a:t>Colorado</a:t>
            </a:r>
            <a:r>
              <a:rPr sz="3450" spc="-70" dirty="0"/>
              <a:t> </a:t>
            </a:r>
            <a:r>
              <a:rPr sz="3450" dirty="0"/>
              <a:t>Council</a:t>
            </a:r>
            <a:r>
              <a:rPr sz="3450" spc="-50" dirty="0"/>
              <a:t> </a:t>
            </a:r>
            <a:r>
              <a:rPr sz="3450" dirty="0"/>
              <a:t>on</a:t>
            </a:r>
            <a:r>
              <a:rPr sz="3450" spc="-45" dirty="0"/>
              <a:t> </a:t>
            </a:r>
            <a:r>
              <a:rPr sz="3450" dirty="0"/>
              <a:t>High</a:t>
            </a:r>
            <a:r>
              <a:rPr sz="3450" spc="-45" dirty="0"/>
              <a:t> </a:t>
            </a:r>
            <a:r>
              <a:rPr sz="3450" dirty="0"/>
              <a:t>School/College</a:t>
            </a:r>
            <a:r>
              <a:rPr sz="3450" spc="-65" dirty="0"/>
              <a:t> </a:t>
            </a:r>
            <a:r>
              <a:rPr sz="3450" dirty="0"/>
              <a:t>Relations</a:t>
            </a:r>
            <a:r>
              <a:rPr sz="3450" spc="-50" dirty="0"/>
              <a:t> </a:t>
            </a:r>
            <a:r>
              <a:rPr sz="3450" spc="-10" dirty="0"/>
              <a:t>(CCHS/CR)</a:t>
            </a:r>
            <a:endParaRPr sz="3450"/>
          </a:p>
          <a:p>
            <a:pPr marL="1665605" lvl="1" indent="-635635">
              <a:lnSpc>
                <a:spcPct val="100000"/>
              </a:lnSpc>
              <a:spcBef>
                <a:spcPts val="1725"/>
              </a:spcBef>
              <a:buFont typeface="Courier New"/>
              <a:buChar char="o"/>
              <a:tabLst>
                <a:tab pos="1665605" algn="l"/>
              </a:tabLst>
            </a:pPr>
            <a:r>
              <a:rPr sz="2950" spc="-10" dirty="0">
                <a:solidFill>
                  <a:srgbClr val="FFC038"/>
                </a:solidFill>
                <a:latin typeface="Calibri"/>
                <a:cs typeface="Calibri"/>
              </a:rPr>
              <a:t>ColoradoCouncil.org</a:t>
            </a:r>
            <a:endParaRPr sz="2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575"/>
              </a:spcBef>
              <a:buFont typeface="Arial"/>
              <a:buChar char="•"/>
              <a:tabLst>
                <a:tab pos="775970" algn="l"/>
              </a:tabLst>
            </a:pPr>
            <a:r>
              <a:rPr sz="3450" dirty="0"/>
              <a:t>Colorado</a:t>
            </a:r>
            <a:r>
              <a:rPr sz="3450" spc="-110" dirty="0"/>
              <a:t> </a:t>
            </a:r>
            <a:r>
              <a:rPr sz="3450" dirty="0"/>
              <a:t>Collegiate</a:t>
            </a:r>
            <a:r>
              <a:rPr sz="3450" spc="-95" dirty="0"/>
              <a:t> </a:t>
            </a:r>
            <a:r>
              <a:rPr sz="3450" spc="-10" dirty="0"/>
              <a:t>Handbook</a:t>
            </a:r>
            <a:endParaRPr sz="3450"/>
          </a:p>
          <a:p>
            <a:pPr marL="1665605" lvl="1" indent="-635635">
              <a:lnSpc>
                <a:spcPct val="100000"/>
              </a:lnSpc>
              <a:spcBef>
                <a:spcPts val="1725"/>
              </a:spcBef>
              <a:buFont typeface="Courier New"/>
              <a:buChar char="o"/>
              <a:tabLst>
                <a:tab pos="1665605" algn="l"/>
              </a:tabLst>
            </a:pPr>
            <a:r>
              <a:rPr sz="2950" spc="-10" dirty="0">
                <a:solidFill>
                  <a:srgbClr val="FFC038"/>
                </a:solidFill>
                <a:latin typeface="Calibri"/>
                <a:cs typeface="Calibri"/>
              </a:rPr>
              <a:t>ColoradoCouncil.org/handbooks</a:t>
            </a:r>
            <a:endParaRPr sz="2950">
              <a:latin typeface="Calibri"/>
              <a:cs typeface="Calibri"/>
            </a:endParaRPr>
          </a:p>
          <a:p>
            <a:pPr marL="775970" indent="-763270">
              <a:lnSpc>
                <a:spcPct val="100000"/>
              </a:lnSpc>
              <a:spcBef>
                <a:spcPts val="2605"/>
              </a:spcBef>
              <a:buFont typeface="Arial"/>
              <a:buChar char="•"/>
              <a:tabLst>
                <a:tab pos="775970" algn="l"/>
              </a:tabLst>
            </a:pPr>
            <a:r>
              <a:rPr dirty="0"/>
              <a:t>Colorado</a:t>
            </a:r>
            <a:r>
              <a:rPr spc="10" dirty="0"/>
              <a:t> </a:t>
            </a:r>
            <a:r>
              <a:rPr dirty="0"/>
              <a:t>Department of</a:t>
            </a:r>
            <a:r>
              <a:rPr spc="5" dirty="0"/>
              <a:t> </a:t>
            </a:r>
            <a:r>
              <a:rPr dirty="0"/>
              <a:t>Higher</a:t>
            </a:r>
            <a:r>
              <a:rPr spc="10" dirty="0"/>
              <a:t> </a:t>
            </a:r>
            <a:r>
              <a:rPr dirty="0"/>
              <a:t>Education</a:t>
            </a:r>
            <a:r>
              <a:rPr spc="5" dirty="0"/>
              <a:t> </a:t>
            </a:r>
            <a:r>
              <a:rPr spc="-10" dirty="0"/>
              <a:t>(CDHE)</a:t>
            </a:r>
          </a:p>
          <a:p>
            <a:pPr marL="775970" indent="-763270">
              <a:lnSpc>
                <a:spcPct val="100000"/>
              </a:lnSpc>
              <a:spcBef>
                <a:spcPts val="2725"/>
              </a:spcBef>
              <a:buFont typeface="Arial"/>
              <a:buChar char="•"/>
              <a:tabLst>
                <a:tab pos="775970" algn="l"/>
              </a:tabLst>
            </a:pPr>
            <a:r>
              <a:rPr dirty="0"/>
              <a:t>College</a:t>
            </a:r>
            <a:r>
              <a:rPr spc="-25" dirty="0"/>
              <a:t> </a:t>
            </a:r>
            <a:r>
              <a:rPr dirty="0"/>
              <a:t>Admissions</a:t>
            </a:r>
            <a:r>
              <a:rPr spc="-10" dirty="0"/>
              <a:t> Representatives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6" y="0"/>
            <a:ext cx="20103465" cy="11307445"/>
            <a:chOff x="1256" y="0"/>
            <a:chExt cx="20103465" cy="11307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6" y="0"/>
              <a:ext cx="20102843" cy="113071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30854" y="1214889"/>
              <a:ext cx="4365812" cy="2856927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3105849" y="5395221"/>
            <a:ext cx="4215130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spc="-10" dirty="0"/>
              <a:t>Questions?</a:t>
            </a:r>
            <a:endParaRPr sz="7250"/>
          </a:p>
        </p:txBody>
      </p:sp>
      <p:sp>
        <p:nvSpPr>
          <p:cNvPr id="6" name="object 6"/>
          <p:cNvSpPr txBox="1"/>
          <p:nvPr/>
        </p:nvSpPr>
        <p:spPr>
          <a:xfrm>
            <a:off x="18173700" y="-2396157"/>
            <a:ext cx="1930400" cy="12700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0"/>
              </a:spcBef>
            </a:pPr>
            <a:r>
              <a:rPr sz="800" b="1" i="1" dirty="0">
                <a:latin typeface="Arial"/>
                <a:cs typeface="Arial"/>
              </a:rPr>
              <a:t>Presenter</a:t>
            </a:r>
            <a:r>
              <a:rPr sz="800" b="1" i="1" spc="-4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Notes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800" i="1" spc="-10" dirty="0">
                <a:latin typeface="Arial"/>
                <a:cs typeface="Arial"/>
              </a:rPr>
              <a:t>2025-09-</a:t>
            </a:r>
            <a:r>
              <a:rPr sz="800" i="1" dirty="0">
                <a:latin typeface="Arial"/>
                <a:cs typeface="Arial"/>
              </a:rPr>
              <a:t>16</a:t>
            </a:r>
            <a:r>
              <a:rPr sz="800" i="1" spc="35" dirty="0">
                <a:latin typeface="Arial"/>
                <a:cs typeface="Arial"/>
              </a:rPr>
              <a:t> </a:t>
            </a:r>
            <a:r>
              <a:rPr sz="800" i="1" spc="-10" dirty="0">
                <a:latin typeface="Arial"/>
                <a:cs typeface="Arial"/>
              </a:rPr>
              <a:t>11:07:37</a:t>
            </a:r>
            <a:endParaRPr sz="8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40"/>
              </a:spcBef>
            </a:pPr>
            <a:r>
              <a:rPr sz="1000" spc="-10" dirty="0">
                <a:latin typeface="Arial"/>
                <a:cs typeface="Arial"/>
              </a:rPr>
              <a:t>-------------------------------------------</a:t>
            </a:r>
            <a:r>
              <a:rPr sz="1000" spc="-50" dirty="0"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5400" marR="1320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History of Common </a:t>
            </a:r>
            <a:r>
              <a:rPr sz="1000" spc="-25" dirty="0">
                <a:latin typeface="Arial"/>
                <a:cs typeface="Arial"/>
              </a:rPr>
              <a:t>App </a:t>
            </a:r>
            <a:r>
              <a:rPr sz="1000" dirty="0">
                <a:latin typeface="Arial"/>
                <a:cs typeface="Arial"/>
              </a:rPr>
              <a:t>Accepted by over 1000 </a:t>
            </a:r>
            <a:r>
              <a:rPr sz="1000" spc="-10" dirty="0">
                <a:latin typeface="Arial"/>
                <a:cs typeface="Arial"/>
              </a:rPr>
              <a:t>schools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Some schools are common </a:t>
            </a:r>
            <a:r>
              <a:rPr sz="1000" spc="-25" dirty="0">
                <a:latin typeface="Arial"/>
                <a:cs typeface="Arial"/>
              </a:rPr>
              <a:t>app </a:t>
            </a:r>
            <a:r>
              <a:rPr sz="1000" dirty="0">
                <a:latin typeface="Arial"/>
                <a:cs typeface="Arial"/>
              </a:rPr>
              <a:t>only, some have multiple ways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apply Use experts in the </a:t>
            </a:r>
            <a:r>
              <a:rPr sz="1000" spc="-10" dirty="0">
                <a:latin typeface="Arial"/>
                <a:cs typeface="Arial"/>
              </a:rPr>
              <a:t>room!</a:t>
            </a:r>
            <a:endParaRPr sz="1000">
              <a:latin typeface="Arial"/>
              <a:cs typeface="Arial"/>
            </a:endParaRPr>
          </a:p>
          <a:p>
            <a:pPr marL="25400" marR="993775">
              <a:lnSpc>
                <a:spcPct val="100000"/>
              </a:lnSpc>
            </a:pPr>
            <a:r>
              <a:rPr sz="1000" spc="-10" dirty="0">
                <a:latin typeface="Arial"/>
                <a:cs typeface="Arial"/>
              </a:rPr>
              <a:t>Scholarships? </a:t>
            </a:r>
            <a:r>
              <a:rPr sz="1000" dirty="0">
                <a:latin typeface="Arial"/>
                <a:cs typeface="Arial"/>
              </a:rPr>
              <a:t>Dual </a:t>
            </a:r>
            <a:r>
              <a:rPr sz="1000" spc="-10" dirty="0">
                <a:latin typeface="Arial"/>
                <a:cs typeface="Arial"/>
              </a:rPr>
              <a:t>Enrollment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How to transfer the </a:t>
            </a:r>
            <a:r>
              <a:rPr sz="1000" spc="-10" dirty="0">
                <a:latin typeface="Arial"/>
                <a:cs typeface="Arial"/>
              </a:rPr>
              <a:t>credits?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GT credits (Guaranteed </a:t>
            </a:r>
            <a:r>
              <a:rPr sz="1000" spc="-10" dirty="0">
                <a:latin typeface="Arial"/>
                <a:cs typeface="Arial"/>
              </a:rPr>
              <a:t>Transfer)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Make sure you </a:t>
            </a:r>
            <a:r>
              <a:rPr sz="1000" spc="-10" dirty="0">
                <a:latin typeface="Arial"/>
                <a:cs typeface="Arial"/>
              </a:rPr>
              <a:t>take/prioritze </a:t>
            </a:r>
            <a:r>
              <a:rPr sz="1000" dirty="0">
                <a:latin typeface="Arial"/>
                <a:cs typeface="Arial"/>
              </a:rPr>
              <a:t>these; they have already </a:t>
            </a:r>
            <a:r>
              <a:rPr sz="1000" spc="-20" dirty="0">
                <a:latin typeface="Arial"/>
                <a:cs typeface="Arial"/>
              </a:rPr>
              <a:t>been </a:t>
            </a:r>
            <a:r>
              <a:rPr sz="1000" dirty="0">
                <a:latin typeface="Arial"/>
                <a:cs typeface="Arial"/>
              </a:rPr>
              <a:t>vetted Weighted </a:t>
            </a:r>
            <a:r>
              <a:rPr sz="1000" spc="-25" dirty="0">
                <a:latin typeface="Arial"/>
                <a:cs typeface="Arial"/>
              </a:rPr>
              <a:t>GPA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Taking exams to get </a:t>
            </a:r>
            <a:r>
              <a:rPr sz="1000" spc="-10" dirty="0">
                <a:latin typeface="Arial"/>
                <a:cs typeface="Arial"/>
              </a:rPr>
              <a:t>credits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Clarification on early </a:t>
            </a:r>
            <a:r>
              <a:rPr sz="1000" spc="-10" dirty="0">
                <a:latin typeface="Arial"/>
                <a:cs typeface="Arial"/>
              </a:rPr>
              <a:t>action/early </a:t>
            </a:r>
            <a:r>
              <a:rPr sz="1000" dirty="0">
                <a:latin typeface="Arial"/>
                <a:cs typeface="Arial"/>
              </a:rPr>
              <a:t>decision/rolling Work </a:t>
            </a:r>
            <a:r>
              <a:rPr sz="1000" spc="-20" dirty="0">
                <a:latin typeface="Arial"/>
                <a:cs typeface="Arial"/>
              </a:rPr>
              <a:t>with </a:t>
            </a:r>
            <a:r>
              <a:rPr sz="1000" dirty="0">
                <a:latin typeface="Arial"/>
                <a:cs typeface="Arial"/>
              </a:rPr>
              <a:t>counselor (legally binding, </a:t>
            </a:r>
            <a:r>
              <a:rPr sz="1000" spc="-10" dirty="0">
                <a:latin typeface="Arial"/>
                <a:cs typeface="Arial"/>
              </a:rPr>
              <a:t>etc.) Resources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Jobs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on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campus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–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what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csu</a:t>
            </a:r>
            <a:r>
              <a:rPr sz="1000" spc="5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does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Student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disability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center?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Tutoring </a:t>
            </a:r>
            <a:r>
              <a:rPr sz="1000" spc="-10" dirty="0">
                <a:latin typeface="Arial"/>
                <a:cs typeface="Arial"/>
              </a:rPr>
              <a:t>Services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Family Office (Family </a:t>
            </a:r>
            <a:r>
              <a:rPr sz="1000" spc="-10" dirty="0">
                <a:latin typeface="Arial"/>
                <a:cs typeface="Arial"/>
              </a:rPr>
              <a:t>Programs)</a:t>
            </a:r>
            <a:endParaRPr sz="1000">
              <a:latin typeface="Arial"/>
              <a:cs typeface="Arial"/>
            </a:endParaRPr>
          </a:p>
          <a:p>
            <a:pPr marL="25400" marR="1778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Financial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Aid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Questions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spc="-50" dirty="0">
                <a:latin typeface="Arial"/>
                <a:cs typeface="Arial"/>
              </a:rPr>
              <a:t>– </a:t>
            </a:r>
            <a:r>
              <a:rPr sz="1000" dirty="0">
                <a:latin typeface="Arial"/>
                <a:cs typeface="Arial"/>
              </a:rPr>
              <a:t>colleges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office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(plug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Hub) </a:t>
            </a:r>
            <a:r>
              <a:rPr sz="1000" dirty="0">
                <a:latin typeface="Arial"/>
                <a:cs typeface="Arial"/>
              </a:rPr>
              <a:t>Pros and Cons of 2yr vs 4 </a:t>
            </a:r>
            <a:r>
              <a:rPr sz="1000" spc="-25" dirty="0">
                <a:latin typeface="Arial"/>
                <a:cs typeface="Arial"/>
              </a:rPr>
              <a:t>yr</a:t>
            </a:r>
            <a:endParaRPr sz="1000">
              <a:latin typeface="Arial"/>
              <a:cs typeface="Arial"/>
            </a:endParaRPr>
          </a:p>
          <a:p>
            <a:pPr marL="25400" marR="67564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Individual </a:t>
            </a:r>
            <a:r>
              <a:rPr sz="1000" spc="-10" dirty="0">
                <a:latin typeface="Arial"/>
                <a:cs typeface="Arial"/>
              </a:rPr>
              <a:t>selection </a:t>
            </a:r>
            <a:r>
              <a:rPr sz="1000" dirty="0">
                <a:latin typeface="Arial"/>
                <a:cs typeface="Arial"/>
              </a:rPr>
              <a:t>Personal </a:t>
            </a:r>
            <a:r>
              <a:rPr sz="1000" spc="-10" dirty="0">
                <a:latin typeface="Arial"/>
                <a:cs typeface="Arial"/>
              </a:rPr>
              <a:t>goals/needs</a:t>
            </a:r>
            <a:endParaRPr sz="1000">
              <a:latin typeface="Arial"/>
              <a:cs typeface="Arial"/>
            </a:endParaRPr>
          </a:p>
          <a:p>
            <a:pPr marL="25400">
              <a:lnSpc>
                <a:spcPts val="20000"/>
              </a:lnSpc>
            </a:pPr>
            <a:r>
              <a:rPr sz="1000" dirty="0">
                <a:latin typeface="Arial"/>
                <a:cs typeface="Arial"/>
              </a:rPr>
              <a:t>Fit for you and your </a:t>
            </a:r>
            <a:r>
              <a:rPr sz="1000" spc="-10" dirty="0">
                <a:latin typeface="Arial"/>
                <a:cs typeface="Arial"/>
              </a:rPr>
              <a:t>family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7445"/>
          </a:xfrm>
          <a:custGeom>
            <a:avLst/>
            <a:gdLst/>
            <a:ahLst/>
            <a:cxnLst/>
            <a:rect l="l" t="t" r="r" b="b"/>
            <a:pathLst>
              <a:path w="20104100" h="11307445">
                <a:moveTo>
                  <a:pt x="20104099" y="0"/>
                </a:moveTo>
                <a:lnTo>
                  <a:pt x="0" y="0"/>
                </a:lnTo>
                <a:lnTo>
                  <a:pt x="0" y="11307142"/>
                </a:lnTo>
                <a:lnTo>
                  <a:pt x="20104099" y="11307142"/>
                </a:lnTo>
                <a:lnTo>
                  <a:pt x="20104099" y="0"/>
                </a:lnTo>
                <a:close/>
              </a:path>
            </a:pathLst>
          </a:custGeom>
          <a:solidFill>
            <a:srgbClr val="1E4D2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246"/>
            <a:ext cx="935990" cy="879475"/>
            <a:chOff x="0" y="1246"/>
            <a:chExt cx="935990" cy="879475"/>
          </a:xfrm>
        </p:grpSpPr>
        <p:sp>
          <p:nvSpPr>
            <p:cNvPr id="4" name="object 4"/>
            <p:cNvSpPr/>
            <p:nvPr/>
          </p:nvSpPr>
          <p:spPr>
            <a:xfrm>
              <a:off x="0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59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8618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59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404598" y="1246"/>
            <a:ext cx="2341880" cy="879475"/>
            <a:chOff x="1404598" y="1246"/>
            <a:chExt cx="2341880" cy="879475"/>
          </a:xfrm>
        </p:grpSpPr>
        <p:sp>
          <p:nvSpPr>
            <p:cNvPr id="7" name="object 7"/>
            <p:cNvSpPr/>
            <p:nvPr/>
          </p:nvSpPr>
          <p:spPr>
            <a:xfrm>
              <a:off x="1404598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73216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41834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10453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82C4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77815" y="1246"/>
              <a:ext cx="468630" cy="879475"/>
            </a:xfrm>
            <a:custGeom>
              <a:avLst/>
              <a:gdLst/>
              <a:ahLst/>
              <a:cxnLst/>
              <a:rect l="l" t="t" r="r" b="b"/>
              <a:pathLst>
                <a:path w="468629" h="879475">
                  <a:moveTo>
                    <a:pt x="468618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8618" y="879454"/>
                  </a:lnTo>
                  <a:lnTo>
                    <a:pt x="468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215051" y="1246"/>
            <a:ext cx="935990" cy="879475"/>
            <a:chOff x="4215051" y="1246"/>
            <a:chExt cx="935990" cy="879475"/>
          </a:xfrm>
        </p:grpSpPr>
        <p:sp>
          <p:nvSpPr>
            <p:cNvPr id="13" name="object 13"/>
            <p:cNvSpPr/>
            <p:nvPr/>
          </p:nvSpPr>
          <p:spPr>
            <a:xfrm>
              <a:off x="4215051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83669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619650" y="0"/>
            <a:ext cx="14484985" cy="880744"/>
            <a:chOff x="5619650" y="0"/>
            <a:chExt cx="14484985" cy="880744"/>
          </a:xfrm>
        </p:grpSpPr>
        <p:sp>
          <p:nvSpPr>
            <p:cNvPr id="16" name="object 16"/>
            <p:cNvSpPr/>
            <p:nvPr/>
          </p:nvSpPr>
          <p:spPr>
            <a:xfrm>
              <a:off x="5619650" y="1246"/>
              <a:ext cx="467359" cy="879475"/>
            </a:xfrm>
            <a:custGeom>
              <a:avLst/>
              <a:gdLst/>
              <a:ahLst/>
              <a:cxnLst/>
              <a:rect l="l" t="t" r="r" b="b"/>
              <a:pathLst>
                <a:path w="467360" h="879475">
                  <a:moveTo>
                    <a:pt x="467361" y="0"/>
                  </a:moveTo>
                  <a:lnTo>
                    <a:pt x="0" y="0"/>
                  </a:lnTo>
                  <a:lnTo>
                    <a:pt x="0" y="879454"/>
                  </a:lnTo>
                  <a:lnTo>
                    <a:pt x="467361" y="879454"/>
                  </a:lnTo>
                  <a:lnTo>
                    <a:pt x="467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7022" y="0"/>
              <a:ext cx="14017087" cy="875275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0" y="879434"/>
            <a:ext cx="464184" cy="8428990"/>
          </a:xfrm>
          <a:custGeom>
            <a:avLst/>
            <a:gdLst/>
            <a:ahLst/>
            <a:cxnLst/>
            <a:rect l="l" t="t" r="r" b="b"/>
            <a:pathLst>
              <a:path w="464184" h="8428990">
                <a:moveTo>
                  <a:pt x="463592" y="0"/>
                </a:moveTo>
                <a:lnTo>
                  <a:pt x="0" y="0"/>
                </a:lnTo>
                <a:lnTo>
                  <a:pt x="0" y="8428857"/>
                </a:lnTo>
                <a:lnTo>
                  <a:pt x="463592" y="8428857"/>
                </a:lnTo>
                <a:lnTo>
                  <a:pt x="463592" y="0"/>
                </a:lnTo>
                <a:close/>
              </a:path>
            </a:pathLst>
          </a:custGeom>
          <a:solidFill>
            <a:srgbClr val="C7C3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00675" y="1493280"/>
            <a:ext cx="182880" cy="2730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C</a:t>
            </a:r>
            <a:r>
              <a:rPr sz="1200" spc="-3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O</a:t>
            </a:r>
            <a:r>
              <a:rPr sz="1200" spc="-1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L</a:t>
            </a:r>
            <a:r>
              <a:rPr sz="1200" spc="-4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O</a:t>
            </a:r>
            <a:r>
              <a:rPr sz="1200" spc="-1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spc="135" dirty="0">
                <a:solidFill>
                  <a:srgbClr val="1E4D2B"/>
                </a:solidFill>
                <a:latin typeface="Calibri"/>
                <a:cs typeface="Calibri"/>
              </a:rPr>
              <a:t>RA</a:t>
            </a:r>
            <a:r>
              <a:rPr sz="1200" spc="-2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spc="135" dirty="0">
                <a:solidFill>
                  <a:srgbClr val="1E4D2B"/>
                </a:solidFill>
                <a:latin typeface="Calibri"/>
                <a:cs typeface="Calibri"/>
              </a:rPr>
              <a:t>DO</a:t>
            </a:r>
            <a:r>
              <a:rPr sz="1200" spc="125" dirty="0">
                <a:solidFill>
                  <a:srgbClr val="1E4D2B"/>
                </a:solidFill>
                <a:latin typeface="Calibri"/>
                <a:cs typeface="Calibri"/>
              </a:rPr>
              <a:t> 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S</a:t>
            </a:r>
            <a:r>
              <a:rPr sz="1200" spc="-2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spc="145" dirty="0">
                <a:solidFill>
                  <a:srgbClr val="1E4D2B"/>
                </a:solidFill>
                <a:latin typeface="Calibri"/>
                <a:cs typeface="Calibri"/>
              </a:rPr>
              <a:t>TATE</a:t>
            </a:r>
            <a:r>
              <a:rPr sz="1200" spc="120" dirty="0">
                <a:solidFill>
                  <a:srgbClr val="1E4D2B"/>
                </a:solidFill>
                <a:latin typeface="Calibri"/>
                <a:cs typeface="Calibri"/>
              </a:rPr>
              <a:t> 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U</a:t>
            </a:r>
            <a:r>
              <a:rPr sz="1200" spc="-2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N</a:t>
            </a:r>
            <a:r>
              <a:rPr sz="1200" spc="-2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spc="140" dirty="0">
                <a:solidFill>
                  <a:srgbClr val="1E4D2B"/>
                </a:solidFill>
                <a:latin typeface="Calibri"/>
                <a:cs typeface="Calibri"/>
              </a:rPr>
              <a:t>VE</a:t>
            </a:r>
            <a:r>
              <a:rPr sz="1200" spc="-1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R</a:t>
            </a:r>
            <a:r>
              <a:rPr sz="1200" spc="-35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S</a:t>
            </a:r>
            <a:r>
              <a:rPr sz="1200" spc="-2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E4D2B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1E4D2B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1E4D2B"/>
                </a:solidFill>
                <a:latin typeface="Calibri"/>
                <a:cs typeface="Calibri"/>
              </a:rPr>
              <a:t>TY 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86381" y="6157995"/>
            <a:ext cx="1325880" cy="0"/>
          </a:xfrm>
          <a:custGeom>
            <a:avLst/>
            <a:gdLst/>
            <a:ahLst/>
            <a:cxnLst/>
            <a:rect l="l" t="t" r="r" b="b"/>
            <a:pathLst>
              <a:path w="1325880">
                <a:moveTo>
                  <a:pt x="0" y="0"/>
                </a:moveTo>
                <a:lnTo>
                  <a:pt x="1325762" y="0"/>
                </a:lnTo>
              </a:path>
            </a:pathLst>
          </a:custGeom>
          <a:ln w="23870">
            <a:solidFill>
              <a:srgbClr val="CFF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0" y="878188"/>
            <a:ext cx="20104100" cy="10429240"/>
            <a:chOff x="0" y="878188"/>
            <a:chExt cx="20104100" cy="10429240"/>
          </a:xfrm>
        </p:grpSpPr>
        <p:sp>
          <p:nvSpPr>
            <p:cNvPr id="22" name="object 22"/>
            <p:cNvSpPr/>
            <p:nvPr/>
          </p:nvSpPr>
          <p:spPr>
            <a:xfrm>
              <a:off x="15058601" y="878188"/>
              <a:ext cx="509270" cy="8427720"/>
            </a:xfrm>
            <a:custGeom>
              <a:avLst/>
              <a:gdLst/>
              <a:ahLst/>
              <a:cxnLst/>
              <a:rect l="l" t="t" r="r" b="b"/>
              <a:pathLst>
                <a:path w="509269" h="8427720">
                  <a:moveTo>
                    <a:pt x="508821" y="0"/>
                  </a:moveTo>
                  <a:lnTo>
                    <a:pt x="0" y="0"/>
                  </a:lnTo>
                  <a:lnTo>
                    <a:pt x="0" y="8427590"/>
                  </a:lnTo>
                  <a:lnTo>
                    <a:pt x="508821" y="8427590"/>
                  </a:lnTo>
                  <a:lnTo>
                    <a:pt x="508821" y="0"/>
                  </a:lnTo>
                  <a:close/>
                </a:path>
              </a:pathLst>
            </a:custGeom>
            <a:solidFill>
              <a:srgbClr val="C7C3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7423" y="878188"/>
              <a:ext cx="4536676" cy="84288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66221" y="3858248"/>
              <a:ext cx="2536567" cy="25378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298240"/>
              <a:ext cx="20104099" cy="2008902"/>
            </a:xfrm>
            <a:prstGeom prst="rect">
              <a:avLst/>
            </a:prstGeom>
          </p:spPr>
        </p:pic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1448182" y="4301295"/>
            <a:ext cx="5042535" cy="1356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700" dirty="0">
                <a:solidFill>
                  <a:srgbClr val="FFFFFF"/>
                </a:solidFill>
              </a:rPr>
              <a:t>Thank</a:t>
            </a:r>
            <a:r>
              <a:rPr sz="8700" spc="20" dirty="0">
                <a:solidFill>
                  <a:srgbClr val="FFFFFF"/>
                </a:solidFill>
              </a:rPr>
              <a:t> </a:t>
            </a:r>
            <a:r>
              <a:rPr sz="8700" spc="-20" dirty="0">
                <a:solidFill>
                  <a:srgbClr val="FFFFFF"/>
                </a:solidFill>
              </a:rPr>
              <a:t>you!</a:t>
            </a:r>
            <a:endParaRPr sz="8700"/>
          </a:p>
        </p:txBody>
      </p:sp>
      <p:sp>
        <p:nvSpPr>
          <p:cNvPr id="27" name="object 27"/>
          <p:cNvSpPr txBox="1"/>
          <p:nvPr/>
        </p:nvSpPr>
        <p:spPr>
          <a:xfrm>
            <a:off x="935977" y="6605285"/>
            <a:ext cx="8881514" cy="202747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2650" dirty="0">
                <a:solidFill>
                  <a:srgbClr val="FFFFFF"/>
                </a:solidFill>
                <a:latin typeface="Calibri"/>
                <a:cs typeface="Calibri"/>
              </a:rPr>
              <a:t>Theresa </a:t>
            </a:r>
            <a:r>
              <a:rPr lang="en-US" sz="2650" dirty="0" err="1">
                <a:solidFill>
                  <a:srgbClr val="FFFFFF"/>
                </a:solidFill>
                <a:latin typeface="Calibri"/>
                <a:cs typeface="Calibri"/>
              </a:rPr>
              <a:t>Figuerado</a:t>
            </a:r>
            <a:endParaRPr sz="2650" dirty="0">
              <a:latin typeface="Calibri"/>
              <a:cs typeface="Calibri"/>
            </a:endParaRPr>
          </a:p>
          <a:p>
            <a:pPr marL="12700" marR="3060700">
              <a:spcBef>
                <a:spcPts val="585"/>
              </a:spcBef>
            </a:pPr>
            <a:r>
              <a:rPr sz="265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265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65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FFFFFF"/>
                </a:solidFill>
                <a:latin typeface="Calibri"/>
                <a:cs typeface="Calibri"/>
              </a:rPr>
              <a:t>Admission</a:t>
            </a:r>
            <a:r>
              <a:rPr lang="en-US" sz="265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</a:p>
          <a:p>
            <a:pPr marL="12700" marR="3060700">
              <a:spcBef>
                <a:spcPts val="585"/>
              </a:spcBef>
            </a:pPr>
            <a:r>
              <a:rPr lang="en-US" sz="2650" spc="-10" dirty="0">
                <a:solidFill>
                  <a:srgbClr val="FFFFFF"/>
                </a:solidFill>
                <a:latin typeface="Calibri"/>
                <a:cs typeface="Calibri"/>
              </a:rPr>
              <a:t>Theresa.figueradomalay</a:t>
            </a:r>
            <a:r>
              <a:rPr sz="2650" spc="-10" dirty="0">
                <a:solidFill>
                  <a:srgbClr val="FFFFFF"/>
                </a:solidFill>
                <a:latin typeface="Calibri"/>
                <a:cs typeface="Calibri"/>
              </a:rPr>
              <a:t>@colostate.ed</a:t>
            </a:r>
            <a:r>
              <a:rPr lang="en-US" sz="2650" spc="-1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endParaRPr sz="2650" dirty="0">
              <a:latin typeface="Calibri"/>
              <a:cs typeface="Calibri"/>
            </a:endParaRPr>
          </a:p>
          <a:p>
            <a:pPr marL="12700">
              <a:spcBef>
                <a:spcPts val="1835"/>
              </a:spcBef>
            </a:pPr>
            <a:r>
              <a:rPr sz="2650" dirty="0">
                <a:solidFill>
                  <a:srgbClr val="FFFFFF"/>
                </a:solidFill>
                <a:latin typeface="Calibri"/>
                <a:cs typeface="Calibri"/>
              </a:rPr>
              <a:t>970</a:t>
            </a:r>
            <a:r>
              <a:rPr lang="en-US" sz="2650" spc="-1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650" dirty="0">
                <a:solidFill>
                  <a:srgbClr val="FFFFFF"/>
                </a:solidFill>
                <a:latin typeface="Calibri"/>
                <a:cs typeface="Calibri"/>
              </a:rPr>
              <a:t>491</a:t>
            </a:r>
            <a:r>
              <a:rPr lang="en-US" sz="2650" spc="-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650" spc="-20" dirty="0">
                <a:solidFill>
                  <a:srgbClr val="FFFFFF"/>
                </a:solidFill>
                <a:latin typeface="Calibri"/>
                <a:cs typeface="Calibri"/>
              </a:rPr>
              <a:t>0533</a:t>
            </a:r>
            <a:endParaRPr sz="265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641</Words>
  <Application>Microsoft Office PowerPoint</Application>
  <PresentationFormat>Custom</PresentationFormat>
  <Paragraphs>114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Courier New</vt:lpstr>
      <vt:lpstr>Office Theme</vt:lpstr>
      <vt:lpstr>Getting Ready to Apply</vt:lpstr>
      <vt:lpstr>Theresa Figuerado</vt:lpstr>
      <vt:lpstr>Agenda</vt:lpstr>
      <vt:lpstr>Admissions "Jargon"</vt:lpstr>
      <vt:lpstr>"AP/IB/Dual Enrollment"</vt:lpstr>
      <vt:lpstr>"Rigor"</vt:lpstr>
      <vt:lpstr>"Grade Trends"</vt:lpstr>
      <vt:lpstr>"Holistic"</vt:lpstr>
      <vt:lpstr>"Early Action" vs. "Early Decision" vs. "Rolling Admission"</vt:lpstr>
      <vt:lpstr>What Schools Need</vt:lpstr>
      <vt:lpstr>What Schools Consider</vt:lpstr>
      <vt:lpstr>PowerPoint Presentation</vt:lpstr>
      <vt:lpstr>PowerPoint Presentation</vt:lpstr>
      <vt:lpstr>Resources</vt:lpstr>
      <vt:lpstr>Questions?</vt:lpstr>
      <vt:lpstr>Thank you!</vt:lpstr>
    </vt:vector>
  </TitlesOfParts>
  <Company>Colorado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 Curtis</dc:creator>
  <cp:lastModifiedBy>Horan, Jill M</cp:lastModifiedBy>
  <cp:revision>2</cp:revision>
  <dcterms:created xsi:type="dcterms:W3CDTF">2026-08-28T16:00:18Z</dcterms:created>
  <dcterms:modified xsi:type="dcterms:W3CDTF">2026-09-22T17:23:01Z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2025-09-16T00:00:00Z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2026-08-28T00:00:00Z</vt:filetime>
  </property>
  <property fmtid="{D5CDD505-2E9C-101B-9397-08002B2CF9AE}" pid="5" name="Producer">
    <vt:lpwstr>Adobe PDF Library 25.1.213</vt:lpwstr>
  </property>
</Properties>
</file>