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511" r:id="rId5"/>
    <p:sldId id="1509" r:id="rId6"/>
    <p:sldId id="365" r:id="rId7"/>
    <p:sldId id="510" r:id="rId8"/>
    <p:sldId id="1510" r:id="rId9"/>
    <p:sldId id="367" r:id="rId10"/>
    <p:sldId id="370" r:id="rId11"/>
    <p:sldId id="1511" r:id="rId12"/>
    <p:sldId id="369" r:id="rId13"/>
    <p:sldId id="371" r:id="rId14"/>
    <p:sldId id="505" r:id="rId15"/>
    <p:sldId id="151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6C9DE9-96D3-9E42-02DF-AB018699136E}" v="3" dt="2026-09-21T22:09:22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33" autoAdjust="0"/>
    <p:restoredTop sz="94660"/>
  </p:normalViewPr>
  <p:slideViewPr>
    <p:cSldViewPr snapToGrid="0">
      <p:cViewPr>
        <p:scale>
          <a:sx n="56" d="100"/>
          <a:sy n="56" d="100"/>
        </p:scale>
        <p:origin x="936" y="2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7T21:25:13.59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7T21:25:54.28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7T21:25:13.59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7T21:25:54.28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6D9EF-6221-42A4-985D-7C3BD19E268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2A1ED-31A4-432F-9211-90E63D5B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22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F1FEC-A665-C330-A523-BE9322D78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B843A-B640-37D1-41F7-4B863C6EE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0B04DE-D687-C5EE-78B6-8BEB29CCBE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E8573-6B44-81D6-F6AD-14B66F606F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850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799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18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F72E4-CC6B-0CFC-5C34-723365F49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8B3488-3B1B-6363-D60B-B9C7363E9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30AF21-30D4-1E14-6968-187DC0756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CE31C-F8CD-814E-A206-BE9890F785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2425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211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069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824036" y="3923015"/>
            <a:ext cx="3344981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3808271" y="2587843"/>
            <a:ext cx="7697445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4453079" y="3015792"/>
            <a:ext cx="6462717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4267332" y="4766917"/>
            <a:ext cx="6448608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1284390" y="5061540"/>
            <a:ext cx="2624713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863457" y="4135346"/>
            <a:ext cx="2781175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2641919" y="5509809"/>
            <a:ext cx="98424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12192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97994"/>
            <a:ext cx="1072191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754403"/>
            <a:ext cx="99568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21664" y="2039112"/>
            <a:ext cx="4876800" cy="3950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039112"/>
            <a:ext cx="4876800" cy="3950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4" y="2038389"/>
            <a:ext cx="402336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788" y="2038387"/>
            <a:ext cx="4019611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5244850" y="4281003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5234482" y="3316841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121664" y="2743199"/>
            <a:ext cx="4023360" cy="3246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059168" y="2743200"/>
            <a:ext cx="4023360" cy="3246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87082"/>
            <a:ext cx="4011084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33" y="835428"/>
            <a:ext cx="6265827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041" y="3408421"/>
            <a:ext cx="4011084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91206"/>
            <a:ext cx="37084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4669655"/>
            <a:ext cx="1072192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840736" y="594360"/>
            <a:ext cx="6498336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416153"/>
            <a:ext cx="89408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50279"/>
            <a:ext cx="2617760" cy="5469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40" y="838199"/>
            <a:ext cx="7877120" cy="51816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6C70014-48FC-4647-9615-BBD39F98887D}" type="datetime1">
              <a:rPr lang="en-US" smtClean="0"/>
              <a:t>9/21/2026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60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4">
            <a:lum brigh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40" y="436563"/>
            <a:ext cx="1072192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038388"/>
            <a:ext cx="99568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4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48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16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customXml" Target="../ink/ink2.xml"/><Relationship Id="rId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customXml" Target="../ink/ink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aerne@lwsd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9E82E37-39FD-D61F-5281-07BBE2F416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Curriculum Night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761987C0-BDBC-0B5E-DA61-51316E9A35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Math 7+</a:t>
            </a:r>
          </a:p>
          <a:p>
            <a:r>
              <a:rPr lang="en-US" dirty="0"/>
              <a:t>Mr. Erne</a:t>
            </a:r>
          </a:p>
        </p:txBody>
      </p:sp>
    </p:spTree>
    <p:extLst>
      <p:ext uri="{BB962C8B-B14F-4D97-AF65-F5344CB8AC3E}">
        <p14:creationId xmlns:p14="http://schemas.microsoft.com/office/powerpoint/2010/main" val="118262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44A5-0283-F980-85F3-EE51746FC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Mr. Erne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85359-5FD3-D5C8-1467-F7082543AA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0" y="1806321"/>
            <a:ext cx="7506188" cy="5522595"/>
          </a:xfrm>
        </p:spPr>
        <p:txBody>
          <a:bodyPr>
            <a:noAutofit/>
          </a:bodyPr>
          <a:lstStyle/>
          <a:p>
            <a:pPr marL="342900" indent="-342900" algn="l" rtl="0" fontAlgn="base">
              <a:lnSpc>
                <a:spcPts val="3375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</a:rPr>
              <a:t>Seattle Pacific University (Bachelors) </a:t>
            </a:r>
          </a:p>
          <a:p>
            <a:pPr marL="342900" indent="-342900" algn="l" rtl="0" fontAlgn="base">
              <a:lnSpc>
                <a:spcPts val="3375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</a:rPr>
              <a:t>Western Governors University (Masters)</a:t>
            </a:r>
          </a:p>
          <a:p>
            <a:pPr marL="342900" indent="-342900" algn="l" rtl="0" fontAlgn="base">
              <a:lnSpc>
                <a:spcPts val="3375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000000"/>
                </a:solidFill>
                <a:effectLst/>
              </a:rPr>
              <a:t>First Year Teaching!</a:t>
            </a:r>
          </a:p>
          <a:p>
            <a:pPr marL="342900" indent="-342900" algn="l" rtl="0" fontAlgn="base">
              <a:lnSpc>
                <a:spcPts val="3375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Served 6 years in the Army National Guard</a:t>
            </a:r>
            <a:endParaRPr lang="en-US" b="0" i="0" dirty="0">
              <a:solidFill>
                <a:srgbClr val="000000"/>
              </a:solidFill>
              <a:effectLst/>
            </a:endParaRPr>
          </a:p>
          <a:p>
            <a:pPr marL="342900" indent="-342900" algn="l" rtl="0" fontAlgn="base">
              <a:lnSpc>
                <a:spcPts val="3375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Worked as an Electrical Engineer for 7.5 </a:t>
            </a:r>
          </a:p>
          <a:p>
            <a:pPr marL="342900" algn="l" rtl="0" fontAlgn="base">
              <a:lnSpc>
                <a:spcPts val="3375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years. </a:t>
            </a:r>
          </a:p>
          <a:p>
            <a:pPr marL="342900" algn="l" rtl="0" fontAlgn="base">
              <a:lnSpc>
                <a:spcPts val="3375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</a:rPr>
              <a:t>3.5 years with the US Navy and 3 years with Boeing</a:t>
            </a:r>
          </a:p>
          <a:p>
            <a:pPr marL="342900" indent="-342900" algn="l" rtl="0" fontAlgn="base">
              <a:lnSpc>
                <a:spcPts val="3375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 have a 9 month old son</a:t>
            </a:r>
          </a:p>
          <a:p>
            <a:pPr marL="342900" indent="-342900" algn="l" rtl="0" fontAlgn="base">
              <a:lnSpc>
                <a:spcPts val="3375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 my free time, I love spending time with my family or playing Ice Hockey</a:t>
            </a:r>
          </a:p>
          <a:p>
            <a:pPr marL="342900" indent="-342900" algn="l" rtl="0" fontAlgn="base">
              <a:lnSpc>
                <a:spcPts val="3375"/>
              </a:lnSpc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000000"/>
              </a:solidFill>
              <a:effectLst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AEEA3A-7E0F-5ED8-783D-E842B36F23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7" t="18291" r="26545"/>
          <a:stretch>
            <a:fillRect/>
          </a:stretch>
        </p:blipFill>
        <p:spPr>
          <a:xfrm flipH="1">
            <a:off x="6320789" y="0"/>
            <a:ext cx="3821157" cy="3903451"/>
          </a:xfrm>
          <a:prstGeom prst="rect">
            <a:avLst/>
          </a:pr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0EE8D5F3-518C-729E-BFBF-375ECD3556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1" t="12761" r="8445" b="9008"/>
          <a:stretch>
            <a:fillRect/>
          </a:stretch>
        </p:blipFill>
        <p:spPr>
          <a:xfrm>
            <a:off x="9156192" y="3291840"/>
            <a:ext cx="3035808" cy="3717036"/>
          </a:xfrm>
          <a:prstGeom prst="rect">
            <a:avLst/>
          </a:prstGeom>
          <a:blipFill dpi="0" rotWithShape="1">
            <a:blip r:embed="rId4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313450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140230"/>
            <a:ext cx="10721920" cy="1442674"/>
          </a:xfrm>
        </p:spPr>
        <p:txBody>
          <a:bodyPr/>
          <a:lstStyle/>
          <a:p>
            <a:r>
              <a:rPr lang="en-US" sz="5400" b="1" dirty="0"/>
              <a:t>Math 7+ Curriculum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73935" y="1789043"/>
            <a:ext cx="7462998" cy="4313583"/>
          </a:xfrm>
        </p:spPr>
        <p:txBody>
          <a:bodyPr>
            <a:normAutofit fontScale="925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Amplify Desmos Math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Students have online access through ClassLink</a:t>
            </a:r>
          </a:p>
          <a:p>
            <a:pPr lvl="0"/>
            <a:r>
              <a:rPr lang="en-US" sz="3600" b="1" dirty="0">
                <a:solidFill>
                  <a:schemeClr val="tx1"/>
                </a:solidFill>
              </a:rPr>
              <a:t>Lessons include digitally interactive and visual tools.</a:t>
            </a:r>
          </a:p>
          <a:p>
            <a:pPr lvl="0"/>
            <a:r>
              <a:rPr lang="en-US" sz="3600" b="1" dirty="0">
                <a:solidFill>
                  <a:schemeClr val="tx1"/>
                </a:solidFill>
              </a:rPr>
              <a:t>Practices may be assigned online or on paper depending on the lesson.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89640B-7CE3-9AEC-AF42-DCC90CBC6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645" t="124" r="5109" b="2212"/>
          <a:stretch>
            <a:fillRect/>
          </a:stretch>
        </p:blipFill>
        <p:spPr>
          <a:xfrm>
            <a:off x="8619067" y="2408179"/>
            <a:ext cx="2048933" cy="20416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6227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2D41D-3EA2-DB8A-76AC-9EAEF9E94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410D-EAFC-CBB1-31E3-13E18E9A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39" y="-270936"/>
            <a:ext cx="10721920" cy="1442674"/>
          </a:xfrm>
        </p:spPr>
        <p:txBody>
          <a:bodyPr/>
          <a:lstStyle/>
          <a:p>
            <a:r>
              <a:rPr lang="en-US" sz="5400" b="1" dirty="0"/>
              <a:t>Amplify Caregiver Hub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7FACED-40B0-8DC2-6D33-D832A55112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5566" y="998598"/>
            <a:ext cx="11560865" cy="1182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Unit specific support that includes a summary, glossary, and worked examples. Can be found here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5284FE-8D20-F7D8-1329-4891BF337ABF}"/>
              </a:ext>
            </a:extLst>
          </p:cNvPr>
          <p:cNvSpPr txBox="1"/>
          <p:nvPr/>
        </p:nvSpPr>
        <p:spPr>
          <a:xfrm>
            <a:off x="315566" y="2566603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Posted on CANVAS as well in the Week at a Glance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8619407-D973-5295-11A7-0541921A6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7791" y="1584796"/>
            <a:ext cx="2095433" cy="210071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427AB40-BBF2-3104-594C-B22F4BC8EF37}"/>
              </a:ext>
            </a:extLst>
          </p:cNvPr>
          <p:cNvSpPr txBox="1"/>
          <p:nvPr/>
        </p:nvSpPr>
        <p:spPr>
          <a:xfrm>
            <a:off x="8788400" y="3742267"/>
            <a:ext cx="248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Click on Accelerated 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736270-7CA2-268F-0194-1CE368EC86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728" y="3309538"/>
            <a:ext cx="5359675" cy="3187864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30FFB09-6CAF-CDAD-4EAF-CEC428A1EEC6}"/>
              </a:ext>
            </a:extLst>
          </p:cNvPr>
          <p:cNvSpPr/>
          <p:nvPr/>
        </p:nvSpPr>
        <p:spPr>
          <a:xfrm>
            <a:off x="7360920" y="5379342"/>
            <a:ext cx="1245870" cy="9601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4662399-3D42-29F4-6CF6-996BC51D379A}"/>
              </a:ext>
            </a:extLst>
          </p:cNvPr>
          <p:cNvSpPr/>
          <p:nvPr/>
        </p:nvSpPr>
        <p:spPr>
          <a:xfrm>
            <a:off x="7332345" y="4251159"/>
            <a:ext cx="1245870" cy="9601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A67A05-2512-0DB1-ED95-7C7E0B57F3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032"/>
          <a:stretch>
            <a:fillRect/>
          </a:stretch>
        </p:blipFill>
        <p:spPr>
          <a:xfrm>
            <a:off x="1180199" y="426007"/>
            <a:ext cx="9890137" cy="32262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B94A9C-3D4B-DE43-05B6-EDBBB1410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6327" y="3652217"/>
            <a:ext cx="6984273" cy="262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5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399" y="-85857"/>
            <a:ext cx="6028883" cy="1095717"/>
          </a:xfrm>
        </p:spPr>
        <p:txBody>
          <a:bodyPr/>
          <a:lstStyle/>
          <a:p>
            <a:r>
              <a:rPr lang="en-US" b="1" dirty="0"/>
              <a:t>Course 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399" y="801512"/>
            <a:ext cx="11499211" cy="48316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Summative Assessments				90 %</a:t>
            </a:r>
          </a:p>
          <a:p>
            <a:pPr marL="0" indent="0">
              <a:buNone/>
            </a:pPr>
            <a:r>
              <a:rPr lang="en-US" b="1" dirty="0"/>
              <a:t>Formative Assessments				5%</a:t>
            </a:r>
          </a:p>
          <a:p>
            <a:pPr marL="0" indent="0">
              <a:buNone/>
            </a:pPr>
            <a:r>
              <a:rPr lang="en-US" b="1" dirty="0"/>
              <a:t>Major Assignment 						5%</a:t>
            </a:r>
          </a:p>
          <a:p>
            <a:pPr marL="0" indent="0">
              <a:buNone/>
            </a:pPr>
            <a:r>
              <a:rPr lang="en-US" b="1" dirty="0"/>
              <a:t>Practice 									0%</a:t>
            </a:r>
          </a:p>
          <a:p>
            <a:endParaRPr lang="en-US" b="1" dirty="0"/>
          </a:p>
          <a:p>
            <a:r>
              <a:rPr lang="en-US" b="1" u="sng" dirty="0"/>
              <a:t>Assessments</a:t>
            </a:r>
            <a:r>
              <a:rPr lang="en-US" b="1" dirty="0"/>
              <a:t>– assess knowledge gained at the end of each unit or series of lessons. Students may retake any assessment if they got below an 80% to get up to an 80%. Cannot be missing homework and will need to do a review packet.</a:t>
            </a:r>
          </a:p>
          <a:p>
            <a:r>
              <a:rPr lang="en-US" b="1" u="sng" dirty="0"/>
              <a:t>Amplify HW assignments and Projects- </a:t>
            </a:r>
            <a:r>
              <a:rPr lang="en-US" b="1" dirty="0"/>
              <a:t>Graded based on score. Go in MJR Category </a:t>
            </a:r>
          </a:p>
          <a:p>
            <a:r>
              <a:rPr lang="en-US" b="1" u="sng" dirty="0"/>
              <a:t>Practice</a:t>
            </a:r>
            <a:r>
              <a:rPr lang="en-US" b="1" dirty="0"/>
              <a:t>– Graded on completion go in 0% most of the time.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Refer to the course syllabus for further details</a:t>
            </a:r>
          </a:p>
          <a:p>
            <a:pPr marL="0" indent="0">
              <a:buNone/>
            </a:pPr>
            <a:r>
              <a:rPr lang="en-US" b="1" dirty="0"/>
              <a:t>  </a:t>
            </a:r>
            <a:r>
              <a:rPr lang="en-US" b="1" dirty="0">
                <a:solidFill>
                  <a:srgbClr val="7030A0"/>
                </a:solidFill>
              </a:rPr>
              <a:t>(sent through ParentSquare and posted on Canvas)</a:t>
            </a:r>
          </a:p>
        </p:txBody>
      </p:sp>
    </p:spTree>
    <p:extLst>
      <p:ext uri="{BB962C8B-B14F-4D97-AF65-F5344CB8AC3E}">
        <p14:creationId xmlns:p14="http://schemas.microsoft.com/office/powerpoint/2010/main" val="40963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5984" y="0"/>
            <a:ext cx="8041440" cy="1116353"/>
          </a:xfrm>
        </p:spPr>
        <p:txBody>
          <a:bodyPr/>
          <a:lstStyle/>
          <a:p>
            <a:r>
              <a:rPr lang="en-US" sz="5400" dirty="0"/>
              <a:t>Assignments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B0B9345-84BC-44E6-93B6-004B1E46BE5D}"/>
                  </a:ext>
                </a:extLst>
              </p14:cNvPr>
              <p14:cNvContentPartPr/>
              <p14:nvPr/>
            </p14:nvContentPartPr>
            <p14:xfrm>
              <a:off x="6185738" y="161420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B0B9345-84BC-44E6-93B6-004B1E46BE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76738" y="160520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AA63EBA-B4D0-4A3C-BA80-E6EA7BC42321}"/>
                  </a:ext>
                </a:extLst>
              </p14:cNvPr>
              <p14:cNvContentPartPr/>
              <p14:nvPr/>
            </p14:nvContentPartPr>
            <p14:xfrm>
              <a:off x="6016898" y="5091089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AA63EBA-B4D0-4A3C-BA80-E6EA7BC423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7898" y="5082089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620BA788-7E19-4209-B3E3-547143559A81}"/>
              </a:ext>
            </a:extLst>
          </p:cNvPr>
          <p:cNvSpPr txBox="1"/>
          <p:nvPr/>
        </p:nvSpPr>
        <p:spPr>
          <a:xfrm>
            <a:off x="788796" y="1056201"/>
            <a:ext cx="1080125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Students will either complete assignments on Amplify if it is digital or if it is a worksheet will turn it in at class.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>
              <a:solidFill>
                <a:prstClr val="black"/>
              </a:solidFill>
              <a:latin typeface="Cambri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On Amplify, students will find the most current homework and classwork in the “To Do” folder.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A8A95B-70A7-A4B3-A237-05915F32B0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4966" y="3344223"/>
            <a:ext cx="8122067" cy="245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8ADB6-72F2-6F72-5CE7-C6BE3481F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9553F-27D8-8AF8-CD50-C13EB421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984" y="0"/>
            <a:ext cx="8041440" cy="1116353"/>
          </a:xfrm>
        </p:spPr>
        <p:txBody>
          <a:bodyPr/>
          <a:lstStyle/>
          <a:p>
            <a:r>
              <a:rPr lang="en-US" sz="5400" dirty="0"/>
              <a:t>Assignments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E85C580-4018-FD31-DC6A-D6EBED526BF6}"/>
                  </a:ext>
                </a:extLst>
              </p14:cNvPr>
              <p14:cNvContentPartPr/>
              <p14:nvPr/>
            </p14:nvContentPartPr>
            <p14:xfrm>
              <a:off x="6185738" y="1614209"/>
              <a:ext cx="360" cy="3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E85C580-4018-FD31-DC6A-D6EBED526BF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76738" y="160520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D20147F-6004-262A-7276-C1CE414E71C9}"/>
                  </a:ext>
                </a:extLst>
              </p14:cNvPr>
              <p14:cNvContentPartPr/>
              <p14:nvPr/>
            </p14:nvContentPartPr>
            <p14:xfrm>
              <a:off x="5976585" y="6175648"/>
              <a:ext cx="360" cy="36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D20147F-6004-262A-7276-C1CE414E71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67585" y="6166648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C61B951B-70C3-F8CC-8DEA-F9155F531422}"/>
              </a:ext>
            </a:extLst>
          </p:cNvPr>
          <p:cNvSpPr txBox="1"/>
          <p:nvPr/>
        </p:nvSpPr>
        <p:spPr>
          <a:xfrm>
            <a:off x="788796" y="1056201"/>
            <a:ext cx="108012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If it has been more than 5 days since it was assigned, students can find the homework/classwork in the “Past Work”.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dirty="0">
              <a:solidFill>
                <a:prstClr val="black"/>
              </a:solidFill>
              <a:latin typeface="Cambri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Late work is fully accepted as long it is finished within the quarter given. If a student turns in late work or re-does the assignment, they need to email me with the name of the assignment and ask me to recheck it.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C8138-9325-5F69-5904-1362ABFE7E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5357" y="3541298"/>
            <a:ext cx="8122067" cy="2457576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54E89BC-5ADB-88D6-976D-9F6FF00D8234}"/>
              </a:ext>
            </a:extLst>
          </p:cNvPr>
          <p:cNvSpPr/>
          <p:nvPr/>
        </p:nvSpPr>
        <p:spPr>
          <a:xfrm>
            <a:off x="6669097" y="3794883"/>
            <a:ext cx="788670" cy="5773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10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>
            <a:normAutofit/>
          </a:bodyPr>
          <a:lstStyle/>
          <a:p>
            <a:r>
              <a:rPr lang="en-US"/>
              <a:t>Canvas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dirty="0"/>
              <a:t>All assignments are posted through Canvas. 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b="1" dirty="0"/>
              <a:t>There is the listed classwork and homework from each day.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The location of the assignment is listed as well.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0A7284-2C97-1722-89AF-D87D2371E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720" y="338918"/>
            <a:ext cx="6274279" cy="6180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189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Skyward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8002D8-C0C4-048D-0826-3CBFFBA5633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023A9C0-58B1-5B80-12D9-DB8207BDB4BA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Best place to check your students grades or homework completion is on Skyward.</a:t>
            </a:r>
          </a:p>
          <a:p>
            <a:r>
              <a:rPr lang="en-US" dirty="0"/>
              <a:t>Assignments are put into the gradebook two to three times a week.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8654" y="5142600"/>
            <a:ext cx="487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*You can turn on email notifications missing assignments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0E50CD-5ED9-6FE5-44E3-8305FAD56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717" y="2413408"/>
            <a:ext cx="2268693" cy="233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30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BC4AC-0D6E-469C-AFB4-12782169B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280" y="-144452"/>
            <a:ext cx="8041440" cy="1442674"/>
          </a:xfrm>
        </p:spPr>
        <p:txBody>
          <a:bodyPr/>
          <a:lstStyle/>
          <a:p>
            <a:r>
              <a:rPr lang="en-US" sz="4000" dirty="0"/>
              <a:t>How can parents help at home?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72FDD-679E-47F6-B342-C009C971F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959" y="1208956"/>
            <a:ext cx="11743389" cy="535584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Monitor students as needed based on their personal work habits and independence level.</a:t>
            </a:r>
          </a:p>
          <a:p>
            <a:pPr marL="0" indent="0">
              <a:buNone/>
            </a:pPr>
            <a:r>
              <a:rPr lang="en-US" b="1" dirty="0"/>
              <a:t>Student needs more of a challenge:</a:t>
            </a:r>
          </a:p>
          <a:p>
            <a:r>
              <a:rPr lang="en-US" b="1" dirty="0"/>
              <a:t>Math Club</a:t>
            </a:r>
          </a:p>
          <a:p>
            <a:r>
              <a:rPr lang="en-US" b="1" dirty="0"/>
              <a:t>Extension tasks or assignments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If you student is struggling:</a:t>
            </a:r>
          </a:p>
          <a:p>
            <a:pPr fontAlgn="base"/>
            <a:r>
              <a:rPr lang="en-US" b="1" dirty="0"/>
              <a:t>Check skyward for missing assignments/assessment scores/grades</a:t>
            </a:r>
            <a:endParaRPr lang="en-US" dirty="0"/>
          </a:p>
          <a:p>
            <a:pPr fontAlgn="base"/>
            <a:r>
              <a:rPr lang="en-US" b="1" dirty="0"/>
              <a:t>Check the Canvas Home Page</a:t>
            </a:r>
            <a:r>
              <a:rPr lang="en-US" dirty="0"/>
              <a:t>​</a:t>
            </a:r>
          </a:p>
          <a:p>
            <a:pPr fontAlgn="base"/>
            <a:r>
              <a:rPr lang="en-US" b="1" dirty="0"/>
              <a:t>Ask to see student’s work </a:t>
            </a:r>
          </a:p>
          <a:p>
            <a:pPr fontAlgn="base"/>
            <a:r>
              <a:rPr lang="en-US" b="1" dirty="0"/>
              <a:t>Encourage students to seek help from the teacher when confused. Teachers are available during flex time.</a:t>
            </a:r>
            <a:r>
              <a:rPr lang="en-US" dirty="0"/>
              <a:t>​</a:t>
            </a:r>
          </a:p>
          <a:p>
            <a:pPr fontAlgn="base"/>
            <a:r>
              <a:rPr lang="en-US" b="1" dirty="0"/>
              <a:t>Contact the teacher if there is regular frustration or lack of understanding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97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4602B-09B8-6507-5CA0-07099C0DB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ADA55-77AA-B6C9-7D44-059FF949F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Andrew Erne</a:t>
            </a:r>
          </a:p>
          <a:p>
            <a:r>
              <a:rPr lang="en-US" dirty="0">
                <a:hlinkClick r:id="rId2"/>
              </a:rPr>
              <a:t>aerne@lwsd.org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 best way to contact me is by email.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82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9d5a90b5-6b9a-4528-a7db-9ddd61bc2b50">
      <UserInfo>
        <DisplayName/>
        <AccountId xsi:nil="true"/>
        <AccountType/>
      </UserInfo>
    </Teachers>
    <Students xmlns="9d5a90b5-6b9a-4528-a7db-9ddd61bc2b50">
      <UserInfo>
        <DisplayName/>
        <AccountId xsi:nil="true"/>
        <AccountType/>
      </UserInfo>
    </Students>
    <Distribution_Groups xmlns="9d5a90b5-6b9a-4528-a7db-9ddd61bc2b50" xsi:nil="true"/>
    <Self_Registration_Enabled xmlns="9d5a90b5-6b9a-4528-a7db-9ddd61bc2b50" xsi:nil="true"/>
    <Is_Collaboration_Space_Locked xmlns="9d5a90b5-6b9a-4528-a7db-9ddd61bc2b50" xsi:nil="true"/>
    <LMS_Mappings xmlns="9d5a90b5-6b9a-4528-a7db-9ddd61bc2b50" xsi:nil="true"/>
    <FolderType xmlns="9d5a90b5-6b9a-4528-a7db-9ddd61bc2b50" xsi:nil="true"/>
    <CultureName xmlns="9d5a90b5-6b9a-4528-a7db-9ddd61bc2b50" xsi:nil="true"/>
    <Has_Teacher_Only_SectionGroup xmlns="9d5a90b5-6b9a-4528-a7db-9ddd61bc2b50" xsi:nil="true"/>
    <Invited_Teachers xmlns="9d5a90b5-6b9a-4528-a7db-9ddd61bc2b50" xsi:nil="true"/>
    <IsNotebookLocked xmlns="9d5a90b5-6b9a-4528-a7db-9ddd61bc2b50" xsi:nil="true"/>
    <NotebookType xmlns="9d5a90b5-6b9a-4528-a7db-9ddd61bc2b50" xsi:nil="true"/>
    <Templates xmlns="9d5a90b5-6b9a-4528-a7db-9ddd61bc2b50" xsi:nil="true"/>
    <Teams_Channel_Section_Location xmlns="9d5a90b5-6b9a-4528-a7db-9ddd61bc2b50" xsi:nil="true"/>
    <Owner xmlns="9d5a90b5-6b9a-4528-a7db-9ddd61bc2b50">
      <UserInfo>
        <DisplayName/>
        <AccountId xsi:nil="true"/>
        <AccountType/>
      </UserInfo>
    </Owner>
    <Math_Settings xmlns="9d5a90b5-6b9a-4528-a7db-9ddd61bc2b50" xsi:nil="true"/>
    <DefaultSectionNames xmlns="9d5a90b5-6b9a-4528-a7db-9ddd61bc2b50" xsi:nil="true"/>
    <AppVersion xmlns="9d5a90b5-6b9a-4528-a7db-9ddd61bc2b50" xsi:nil="true"/>
    <Student_Groups xmlns="9d5a90b5-6b9a-4528-a7db-9ddd61bc2b50">
      <UserInfo>
        <DisplayName/>
        <AccountId xsi:nil="true"/>
        <AccountType/>
      </UserInfo>
    </Student_Groups>
    <TeamsChannelId xmlns="9d5a90b5-6b9a-4528-a7db-9ddd61bc2b50" xsi:nil="true"/>
    <Invited_Students xmlns="9d5a90b5-6b9a-4528-a7db-9ddd61bc2b50" xsi:nil="true"/>
    <TaxCatchAll xmlns="5caa3fe1-921b-4cfa-b3c3-87765ed22c92" xsi:nil="true"/>
    <lcf76f155ced4ddcb4097134ff3c332f xmlns="9d5a90b5-6b9a-4528-a7db-9ddd61bc2b50">
      <Terms xmlns="http://schemas.microsoft.com/office/infopath/2007/PartnerControls"/>
    </lcf76f155ced4ddcb4097134ff3c332f>
    <linked xmlns="9d5a90b5-6b9a-4528-a7db-9ddd61bc2b5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B574CAC333408E9D10A5B6F508DA" ma:contentTypeVersion="41" ma:contentTypeDescription="Create a new document." ma:contentTypeScope="" ma:versionID="64a805197f1c9e841c39ae04c6549950">
  <xsd:schema xmlns:xsd="http://www.w3.org/2001/XMLSchema" xmlns:xs="http://www.w3.org/2001/XMLSchema" xmlns:p="http://schemas.microsoft.com/office/2006/metadata/properties" xmlns:ns2="9d5a90b5-6b9a-4528-a7db-9ddd61bc2b50" xmlns:ns3="5caa3fe1-921b-4cfa-b3c3-87765ed22c92" targetNamespace="http://schemas.microsoft.com/office/2006/metadata/properties" ma:root="true" ma:fieldsID="4e8fd7986a5d51c4121d10e8f38a12f7" ns2:_="" ns3:_="">
    <xsd:import namespace="9d5a90b5-6b9a-4528-a7db-9ddd61bc2b50"/>
    <xsd:import namespace="5caa3fe1-921b-4cfa-b3c3-87765ed22c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in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a90b5-6b9a-4528-a7db-9ddd61bc2b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ed" ma:index="48" nillable="true" ma:displayName="linked" ma:format="Dropdown" ma:internalName="link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a3fe1-921b-4cfa-b3c3-87765ed22c9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ee15c861-f72a-4437-b5c9-69bfe9c87e15}" ma:internalName="TaxCatchAll" ma:showField="CatchAllData" ma:web="5caa3fe1-921b-4cfa-b3c3-87765ed22c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74E2C0C-D22F-4287-B7B3-66C8F35865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BF2CBD-5A68-4CD0-BCBF-A2AC5DEC43D8}">
  <ds:schemaRefs>
    <ds:schemaRef ds:uri="9d5a90b5-6b9a-4528-a7db-9ddd61bc2b5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5caa3fe1-921b-4cfa-b3c3-87765ed22c92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0E39A57-129B-42E4-BEB7-220C9E823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5a90b5-6b9a-4528-a7db-9ddd61bc2b50"/>
    <ds:schemaRef ds:uri="5caa3fe1-921b-4cfa-b3c3-87765ed22c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4313</TotalTime>
  <Words>584</Words>
  <Application>Microsoft Office PowerPoint</Application>
  <PresentationFormat>Widescreen</PresentationFormat>
  <Paragraphs>74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Cambria</vt:lpstr>
      <vt:lpstr>Rage Italic</vt:lpstr>
      <vt:lpstr>Sketchbook</vt:lpstr>
      <vt:lpstr>Curriculum Night</vt:lpstr>
      <vt:lpstr>About Mr. Erne</vt:lpstr>
      <vt:lpstr>Math 7+ Curriculum </vt:lpstr>
      <vt:lpstr>Amplify Caregiver Hub</vt:lpstr>
      <vt:lpstr>PowerPoint Presentation</vt:lpstr>
      <vt:lpstr>Course Grading</vt:lpstr>
      <vt:lpstr>Assignments</vt:lpstr>
      <vt:lpstr>Assignments</vt:lpstr>
      <vt:lpstr>Canvas</vt:lpstr>
      <vt:lpstr>Skyward</vt:lpstr>
      <vt:lpstr>How can parents help at home?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6th Grade Math</dc:title>
  <dc:creator>Galbraith, Kendall</dc:creator>
  <cp:lastModifiedBy>Andrew Erne</cp:lastModifiedBy>
  <cp:revision>42</cp:revision>
  <dcterms:created xsi:type="dcterms:W3CDTF">2020-09-30T19:06:11Z</dcterms:created>
  <dcterms:modified xsi:type="dcterms:W3CDTF">2026-09-21T23:06:08Z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0x010100CBB7B574CAC333408E9D10A5B6F508DA</vt:lpwstr>
  </property>
  <property fmtid="{D5CDD505-2E9C-101B-9397-08002B2CF9AE}" pid="3" name="MediaServiceImageTags">
    <vt:lpwstr/>
  </property>
</Properties>
</file>