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ink/ink1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439" r:id="rId2"/>
    <p:sldId id="349" r:id="rId3"/>
    <p:sldId id="267" r:id="rId4"/>
    <p:sldId id="434" r:id="rId5"/>
    <p:sldId id="429" r:id="rId6"/>
    <p:sldId id="432" r:id="rId7"/>
    <p:sldId id="431" r:id="rId8"/>
    <p:sldId id="317" r:id="rId9"/>
    <p:sldId id="427" r:id="rId10"/>
    <p:sldId id="25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3" d="100"/>
          <a:sy n="53" d="100"/>
        </p:scale>
        <p:origin x="8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7T21:59:51.4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84 24575,'1'-14'0,"1"-6"0,0 2 0,-1 3 0,0 5 0,0 3 0,10 8 0,5 7 0,-1 3-8191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20T02:46:37.0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20T02:46:38.1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1 24575,'-2'3'0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20T02:46:39.9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06T05:43:33.050"/>
    </inkml:context>
    <inkml:brush xml:id="br0">
      <inkml:brushProperty name="width" value="0.025" units="cm"/>
      <inkml:brushProperty name="height" value="0.025" units="cm"/>
      <inkml:brushProperty name="color" value="#66CC00"/>
      <inkml:brushProperty name="ignorePressure" value="1"/>
    </inkml:brush>
  </inkml:definitions>
  <inkml:trace contextRef="#ctx0" brushRef="#br0">0 1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6T05:44:56.842"/>
    </inkml:context>
    <inkml:brush xml:id="br0">
      <inkml:brushProperty name="width" value="0.025" units="cm"/>
      <inkml:brushProperty name="height" value="0.025" units="cm"/>
      <inkml:brushProperty name="color" value="#CC0066"/>
    </inkml:brush>
  </inkml:definitions>
  <inkml:trace contextRef="#ctx0" brushRef="#br0">0 9 4992,'3'-2'1920,"-2"0"-1024,0-2-640,-1 3 576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20T02:46:43.2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67 0 24575,'-6'0'0,"-11"0"0,-5 0 0,0 0-8191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20T02:46:43.9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20T02:46:45.0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20T02:46:45.4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 0 24575,'-3'0'0,"-4"0"0,-3 0 0,-4 0 0,1 0-8191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20T02:46:46.3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20T02:46:46.9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20T02:46:47.3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20T02:46:47.7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20T02:47:10.5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20T02:47:16.6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D710A3-2611-4B9E-9E5D-9F123DA05728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3FFE9-E097-4178-AC1D-7A8007DBE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109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BE439-8C41-410D-B65F-1D0DB7BED9E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70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02A1ED-31A4-432F-9211-90E63D5B0A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3754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Berton/ Reina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02A1ED-31A4-432F-9211-90E63D5B0A7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5600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Galbraith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02A1ED-31A4-432F-9211-90E63D5B0A7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455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/>
              <a:t>Partnership</a:t>
            </a: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4E5E95-C715-4A3C-B4E4-54E1CFE0E3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2911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BE439-8C41-410D-B65F-1D0DB7BED9E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7967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824036" y="3923015"/>
            <a:ext cx="3344981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3808271" y="2587843"/>
            <a:ext cx="7697445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4453079" y="3015792"/>
            <a:ext cx="6462717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4267332" y="4766917"/>
            <a:ext cx="6448608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1284390" y="5061540"/>
            <a:ext cx="2624713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28B41F3D-8512-42FA-A767-390C97DE42B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863457" y="4135346"/>
            <a:ext cx="2781175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2641919" y="5509809"/>
            <a:ext cx="98424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12192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643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81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1" y="1497994"/>
            <a:ext cx="1072191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754403"/>
            <a:ext cx="99568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71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21664" y="2039112"/>
            <a:ext cx="4876800" cy="39502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039112"/>
            <a:ext cx="4876800" cy="39502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381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664" y="2038389"/>
            <a:ext cx="402336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54788" y="2038387"/>
            <a:ext cx="4019611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5244850" y="4281003"/>
            <a:ext cx="1717993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5234482" y="3316841"/>
            <a:ext cx="1717993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1121664" y="2743199"/>
            <a:ext cx="4023360" cy="3246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7059168" y="2743200"/>
            <a:ext cx="4023360" cy="3246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94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60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1" y="1487082"/>
            <a:ext cx="4011084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1133" y="835428"/>
            <a:ext cx="6265827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5041" y="3408421"/>
            <a:ext cx="4011084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54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600" y="191206"/>
            <a:ext cx="37084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0" y="4669655"/>
            <a:ext cx="1072192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840736" y="594360"/>
            <a:ext cx="6498336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5600" y="5416153"/>
            <a:ext cx="89408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12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9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50279"/>
            <a:ext cx="2617760" cy="5469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40" y="838199"/>
            <a:ext cx="7877120" cy="518160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886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40" y="436563"/>
            <a:ext cx="1072192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2038388"/>
            <a:ext cx="99568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40" y="6148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28B41F3D-8512-42FA-A767-390C97DE42B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14887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2160" y="6148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327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customXml" Target="../ink/ink2.xml"/><Relationship Id="rId5" Type="http://schemas.openxmlformats.org/officeDocument/2006/relationships/image" Target="../media/image23.png"/><Relationship Id="rId4" Type="http://schemas.openxmlformats.org/officeDocument/2006/relationships/customXml" Target="../ink/ink1.xml"/><Relationship Id="rId9" Type="http://schemas.openxmlformats.org/officeDocument/2006/relationships/customXml" Target="../ink/ink4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0.xml"/><Relationship Id="rId18" Type="http://schemas.openxmlformats.org/officeDocument/2006/relationships/customXml" Target="../ink/ink14.xml"/><Relationship Id="rId3" Type="http://schemas.openxmlformats.org/officeDocument/2006/relationships/image" Target="../media/image241.png"/><Relationship Id="rId21" Type="http://schemas.openxmlformats.org/officeDocument/2006/relationships/image" Target="../media/image14.png"/><Relationship Id="rId12" Type="http://schemas.openxmlformats.org/officeDocument/2006/relationships/customXml" Target="../ink/ink9.xml"/><Relationship Id="rId17" Type="http://schemas.openxmlformats.org/officeDocument/2006/relationships/customXml" Target="../ink/ink13.xml"/><Relationship Id="rId2" Type="http://schemas.openxmlformats.org/officeDocument/2006/relationships/customXml" Target="../ink/ink5.xml"/><Relationship Id="rId16" Type="http://schemas.openxmlformats.org/officeDocument/2006/relationships/customXml" Target="../ink/ink12.xml"/><Relationship Id="rId20" Type="http://schemas.openxmlformats.org/officeDocument/2006/relationships/customXml" Target="../ink/ink1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.xml"/><Relationship Id="rId11" Type="http://schemas.openxmlformats.org/officeDocument/2006/relationships/customXml" Target="../ink/ink8.xml"/><Relationship Id="rId5" Type="http://schemas.openxmlformats.org/officeDocument/2006/relationships/image" Target="../media/image25.png"/><Relationship Id="rId15" Type="http://schemas.openxmlformats.org/officeDocument/2006/relationships/customXml" Target="../ink/ink11.xml"/><Relationship Id="rId10" Type="http://schemas.openxmlformats.org/officeDocument/2006/relationships/image" Target="../media/image28.png"/><Relationship Id="rId19" Type="http://schemas.openxmlformats.org/officeDocument/2006/relationships/customXml" Target="../ink/ink15.xml"/><Relationship Id="rId4" Type="http://schemas.openxmlformats.org/officeDocument/2006/relationships/customXml" Target="../ink/ink6.xml"/><Relationship Id="rId14" Type="http://schemas.openxmlformats.org/officeDocument/2006/relationships/image" Target="../media/image29.png"/><Relationship Id="rId22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vents for August 2026 – The Biome School">
            <a:extLst>
              <a:ext uri="{FF2B5EF4-FFF2-40B4-BE49-F238E27FC236}">
                <a16:creationId xmlns:a16="http://schemas.microsoft.com/office/drawing/2014/main" id="{4ECF3767-C75E-3E8B-F630-4EBFABE5DC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" b="4124"/>
          <a:stretch>
            <a:fillRect/>
          </a:stretch>
        </p:blipFill>
        <p:spPr>
          <a:xfrm>
            <a:off x="0" y="73152"/>
            <a:ext cx="7929910" cy="6519672"/>
          </a:xfrm>
          <a:prstGeom prst="rect">
            <a:avLst/>
          </a:prstGeom>
          <a:noFill/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30557F4-A8BC-C2D5-7908-5BA9D11E1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29910" y="2254570"/>
            <a:ext cx="4011084" cy="1919091"/>
          </a:xfrm>
        </p:spPr>
        <p:txBody>
          <a:bodyPr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</a:rPr>
              <a:t>Quest 6</a:t>
            </a:r>
            <a:endParaRPr lang="en-US"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Jenlee Yin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jyin@lwsd.org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19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3ACD3-BB32-41ED-B901-7D3440EAE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58060" y="-55211"/>
            <a:ext cx="7803416" cy="851676"/>
          </a:xfrm>
        </p:spPr>
        <p:txBody>
          <a:bodyPr/>
          <a:lstStyle/>
          <a:p>
            <a:r>
              <a:rPr lang="en-US" b="1" dirty="0"/>
              <a:t>About Ms. Yin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FAD10-C09F-463E-8577-550209D03C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42661" y="478971"/>
            <a:ext cx="8770775" cy="6391723"/>
          </a:xfrm>
        </p:spPr>
        <p:txBody>
          <a:bodyPr>
            <a:normAutofit fontScale="77500" lnSpcReduction="20000"/>
          </a:bodyPr>
          <a:lstStyle/>
          <a:p>
            <a:endParaRPr lang="en-US" sz="3400" b="1" dirty="0"/>
          </a:p>
          <a:p>
            <a:r>
              <a:rPr lang="en-US" sz="3800" b="1" dirty="0"/>
              <a:t>Beijing Normal University	</a:t>
            </a:r>
            <a:r>
              <a:rPr lang="en-US" sz="3800" b="1" i="1" dirty="0"/>
              <a:t>B. A</a:t>
            </a:r>
          </a:p>
          <a:p>
            <a:pPr marL="0" indent="0">
              <a:buNone/>
            </a:pPr>
            <a:endParaRPr lang="en-US" sz="3800" b="1" dirty="0"/>
          </a:p>
          <a:p>
            <a:r>
              <a:rPr lang="en-US" sz="3800" b="1" dirty="0"/>
              <a:t>Seattle University	</a:t>
            </a:r>
            <a:r>
              <a:rPr lang="en-US" sz="3800" b="1" i="1" dirty="0"/>
              <a:t>M.B.A</a:t>
            </a:r>
          </a:p>
          <a:p>
            <a:pPr marL="0" indent="0">
              <a:buNone/>
            </a:pPr>
            <a:endParaRPr lang="en-US" sz="3800" b="1" i="1" dirty="0"/>
          </a:p>
          <a:p>
            <a:r>
              <a:rPr lang="en-US" sz="3800" b="1" dirty="0"/>
              <a:t>Pacific Lutheran University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800" b="1" i="1" dirty="0"/>
              <a:t>Teaching Certificate Program </a:t>
            </a:r>
          </a:p>
          <a:p>
            <a:pPr marL="329184" lvl="1" indent="0">
              <a:buNone/>
            </a:pPr>
            <a:r>
              <a:rPr lang="en-US" sz="3800" b="1" dirty="0"/>
              <a:t>	</a:t>
            </a:r>
            <a:endParaRPr lang="en-US" sz="3800" b="1" i="1" dirty="0"/>
          </a:p>
          <a:p>
            <a:pPr marL="329184" lvl="1" indent="0">
              <a:buNone/>
            </a:pPr>
            <a:r>
              <a:rPr lang="en-US" sz="3800" b="1" dirty="0"/>
              <a:t>Was an accountant before</a:t>
            </a:r>
          </a:p>
          <a:p>
            <a:pPr marL="329184" lvl="1" indent="0">
              <a:buNone/>
            </a:pPr>
            <a:r>
              <a:rPr lang="en-US" sz="3800" b="1" dirty="0"/>
              <a:t> becoming a teacher</a:t>
            </a:r>
          </a:p>
          <a:p>
            <a:pPr marL="329184" lvl="1" indent="0">
              <a:buNone/>
            </a:pPr>
            <a:endParaRPr lang="en-US" sz="3800" b="1" dirty="0"/>
          </a:p>
          <a:p>
            <a:r>
              <a:rPr lang="en-US" sz="3800" b="1" dirty="0"/>
              <a:t>12th year of teaching, 7</a:t>
            </a:r>
            <a:r>
              <a:rPr lang="en-US" sz="3800" b="1" baseline="30000" dirty="0"/>
              <a:t>th</a:t>
            </a:r>
            <a:r>
              <a:rPr lang="en-US" sz="3800" b="1" dirty="0"/>
              <a:t> year at EMS</a:t>
            </a:r>
          </a:p>
          <a:p>
            <a:endParaRPr lang="en-US" sz="3800" b="1" dirty="0"/>
          </a:p>
          <a:p>
            <a:r>
              <a:rPr lang="en-US" sz="3800" b="1" dirty="0"/>
              <a:t>Love reading and hiking</a:t>
            </a:r>
          </a:p>
          <a:p>
            <a:pPr marL="68580" indent="0">
              <a:buClr>
                <a:srgbClr val="94C600"/>
              </a:buClr>
              <a:buNone/>
            </a:pP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 descr="A person with sunglasses on her head&#10;&#10;AI-generated content may be incorrect.">
            <a:extLst>
              <a:ext uri="{FF2B5EF4-FFF2-40B4-BE49-F238E27FC236}">
                <a16:creationId xmlns:a16="http://schemas.microsoft.com/office/drawing/2014/main" id="{E260E94E-1BBB-EC91-80B5-8F07408CE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338" y="238067"/>
            <a:ext cx="2924196" cy="328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55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750" y="981986"/>
            <a:ext cx="9359951" cy="838200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Math 7+(7</a:t>
            </a:r>
            <a:r>
              <a:rPr lang="en-US" sz="3100" b="1" baseline="30000" dirty="0"/>
              <a:t>th</a:t>
            </a:r>
            <a:r>
              <a:rPr lang="en-US" sz="3100" b="1" dirty="0"/>
              <a:t> and 8</a:t>
            </a:r>
            <a:r>
              <a:rPr lang="en-US" sz="3100" b="1" baseline="30000" dirty="0"/>
              <a:t>th</a:t>
            </a:r>
            <a:r>
              <a:rPr lang="en-US" sz="3100" b="1" dirty="0"/>
              <a:t> combined): Common Core Standards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0875" y="1731209"/>
            <a:ext cx="8017496" cy="49470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Rigid Transformation and Congruence</a:t>
            </a:r>
          </a:p>
          <a:p>
            <a:r>
              <a:rPr lang="en-US" dirty="0">
                <a:solidFill>
                  <a:srgbClr val="0070C0"/>
                </a:solidFill>
              </a:rPr>
              <a:t>Scale Drawing, Dilation and Similarities</a:t>
            </a:r>
          </a:p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Equations and Inequalities</a:t>
            </a:r>
          </a:p>
          <a:p>
            <a:r>
              <a:rPr lang="en-US" dirty="0">
                <a:solidFill>
                  <a:srgbClr val="0070C0"/>
                </a:solidFill>
              </a:rPr>
              <a:t>Linear Relationships and Systems of Equations</a:t>
            </a:r>
          </a:p>
          <a:p>
            <a:r>
              <a:rPr lang="en-US" dirty="0">
                <a:solidFill>
                  <a:srgbClr val="0070C0"/>
                </a:solidFill>
              </a:rPr>
              <a:t>Functions</a:t>
            </a:r>
          </a:p>
          <a:p>
            <a:r>
              <a:rPr lang="en-US" dirty="0">
                <a:solidFill>
                  <a:srgbClr val="0070C0"/>
                </a:solidFill>
              </a:rPr>
              <a:t>Associations in Data</a:t>
            </a:r>
          </a:p>
          <a:p>
            <a:r>
              <a:rPr lang="en-US" dirty="0">
                <a:solidFill>
                  <a:srgbClr val="0070C0"/>
                </a:solidFill>
              </a:rPr>
              <a:t>Volume and Surface Area</a:t>
            </a:r>
          </a:p>
          <a:p>
            <a:r>
              <a:rPr lang="en-US" dirty="0">
                <a:solidFill>
                  <a:srgbClr val="0070C0"/>
                </a:solidFill>
              </a:rPr>
              <a:t>Exponents and Scientific Notation</a:t>
            </a:r>
          </a:p>
          <a:p>
            <a:r>
              <a:rPr lang="en-US" dirty="0">
                <a:solidFill>
                  <a:srgbClr val="0070C0"/>
                </a:solidFill>
              </a:rPr>
              <a:t>The Pythagorean theorem and Irrational Numbers</a:t>
            </a:r>
          </a:p>
          <a:p>
            <a:pPr marL="0" indent="0"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68580" indent="0">
              <a:buNone/>
            </a:pPr>
            <a:r>
              <a:rPr lang="en-US" b="1" dirty="0">
                <a:solidFill>
                  <a:srgbClr val="0070C0"/>
                </a:solidFill>
              </a:rPr>
              <a:t>*SBA WOULD be on 6</a:t>
            </a:r>
            <a:r>
              <a:rPr lang="en-US" b="1" baseline="30000" dirty="0">
                <a:solidFill>
                  <a:srgbClr val="0070C0"/>
                </a:solidFill>
              </a:rPr>
              <a:t>th</a:t>
            </a:r>
            <a:r>
              <a:rPr lang="en-US" b="1" dirty="0">
                <a:solidFill>
                  <a:srgbClr val="0070C0"/>
                </a:solidFill>
              </a:rPr>
              <a:t> grade standards*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38BA91C-AC0E-4E9C-8982-967C442487F5}"/>
              </a:ext>
            </a:extLst>
          </p:cNvPr>
          <p:cNvSpPr txBox="1">
            <a:spLocks/>
          </p:cNvSpPr>
          <p:nvPr/>
        </p:nvSpPr>
        <p:spPr>
          <a:xfrm>
            <a:off x="5235031" y="535237"/>
            <a:ext cx="5757865" cy="838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63212"/>
                </a:solidFill>
                <a:effectLst/>
                <a:uLnTx/>
                <a:uFillTx/>
                <a:latin typeface="Cambria"/>
                <a:ea typeface="+mj-ea"/>
                <a:cs typeface="+mj-cs"/>
              </a:rPr>
              <a:t>Curriculum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63212"/>
                </a:solidFill>
                <a:effectLst/>
                <a:uLnTx/>
                <a:uFillTx/>
                <a:latin typeface="Cambria"/>
                <a:ea typeface="+mj-ea"/>
                <a:cs typeface="+mj-cs"/>
              </a:rPr>
            </a:b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A63212"/>
              </a:solidFill>
              <a:effectLst/>
              <a:uLnTx/>
              <a:uFillTx/>
              <a:latin typeface="Cambria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FB30CD-B3C0-6E0C-0955-7989B3186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0574" y="50136"/>
            <a:ext cx="2368060" cy="214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27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AF762-907B-E162-0547-3B76DEA02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721920" cy="1442674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Projects and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D83AA6-3C69-2DD9-18BA-4766AC8A5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1879526"/>
            <a:ext cx="10150937" cy="395133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i="1" dirty="0"/>
          </a:p>
          <a:p>
            <a:r>
              <a:rPr lang="en-US" sz="2800" b="1" dirty="0"/>
              <a:t>Poker Cards and Math Game Project</a:t>
            </a:r>
          </a:p>
          <a:p>
            <a:r>
              <a:rPr lang="en-US" sz="2800" b="1" dirty="0"/>
              <a:t>Scaled Copy of Cartoon Character</a:t>
            </a:r>
          </a:p>
          <a:p>
            <a:r>
              <a:rPr lang="en-US" sz="2800" b="1" dirty="0"/>
              <a:t>Statistics Project</a:t>
            </a:r>
          </a:p>
          <a:p>
            <a:r>
              <a:rPr lang="en-US" sz="2800" b="1" dirty="0"/>
              <a:t>Student Presentation on Wednesdays</a:t>
            </a:r>
          </a:p>
          <a:p>
            <a:r>
              <a:rPr lang="en-US" sz="2800" b="1" dirty="0"/>
              <a:t>Stock Market Project (if we have time)</a:t>
            </a:r>
          </a:p>
          <a:p>
            <a:endParaRPr lang="en-US" sz="2800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33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065" y="127944"/>
            <a:ext cx="3369178" cy="1349968"/>
          </a:xfrm>
        </p:spPr>
        <p:txBody>
          <a:bodyPr anchor="ctr">
            <a:normAutofit/>
          </a:bodyPr>
          <a:lstStyle/>
          <a:p>
            <a:r>
              <a:rPr lang="en-US" sz="6000" dirty="0">
                <a:solidFill>
                  <a:schemeClr val="accent1"/>
                </a:solidFill>
              </a:rPr>
              <a:t>Canvas</a:t>
            </a:r>
            <a:endParaRPr lang="en-US" sz="6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91F7C7-AB5B-4145-A717-80807813D7A7}"/>
              </a:ext>
            </a:extLst>
          </p:cNvPr>
          <p:cNvSpPr txBox="1"/>
          <p:nvPr/>
        </p:nvSpPr>
        <p:spPr>
          <a:xfrm>
            <a:off x="2167128" y="2757902"/>
            <a:ext cx="900684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A daily assignment checklist with detailed instructions is posted  to Canvas.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The checklist has links to all assignment information.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50B2BA-EBBA-22E6-43C6-F2CA9181A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790" y="511987"/>
            <a:ext cx="1839396" cy="172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1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8635" y="0"/>
            <a:ext cx="7935694" cy="1442674"/>
          </a:xfrm>
        </p:spPr>
        <p:txBody>
          <a:bodyPr anchor="ctr"/>
          <a:lstStyle/>
          <a:p>
            <a:r>
              <a:rPr lang="en-US" sz="7200" dirty="0">
                <a:solidFill>
                  <a:schemeClr val="accent1"/>
                </a:solidFill>
              </a:rPr>
              <a:t>Skyward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886" y="1568614"/>
            <a:ext cx="7276665" cy="2337207"/>
          </a:xfrm>
        </p:spPr>
      </p:pic>
      <p:sp>
        <p:nvSpPr>
          <p:cNvPr id="26" name="TextBox 25"/>
          <p:cNvSpPr txBox="1"/>
          <p:nvPr/>
        </p:nvSpPr>
        <p:spPr>
          <a:xfrm>
            <a:off x="2331446" y="4563212"/>
            <a:ext cx="85041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*You can turn on email notifications for whenever your child is missing an assignment*</a:t>
            </a:r>
          </a:p>
        </p:txBody>
      </p:sp>
    </p:spTree>
    <p:extLst>
      <p:ext uri="{BB962C8B-B14F-4D97-AF65-F5344CB8AC3E}">
        <p14:creationId xmlns:p14="http://schemas.microsoft.com/office/powerpoint/2010/main" val="155162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5280" y="85537"/>
            <a:ext cx="6322271" cy="822643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Course Grading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057" y="1132115"/>
            <a:ext cx="11190513" cy="42946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/>
              <a:t>	Tests											 	90%</a:t>
            </a:r>
          </a:p>
          <a:p>
            <a:pPr marL="0" indent="0">
              <a:buNone/>
            </a:pPr>
            <a:r>
              <a:rPr lang="en-US" b="1" dirty="0"/>
              <a:t>	Quizzes										 	5%</a:t>
            </a:r>
          </a:p>
          <a:p>
            <a:pPr marL="0" indent="0">
              <a:buNone/>
            </a:pPr>
            <a:r>
              <a:rPr lang="en-US" b="1" dirty="0"/>
              <a:t>	Presentations/Projects	             				5%</a:t>
            </a:r>
          </a:p>
          <a:p>
            <a:pPr marL="0" indent="0">
              <a:buNone/>
            </a:pPr>
            <a:r>
              <a:rPr lang="en-US" b="1" dirty="0"/>
              <a:t>	Assignments 									0%	</a:t>
            </a:r>
          </a:p>
          <a:p>
            <a:r>
              <a:rPr lang="en-US" b="1" u="sng" dirty="0"/>
              <a:t>Tests</a:t>
            </a:r>
            <a:r>
              <a:rPr lang="en-US" b="1" dirty="0"/>
              <a:t>– assess knowledge gained at the end of each chapter or series for lessons. Students may retake any Chapter test if they got below an 80% to get up to an 80%.</a:t>
            </a:r>
          </a:p>
          <a:p>
            <a:r>
              <a:rPr lang="en-US" b="1" dirty="0"/>
              <a:t>Quizzes-Quizzes, including subunit tests, are used as formative assessments to check students' understanding and progress during learning.</a:t>
            </a:r>
          </a:p>
          <a:p>
            <a:r>
              <a:rPr lang="en-US" b="1" u="sng" dirty="0"/>
              <a:t>Major assignments (Amplify assignments)</a:t>
            </a:r>
            <a:r>
              <a:rPr lang="en-US" b="1" dirty="0"/>
              <a:t>– will be recorded based on completion but will not affect the overall grade.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Refer to the course syllabus for further details (</a:t>
            </a:r>
            <a:r>
              <a:rPr lang="en-US" b="1" dirty="0">
                <a:solidFill>
                  <a:srgbClr val="7030A0"/>
                </a:solidFill>
              </a:rPr>
              <a:t>in Canvas)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  </a:t>
            </a:r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56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391478" y="1475508"/>
            <a:ext cx="8526367" cy="5257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b="1" dirty="0"/>
              <a:t>Student needs help.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/>
              <a:t>Teach them how to study…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/>
              <a:t>Extra help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Flex time (Tuesdays &amp;Thursdays)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Retake Chapter test if score was below 80% (earn up to 80%)</a:t>
            </a:r>
          </a:p>
          <a:p>
            <a:pPr lvl="2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b="1" dirty="0"/>
              <a:t>Needs a challenge? 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800" dirty="0"/>
              <a:t>Enrichment opportunities in class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Encourage student to reach out!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 marL="365760" lvl="1" indent="0">
              <a:lnSpc>
                <a:spcPct val="90000"/>
              </a:lnSpc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 rot="21242075">
            <a:off x="7039637" y="5772121"/>
            <a:ext cx="50447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marR="0" lvl="1" indent="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94C600"/>
              </a:buClr>
              <a:buSzPct val="76000"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Never hesitate to contact me – </a:t>
            </a:r>
          </a:p>
          <a:p>
            <a:pPr marL="365760" marR="0" lvl="1" indent="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94C600"/>
              </a:buClr>
              <a:buSzPct val="76000"/>
              <a:buFontTx/>
              <a:buNone/>
              <a:tabLst/>
              <a:defRPr/>
            </a:pPr>
            <a:r>
              <a:rPr kumimoji="0" lang="en-US" sz="22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You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know your child best!  </a:t>
            </a:r>
          </a:p>
        </p:txBody>
      </p:sp>
      <p:sp>
        <p:nvSpPr>
          <p:cNvPr id="5" name="Rectangle 4"/>
          <p:cNvSpPr/>
          <p:nvPr/>
        </p:nvSpPr>
        <p:spPr>
          <a:xfrm>
            <a:off x="3289296" y="124692"/>
            <a:ext cx="3466013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A63212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Help/Enrichment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CFB1BA5-DD24-D419-9FAF-70722DCB1791}"/>
                  </a:ext>
                </a:extLst>
              </p14:cNvPr>
              <p14:cNvContentPartPr/>
              <p14:nvPr/>
            </p14:nvContentPartPr>
            <p14:xfrm>
              <a:off x="6433948" y="2698445"/>
              <a:ext cx="18720" cy="30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CFB1BA5-DD24-D419-9FAF-70722DCB179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24772" y="2689445"/>
                <a:ext cx="36706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36E9B02-6F8B-2697-3E96-DD7D4A60C2C5}"/>
                  </a:ext>
                </a:extLst>
              </p14:cNvPr>
              <p14:cNvContentPartPr/>
              <p14:nvPr/>
            </p14:nvContentPartPr>
            <p14:xfrm>
              <a:off x="6755309" y="5753488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36E9B02-6F8B-2697-3E96-DD7D4A60C2C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46309" y="5744848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7FC7F31-1326-34F0-54C6-ABB583028F55}"/>
                  </a:ext>
                </a:extLst>
              </p14:cNvPr>
              <p14:cNvContentPartPr/>
              <p14:nvPr/>
            </p14:nvContentPartPr>
            <p14:xfrm>
              <a:off x="6654509" y="5766088"/>
              <a:ext cx="1440" cy="14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7FC7F31-1326-34F0-54C6-ABB583028F5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45869" y="5757448"/>
                <a:ext cx="19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5BAE6D75-7334-1936-94C3-DEE587778751}"/>
                  </a:ext>
                </a:extLst>
              </p14:cNvPr>
              <p14:cNvContentPartPr/>
              <p14:nvPr/>
            </p14:nvContentPartPr>
            <p14:xfrm>
              <a:off x="6649469" y="5678968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5BAE6D75-7334-1936-94C3-DEE58777875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40829" y="5669968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1D9553CD-202A-B77E-5844-C60ADA0A7B29}"/>
              </a:ext>
            </a:extLst>
          </p:cNvPr>
          <p:cNvSpPr txBox="1"/>
          <p:nvPr/>
        </p:nvSpPr>
        <p:spPr>
          <a:xfrm>
            <a:off x="8308321" y="5050394"/>
            <a:ext cx="2270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Join Math Club!</a:t>
            </a:r>
          </a:p>
        </p:txBody>
      </p:sp>
      <p:sp>
        <p:nvSpPr>
          <p:cNvPr id="19" name="SMARTInkShape-9">
            <a:extLst>
              <a:ext uri="{FF2B5EF4-FFF2-40B4-BE49-F238E27FC236}">
                <a16:creationId xmlns:a16="http://schemas.microsoft.com/office/drawing/2014/main" id="{5B6724F1-7D10-7445-84BD-CFDFCB7E36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2187937" y="2156968"/>
            <a:ext cx="1" cy="32513"/>
          </a:xfrm>
          <a:custGeom>
            <a:avLst/>
            <a:gdLst/>
            <a:ahLst/>
            <a:cxnLst/>
            <a:rect l="0" t="0" r="0" b="0"/>
            <a:pathLst>
              <a:path w="1" h="32513">
                <a:moveTo>
                  <a:pt x="0" y="0"/>
                </a:moveTo>
                <a:lnTo>
                  <a:pt x="0" y="0"/>
                </a:lnTo>
                <a:lnTo>
                  <a:pt x="0" y="32512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80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uiExpand="1" build="p"/>
      <p:bldP spid="2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F331B1C-3C16-4469-B729-CA39D9CB8B11}"/>
                  </a:ext>
                </a:extLst>
              </p14:cNvPr>
              <p14:cNvContentPartPr/>
              <p14:nvPr/>
            </p14:nvContentPartPr>
            <p14:xfrm>
              <a:off x="9299392" y="491412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F331B1C-3C16-4469-B729-CA39D9CB8B1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95072" y="487092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AA4E2D88-20E9-41D1-AD9B-D1EC2B508123}"/>
                  </a:ext>
                </a:extLst>
              </p14:cNvPr>
              <p14:cNvContentPartPr/>
              <p14:nvPr/>
            </p14:nvContentPartPr>
            <p14:xfrm>
              <a:off x="2815903" y="5764058"/>
              <a:ext cx="2160" cy="360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AA4E2D88-20E9-41D1-AD9B-D1EC2B50812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11583" y="5759738"/>
                <a:ext cx="10800" cy="1224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FFE0123-E00D-87B5-9401-B6A944EC7BD2}"/>
              </a:ext>
            </a:extLst>
          </p:cNvPr>
          <p:cNvSpPr txBox="1"/>
          <p:nvPr/>
        </p:nvSpPr>
        <p:spPr>
          <a:xfrm>
            <a:off x="3056106" y="719848"/>
            <a:ext cx="6600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2026-2027 Daily Schedule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7621308-E267-D248-CCDC-8627CAB1D2B3}"/>
                  </a:ext>
                </a:extLst>
              </p14:cNvPr>
              <p14:cNvContentPartPr/>
              <p14:nvPr/>
            </p14:nvContentPartPr>
            <p14:xfrm>
              <a:off x="5779709" y="4441288"/>
              <a:ext cx="2412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7621308-E267-D248-CCDC-8627CAB1D2B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770709" y="4432288"/>
                <a:ext cx="4176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B3841B5-21FE-F77D-60A9-8738EEA13043}"/>
                  </a:ext>
                </a:extLst>
              </p14:cNvPr>
              <p14:cNvContentPartPr/>
              <p14:nvPr/>
            </p14:nvContentPartPr>
            <p14:xfrm>
              <a:off x="4858109" y="3638488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B3841B5-21FE-F77D-60A9-8738EEA1304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49109" y="3629848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94BB2CBD-A71B-4F26-2AEE-CF33134BE672}"/>
              </a:ext>
            </a:extLst>
          </p:cNvPr>
          <p:cNvGrpSpPr/>
          <p:nvPr/>
        </p:nvGrpSpPr>
        <p:grpSpPr>
          <a:xfrm>
            <a:off x="3820949" y="3482968"/>
            <a:ext cx="17280" cy="360"/>
            <a:chOff x="3820949" y="3482968"/>
            <a:chExt cx="1728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5213B42-3EE3-0E2D-CA37-A70D97CF5C72}"/>
                    </a:ext>
                  </a:extLst>
                </p14:cNvPr>
                <p14:cNvContentPartPr/>
                <p14:nvPr/>
              </p14:nvContentPartPr>
              <p14:xfrm>
                <a:off x="3837509" y="3482968"/>
                <a:ext cx="36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5213B42-3EE3-0E2D-CA37-A70D97CF5C72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828869" y="347396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F3C1B4F-E693-1855-556B-7AC6F5CECEED}"/>
                    </a:ext>
                  </a:extLst>
                </p14:cNvPr>
                <p14:cNvContentPartPr/>
                <p14:nvPr/>
              </p14:nvContentPartPr>
              <p14:xfrm>
                <a:off x="3820949" y="3482968"/>
                <a:ext cx="17280" cy="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F3C1B4F-E693-1855-556B-7AC6F5CECEE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811949" y="3473968"/>
                  <a:ext cx="3492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67AD9B5-7A0D-C5A5-5681-62409AB69008}"/>
                  </a:ext>
                </a:extLst>
              </p14:cNvPr>
              <p14:cNvContentPartPr/>
              <p14:nvPr/>
            </p14:nvContentPartPr>
            <p14:xfrm>
              <a:off x="4615469" y="1766128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67AD9B5-7A0D-C5A5-5681-62409AB6900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06469" y="1757488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193C310-FDF5-F6FD-BA63-41BF70834E48}"/>
                  </a:ext>
                </a:extLst>
              </p14:cNvPr>
              <p14:cNvContentPartPr/>
              <p14:nvPr/>
            </p14:nvContentPartPr>
            <p14:xfrm>
              <a:off x="5156549" y="1753888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193C310-FDF5-F6FD-BA63-41BF70834E4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47909" y="1745248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1E73CF37-CBA0-DFAC-E5CA-77C313EA6C66}"/>
                  </a:ext>
                </a:extLst>
              </p14:cNvPr>
              <p14:cNvContentPartPr/>
              <p14:nvPr/>
            </p14:nvContentPartPr>
            <p14:xfrm>
              <a:off x="5131709" y="1847128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1E73CF37-CBA0-DFAC-E5CA-77C313EA6C6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22709" y="1838128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07ED4C76-7CF3-C455-0A83-F54F2EBFEDF3}"/>
                  </a:ext>
                </a:extLst>
              </p14:cNvPr>
              <p14:cNvContentPartPr/>
              <p14:nvPr/>
            </p14:nvContentPartPr>
            <p14:xfrm>
              <a:off x="5548229" y="2357248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07ED4C76-7CF3-C455-0A83-F54F2EBFEDF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39589" y="2348248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74E7FB2A-51E5-0DDC-5C43-B497724A747B}"/>
                  </a:ext>
                </a:extLst>
              </p14:cNvPr>
              <p14:cNvContentPartPr/>
              <p14:nvPr/>
            </p14:nvContentPartPr>
            <p14:xfrm>
              <a:off x="12511049" y="6606541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74E7FB2A-51E5-0DDC-5C43-B497724A747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502049" y="6597901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0D67392B-9DD9-5F8E-8CCE-DAEFDC7EBDD2}"/>
                  </a:ext>
                </a:extLst>
              </p14:cNvPr>
              <p14:cNvContentPartPr/>
              <p14:nvPr/>
            </p14:nvContentPartPr>
            <p14:xfrm>
              <a:off x="2276609" y="5631661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0D67392B-9DD9-5F8E-8CCE-DAEFDC7EBDD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67609" y="5622661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1136C67B-5727-695A-12E8-852B63DD180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669315" y="1753888"/>
            <a:ext cx="6190812" cy="32566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4C0FE93-5812-64D0-5FD1-B69CC89121D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860128" y="1800688"/>
            <a:ext cx="3462394" cy="321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83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7490" y="1027664"/>
            <a:ext cx="7024744" cy="57253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Contact Information: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7682" y="2394858"/>
            <a:ext cx="7223651" cy="4003829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3200" b="1" dirty="0"/>
              <a:t>Jenlee Yin</a:t>
            </a:r>
          </a:p>
          <a:p>
            <a:pPr marL="68580" indent="0">
              <a:buNone/>
            </a:pPr>
            <a:r>
              <a:rPr lang="en-US" sz="3200" b="1" dirty="0"/>
              <a:t>Email:  jyin@lwsd.org</a:t>
            </a:r>
          </a:p>
          <a:p>
            <a:pPr marL="68580" indent="0">
              <a:buNone/>
            </a:pPr>
            <a:r>
              <a:rPr lang="en-US" sz="3200" b="1" dirty="0"/>
              <a:t>		  		</a:t>
            </a:r>
          </a:p>
          <a:p>
            <a:pPr marL="68580" indent="0">
              <a:buNone/>
            </a:pPr>
            <a:r>
              <a:rPr lang="en-US" sz="3200" b="1" dirty="0"/>
              <a:t>Email is the best way to contact me!</a:t>
            </a:r>
          </a:p>
          <a:p>
            <a:pPr marL="68580" indent="0">
              <a:buNone/>
            </a:pPr>
            <a:endParaRPr lang="en-US" b="1" dirty="0"/>
          </a:p>
          <a:p>
            <a:pPr marL="68580" indent="0">
              <a:buNone/>
            </a:pPr>
            <a:endParaRPr lang="en-US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3AA4731-8ED6-4EDB-9B22-800785E380CB}"/>
              </a:ext>
            </a:extLst>
          </p:cNvPr>
          <p:cNvSpPr txBox="1">
            <a:spLocks/>
          </p:cNvSpPr>
          <p:nvPr/>
        </p:nvSpPr>
        <p:spPr>
          <a:xfrm>
            <a:off x="1102951" y="226527"/>
            <a:ext cx="3077286" cy="5725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63212"/>
                </a:solidFill>
                <a:effectLst/>
                <a:uLnTx/>
                <a:uFillTx/>
                <a:latin typeface="Cambria"/>
                <a:ea typeface="+mj-ea"/>
                <a:cs typeface="+mj-cs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22369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B7B574CAC333408E9D10A5B6F508DA" ma:contentTypeVersion="41" ma:contentTypeDescription="Create a new document." ma:contentTypeScope="" ma:versionID="64a805197f1c9e841c39ae04c6549950">
  <xsd:schema xmlns:xsd="http://www.w3.org/2001/XMLSchema" xmlns:xs="http://www.w3.org/2001/XMLSchema" xmlns:p="http://schemas.microsoft.com/office/2006/metadata/properties" xmlns:ns2="9d5a90b5-6b9a-4528-a7db-9ddd61bc2b50" xmlns:ns3="5caa3fe1-921b-4cfa-b3c3-87765ed22c92" targetNamespace="http://schemas.microsoft.com/office/2006/metadata/properties" ma:root="true" ma:fieldsID="4e8fd7986a5d51c4121d10e8f38a12f7" ns2:_="" ns3:_="">
    <xsd:import namespace="9d5a90b5-6b9a-4528-a7db-9ddd61bc2b50"/>
    <xsd:import namespace="5caa3fe1-921b-4cfa-b3c3-87765ed22c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link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5a90b5-6b9a-4528-a7db-9ddd61bc2b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NotebookType" ma:index="20" nillable="true" ma:displayName="Notebook Type" ma:internalName="NotebookType">
      <xsd:simpleType>
        <xsd:restriction base="dms:Text"/>
      </xsd:simpleType>
    </xsd:element>
    <xsd:element name="FolderType" ma:index="21" nillable="true" ma:displayName="Folder Type" ma:internalName="FolderType">
      <xsd:simpleType>
        <xsd:restriction base="dms:Text"/>
      </xsd:simpleType>
    </xsd:element>
    <xsd:element name="CultureName" ma:index="22" nillable="true" ma:displayName="Culture Name" ma:internalName="CultureName">
      <xsd:simpleType>
        <xsd:restriction base="dms:Text"/>
      </xsd:simpleType>
    </xsd:element>
    <xsd:element name="AppVersion" ma:index="23" nillable="true" ma:displayName="App Version" ma:internalName="AppVersion">
      <xsd:simpleType>
        <xsd:restriction base="dms:Text"/>
      </xsd:simpleType>
    </xsd:element>
    <xsd:element name="TeamsChannelId" ma:index="24" nillable="true" ma:displayName="Teams Channel Id" ma:internalName="TeamsChannelId">
      <xsd:simpleType>
        <xsd:restriction base="dms:Text"/>
      </xsd:simpleType>
    </xsd:element>
    <xsd:element name="Owner" ma:index="2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6" nillable="true" ma:displayName="Math Settings" ma:internalName="Math_Settings">
      <xsd:simpleType>
        <xsd:restriction base="dms:Text"/>
      </xsd:simpleType>
    </xsd:element>
    <xsd:element name="DefaultSectionNames" ma:index="2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8" nillable="true" ma:displayName="Is Collaboration Space Locked" ma:internalName="Is_Collaboration_Space_Locked">
      <xsd:simpleType>
        <xsd:restriction base="dms:Boolean"/>
      </xsd:simpleType>
    </xsd:element>
    <xsd:element name="IsNotebookLocked" ma:index="39" nillable="true" ma:displayName="Is Notebook Locked" ma:internalName="IsNotebookLocked">
      <xsd:simpleType>
        <xsd:restriction base="dms:Boolean"/>
      </xsd:simpleType>
    </xsd:element>
    <xsd:element name="Teams_Channel_Section_Location" ma:index="40" nillable="true" ma:displayName="Teams Channel Section Location" ma:internalName="Teams_Channel_Section_Location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43" nillable="true" ma:taxonomy="true" ma:internalName="lcf76f155ced4ddcb4097134ff3c332f" ma:taxonomyFieldName="MediaServiceImageTags" ma:displayName="Image Tags" ma:readOnly="false" ma:fieldId="{5cf76f15-5ced-4ddc-b409-7134ff3c332f}" ma:taxonomyMulti="true" ma:sspId="b104075f-ba53-4f13-950d-93eae22c5c9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7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ed" ma:index="48" nillable="true" ma:displayName="linked" ma:format="Dropdown" ma:internalName="linked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a3fe1-921b-4cfa-b3c3-87765ed22c9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44" nillable="true" ma:displayName="Taxonomy Catch All Column" ma:hidden="true" ma:list="{ee15c861-f72a-4437-b5c9-69bfe9c87e15}" ma:internalName="TaxCatchAll" ma:showField="CatchAllData" ma:web="5caa3fe1-921b-4cfa-b3c3-87765ed22c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chers xmlns="9d5a90b5-6b9a-4528-a7db-9ddd61bc2b50">
      <UserInfo>
        <DisplayName/>
        <AccountId xsi:nil="true"/>
        <AccountType/>
      </UserInfo>
    </Teachers>
    <Students xmlns="9d5a90b5-6b9a-4528-a7db-9ddd61bc2b50">
      <UserInfo>
        <DisplayName/>
        <AccountId xsi:nil="true"/>
        <AccountType/>
      </UserInfo>
    </Students>
    <Distribution_Groups xmlns="9d5a90b5-6b9a-4528-a7db-9ddd61bc2b50" xsi:nil="true"/>
    <Self_Registration_Enabled xmlns="9d5a90b5-6b9a-4528-a7db-9ddd61bc2b50" xsi:nil="true"/>
    <Is_Collaboration_Space_Locked xmlns="9d5a90b5-6b9a-4528-a7db-9ddd61bc2b50" xsi:nil="true"/>
    <LMS_Mappings xmlns="9d5a90b5-6b9a-4528-a7db-9ddd61bc2b50" xsi:nil="true"/>
    <FolderType xmlns="9d5a90b5-6b9a-4528-a7db-9ddd61bc2b50" xsi:nil="true"/>
    <CultureName xmlns="9d5a90b5-6b9a-4528-a7db-9ddd61bc2b50" xsi:nil="true"/>
    <Has_Teacher_Only_SectionGroup xmlns="9d5a90b5-6b9a-4528-a7db-9ddd61bc2b50" xsi:nil="true"/>
    <TaxCatchAll xmlns="5caa3fe1-921b-4cfa-b3c3-87765ed22c92" xsi:nil="true"/>
    <Invited_Teachers xmlns="9d5a90b5-6b9a-4528-a7db-9ddd61bc2b50" xsi:nil="true"/>
    <IsNotebookLocked xmlns="9d5a90b5-6b9a-4528-a7db-9ddd61bc2b50" xsi:nil="true"/>
    <NotebookType xmlns="9d5a90b5-6b9a-4528-a7db-9ddd61bc2b50" xsi:nil="true"/>
    <Templates xmlns="9d5a90b5-6b9a-4528-a7db-9ddd61bc2b50" xsi:nil="true"/>
    <Teams_Channel_Section_Location xmlns="9d5a90b5-6b9a-4528-a7db-9ddd61bc2b50" xsi:nil="true"/>
    <Owner xmlns="9d5a90b5-6b9a-4528-a7db-9ddd61bc2b50">
      <UserInfo>
        <DisplayName/>
        <AccountId xsi:nil="true"/>
        <AccountType/>
      </UserInfo>
    </Owner>
    <Math_Settings xmlns="9d5a90b5-6b9a-4528-a7db-9ddd61bc2b50" xsi:nil="true"/>
    <DefaultSectionNames xmlns="9d5a90b5-6b9a-4528-a7db-9ddd61bc2b50" xsi:nil="true"/>
    <AppVersion xmlns="9d5a90b5-6b9a-4528-a7db-9ddd61bc2b50" xsi:nil="true"/>
    <Student_Groups xmlns="9d5a90b5-6b9a-4528-a7db-9ddd61bc2b50">
      <UserInfo>
        <DisplayName/>
        <AccountId xsi:nil="true"/>
        <AccountType/>
      </UserInfo>
    </Student_Groups>
    <lcf76f155ced4ddcb4097134ff3c332f xmlns="9d5a90b5-6b9a-4528-a7db-9ddd61bc2b50">
      <Terms xmlns="http://schemas.microsoft.com/office/infopath/2007/PartnerControls"/>
    </lcf76f155ced4ddcb4097134ff3c332f>
    <linked xmlns="9d5a90b5-6b9a-4528-a7db-9ddd61bc2b50" xsi:nil="true"/>
    <TeamsChannelId xmlns="9d5a90b5-6b9a-4528-a7db-9ddd61bc2b50" xsi:nil="true"/>
    <Invited_Students xmlns="9d5a90b5-6b9a-4528-a7db-9ddd61bc2b50" xsi:nil="true"/>
  </documentManagement>
</p:properties>
</file>

<file path=customXml/itemProps1.xml><?xml version="1.0" encoding="utf-8"?>
<ds:datastoreItem xmlns:ds="http://schemas.openxmlformats.org/officeDocument/2006/customXml" ds:itemID="{998E36D2-F06E-47E4-85A4-CD8C2FC24564}"/>
</file>

<file path=customXml/itemProps2.xml><?xml version="1.0" encoding="utf-8"?>
<ds:datastoreItem xmlns:ds="http://schemas.openxmlformats.org/officeDocument/2006/customXml" ds:itemID="{E6D128EF-1853-4A0E-8B4F-7C9143C04FA8}"/>
</file>

<file path=customXml/itemProps3.xml><?xml version="1.0" encoding="utf-8"?>
<ds:datastoreItem xmlns:ds="http://schemas.openxmlformats.org/officeDocument/2006/customXml" ds:itemID="{01B638A3-BB86-4477-9DCA-55057E826FB8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443</Words>
  <Application>Microsoft Office PowerPoint</Application>
  <PresentationFormat>Widescreen</PresentationFormat>
  <Paragraphs>86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Arial</vt:lpstr>
      <vt:lpstr>Calibri</vt:lpstr>
      <vt:lpstr>Cambria</vt:lpstr>
      <vt:lpstr>Rage Italic</vt:lpstr>
      <vt:lpstr>Sketchbook</vt:lpstr>
      <vt:lpstr>PowerPoint Presentation</vt:lpstr>
      <vt:lpstr>About Ms. Yin</vt:lpstr>
      <vt:lpstr>Math 7+(7th and 8th combined): Common Core Standards </vt:lpstr>
      <vt:lpstr>Projects and Activities</vt:lpstr>
      <vt:lpstr>Canvas</vt:lpstr>
      <vt:lpstr>Skyward</vt:lpstr>
      <vt:lpstr>Course Grading</vt:lpstr>
      <vt:lpstr>PowerPoint Presentation</vt:lpstr>
      <vt:lpstr>PowerPoint Presentation</vt:lpstr>
      <vt:lpstr>Contact Information: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Jenlee Yin</dc:creator>
  <cp:lastModifiedBy>Jo Anne Peterson</cp:lastModifiedBy>
  <cp:revision>2</cp:revision>
  <dcterms:created xsi:type="dcterms:W3CDTF">2026-09-21T21:57:36Z</dcterms:created>
  <dcterms:modified xsi:type="dcterms:W3CDTF">2026-09-22T21:41:18Z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0x010100CBB7B574CAC333408E9D10A5B6F508DA</vt:lpwstr>
  </property>
</Properties>
</file>