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4"/>
  </p:notesMasterIdLst>
  <p:sldIdLst>
    <p:sldId id="259" r:id="rId5"/>
    <p:sldId id="258" r:id="rId6"/>
    <p:sldId id="261" r:id="rId7"/>
    <p:sldId id="262" r:id="rId8"/>
    <p:sldId id="264" r:id="rId9"/>
    <p:sldId id="267" r:id="rId10"/>
    <p:sldId id="268" r:id="rId11"/>
    <p:sldId id="269" r:id="rId12"/>
    <p:sldId id="270" r:id="rId13"/>
    <p:sldId id="271" r:id="rId14"/>
    <p:sldId id="272" r:id="rId15"/>
    <p:sldId id="273" r:id="rId16"/>
    <p:sldId id="274" r:id="rId17"/>
    <p:sldId id="276" r:id="rId18"/>
    <p:sldId id="279" r:id="rId19"/>
    <p:sldId id="280" r:id="rId20"/>
    <p:sldId id="265" r:id="rId21"/>
    <p:sldId id="281" r:id="rId22"/>
    <p:sldId id="283" r:id="rId23"/>
  </p:sldIdLst>
  <p:sldSz cx="18288000" cy="10287000"/>
  <p:notesSz cx="6858000" cy="9144000"/>
  <p:embeddedFontLst>
    <p:embeddedFont>
      <p:font typeface="Calibri (MS) Bold" panose="020B0604020202020204" charset="0"/>
      <p:regular r:id="rId25"/>
    </p:embeddedFont>
    <p:embeddedFont>
      <p:font typeface="Calibri (MS) Light" panose="020B0604020202020204" charset="0"/>
      <p:regular r:id="rId26"/>
    </p:embeddedFont>
    <p:embeddedFont>
      <p:font typeface="Canva Student Font" panose="020B0604020202020204" charset="0"/>
      <p:regular r:id="rId27"/>
    </p:embeddedFont>
    <p:embeddedFont>
      <p:font typeface="Glacial Indifference" panose="020B0604020202020204" charset="0"/>
      <p:regular r:id="rId28"/>
    </p:embeddedFont>
    <p:embeddedFont>
      <p:font typeface="Hero" panose="020B0604020202020204" charset="0"/>
      <p:regular r:id="rId29"/>
    </p:embeddedFont>
    <p:embeddedFont>
      <p:font typeface="Hero Bold" panose="020B0604020202020204" charset="0"/>
      <p:regular r:id="rId30"/>
    </p:embeddedFont>
    <p:embeddedFont>
      <p:font typeface="Marykate" panose="020B0604020202020204" charset="0"/>
      <p:regular r:id="rId31"/>
    </p:embeddedFont>
    <p:embeddedFont>
      <p:font typeface="TC October"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C9C0"/>
    <a:srgbClr val="D091AD"/>
    <a:srgbClr val="F5C718"/>
    <a:srgbClr val="5DB7DB"/>
    <a:srgbClr val="F7CE46"/>
    <a:srgbClr val="95DE93"/>
    <a:srgbClr val="78D975"/>
    <a:srgbClr val="01AFDB"/>
    <a:srgbClr val="05BEFF"/>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4660"/>
  </p:normalViewPr>
  <p:slideViewPr>
    <p:cSldViewPr snapToGrid="0">
      <p:cViewPr varScale="1">
        <p:scale>
          <a:sx n="39" d="100"/>
          <a:sy n="39" d="100"/>
        </p:scale>
        <p:origin x="912"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ester Jacqueline" userId="8d744f10-170b-4e82-aef0-e7c9e097f131" providerId="ADAL" clId="{7099B119-A733-4532-B2E3-5AAB02CAE435}"/>
    <pc:docChg chg="custSel delSld modSld">
      <pc:chgData name="Oester Jacqueline" userId="8d744f10-170b-4e82-aef0-e7c9e097f131" providerId="ADAL" clId="{7099B119-A733-4532-B2E3-5AAB02CAE435}" dt="2026-09-11T16:35:41.867" v="10" actId="478"/>
      <pc:docMkLst>
        <pc:docMk/>
      </pc:docMkLst>
      <pc:sldChg chg="del">
        <pc:chgData name="Oester Jacqueline" userId="8d744f10-170b-4e82-aef0-e7c9e097f131" providerId="ADAL" clId="{7099B119-A733-4532-B2E3-5AAB02CAE435}" dt="2026-09-11T16:35:34.679" v="9" actId="2696"/>
        <pc:sldMkLst>
          <pc:docMk/>
          <pc:sldMk cId="0" sldId="257"/>
        </pc:sldMkLst>
      </pc:sldChg>
      <pc:sldChg chg="addSp modSp mod">
        <pc:chgData name="Oester Jacqueline" userId="8d744f10-170b-4e82-aef0-e7c9e097f131" providerId="ADAL" clId="{7099B119-A733-4532-B2E3-5AAB02CAE435}" dt="2026-09-11T16:35:12.422" v="8" actId="196"/>
        <pc:sldMkLst>
          <pc:docMk/>
          <pc:sldMk cId="0" sldId="262"/>
        </pc:sldMkLst>
        <pc:picChg chg="add mod">
          <ac:chgData name="Oester Jacqueline" userId="8d744f10-170b-4e82-aef0-e7c9e097f131" providerId="ADAL" clId="{7099B119-A733-4532-B2E3-5AAB02CAE435}" dt="2026-09-11T16:35:12.422" v="8" actId="196"/>
          <ac:picMkLst>
            <pc:docMk/>
            <pc:sldMk cId="0" sldId="262"/>
            <ac:picMk id="7" creationId="{40BB5838-517C-475D-73E5-9502B560D535}"/>
          </ac:picMkLst>
        </pc:picChg>
      </pc:sldChg>
      <pc:sldChg chg="addSp modSp mod">
        <pc:chgData name="Oester Jacqueline" userId="8d744f10-170b-4e82-aef0-e7c9e097f131" providerId="ADAL" clId="{7099B119-A733-4532-B2E3-5AAB02CAE435}" dt="2026-09-11T16:33:56.587" v="3" actId="1076"/>
        <pc:sldMkLst>
          <pc:docMk/>
          <pc:sldMk cId="0" sldId="279"/>
        </pc:sldMkLst>
        <pc:picChg chg="add mod">
          <ac:chgData name="Oester Jacqueline" userId="8d744f10-170b-4e82-aef0-e7c9e097f131" providerId="ADAL" clId="{7099B119-A733-4532-B2E3-5AAB02CAE435}" dt="2026-09-11T16:33:56.587" v="3" actId="1076"/>
          <ac:picMkLst>
            <pc:docMk/>
            <pc:sldMk cId="0" sldId="279"/>
            <ac:picMk id="15" creationId="{D24356A3-B19B-9B13-0DB5-90E069A407AE}"/>
          </ac:picMkLst>
        </pc:picChg>
      </pc:sldChg>
      <pc:sldChg chg="delSp mod">
        <pc:chgData name="Oester Jacqueline" userId="8d744f10-170b-4e82-aef0-e7c9e097f131" providerId="ADAL" clId="{7099B119-A733-4532-B2E3-5AAB02CAE435}" dt="2026-09-11T16:35:41.867" v="10" actId="478"/>
        <pc:sldMkLst>
          <pc:docMk/>
          <pc:sldMk cId="0" sldId="281"/>
        </pc:sldMkLst>
        <pc:spChg chg="del">
          <ac:chgData name="Oester Jacqueline" userId="8d744f10-170b-4e82-aef0-e7c9e097f131" providerId="ADAL" clId="{7099B119-A733-4532-B2E3-5AAB02CAE435}" dt="2026-09-11T16:35:41.867" v="10" actId="478"/>
          <ac:spMkLst>
            <pc:docMk/>
            <pc:sldMk cId="0" sldId="281"/>
            <ac:spMk id="3" creationId="{00000000-0000-0000-0000-000000000000}"/>
          </ac:spMkLst>
        </pc:spChg>
      </pc:sldChg>
      <pc:sldChg chg="addSp modSp mod">
        <pc:chgData name="Oester Jacqueline" userId="8d744f10-170b-4e82-aef0-e7c9e097f131" providerId="ADAL" clId="{7099B119-A733-4532-B2E3-5AAB02CAE435}" dt="2026-09-11T16:34:31.328" v="7" actId="1076"/>
        <pc:sldMkLst>
          <pc:docMk/>
          <pc:sldMk cId="0" sldId="283"/>
        </pc:sldMkLst>
        <pc:picChg chg="add mod">
          <ac:chgData name="Oester Jacqueline" userId="8d744f10-170b-4e82-aef0-e7c9e097f131" providerId="ADAL" clId="{7099B119-A733-4532-B2E3-5AAB02CAE435}" dt="2026-09-11T16:34:31.328" v="7" actId="1076"/>
          <ac:picMkLst>
            <pc:docMk/>
            <pc:sldMk cId="0" sldId="283"/>
            <ac:picMk id="20" creationId="{6731CEE6-235A-AC95-5D92-5A543BF7FD44}"/>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01AE-4028-95D2-2F38D4CA13E1}"/>
              </c:ext>
            </c:extLst>
          </c:dPt>
          <c:dPt>
            <c:idx val="1"/>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01AE-4028-95D2-2F38D4CA13E1}"/>
              </c:ext>
            </c:extLst>
          </c:dPt>
          <c:dPt>
            <c:idx val="2"/>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4-5663-417A-B1E8-5E5F9A29F221}"/>
              </c:ext>
            </c:extLst>
          </c:dPt>
          <c:dLbls>
            <c:dLbl>
              <c:idx val="0"/>
              <c:layout>
                <c:manualLayout>
                  <c:x val="-4.6498426818684054E-2"/>
                  <c:y val="3.3495580396284717E-2"/>
                </c:manualLayout>
              </c:layout>
              <c:tx>
                <c:rich>
                  <a:bodyPr/>
                  <a:lstStyle/>
                  <a:p>
                    <a:fld id="{31ECD68F-9CA3-4B78-BF85-B42AECE95E70}" type="CATEGORYNAME">
                      <a:rPr lang="en-US" sz="2800" dirty="0">
                        <a:solidFill>
                          <a:schemeClr val="bg1"/>
                        </a:solidFill>
                      </a:rPr>
                      <a:pPr/>
                      <a:t>[CATEGORY NAME]</a:t>
                    </a:fld>
                    <a:r>
                      <a:rPr lang="en-US" sz="2800" baseline="0" dirty="0">
                        <a:solidFill>
                          <a:schemeClr val="bg1"/>
                        </a:solidFill>
                      </a:rPr>
                      <a:t>
</a:t>
                    </a:r>
                    <a:fld id="{01F1628F-524C-4684-A287-968D277303EA}" type="PERCENTAGE">
                      <a:rPr lang="en-US" sz="2800" baseline="0" dirty="0">
                        <a:solidFill>
                          <a:schemeClr val="bg1"/>
                        </a:solidFill>
                      </a:rPr>
                      <a:pPr/>
                      <a:t>[PERCENTAGE]</a:t>
                    </a:fld>
                    <a:endParaRPr lang="en-US" sz="2800" baseline="0" dirty="0">
                      <a:solidFill>
                        <a:schemeClr val="bg1"/>
                      </a:solidFill>
                    </a:endParaRPr>
                  </a:p>
                </c:rich>
              </c:tx>
              <c:showLegendKey val="0"/>
              <c:showVal val="0"/>
              <c:showCatName val="1"/>
              <c:showSerName val="0"/>
              <c:showPercent val="1"/>
              <c:showBubbleSize val="0"/>
              <c:extLst>
                <c:ext xmlns:c15="http://schemas.microsoft.com/office/drawing/2012/chart" uri="{CE6537A1-D6FC-4f65-9D91-7224C49458BB}">
                  <c15:layout>
                    <c:manualLayout>
                      <c:w val="0.52197258564320037"/>
                      <c:h val="0.34671263274313707"/>
                    </c:manualLayout>
                  </c15:layout>
                  <c15:dlblFieldTable/>
                  <c15:showDataLabelsRange val="0"/>
                </c:ext>
                <c:ext xmlns:c16="http://schemas.microsoft.com/office/drawing/2014/chart" uri="{C3380CC4-5D6E-409C-BE32-E72D297353CC}">
                  <c16:uniqueId val="{00000001-01AE-4028-95D2-2F38D4CA13E1}"/>
                </c:ext>
              </c:extLst>
            </c:dLbl>
            <c:dLbl>
              <c:idx val="1"/>
              <c:layout>
                <c:manualLayout>
                  <c:x val="-0.29213486017820833"/>
                  <c:y val="-1.9436209117390107E-2"/>
                </c:manualLayout>
              </c:layout>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26872661817674937"/>
                      <c:h val="0.35737918009894953"/>
                    </c:manualLayout>
                  </c15:layout>
                </c:ext>
                <c:ext xmlns:c16="http://schemas.microsoft.com/office/drawing/2014/chart" uri="{C3380CC4-5D6E-409C-BE32-E72D297353CC}">
                  <c16:uniqueId val="{00000003-01AE-4028-95D2-2F38D4CA13E1}"/>
                </c:ext>
              </c:extLst>
            </c:dLbl>
            <c:dLbl>
              <c:idx val="2"/>
              <c:layout>
                <c:manualLayout>
                  <c:x val="0.19101125473190547"/>
                  <c:y val="0.12510763487424872"/>
                </c:manualLayout>
              </c:layout>
              <c:tx>
                <c:rich>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fld id="{ED6D3EBC-EAE5-4AF0-A57F-907C1E5F551F}" type="CATEGORYNAME">
                      <a:rPr lang="en-US" sz="2800">
                        <a:solidFill>
                          <a:schemeClr val="bg1"/>
                        </a:solidFill>
                      </a:rPr>
                      <a:pPr>
                        <a:defRPr sz="2800">
                          <a:solidFill>
                            <a:schemeClr val="bg1"/>
                          </a:solidFill>
                        </a:defRPr>
                      </a:pPr>
                      <a:t>[CATEGORY NAME]</a:t>
                    </a:fld>
                    <a:r>
                      <a:rPr lang="en-US" sz="2800" baseline="0" dirty="0">
                        <a:solidFill>
                          <a:schemeClr val="bg1"/>
                        </a:solidFill>
                      </a:rPr>
                      <a:t>
</a:t>
                    </a:r>
                    <a:fld id="{49887FAE-C08F-455C-8451-8528AA0A6E24}" type="PERCENTAGE">
                      <a:rPr lang="en-US" sz="2800" baseline="0">
                        <a:solidFill>
                          <a:schemeClr val="bg1"/>
                        </a:solidFill>
                      </a:rPr>
                      <a:pPr>
                        <a:defRPr sz="2800">
                          <a:solidFill>
                            <a:schemeClr val="bg1"/>
                          </a:solidFill>
                        </a:defRPr>
                      </a:pPr>
                      <a:t>[PERCENTAGE]</a:t>
                    </a:fld>
                    <a:endParaRPr lang="en-US" sz="2800" baseline="0" dirty="0">
                      <a:solidFill>
                        <a:schemeClr val="bg1"/>
                      </a:solidFill>
                    </a:endParaRPr>
                  </a:p>
                </c:rich>
              </c:tx>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2883894431556463"/>
                      <c:h val="0.44410718196396654"/>
                    </c:manualLayout>
                  </c15:layout>
                  <c15:dlblFieldTable/>
                  <c15:showDataLabelsRange val="0"/>
                </c:ext>
                <c:ext xmlns:c16="http://schemas.microsoft.com/office/drawing/2014/chart" uri="{C3380CC4-5D6E-409C-BE32-E72D297353CC}">
                  <c16:uniqueId val="{00000004-5663-417A-B1E8-5E5F9A29F221}"/>
                </c:ext>
              </c:extLst>
            </c:dLbl>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Instructional Materials and Resources</c:v>
                </c:pt>
                <c:pt idx="1">
                  <c:v>Personnel</c:v>
                </c:pt>
                <c:pt idx="2">
                  <c:v>Curriculum Development &amp; Coordination</c:v>
                </c:pt>
              </c:strCache>
            </c:strRef>
          </c:cat>
          <c:val>
            <c:numRef>
              <c:f>Sheet1!$B$2:$B$4</c:f>
              <c:numCache>
                <c:formatCode>#,##0.00</c:formatCode>
                <c:ptCount val="3"/>
                <c:pt idx="0" formatCode="General">
                  <c:v>10336.39</c:v>
                </c:pt>
                <c:pt idx="1">
                  <c:v>103894.1</c:v>
                </c:pt>
                <c:pt idx="2" formatCode="General">
                  <c:v>87265.08</c:v>
                </c:pt>
              </c:numCache>
            </c:numRef>
          </c:val>
          <c:extLst>
            <c:ext xmlns:c16="http://schemas.microsoft.com/office/drawing/2014/chart" uri="{C3380CC4-5D6E-409C-BE32-E72D297353CC}">
              <c16:uniqueId val="{00000004-01AE-4028-95D2-2F38D4CA13E1}"/>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2-A1C3-4DB9-AE98-8F60363D70AF}"/>
              </c:ext>
            </c:extLst>
          </c:dPt>
          <c:dPt>
            <c:idx val="1"/>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A1C3-4DB9-AE98-8F60363D70AF}"/>
              </c:ext>
            </c:extLst>
          </c:dPt>
          <c:dLbls>
            <c:dLbl>
              <c:idx val="0"/>
              <c:layout>
                <c:manualLayout>
                  <c:x val="-3.6233648513536082E-2"/>
                  <c:y val="4.9843679232768414E-4"/>
                </c:manualLayout>
              </c:layout>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accent4"/>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A1C3-4DB9-AE98-8F60363D70AF}"/>
                </c:ext>
              </c:extLst>
            </c:dLbl>
            <c:dLbl>
              <c:idx val="1"/>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accent4"/>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7359554234328568"/>
                      <c:h val="0.35737918009894953"/>
                    </c:manualLayout>
                  </c15:layout>
                </c:ext>
                <c:ext xmlns:c16="http://schemas.microsoft.com/office/drawing/2014/chart" uri="{C3380CC4-5D6E-409C-BE32-E72D297353CC}">
                  <c16:uniqueId val="{00000001-A1C3-4DB9-AE98-8F60363D70AF}"/>
                </c:ext>
              </c:extLst>
            </c:dLbl>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rgbClr val="FFC000"/>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Parent Events</c:v>
                </c:pt>
                <c:pt idx="1">
                  <c:v>Instructional Resourses</c:v>
                </c:pt>
              </c:strCache>
            </c:strRef>
          </c:cat>
          <c:val>
            <c:numRef>
              <c:f>Sheet1!$B$2:$B$3</c:f>
              <c:numCache>
                <c:formatCode>General</c:formatCode>
                <c:ptCount val="2"/>
                <c:pt idx="0">
                  <c:v>750</c:v>
                </c:pt>
                <c:pt idx="1">
                  <c:v>5500</c:v>
                </c:pt>
              </c:numCache>
            </c:numRef>
          </c:val>
          <c:extLst>
            <c:ext xmlns:c16="http://schemas.microsoft.com/office/drawing/2014/chart" uri="{C3380CC4-5D6E-409C-BE32-E72D297353CC}">
              <c16:uniqueId val="{00000000-A1C3-4DB9-AE98-8F60363D70AF}"/>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Evidence: Upload completed presentation and recorded feedback as part of the evidence to support the Annual Meeting Materials. Do not forget the sign-in sheets, and survey/feedback that you receive throughout the meeting. ​</a:t>
            </a:r>
          </a:p>
          <a:p>
            <a:endParaRPr lang="en-US"/>
          </a:p>
          <a:p>
            <a:endParaRPr lang="en-US"/>
          </a:p>
          <a:p>
            <a:r>
              <a:rPr lang="en-US"/>
              <a:t>*** CORRECT anything in RED to be your specific school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Highlight the Title I Program here in Pinellas County.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r>
              <a:rPr lang="en-US"/>
              <a:t>The Florida Department of Education receives funds from the federal government. Districts receive Title I funds from Department of Education, and the school district distributes these funds to schools based on the percentage of children eligible for free/reduced price lunch; however, students do not have to be from low-income families to receive help.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r>
              <a:rPr lang="en-US"/>
              <a:t>Title I is supplemental federal funding that provides e​</a:t>
            </a:r>
          </a:p>
          <a:p>
            <a:endParaRPr lang="en-US"/>
          </a:p>
          <a:p>
            <a:r>
              <a:rPr lang="en-US"/>
              <a:t>​</a:t>
            </a:r>
          </a:p>
          <a:p>
            <a:endParaRPr lang="en-US"/>
          </a:p>
          <a:p>
            <a:r>
              <a:rPr lang="en-US"/>
              <a:t>Definition: provided in addition to what is already present or available to complete or enhance it extra academic support and learning opportunities for economically disadvantaged students.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OPTIONAL</a:t>
            </a:r>
          </a:p>
          <a:p>
            <a:endParaRPr lang="en-US"/>
          </a:p>
          <a:p>
            <a:r>
              <a:rPr lang="en-US"/>
              <a:t>Use additional slides if necessary.  This is where you want to really highlight Title I funding and how it positively impacts your scholars! ​</a:t>
            </a:r>
          </a:p>
          <a:p>
            <a:endParaRPr lang="en-US"/>
          </a:p>
          <a:p>
            <a:r>
              <a:rPr lang="en-US"/>
              <a:t>​</a:t>
            </a:r>
          </a:p>
          <a:p>
            <a:endParaRPr lang="en-US"/>
          </a:p>
          <a:p>
            <a:r>
              <a:rPr lang="en-US"/>
              <a:t>Additional supplemental personnel (add specific positions)​</a:t>
            </a:r>
          </a:p>
          <a:p>
            <a:endParaRPr lang="en-US"/>
          </a:p>
          <a:p>
            <a:r>
              <a:rPr lang="en-US"/>
              <a:t>Additional training opportunities for school staff (add specific trainings offered at your site)​</a:t>
            </a:r>
          </a:p>
          <a:p>
            <a:endParaRPr lang="en-US"/>
          </a:p>
          <a:p>
            <a:r>
              <a:rPr lang="en-US"/>
              <a:t>Extended Learning Opportunities (before and/or after school programs)​</a:t>
            </a:r>
          </a:p>
          <a:p>
            <a:endParaRPr lang="en-US"/>
          </a:p>
          <a:p>
            <a:r>
              <a:rPr lang="en-US"/>
              <a:t>Supplemental teaching materials, equipment, and technology​</a:t>
            </a:r>
          </a:p>
          <a:p>
            <a:endParaRPr lang="en-US"/>
          </a:p>
          <a:p>
            <a:r>
              <a:rPr lang="en-US"/>
              <a:t>Parent and Family Engagement Resources and Training Workshops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r>
              <a:rPr lang="en-US"/>
              <a:t>Evidence for input – input from school can be a survey or notes, which include quotes related to what was shared as feedback AND how this input will be used to inform the PFEP and future engagement activities. ​</a:t>
            </a:r>
          </a:p>
          <a:p>
            <a:endParaRPr lang="en-US"/>
          </a:p>
          <a:p>
            <a:r>
              <a:rPr lang="en-US"/>
              <a:t>​</a:t>
            </a:r>
          </a:p>
          <a:p>
            <a:endParaRPr lang="en-US"/>
          </a:p>
          <a:p>
            <a:r>
              <a:rPr lang="en-US"/>
              <a:t>Evidence of Attendance – please include attendance of DIVERSE stakeholder group/s.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r>
              <a:rPr lang="en-US"/>
              <a:t>change all in red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r>
              <a:rPr lang="en-US"/>
              <a:t>SAMPLE ONLY  - Delete Slide ​and make your own </a:t>
            </a:r>
          </a:p>
          <a:p>
            <a:endParaRPr lang="en-US"/>
          </a:p>
          <a:p>
            <a:r>
              <a:rPr lang="en-US"/>
              <a:t>Highlight your budget and resources and how they will be used to support family engagement.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r>
              <a:rPr lang="en-US"/>
              <a:t>As a Title I parent you have the right to be involved in the development of the following plans and documents for our school which can be found on our website (insert website) to view as well as in the Parent Station located (insert location here). ​</a:t>
            </a:r>
          </a:p>
          <a:p>
            <a:endParaRPr lang="en-US"/>
          </a:p>
          <a:p>
            <a:r>
              <a:rPr lang="en-US"/>
              <a:t>​Our school’s Title I Parent Station is located (insert location or photo of Title I Parent Station- front office and on the webpage). Please include photo as part of the evidence monitoring. ​</a:t>
            </a:r>
          </a:p>
          <a:p>
            <a:endParaRPr lang="en-US"/>
          </a:p>
          <a:p>
            <a:r>
              <a:rPr lang="en-US"/>
              <a:t>​You will find a copy of our School Improvement Plan, Title I Schoolwide Plan, School’s PFEP, the School District’s PFEP, Parent’s Right to Know Memo, Upcoming Events, Compact, (insert other documents at your station)​</a:t>
            </a:r>
          </a:p>
          <a:p>
            <a:endParaRPr lang="en-US"/>
          </a:p>
          <a:p>
            <a:r>
              <a:rPr lang="en-US"/>
              <a:t>​</a:t>
            </a:r>
          </a:p>
          <a:p>
            <a:endParaRPr lang="en-US"/>
          </a:p>
          <a:p>
            <a:r>
              <a:rPr lang="en-US"/>
              <a:t>School Improvement Plan (SIP)​</a:t>
            </a:r>
          </a:p>
          <a:p>
            <a:r>
              <a:rPr lang="en-US"/>
              <a:t>Parent and Family Engagement Plan ​</a:t>
            </a:r>
          </a:p>
          <a:p>
            <a:r>
              <a:rPr lang="en-US"/>
              <a:t>Title I Schoolwide Plan ​</a:t>
            </a:r>
          </a:p>
          <a:p>
            <a:r>
              <a:rPr lang="en-US"/>
              <a:t>School-Parent-Student Compact​</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r>
              <a:rPr lang="en-US"/>
              <a:t>At the elementary level, school compacts are used as a progress monitoring tool through the year during parent teacher conferences.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r>
              <a:rPr lang="en-US"/>
              <a:t>Please insert an example of your updated school compact. Highlight any things that unique to your school’s compact.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r>
              <a:rPr lang="en-US"/>
              <a:t>Provide information on the specific committees that parents can be involved. Include the purpose, date and time of meetings. ​</a:t>
            </a:r>
          </a:p>
          <a:p>
            <a:endParaRPr lang="en-US"/>
          </a:p>
          <a:p>
            <a:r>
              <a:rPr lang="en-US"/>
              <a:t>Explain the PFEP and its purpose. ​</a:t>
            </a:r>
          </a:p>
          <a:p>
            <a:endParaRPr lang="en-US"/>
          </a:p>
          <a:p>
            <a:r>
              <a:rPr lang="en-US"/>
              <a:t>Consider the evidence related Title I Crate, Sample of Evidence,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endParaRPr lang="en-US"/>
          </a:p>
          <a:p>
            <a:r>
              <a:rPr lang="en-US"/>
              <a:t>All curriculum, instruction and assessments are based on student-centered expectations.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r>
              <a:rPr lang="en-US"/>
              <a:t>Please add your PAC representative in slide and share with your Title I Specialist. ​</a:t>
            </a:r>
          </a:p>
          <a:p>
            <a:endParaRPr lang="en-US"/>
          </a:p>
          <a:p>
            <a:r>
              <a:rPr lang="en-US"/>
              <a:t>​https://forms.office.com/Pages/ResponsePage.aspx?id=BZM8c9c5GkaGb_3ye_PH_ywWjljlMQdDv9wc58mKxfhUMlBCTlJTQkVCUkNDTjNIUTBaQTZSSDI1My4u</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OPTIONAL </a:t>
            </a:r>
          </a:p>
          <a:p>
            <a:endParaRPr lang="en-US"/>
          </a:p>
          <a:p>
            <a:r>
              <a:rPr lang="en-US"/>
              <a:t>Based on the FSA data and school grades, there is a lot to celebrate!!​</a:t>
            </a:r>
          </a:p>
          <a:p>
            <a:endParaRPr lang="en-US"/>
          </a:p>
          <a:p>
            <a:r>
              <a:rPr lang="en-US"/>
              <a:t>How did your Title I Resources support or enhance the work that you were able to get done?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OPTIONAL</a:t>
            </a:r>
          </a:p>
          <a:p>
            <a:endParaRPr lang="en-US"/>
          </a:p>
          <a:p>
            <a:r>
              <a:rPr lang="en-US"/>
              <a:t>Do you have a calendar of key events that are included in your PFEP. ​</a:t>
            </a:r>
          </a:p>
          <a:p>
            <a:endParaRPr lang="en-US"/>
          </a:p>
          <a:p>
            <a:r>
              <a:rPr lang="en-US"/>
              <a:t>​</a:t>
            </a:r>
          </a:p>
          <a:p>
            <a:endParaRPr lang="en-US"/>
          </a:p>
          <a:p>
            <a:r>
              <a:rPr lang="en-US"/>
              <a:t>Evidence – Consider this as evidence to include to support Family Engagement.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svg"/><Relationship Id="rId18"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5.svg"/><Relationship Id="rId12" Type="http://schemas.openxmlformats.org/officeDocument/2006/relationships/image" Target="../media/image10.sv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svg"/><Relationship Id="rId20"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svg"/><Relationship Id="rId10" Type="http://schemas.openxmlformats.org/officeDocument/2006/relationships/image" Target="../media/image8.svg"/><Relationship Id="rId19" Type="http://schemas.openxmlformats.org/officeDocument/2006/relationships/image" Target="../media/image17.sv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9.jpeg"/><Relationship Id="rId7" Type="http://schemas.openxmlformats.org/officeDocument/2006/relationships/image" Target="../media/image10.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7.svg"/><Relationship Id="rId4" Type="http://schemas.openxmlformats.org/officeDocument/2006/relationships/image" Target="../media/image5.svg"/><Relationship Id="rId9" Type="http://schemas.openxmlformats.org/officeDocument/2006/relationships/image" Target="../media/image21.jpe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9.jpeg"/><Relationship Id="rId7" Type="http://schemas.openxmlformats.org/officeDocument/2006/relationships/image" Target="../media/image14.svg"/><Relationship Id="rId12"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22.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sv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9.jpeg"/><Relationship Id="rId7" Type="http://schemas.openxmlformats.org/officeDocument/2006/relationships/image" Target="../media/image14.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chart" Target="../charts/chart1.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2.svg"/><Relationship Id="rId5" Type="http://schemas.openxmlformats.org/officeDocument/2006/relationships/chart" Target="../charts/chart2.xml"/><Relationship Id="rId4" Type="http://schemas.openxmlformats.org/officeDocument/2006/relationships/image" Target="../media/image7.sv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34.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26.png"/><Relationship Id="rId4" Type="http://schemas.openxmlformats.org/officeDocument/2006/relationships/image" Target="../media/image33.sv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sv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0.svg"/><Relationship Id="rId5" Type="http://schemas.openxmlformats.org/officeDocument/2006/relationships/image" Target="../media/image39.svg"/><Relationship Id="rId4" Type="http://schemas.openxmlformats.org/officeDocument/2006/relationships/image" Target="../media/image38.sv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2.sv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46.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5.svg"/><Relationship Id="rId5" Type="http://schemas.openxmlformats.org/officeDocument/2006/relationships/image" Target="../media/image44.svg"/><Relationship Id="rId4" Type="http://schemas.openxmlformats.org/officeDocument/2006/relationships/image" Target="../media/image43.jpeg"/></Relationships>
</file>

<file path=ppt/slides/_rels/slide14.xml.rels><?xml version="1.0" encoding="UTF-8" standalone="yes"?>
<Relationships xmlns="http://schemas.openxmlformats.org/package/2006/relationships"><Relationship Id="rId8" Type="http://schemas.openxmlformats.org/officeDocument/2006/relationships/hyperlink" Target="http://www.fldoe.org" TargetMode="External"/><Relationship Id="rId3" Type="http://schemas.openxmlformats.org/officeDocument/2006/relationships/image" Target="../media/image19.jpeg"/><Relationship Id="rId7" Type="http://schemas.openxmlformats.org/officeDocument/2006/relationships/image" Target="../media/image50.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8.jpeg"/><Relationship Id="rId10" Type="http://schemas.openxmlformats.org/officeDocument/2006/relationships/image" Target="../media/image36.svg"/><Relationship Id="rId4" Type="http://schemas.openxmlformats.org/officeDocument/2006/relationships/image" Target="../media/image47.png"/><Relationship Id="rId9" Type="http://schemas.openxmlformats.org/officeDocument/2006/relationships/image" Target="../media/image51.png"/></Relationships>
</file>

<file path=ppt/slides/_rels/slide15.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19.jpeg"/><Relationship Id="rId7" Type="http://schemas.openxmlformats.org/officeDocument/2006/relationships/image" Target="../media/image44.sv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52.png"/><Relationship Id="rId4" Type="http://schemas.openxmlformats.org/officeDocument/2006/relationships/hyperlink" Target="https://edudata.fldoe.org" TargetMode="External"/><Relationship Id="rId9"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54.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3.svg"/><Relationship Id="rId5" Type="http://schemas.openxmlformats.org/officeDocument/2006/relationships/hyperlink" Target="mailto:oesterj@pcsb.org" TargetMode="External"/><Relationship Id="rId4" Type="http://schemas.openxmlformats.org/officeDocument/2006/relationships/hyperlink" Target="http://www.pcsb.org/titleone"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19.jpeg"/><Relationship Id="rId7" Type="http://schemas.openxmlformats.org/officeDocument/2006/relationships/image" Target="../media/image58.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7.svg"/><Relationship Id="rId11" Type="http://schemas.openxmlformats.org/officeDocument/2006/relationships/image" Target="../media/image62.svg"/><Relationship Id="rId5" Type="http://schemas.openxmlformats.org/officeDocument/2006/relationships/image" Target="../media/image56.svg"/><Relationship Id="rId10" Type="http://schemas.openxmlformats.org/officeDocument/2006/relationships/image" Target="../media/image61.svg"/><Relationship Id="rId4" Type="http://schemas.openxmlformats.org/officeDocument/2006/relationships/image" Target="../media/image55.png"/><Relationship Id="rId9" Type="http://schemas.openxmlformats.org/officeDocument/2006/relationships/image" Target="../media/image60.pn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15.pn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image" Target="../media/image18.png"/><Relationship Id="rId5" Type="http://schemas.openxmlformats.org/officeDocument/2006/relationships/image" Target="../media/image13.svg"/><Relationship Id="rId10" Type="http://schemas.openxmlformats.org/officeDocument/2006/relationships/image" Target="../media/image63.svg"/><Relationship Id="rId4" Type="http://schemas.openxmlformats.org/officeDocument/2006/relationships/image" Target="../media/image12.png"/><Relationship Id="rId9"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111"/>
            </a:stretch>
          </a:blipFill>
        </p:spPr>
        <p:txBody>
          <a:bodyPr/>
          <a:lstStyle/>
          <a:p>
            <a:endParaRPr lang="en-US"/>
          </a:p>
        </p:txBody>
      </p:sp>
      <p:sp>
        <p:nvSpPr>
          <p:cNvPr id="3" name="Freeform 3"/>
          <p:cNvSpPr/>
          <p:nvPr/>
        </p:nvSpPr>
        <p:spPr>
          <a:xfrm>
            <a:off x="3663612" y="4415042"/>
            <a:ext cx="11023680" cy="2645683"/>
          </a:xfrm>
          <a:custGeom>
            <a:avLst/>
            <a:gdLst/>
            <a:ahLst/>
            <a:cxnLst/>
            <a:rect l="l" t="t" r="r" b="b"/>
            <a:pathLst>
              <a:path w="11023680" h="2645683">
                <a:moveTo>
                  <a:pt x="0" y="0"/>
                </a:moveTo>
                <a:lnTo>
                  <a:pt x="11023680" y="0"/>
                </a:lnTo>
                <a:lnTo>
                  <a:pt x="11023680" y="2645683"/>
                </a:lnTo>
                <a:lnTo>
                  <a:pt x="0" y="264568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1435976">
            <a:off x="12027179" y="2349466"/>
            <a:ext cx="2707798" cy="1317795"/>
          </a:xfrm>
          <a:custGeom>
            <a:avLst/>
            <a:gdLst/>
            <a:ahLst/>
            <a:cxnLst/>
            <a:rect l="l" t="t" r="r" b="b"/>
            <a:pathLst>
              <a:path w="2707798" h="1317795">
                <a:moveTo>
                  <a:pt x="0" y="0"/>
                </a:moveTo>
                <a:lnTo>
                  <a:pt x="2707798" y="0"/>
                </a:lnTo>
                <a:lnTo>
                  <a:pt x="2707798" y="1317795"/>
                </a:lnTo>
                <a:lnTo>
                  <a:pt x="0" y="13177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3506693" y="1744931"/>
            <a:ext cx="2486561" cy="3050995"/>
          </a:xfrm>
          <a:custGeom>
            <a:avLst/>
            <a:gdLst/>
            <a:ahLst/>
            <a:cxnLst/>
            <a:rect l="l" t="t" r="r" b="b"/>
            <a:pathLst>
              <a:path w="2486561" h="3050995">
                <a:moveTo>
                  <a:pt x="0" y="0"/>
                </a:moveTo>
                <a:lnTo>
                  <a:pt x="2486562" y="0"/>
                </a:lnTo>
                <a:lnTo>
                  <a:pt x="2486562" y="3050996"/>
                </a:lnTo>
                <a:lnTo>
                  <a:pt x="0" y="305099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a:off x="-703716" y="2933054"/>
            <a:ext cx="2554876" cy="2417551"/>
          </a:xfrm>
          <a:custGeom>
            <a:avLst/>
            <a:gdLst/>
            <a:ahLst/>
            <a:cxnLst/>
            <a:rect l="l" t="t" r="r" b="b"/>
            <a:pathLst>
              <a:path w="2554876" h="2417551">
                <a:moveTo>
                  <a:pt x="0" y="0"/>
                </a:moveTo>
                <a:lnTo>
                  <a:pt x="2554876" y="0"/>
                </a:lnTo>
                <a:lnTo>
                  <a:pt x="2554876" y="2417552"/>
                </a:lnTo>
                <a:lnTo>
                  <a:pt x="0" y="241755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rot="-8180453">
            <a:off x="-1221795" y="7835206"/>
            <a:ext cx="4201015" cy="2846188"/>
          </a:xfrm>
          <a:custGeom>
            <a:avLst/>
            <a:gdLst/>
            <a:ahLst/>
            <a:cxnLst/>
            <a:rect l="l" t="t" r="r" b="b"/>
            <a:pathLst>
              <a:path w="4201015" h="2846188">
                <a:moveTo>
                  <a:pt x="0" y="0"/>
                </a:moveTo>
                <a:lnTo>
                  <a:pt x="4201015" y="0"/>
                </a:lnTo>
                <a:lnTo>
                  <a:pt x="4201015" y="2846188"/>
                </a:lnTo>
                <a:lnTo>
                  <a:pt x="0" y="284618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Freeform 8"/>
          <p:cNvSpPr/>
          <p:nvPr/>
        </p:nvSpPr>
        <p:spPr>
          <a:xfrm rot="-1716523">
            <a:off x="-984571" y="5021582"/>
            <a:ext cx="2476243" cy="2281239"/>
          </a:xfrm>
          <a:custGeom>
            <a:avLst/>
            <a:gdLst/>
            <a:ahLst/>
            <a:cxnLst/>
            <a:rect l="l" t="t" r="r" b="b"/>
            <a:pathLst>
              <a:path w="2476243" h="2281239">
                <a:moveTo>
                  <a:pt x="0" y="0"/>
                </a:moveTo>
                <a:lnTo>
                  <a:pt x="2476242" y="0"/>
                </a:lnTo>
                <a:lnTo>
                  <a:pt x="2476242" y="2281238"/>
                </a:lnTo>
                <a:lnTo>
                  <a:pt x="0" y="228123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flipH="1">
            <a:off x="1586035" y="7393406"/>
            <a:ext cx="2758061" cy="2775408"/>
          </a:xfrm>
          <a:custGeom>
            <a:avLst/>
            <a:gdLst/>
            <a:ahLst/>
            <a:cxnLst/>
            <a:rect l="l" t="t" r="r" b="b"/>
            <a:pathLst>
              <a:path w="2758061" h="2775408">
                <a:moveTo>
                  <a:pt x="2758061" y="0"/>
                </a:moveTo>
                <a:lnTo>
                  <a:pt x="0" y="0"/>
                </a:lnTo>
                <a:lnTo>
                  <a:pt x="0" y="2775408"/>
                </a:lnTo>
                <a:lnTo>
                  <a:pt x="2758061" y="2775408"/>
                </a:lnTo>
                <a:lnTo>
                  <a:pt x="2758061"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0" name="Freeform 10"/>
          <p:cNvSpPr/>
          <p:nvPr/>
        </p:nvSpPr>
        <p:spPr>
          <a:xfrm rot="1935696">
            <a:off x="-767776" y="490913"/>
            <a:ext cx="2682996" cy="2731944"/>
          </a:xfrm>
          <a:custGeom>
            <a:avLst/>
            <a:gdLst/>
            <a:ahLst/>
            <a:cxnLst/>
            <a:rect l="l" t="t" r="r" b="b"/>
            <a:pathLst>
              <a:path w="2682996" h="2731944">
                <a:moveTo>
                  <a:pt x="0" y="0"/>
                </a:moveTo>
                <a:lnTo>
                  <a:pt x="2682996" y="0"/>
                </a:lnTo>
                <a:lnTo>
                  <a:pt x="2682996" y="2731944"/>
                </a:lnTo>
                <a:lnTo>
                  <a:pt x="0" y="2731944"/>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Freeform 11"/>
          <p:cNvSpPr/>
          <p:nvPr/>
        </p:nvSpPr>
        <p:spPr>
          <a:xfrm rot="1377377">
            <a:off x="-358966" y="-365437"/>
            <a:ext cx="2079269" cy="1775176"/>
          </a:xfrm>
          <a:custGeom>
            <a:avLst/>
            <a:gdLst/>
            <a:ahLst/>
            <a:cxnLst/>
            <a:rect l="l" t="t" r="r" b="b"/>
            <a:pathLst>
              <a:path w="2079269" h="1775176">
                <a:moveTo>
                  <a:pt x="0" y="0"/>
                </a:moveTo>
                <a:lnTo>
                  <a:pt x="2079269" y="0"/>
                </a:lnTo>
                <a:lnTo>
                  <a:pt x="2079269" y="1775176"/>
                </a:lnTo>
                <a:lnTo>
                  <a:pt x="0" y="177517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2" name="Freeform 12"/>
          <p:cNvSpPr/>
          <p:nvPr/>
        </p:nvSpPr>
        <p:spPr>
          <a:xfrm>
            <a:off x="16295639" y="4864394"/>
            <a:ext cx="3385583" cy="2595614"/>
          </a:xfrm>
          <a:custGeom>
            <a:avLst/>
            <a:gdLst/>
            <a:ahLst/>
            <a:cxnLst/>
            <a:rect l="l" t="t" r="r" b="b"/>
            <a:pathLst>
              <a:path w="3385583" h="2595614">
                <a:moveTo>
                  <a:pt x="0" y="0"/>
                </a:moveTo>
                <a:lnTo>
                  <a:pt x="3385584" y="0"/>
                </a:lnTo>
                <a:lnTo>
                  <a:pt x="3385584" y="2595614"/>
                </a:lnTo>
                <a:lnTo>
                  <a:pt x="0" y="2595614"/>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3" name="Freeform 13"/>
          <p:cNvSpPr/>
          <p:nvPr/>
        </p:nvSpPr>
        <p:spPr>
          <a:xfrm rot="-1544178">
            <a:off x="15592038" y="7284381"/>
            <a:ext cx="3008082" cy="2970784"/>
          </a:xfrm>
          <a:custGeom>
            <a:avLst/>
            <a:gdLst/>
            <a:ahLst/>
            <a:cxnLst/>
            <a:rect l="l" t="t" r="r" b="b"/>
            <a:pathLst>
              <a:path w="3008082" h="2970784">
                <a:moveTo>
                  <a:pt x="0" y="0"/>
                </a:moveTo>
                <a:lnTo>
                  <a:pt x="3008083" y="0"/>
                </a:lnTo>
                <a:lnTo>
                  <a:pt x="3008083" y="2970783"/>
                </a:lnTo>
                <a:lnTo>
                  <a:pt x="0" y="2970783"/>
                </a:lnTo>
                <a:lnTo>
                  <a:pt x="0" y="0"/>
                </a:lnTo>
                <a:close/>
              </a:path>
            </a:pathLst>
          </a:custGeom>
          <a:blipFill>
            <a:blip r:embed="rId14"/>
            <a:stretch>
              <a:fillRect t="-2806" b="-2806"/>
            </a:stretch>
          </a:blipFill>
        </p:spPr>
        <p:txBody>
          <a:bodyPr/>
          <a:lstStyle/>
          <a:p>
            <a:endParaRPr lang="en-US"/>
          </a:p>
        </p:txBody>
      </p:sp>
      <p:sp>
        <p:nvSpPr>
          <p:cNvPr id="14" name="Freeform 14"/>
          <p:cNvSpPr/>
          <p:nvPr/>
        </p:nvSpPr>
        <p:spPr>
          <a:xfrm rot="-2864226">
            <a:off x="15663324" y="2504564"/>
            <a:ext cx="3019669" cy="2868686"/>
          </a:xfrm>
          <a:custGeom>
            <a:avLst/>
            <a:gdLst/>
            <a:ahLst/>
            <a:cxnLst/>
            <a:rect l="l" t="t" r="r" b="b"/>
            <a:pathLst>
              <a:path w="3019669" h="2868686">
                <a:moveTo>
                  <a:pt x="0" y="0"/>
                </a:moveTo>
                <a:lnTo>
                  <a:pt x="3019669" y="0"/>
                </a:lnTo>
                <a:lnTo>
                  <a:pt x="3019669" y="2868686"/>
                </a:lnTo>
                <a:lnTo>
                  <a:pt x="0" y="2868686"/>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5" name="Freeform 15"/>
          <p:cNvSpPr/>
          <p:nvPr/>
        </p:nvSpPr>
        <p:spPr>
          <a:xfrm>
            <a:off x="14041725" y="7476612"/>
            <a:ext cx="2782284" cy="2810388"/>
          </a:xfrm>
          <a:custGeom>
            <a:avLst/>
            <a:gdLst/>
            <a:ahLst/>
            <a:cxnLst/>
            <a:rect l="l" t="t" r="r" b="b"/>
            <a:pathLst>
              <a:path w="2782284" h="2810388">
                <a:moveTo>
                  <a:pt x="0" y="0"/>
                </a:moveTo>
                <a:lnTo>
                  <a:pt x="2782284" y="0"/>
                </a:lnTo>
                <a:lnTo>
                  <a:pt x="2782284" y="2810388"/>
                </a:lnTo>
                <a:lnTo>
                  <a:pt x="0" y="2810388"/>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6" name="Freeform 16"/>
          <p:cNvSpPr/>
          <p:nvPr/>
        </p:nvSpPr>
        <p:spPr>
          <a:xfrm>
            <a:off x="16725935" y="1070780"/>
            <a:ext cx="2524992" cy="2204018"/>
          </a:xfrm>
          <a:custGeom>
            <a:avLst/>
            <a:gdLst/>
            <a:ahLst/>
            <a:cxnLst/>
            <a:rect l="l" t="t" r="r" b="b"/>
            <a:pathLst>
              <a:path w="2524992" h="2204018">
                <a:moveTo>
                  <a:pt x="0" y="0"/>
                </a:moveTo>
                <a:lnTo>
                  <a:pt x="2524992" y="0"/>
                </a:lnTo>
                <a:lnTo>
                  <a:pt x="2524992" y="2204018"/>
                </a:lnTo>
                <a:lnTo>
                  <a:pt x="0" y="2204018"/>
                </a:lnTo>
                <a:lnTo>
                  <a:pt x="0" y="0"/>
                </a:lnTo>
                <a:close/>
              </a:path>
            </a:pathLst>
          </a:custGeom>
          <a:blipFill>
            <a:blip r:embed="rId17"/>
            <a:stretch>
              <a:fillRect/>
            </a:stretch>
          </a:blipFill>
        </p:spPr>
        <p:txBody>
          <a:bodyPr/>
          <a:lstStyle/>
          <a:p>
            <a:endParaRPr lang="en-US"/>
          </a:p>
        </p:txBody>
      </p:sp>
      <p:sp>
        <p:nvSpPr>
          <p:cNvPr id="17" name="Freeform 17"/>
          <p:cNvSpPr/>
          <p:nvPr/>
        </p:nvSpPr>
        <p:spPr>
          <a:xfrm rot="-1676400">
            <a:off x="16170734" y="-818140"/>
            <a:ext cx="2481166" cy="2512573"/>
          </a:xfrm>
          <a:custGeom>
            <a:avLst/>
            <a:gdLst/>
            <a:ahLst/>
            <a:cxnLst/>
            <a:rect l="l" t="t" r="r" b="b"/>
            <a:pathLst>
              <a:path w="2481166" h="2512573">
                <a:moveTo>
                  <a:pt x="0" y="0"/>
                </a:moveTo>
                <a:lnTo>
                  <a:pt x="2481166" y="0"/>
                </a:lnTo>
                <a:lnTo>
                  <a:pt x="2481166" y="2512573"/>
                </a:lnTo>
                <a:lnTo>
                  <a:pt x="0" y="2512573"/>
                </a:lnTo>
                <a:lnTo>
                  <a:pt x="0" y="0"/>
                </a:lnTo>
                <a:close/>
              </a:path>
            </a:pathLst>
          </a:custGeom>
          <a:blipFill>
            <a:blip r:embed="rId18"/>
            <a:stretch>
              <a:fillRect/>
            </a:stretch>
          </a:blipFill>
        </p:spPr>
        <p:txBody>
          <a:bodyPr/>
          <a:lstStyle/>
          <a:p>
            <a:endParaRPr lang="en-US"/>
          </a:p>
        </p:txBody>
      </p:sp>
      <p:sp>
        <p:nvSpPr>
          <p:cNvPr id="18" name="Freeform 18"/>
          <p:cNvSpPr/>
          <p:nvPr/>
        </p:nvSpPr>
        <p:spPr>
          <a:xfrm rot="-1539410">
            <a:off x="15080050" y="6260258"/>
            <a:ext cx="2887731" cy="1554562"/>
          </a:xfrm>
          <a:custGeom>
            <a:avLst/>
            <a:gdLst/>
            <a:ahLst/>
            <a:cxnLst/>
            <a:rect l="l" t="t" r="r" b="b"/>
            <a:pathLst>
              <a:path w="2887731" h="1554562">
                <a:moveTo>
                  <a:pt x="0" y="0"/>
                </a:moveTo>
                <a:lnTo>
                  <a:pt x="2887731" y="0"/>
                </a:lnTo>
                <a:lnTo>
                  <a:pt x="2887731" y="1554562"/>
                </a:lnTo>
                <a:lnTo>
                  <a:pt x="0" y="1554562"/>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20" name="TextBox 20"/>
          <p:cNvSpPr txBox="1"/>
          <p:nvPr/>
        </p:nvSpPr>
        <p:spPr>
          <a:xfrm>
            <a:off x="4126110" y="4345006"/>
            <a:ext cx="10098684" cy="2480955"/>
          </a:xfrm>
          <a:prstGeom prst="rect">
            <a:avLst/>
          </a:prstGeom>
        </p:spPr>
        <p:txBody>
          <a:bodyPr lIns="0" tIns="0" rIns="0" bIns="0" rtlCol="0" anchor="t">
            <a:spAutoFit/>
          </a:bodyPr>
          <a:lstStyle/>
          <a:p>
            <a:pPr algn="ctr">
              <a:lnSpc>
                <a:spcPts val="20041"/>
              </a:lnSpc>
            </a:pPr>
            <a:r>
              <a:rPr lang="en-US" sz="14315" spc="-214">
                <a:solidFill>
                  <a:srgbClr val="FFFFFF"/>
                </a:solidFill>
                <a:latin typeface="TC October"/>
                <a:ea typeface="TC October"/>
                <a:cs typeface="TC October"/>
                <a:sym typeface="TC October"/>
              </a:rPr>
              <a:t>TITLE I MEETING</a:t>
            </a:r>
          </a:p>
        </p:txBody>
      </p:sp>
      <p:sp>
        <p:nvSpPr>
          <p:cNvPr id="21" name="TextBox 21"/>
          <p:cNvSpPr txBox="1"/>
          <p:nvPr/>
        </p:nvSpPr>
        <p:spPr>
          <a:xfrm>
            <a:off x="5199481" y="1933401"/>
            <a:ext cx="7951942" cy="2716405"/>
          </a:xfrm>
          <a:prstGeom prst="rect">
            <a:avLst/>
          </a:prstGeom>
        </p:spPr>
        <p:txBody>
          <a:bodyPr lIns="0" tIns="0" rIns="0" bIns="0" rtlCol="0" anchor="t">
            <a:spAutoFit/>
          </a:bodyPr>
          <a:lstStyle/>
          <a:p>
            <a:pPr algn="ctr">
              <a:lnSpc>
                <a:spcPts val="21859"/>
              </a:lnSpc>
            </a:pPr>
            <a:r>
              <a:rPr lang="en-US" sz="15613">
                <a:solidFill>
                  <a:srgbClr val="FFFFFF"/>
                </a:solidFill>
                <a:latin typeface="TC October"/>
                <a:ea typeface="TC October"/>
                <a:cs typeface="TC October"/>
                <a:sym typeface="TC October"/>
              </a:rPr>
              <a:t>ANNUAL </a:t>
            </a:r>
          </a:p>
        </p:txBody>
      </p:sp>
      <p:sp>
        <p:nvSpPr>
          <p:cNvPr id="22" name="TextBox 22"/>
          <p:cNvSpPr txBox="1"/>
          <p:nvPr/>
        </p:nvSpPr>
        <p:spPr>
          <a:xfrm>
            <a:off x="5556432" y="375547"/>
            <a:ext cx="6597997" cy="1435073"/>
          </a:xfrm>
          <a:prstGeom prst="rect">
            <a:avLst/>
          </a:prstGeom>
        </p:spPr>
        <p:txBody>
          <a:bodyPr lIns="0" tIns="0" rIns="0" bIns="0" rtlCol="0" anchor="t">
            <a:spAutoFit/>
          </a:bodyPr>
          <a:lstStyle/>
          <a:p>
            <a:pPr algn="ctr">
              <a:lnSpc>
                <a:spcPts val="5672"/>
              </a:lnSpc>
              <a:spcBef>
                <a:spcPct val="0"/>
              </a:spcBef>
            </a:pPr>
            <a:r>
              <a:rPr lang="en-US" sz="4051" dirty="0">
                <a:solidFill>
                  <a:schemeClr val="accent4"/>
                </a:solidFill>
                <a:latin typeface="TC October"/>
                <a:ea typeface="TC October"/>
                <a:cs typeface="TC October"/>
                <a:sym typeface="TC October"/>
              </a:rPr>
              <a:t>MK Rawlings Elementary School Tammy Keiper</a:t>
            </a:r>
          </a:p>
        </p:txBody>
      </p:sp>
      <p:sp>
        <p:nvSpPr>
          <p:cNvPr id="23" name="TextBox 23"/>
          <p:cNvSpPr txBox="1"/>
          <p:nvPr/>
        </p:nvSpPr>
        <p:spPr>
          <a:xfrm>
            <a:off x="6005767" y="7460775"/>
            <a:ext cx="5870525" cy="1435073"/>
          </a:xfrm>
          <a:prstGeom prst="rect">
            <a:avLst/>
          </a:prstGeom>
        </p:spPr>
        <p:txBody>
          <a:bodyPr lIns="0" tIns="0" rIns="0" bIns="0" rtlCol="0" anchor="t">
            <a:spAutoFit/>
          </a:bodyPr>
          <a:lstStyle/>
          <a:p>
            <a:pPr algn="ctr">
              <a:lnSpc>
                <a:spcPts val="5672"/>
              </a:lnSpc>
              <a:spcBef>
                <a:spcPct val="0"/>
              </a:spcBef>
            </a:pPr>
            <a:r>
              <a:rPr lang="en-US" sz="4051" dirty="0">
                <a:solidFill>
                  <a:schemeClr val="accent4"/>
                </a:solidFill>
                <a:latin typeface="TC October"/>
                <a:ea typeface="TC October"/>
                <a:cs typeface="TC October"/>
                <a:sym typeface="TC October"/>
              </a:rPr>
              <a:t>September 25, 2026</a:t>
            </a:r>
          </a:p>
          <a:p>
            <a:pPr algn="ctr">
              <a:lnSpc>
                <a:spcPts val="5672"/>
              </a:lnSpc>
              <a:spcBef>
                <a:spcPct val="0"/>
              </a:spcBef>
            </a:pPr>
            <a:r>
              <a:rPr lang="en-US" sz="4051" dirty="0">
                <a:solidFill>
                  <a:schemeClr val="accent4"/>
                </a:solidFill>
                <a:latin typeface="TC October"/>
                <a:ea typeface="TC October"/>
                <a:cs typeface="TC October"/>
                <a:sym typeface="TC October"/>
              </a:rPr>
              <a:t>5:00pm</a:t>
            </a:r>
          </a:p>
        </p:txBody>
      </p:sp>
      <p:pic>
        <p:nvPicPr>
          <p:cNvPr id="25" name="Picture 24" descr="A cartoon of a deer with a bow tie&#10;&#10;Description automatically generated">
            <a:extLst>
              <a:ext uri="{FF2B5EF4-FFF2-40B4-BE49-F238E27FC236}">
                <a16:creationId xmlns:a16="http://schemas.microsoft.com/office/drawing/2014/main" id="{B3C821DC-D22F-1131-7AD1-95FDFA3D8E0E}"/>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1428479" y="6282132"/>
            <a:ext cx="2895600" cy="2895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555" b="-4555"/>
            </a:stretch>
          </a:blipFill>
        </p:spPr>
        <p:txBody>
          <a:bodyPr/>
          <a:lstStyle/>
          <a:p>
            <a:endParaRPr lang="en-US"/>
          </a:p>
        </p:txBody>
      </p:sp>
      <p:sp>
        <p:nvSpPr>
          <p:cNvPr id="3" name="Freeform 3"/>
          <p:cNvSpPr/>
          <p:nvPr/>
        </p:nvSpPr>
        <p:spPr>
          <a:xfrm>
            <a:off x="-613794" y="2933054"/>
            <a:ext cx="2554876" cy="2417551"/>
          </a:xfrm>
          <a:custGeom>
            <a:avLst/>
            <a:gdLst/>
            <a:ahLst/>
            <a:cxnLst/>
            <a:rect l="l" t="t" r="r" b="b"/>
            <a:pathLst>
              <a:path w="2554876" h="2417551">
                <a:moveTo>
                  <a:pt x="0" y="0"/>
                </a:moveTo>
                <a:lnTo>
                  <a:pt x="2554876" y="0"/>
                </a:lnTo>
                <a:lnTo>
                  <a:pt x="2554876" y="2417552"/>
                </a:lnTo>
                <a:lnTo>
                  <a:pt x="0" y="241755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flipH="1">
            <a:off x="16468058" y="3133217"/>
            <a:ext cx="2554876" cy="2417551"/>
          </a:xfrm>
          <a:custGeom>
            <a:avLst/>
            <a:gdLst/>
            <a:ahLst/>
            <a:cxnLst/>
            <a:rect l="l" t="t" r="r" b="b"/>
            <a:pathLst>
              <a:path w="2554876" h="2417551">
                <a:moveTo>
                  <a:pt x="2554875" y="0"/>
                </a:moveTo>
                <a:lnTo>
                  <a:pt x="0" y="0"/>
                </a:lnTo>
                <a:lnTo>
                  <a:pt x="0" y="2417551"/>
                </a:lnTo>
                <a:lnTo>
                  <a:pt x="2554875" y="2417551"/>
                </a:lnTo>
                <a:lnTo>
                  <a:pt x="2554875"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1716523">
            <a:off x="-1238121" y="5021582"/>
            <a:ext cx="2476243" cy="2281239"/>
          </a:xfrm>
          <a:custGeom>
            <a:avLst/>
            <a:gdLst/>
            <a:ahLst/>
            <a:cxnLst/>
            <a:rect l="l" t="t" r="r" b="b"/>
            <a:pathLst>
              <a:path w="2476243" h="2281239">
                <a:moveTo>
                  <a:pt x="0" y="0"/>
                </a:moveTo>
                <a:lnTo>
                  <a:pt x="2476242" y="0"/>
                </a:lnTo>
                <a:lnTo>
                  <a:pt x="2476242" y="2281238"/>
                </a:lnTo>
                <a:lnTo>
                  <a:pt x="0" y="228123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rot="-1716523" flipH="1">
            <a:off x="17283677" y="5021582"/>
            <a:ext cx="2476243" cy="2281239"/>
          </a:xfrm>
          <a:custGeom>
            <a:avLst/>
            <a:gdLst/>
            <a:ahLst/>
            <a:cxnLst/>
            <a:rect l="l" t="t" r="r" b="b"/>
            <a:pathLst>
              <a:path w="2476243" h="2281239">
                <a:moveTo>
                  <a:pt x="2476243" y="0"/>
                </a:moveTo>
                <a:lnTo>
                  <a:pt x="0" y="0"/>
                </a:lnTo>
                <a:lnTo>
                  <a:pt x="0" y="2281238"/>
                </a:lnTo>
                <a:lnTo>
                  <a:pt x="2476243" y="2281238"/>
                </a:lnTo>
                <a:lnTo>
                  <a:pt x="2476243"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1935696">
            <a:off x="-677854" y="691076"/>
            <a:ext cx="2682996" cy="2731944"/>
          </a:xfrm>
          <a:custGeom>
            <a:avLst/>
            <a:gdLst/>
            <a:ahLst/>
            <a:cxnLst/>
            <a:rect l="l" t="t" r="r" b="b"/>
            <a:pathLst>
              <a:path w="2682996" h="2731944">
                <a:moveTo>
                  <a:pt x="0" y="0"/>
                </a:moveTo>
                <a:lnTo>
                  <a:pt x="2682996" y="0"/>
                </a:lnTo>
                <a:lnTo>
                  <a:pt x="2682996" y="2731943"/>
                </a:lnTo>
                <a:lnTo>
                  <a:pt x="0" y="273194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rot="-1209601" flipH="1">
            <a:off x="16514674" y="900801"/>
            <a:ext cx="2682996" cy="2731944"/>
          </a:xfrm>
          <a:custGeom>
            <a:avLst/>
            <a:gdLst/>
            <a:ahLst/>
            <a:cxnLst/>
            <a:rect l="l" t="t" r="r" b="b"/>
            <a:pathLst>
              <a:path w="2682996" h="2731944">
                <a:moveTo>
                  <a:pt x="2682996" y="0"/>
                </a:moveTo>
                <a:lnTo>
                  <a:pt x="0" y="0"/>
                </a:lnTo>
                <a:lnTo>
                  <a:pt x="0" y="2731944"/>
                </a:lnTo>
                <a:lnTo>
                  <a:pt x="2682996" y="2731944"/>
                </a:lnTo>
                <a:lnTo>
                  <a:pt x="2682996"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rot="1377377">
            <a:off x="-269043" y="-365437"/>
            <a:ext cx="2079269" cy="1775176"/>
          </a:xfrm>
          <a:custGeom>
            <a:avLst/>
            <a:gdLst/>
            <a:ahLst/>
            <a:cxnLst/>
            <a:rect l="l" t="t" r="r" b="b"/>
            <a:pathLst>
              <a:path w="2079269" h="1775176">
                <a:moveTo>
                  <a:pt x="0" y="0"/>
                </a:moveTo>
                <a:lnTo>
                  <a:pt x="2079269" y="0"/>
                </a:lnTo>
                <a:lnTo>
                  <a:pt x="2079269" y="1775176"/>
                </a:lnTo>
                <a:lnTo>
                  <a:pt x="0" y="177517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rot="1377377" flipH="1">
            <a:off x="16679816" y="-53321"/>
            <a:ext cx="2079269" cy="1775176"/>
          </a:xfrm>
          <a:custGeom>
            <a:avLst/>
            <a:gdLst/>
            <a:ahLst/>
            <a:cxnLst/>
            <a:rect l="l" t="t" r="r" b="b"/>
            <a:pathLst>
              <a:path w="2079269" h="1775176">
                <a:moveTo>
                  <a:pt x="2079269" y="0"/>
                </a:moveTo>
                <a:lnTo>
                  <a:pt x="0" y="0"/>
                </a:lnTo>
                <a:lnTo>
                  <a:pt x="0" y="1775176"/>
                </a:lnTo>
                <a:lnTo>
                  <a:pt x="2079269" y="1775176"/>
                </a:lnTo>
                <a:lnTo>
                  <a:pt x="2079269"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rot="-2078086">
            <a:off x="15394705" y="6051655"/>
            <a:ext cx="4649492" cy="4114800"/>
          </a:xfrm>
          <a:custGeom>
            <a:avLst/>
            <a:gdLst/>
            <a:ahLst/>
            <a:cxnLst/>
            <a:rect l="l" t="t" r="r" b="b"/>
            <a:pathLst>
              <a:path w="4649492" h="4114800">
                <a:moveTo>
                  <a:pt x="0" y="0"/>
                </a:moveTo>
                <a:lnTo>
                  <a:pt x="4649491" y="0"/>
                </a:lnTo>
                <a:lnTo>
                  <a:pt x="4649491" y="4114800"/>
                </a:lnTo>
                <a:lnTo>
                  <a:pt x="0" y="411480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2" name="Freeform 12"/>
          <p:cNvSpPr/>
          <p:nvPr/>
        </p:nvSpPr>
        <p:spPr>
          <a:xfrm rot="-8813884" flipH="1">
            <a:off x="-1277597" y="6168229"/>
            <a:ext cx="4386048" cy="3881653"/>
          </a:xfrm>
          <a:custGeom>
            <a:avLst/>
            <a:gdLst/>
            <a:ahLst/>
            <a:cxnLst/>
            <a:rect l="l" t="t" r="r" b="b"/>
            <a:pathLst>
              <a:path w="4386048" h="3881653">
                <a:moveTo>
                  <a:pt x="4386049" y="0"/>
                </a:moveTo>
                <a:lnTo>
                  <a:pt x="0" y="0"/>
                </a:lnTo>
                <a:lnTo>
                  <a:pt x="0" y="3881653"/>
                </a:lnTo>
                <a:lnTo>
                  <a:pt x="4386049" y="3881653"/>
                </a:lnTo>
                <a:lnTo>
                  <a:pt x="4386049"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3" name="TextBox 13"/>
          <p:cNvSpPr txBox="1"/>
          <p:nvPr/>
        </p:nvSpPr>
        <p:spPr>
          <a:xfrm>
            <a:off x="1931110" y="3180277"/>
            <a:ext cx="14577635" cy="4308102"/>
          </a:xfrm>
          <a:prstGeom prst="rect">
            <a:avLst/>
          </a:prstGeom>
        </p:spPr>
        <p:txBody>
          <a:bodyPr wrap="square" lIns="0" tIns="0" rIns="0" bIns="0" rtlCol="0" anchor="t">
            <a:spAutoFit/>
          </a:bodyPr>
          <a:lstStyle/>
          <a:p>
            <a:pPr algn="ctr">
              <a:lnSpc>
                <a:spcPts val="5676"/>
              </a:lnSpc>
            </a:pPr>
            <a:r>
              <a:rPr lang="en-US" sz="4054" dirty="0">
                <a:solidFill>
                  <a:srgbClr val="FFFFFF"/>
                </a:solidFill>
                <a:latin typeface="Marykate"/>
                <a:ea typeface="Marykate"/>
                <a:cs typeface="Marykate"/>
                <a:sym typeface="Marykate"/>
              </a:rPr>
              <a:t>•</a:t>
            </a:r>
            <a:r>
              <a:rPr lang="en-US" sz="4800" dirty="0">
                <a:solidFill>
                  <a:srgbClr val="FFFFFF"/>
                </a:solidFill>
                <a:latin typeface="Marykate"/>
                <a:ea typeface="Marykate"/>
                <a:cs typeface="Marykate"/>
                <a:sym typeface="Marykate"/>
              </a:rPr>
              <a:t>Title I is the LARGEST federal assistance program for our nation’s schools</a:t>
            </a:r>
          </a:p>
          <a:p>
            <a:pPr algn="ctr">
              <a:lnSpc>
                <a:spcPts val="5676"/>
              </a:lnSpc>
            </a:pPr>
            <a:endParaRPr lang="en-US" sz="4400" dirty="0">
              <a:solidFill>
                <a:srgbClr val="FFFFFF"/>
              </a:solidFill>
              <a:latin typeface="Marykate"/>
              <a:ea typeface="Marykate"/>
              <a:cs typeface="Marykate"/>
              <a:sym typeface="Marykate"/>
            </a:endParaRPr>
          </a:p>
          <a:p>
            <a:pPr algn="ctr">
              <a:lnSpc>
                <a:spcPts val="5676"/>
              </a:lnSpc>
            </a:pPr>
            <a:r>
              <a:rPr lang="en-US" sz="4400" dirty="0">
                <a:solidFill>
                  <a:srgbClr val="FFFFFF"/>
                </a:solidFill>
                <a:latin typeface="Marykate"/>
                <a:ea typeface="Marykate"/>
                <a:cs typeface="Marykate"/>
                <a:sym typeface="Marykate"/>
              </a:rPr>
              <a:t>•The Program serves 83 schools in Pinellas County including students in 38 non-public schools</a:t>
            </a:r>
            <a:endParaRPr lang="en-US" sz="4400" dirty="0">
              <a:solidFill>
                <a:srgbClr val="FFFFFF"/>
              </a:solidFill>
              <a:latin typeface="Marykate"/>
              <a:ea typeface="Marykate"/>
              <a:cs typeface="Marykate"/>
            </a:endParaRPr>
          </a:p>
          <a:p>
            <a:pPr algn="ctr">
              <a:lnSpc>
                <a:spcPts val="5676"/>
              </a:lnSpc>
            </a:pPr>
            <a:r>
              <a:rPr lang="en-US" sz="4054" dirty="0">
                <a:solidFill>
                  <a:srgbClr val="FFFFFF"/>
                </a:solidFill>
                <a:latin typeface="Marykate"/>
                <a:ea typeface="Marykate"/>
                <a:cs typeface="Marykate"/>
                <a:sym typeface="Marykate"/>
              </a:rPr>
              <a:t>.</a:t>
            </a:r>
          </a:p>
        </p:txBody>
      </p:sp>
      <p:sp>
        <p:nvSpPr>
          <p:cNvPr id="14" name="Freeform 14"/>
          <p:cNvSpPr/>
          <p:nvPr/>
        </p:nvSpPr>
        <p:spPr>
          <a:xfrm>
            <a:off x="9295401" y="7204605"/>
            <a:ext cx="6531400" cy="2222372"/>
          </a:xfrm>
          <a:custGeom>
            <a:avLst/>
            <a:gdLst/>
            <a:ahLst/>
            <a:cxnLst/>
            <a:rect l="l" t="t" r="r" b="b"/>
            <a:pathLst>
              <a:path w="6531400" h="2222372">
                <a:moveTo>
                  <a:pt x="0" y="0"/>
                </a:moveTo>
                <a:lnTo>
                  <a:pt x="6531400" y="0"/>
                </a:lnTo>
                <a:lnTo>
                  <a:pt x="6531400" y="2222372"/>
                </a:lnTo>
                <a:lnTo>
                  <a:pt x="0" y="2222372"/>
                </a:lnTo>
                <a:lnTo>
                  <a:pt x="0" y="0"/>
                </a:lnTo>
                <a:close/>
              </a:path>
            </a:pathLst>
          </a:custGeom>
          <a:blipFill>
            <a:blip r:embed="rId9"/>
            <a:stretch>
              <a:fillRect/>
            </a:stretch>
          </a:blipFill>
        </p:spPr>
        <p:txBody>
          <a:bodyPr/>
          <a:lstStyle/>
          <a:p>
            <a:endParaRPr lang="en-US"/>
          </a:p>
        </p:txBody>
      </p:sp>
      <p:sp>
        <p:nvSpPr>
          <p:cNvPr id="15" name="TextBox 15"/>
          <p:cNvSpPr txBox="1"/>
          <p:nvPr/>
        </p:nvSpPr>
        <p:spPr>
          <a:xfrm>
            <a:off x="5334091" y="1655155"/>
            <a:ext cx="7619817" cy="1236345"/>
          </a:xfrm>
          <a:prstGeom prst="rect">
            <a:avLst/>
          </a:prstGeom>
        </p:spPr>
        <p:txBody>
          <a:bodyPr lIns="0" tIns="0" rIns="0" bIns="0" rtlCol="0" anchor="t">
            <a:spAutoFit/>
          </a:bodyPr>
          <a:lstStyle/>
          <a:p>
            <a:pPr algn="ctr">
              <a:lnSpc>
                <a:spcPts val="10080"/>
              </a:lnSpc>
            </a:pPr>
            <a:r>
              <a:rPr lang="en-US" sz="7200" dirty="0">
                <a:solidFill>
                  <a:srgbClr val="FFFFFF"/>
                </a:solidFill>
                <a:latin typeface="TC October"/>
                <a:ea typeface="TC October"/>
                <a:cs typeface="TC October"/>
                <a:sym typeface="TC October"/>
              </a:rPr>
              <a:t>ALL ABOUT TITLE I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555" b="-4555"/>
            </a:stretch>
          </a:blipFill>
        </p:spPr>
        <p:txBody>
          <a:bodyPr/>
          <a:lstStyle/>
          <a:p>
            <a:endParaRPr lang="en-US"/>
          </a:p>
        </p:txBody>
      </p:sp>
      <p:sp>
        <p:nvSpPr>
          <p:cNvPr id="3" name="Freeform 3"/>
          <p:cNvSpPr/>
          <p:nvPr/>
        </p:nvSpPr>
        <p:spPr>
          <a:xfrm>
            <a:off x="16295639" y="4864394"/>
            <a:ext cx="3385583" cy="2595614"/>
          </a:xfrm>
          <a:custGeom>
            <a:avLst/>
            <a:gdLst/>
            <a:ahLst/>
            <a:cxnLst/>
            <a:rect l="l" t="t" r="r" b="b"/>
            <a:pathLst>
              <a:path w="3385583" h="2595614">
                <a:moveTo>
                  <a:pt x="0" y="0"/>
                </a:moveTo>
                <a:lnTo>
                  <a:pt x="3385584" y="0"/>
                </a:lnTo>
                <a:lnTo>
                  <a:pt x="3385584" y="2595614"/>
                </a:lnTo>
                <a:lnTo>
                  <a:pt x="0" y="259561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1544178">
            <a:off x="15592038" y="7284381"/>
            <a:ext cx="3008082" cy="2970784"/>
          </a:xfrm>
          <a:custGeom>
            <a:avLst/>
            <a:gdLst/>
            <a:ahLst/>
            <a:cxnLst/>
            <a:rect l="l" t="t" r="r" b="b"/>
            <a:pathLst>
              <a:path w="3008082" h="2970784">
                <a:moveTo>
                  <a:pt x="0" y="0"/>
                </a:moveTo>
                <a:lnTo>
                  <a:pt x="3008083" y="0"/>
                </a:lnTo>
                <a:lnTo>
                  <a:pt x="3008083" y="2970783"/>
                </a:lnTo>
                <a:lnTo>
                  <a:pt x="0" y="2970783"/>
                </a:lnTo>
                <a:lnTo>
                  <a:pt x="0" y="0"/>
                </a:lnTo>
                <a:close/>
              </a:path>
            </a:pathLst>
          </a:custGeom>
          <a:blipFill>
            <a:blip r:embed="rId5"/>
            <a:stretch>
              <a:fillRect t="-2806" b="-2806"/>
            </a:stretch>
          </a:blipFill>
        </p:spPr>
        <p:txBody>
          <a:bodyPr/>
          <a:lstStyle/>
          <a:p>
            <a:endParaRPr lang="en-US"/>
          </a:p>
        </p:txBody>
      </p:sp>
      <p:sp>
        <p:nvSpPr>
          <p:cNvPr id="5" name="Freeform 5"/>
          <p:cNvSpPr/>
          <p:nvPr/>
        </p:nvSpPr>
        <p:spPr>
          <a:xfrm rot="-2864226">
            <a:off x="15663324" y="2504564"/>
            <a:ext cx="3019669" cy="2868686"/>
          </a:xfrm>
          <a:custGeom>
            <a:avLst/>
            <a:gdLst/>
            <a:ahLst/>
            <a:cxnLst/>
            <a:rect l="l" t="t" r="r" b="b"/>
            <a:pathLst>
              <a:path w="3019669" h="2868686">
                <a:moveTo>
                  <a:pt x="0" y="0"/>
                </a:moveTo>
                <a:lnTo>
                  <a:pt x="3019669" y="0"/>
                </a:lnTo>
                <a:lnTo>
                  <a:pt x="3019669" y="2868686"/>
                </a:lnTo>
                <a:lnTo>
                  <a:pt x="0" y="286868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a:off x="14629033" y="7853106"/>
            <a:ext cx="2782284" cy="2810388"/>
          </a:xfrm>
          <a:custGeom>
            <a:avLst/>
            <a:gdLst/>
            <a:ahLst/>
            <a:cxnLst/>
            <a:rect l="l" t="t" r="r" b="b"/>
            <a:pathLst>
              <a:path w="2782284" h="2810388">
                <a:moveTo>
                  <a:pt x="0" y="0"/>
                </a:moveTo>
                <a:lnTo>
                  <a:pt x="2782284" y="0"/>
                </a:lnTo>
                <a:lnTo>
                  <a:pt x="2782284" y="2810388"/>
                </a:lnTo>
                <a:lnTo>
                  <a:pt x="0" y="281038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a:off x="16725935" y="1070780"/>
            <a:ext cx="2524992" cy="2204018"/>
          </a:xfrm>
          <a:custGeom>
            <a:avLst/>
            <a:gdLst/>
            <a:ahLst/>
            <a:cxnLst/>
            <a:rect l="l" t="t" r="r" b="b"/>
            <a:pathLst>
              <a:path w="2524992" h="2204018">
                <a:moveTo>
                  <a:pt x="0" y="0"/>
                </a:moveTo>
                <a:lnTo>
                  <a:pt x="2524992" y="0"/>
                </a:lnTo>
                <a:lnTo>
                  <a:pt x="2524992" y="2204018"/>
                </a:lnTo>
                <a:lnTo>
                  <a:pt x="0" y="2204018"/>
                </a:lnTo>
                <a:lnTo>
                  <a:pt x="0" y="0"/>
                </a:lnTo>
                <a:close/>
              </a:path>
            </a:pathLst>
          </a:custGeom>
          <a:blipFill>
            <a:blip r:embed="rId8"/>
            <a:stretch>
              <a:fillRect/>
            </a:stretch>
          </a:blipFill>
        </p:spPr>
        <p:txBody>
          <a:bodyPr/>
          <a:lstStyle/>
          <a:p>
            <a:endParaRPr lang="en-US"/>
          </a:p>
        </p:txBody>
      </p:sp>
      <p:sp>
        <p:nvSpPr>
          <p:cNvPr id="8" name="Freeform 8"/>
          <p:cNvSpPr/>
          <p:nvPr/>
        </p:nvSpPr>
        <p:spPr>
          <a:xfrm rot="-1676400">
            <a:off x="16170734" y="-818140"/>
            <a:ext cx="2481166" cy="2512573"/>
          </a:xfrm>
          <a:custGeom>
            <a:avLst/>
            <a:gdLst/>
            <a:ahLst/>
            <a:cxnLst/>
            <a:rect l="l" t="t" r="r" b="b"/>
            <a:pathLst>
              <a:path w="2481166" h="2512573">
                <a:moveTo>
                  <a:pt x="0" y="0"/>
                </a:moveTo>
                <a:lnTo>
                  <a:pt x="2481166" y="0"/>
                </a:lnTo>
                <a:lnTo>
                  <a:pt x="2481166" y="2512573"/>
                </a:lnTo>
                <a:lnTo>
                  <a:pt x="0" y="2512573"/>
                </a:lnTo>
                <a:lnTo>
                  <a:pt x="0" y="0"/>
                </a:lnTo>
                <a:close/>
              </a:path>
            </a:pathLst>
          </a:custGeom>
          <a:blipFill>
            <a:blip r:embed="rId9"/>
            <a:stretch>
              <a:fillRect/>
            </a:stretch>
          </a:blipFill>
        </p:spPr>
        <p:txBody>
          <a:bodyPr/>
          <a:lstStyle/>
          <a:p>
            <a:endParaRPr lang="en-US"/>
          </a:p>
        </p:txBody>
      </p:sp>
      <p:sp>
        <p:nvSpPr>
          <p:cNvPr id="9" name="Freeform 9"/>
          <p:cNvSpPr/>
          <p:nvPr/>
        </p:nvSpPr>
        <p:spPr>
          <a:xfrm rot="-1539410">
            <a:off x="15080050" y="6260258"/>
            <a:ext cx="2887731" cy="1554562"/>
          </a:xfrm>
          <a:custGeom>
            <a:avLst/>
            <a:gdLst/>
            <a:ahLst/>
            <a:cxnLst/>
            <a:rect l="l" t="t" r="r" b="b"/>
            <a:pathLst>
              <a:path w="2887731" h="1554562">
                <a:moveTo>
                  <a:pt x="0" y="0"/>
                </a:moveTo>
                <a:lnTo>
                  <a:pt x="2887731" y="0"/>
                </a:lnTo>
                <a:lnTo>
                  <a:pt x="2887731" y="1554562"/>
                </a:lnTo>
                <a:lnTo>
                  <a:pt x="0" y="155456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0" name="Freeform 10"/>
          <p:cNvSpPr/>
          <p:nvPr/>
        </p:nvSpPr>
        <p:spPr>
          <a:xfrm>
            <a:off x="3125937" y="3099078"/>
            <a:ext cx="10717884" cy="4662280"/>
          </a:xfrm>
          <a:custGeom>
            <a:avLst/>
            <a:gdLst/>
            <a:ahLst/>
            <a:cxnLst/>
            <a:rect l="l" t="t" r="r" b="b"/>
            <a:pathLst>
              <a:path w="10717884" h="4662280">
                <a:moveTo>
                  <a:pt x="0" y="0"/>
                </a:moveTo>
                <a:lnTo>
                  <a:pt x="10717884" y="0"/>
                </a:lnTo>
                <a:lnTo>
                  <a:pt x="10717884" y="4662279"/>
                </a:lnTo>
                <a:lnTo>
                  <a:pt x="0" y="4662279"/>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TextBox 11"/>
          <p:cNvSpPr txBox="1"/>
          <p:nvPr/>
        </p:nvSpPr>
        <p:spPr>
          <a:xfrm>
            <a:off x="2394569" y="1345680"/>
            <a:ext cx="11564544" cy="1248419"/>
          </a:xfrm>
          <a:prstGeom prst="rect">
            <a:avLst/>
          </a:prstGeom>
        </p:spPr>
        <p:txBody>
          <a:bodyPr wrap="square" lIns="0" tIns="0" rIns="0" bIns="0" rtlCol="0" anchor="t">
            <a:spAutoFit/>
          </a:bodyPr>
          <a:lstStyle/>
          <a:p>
            <a:pPr algn="ctr">
              <a:lnSpc>
                <a:spcPts val="10080"/>
              </a:lnSpc>
            </a:pPr>
            <a:r>
              <a:rPr lang="en-US" sz="7200" dirty="0">
                <a:solidFill>
                  <a:srgbClr val="FFFFFF"/>
                </a:solidFill>
                <a:latin typeface="TC October" panose="020B0604020202020204" charset="0"/>
                <a:ea typeface="Canva Student Font"/>
                <a:cs typeface="Canva Student Font"/>
                <a:sym typeface="Canva Student Font"/>
              </a:rPr>
              <a:t>TITLE I FUNDING PROCESS</a:t>
            </a:r>
          </a:p>
        </p:txBody>
      </p:sp>
      <p:sp>
        <p:nvSpPr>
          <p:cNvPr id="12" name="TextBox 12"/>
          <p:cNvSpPr txBox="1"/>
          <p:nvPr/>
        </p:nvSpPr>
        <p:spPr>
          <a:xfrm>
            <a:off x="3197326" y="4950213"/>
            <a:ext cx="2519917" cy="799047"/>
          </a:xfrm>
          <a:prstGeom prst="rect">
            <a:avLst/>
          </a:prstGeom>
        </p:spPr>
        <p:txBody>
          <a:bodyPr lIns="0" tIns="0" rIns="0" bIns="0" rtlCol="0" anchor="t">
            <a:spAutoFit/>
          </a:bodyPr>
          <a:lstStyle/>
          <a:p>
            <a:pPr marL="494726" lvl="1" indent="-247363" algn="l">
              <a:lnSpc>
                <a:spcPts val="3208"/>
              </a:lnSpc>
              <a:spcBef>
                <a:spcPct val="0"/>
              </a:spcBef>
              <a:buAutoNum type="arabicPeriod"/>
            </a:pPr>
            <a:r>
              <a:rPr lang="en-US" sz="2291">
                <a:solidFill>
                  <a:srgbClr val="FFFFFF"/>
                </a:solidFill>
                <a:latin typeface="Hero Bold"/>
                <a:ea typeface="Hero Bold"/>
                <a:cs typeface="Hero Bold"/>
                <a:sym typeface="Hero Bold"/>
              </a:rPr>
              <a:t>FEDERAL GOVERNMENT</a:t>
            </a:r>
          </a:p>
        </p:txBody>
      </p:sp>
      <p:sp>
        <p:nvSpPr>
          <p:cNvPr id="13" name="TextBox 13"/>
          <p:cNvSpPr txBox="1"/>
          <p:nvPr/>
        </p:nvSpPr>
        <p:spPr>
          <a:xfrm>
            <a:off x="5841068" y="4749832"/>
            <a:ext cx="2211948" cy="1189495"/>
          </a:xfrm>
          <a:prstGeom prst="rect">
            <a:avLst/>
          </a:prstGeom>
        </p:spPr>
        <p:txBody>
          <a:bodyPr lIns="0" tIns="0" rIns="0" bIns="0" rtlCol="0" anchor="t">
            <a:spAutoFit/>
          </a:bodyPr>
          <a:lstStyle/>
          <a:p>
            <a:pPr algn="ctr">
              <a:lnSpc>
                <a:spcPts val="3202"/>
              </a:lnSpc>
              <a:spcBef>
                <a:spcPct val="0"/>
              </a:spcBef>
            </a:pPr>
            <a:r>
              <a:rPr lang="en-US" sz="2287">
                <a:solidFill>
                  <a:srgbClr val="000000"/>
                </a:solidFill>
                <a:latin typeface="Hero Bold"/>
                <a:ea typeface="Hero Bold"/>
                <a:cs typeface="Hero Bold"/>
                <a:sym typeface="Hero Bold"/>
              </a:rPr>
              <a:t>2  FLORIDA DEPT. OF EDUCATION</a:t>
            </a:r>
          </a:p>
        </p:txBody>
      </p:sp>
      <p:sp>
        <p:nvSpPr>
          <p:cNvPr id="14" name="TextBox 14"/>
          <p:cNvSpPr txBox="1"/>
          <p:nvPr/>
        </p:nvSpPr>
        <p:spPr>
          <a:xfrm>
            <a:off x="8176841" y="4668227"/>
            <a:ext cx="2456478" cy="1363019"/>
          </a:xfrm>
          <a:prstGeom prst="rect">
            <a:avLst/>
          </a:prstGeom>
        </p:spPr>
        <p:txBody>
          <a:bodyPr lIns="0" tIns="0" rIns="0" bIns="0" rtlCol="0" anchor="t">
            <a:spAutoFit/>
          </a:bodyPr>
          <a:lstStyle/>
          <a:p>
            <a:pPr algn="ctr">
              <a:lnSpc>
                <a:spcPts val="3622"/>
              </a:lnSpc>
              <a:spcBef>
                <a:spcPct val="0"/>
              </a:spcBef>
            </a:pPr>
            <a:r>
              <a:rPr lang="en-US" sz="2587">
                <a:solidFill>
                  <a:srgbClr val="FFFFFF"/>
                </a:solidFill>
                <a:latin typeface="Hero Bold"/>
                <a:ea typeface="Hero Bold"/>
                <a:cs typeface="Hero Bold"/>
                <a:sym typeface="Hero Bold"/>
              </a:rPr>
              <a:t>3. PINELLAS COUNTY SCHOOLS</a:t>
            </a:r>
          </a:p>
        </p:txBody>
      </p:sp>
      <p:pic>
        <p:nvPicPr>
          <p:cNvPr id="18" name="Picture 17" descr="A cartoon of a deer with a bow tie&#10;&#10;Description automatically generated">
            <a:extLst>
              <a:ext uri="{FF2B5EF4-FFF2-40B4-BE49-F238E27FC236}">
                <a16:creationId xmlns:a16="http://schemas.microsoft.com/office/drawing/2014/main" id="{348C0029-4D2A-E4B2-A450-C7A95810F49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994021" y="4027356"/>
            <a:ext cx="1976567" cy="280572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8666" b="-8666"/>
            </a:stretch>
          </a:blipFill>
        </p:spPr>
        <p:txBody>
          <a:bodyPr/>
          <a:lstStyle/>
          <a:p>
            <a:endParaRPr lang="en-US"/>
          </a:p>
        </p:txBody>
      </p:sp>
      <p:sp>
        <p:nvSpPr>
          <p:cNvPr id="3" name="TextBox 3"/>
          <p:cNvSpPr txBox="1"/>
          <p:nvPr/>
        </p:nvSpPr>
        <p:spPr>
          <a:xfrm>
            <a:off x="138592" y="982094"/>
            <a:ext cx="15866076" cy="2543645"/>
          </a:xfrm>
          <a:prstGeom prst="rect">
            <a:avLst/>
          </a:prstGeom>
        </p:spPr>
        <p:txBody>
          <a:bodyPr wrap="square" lIns="0" tIns="0" rIns="0" bIns="0" rtlCol="0" anchor="t">
            <a:spAutoFit/>
          </a:bodyPr>
          <a:lstStyle/>
          <a:p>
            <a:pPr algn="ctr">
              <a:lnSpc>
                <a:spcPts val="10080"/>
              </a:lnSpc>
              <a:spcBef>
                <a:spcPct val="0"/>
              </a:spcBef>
            </a:pPr>
            <a:r>
              <a:rPr lang="en-US" sz="7200" dirty="0">
                <a:solidFill>
                  <a:srgbClr val="F9AE16"/>
                </a:solidFill>
                <a:latin typeface="TC October"/>
                <a:ea typeface="TC October"/>
                <a:cs typeface="TC October"/>
                <a:sym typeface="TC October"/>
              </a:rPr>
              <a:t>TITLE I funds are used for  SUPPLEMENTAL RESOURCES</a:t>
            </a:r>
          </a:p>
        </p:txBody>
      </p:sp>
      <p:sp>
        <p:nvSpPr>
          <p:cNvPr id="4" name="TextBox 4"/>
          <p:cNvSpPr txBox="1"/>
          <p:nvPr/>
        </p:nvSpPr>
        <p:spPr>
          <a:xfrm>
            <a:off x="963385" y="4165234"/>
            <a:ext cx="10553801" cy="2741135"/>
          </a:xfrm>
          <a:prstGeom prst="rect">
            <a:avLst/>
          </a:prstGeom>
        </p:spPr>
        <p:txBody>
          <a:bodyPr lIns="0" tIns="0" rIns="0" bIns="0" rtlCol="0" anchor="t">
            <a:spAutoFit/>
          </a:bodyPr>
          <a:lstStyle/>
          <a:p>
            <a:pPr algn="ctr">
              <a:lnSpc>
                <a:spcPts val="7280"/>
              </a:lnSpc>
              <a:spcBef>
                <a:spcPct val="0"/>
              </a:spcBef>
            </a:pPr>
            <a:r>
              <a:rPr lang="en-US" sz="5200" dirty="0">
                <a:solidFill>
                  <a:srgbClr val="F9AE16"/>
                </a:solidFill>
                <a:latin typeface="Glacial Indifference" panose="020B0604020202020204" charset="0"/>
                <a:ea typeface="Glacial Indifference"/>
                <a:cs typeface="Glacial Indifference"/>
                <a:sym typeface="Glacial Indifference"/>
              </a:rPr>
              <a:t>DEFINITION:  provided in addition to already present or available to complete or enhance it. </a:t>
            </a:r>
          </a:p>
        </p:txBody>
      </p:sp>
      <p:pic>
        <p:nvPicPr>
          <p:cNvPr id="7" name="Picture 6" descr="A cartoon of a deer with a bow tie&#10;&#10;Description automatically generated">
            <a:extLst>
              <a:ext uri="{FF2B5EF4-FFF2-40B4-BE49-F238E27FC236}">
                <a16:creationId xmlns:a16="http://schemas.microsoft.com/office/drawing/2014/main" id="{40BB5838-517C-475D-73E5-9502B560D5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4581570" y="5953954"/>
            <a:ext cx="3910195" cy="391019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111"/>
            </a:stretch>
          </a:blipFill>
        </p:spPr>
        <p:txBody>
          <a:bodyPr/>
          <a:lstStyle/>
          <a:p>
            <a:endParaRPr lang="en-US"/>
          </a:p>
        </p:txBody>
      </p:sp>
      <p:sp>
        <p:nvSpPr>
          <p:cNvPr id="3" name="Freeform 3"/>
          <p:cNvSpPr/>
          <p:nvPr/>
        </p:nvSpPr>
        <p:spPr>
          <a:xfrm>
            <a:off x="-2161327" y="-599939"/>
            <a:ext cx="5065157" cy="2982111"/>
          </a:xfrm>
          <a:custGeom>
            <a:avLst/>
            <a:gdLst/>
            <a:ahLst/>
            <a:cxnLst/>
            <a:rect l="l" t="t" r="r" b="b"/>
            <a:pathLst>
              <a:path w="5065157" h="2982111">
                <a:moveTo>
                  <a:pt x="0" y="0"/>
                </a:moveTo>
                <a:lnTo>
                  <a:pt x="5065157" y="0"/>
                </a:lnTo>
                <a:lnTo>
                  <a:pt x="5065157" y="2982111"/>
                </a:lnTo>
                <a:lnTo>
                  <a:pt x="0" y="2982111"/>
                </a:lnTo>
                <a:lnTo>
                  <a:pt x="0" y="0"/>
                </a:lnTo>
                <a:close/>
              </a:path>
            </a:pathLst>
          </a:custGeom>
          <a:blipFill>
            <a:blip r:embed="rId4"/>
            <a:stretch>
              <a:fillRect/>
            </a:stretch>
          </a:blipFill>
        </p:spPr>
        <p:txBody>
          <a:bodyPr/>
          <a:lstStyle/>
          <a:p>
            <a:endParaRPr lang="en-US"/>
          </a:p>
        </p:txBody>
      </p:sp>
      <p:sp>
        <p:nvSpPr>
          <p:cNvPr id="4" name="Freeform 4"/>
          <p:cNvSpPr/>
          <p:nvPr/>
        </p:nvSpPr>
        <p:spPr>
          <a:xfrm flipH="1">
            <a:off x="15802928" y="-770806"/>
            <a:ext cx="5065157" cy="2982111"/>
          </a:xfrm>
          <a:custGeom>
            <a:avLst/>
            <a:gdLst/>
            <a:ahLst/>
            <a:cxnLst/>
            <a:rect l="l" t="t" r="r" b="b"/>
            <a:pathLst>
              <a:path w="5065157" h="2982111">
                <a:moveTo>
                  <a:pt x="5065157" y="0"/>
                </a:moveTo>
                <a:lnTo>
                  <a:pt x="0" y="0"/>
                </a:lnTo>
                <a:lnTo>
                  <a:pt x="0" y="2982112"/>
                </a:lnTo>
                <a:lnTo>
                  <a:pt x="5065157" y="2982112"/>
                </a:lnTo>
                <a:lnTo>
                  <a:pt x="5065157" y="0"/>
                </a:lnTo>
                <a:close/>
              </a:path>
            </a:pathLst>
          </a:custGeom>
          <a:blipFill>
            <a:blip r:embed="rId4"/>
            <a:stretch>
              <a:fillRect/>
            </a:stretch>
          </a:blipFill>
        </p:spPr>
        <p:txBody>
          <a:bodyPr/>
          <a:lstStyle/>
          <a:p>
            <a:endParaRPr lang="en-US"/>
          </a:p>
        </p:txBody>
      </p:sp>
      <p:sp>
        <p:nvSpPr>
          <p:cNvPr id="6" name="Freeform 6"/>
          <p:cNvSpPr/>
          <p:nvPr/>
        </p:nvSpPr>
        <p:spPr>
          <a:xfrm>
            <a:off x="-972473" y="7806523"/>
            <a:ext cx="3540919" cy="2903553"/>
          </a:xfrm>
          <a:custGeom>
            <a:avLst/>
            <a:gdLst/>
            <a:ahLst/>
            <a:cxnLst/>
            <a:rect l="l" t="t" r="r" b="b"/>
            <a:pathLst>
              <a:path w="3540919" h="2903553">
                <a:moveTo>
                  <a:pt x="0" y="0"/>
                </a:moveTo>
                <a:lnTo>
                  <a:pt x="3540919" y="0"/>
                </a:lnTo>
                <a:lnTo>
                  <a:pt x="3540919" y="2903554"/>
                </a:lnTo>
                <a:lnTo>
                  <a:pt x="0" y="29035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TextBox 10"/>
          <p:cNvSpPr txBox="1"/>
          <p:nvPr/>
        </p:nvSpPr>
        <p:spPr>
          <a:xfrm>
            <a:off x="2568445" y="193911"/>
            <a:ext cx="13411199" cy="915635"/>
          </a:xfrm>
          <a:prstGeom prst="rect">
            <a:avLst/>
          </a:prstGeom>
        </p:spPr>
        <p:txBody>
          <a:bodyPr wrap="square" lIns="0" tIns="0" rIns="0" bIns="0" rtlCol="0" anchor="t">
            <a:spAutoFit/>
          </a:bodyPr>
          <a:lstStyle/>
          <a:p>
            <a:pPr algn="ctr">
              <a:lnSpc>
                <a:spcPts val="7420"/>
              </a:lnSpc>
            </a:pPr>
            <a:r>
              <a:rPr lang="en-US" sz="5300" dirty="0">
                <a:solidFill>
                  <a:srgbClr val="FFFFFF"/>
                </a:solidFill>
                <a:latin typeface="TC October" panose="020B0604020202020204" charset="0"/>
                <a:ea typeface="Marykate"/>
                <a:cs typeface="Marykate"/>
                <a:sym typeface="Marykate"/>
              </a:rPr>
              <a:t>Title I Programs Provide Supplemental Support</a:t>
            </a:r>
          </a:p>
        </p:txBody>
      </p:sp>
      <p:graphicFrame>
        <p:nvGraphicFramePr>
          <p:cNvPr id="14" name="Table 13">
            <a:extLst>
              <a:ext uri="{FF2B5EF4-FFF2-40B4-BE49-F238E27FC236}">
                <a16:creationId xmlns:a16="http://schemas.microsoft.com/office/drawing/2014/main" id="{79C75752-D89A-D9FB-9733-EA205E35C9EC}"/>
              </a:ext>
            </a:extLst>
          </p:cNvPr>
          <p:cNvGraphicFramePr>
            <a:graphicFrameLocks noGrp="1"/>
          </p:cNvGraphicFramePr>
          <p:nvPr>
            <p:extLst>
              <p:ext uri="{D42A27DB-BD31-4B8C-83A1-F6EECF244321}">
                <p14:modId xmlns:p14="http://schemas.microsoft.com/office/powerpoint/2010/main" val="3735464256"/>
              </p:ext>
            </p:extLst>
          </p:nvPr>
        </p:nvGraphicFramePr>
        <p:xfrm>
          <a:off x="2480087" y="1107040"/>
          <a:ext cx="13411200" cy="7817126"/>
        </p:xfrm>
        <a:graphic>
          <a:graphicData uri="http://schemas.openxmlformats.org/drawingml/2006/table">
            <a:tbl>
              <a:tblPr firstRow="1" bandRow="1">
                <a:tableStyleId>{0E3FDE45-AF77-4B5C-9715-49D594BDF05E}</a:tableStyleId>
              </a:tblPr>
              <a:tblGrid>
                <a:gridCol w="6793791">
                  <a:extLst>
                    <a:ext uri="{9D8B030D-6E8A-4147-A177-3AD203B41FA5}">
                      <a16:colId xmlns:a16="http://schemas.microsoft.com/office/drawing/2014/main" val="1290283518"/>
                    </a:ext>
                  </a:extLst>
                </a:gridCol>
                <a:gridCol w="6617409">
                  <a:extLst>
                    <a:ext uri="{9D8B030D-6E8A-4147-A177-3AD203B41FA5}">
                      <a16:colId xmlns:a16="http://schemas.microsoft.com/office/drawing/2014/main" val="1091869324"/>
                    </a:ext>
                  </a:extLst>
                </a:gridCol>
              </a:tblGrid>
              <a:tr h="1172486">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3200" dirty="0">
                          <a:solidFill>
                            <a:schemeClr val="accent2">
                              <a:lumMod val="60000"/>
                              <a:lumOff val="40000"/>
                            </a:schemeClr>
                          </a:solidFill>
                          <a:latin typeface="Marykate" panose="020B0604020202020204" charset="0"/>
                          <a:ea typeface="Nirmala UI Semilight" panose="020B0402040204020203" pitchFamily="34" charset="0"/>
                          <a:cs typeface="Nirmala UI Semilight" panose="020B0402040204020203" pitchFamily="34" charset="0"/>
                        </a:rPr>
                        <a:t>Supplemental Resource</a:t>
                      </a:r>
                    </a:p>
                  </a:txBody>
                  <a:tcPr anchor="ctr"/>
                </a:tc>
                <a:tc>
                  <a:txBody>
                    <a:bodyPr/>
                    <a:lstStyle/>
                    <a:p>
                      <a:pPr algn="ctr"/>
                      <a:r>
                        <a:rPr lang="en-US" sz="3600" dirty="0">
                          <a:solidFill>
                            <a:schemeClr val="accent2">
                              <a:lumMod val="60000"/>
                              <a:lumOff val="40000"/>
                            </a:schemeClr>
                          </a:solidFill>
                          <a:latin typeface="Glacial Indifference" panose="020B0604020202020204" charset="0"/>
                          <a:ea typeface="Nirmala UI Semilight" panose="020B0402040204020203" pitchFamily="34" charset="0"/>
                          <a:cs typeface="Nirmala UI Semilight" panose="020B0402040204020203" pitchFamily="34" charset="0"/>
                        </a:rPr>
                        <a:t>Positive Impact</a:t>
                      </a:r>
                    </a:p>
                  </a:txBody>
                  <a:tcPr anchor="ctr"/>
                </a:tc>
                <a:extLst>
                  <a:ext uri="{0D108BD9-81ED-4DB2-BD59-A6C34878D82A}">
                    <a16:rowId xmlns:a16="http://schemas.microsoft.com/office/drawing/2014/main" val="641820891"/>
                  </a:ext>
                </a:extLst>
              </a:tr>
              <a:tr h="117248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200" dirty="0">
                          <a:solidFill>
                            <a:schemeClr val="bg1"/>
                          </a:solidFill>
                          <a:latin typeface="Marykate" panose="020B0604020202020204" charset="0"/>
                        </a:rPr>
                        <a:t>Additional supplemental personnel:</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200" dirty="0">
                          <a:solidFill>
                            <a:schemeClr val="bg1"/>
                          </a:solidFill>
                          <a:latin typeface="Marykate" panose="020B0604020202020204" charset="0"/>
                        </a:rPr>
                        <a:t>MTSS Coach</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200" dirty="0">
                          <a:solidFill>
                            <a:schemeClr val="bg1"/>
                          </a:solidFill>
                          <a:latin typeface="Marykate" panose="020B0604020202020204" charset="0"/>
                        </a:rPr>
                        <a:t>Hourly teacher</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200" dirty="0">
                          <a:solidFill>
                            <a:schemeClr val="bg1"/>
                          </a:solidFill>
                          <a:latin typeface="Marykate" panose="020B0604020202020204" charset="0"/>
                        </a:rPr>
                        <a:t>Title I assistant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3200" dirty="0">
                        <a:solidFill>
                          <a:schemeClr val="bg1"/>
                        </a:solidFill>
                        <a:latin typeface="Marykate" panose="020B0604020202020204" charset="0"/>
                        <a:ea typeface="Nirmala UI Semilight" panose="020B0402040204020203" pitchFamily="34" charset="0"/>
                        <a:cs typeface="Nirmala UI Semilight" panose="020B0402040204020203" pitchFamily="34" charset="0"/>
                      </a:endParaRPr>
                    </a:p>
                  </a:txBody>
                  <a:tcPr/>
                </a:tc>
                <a:tc>
                  <a:txBody>
                    <a:bodyPr/>
                    <a:lstStyle/>
                    <a:p>
                      <a:r>
                        <a:rPr lang="en-US" sz="2800" dirty="0">
                          <a:solidFill>
                            <a:schemeClr val="bg1"/>
                          </a:solidFill>
                          <a:latin typeface="Glacial Indifference" panose="020B0604020202020204" charset="0"/>
                        </a:rPr>
                        <a:t>Provide coaching for staff, impacts school leadership team, and supports students needing academic and/or behavior supports and interventions. </a:t>
                      </a:r>
                    </a:p>
                    <a:p>
                      <a:r>
                        <a:rPr lang="en-US" sz="2800" dirty="0">
                          <a:solidFill>
                            <a:schemeClr val="bg1"/>
                          </a:solidFill>
                          <a:latin typeface="Glacial Indifference" panose="020B0604020202020204" charset="0"/>
                        </a:rPr>
                        <a:t>Supports small group instruction of struggling learners</a:t>
                      </a:r>
                      <a:endParaRPr lang="en-US" sz="2800" dirty="0">
                        <a:solidFill>
                          <a:schemeClr val="bg1"/>
                        </a:solidFill>
                        <a:latin typeface="Glacial Indifference" panose="020B0604020202020204" charset="0"/>
                        <a:ea typeface="Nirmala UI Semilight" panose="020B0402040204020203" pitchFamily="34" charset="0"/>
                        <a:cs typeface="Nirmala UI Semilight" panose="020B0402040204020203" pitchFamily="34" charset="0"/>
                      </a:endParaRPr>
                    </a:p>
                  </a:txBody>
                  <a:tcPr/>
                </a:tc>
                <a:extLst>
                  <a:ext uri="{0D108BD9-81ED-4DB2-BD59-A6C34878D82A}">
                    <a16:rowId xmlns:a16="http://schemas.microsoft.com/office/drawing/2014/main" val="2673190515"/>
                  </a:ext>
                </a:extLst>
              </a:tr>
              <a:tr h="94915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200" dirty="0">
                          <a:solidFill>
                            <a:schemeClr val="bg1"/>
                          </a:solidFill>
                          <a:latin typeface="Marykate" panose="020B0604020202020204" charset="0"/>
                        </a:rPr>
                        <a:t>Supplemental teaching materials, equipment, and technology</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3200" dirty="0">
                        <a:solidFill>
                          <a:schemeClr val="bg1"/>
                        </a:solidFill>
                        <a:latin typeface="TC October" panose="020B0604020202020204" charset="0"/>
                        <a:ea typeface="Nirmala UI Semilight" panose="020B0402040204020203" pitchFamily="34" charset="0"/>
                        <a:cs typeface="Nirmala UI Semilight" panose="020B0402040204020203" pitchFamily="34" charset="0"/>
                      </a:endParaRPr>
                    </a:p>
                  </a:txBody>
                  <a:tcPr/>
                </a:tc>
                <a:tc>
                  <a:txBody>
                    <a:bodyPr/>
                    <a:lstStyle/>
                    <a:p>
                      <a:r>
                        <a:rPr lang="en-US" sz="2800" dirty="0">
                          <a:solidFill>
                            <a:schemeClr val="bg1"/>
                          </a:solidFill>
                          <a:latin typeface="Glacial Indifference" panose="020B0604020202020204" charset="0"/>
                        </a:rPr>
                        <a:t>Provide resources to supplement student learning</a:t>
                      </a:r>
                    </a:p>
                  </a:txBody>
                  <a:tcPr/>
                </a:tc>
                <a:extLst>
                  <a:ext uri="{0D108BD9-81ED-4DB2-BD59-A6C34878D82A}">
                    <a16:rowId xmlns:a16="http://schemas.microsoft.com/office/drawing/2014/main" val="3318599042"/>
                  </a:ext>
                </a:extLst>
              </a:tr>
              <a:tr h="66999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200" dirty="0">
                          <a:solidFill>
                            <a:schemeClr val="bg1"/>
                          </a:solidFill>
                          <a:latin typeface="Marykate" panose="020B0604020202020204" charset="0"/>
                        </a:rPr>
                        <a:t>Extended Learning Opportunities (after school programs)</a:t>
                      </a:r>
                      <a:endParaRPr lang="en-US" sz="3200" dirty="0">
                        <a:solidFill>
                          <a:schemeClr val="bg1"/>
                        </a:solidFill>
                        <a:latin typeface="Marykate" panose="020B0604020202020204" charset="0"/>
                        <a:ea typeface="Nirmala UI Semilight" panose="020B0402040204020203" pitchFamily="34" charset="0"/>
                        <a:cs typeface="Nirmala UI Semilight" panose="020B0402040204020203" pitchFamily="34" charset="0"/>
                      </a:endParaRPr>
                    </a:p>
                  </a:txBody>
                  <a:tcPr/>
                </a:tc>
                <a:tc>
                  <a:txBody>
                    <a:bodyPr/>
                    <a:lstStyle/>
                    <a:p>
                      <a:r>
                        <a:rPr lang="en-US" sz="2800" dirty="0">
                          <a:solidFill>
                            <a:schemeClr val="bg1"/>
                          </a:solidFill>
                          <a:latin typeface="Glacial Indifference" panose="020B0604020202020204" charset="0"/>
                        </a:rPr>
                        <a:t>Reading, math, STEM, and enrichment clubs</a:t>
                      </a:r>
                    </a:p>
                  </a:txBody>
                  <a:tcPr/>
                </a:tc>
                <a:extLst>
                  <a:ext uri="{0D108BD9-81ED-4DB2-BD59-A6C34878D82A}">
                    <a16:rowId xmlns:a16="http://schemas.microsoft.com/office/drawing/2014/main" val="3902749037"/>
                  </a:ext>
                </a:extLst>
              </a:tr>
              <a:tr h="66999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200" dirty="0">
                          <a:solidFill>
                            <a:schemeClr val="bg1"/>
                          </a:solidFill>
                          <a:latin typeface="Marykate" panose="020B0604020202020204" charset="0"/>
                        </a:rPr>
                        <a:t>Parent and Family Engagement Resources and Workshops </a:t>
                      </a:r>
                      <a:endParaRPr lang="en-US" sz="3200" dirty="0">
                        <a:solidFill>
                          <a:schemeClr val="bg1"/>
                        </a:solidFill>
                        <a:latin typeface="Marykate" panose="020B0604020202020204" charset="0"/>
                        <a:ea typeface="Nirmala UI Semilight" panose="020B0402040204020203" pitchFamily="34" charset="0"/>
                        <a:cs typeface="Nirmala UI Semilight" panose="020B0402040204020203" pitchFamily="34" charset="0"/>
                      </a:endParaRPr>
                    </a:p>
                  </a:txBody>
                  <a:tcPr/>
                </a:tc>
                <a:tc>
                  <a:txBody>
                    <a:bodyPr/>
                    <a:lstStyle/>
                    <a:p>
                      <a:r>
                        <a:rPr lang="en-US" sz="2800" dirty="0">
                          <a:solidFill>
                            <a:schemeClr val="bg1"/>
                          </a:solidFill>
                          <a:latin typeface="Glacial Indifference" panose="020B0604020202020204" charset="0"/>
                        </a:rPr>
                        <a:t>Parent and community liaison, family engagement events, activities and resources</a:t>
                      </a:r>
                    </a:p>
                  </a:txBody>
                  <a:tcPr/>
                </a:tc>
                <a:extLst>
                  <a:ext uri="{0D108BD9-81ED-4DB2-BD59-A6C34878D82A}">
                    <a16:rowId xmlns:a16="http://schemas.microsoft.com/office/drawing/2014/main" val="2068375250"/>
                  </a:ext>
                </a:extLst>
              </a:tr>
            </a:tbl>
          </a:graphicData>
        </a:graphic>
      </p:graphicFrame>
      <p:sp>
        <p:nvSpPr>
          <p:cNvPr id="16" name="Freeform 7">
            <a:extLst>
              <a:ext uri="{FF2B5EF4-FFF2-40B4-BE49-F238E27FC236}">
                <a16:creationId xmlns:a16="http://schemas.microsoft.com/office/drawing/2014/main" id="{247B7FF0-1EE6-F37F-14FF-124277613572}"/>
              </a:ext>
            </a:extLst>
          </p:cNvPr>
          <p:cNvSpPr/>
          <p:nvPr/>
        </p:nvSpPr>
        <p:spPr>
          <a:xfrm rot="477865">
            <a:off x="15640600" y="6723777"/>
            <a:ext cx="2488665" cy="3150209"/>
          </a:xfrm>
          <a:custGeom>
            <a:avLst/>
            <a:gdLst/>
            <a:ahLst/>
            <a:cxnLst/>
            <a:rect l="l" t="t" r="r" b="b"/>
            <a:pathLst>
              <a:path w="2488665" h="3150209">
                <a:moveTo>
                  <a:pt x="0" y="0"/>
                </a:moveTo>
                <a:lnTo>
                  <a:pt x="2488665" y="0"/>
                </a:lnTo>
                <a:lnTo>
                  <a:pt x="2488665" y="3150209"/>
                </a:lnTo>
                <a:lnTo>
                  <a:pt x="0" y="315020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555" b="-4555"/>
            </a:stretch>
          </a:blipFill>
        </p:spPr>
        <p:txBody>
          <a:bodyPr/>
          <a:lstStyle/>
          <a:p>
            <a:endParaRPr lang="en-US"/>
          </a:p>
        </p:txBody>
      </p:sp>
      <p:sp>
        <p:nvSpPr>
          <p:cNvPr id="3" name="Freeform 3"/>
          <p:cNvSpPr/>
          <p:nvPr/>
        </p:nvSpPr>
        <p:spPr>
          <a:xfrm>
            <a:off x="17176881" y="5655712"/>
            <a:ext cx="3385583" cy="2595614"/>
          </a:xfrm>
          <a:custGeom>
            <a:avLst/>
            <a:gdLst/>
            <a:ahLst/>
            <a:cxnLst/>
            <a:rect l="l" t="t" r="r" b="b"/>
            <a:pathLst>
              <a:path w="3385583" h="2595614">
                <a:moveTo>
                  <a:pt x="0" y="0"/>
                </a:moveTo>
                <a:lnTo>
                  <a:pt x="3385583" y="0"/>
                </a:lnTo>
                <a:lnTo>
                  <a:pt x="3385583" y="2595614"/>
                </a:lnTo>
                <a:lnTo>
                  <a:pt x="0" y="259561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1544178">
            <a:off x="16473279" y="8075699"/>
            <a:ext cx="3008082" cy="2970784"/>
          </a:xfrm>
          <a:custGeom>
            <a:avLst/>
            <a:gdLst/>
            <a:ahLst/>
            <a:cxnLst/>
            <a:rect l="l" t="t" r="r" b="b"/>
            <a:pathLst>
              <a:path w="3008082" h="2970784">
                <a:moveTo>
                  <a:pt x="0" y="0"/>
                </a:moveTo>
                <a:lnTo>
                  <a:pt x="3008083" y="0"/>
                </a:lnTo>
                <a:lnTo>
                  <a:pt x="3008083" y="2970784"/>
                </a:lnTo>
                <a:lnTo>
                  <a:pt x="0" y="2970784"/>
                </a:lnTo>
                <a:lnTo>
                  <a:pt x="0" y="0"/>
                </a:lnTo>
                <a:close/>
              </a:path>
            </a:pathLst>
          </a:custGeom>
          <a:blipFill>
            <a:blip r:embed="rId5"/>
            <a:stretch>
              <a:fillRect t="-2806" b="-2806"/>
            </a:stretch>
          </a:blipFill>
        </p:spPr>
        <p:txBody>
          <a:bodyPr/>
          <a:lstStyle/>
          <a:p>
            <a:endParaRPr lang="en-US"/>
          </a:p>
        </p:txBody>
      </p:sp>
      <p:sp>
        <p:nvSpPr>
          <p:cNvPr id="5" name="Freeform 5"/>
          <p:cNvSpPr/>
          <p:nvPr/>
        </p:nvSpPr>
        <p:spPr>
          <a:xfrm rot="-2864226">
            <a:off x="16544565" y="3295883"/>
            <a:ext cx="3019669" cy="2868686"/>
          </a:xfrm>
          <a:custGeom>
            <a:avLst/>
            <a:gdLst/>
            <a:ahLst/>
            <a:cxnLst/>
            <a:rect l="l" t="t" r="r" b="b"/>
            <a:pathLst>
              <a:path w="3019669" h="2868686">
                <a:moveTo>
                  <a:pt x="0" y="0"/>
                </a:moveTo>
                <a:lnTo>
                  <a:pt x="3019669" y="0"/>
                </a:lnTo>
                <a:lnTo>
                  <a:pt x="3019669" y="2868686"/>
                </a:lnTo>
                <a:lnTo>
                  <a:pt x="0" y="286868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a:off x="14922966" y="8267931"/>
            <a:ext cx="2782284" cy="2810388"/>
          </a:xfrm>
          <a:custGeom>
            <a:avLst/>
            <a:gdLst/>
            <a:ahLst/>
            <a:cxnLst/>
            <a:rect l="l" t="t" r="r" b="b"/>
            <a:pathLst>
              <a:path w="2782284" h="2810388">
                <a:moveTo>
                  <a:pt x="0" y="0"/>
                </a:moveTo>
                <a:lnTo>
                  <a:pt x="2782284" y="0"/>
                </a:lnTo>
                <a:lnTo>
                  <a:pt x="2782284" y="2810388"/>
                </a:lnTo>
                <a:lnTo>
                  <a:pt x="0" y="281038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a:off x="16080732" y="1485240"/>
            <a:ext cx="2524992" cy="2204018"/>
          </a:xfrm>
          <a:custGeom>
            <a:avLst/>
            <a:gdLst/>
            <a:ahLst/>
            <a:cxnLst/>
            <a:rect l="l" t="t" r="r" b="b"/>
            <a:pathLst>
              <a:path w="2524992" h="2204018">
                <a:moveTo>
                  <a:pt x="0" y="0"/>
                </a:moveTo>
                <a:lnTo>
                  <a:pt x="2524992" y="0"/>
                </a:lnTo>
                <a:lnTo>
                  <a:pt x="2524992" y="2204018"/>
                </a:lnTo>
                <a:lnTo>
                  <a:pt x="0" y="2204018"/>
                </a:lnTo>
                <a:lnTo>
                  <a:pt x="0" y="0"/>
                </a:lnTo>
                <a:close/>
              </a:path>
            </a:pathLst>
          </a:custGeom>
          <a:blipFill>
            <a:blip r:embed="rId8"/>
            <a:stretch>
              <a:fillRect/>
            </a:stretch>
          </a:blipFill>
        </p:spPr>
        <p:txBody>
          <a:bodyPr/>
          <a:lstStyle/>
          <a:p>
            <a:endParaRPr lang="en-US"/>
          </a:p>
        </p:txBody>
      </p:sp>
      <p:sp>
        <p:nvSpPr>
          <p:cNvPr id="8" name="Freeform 8"/>
          <p:cNvSpPr/>
          <p:nvPr/>
        </p:nvSpPr>
        <p:spPr>
          <a:xfrm rot="-1676400">
            <a:off x="16542397" y="-498888"/>
            <a:ext cx="2481166" cy="2512573"/>
          </a:xfrm>
          <a:custGeom>
            <a:avLst/>
            <a:gdLst/>
            <a:ahLst/>
            <a:cxnLst/>
            <a:rect l="l" t="t" r="r" b="b"/>
            <a:pathLst>
              <a:path w="2481166" h="2512573">
                <a:moveTo>
                  <a:pt x="0" y="0"/>
                </a:moveTo>
                <a:lnTo>
                  <a:pt x="2481166" y="0"/>
                </a:lnTo>
                <a:lnTo>
                  <a:pt x="2481166" y="2512574"/>
                </a:lnTo>
                <a:lnTo>
                  <a:pt x="0" y="2512574"/>
                </a:lnTo>
                <a:lnTo>
                  <a:pt x="0" y="0"/>
                </a:lnTo>
                <a:close/>
              </a:path>
            </a:pathLst>
          </a:custGeom>
          <a:blipFill>
            <a:blip r:embed="rId9"/>
            <a:stretch>
              <a:fillRect/>
            </a:stretch>
          </a:blipFill>
        </p:spPr>
        <p:txBody>
          <a:bodyPr/>
          <a:lstStyle/>
          <a:p>
            <a:endParaRPr lang="en-US"/>
          </a:p>
        </p:txBody>
      </p:sp>
      <p:sp>
        <p:nvSpPr>
          <p:cNvPr id="9" name="Freeform 9"/>
          <p:cNvSpPr/>
          <p:nvPr/>
        </p:nvSpPr>
        <p:spPr>
          <a:xfrm rot="-1539410">
            <a:off x="15961291" y="7051577"/>
            <a:ext cx="2887731" cy="1554562"/>
          </a:xfrm>
          <a:custGeom>
            <a:avLst/>
            <a:gdLst/>
            <a:ahLst/>
            <a:cxnLst/>
            <a:rect l="l" t="t" r="r" b="b"/>
            <a:pathLst>
              <a:path w="2887731" h="1554562">
                <a:moveTo>
                  <a:pt x="0" y="0"/>
                </a:moveTo>
                <a:lnTo>
                  <a:pt x="2887731" y="0"/>
                </a:lnTo>
                <a:lnTo>
                  <a:pt x="2887731" y="1554562"/>
                </a:lnTo>
                <a:lnTo>
                  <a:pt x="0" y="155456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0" name="Freeform 10"/>
          <p:cNvSpPr/>
          <p:nvPr/>
        </p:nvSpPr>
        <p:spPr>
          <a:xfrm rot="10710556">
            <a:off x="-2082669" y="2287411"/>
            <a:ext cx="3385583" cy="2595614"/>
          </a:xfrm>
          <a:custGeom>
            <a:avLst/>
            <a:gdLst/>
            <a:ahLst/>
            <a:cxnLst/>
            <a:rect l="l" t="t" r="r" b="b"/>
            <a:pathLst>
              <a:path w="3385583" h="2595614">
                <a:moveTo>
                  <a:pt x="0" y="0"/>
                </a:moveTo>
                <a:lnTo>
                  <a:pt x="3385584" y="0"/>
                </a:lnTo>
                <a:lnTo>
                  <a:pt x="3385584" y="2595614"/>
                </a:lnTo>
                <a:lnTo>
                  <a:pt x="0" y="259561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rot="969795">
            <a:off x="-1069705" y="-530077"/>
            <a:ext cx="3008082" cy="2970784"/>
          </a:xfrm>
          <a:custGeom>
            <a:avLst/>
            <a:gdLst/>
            <a:ahLst/>
            <a:cxnLst/>
            <a:rect l="l" t="t" r="r" b="b"/>
            <a:pathLst>
              <a:path w="3008082" h="2970784">
                <a:moveTo>
                  <a:pt x="0" y="0"/>
                </a:moveTo>
                <a:lnTo>
                  <a:pt x="3008083" y="0"/>
                </a:lnTo>
                <a:lnTo>
                  <a:pt x="3008083" y="2970783"/>
                </a:lnTo>
                <a:lnTo>
                  <a:pt x="0" y="2970783"/>
                </a:lnTo>
                <a:lnTo>
                  <a:pt x="0" y="0"/>
                </a:lnTo>
                <a:close/>
              </a:path>
            </a:pathLst>
          </a:custGeom>
          <a:blipFill>
            <a:blip r:embed="rId5"/>
            <a:stretch>
              <a:fillRect t="-2806" b="-2806"/>
            </a:stretch>
          </a:blipFill>
        </p:spPr>
        <p:txBody>
          <a:bodyPr/>
          <a:lstStyle/>
          <a:p>
            <a:endParaRPr lang="en-US"/>
          </a:p>
        </p:txBody>
      </p:sp>
      <p:sp>
        <p:nvSpPr>
          <p:cNvPr id="12" name="Freeform 12"/>
          <p:cNvSpPr/>
          <p:nvPr/>
        </p:nvSpPr>
        <p:spPr>
          <a:xfrm rot="939077">
            <a:off x="-1026876" y="4352207"/>
            <a:ext cx="3019669" cy="2868686"/>
          </a:xfrm>
          <a:custGeom>
            <a:avLst/>
            <a:gdLst/>
            <a:ahLst/>
            <a:cxnLst/>
            <a:rect l="l" t="t" r="r" b="b"/>
            <a:pathLst>
              <a:path w="3019669" h="2868686">
                <a:moveTo>
                  <a:pt x="0" y="0"/>
                </a:moveTo>
                <a:lnTo>
                  <a:pt x="3019670" y="0"/>
                </a:lnTo>
                <a:lnTo>
                  <a:pt x="3019670" y="2868686"/>
                </a:lnTo>
                <a:lnTo>
                  <a:pt x="0" y="286868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Freeform 13"/>
          <p:cNvSpPr/>
          <p:nvPr/>
        </p:nvSpPr>
        <p:spPr>
          <a:xfrm rot="4073008">
            <a:off x="989105" y="-82133"/>
            <a:ext cx="2782284" cy="2810388"/>
          </a:xfrm>
          <a:custGeom>
            <a:avLst/>
            <a:gdLst/>
            <a:ahLst/>
            <a:cxnLst/>
            <a:rect l="l" t="t" r="r" b="b"/>
            <a:pathLst>
              <a:path w="2782284" h="2810388">
                <a:moveTo>
                  <a:pt x="0" y="0"/>
                </a:moveTo>
                <a:lnTo>
                  <a:pt x="2782284" y="0"/>
                </a:lnTo>
                <a:lnTo>
                  <a:pt x="2782284" y="2810388"/>
                </a:lnTo>
                <a:lnTo>
                  <a:pt x="0" y="281038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Freeform 14"/>
          <p:cNvSpPr/>
          <p:nvPr/>
        </p:nvSpPr>
        <p:spPr>
          <a:xfrm rot="1484822">
            <a:off x="-547747" y="6522045"/>
            <a:ext cx="2524992" cy="2204018"/>
          </a:xfrm>
          <a:custGeom>
            <a:avLst/>
            <a:gdLst/>
            <a:ahLst/>
            <a:cxnLst/>
            <a:rect l="l" t="t" r="r" b="b"/>
            <a:pathLst>
              <a:path w="2524992" h="2204018">
                <a:moveTo>
                  <a:pt x="0" y="0"/>
                </a:moveTo>
                <a:lnTo>
                  <a:pt x="2524992" y="0"/>
                </a:lnTo>
                <a:lnTo>
                  <a:pt x="2524992" y="2204018"/>
                </a:lnTo>
                <a:lnTo>
                  <a:pt x="0" y="2204018"/>
                </a:lnTo>
                <a:lnTo>
                  <a:pt x="0" y="0"/>
                </a:lnTo>
                <a:close/>
              </a:path>
            </a:pathLst>
          </a:custGeom>
          <a:blipFill>
            <a:blip r:embed="rId8"/>
            <a:stretch>
              <a:fillRect/>
            </a:stretch>
          </a:blipFill>
        </p:spPr>
        <p:txBody>
          <a:bodyPr/>
          <a:lstStyle/>
          <a:p>
            <a:endParaRPr lang="en-US"/>
          </a:p>
        </p:txBody>
      </p:sp>
      <p:sp>
        <p:nvSpPr>
          <p:cNvPr id="15" name="Freeform 15"/>
          <p:cNvSpPr/>
          <p:nvPr/>
        </p:nvSpPr>
        <p:spPr>
          <a:xfrm rot="9034156">
            <a:off x="-904629" y="8036035"/>
            <a:ext cx="2481166" cy="2512573"/>
          </a:xfrm>
          <a:custGeom>
            <a:avLst/>
            <a:gdLst/>
            <a:ahLst/>
            <a:cxnLst/>
            <a:rect l="l" t="t" r="r" b="b"/>
            <a:pathLst>
              <a:path w="2481166" h="2512573">
                <a:moveTo>
                  <a:pt x="0" y="0"/>
                </a:moveTo>
                <a:lnTo>
                  <a:pt x="2481166" y="0"/>
                </a:lnTo>
                <a:lnTo>
                  <a:pt x="2481166" y="2512573"/>
                </a:lnTo>
                <a:lnTo>
                  <a:pt x="0" y="2512573"/>
                </a:lnTo>
                <a:lnTo>
                  <a:pt x="0" y="0"/>
                </a:lnTo>
                <a:close/>
              </a:path>
            </a:pathLst>
          </a:custGeom>
          <a:blipFill>
            <a:blip r:embed="rId9"/>
            <a:stretch>
              <a:fillRect/>
            </a:stretch>
          </a:blipFill>
        </p:spPr>
        <p:txBody>
          <a:bodyPr/>
          <a:lstStyle/>
          <a:p>
            <a:endParaRPr lang="en-US"/>
          </a:p>
        </p:txBody>
      </p:sp>
      <p:sp>
        <p:nvSpPr>
          <p:cNvPr id="16" name="Freeform 16"/>
          <p:cNvSpPr/>
          <p:nvPr/>
        </p:nvSpPr>
        <p:spPr>
          <a:xfrm rot="9171145">
            <a:off x="-528121" y="1067922"/>
            <a:ext cx="2887731" cy="1554562"/>
          </a:xfrm>
          <a:custGeom>
            <a:avLst/>
            <a:gdLst/>
            <a:ahLst/>
            <a:cxnLst/>
            <a:rect l="l" t="t" r="r" b="b"/>
            <a:pathLst>
              <a:path w="2887731" h="1554562">
                <a:moveTo>
                  <a:pt x="0" y="0"/>
                </a:moveTo>
                <a:lnTo>
                  <a:pt x="2887731" y="0"/>
                </a:lnTo>
                <a:lnTo>
                  <a:pt x="2887731" y="1554562"/>
                </a:lnTo>
                <a:lnTo>
                  <a:pt x="0" y="155456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7" name="TextBox 17"/>
          <p:cNvSpPr txBox="1"/>
          <p:nvPr/>
        </p:nvSpPr>
        <p:spPr>
          <a:xfrm>
            <a:off x="3521299" y="2645"/>
            <a:ext cx="11170351" cy="2274341"/>
          </a:xfrm>
          <a:prstGeom prst="rect">
            <a:avLst/>
          </a:prstGeom>
        </p:spPr>
        <p:txBody>
          <a:bodyPr lIns="0" tIns="0" rIns="0" bIns="0" rtlCol="0" anchor="t">
            <a:spAutoFit/>
          </a:bodyPr>
          <a:lstStyle/>
          <a:p>
            <a:pPr algn="ctr">
              <a:lnSpc>
                <a:spcPts val="10080"/>
              </a:lnSpc>
            </a:pPr>
            <a:r>
              <a:rPr lang="en-US" sz="7200" dirty="0">
                <a:solidFill>
                  <a:srgbClr val="FFFFFF"/>
                </a:solidFill>
                <a:latin typeface="TC October" panose="020B0604020202020204" charset="0"/>
                <a:ea typeface="Hero Bold"/>
                <a:cs typeface="Hero Bold"/>
                <a:sym typeface="Hero Bold"/>
              </a:rPr>
              <a:t>Title I </a:t>
            </a:r>
          </a:p>
          <a:p>
            <a:pPr algn="ctr">
              <a:lnSpc>
                <a:spcPts val="7280"/>
              </a:lnSpc>
            </a:pPr>
            <a:r>
              <a:rPr lang="en-US" sz="7200" dirty="0">
                <a:solidFill>
                  <a:srgbClr val="FFFFFF"/>
                </a:solidFill>
                <a:latin typeface="TC October" panose="020B0604020202020204" charset="0"/>
                <a:ea typeface="Hero Bold"/>
                <a:cs typeface="Hero Bold"/>
                <a:sym typeface="Hero Bold"/>
              </a:rPr>
              <a:t>Schoolwide Planning and Input</a:t>
            </a:r>
          </a:p>
        </p:txBody>
      </p:sp>
      <p:sp>
        <p:nvSpPr>
          <p:cNvPr id="18" name="TextBox 18"/>
          <p:cNvSpPr txBox="1"/>
          <p:nvPr/>
        </p:nvSpPr>
        <p:spPr>
          <a:xfrm>
            <a:off x="7762992" y="2632703"/>
            <a:ext cx="2739710" cy="665049"/>
          </a:xfrm>
          <a:prstGeom prst="rect">
            <a:avLst/>
          </a:prstGeom>
        </p:spPr>
        <p:txBody>
          <a:bodyPr lIns="0" tIns="0" rIns="0" bIns="0" rtlCol="0" anchor="t">
            <a:spAutoFit/>
          </a:bodyPr>
          <a:lstStyle/>
          <a:p>
            <a:pPr algn="ctr">
              <a:lnSpc>
                <a:spcPts val="5340"/>
              </a:lnSpc>
            </a:pPr>
            <a:r>
              <a:rPr lang="en-US" sz="3814" dirty="0">
                <a:solidFill>
                  <a:srgbClr val="FFC000"/>
                </a:solidFill>
                <a:latin typeface="TC October"/>
                <a:ea typeface="TC October"/>
                <a:cs typeface="TC October"/>
                <a:sym typeface="TC October"/>
              </a:rPr>
              <a:t>Second</a:t>
            </a:r>
          </a:p>
        </p:txBody>
      </p:sp>
      <p:sp>
        <p:nvSpPr>
          <p:cNvPr id="19" name="TextBox 19"/>
          <p:cNvSpPr txBox="1"/>
          <p:nvPr/>
        </p:nvSpPr>
        <p:spPr>
          <a:xfrm>
            <a:off x="3159554" y="2632703"/>
            <a:ext cx="2831334" cy="665049"/>
          </a:xfrm>
          <a:prstGeom prst="rect">
            <a:avLst/>
          </a:prstGeom>
        </p:spPr>
        <p:txBody>
          <a:bodyPr lIns="0" tIns="0" rIns="0" bIns="0" rtlCol="0" anchor="t">
            <a:spAutoFit/>
          </a:bodyPr>
          <a:lstStyle/>
          <a:p>
            <a:pPr algn="ctr">
              <a:lnSpc>
                <a:spcPts val="5340"/>
              </a:lnSpc>
            </a:pPr>
            <a:r>
              <a:rPr lang="en-US" sz="3814" dirty="0">
                <a:solidFill>
                  <a:srgbClr val="FFC000"/>
                </a:solidFill>
                <a:latin typeface="TC October"/>
                <a:ea typeface="TC October"/>
                <a:cs typeface="TC October"/>
                <a:sym typeface="TC October"/>
              </a:rPr>
              <a:t>First</a:t>
            </a:r>
          </a:p>
        </p:txBody>
      </p:sp>
      <p:sp>
        <p:nvSpPr>
          <p:cNvPr id="20" name="TextBox 20"/>
          <p:cNvSpPr txBox="1"/>
          <p:nvPr/>
        </p:nvSpPr>
        <p:spPr>
          <a:xfrm>
            <a:off x="2581877" y="3637958"/>
            <a:ext cx="3986686" cy="3779496"/>
          </a:xfrm>
          <a:prstGeom prst="rect">
            <a:avLst/>
          </a:prstGeom>
        </p:spPr>
        <p:txBody>
          <a:bodyPr lIns="0" tIns="0" rIns="0" bIns="0" rtlCol="0" anchor="t">
            <a:spAutoFit/>
          </a:bodyPr>
          <a:lstStyle/>
          <a:p>
            <a:pPr algn="ctr">
              <a:lnSpc>
                <a:spcPts val="5003"/>
              </a:lnSpc>
              <a:spcBef>
                <a:spcPct val="0"/>
              </a:spcBef>
            </a:pPr>
            <a:r>
              <a:rPr lang="en-US" sz="3574" dirty="0">
                <a:solidFill>
                  <a:srgbClr val="FFFFFF"/>
                </a:solidFill>
                <a:latin typeface="Marykate" panose="020B0604020202020204" charset="0"/>
                <a:ea typeface="Canva Student Font"/>
                <a:cs typeface="Canva Student Font"/>
                <a:sym typeface="Canva Student Font"/>
              </a:rPr>
              <a:t>Seek input from school, family and community members determine how Title I funds are used based on a needs assessment. </a:t>
            </a:r>
          </a:p>
        </p:txBody>
      </p:sp>
      <p:sp>
        <p:nvSpPr>
          <p:cNvPr id="21" name="TextBox 21"/>
          <p:cNvSpPr txBox="1"/>
          <p:nvPr/>
        </p:nvSpPr>
        <p:spPr>
          <a:xfrm>
            <a:off x="7146313" y="3647483"/>
            <a:ext cx="3986686" cy="3074816"/>
          </a:xfrm>
          <a:prstGeom prst="rect">
            <a:avLst/>
          </a:prstGeom>
        </p:spPr>
        <p:txBody>
          <a:bodyPr lIns="0" tIns="0" rIns="0" bIns="0" rtlCol="0" anchor="t">
            <a:spAutoFit/>
          </a:bodyPr>
          <a:lstStyle/>
          <a:p>
            <a:pPr algn="ctr">
              <a:lnSpc>
                <a:spcPts val="4863"/>
              </a:lnSpc>
              <a:spcBef>
                <a:spcPct val="0"/>
              </a:spcBef>
            </a:pPr>
            <a:r>
              <a:rPr lang="en-US" sz="3474" dirty="0">
                <a:solidFill>
                  <a:srgbClr val="FFFFFF"/>
                </a:solidFill>
                <a:latin typeface="Marykate" panose="020B0604020202020204" charset="0"/>
                <a:ea typeface="Canva Student Font"/>
                <a:cs typeface="Canva Student Font"/>
                <a:sym typeface="Canva Student Font"/>
              </a:rPr>
              <a:t>Please attend online or in-person meetings/trainings and complete surveys to provide input on Title I funding.</a:t>
            </a:r>
          </a:p>
        </p:txBody>
      </p:sp>
      <p:sp>
        <p:nvSpPr>
          <p:cNvPr id="22" name="TextBox 22"/>
          <p:cNvSpPr txBox="1"/>
          <p:nvPr/>
        </p:nvSpPr>
        <p:spPr>
          <a:xfrm>
            <a:off x="12416078" y="2632703"/>
            <a:ext cx="2802790" cy="665049"/>
          </a:xfrm>
          <a:prstGeom prst="rect">
            <a:avLst/>
          </a:prstGeom>
        </p:spPr>
        <p:txBody>
          <a:bodyPr lIns="0" tIns="0" rIns="0" bIns="0" rtlCol="0" anchor="t">
            <a:spAutoFit/>
          </a:bodyPr>
          <a:lstStyle/>
          <a:p>
            <a:pPr algn="ctr">
              <a:lnSpc>
                <a:spcPts val="5340"/>
              </a:lnSpc>
            </a:pPr>
            <a:r>
              <a:rPr lang="en-US" sz="3814" dirty="0">
                <a:solidFill>
                  <a:srgbClr val="FFC000"/>
                </a:solidFill>
                <a:latin typeface="TC October"/>
                <a:ea typeface="TC October"/>
                <a:cs typeface="TC October"/>
                <a:sym typeface="TC October"/>
              </a:rPr>
              <a:t>Last</a:t>
            </a:r>
          </a:p>
        </p:txBody>
      </p:sp>
      <p:sp>
        <p:nvSpPr>
          <p:cNvPr id="23" name="TextBox 23"/>
          <p:cNvSpPr txBox="1"/>
          <p:nvPr/>
        </p:nvSpPr>
        <p:spPr>
          <a:xfrm>
            <a:off x="11824130" y="3647483"/>
            <a:ext cx="3986686" cy="3201774"/>
          </a:xfrm>
          <a:prstGeom prst="rect">
            <a:avLst/>
          </a:prstGeom>
        </p:spPr>
        <p:txBody>
          <a:bodyPr lIns="0" tIns="0" rIns="0" bIns="0" rtlCol="0" anchor="t">
            <a:spAutoFit/>
          </a:bodyPr>
          <a:lstStyle/>
          <a:p>
            <a:pPr algn="ctr">
              <a:lnSpc>
                <a:spcPts val="5143"/>
              </a:lnSpc>
              <a:spcBef>
                <a:spcPct val="0"/>
              </a:spcBef>
            </a:pPr>
            <a:r>
              <a:rPr lang="en-US" sz="3674" dirty="0">
                <a:solidFill>
                  <a:srgbClr val="FFFFFF"/>
                </a:solidFill>
                <a:latin typeface="Marykate" panose="020B0604020202020204" charset="0"/>
                <a:ea typeface="Canva Student Font"/>
                <a:cs typeface="Canva Student Font"/>
                <a:sym typeface="Canva Student Font"/>
              </a:rPr>
              <a:t>All Title I schools must document that parents are involved in the schoolwide planning process.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555" b="-4555"/>
            </a:stretch>
          </a:blipFill>
        </p:spPr>
        <p:txBody>
          <a:bodyPr/>
          <a:lstStyle/>
          <a:p>
            <a:endParaRPr lang="en-US" dirty="0"/>
          </a:p>
        </p:txBody>
      </p:sp>
      <p:sp>
        <p:nvSpPr>
          <p:cNvPr id="5" name="Freeform 5"/>
          <p:cNvSpPr/>
          <p:nvPr/>
        </p:nvSpPr>
        <p:spPr>
          <a:xfrm>
            <a:off x="14475467" y="124689"/>
            <a:ext cx="4286049" cy="2496624"/>
          </a:xfrm>
          <a:custGeom>
            <a:avLst/>
            <a:gdLst/>
            <a:ahLst/>
            <a:cxnLst/>
            <a:rect l="l" t="t" r="r" b="b"/>
            <a:pathLst>
              <a:path w="4286049" h="2496624">
                <a:moveTo>
                  <a:pt x="0" y="0"/>
                </a:moveTo>
                <a:lnTo>
                  <a:pt x="4286049" y="0"/>
                </a:lnTo>
                <a:lnTo>
                  <a:pt x="4286049" y="2496624"/>
                </a:lnTo>
                <a:lnTo>
                  <a:pt x="0" y="2496624"/>
                </a:lnTo>
                <a:lnTo>
                  <a:pt x="0" y="0"/>
                </a:lnTo>
                <a:close/>
              </a:path>
            </a:pathLst>
          </a:custGeom>
          <a:blipFill>
            <a:blip r:embed="rId4"/>
            <a:stretch>
              <a:fillRect/>
            </a:stretch>
          </a:blipFill>
        </p:spPr>
        <p:txBody>
          <a:bodyPr/>
          <a:lstStyle/>
          <a:p>
            <a:endParaRPr lang="en-US"/>
          </a:p>
        </p:txBody>
      </p:sp>
      <p:sp>
        <p:nvSpPr>
          <p:cNvPr id="6" name="Freeform 6"/>
          <p:cNvSpPr/>
          <p:nvPr/>
        </p:nvSpPr>
        <p:spPr>
          <a:xfrm>
            <a:off x="-1368888" y="7790376"/>
            <a:ext cx="4286049" cy="2496624"/>
          </a:xfrm>
          <a:custGeom>
            <a:avLst/>
            <a:gdLst/>
            <a:ahLst/>
            <a:cxnLst/>
            <a:rect l="l" t="t" r="r" b="b"/>
            <a:pathLst>
              <a:path w="4286049" h="2496624">
                <a:moveTo>
                  <a:pt x="0" y="0"/>
                </a:moveTo>
                <a:lnTo>
                  <a:pt x="4286050" y="0"/>
                </a:lnTo>
                <a:lnTo>
                  <a:pt x="4286050" y="2496624"/>
                </a:lnTo>
                <a:lnTo>
                  <a:pt x="0" y="2496624"/>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1094014" y="438538"/>
            <a:ext cx="13628519" cy="1248419"/>
          </a:xfrm>
          <a:prstGeom prst="rect">
            <a:avLst/>
          </a:prstGeom>
        </p:spPr>
        <p:txBody>
          <a:bodyPr wrap="square" lIns="0" tIns="0" rIns="0" bIns="0" rtlCol="0" anchor="t">
            <a:spAutoFit/>
          </a:bodyPr>
          <a:lstStyle/>
          <a:p>
            <a:pPr algn="ctr">
              <a:lnSpc>
                <a:spcPts val="10080"/>
              </a:lnSpc>
            </a:pPr>
            <a:r>
              <a:rPr lang="en-US" sz="7200" dirty="0">
                <a:solidFill>
                  <a:srgbClr val="FFFFFF"/>
                </a:solidFill>
                <a:latin typeface="TC October"/>
                <a:ea typeface="TC October"/>
                <a:cs typeface="TC October"/>
                <a:sym typeface="TC October"/>
              </a:rPr>
              <a:t>MK Rawlings TITLE I SCHOOLWIDE BUDGET</a:t>
            </a:r>
          </a:p>
        </p:txBody>
      </p:sp>
      <p:sp>
        <p:nvSpPr>
          <p:cNvPr id="8" name="TextBox 8"/>
          <p:cNvSpPr txBox="1"/>
          <p:nvPr/>
        </p:nvSpPr>
        <p:spPr>
          <a:xfrm>
            <a:off x="3120616" y="2198165"/>
            <a:ext cx="6307816" cy="4154984"/>
          </a:xfrm>
          <a:prstGeom prst="rect">
            <a:avLst/>
          </a:prstGeom>
        </p:spPr>
        <p:txBody>
          <a:bodyPr wrap="square" lIns="0" tIns="0" rIns="0" bIns="0" rtlCol="0" anchor="t">
            <a:spAutoFit/>
          </a:bodyPr>
          <a:lstStyle/>
          <a:p>
            <a:r>
              <a:rPr lang="en-US" sz="5400" dirty="0">
                <a:solidFill>
                  <a:srgbClr val="01AFDB"/>
                </a:solidFill>
                <a:latin typeface="Marykate" panose="020B0604020202020204" charset="0"/>
                <a:ea typeface="Nirmala UI Semilight" panose="020B0402040204020203" pitchFamily="34" charset="0"/>
                <a:cs typeface="Nirmala UI Semilight" panose="020B0402040204020203" pitchFamily="34" charset="0"/>
              </a:rPr>
              <a:t>MK Rawlings was provided $182,000.00 to pay for supplemental resources and programs for increased student achievement</a:t>
            </a:r>
            <a:r>
              <a:rPr lang="en-US" sz="5400" dirty="0">
                <a:solidFill>
                  <a:schemeClr val="accent5">
                    <a:lumMod val="60000"/>
                    <a:lumOff val="40000"/>
                  </a:schemeClr>
                </a:solidFill>
                <a:latin typeface="Marykate" panose="020B0604020202020204" charset="0"/>
                <a:ea typeface="Nirmala UI Semilight" panose="020B0402040204020203" pitchFamily="34" charset="0"/>
                <a:cs typeface="Nirmala UI Semilight" panose="020B0402040204020203" pitchFamily="34" charset="0"/>
              </a:rPr>
              <a:t>.</a:t>
            </a:r>
          </a:p>
        </p:txBody>
      </p:sp>
      <p:graphicFrame>
        <p:nvGraphicFramePr>
          <p:cNvPr id="11" name="Chart 10">
            <a:extLst>
              <a:ext uri="{FF2B5EF4-FFF2-40B4-BE49-F238E27FC236}">
                <a16:creationId xmlns:a16="http://schemas.microsoft.com/office/drawing/2014/main" id="{EB9FB959-4F23-C220-B5DC-116DD523F97D}"/>
              </a:ext>
            </a:extLst>
          </p:cNvPr>
          <p:cNvGraphicFramePr/>
          <p:nvPr>
            <p:extLst>
              <p:ext uri="{D42A27DB-BD31-4B8C-83A1-F6EECF244321}">
                <p14:modId xmlns:p14="http://schemas.microsoft.com/office/powerpoint/2010/main" val="2332924355"/>
              </p:ext>
            </p:extLst>
          </p:nvPr>
        </p:nvGraphicFramePr>
        <p:xfrm>
          <a:off x="7839751" y="2453330"/>
          <a:ext cx="10172699" cy="6369915"/>
        </p:xfrm>
        <a:graphic>
          <a:graphicData uri="http://schemas.openxmlformats.org/drawingml/2006/chart">
            <c:chart xmlns:c="http://schemas.openxmlformats.org/drawingml/2006/chart" xmlns:r="http://schemas.openxmlformats.org/officeDocument/2006/relationships" r:id="rId5"/>
          </a:graphicData>
        </a:graphic>
      </p:graphicFrame>
      <p:sp>
        <p:nvSpPr>
          <p:cNvPr id="15" name="Freeform 6">
            <a:extLst>
              <a:ext uri="{FF2B5EF4-FFF2-40B4-BE49-F238E27FC236}">
                <a16:creationId xmlns:a16="http://schemas.microsoft.com/office/drawing/2014/main" id="{1D957ECB-94FC-C4EA-C5EC-0AA6F4A436A7}"/>
              </a:ext>
            </a:extLst>
          </p:cNvPr>
          <p:cNvSpPr/>
          <p:nvPr/>
        </p:nvSpPr>
        <p:spPr>
          <a:xfrm rot="938472">
            <a:off x="293677" y="1542886"/>
            <a:ext cx="2205361" cy="2481419"/>
          </a:xfrm>
          <a:custGeom>
            <a:avLst/>
            <a:gdLst/>
            <a:ahLst/>
            <a:cxnLst/>
            <a:rect l="l" t="t" r="r" b="b"/>
            <a:pathLst>
              <a:path w="2205361" h="2481419">
                <a:moveTo>
                  <a:pt x="0" y="0"/>
                </a:moveTo>
                <a:lnTo>
                  <a:pt x="2205362" y="0"/>
                </a:lnTo>
                <a:lnTo>
                  <a:pt x="2205362" y="2481419"/>
                </a:lnTo>
                <a:lnTo>
                  <a:pt x="0" y="248141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7" name="Freeform 8">
            <a:extLst>
              <a:ext uri="{FF2B5EF4-FFF2-40B4-BE49-F238E27FC236}">
                <a16:creationId xmlns:a16="http://schemas.microsoft.com/office/drawing/2014/main" id="{23DC36DC-685A-A21B-7654-F3850F0C9A29}"/>
              </a:ext>
            </a:extLst>
          </p:cNvPr>
          <p:cNvSpPr/>
          <p:nvPr/>
        </p:nvSpPr>
        <p:spPr>
          <a:xfrm rot="-1676400">
            <a:off x="16260573" y="1365026"/>
            <a:ext cx="2481166" cy="2512573"/>
          </a:xfrm>
          <a:custGeom>
            <a:avLst/>
            <a:gdLst/>
            <a:ahLst/>
            <a:cxnLst/>
            <a:rect l="l" t="t" r="r" b="b"/>
            <a:pathLst>
              <a:path w="2481166" h="2512573">
                <a:moveTo>
                  <a:pt x="0" y="0"/>
                </a:moveTo>
                <a:lnTo>
                  <a:pt x="2481166" y="0"/>
                </a:lnTo>
                <a:lnTo>
                  <a:pt x="2481166" y="2512573"/>
                </a:lnTo>
                <a:lnTo>
                  <a:pt x="0" y="2512573"/>
                </a:lnTo>
                <a:lnTo>
                  <a:pt x="0" y="0"/>
                </a:lnTo>
                <a:close/>
              </a:path>
            </a:pathLst>
          </a:custGeom>
          <a:blipFill>
            <a:blip r:embed="rId7"/>
            <a:stretch>
              <a:fillRect/>
            </a:stretch>
          </a:blipFill>
        </p:spPr>
        <p:txBody>
          <a:bodyPr/>
          <a:lstStyle/>
          <a:p>
            <a:endParaRPr lang="en-US"/>
          </a:p>
        </p:txBody>
      </p:sp>
      <p:sp>
        <p:nvSpPr>
          <p:cNvPr id="19" name="Freeform 8">
            <a:extLst>
              <a:ext uri="{FF2B5EF4-FFF2-40B4-BE49-F238E27FC236}">
                <a16:creationId xmlns:a16="http://schemas.microsoft.com/office/drawing/2014/main" id="{0D831B72-1938-3B93-4B42-431FFFDC9656}"/>
              </a:ext>
            </a:extLst>
          </p:cNvPr>
          <p:cNvSpPr/>
          <p:nvPr/>
        </p:nvSpPr>
        <p:spPr>
          <a:xfrm rot="3939096">
            <a:off x="224013" y="6534088"/>
            <a:ext cx="2481166" cy="2512573"/>
          </a:xfrm>
          <a:custGeom>
            <a:avLst/>
            <a:gdLst/>
            <a:ahLst/>
            <a:cxnLst/>
            <a:rect l="l" t="t" r="r" b="b"/>
            <a:pathLst>
              <a:path w="2481166" h="2512573">
                <a:moveTo>
                  <a:pt x="0" y="0"/>
                </a:moveTo>
                <a:lnTo>
                  <a:pt x="2481166" y="0"/>
                </a:lnTo>
                <a:lnTo>
                  <a:pt x="2481166" y="2512573"/>
                </a:lnTo>
                <a:lnTo>
                  <a:pt x="0" y="2512573"/>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555" b="-4555"/>
            </a:stretch>
          </a:blipFill>
        </p:spPr>
        <p:txBody>
          <a:bodyPr/>
          <a:lstStyle/>
          <a:p>
            <a:endParaRPr lang="en-US"/>
          </a:p>
        </p:txBody>
      </p:sp>
      <p:sp>
        <p:nvSpPr>
          <p:cNvPr id="5" name="Freeform 5"/>
          <p:cNvSpPr/>
          <p:nvPr/>
        </p:nvSpPr>
        <p:spPr>
          <a:xfrm rot="-1716523">
            <a:off x="323764" y="7982027"/>
            <a:ext cx="1866738" cy="1719733"/>
          </a:xfrm>
          <a:custGeom>
            <a:avLst/>
            <a:gdLst/>
            <a:ahLst/>
            <a:cxnLst/>
            <a:rect l="l" t="t" r="r" b="b"/>
            <a:pathLst>
              <a:path w="1866738" h="1719733">
                <a:moveTo>
                  <a:pt x="0" y="0"/>
                </a:moveTo>
                <a:lnTo>
                  <a:pt x="1866738" y="0"/>
                </a:lnTo>
                <a:lnTo>
                  <a:pt x="1866738" y="1719732"/>
                </a:lnTo>
                <a:lnTo>
                  <a:pt x="0" y="171973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rot="8306403">
            <a:off x="16285421" y="302078"/>
            <a:ext cx="1947759" cy="1794373"/>
          </a:xfrm>
          <a:custGeom>
            <a:avLst/>
            <a:gdLst/>
            <a:ahLst/>
            <a:cxnLst/>
            <a:rect l="l" t="t" r="r" b="b"/>
            <a:pathLst>
              <a:path w="1947759" h="1794373">
                <a:moveTo>
                  <a:pt x="0" y="0"/>
                </a:moveTo>
                <a:lnTo>
                  <a:pt x="1947758" y="0"/>
                </a:lnTo>
                <a:lnTo>
                  <a:pt x="1947758" y="1794373"/>
                </a:lnTo>
                <a:lnTo>
                  <a:pt x="0" y="179437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TextBox 7"/>
          <p:cNvSpPr txBox="1"/>
          <p:nvPr/>
        </p:nvSpPr>
        <p:spPr>
          <a:xfrm>
            <a:off x="2488274" y="153314"/>
            <a:ext cx="13733824" cy="2154436"/>
          </a:xfrm>
          <a:prstGeom prst="rect">
            <a:avLst/>
          </a:prstGeom>
        </p:spPr>
        <p:txBody>
          <a:bodyPr wrap="square" lIns="0" tIns="0" rIns="0" bIns="0" rtlCol="0" anchor="t">
            <a:spAutoFit/>
          </a:bodyPr>
          <a:lstStyle/>
          <a:p>
            <a:pPr algn="ctr">
              <a:lnSpc>
                <a:spcPts val="8435"/>
              </a:lnSpc>
            </a:pPr>
            <a:r>
              <a:rPr lang="en-US" sz="7200" dirty="0">
                <a:solidFill>
                  <a:schemeClr val="bg1"/>
                </a:solidFill>
                <a:latin typeface="TC October" panose="020B0604020202020204" charset="0"/>
                <a:ea typeface="Canva Student Font"/>
                <a:cs typeface="Canva Student Font"/>
                <a:sym typeface="Canva Student Font"/>
              </a:rPr>
              <a:t>MK Rawlings- Title I Parent &amp; Family Engagement Budget</a:t>
            </a:r>
          </a:p>
        </p:txBody>
      </p:sp>
      <p:sp>
        <p:nvSpPr>
          <p:cNvPr id="8" name="TextBox 8"/>
          <p:cNvSpPr txBox="1"/>
          <p:nvPr/>
        </p:nvSpPr>
        <p:spPr>
          <a:xfrm>
            <a:off x="1257132" y="2968309"/>
            <a:ext cx="9356271" cy="2821285"/>
          </a:xfrm>
          <a:prstGeom prst="rect">
            <a:avLst/>
          </a:prstGeom>
        </p:spPr>
        <p:txBody>
          <a:bodyPr wrap="square" lIns="0" tIns="0" rIns="0" bIns="0" rtlCol="0" anchor="t">
            <a:spAutoFit/>
          </a:bodyPr>
          <a:lstStyle/>
          <a:p>
            <a:pPr algn="l">
              <a:lnSpc>
                <a:spcPts val="4439"/>
              </a:lnSpc>
            </a:pPr>
            <a:r>
              <a:rPr lang="en-US" sz="5400" dirty="0">
                <a:solidFill>
                  <a:srgbClr val="FFC000"/>
                </a:solidFill>
                <a:latin typeface="Marykate" panose="020B0604020202020204" charset="0"/>
                <a:ea typeface="Canva Student Font"/>
                <a:cs typeface="Canva Student Font"/>
                <a:sym typeface="Canva Student Font"/>
              </a:rPr>
              <a:t>Total Allocation- $6,199.00</a:t>
            </a:r>
          </a:p>
          <a:p>
            <a:pPr algn="l">
              <a:lnSpc>
                <a:spcPts val="4439"/>
              </a:lnSpc>
            </a:pPr>
            <a:endParaRPr lang="en-US" sz="5400" dirty="0">
              <a:solidFill>
                <a:srgbClr val="FFC000"/>
              </a:solidFill>
              <a:latin typeface="Marykate" panose="020B0604020202020204" charset="0"/>
              <a:ea typeface="Canva Student Font"/>
              <a:cs typeface="Canva Student Font"/>
              <a:sym typeface="Canva Student Font"/>
            </a:endParaRPr>
          </a:p>
          <a:p>
            <a:pPr marL="684611" lvl="1" indent="-342305" algn="l">
              <a:lnSpc>
                <a:spcPts val="4439"/>
              </a:lnSpc>
              <a:buFont typeface="Arial"/>
              <a:buChar char="•"/>
            </a:pPr>
            <a:r>
              <a:rPr lang="en-US" sz="5400" dirty="0">
                <a:solidFill>
                  <a:srgbClr val="FFC000"/>
                </a:solidFill>
                <a:latin typeface="Marykate" panose="020B0604020202020204" charset="0"/>
                <a:ea typeface="Canva Student Font"/>
                <a:cs typeface="Canva Student Font"/>
                <a:sym typeface="Canva Student Font"/>
              </a:rPr>
              <a:t>Parent/Family Events $750  </a:t>
            </a:r>
          </a:p>
          <a:p>
            <a:pPr marL="684611" lvl="1" indent="-342305" algn="l">
              <a:lnSpc>
                <a:spcPts val="4439"/>
              </a:lnSpc>
              <a:buFont typeface="Arial"/>
              <a:buChar char="•"/>
            </a:pPr>
            <a:r>
              <a:rPr lang="en-US" sz="5400" dirty="0">
                <a:solidFill>
                  <a:srgbClr val="FFC000"/>
                </a:solidFill>
                <a:latin typeface="Marykate" panose="020B0604020202020204" charset="0"/>
                <a:ea typeface="Canva Student Font"/>
                <a:cs typeface="Canva Student Font"/>
                <a:sym typeface="Canva Student Font"/>
              </a:rPr>
              <a:t>Family Engagement Resources $5,500 </a:t>
            </a:r>
          </a:p>
          <a:p>
            <a:pPr algn="l">
              <a:lnSpc>
                <a:spcPts val="4439"/>
              </a:lnSpc>
              <a:spcBef>
                <a:spcPct val="0"/>
              </a:spcBef>
            </a:pPr>
            <a:endParaRPr lang="en-US" sz="3170" dirty="0">
              <a:solidFill>
                <a:srgbClr val="E93732"/>
              </a:solidFill>
              <a:latin typeface="Canva Student Font"/>
              <a:ea typeface="Canva Student Font"/>
              <a:cs typeface="Canva Student Font"/>
              <a:sym typeface="Canva Student Font"/>
            </a:endParaRPr>
          </a:p>
        </p:txBody>
      </p:sp>
      <p:graphicFrame>
        <p:nvGraphicFramePr>
          <p:cNvPr id="14" name="Chart 13">
            <a:extLst>
              <a:ext uri="{FF2B5EF4-FFF2-40B4-BE49-F238E27FC236}">
                <a16:creationId xmlns:a16="http://schemas.microsoft.com/office/drawing/2014/main" id="{14BC961E-D1E7-8494-9C01-7B03486AFD09}"/>
              </a:ext>
            </a:extLst>
          </p:cNvPr>
          <p:cNvGraphicFramePr/>
          <p:nvPr>
            <p:extLst>
              <p:ext uri="{D42A27DB-BD31-4B8C-83A1-F6EECF244321}">
                <p14:modId xmlns:p14="http://schemas.microsoft.com/office/powerpoint/2010/main" val="3733149879"/>
              </p:ext>
            </p:extLst>
          </p:nvPr>
        </p:nvGraphicFramePr>
        <p:xfrm>
          <a:off x="8980716" y="2705535"/>
          <a:ext cx="10172699" cy="6369915"/>
        </p:xfrm>
        <a:graphic>
          <a:graphicData uri="http://schemas.openxmlformats.org/drawingml/2006/chart">
            <c:chart xmlns:c="http://schemas.openxmlformats.org/drawingml/2006/chart" xmlns:r="http://schemas.openxmlformats.org/officeDocument/2006/relationships" r:id="rId5"/>
          </a:graphicData>
        </a:graphic>
      </p:graphicFrame>
      <p:sp>
        <p:nvSpPr>
          <p:cNvPr id="16" name="Freeform 8">
            <a:extLst>
              <a:ext uri="{FF2B5EF4-FFF2-40B4-BE49-F238E27FC236}">
                <a16:creationId xmlns:a16="http://schemas.microsoft.com/office/drawing/2014/main" id="{598345AD-E6F2-624E-A3E5-8EE5B1FCA747}"/>
              </a:ext>
            </a:extLst>
          </p:cNvPr>
          <p:cNvSpPr/>
          <p:nvPr/>
        </p:nvSpPr>
        <p:spPr>
          <a:xfrm rot="18898198" flipH="1">
            <a:off x="2489562" y="5383317"/>
            <a:ext cx="3357274" cy="3622009"/>
          </a:xfrm>
          <a:custGeom>
            <a:avLst/>
            <a:gdLst/>
            <a:ahLst/>
            <a:cxnLst/>
            <a:rect l="l" t="t" r="r" b="b"/>
            <a:pathLst>
              <a:path w="2682996" h="2731944">
                <a:moveTo>
                  <a:pt x="2682996" y="0"/>
                </a:moveTo>
                <a:lnTo>
                  <a:pt x="0" y="0"/>
                </a:lnTo>
                <a:lnTo>
                  <a:pt x="0" y="2731944"/>
                </a:lnTo>
                <a:lnTo>
                  <a:pt x="2682996" y="2731944"/>
                </a:lnTo>
                <a:lnTo>
                  <a:pt x="2682996"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555" b="-4555"/>
            </a:stretch>
          </a:blipFill>
        </p:spPr>
        <p:txBody>
          <a:bodyPr/>
          <a:lstStyle/>
          <a:p>
            <a:endParaRPr lang="en-US" dirty="0"/>
          </a:p>
        </p:txBody>
      </p:sp>
      <p:sp>
        <p:nvSpPr>
          <p:cNvPr id="3" name="Freeform 3"/>
          <p:cNvSpPr/>
          <p:nvPr/>
        </p:nvSpPr>
        <p:spPr>
          <a:xfrm>
            <a:off x="12868746" y="1303170"/>
            <a:ext cx="5647854" cy="6576832"/>
          </a:xfrm>
          <a:custGeom>
            <a:avLst/>
            <a:gdLst/>
            <a:ahLst/>
            <a:cxnLst/>
            <a:rect l="l" t="t" r="r" b="b"/>
            <a:pathLst>
              <a:path w="5647854" h="6576832">
                <a:moveTo>
                  <a:pt x="0" y="0"/>
                </a:moveTo>
                <a:lnTo>
                  <a:pt x="5647854" y="0"/>
                </a:lnTo>
                <a:lnTo>
                  <a:pt x="5647854" y="6576832"/>
                </a:lnTo>
                <a:lnTo>
                  <a:pt x="0" y="657683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2999309" y="6973031"/>
            <a:ext cx="3081004" cy="1813941"/>
          </a:xfrm>
          <a:custGeom>
            <a:avLst/>
            <a:gdLst/>
            <a:ahLst/>
            <a:cxnLst/>
            <a:rect l="l" t="t" r="r" b="b"/>
            <a:pathLst>
              <a:path w="3081004" h="1813941">
                <a:moveTo>
                  <a:pt x="0" y="0"/>
                </a:moveTo>
                <a:lnTo>
                  <a:pt x="3081004" y="0"/>
                </a:lnTo>
                <a:lnTo>
                  <a:pt x="3081004" y="1813941"/>
                </a:lnTo>
                <a:lnTo>
                  <a:pt x="0" y="1813941"/>
                </a:lnTo>
                <a:lnTo>
                  <a:pt x="0" y="0"/>
                </a:lnTo>
                <a:close/>
              </a:path>
            </a:pathLst>
          </a:custGeom>
          <a:blipFill>
            <a:blip r:embed="rId5"/>
            <a:stretch>
              <a:fillRect/>
            </a:stretch>
          </a:blipFill>
        </p:spPr>
        <p:txBody>
          <a:bodyPr/>
          <a:lstStyle/>
          <a:p>
            <a:endParaRPr lang="en-US"/>
          </a:p>
        </p:txBody>
      </p:sp>
      <p:sp>
        <p:nvSpPr>
          <p:cNvPr id="5" name="Freeform 5"/>
          <p:cNvSpPr/>
          <p:nvPr/>
        </p:nvSpPr>
        <p:spPr>
          <a:xfrm flipH="1">
            <a:off x="15439660" y="7149387"/>
            <a:ext cx="2787189" cy="1640957"/>
          </a:xfrm>
          <a:custGeom>
            <a:avLst/>
            <a:gdLst/>
            <a:ahLst/>
            <a:cxnLst/>
            <a:rect l="l" t="t" r="r" b="b"/>
            <a:pathLst>
              <a:path w="2787189" h="1640957">
                <a:moveTo>
                  <a:pt x="2787189" y="0"/>
                </a:moveTo>
                <a:lnTo>
                  <a:pt x="0" y="0"/>
                </a:lnTo>
                <a:lnTo>
                  <a:pt x="0" y="1640958"/>
                </a:lnTo>
                <a:lnTo>
                  <a:pt x="2787189" y="1640958"/>
                </a:lnTo>
                <a:lnTo>
                  <a:pt x="2787189" y="0"/>
                </a:lnTo>
                <a:close/>
              </a:path>
            </a:pathLst>
          </a:custGeom>
          <a:blipFill>
            <a:blip r:embed="rId5"/>
            <a:stretch>
              <a:fillRect/>
            </a:stretch>
          </a:blipFill>
        </p:spPr>
        <p:txBody>
          <a:bodyPr/>
          <a:lstStyle/>
          <a:p>
            <a:endParaRPr lang="en-US"/>
          </a:p>
        </p:txBody>
      </p:sp>
      <p:sp>
        <p:nvSpPr>
          <p:cNvPr id="6" name="Freeform 6"/>
          <p:cNvSpPr/>
          <p:nvPr/>
        </p:nvSpPr>
        <p:spPr>
          <a:xfrm flipH="1">
            <a:off x="14815583" y="5952761"/>
            <a:ext cx="2758061" cy="2775408"/>
          </a:xfrm>
          <a:custGeom>
            <a:avLst/>
            <a:gdLst/>
            <a:ahLst/>
            <a:cxnLst/>
            <a:rect l="l" t="t" r="r" b="b"/>
            <a:pathLst>
              <a:path w="2758061" h="2775408">
                <a:moveTo>
                  <a:pt x="2758061" y="0"/>
                </a:moveTo>
                <a:lnTo>
                  <a:pt x="0" y="0"/>
                </a:lnTo>
                <a:lnTo>
                  <a:pt x="0" y="2775407"/>
                </a:lnTo>
                <a:lnTo>
                  <a:pt x="2758061" y="2775407"/>
                </a:lnTo>
                <a:lnTo>
                  <a:pt x="2758061"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510981" y="2662451"/>
            <a:ext cx="1200443" cy="951351"/>
          </a:xfrm>
          <a:custGeom>
            <a:avLst/>
            <a:gdLst/>
            <a:ahLst/>
            <a:cxnLst/>
            <a:rect l="l" t="t" r="r" b="b"/>
            <a:pathLst>
              <a:path w="1200443" h="951351">
                <a:moveTo>
                  <a:pt x="0" y="0"/>
                </a:moveTo>
                <a:lnTo>
                  <a:pt x="1200443" y="0"/>
                </a:lnTo>
                <a:lnTo>
                  <a:pt x="1200443" y="951352"/>
                </a:lnTo>
                <a:lnTo>
                  <a:pt x="0" y="951352"/>
                </a:lnTo>
                <a:lnTo>
                  <a:pt x="0" y="0"/>
                </a:lnTo>
                <a:close/>
              </a:path>
            </a:pathLst>
          </a:custGeom>
          <a:blipFill>
            <a:blip>
              <a:duotone>
                <a:schemeClr val="bg2">
                  <a:shade val="45000"/>
                  <a:satMod val="135000"/>
                </a:schemeClr>
                <a:prstClr val="white"/>
              </a:duotone>
              <a:extLst>
                <a:ext uri="{96DAC541-7B7A-43D3-8B79-37D633B846F1}">
                  <asvg:svgBlip xmlns:asvg="http://schemas.microsoft.com/office/drawing/2016/SVG/main" r:embed="rId7"/>
                </a:ext>
              </a:extLst>
            </a:blip>
            <a:stretch>
              <a:fillRect/>
            </a:stretch>
          </a:blipFill>
        </p:spPr>
        <p:txBody>
          <a:bodyPr/>
          <a:lstStyle/>
          <a:p>
            <a:endParaRPr lang="en-US" dirty="0">
              <a:solidFill>
                <a:srgbClr val="95DE93"/>
              </a:solidFill>
            </a:endParaRPr>
          </a:p>
        </p:txBody>
      </p:sp>
      <p:sp>
        <p:nvSpPr>
          <p:cNvPr id="8" name="TextBox 8"/>
          <p:cNvSpPr txBox="1"/>
          <p:nvPr/>
        </p:nvSpPr>
        <p:spPr>
          <a:xfrm>
            <a:off x="148441" y="38499"/>
            <a:ext cx="8396893" cy="1236345"/>
          </a:xfrm>
          <a:prstGeom prst="rect">
            <a:avLst/>
          </a:prstGeom>
        </p:spPr>
        <p:txBody>
          <a:bodyPr lIns="0" tIns="0" rIns="0" bIns="0" rtlCol="0" anchor="t">
            <a:spAutoFit/>
          </a:bodyPr>
          <a:lstStyle/>
          <a:p>
            <a:pPr algn="ctr">
              <a:lnSpc>
                <a:spcPts val="10080"/>
              </a:lnSpc>
            </a:pPr>
            <a:r>
              <a:rPr lang="en-US" sz="7200" dirty="0">
                <a:solidFill>
                  <a:schemeClr val="bg1"/>
                </a:solidFill>
                <a:latin typeface="TC October"/>
                <a:ea typeface="TC October"/>
                <a:cs typeface="TC October"/>
                <a:sym typeface="TC October"/>
              </a:rPr>
              <a:t>PARENT’S RIGHT TO KNOW</a:t>
            </a:r>
          </a:p>
        </p:txBody>
      </p:sp>
      <p:sp>
        <p:nvSpPr>
          <p:cNvPr id="9" name="TextBox 9"/>
          <p:cNvSpPr txBox="1"/>
          <p:nvPr/>
        </p:nvSpPr>
        <p:spPr>
          <a:xfrm>
            <a:off x="1746368" y="2692427"/>
            <a:ext cx="11928277" cy="1538883"/>
          </a:xfrm>
          <a:prstGeom prst="rect">
            <a:avLst/>
          </a:prstGeom>
        </p:spPr>
        <p:txBody>
          <a:bodyPr wrap="square" lIns="0" tIns="0" rIns="0" bIns="0" rtlCol="0" anchor="t">
            <a:spAutoFit/>
          </a:bodyPr>
          <a:lstStyle/>
          <a:p>
            <a:pPr algn="l">
              <a:lnSpc>
                <a:spcPts val="3976"/>
              </a:lnSpc>
              <a:spcBef>
                <a:spcPct val="0"/>
              </a:spcBef>
            </a:pPr>
            <a:r>
              <a:rPr lang="en-US" sz="4000" dirty="0">
                <a:solidFill>
                  <a:schemeClr val="accent4"/>
                </a:solidFill>
                <a:latin typeface="Marykate" panose="020B0604020202020204" charset="0"/>
                <a:ea typeface="Canva Student Font"/>
                <a:cs typeface="Canva Student Font"/>
                <a:sym typeface="Canva Student Font"/>
              </a:rPr>
              <a:t>Be provided information on your child’s level of achievement on assessments in Reading/Language Arts, Writing, Mathematics and Science</a:t>
            </a:r>
          </a:p>
        </p:txBody>
      </p:sp>
      <p:sp>
        <p:nvSpPr>
          <p:cNvPr id="10" name="TextBox 10"/>
          <p:cNvSpPr txBox="1"/>
          <p:nvPr/>
        </p:nvSpPr>
        <p:spPr>
          <a:xfrm>
            <a:off x="1746368" y="4509594"/>
            <a:ext cx="11659279" cy="1051570"/>
          </a:xfrm>
          <a:prstGeom prst="rect">
            <a:avLst/>
          </a:prstGeom>
        </p:spPr>
        <p:txBody>
          <a:bodyPr wrap="square" lIns="0" tIns="0" rIns="0" bIns="0" rtlCol="0" anchor="t">
            <a:spAutoFit/>
          </a:bodyPr>
          <a:lstStyle/>
          <a:p>
            <a:pPr algn="l">
              <a:lnSpc>
                <a:spcPts val="4116"/>
              </a:lnSpc>
              <a:spcBef>
                <a:spcPct val="0"/>
              </a:spcBef>
            </a:pPr>
            <a:r>
              <a:rPr lang="en-US" sz="4000" dirty="0">
                <a:solidFill>
                  <a:schemeClr val="accent4"/>
                </a:solidFill>
                <a:latin typeface="Marykate" panose="020B0604020202020204" charset="0"/>
                <a:ea typeface="Canva Student Font"/>
                <a:cs typeface="Canva Student Font"/>
                <a:sym typeface="Canva Student Font"/>
              </a:rPr>
              <a:t>Be notified of non-highly qualified or out-of-field teachers at the school </a:t>
            </a:r>
          </a:p>
        </p:txBody>
      </p:sp>
      <p:sp>
        <p:nvSpPr>
          <p:cNvPr id="11" name="TextBox 11"/>
          <p:cNvSpPr txBox="1"/>
          <p:nvPr/>
        </p:nvSpPr>
        <p:spPr>
          <a:xfrm>
            <a:off x="1746368" y="5952761"/>
            <a:ext cx="10970734" cy="1051570"/>
          </a:xfrm>
          <a:prstGeom prst="rect">
            <a:avLst/>
          </a:prstGeom>
        </p:spPr>
        <p:txBody>
          <a:bodyPr wrap="square" lIns="0" tIns="0" rIns="0" bIns="0" rtlCol="0" anchor="t">
            <a:spAutoFit/>
          </a:bodyPr>
          <a:lstStyle/>
          <a:p>
            <a:pPr algn="l">
              <a:lnSpc>
                <a:spcPts val="3976"/>
              </a:lnSpc>
              <a:spcBef>
                <a:spcPct val="0"/>
              </a:spcBef>
            </a:pPr>
            <a:r>
              <a:rPr lang="en-US" sz="4000" dirty="0">
                <a:solidFill>
                  <a:schemeClr val="accent4"/>
                </a:solidFill>
                <a:latin typeface="Marykate" panose="020B0604020202020204" charset="0"/>
                <a:ea typeface="Canva Student Font"/>
                <a:cs typeface="Canva Student Font"/>
                <a:sym typeface="Canva Student Font"/>
              </a:rPr>
              <a:t>Be informed if your child is taught by a non-highly qualified teacher for four or more consecutive weeks. </a:t>
            </a:r>
          </a:p>
        </p:txBody>
      </p:sp>
      <p:sp>
        <p:nvSpPr>
          <p:cNvPr id="12" name="TextBox 12"/>
          <p:cNvSpPr txBox="1"/>
          <p:nvPr/>
        </p:nvSpPr>
        <p:spPr>
          <a:xfrm>
            <a:off x="1746368" y="7499757"/>
            <a:ext cx="10032765" cy="1564531"/>
          </a:xfrm>
          <a:prstGeom prst="rect">
            <a:avLst/>
          </a:prstGeom>
        </p:spPr>
        <p:txBody>
          <a:bodyPr wrap="square" lIns="0" tIns="0" rIns="0" bIns="0" rtlCol="0" anchor="t">
            <a:spAutoFit/>
          </a:bodyPr>
          <a:lstStyle/>
          <a:p>
            <a:pPr algn="l">
              <a:lnSpc>
                <a:spcPts val="3976"/>
              </a:lnSpc>
              <a:spcBef>
                <a:spcPct val="0"/>
              </a:spcBef>
            </a:pPr>
            <a:r>
              <a:rPr lang="en-US" sz="4000" dirty="0">
                <a:solidFill>
                  <a:schemeClr val="accent4"/>
                </a:solidFill>
                <a:latin typeface="Marykate" panose="020B0604020202020204" charset="0"/>
                <a:ea typeface="Canva Student Font"/>
                <a:cs typeface="Canva Student Font"/>
                <a:sym typeface="Canva Student Font"/>
              </a:rPr>
              <a:t>Request and receive information on the qualifications of your child’s teacher and supplemental personnel working with your child</a:t>
            </a:r>
          </a:p>
        </p:txBody>
      </p:sp>
      <p:sp>
        <p:nvSpPr>
          <p:cNvPr id="13" name="Freeform 13"/>
          <p:cNvSpPr/>
          <p:nvPr/>
        </p:nvSpPr>
        <p:spPr>
          <a:xfrm>
            <a:off x="510981" y="4187803"/>
            <a:ext cx="1200443" cy="951351"/>
          </a:xfrm>
          <a:custGeom>
            <a:avLst/>
            <a:gdLst/>
            <a:ahLst/>
            <a:cxnLst/>
            <a:rect l="l" t="t" r="r" b="b"/>
            <a:pathLst>
              <a:path w="1200443" h="951351">
                <a:moveTo>
                  <a:pt x="0" y="0"/>
                </a:moveTo>
                <a:lnTo>
                  <a:pt x="1200443" y="0"/>
                </a:lnTo>
                <a:lnTo>
                  <a:pt x="1200443" y="951351"/>
                </a:lnTo>
                <a:lnTo>
                  <a:pt x="0" y="951351"/>
                </a:lnTo>
                <a:lnTo>
                  <a:pt x="0" y="0"/>
                </a:lnTo>
                <a:close/>
              </a:path>
            </a:pathLst>
          </a:custGeom>
          <a:blipFill>
            <a:blip>
              <a:duotone>
                <a:schemeClr val="bg2">
                  <a:shade val="45000"/>
                  <a:satMod val="135000"/>
                </a:schemeClr>
                <a:prstClr val="white"/>
              </a:duotone>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Freeform 14"/>
          <p:cNvSpPr/>
          <p:nvPr/>
        </p:nvSpPr>
        <p:spPr>
          <a:xfrm>
            <a:off x="470103" y="6052980"/>
            <a:ext cx="1200443" cy="951351"/>
          </a:xfrm>
          <a:custGeom>
            <a:avLst/>
            <a:gdLst/>
            <a:ahLst/>
            <a:cxnLst/>
            <a:rect l="l" t="t" r="r" b="b"/>
            <a:pathLst>
              <a:path w="1200443" h="951351">
                <a:moveTo>
                  <a:pt x="0" y="0"/>
                </a:moveTo>
                <a:lnTo>
                  <a:pt x="1200443" y="0"/>
                </a:lnTo>
                <a:lnTo>
                  <a:pt x="1200443" y="951352"/>
                </a:lnTo>
                <a:lnTo>
                  <a:pt x="0" y="951352"/>
                </a:lnTo>
                <a:lnTo>
                  <a:pt x="0" y="0"/>
                </a:lnTo>
                <a:close/>
              </a:path>
            </a:pathLst>
          </a:custGeom>
          <a:blipFill>
            <a:blip>
              <a:duotone>
                <a:schemeClr val="bg2">
                  <a:shade val="45000"/>
                  <a:satMod val="135000"/>
                </a:schemeClr>
                <a:prstClr val="white"/>
              </a:duotone>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Freeform 15"/>
          <p:cNvSpPr/>
          <p:nvPr/>
        </p:nvSpPr>
        <p:spPr>
          <a:xfrm>
            <a:off x="431790" y="7622656"/>
            <a:ext cx="1200443" cy="951351"/>
          </a:xfrm>
          <a:custGeom>
            <a:avLst/>
            <a:gdLst/>
            <a:ahLst/>
            <a:cxnLst/>
            <a:rect l="l" t="t" r="r" b="b"/>
            <a:pathLst>
              <a:path w="1200443" h="951351">
                <a:moveTo>
                  <a:pt x="0" y="0"/>
                </a:moveTo>
                <a:lnTo>
                  <a:pt x="1200443" y="0"/>
                </a:lnTo>
                <a:lnTo>
                  <a:pt x="1200443" y="951351"/>
                </a:lnTo>
                <a:lnTo>
                  <a:pt x="0" y="951351"/>
                </a:lnTo>
                <a:lnTo>
                  <a:pt x="0" y="0"/>
                </a:lnTo>
                <a:close/>
              </a:path>
            </a:pathLst>
          </a:custGeom>
          <a:blipFill>
            <a:blip>
              <a:duotone>
                <a:schemeClr val="bg2">
                  <a:shade val="45000"/>
                  <a:satMod val="135000"/>
                </a:schemeClr>
                <a:prstClr val="white"/>
              </a:duotone>
              <a:extLst>
                <a:ext uri="{96DAC541-7B7A-43D3-8B79-37D633B846F1}">
                  <asvg:svgBlip xmlns:asvg="http://schemas.microsoft.com/office/drawing/2016/SVG/main" r:embed="rId7"/>
                </a:ext>
              </a:extLst>
            </a:blip>
            <a:stretch>
              <a:fillRect/>
            </a:stretch>
          </a:blipFill>
        </p:spPr>
        <p:txBody>
          <a:bodyPr/>
          <a:lstStyle/>
          <a:p>
            <a:endParaRPr lang="en-US">
              <a:solidFill>
                <a:srgbClr val="95DE93"/>
              </a:solidFill>
            </a:endParaRPr>
          </a:p>
        </p:txBody>
      </p:sp>
      <p:sp>
        <p:nvSpPr>
          <p:cNvPr id="17" name="TextBox 16">
            <a:extLst>
              <a:ext uri="{FF2B5EF4-FFF2-40B4-BE49-F238E27FC236}">
                <a16:creationId xmlns:a16="http://schemas.microsoft.com/office/drawing/2014/main" id="{BEB33372-099B-28A6-5E8E-D0E05C52EEE7}"/>
              </a:ext>
            </a:extLst>
          </p:cNvPr>
          <p:cNvSpPr txBox="1"/>
          <p:nvPr/>
        </p:nvSpPr>
        <p:spPr>
          <a:xfrm>
            <a:off x="1041497" y="1392646"/>
            <a:ext cx="15038816" cy="584775"/>
          </a:xfrm>
          <a:prstGeom prst="rect">
            <a:avLst/>
          </a:prstGeom>
          <a:noFill/>
        </p:spPr>
        <p:txBody>
          <a:bodyPr wrap="square" rtlCol="0">
            <a:spAutoFit/>
          </a:bodyPr>
          <a:lstStyle/>
          <a:p>
            <a:r>
              <a:rPr lang="en-US" sz="3200" dirty="0">
                <a:solidFill>
                  <a:srgbClr val="95DE93"/>
                </a:solidFill>
              </a:rPr>
              <a:t>As a parent of a student attending a Pinellas County Public School, you have the right to…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555" b="-4555"/>
            </a:stretch>
          </a:blipFill>
        </p:spPr>
        <p:txBody>
          <a:bodyPr/>
          <a:lstStyle/>
          <a:p>
            <a:endParaRPr lang="en-US"/>
          </a:p>
        </p:txBody>
      </p:sp>
      <p:sp>
        <p:nvSpPr>
          <p:cNvPr id="7" name="TextBox 7"/>
          <p:cNvSpPr txBox="1"/>
          <p:nvPr/>
        </p:nvSpPr>
        <p:spPr>
          <a:xfrm>
            <a:off x="2021852" y="1508315"/>
            <a:ext cx="13668759" cy="902170"/>
          </a:xfrm>
          <a:prstGeom prst="rect">
            <a:avLst/>
          </a:prstGeom>
        </p:spPr>
        <p:txBody>
          <a:bodyPr wrap="square" lIns="0" tIns="0" rIns="0" bIns="0" rtlCol="0" anchor="t">
            <a:spAutoFit/>
          </a:bodyPr>
          <a:lstStyle/>
          <a:p>
            <a:pPr algn="ctr">
              <a:lnSpc>
                <a:spcPts val="6460"/>
              </a:lnSpc>
              <a:spcBef>
                <a:spcPct val="0"/>
              </a:spcBef>
            </a:pPr>
            <a:r>
              <a:rPr lang="en-US" sz="7200" dirty="0">
                <a:solidFill>
                  <a:srgbClr val="FFFFFF"/>
                </a:solidFill>
                <a:latin typeface="TC October"/>
                <a:ea typeface="TC October"/>
                <a:cs typeface="TC October"/>
                <a:sym typeface="TC October"/>
              </a:rPr>
              <a:t>Working Together for Student Success</a:t>
            </a:r>
          </a:p>
        </p:txBody>
      </p:sp>
      <p:sp>
        <p:nvSpPr>
          <p:cNvPr id="17" name="TextBox 17"/>
          <p:cNvSpPr txBox="1"/>
          <p:nvPr/>
        </p:nvSpPr>
        <p:spPr>
          <a:xfrm>
            <a:off x="1766528" y="3024678"/>
            <a:ext cx="1492002" cy="630556"/>
          </a:xfrm>
          <a:prstGeom prst="rect">
            <a:avLst/>
          </a:prstGeom>
        </p:spPr>
        <p:txBody>
          <a:bodyPr lIns="0" tIns="0" rIns="0" bIns="0" rtlCol="0" anchor="t">
            <a:spAutoFit/>
          </a:bodyPr>
          <a:lstStyle/>
          <a:p>
            <a:pPr algn="ctr">
              <a:lnSpc>
                <a:spcPts val="4619"/>
              </a:lnSpc>
              <a:spcBef>
                <a:spcPct val="0"/>
              </a:spcBef>
            </a:pPr>
            <a:r>
              <a:rPr lang="en-US" sz="3299">
                <a:solidFill>
                  <a:srgbClr val="FFFFFF"/>
                </a:solidFill>
                <a:latin typeface="Calibri (MS) Light"/>
                <a:ea typeface="Calibri (MS) Light"/>
                <a:cs typeface="Calibri (MS) Light"/>
                <a:sym typeface="Calibri (MS) Light"/>
              </a:rPr>
              <a:t>SCHOOL </a:t>
            </a:r>
          </a:p>
        </p:txBody>
      </p:sp>
      <p:sp>
        <p:nvSpPr>
          <p:cNvPr id="18" name="TextBox 18"/>
          <p:cNvSpPr txBox="1"/>
          <p:nvPr/>
        </p:nvSpPr>
        <p:spPr>
          <a:xfrm>
            <a:off x="5824204" y="3024678"/>
            <a:ext cx="1215479" cy="647066"/>
          </a:xfrm>
          <a:prstGeom prst="rect">
            <a:avLst/>
          </a:prstGeom>
        </p:spPr>
        <p:txBody>
          <a:bodyPr lIns="0" tIns="0" rIns="0" bIns="0" rtlCol="0" anchor="t">
            <a:spAutoFit/>
          </a:bodyPr>
          <a:lstStyle/>
          <a:p>
            <a:pPr algn="ctr">
              <a:lnSpc>
                <a:spcPts val="4759"/>
              </a:lnSpc>
              <a:spcBef>
                <a:spcPct val="0"/>
              </a:spcBef>
            </a:pPr>
            <a:r>
              <a:rPr lang="en-US" sz="3399" dirty="0">
                <a:solidFill>
                  <a:srgbClr val="FFFFFF"/>
                </a:solidFill>
                <a:latin typeface="Calibri (MS) Light"/>
                <a:ea typeface="Calibri (MS) Light"/>
                <a:cs typeface="Calibri (MS) Light"/>
                <a:sym typeface="Calibri (MS) Light"/>
              </a:rPr>
              <a:t>TITLE I </a:t>
            </a:r>
          </a:p>
        </p:txBody>
      </p:sp>
      <p:sp>
        <p:nvSpPr>
          <p:cNvPr id="19" name="TextBox 19"/>
          <p:cNvSpPr txBox="1"/>
          <p:nvPr/>
        </p:nvSpPr>
        <p:spPr>
          <a:xfrm>
            <a:off x="9605357" y="3058773"/>
            <a:ext cx="1408807" cy="630556"/>
          </a:xfrm>
          <a:prstGeom prst="rect">
            <a:avLst/>
          </a:prstGeom>
        </p:spPr>
        <p:txBody>
          <a:bodyPr lIns="0" tIns="0" rIns="0" bIns="0" rtlCol="0" anchor="t">
            <a:spAutoFit/>
          </a:bodyPr>
          <a:lstStyle/>
          <a:p>
            <a:pPr algn="ctr">
              <a:lnSpc>
                <a:spcPts val="4619"/>
              </a:lnSpc>
              <a:spcBef>
                <a:spcPct val="0"/>
              </a:spcBef>
            </a:pPr>
            <a:r>
              <a:rPr lang="en-US" sz="3299" dirty="0">
                <a:solidFill>
                  <a:srgbClr val="FFFFFF"/>
                </a:solidFill>
                <a:latin typeface="Calibri (MS) Light"/>
                <a:ea typeface="Calibri (MS) Light"/>
                <a:cs typeface="Calibri (MS) Light"/>
                <a:sym typeface="Calibri (MS) Light"/>
              </a:rPr>
              <a:t>PARENT </a:t>
            </a:r>
          </a:p>
        </p:txBody>
      </p:sp>
      <p:sp>
        <p:nvSpPr>
          <p:cNvPr id="20" name="TextBox 20"/>
          <p:cNvSpPr txBox="1"/>
          <p:nvPr/>
        </p:nvSpPr>
        <p:spPr>
          <a:xfrm>
            <a:off x="13268868" y="3024678"/>
            <a:ext cx="1537395" cy="647066"/>
          </a:xfrm>
          <a:prstGeom prst="rect">
            <a:avLst/>
          </a:prstGeom>
        </p:spPr>
        <p:txBody>
          <a:bodyPr lIns="0" tIns="0" rIns="0" bIns="0" rtlCol="0" anchor="t">
            <a:spAutoFit/>
          </a:bodyPr>
          <a:lstStyle/>
          <a:p>
            <a:pPr algn="ctr">
              <a:lnSpc>
                <a:spcPts val="4759"/>
              </a:lnSpc>
              <a:spcBef>
                <a:spcPct val="0"/>
              </a:spcBef>
            </a:pPr>
            <a:r>
              <a:rPr lang="en-US" sz="3399" dirty="0">
                <a:solidFill>
                  <a:srgbClr val="FFFFFF"/>
                </a:solidFill>
                <a:latin typeface="Calibri (MS) Light"/>
                <a:ea typeface="Calibri (MS) Light"/>
                <a:cs typeface="Calibri (MS) Light"/>
                <a:sym typeface="Calibri (MS) Light"/>
              </a:rPr>
              <a:t>SCHOOL </a:t>
            </a:r>
          </a:p>
        </p:txBody>
      </p:sp>
      <p:sp>
        <p:nvSpPr>
          <p:cNvPr id="29" name="Arrow: Chevron 28">
            <a:extLst>
              <a:ext uri="{FF2B5EF4-FFF2-40B4-BE49-F238E27FC236}">
                <a16:creationId xmlns:a16="http://schemas.microsoft.com/office/drawing/2014/main" id="{06E61559-8798-8888-98AF-A611886C5E63}"/>
              </a:ext>
            </a:extLst>
          </p:cNvPr>
          <p:cNvSpPr/>
          <p:nvPr/>
        </p:nvSpPr>
        <p:spPr>
          <a:xfrm>
            <a:off x="1256227" y="3838490"/>
            <a:ext cx="3829308" cy="2355929"/>
          </a:xfrm>
          <a:prstGeom prst="chevron">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Arrow: Chevron 34">
            <a:extLst>
              <a:ext uri="{FF2B5EF4-FFF2-40B4-BE49-F238E27FC236}">
                <a16:creationId xmlns:a16="http://schemas.microsoft.com/office/drawing/2014/main" id="{D647E8DE-B25A-AAEF-B8E1-36701349F3A3}"/>
              </a:ext>
            </a:extLst>
          </p:cNvPr>
          <p:cNvSpPr/>
          <p:nvPr/>
        </p:nvSpPr>
        <p:spPr>
          <a:xfrm>
            <a:off x="12659793" y="3786388"/>
            <a:ext cx="3829308" cy="2355929"/>
          </a:xfrm>
          <a:prstGeom prst="chevron">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Arrow: Chevron 30">
            <a:extLst>
              <a:ext uri="{FF2B5EF4-FFF2-40B4-BE49-F238E27FC236}">
                <a16:creationId xmlns:a16="http://schemas.microsoft.com/office/drawing/2014/main" id="{183F501F-0340-AB5A-958B-DCB52281A2F7}"/>
              </a:ext>
            </a:extLst>
          </p:cNvPr>
          <p:cNvSpPr/>
          <p:nvPr/>
        </p:nvSpPr>
        <p:spPr>
          <a:xfrm>
            <a:off x="4978395" y="3855000"/>
            <a:ext cx="3829308" cy="2355929"/>
          </a:xfrm>
          <a:prstGeom prst="chevron">
            <a:avLst/>
          </a:prstGeom>
          <a:solidFill>
            <a:srgbClr val="FF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Arrow: Chevron 32">
            <a:extLst>
              <a:ext uri="{FF2B5EF4-FFF2-40B4-BE49-F238E27FC236}">
                <a16:creationId xmlns:a16="http://schemas.microsoft.com/office/drawing/2014/main" id="{886DAAA7-D0FD-05CD-1062-15382720CEB1}"/>
              </a:ext>
            </a:extLst>
          </p:cNvPr>
          <p:cNvSpPr/>
          <p:nvPr/>
        </p:nvSpPr>
        <p:spPr>
          <a:xfrm>
            <a:off x="8937625" y="3786388"/>
            <a:ext cx="3829308" cy="2355929"/>
          </a:xfrm>
          <a:prstGeom prst="chevron">
            <a:avLst/>
          </a:prstGeom>
          <a:solidFill>
            <a:srgbClr val="CC00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4"/>
          <p:cNvSpPr txBox="1"/>
          <p:nvPr/>
        </p:nvSpPr>
        <p:spPr>
          <a:xfrm>
            <a:off x="13683395" y="4326519"/>
            <a:ext cx="2840774" cy="1364348"/>
          </a:xfrm>
          <a:prstGeom prst="rect">
            <a:avLst/>
          </a:prstGeom>
        </p:spPr>
        <p:txBody>
          <a:bodyPr lIns="0" tIns="0" rIns="0" bIns="0" rtlCol="0" anchor="t">
            <a:spAutoFit/>
          </a:bodyPr>
          <a:lstStyle/>
          <a:p>
            <a:pPr algn="ctr">
              <a:lnSpc>
                <a:spcPts val="3639"/>
              </a:lnSpc>
              <a:spcBef>
                <a:spcPct val="0"/>
              </a:spcBef>
            </a:pPr>
            <a:r>
              <a:rPr lang="en-US" sz="2800" b="1" dirty="0">
                <a:solidFill>
                  <a:srgbClr val="000000"/>
                </a:solidFill>
                <a:latin typeface="Calibri (MS) Bold"/>
                <a:ea typeface="Calibri (MS) Bold"/>
                <a:cs typeface="Calibri (MS) Bold"/>
                <a:sym typeface="Calibri (MS) Bold"/>
              </a:rPr>
              <a:t>School – </a:t>
            </a:r>
          </a:p>
          <a:p>
            <a:pPr algn="ctr">
              <a:lnSpc>
                <a:spcPts val="3639"/>
              </a:lnSpc>
              <a:spcBef>
                <a:spcPct val="0"/>
              </a:spcBef>
            </a:pPr>
            <a:r>
              <a:rPr lang="en-US" sz="2800" b="1" dirty="0">
                <a:solidFill>
                  <a:srgbClr val="000000"/>
                </a:solidFill>
                <a:latin typeface="Calibri (MS) Bold"/>
                <a:ea typeface="Calibri (MS) Bold"/>
                <a:cs typeface="Calibri (MS) Bold"/>
                <a:sym typeface="Calibri (MS) Bold"/>
              </a:rPr>
              <a:t>Parent - Student Compact </a:t>
            </a:r>
          </a:p>
        </p:txBody>
      </p:sp>
      <p:sp>
        <p:nvSpPr>
          <p:cNvPr id="23" name="TextBox 23"/>
          <p:cNvSpPr txBox="1"/>
          <p:nvPr/>
        </p:nvSpPr>
        <p:spPr>
          <a:xfrm>
            <a:off x="9591508" y="4222825"/>
            <a:ext cx="2845313" cy="1641475"/>
          </a:xfrm>
          <a:prstGeom prst="rect">
            <a:avLst/>
          </a:prstGeom>
        </p:spPr>
        <p:txBody>
          <a:bodyPr lIns="0" tIns="0" rIns="0" bIns="0" rtlCol="0" anchor="t">
            <a:spAutoFit/>
          </a:bodyPr>
          <a:lstStyle/>
          <a:p>
            <a:pPr algn="ctr">
              <a:lnSpc>
                <a:spcPts val="3219"/>
              </a:lnSpc>
              <a:spcBef>
                <a:spcPct val="0"/>
              </a:spcBef>
            </a:pPr>
            <a:r>
              <a:rPr lang="en-US" sz="2800" b="1" dirty="0">
                <a:solidFill>
                  <a:srgbClr val="FFFFFF"/>
                </a:solidFill>
                <a:latin typeface="Calibri (MS) Bold"/>
                <a:ea typeface="Calibri (MS) Bold"/>
                <a:cs typeface="Calibri (MS) Bold"/>
                <a:sym typeface="Calibri (MS) Bold"/>
              </a:rPr>
              <a:t>Parent and </a:t>
            </a:r>
          </a:p>
          <a:p>
            <a:pPr algn="ctr">
              <a:lnSpc>
                <a:spcPts val="3219"/>
              </a:lnSpc>
              <a:spcBef>
                <a:spcPct val="0"/>
              </a:spcBef>
            </a:pPr>
            <a:r>
              <a:rPr lang="en-US" sz="2800" b="1" dirty="0">
                <a:solidFill>
                  <a:srgbClr val="FFFFFF"/>
                </a:solidFill>
                <a:latin typeface="Calibri (MS) Bold"/>
                <a:ea typeface="Calibri (MS) Bold"/>
                <a:cs typeface="Calibri (MS) Bold"/>
                <a:sym typeface="Calibri (MS) Bold"/>
              </a:rPr>
              <a:t>Family </a:t>
            </a:r>
          </a:p>
          <a:p>
            <a:pPr algn="ctr">
              <a:lnSpc>
                <a:spcPts val="3219"/>
              </a:lnSpc>
              <a:spcBef>
                <a:spcPct val="0"/>
              </a:spcBef>
            </a:pPr>
            <a:r>
              <a:rPr lang="en-US" sz="2800" b="1" dirty="0">
                <a:solidFill>
                  <a:srgbClr val="FFFFFF"/>
                </a:solidFill>
                <a:latin typeface="Calibri (MS) Bold"/>
                <a:ea typeface="Calibri (MS) Bold"/>
                <a:cs typeface="Calibri (MS) Bold"/>
                <a:sym typeface="Calibri (MS) Bold"/>
              </a:rPr>
              <a:t>Engagement </a:t>
            </a:r>
          </a:p>
          <a:p>
            <a:pPr algn="ctr">
              <a:lnSpc>
                <a:spcPts val="3219"/>
              </a:lnSpc>
              <a:spcBef>
                <a:spcPct val="0"/>
              </a:spcBef>
            </a:pPr>
            <a:r>
              <a:rPr lang="en-US" sz="2800" b="1" dirty="0">
                <a:solidFill>
                  <a:srgbClr val="FFFFFF"/>
                </a:solidFill>
                <a:latin typeface="Calibri (MS) Bold"/>
                <a:ea typeface="Calibri (MS) Bold"/>
                <a:cs typeface="Calibri (MS) Bold"/>
                <a:sym typeface="Calibri (MS) Bold"/>
              </a:rPr>
              <a:t>Plan  (PFEP)</a:t>
            </a:r>
          </a:p>
        </p:txBody>
      </p:sp>
      <p:sp>
        <p:nvSpPr>
          <p:cNvPr id="22" name="TextBox 22"/>
          <p:cNvSpPr txBox="1"/>
          <p:nvPr/>
        </p:nvSpPr>
        <p:spPr>
          <a:xfrm>
            <a:off x="5695669" y="4273620"/>
            <a:ext cx="3018984" cy="1470146"/>
          </a:xfrm>
          <a:prstGeom prst="rect">
            <a:avLst/>
          </a:prstGeom>
        </p:spPr>
        <p:txBody>
          <a:bodyPr lIns="0" tIns="0" rIns="0" bIns="0" rtlCol="0" anchor="t">
            <a:spAutoFit/>
          </a:bodyPr>
          <a:lstStyle/>
          <a:p>
            <a:pPr algn="ctr">
              <a:lnSpc>
                <a:spcPts val="3919"/>
              </a:lnSpc>
              <a:spcBef>
                <a:spcPct val="0"/>
              </a:spcBef>
            </a:pPr>
            <a:r>
              <a:rPr lang="en-US" sz="2799" b="1" dirty="0">
                <a:solidFill>
                  <a:srgbClr val="000000"/>
                </a:solidFill>
                <a:latin typeface="Calibri (MS) Bold"/>
                <a:ea typeface="Calibri (MS) Bold"/>
                <a:cs typeface="Calibri (MS) Bold"/>
                <a:sym typeface="Calibri (MS) Bold"/>
              </a:rPr>
              <a:t>Title I </a:t>
            </a:r>
          </a:p>
          <a:p>
            <a:pPr algn="ctr">
              <a:lnSpc>
                <a:spcPts val="3919"/>
              </a:lnSpc>
              <a:spcBef>
                <a:spcPct val="0"/>
              </a:spcBef>
            </a:pPr>
            <a:r>
              <a:rPr lang="en-US" sz="2799" b="1" dirty="0">
                <a:solidFill>
                  <a:srgbClr val="000000"/>
                </a:solidFill>
                <a:latin typeface="Calibri (MS) Bold"/>
                <a:ea typeface="Calibri (MS) Bold"/>
                <a:cs typeface="Calibri (MS) Bold"/>
                <a:sym typeface="Calibri (MS) Bold"/>
              </a:rPr>
              <a:t>Schoolwide </a:t>
            </a:r>
          </a:p>
          <a:p>
            <a:pPr algn="ctr">
              <a:lnSpc>
                <a:spcPts val="3919"/>
              </a:lnSpc>
              <a:spcBef>
                <a:spcPct val="0"/>
              </a:spcBef>
            </a:pPr>
            <a:r>
              <a:rPr lang="en-US" sz="2799" b="1" dirty="0">
                <a:solidFill>
                  <a:srgbClr val="000000"/>
                </a:solidFill>
                <a:latin typeface="Calibri (MS) Bold"/>
                <a:ea typeface="Calibri (MS) Bold"/>
                <a:cs typeface="Calibri (MS) Bold"/>
                <a:sym typeface="Calibri (MS) Bold"/>
              </a:rPr>
              <a:t>Plan </a:t>
            </a:r>
          </a:p>
        </p:txBody>
      </p:sp>
      <p:sp>
        <p:nvSpPr>
          <p:cNvPr id="21" name="TextBox 21"/>
          <p:cNvSpPr txBox="1"/>
          <p:nvPr/>
        </p:nvSpPr>
        <p:spPr>
          <a:xfrm>
            <a:off x="2131848" y="4393140"/>
            <a:ext cx="2541480" cy="1231106"/>
          </a:xfrm>
          <a:prstGeom prst="rect">
            <a:avLst/>
          </a:prstGeom>
        </p:spPr>
        <p:txBody>
          <a:bodyPr lIns="0" tIns="0" rIns="0" bIns="0" rtlCol="0" anchor="t">
            <a:spAutoFit/>
          </a:bodyPr>
          <a:lstStyle/>
          <a:p>
            <a:pPr algn="ctr">
              <a:lnSpc>
                <a:spcPts val="3219"/>
              </a:lnSpc>
              <a:spcBef>
                <a:spcPct val="0"/>
              </a:spcBef>
            </a:pPr>
            <a:r>
              <a:rPr lang="en-US" sz="2800" b="1" dirty="0">
                <a:solidFill>
                  <a:srgbClr val="FFFFFF"/>
                </a:solidFill>
                <a:latin typeface="Calibri (MS) Bold"/>
                <a:ea typeface="Calibri (MS) Bold"/>
                <a:cs typeface="Calibri (MS) Bold"/>
                <a:sym typeface="Calibri (MS) Bold"/>
              </a:rPr>
              <a:t>School</a:t>
            </a:r>
          </a:p>
          <a:p>
            <a:pPr algn="ctr">
              <a:lnSpc>
                <a:spcPts val="3219"/>
              </a:lnSpc>
              <a:spcBef>
                <a:spcPct val="0"/>
              </a:spcBef>
            </a:pPr>
            <a:r>
              <a:rPr lang="en-US" sz="2800" b="1" dirty="0">
                <a:solidFill>
                  <a:srgbClr val="FFFFFF"/>
                </a:solidFill>
                <a:latin typeface="Calibri (MS) Bold"/>
                <a:ea typeface="Calibri (MS) Bold"/>
                <a:cs typeface="Calibri (MS) Bold"/>
                <a:sym typeface="Calibri (MS) Bold"/>
              </a:rPr>
              <a:t> Improvement </a:t>
            </a:r>
          </a:p>
          <a:p>
            <a:pPr algn="ctr">
              <a:lnSpc>
                <a:spcPts val="3219"/>
              </a:lnSpc>
              <a:spcBef>
                <a:spcPct val="0"/>
              </a:spcBef>
            </a:pPr>
            <a:r>
              <a:rPr lang="en-US" sz="2800" b="1" dirty="0">
                <a:solidFill>
                  <a:srgbClr val="FFFFFF"/>
                </a:solidFill>
                <a:latin typeface="Calibri (MS) Bold"/>
                <a:ea typeface="Calibri (MS) Bold"/>
                <a:cs typeface="Calibri (MS) Bold"/>
                <a:sym typeface="Calibri (MS) Bold"/>
              </a:rPr>
              <a:t>Plan (SIP)</a:t>
            </a:r>
          </a:p>
        </p:txBody>
      </p:sp>
      <p:sp>
        <p:nvSpPr>
          <p:cNvPr id="39" name="Freeform 6">
            <a:extLst>
              <a:ext uri="{FF2B5EF4-FFF2-40B4-BE49-F238E27FC236}">
                <a16:creationId xmlns:a16="http://schemas.microsoft.com/office/drawing/2014/main" id="{0EA1EC7E-A896-8046-32FC-BFCBFE19D8FD}"/>
              </a:ext>
            </a:extLst>
          </p:cNvPr>
          <p:cNvSpPr/>
          <p:nvPr/>
        </p:nvSpPr>
        <p:spPr>
          <a:xfrm>
            <a:off x="176311" y="6255815"/>
            <a:ext cx="3540919" cy="2903553"/>
          </a:xfrm>
          <a:custGeom>
            <a:avLst/>
            <a:gdLst/>
            <a:ahLst/>
            <a:cxnLst/>
            <a:rect l="l" t="t" r="r" b="b"/>
            <a:pathLst>
              <a:path w="3540919" h="2903553">
                <a:moveTo>
                  <a:pt x="0" y="0"/>
                </a:moveTo>
                <a:lnTo>
                  <a:pt x="3540919" y="0"/>
                </a:lnTo>
                <a:lnTo>
                  <a:pt x="3540919" y="2903554"/>
                </a:lnTo>
                <a:lnTo>
                  <a:pt x="0" y="29035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7" name="Freeform 8">
            <a:extLst>
              <a:ext uri="{FF2B5EF4-FFF2-40B4-BE49-F238E27FC236}">
                <a16:creationId xmlns:a16="http://schemas.microsoft.com/office/drawing/2014/main" id="{DF2B991A-979B-59C3-5062-04EA1D57FA8D}"/>
              </a:ext>
            </a:extLst>
          </p:cNvPr>
          <p:cNvSpPr/>
          <p:nvPr/>
        </p:nvSpPr>
        <p:spPr>
          <a:xfrm rot="-1277786">
            <a:off x="1472314" y="7140072"/>
            <a:ext cx="4489832" cy="2034088"/>
          </a:xfrm>
          <a:custGeom>
            <a:avLst/>
            <a:gdLst/>
            <a:ahLst/>
            <a:cxnLst/>
            <a:rect l="l" t="t" r="r" b="b"/>
            <a:pathLst>
              <a:path w="2414261" h="1119613">
                <a:moveTo>
                  <a:pt x="0" y="0"/>
                </a:moveTo>
                <a:lnTo>
                  <a:pt x="2414260" y="0"/>
                </a:lnTo>
                <a:lnTo>
                  <a:pt x="2414260" y="1119613"/>
                </a:lnTo>
                <a:lnTo>
                  <a:pt x="0" y="111961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41" name="Freeform 12">
            <a:extLst>
              <a:ext uri="{FF2B5EF4-FFF2-40B4-BE49-F238E27FC236}">
                <a16:creationId xmlns:a16="http://schemas.microsoft.com/office/drawing/2014/main" id="{B112C935-F4D1-73E8-4F47-426C6CD32C25}"/>
              </a:ext>
            </a:extLst>
          </p:cNvPr>
          <p:cNvSpPr/>
          <p:nvPr/>
        </p:nvSpPr>
        <p:spPr>
          <a:xfrm rot="-8813884" flipH="1">
            <a:off x="15123981" y="175367"/>
            <a:ext cx="4386048" cy="3881653"/>
          </a:xfrm>
          <a:custGeom>
            <a:avLst/>
            <a:gdLst/>
            <a:ahLst/>
            <a:cxnLst/>
            <a:rect l="l" t="t" r="r" b="b"/>
            <a:pathLst>
              <a:path w="4386048" h="3881653">
                <a:moveTo>
                  <a:pt x="4386049" y="0"/>
                </a:moveTo>
                <a:lnTo>
                  <a:pt x="0" y="0"/>
                </a:lnTo>
                <a:lnTo>
                  <a:pt x="0" y="3881653"/>
                </a:lnTo>
                <a:lnTo>
                  <a:pt x="4386049" y="3881653"/>
                </a:lnTo>
                <a:lnTo>
                  <a:pt x="4386049"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555" b="-4555"/>
            </a:stretch>
          </a:blipFill>
        </p:spPr>
        <p:txBody>
          <a:bodyPr/>
          <a:lstStyle/>
          <a:p>
            <a:endParaRPr lang="en-US"/>
          </a:p>
        </p:txBody>
      </p:sp>
      <p:sp>
        <p:nvSpPr>
          <p:cNvPr id="4" name="Freeform 4"/>
          <p:cNvSpPr/>
          <p:nvPr/>
        </p:nvSpPr>
        <p:spPr>
          <a:xfrm>
            <a:off x="3132236" y="7022716"/>
            <a:ext cx="5230226" cy="2262073"/>
          </a:xfrm>
          <a:custGeom>
            <a:avLst/>
            <a:gdLst/>
            <a:ahLst/>
            <a:cxnLst/>
            <a:rect l="l" t="t" r="r" b="b"/>
            <a:pathLst>
              <a:path w="5230226" h="2262073">
                <a:moveTo>
                  <a:pt x="0" y="0"/>
                </a:moveTo>
                <a:lnTo>
                  <a:pt x="5230226" y="0"/>
                </a:lnTo>
                <a:lnTo>
                  <a:pt x="5230226" y="2262073"/>
                </a:lnTo>
                <a:lnTo>
                  <a:pt x="0" y="226207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dirty="0"/>
          </a:p>
        </p:txBody>
      </p:sp>
      <p:sp>
        <p:nvSpPr>
          <p:cNvPr id="5" name="Freeform 5"/>
          <p:cNvSpPr/>
          <p:nvPr/>
        </p:nvSpPr>
        <p:spPr>
          <a:xfrm>
            <a:off x="967019" y="4050345"/>
            <a:ext cx="1886998" cy="1186450"/>
          </a:xfrm>
          <a:custGeom>
            <a:avLst/>
            <a:gdLst/>
            <a:ahLst/>
            <a:cxnLst/>
            <a:rect l="l" t="t" r="r" b="b"/>
            <a:pathLst>
              <a:path w="1886998" h="1186450">
                <a:moveTo>
                  <a:pt x="0" y="0"/>
                </a:moveTo>
                <a:lnTo>
                  <a:pt x="1886998" y="0"/>
                </a:lnTo>
                <a:lnTo>
                  <a:pt x="1886998" y="1186450"/>
                </a:lnTo>
                <a:lnTo>
                  <a:pt x="0" y="118645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TextBox 6"/>
          <p:cNvSpPr txBox="1"/>
          <p:nvPr/>
        </p:nvSpPr>
        <p:spPr>
          <a:xfrm>
            <a:off x="772128" y="686337"/>
            <a:ext cx="15369111" cy="873316"/>
          </a:xfrm>
          <a:prstGeom prst="rect">
            <a:avLst/>
          </a:prstGeom>
        </p:spPr>
        <p:txBody>
          <a:bodyPr lIns="0" tIns="0" rIns="0" bIns="0" rtlCol="0" anchor="t">
            <a:spAutoFit/>
          </a:bodyPr>
          <a:lstStyle/>
          <a:p>
            <a:pPr algn="ctr">
              <a:lnSpc>
                <a:spcPts val="6184"/>
              </a:lnSpc>
            </a:pPr>
            <a:r>
              <a:rPr lang="en-US" sz="7200" dirty="0">
                <a:solidFill>
                  <a:schemeClr val="bg1"/>
                </a:solidFill>
                <a:latin typeface="TC October" panose="020B0604020202020204" charset="0"/>
                <a:ea typeface="ChaloopsW00-Bd"/>
                <a:cs typeface="ChaloopsW00-Bd"/>
                <a:sym typeface="ChaloopsW00-Bd"/>
              </a:rPr>
              <a:t>PARENT - SCHOOL - STUDENT Compact</a:t>
            </a:r>
          </a:p>
        </p:txBody>
      </p:sp>
      <p:sp>
        <p:nvSpPr>
          <p:cNvPr id="7" name="TextBox 7"/>
          <p:cNvSpPr txBox="1"/>
          <p:nvPr/>
        </p:nvSpPr>
        <p:spPr>
          <a:xfrm>
            <a:off x="2854017" y="1817304"/>
            <a:ext cx="5508445" cy="5899628"/>
          </a:xfrm>
          <a:prstGeom prst="rect">
            <a:avLst/>
          </a:prstGeom>
        </p:spPr>
        <p:txBody>
          <a:bodyPr lIns="0" tIns="0" rIns="0" bIns="0" rtlCol="0" anchor="t">
            <a:spAutoFit/>
          </a:bodyPr>
          <a:lstStyle/>
          <a:p>
            <a:pPr algn="ctr">
              <a:lnSpc>
                <a:spcPts val="3664"/>
              </a:lnSpc>
              <a:spcBef>
                <a:spcPct val="0"/>
              </a:spcBef>
            </a:pPr>
            <a:r>
              <a:rPr lang="en-US" sz="4000" dirty="0">
                <a:solidFill>
                  <a:srgbClr val="F7CE46"/>
                </a:solidFill>
                <a:latin typeface="Marykate" panose="020B0604020202020204" charset="0"/>
                <a:ea typeface="Hero"/>
                <a:cs typeface="Hero"/>
                <a:sym typeface="Hero"/>
              </a:rPr>
              <a:t>The purpose of the compact is to foster student achievement. By signing the Parent - School - Student Compact, MK Rawlings teachers, staff, parents and students agree to work together to share the responsibility of helping students meet or exceed state, district and school academic goals. </a:t>
            </a:r>
          </a:p>
          <a:p>
            <a:pPr algn="ctr">
              <a:lnSpc>
                <a:spcPts val="6184"/>
              </a:lnSpc>
              <a:spcBef>
                <a:spcPct val="0"/>
              </a:spcBef>
            </a:pPr>
            <a:endParaRPr lang="en-US" sz="2617" dirty="0">
              <a:solidFill>
                <a:srgbClr val="FFFFFF"/>
              </a:solidFill>
              <a:latin typeface="Hero"/>
              <a:ea typeface="Hero"/>
              <a:cs typeface="Hero"/>
              <a:sym typeface="Hero"/>
            </a:endParaRPr>
          </a:p>
        </p:txBody>
      </p:sp>
      <p:sp>
        <p:nvSpPr>
          <p:cNvPr id="8" name="TextBox 8"/>
          <p:cNvSpPr txBox="1"/>
          <p:nvPr/>
        </p:nvSpPr>
        <p:spPr>
          <a:xfrm>
            <a:off x="11812537" y="3457173"/>
            <a:ext cx="5240834" cy="3559244"/>
          </a:xfrm>
          <a:prstGeom prst="rect">
            <a:avLst/>
          </a:prstGeom>
        </p:spPr>
        <p:txBody>
          <a:bodyPr lIns="0" tIns="0" rIns="0" bIns="0" rtlCol="0" anchor="t">
            <a:spAutoFit/>
          </a:bodyPr>
          <a:lstStyle/>
          <a:p>
            <a:pPr algn="ctr">
              <a:lnSpc>
                <a:spcPts val="3524"/>
              </a:lnSpc>
              <a:spcBef>
                <a:spcPct val="0"/>
              </a:spcBef>
            </a:pPr>
            <a:r>
              <a:rPr lang="en-US" sz="4000" dirty="0">
                <a:solidFill>
                  <a:srgbClr val="F7CE46"/>
                </a:solidFill>
                <a:latin typeface="Marykate" panose="020B0604020202020204" charset="0"/>
                <a:ea typeface="Hero"/>
                <a:cs typeface="Hero"/>
                <a:sym typeface="Hero"/>
              </a:rPr>
              <a:t>The Parent - School - Student Compact is updated every year to include parent, student, teacher and staff input. Parent, Student, Teacher and Staff comments are welcome at any time during the year. </a:t>
            </a:r>
          </a:p>
          <a:p>
            <a:pPr algn="ctr">
              <a:lnSpc>
                <a:spcPts val="3524"/>
              </a:lnSpc>
              <a:spcBef>
                <a:spcPct val="0"/>
              </a:spcBef>
            </a:pPr>
            <a:endParaRPr lang="en-US" sz="2517" dirty="0">
              <a:solidFill>
                <a:srgbClr val="FFFFFF"/>
              </a:solidFill>
              <a:latin typeface="Hero"/>
              <a:ea typeface="Hero"/>
              <a:cs typeface="Hero"/>
              <a:sym typeface="Hero"/>
            </a:endParaRPr>
          </a:p>
        </p:txBody>
      </p:sp>
      <p:sp>
        <p:nvSpPr>
          <p:cNvPr id="9" name="TextBox 9"/>
          <p:cNvSpPr txBox="1"/>
          <p:nvPr/>
        </p:nvSpPr>
        <p:spPr>
          <a:xfrm>
            <a:off x="8933269" y="7159336"/>
            <a:ext cx="8299727" cy="1593385"/>
          </a:xfrm>
          <a:prstGeom prst="rect">
            <a:avLst/>
          </a:prstGeom>
        </p:spPr>
        <p:txBody>
          <a:bodyPr wrap="square" lIns="0" tIns="0" rIns="0" bIns="0" rtlCol="0" anchor="t">
            <a:spAutoFit/>
          </a:bodyPr>
          <a:lstStyle/>
          <a:p>
            <a:pPr algn="ctr">
              <a:lnSpc>
                <a:spcPts val="3804"/>
              </a:lnSpc>
              <a:spcBef>
                <a:spcPct val="0"/>
              </a:spcBef>
            </a:pPr>
            <a:r>
              <a:rPr lang="en-US" sz="3600" dirty="0">
                <a:solidFill>
                  <a:schemeClr val="accent6"/>
                </a:solidFill>
                <a:latin typeface="Marykate" panose="020B0604020202020204" charset="0"/>
                <a:ea typeface="Hero"/>
                <a:cs typeface="Hero"/>
                <a:sym typeface="Hero"/>
              </a:rPr>
              <a:t>Please review and sign your child’s Compact. </a:t>
            </a:r>
          </a:p>
          <a:p>
            <a:pPr algn="ctr">
              <a:lnSpc>
                <a:spcPts val="3804"/>
              </a:lnSpc>
              <a:spcBef>
                <a:spcPct val="0"/>
              </a:spcBef>
            </a:pPr>
            <a:endParaRPr lang="en-US" sz="3600" dirty="0">
              <a:solidFill>
                <a:schemeClr val="accent6"/>
              </a:solidFill>
              <a:latin typeface="Marykate" panose="020B0604020202020204" charset="0"/>
              <a:ea typeface="Hero"/>
              <a:cs typeface="Hero"/>
              <a:sym typeface="Hero"/>
            </a:endParaRPr>
          </a:p>
          <a:p>
            <a:pPr algn="ctr">
              <a:lnSpc>
                <a:spcPts val="3804"/>
              </a:lnSpc>
              <a:spcBef>
                <a:spcPct val="0"/>
              </a:spcBef>
            </a:pPr>
            <a:r>
              <a:rPr lang="en-US" sz="3600" dirty="0">
                <a:solidFill>
                  <a:schemeClr val="accent6"/>
                </a:solidFill>
                <a:latin typeface="Marykate" panose="020B0604020202020204" charset="0"/>
                <a:ea typeface="Hero"/>
                <a:cs typeface="Hero"/>
                <a:sym typeface="Hero"/>
              </a:rPr>
              <a:t>Our GOAL is to receive 100% signed compacts! </a:t>
            </a:r>
          </a:p>
          <a:p>
            <a:pPr algn="ctr">
              <a:lnSpc>
                <a:spcPts val="304"/>
              </a:lnSpc>
              <a:spcBef>
                <a:spcPct val="0"/>
              </a:spcBef>
            </a:pPr>
            <a:endParaRPr lang="en-US" sz="3600" dirty="0">
              <a:solidFill>
                <a:srgbClr val="E93732"/>
              </a:solidFill>
              <a:latin typeface="Hero"/>
              <a:ea typeface="Hero"/>
              <a:cs typeface="Hero"/>
              <a:sym typeface="Hero"/>
            </a:endParaRPr>
          </a:p>
        </p:txBody>
      </p:sp>
      <p:sp>
        <p:nvSpPr>
          <p:cNvPr id="10" name="Freeform 10"/>
          <p:cNvSpPr/>
          <p:nvPr/>
        </p:nvSpPr>
        <p:spPr>
          <a:xfrm>
            <a:off x="9928398" y="4173893"/>
            <a:ext cx="1886998" cy="1186450"/>
          </a:xfrm>
          <a:custGeom>
            <a:avLst/>
            <a:gdLst/>
            <a:ahLst/>
            <a:cxnLst/>
            <a:rect l="l" t="t" r="r" b="b"/>
            <a:pathLst>
              <a:path w="1886998" h="1186450">
                <a:moveTo>
                  <a:pt x="0" y="0"/>
                </a:moveTo>
                <a:lnTo>
                  <a:pt x="1886998" y="0"/>
                </a:lnTo>
                <a:lnTo>
                  <a:pt x="1886998" y="1186451"/>
                </a:lnTo>
                <a:lnTo>
                  <a:pt x="0" y="118645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5">
            <a:extLst>
              <a:ext uri="{FF2B5EF4-FFF2-40B4-BE49-F238E27FC236}">
                <a16:creationId xmlns:a16="http://schemas.microsoft.com/office/drawing/2014/main" id="{DFFF7D4E-8588-D190-F55F-8FE9A9DD78E1}"/>
              </a:ext>
            </a:extLst>
          </p:cNvPr>
          <p:cNvSpPr/>
          <p:nvPr/>
        </p:nvSpPr>
        <p:spPr>
          <a:xfrm>
            <a:off x="15268331" y="258978"/>
            <a:ext cx="3019669" cy="2868686"/>
          </a:xfrm>
          <a:custGeom>
            <a:avLst/>
            <a:gdLst/>
            <a:ahLst/>
            <a:cxnLst/>
            <a:rect l="l" t="t" r="r" b="b"/>
            <a:pathLst>
              <a:path w="3019669" h="2868686">
                <a:moveTo>
                  <a:pt x="0" y="0"/>
                </a:moveTo>
                <a:lnTo>
                  <a:pt x="3019669" y="0"/>
                </a:lnTo>
                <a:lnTo>
                  <a:pt x="3019669" y="2868686"/>
                </a:lnTo>
                <a:lnTo>
                  <a:pt x="0" y="286868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555" b="-4555"/>
            </a:stretch>
          </a:blipFill>
        </p:spPr>
        <p:txBody>
          <a:bodyPr/>
          <a:lstStyle/>
          <a:p>
            <a:endParaRPr lang="en-US"/>
          </a:p>
        </p:txBody>
      </p:sp>
      <p:pic>
        <p:nvPicPr>
          <p:cNvPr id="9" name="Picture 8">
            <a:extLst>
              <a:ext uri="{FF2B5EF4-FFF2-40B4-BE49-F238E27FC236}">
                <a16:creationId xmlns:a16="http://schemas.microsoft.com/office/drawing/2014/main" id="{38786A63-6944-A878-00B3-FBB3220E9305}"/>
              </a:ext>
            </a:extLst>
          </p:cNvPr>
          <p:cNvPicPr>
            <a:picLocks noChangeAspect="1"/>
          </p:cNvPicPr>
          <p:nvPr/>
        </p:nvPicPr>
        <p:blipFill>
          <a:blip r:embed="rId4"/>
          <a:stretch>
            <a:fillRect/>
          </a:stretch>
        </p:blipFill>
        <p:spPr>
          <a:xfrm>
            <a:off x="1828801" y="91782"/>
            <a:ext cx="13960928" cy="9641113"/>
          </a:xfrm>
          <a:prstGeom prst="rect">
            <a:avLst/>
          </a:prstGeom>
        </p:spPr>
      </p:pic>
      <p:sp>
        <p:nvSpPr>
          <p:cNvPr id="11" name="Freeform 3">
            <a:extLst>
              <a:ext uri="{FF2B5EF4-FFF2-40B4-BE49-F238E27FC236}">
                <a16:creationId xmlns:a16="http://schemas.microsoft.com/office/drawing/2014/main" id="{5075BDBC-F10E-9D42-909C-8EC1E235592E}"/>
              </a:ext>
            </a:extLst>
          </p:cNvPr>
          <p:cNvSpPr/>
          <p:nvPr/>
        </p:nvSpPr>
        <p:spPr>
          <a:xfrm>
            <a:off x="16064360" y="7314753"/>
            <a:ext cx="1949009" cy="1844250"/>
          </a:xfrm>
          <a:custGeom>
            <a:avLst/>
            <a:gdLst/>
            <a:ahLst/>
            <a:cxnLst/>
            <a:rect l="l" t="t" r="r" b="b"/>
            <a:pathLst>
              <a:path w="1949009" h="1844250">
                <a:moveTo>
                  <a:pt x="0" y="0"/>
                </a:moveTo>
                <a:lnTo>
                  <a:pt x="1949010" y="0"/>
                </a:lnTo>
                <a:lnTo>
                  <a:pt x="1949010" y="1844250"/>
                </a:lnTo>
                <a:lnTo>
                  <a:pt x="0" y="184425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Freeform 3">
            <a:extLst>
              <a:ext uri="{FF2B5EF4-FFF2-40B4-BE49-F238E27FC236}">
                <a16:creationId xmlns:a16="http://schemas.microsoft.com/office/drawing/2014/main" id="{3FF82CD8-F022-89EC-0594-5A012F6F6200}"/>
              </a:ext>
            </a:extLst>
          </p:cNvPr>
          <p:cNvSpPr/>
          <p:nvPr/>
        </p:nvSpPr>
        <p:spPr>
          <a:xfrm>
            <a:off x="16056362" y="3580953"/>
            <a:ext cx="1949009" cy="1844250"/>
          </a:xfrm>
          <a:custGeom>
            <a:avLst/>
            <a:gdLst/>
            <a:ahLst/>
            <a:cxnLst/>
            <a:rect l="l" t="t" r="r" b="b"/>
            <a:pathLst>
              <a:path w="1949009" h="1844250">
                <a:moveTo>
                  <a:pt x="0" y="0"/>
                </a:moveTo>
                <a:lnTo>
                  <a:pt x="1949010" y="0"/>
                </a:lnTo>
                <a:lnTo>
                  <a:pt x="1949010" y="1844250"/>
                </a:lnTo>
                <a:lnTo>
                  <a:pt x="0" y="184425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Freeform 3">
            <a:extLst>
              <a:ext uri="{FF2B5EF4-FFF2-40B4-BE49-F238E27FC236}">
                <a16:creationId xmlns:a16="http://schemas.microsoft.com/office/drawing/2014/main" id="{F1EFE700-4516-1C0D-E15A-BDB0C17ACFD7}"/>
              </a:ext>
            </a:extLst>
          </p:cNvPr>
          <p:cNvSpPr/>
          <p:nvPr/>
        </p:nvSpPr>
        <p:spPr>
          <a:xfrm>
            <a:off x="16056363" y="277139"/>
            <a:ext cx="1949009" cy="1844250"/>
          </a:xfrm>
          <a:custGeom>
            <a:avLst/>
            <a:gdLst/>
            <a:ahLst/>
            <a:cxnLst/>
            <a:rect l="l" t="t" r="r" b="b"/>
            <a:pathLst>
              <a:path w="1949009" h="1844250">
                <a:moveTo>
                  <a:pt x="0" y="0"/>
                </a:moveTo>
                <a:lnTo>
                  <a:pt x="1949010" y="0"/>
                </a:lnTo>
                <a:lnTo>
                  <a:pt x="1949010" y="1844250"/>
                </a:lnTo>
                <a:lnTo>
                  <a:pt x="0" y="184425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555" b="-4555"/>
            </a:stretch>
          </a:blipFill>
        </p:spPr>
        <p:txBody>
          <a:bodyPr/>
          <a:lstStyle/>
          <a:p>
            <a:endParaRPr lang="en-US"/>
          </a:p>
        </p:txBody>
      </p:sp>
      <p:sp>
        <p:nvSpPr>
          <p:cNvPr id="4" name="Freeform 4"/>
          <p:cNvSpPr/>
          <p:nvPr/>
        </p:nvSpPr>
        <p:spPr>
          <a:xfrm>
            <a:off x="527502" y="2654577"/>
            <a:ext cx="6176060" cy="4114800"/>
          </a:xfrm>
          <a:custGeom>
            <a:avLst/>
            <a:gdLst/>
            <a:ahLst/>
            <a:cxnLst/>
            <a:rect l="l" t="t" r="r" b="b"/>
            <a:pathLst>
              <a:path w="6176060" h="4114800">
                <a:moveTo>
                  <a:pt x="0" y="0"/>
                </a:moveTo>
                <a:lnTo>
                  <a:pt x="6176060" y="0"/>
                </a:lnTo>
                <a:lnTo>
                  <a:pt x="6176060" y="4114800"/>
                </a:lnTo>
                <a:lnTo>
                  <a:pt x="0" y="4114800"/>
                </a:lnTo>
                <a:lnTo>
                  <a:pt x="0" y="0"/>
                </a:lnTo>
                <a:close/>
              </a:path>
            </a:pathLst>
          </a:custGeom>
          <a:blipFill>
            <a:blip r:embed="rId4"/>
            <a:stretch>
              <a:fillRect/>
            </a:stretch>
          </a:blipFill>
        </p:spPr>
        <p:txBody>
          <a:bodyPr/>
          <a:lstStyle/>
          <a:p>
            <a:endParaRPr lang="en-US"/>
          </a:p>
        </p:txBody>
      </p:sp>
      <p:sp>
        <p:nvSpPr>
          <p:cNvPr id="5" name="TextBox 5"/>
          <p:cNvSpPr txBox="1"/>
          <p:nvPr/>
        </p:nvSpPr>
        <p:spPr>
          <a:xfrm>
            <a:off x="7609785" y="1910125"/>
            <a:ext cx="10150713" cy="7445115"/>
          </a:xfrm>
          <a:prstGeom prst="rect">
            <a:avLst/>
          </a:prstGeom>
        </p:spPr>
        <p:txBody>
          <a:bodyPr lIns="0" tIns="0" rIns="0" bIns="0" rtlCol="0" anchor="t">
            <a:spAutoFit/>
          </a:bodyPr>
          <a:lstStyle/>
          <a:p>
            <a:pPr algn="l">
              <a:lnSpc>
                <a:spcPts val="4374"/>
              </a:lnSpc>
              <a:spcBef>
                <a:spcPct val="0"/>
              </a:spcBef>
            </a:pPr>
            <a:r>
              <a:rPr lang="en-US" sz="4000" dirty="0">
                <a:solidFill>
                  <a:srgbClr val="54C9C0"/>
                </a:solidFill>
                <a:latin typeface="Marykate" panose="020B0604020202020204" charset="0"/>
                <a:ea typeface="Hero"/>
                <a:cs typeface="Hero"/>
                <a:sym typeface="Hero"/>
              </a:rPr>
              <a:t>The PFEP Sections include information about the following: </a:t>
            </a:r>
          </a:p>
          <a:p>
            <a:pPr algn="l">
              <a:lnSpc>
                <a:spcPct val="150000"/>
              </a:lnSpc>
              <a:spcBef>
                <a:spcPct val="0"/>
              </a:spcBef>
            </a:pPr>
            <a:endParaRPr lang="en-US" sz="4000" dirty="0">
              <a:solidFill>
                <a:srgbClr val="54C9C0"/>
              </a:solidFill>
              <a:latin typeface="Marykate" panose="020B0604020202020204" charset="0"/>
              <a:ea typeface="Hero"/>
              <a:cs typeface="Hero"/>
              <a:sym typeface="Hero"/>
            </a:endParaRPr>
          </a:p>
          <a:p>
            <a:pPr algn="l">
              <a:lnSpc>
                <a:spcPct val="150000"/>
              </a:lnSpc>
              <a:spcBef>
                <a:spcPct val="0"/>
              </a:spcBef>
            </a:pPr>
            <a:r>
              <a:rPr lang="en-US" sz="4000" dirty="0">
                <a:solidFill>
                  <a:srgbClr val="54C9C0"/>
                </a:solidFill>
                <a:latin typeface="Marykate" panose="020B0604020202020204" charset="0"/>
                <a:ea typeface="Hero"/>
                <a:cs typeface="Hero"/>
                <a:sym typeface="Hero"/>
              </a:rPr>
              <a:t>•Parent trainings to increase student achievement</a:t>
            </a:r>
          </a:p>
          <a:p>
            <a:pPr algn="l">
              <a:lnSpc>
                <a:spcPct val="150000"/>
              </a:lnSpc>
              <a:spcBef>
                <a:spcPct val="0"/>
              </a:spcBef>
            </a:pPr>
            <a:r>
              <a:rPr lang="en-US" sz="4000" dirty="0">
                <a:solidFill>
                  <a:srgbClr val="54C9C0"/>
                </a:solidFill>
                <a:latin typeface="Marykate" panose="020B0604020202020204" charset="0"/>
                <a:ea typeface="Hero"/>
                <a:cs typeface="Hero"/>
                <a:sym typeface="Hero"/>
              </a:rPr>
              <a:t>•Staff trainings for engaging parents</a:t>
            </a:r>
          </a:p>
          <a:p>
            <a:pPr algn="l">
              <a:lnSpc>
                <a:spcPct val="150000"/>
              </a:lnSpc>
              <a:spcBef>
                <a:spcPct val="0"/>
              </a:spcBef>
            </a:pPr>
            <a:r>
              <a:rPr lang="en-US" sz="4000" dirty="0">
                <a:solidFill>
                  <a:srgbClr val="54C9C0"/>
                </a:solidFill>
                <a:latin typeface="Marykate" panose="020B0604020202020204" charset="0"/>
                <a:ea typeface="Hero"/>
                <a:cs typeface="Hero"/>
                <a:sym typeface="Hero"/>
              </a:rPr>
              <a:t>•Communication methods between home and school</a:t>
            </a:r>
          </a:p>
          <a:p>
            <a:pPr algn="l">
              <a:lnSpc>
                <a:spcPct val="150000"/>
              </a:lnSpc>
              <a:spcBef>
                <a:spcPct val="0"/>
              </a:spcBef>
            </a:pPr>
            <a:r>
              <a:rPr lang="en-US" sz="4000" dirty="0">
                <a:solidFill>
                  <a:srgbClr val="54C9C0"/>
                </a:solidFill>
                <a:latin typeface="Marykate" panose="020B0604020202020204" charset="0"/>
                <a:ea typeface="Hero"/>
                <a:cs typeface="Hero"/>
                <a:sym typeface="Hero"/>
              </a:rPr>
              <a:t>•Flexible meeting times</a:t>
            </a:r>
          </a:p>
          <a:p>
            <a:pPr algn="l">
              <a:lnSpc>
                <a:spcPct val="150000"/>
              </a:lnSpc>
              <a:spcBef>
                <a:spcPct val="0"/>
              </a:spcBef>
            </a:pPr>
            <a:r>
              <a:rPr lang="en-US" sz="4000" dirty="0">
                <a:solidFill>
                  <a:srgbClr val="54C9C0"/>
                </a:solidFill>
                <a:latin typeface="Marykate" panose="020B0604020202020204" charset="0"/>
                <a:ea typeface="Hero"/>
                <a:cs typeface="Hero"/>
                <a:sym typeface="Hero"/>
              </a:rPr>
              <a:t>•Accessibility for parents</a:t>
            </a:r>
          </a:p>
          <a:p>
            <a:pPr algn="l">
              <a:lnSpc>
                <a:spcPct val="150000"/>
              </a:lnSpc>
              <a:spcBef>
                <a:spcPct val="0"/>
              </a:spcBef>
            </a:pPr>
            <a:r>
              <a:rPr lang="en-US" sz="4000" dirty="0">
                <a:solidFill>
                  <a:srgbClr val="54C9C0"/>
                </a:solidFill>
                <a:latin typeface="Marykate" panose="020B0604020202020204" charset="0"/>
                <a:ea typeface="Hero"/>
                <a:cs typeface="Hero"/>
                <a:sym typeface="Hero"/>
              </a:rPr>
              <a:t>•Coordinating with other Federal Programs</a:t>
            </a:r>
          </a:p>
          <a:p>
            <a:pPr algn="ctr">
              <a:lnSpc>
                <a:spcPts val="3534"/>
              </a:lnSpc>
              <a:spcBef>
                <a:spcPct val="0"/>
              </a:spcBef>
            </a:pPr>
            <a:endParaRPr lang="en-US" sz="2524" dirty="0">
              <a:solidFill>
                <a:srgbClr val="FFFFFF"/>
              </a:solidFill>
              <a:latin typeface="Hero"/>
              <a:ea typeface="Hero"/>
              <a:cs typeface="Hero"/>
              <a:sym typeface="Hero"/>
            </a:endParaRPr>
          </a:p>
        </p:txBody>
      </p:sp>
      <p:sp>
        <p:nvSpPr>
          <p:cNvPr id="6" name="TextBox 6"/>
          <p:cNvSpPr txBox="1"/>
          <p:nvPr/>
        </p:nvSpPr>
        <p:spPr>
          <a:xfrm>
            <a:off x="0" y="412728"/>
            <a:ext cx="16116300" cy="950260"/>
          </a:xfrm>
          <a:prstGeom prst="rect">
            <a:avLst/>
          </a:prstGeom>
        </p:spPr>
        <p:txBody>
          <a:bodyPr wrap="square" lIns="0" tIns="0" rIns="0" bIns="0" rtlCol="0" anchor="t">
            <a:spAutoFit/>
          </a:bodyPr>
          <a:lstStyle/>
          <a:p>
            <a:pPr algn="ctr">
              <a:lnSpc>
                <a:spcPts val="7034"/>
              </a:lnSpc>
              <a:spcBef>
                <a:spcPct val="0"/>
              </a:spcBef>
            </a:pPr>
            <a:r>
              <a:rPr lang="en-US" sz="7200" dirty="0">
                <a:solidFill>
                  <a:schemeClr val="bg1"/>
                </a:solidFill>
                <a:latin typeface="TC October" panose="020B0604020202020204" charset="0"/>
                <a:ea typeface="ChaloopsW00-Bd"/>
                <a:cs typeface="ChaloopsW00-Bd"/>
                <a:sym typeface="ChaloopsW00-Bd"/>
              </a:rPr>
              <a:t>Parent and Family Engagement Plan (PFEP) </a:t>
            </a:r>
          </a:p>
        </p:txBody>
      </p:sp>
      <p:sp>
        <p:nvSpPr>
          <p:cNvPr id="9" name="Freeform 4">
            <a:extLst>
              <a:ext uri="{FF2B5EF4-FFF2-40B4-BE49-F238E27FC236}">
                <a16:creationId xmlns:a16="http://schemas.microsoft.com/office/drawing/2014/main" id="{C558FC54-F965-32B6-4620-6C196F55F4F6}"/>
              </a:ext>
            </a:extLst>
          </p:cNvPr>
          <p:cNvSpPr/>
          <p:nvPr/>
        </p:nvSpPr>
        <p:spPr>
          <a:xfrm rot="-8180453">
            <a:off x="-1221795" y="7835206"/>
            <a:ext cx="4201015" cy="2846188"/>
          </a:xfrm>
          <a:custGeom>
            <a:avLst/>
            <a:gdLst/>
            <a:ahLst/>
            <a:cxnLst/>
            <a:rect l="l" t="t" r="r" b="b"/>
            <a:pathLst>
              <a:path w="4201015" h="2846188">
                <a:moveTo>
                  <a:pt x="0" y="0"/>
                </a:moveTo>
                <a:lnTo>
                  <a:pt x="4201015" y="0"/>
                </a:lnTo>
                <a:lnTo>
                  <a:pt x="4201015" y="2846188"/>
                </a:lnTo>
                <a:lnTo>
                  <a:pt x="0" y="284618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5">
            <a:extLst>
              <a:ext uri="{FF2B5EF4-FFF2-40B4-BE49-F238E27FC236}">
                <a16:creationId xmlns:a16="http://schemas.microsoft.com/office/drawing/2014/main" id="{0CE69176-4922-E573-FB64-6CAADB619AA2}"/>
              </a:ext>
            </a:extLst>
          </p:cNvPr>
          <p:cNvSpPr/>
          <p:nvPr/>
        </p:nvSpPr>
        <p:spPr>
          <a:xfrm rot="978599">
            <a:off x="1224362" y="7136579"/>
            <a:ext cx="2503469" cy="2967074"/>
          </a:xfrm>
          <a:custGeom>
            <a:avLst/>
            <a:gdLst/>
            <a:ahLst/>
            <a:cxnLst/>
            <a:rect l="l" t="t" r="r" b="b"/>
            <a:pathLst>
              <a:path w="2503469" h="2967074">
                <a:moveTo>
                  <a:pt x="0" y="0"/>
                </a:moveTo>
                <a:lnTo>
                  <a:pt x="2503469" y="0"/>
                </a:lnTo>
                <a:lnTo>
                  <a:pt x="2503469" y="2967074"/>
                </a:lnTo>
                <a:lnTo>
                  <a:pt x="0" y="296707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Freeform 5">
            <a:extLst>
              <a:ext uri="{FF2B5EF4-FFF2-40B4-BE49-F238E27FC236}">
                <a16:creationId xmlns:a16="http://schemas.microsoft.com/office/drawing/2014/main" id="{E8755704-9620-7C65-1999-152F3C5CB341}"/>
              </a:ext>
            </a:extLst>
          </p:cNvPr>
          <p:cNvSpPr/>
          <p:nvPr/>
        </p:nvSpPr>
        <p:spPr>
          <a:xfrm rot="-1716523">
            <a:off x="15416761" y="6932025"/>
            <a:ext cx="2476243" cy="2281239"/>
          </a:xfrm>
          <a:custGeom>
            <a:avLst/>
            <a:gdLst/>
            <a:ahLst/>
            <a:cxnLst/>
            <a:rect l="l" t="t" r="r" b="b"/>
            <a:pathLst>
              <a:path w="2476243" h="2281239">
                <a:moveTo>
                  <a:pt x="0" y="0"/>
                </a:moveTo>
                <a:lnTo>
                  <a:pt x="2476242" y="0"/>
                </a:lnTo>
                <a:lnTo>
                  <a:pt x="2476242" y="2281238"/>
                </a:lnTo>
                <a:lnTo>
                  <a:pt x="0" y="228123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555" b="-4555"/>
            </a:stretch>
          </a:blipFill>
        </p:spPr>
        <p:txBody>
          <a:bodyPr/>
          <a:lstStyle/>
          <a:p>
            <a:endParaRPr lang="en-US"/>
          </a:p>
        </p:txBody>
      </p:sp>
      <p:sp>
        <p:nvSpPr>
          <p:cNvPr id="4" name="Freeform 4"/>
          <p:cNvSpPr/>
          <p:nvPr/>
        </p:nvSpPr>
        <p:spPr>
          <a:xfrm>
            <a:off x="263702" y="143410"/>
            <a:ext cx="3784111" cy="4097083"/>
          </a:xfrm>
          <a:custGeom>
            <a:avLst/>
            <a:gdLst/>
            <a:ahLst/>
            <a:cxnLst/>
            <a:rect l="l" t="t" r="r" b="b"/>
            <a:pathLst>
              <a:path w="3784111" h="4097083">
                <a:moveTo>
                  <a:pt x="0" y="0"/>
                </a:moveTo>
                <a:lnTo>
                  <a:pt x="3784112" y="0"/>
                </a:lnTo>
                <a:lnTo>
                  <a:pt x="3784112" y="4097084"/>
                </a:lnTo>
                <a:lnTo>
                  <a:pt x="0" y="4097084"/>
                </a:lnTo>
                <a:lnTo>
                  <a:pt x="0" y="0"/>
                </a:lnTo>
                <a:close/>
              </a:path>
            </a:pathLst>
          </a:custGeom>
          <a:blipFill>
            <a:blip r:embed="rId4"/>
            <a:stretch>
              <a:fillRect/>
            </a:stretch>
          </a:blipFill>
        </p:spPr>
        <p:txBody>
          <a:bodyPr/>
          <a:lstStyle/>
          <a:p>
            <a:endParaRPr lang="en-US"/>
          </a:p>
        </p:txBody>
      </p:sp>
      <p:sp>
        <p:nvSpPr>
          <p:cNvPr id="5" name="Freeform 5"/>
          <p:cNvSpPr/>
          <p:nvPr/>
        </p:nvSpPr>
        <p:spPr>
          <a:xfrm rot="467551">
            <a:off x="13302759" y="6175477"/>
            <a:ext cx="4141276" cy="2759125"/>
          </a:xfrm>
          <a:custGeom>
            <a:avLst/>
            <a:gdLst/>
            <a:ahLst/>
            <a:cxnLst/>
            <a:rect l="l" t="t" r="r" b="b"/>
            <a:pathLst>
              <a:path w="4141276" h="2759125">
                <a:moveTo>
                  <a:pt x="0" y="0"/>
                </a:moveTo>
                <a:lnTo>
                  <a:pt x="4141276" y="0"/>
                </a:lnTo>
                <a:lnTo>
                  <a:pt x="4141276" y="2759125"/>
                </a:lnTo>
                <a:lnTo>
                  <a:pt x="0" y="2759125"/>
                </a:lnTo>
                <a:lnTo>
                  <a:pt x="0" y="0"/>
                </a:lnTo>
                <a:close/>
              </a:path>
            </a:pathLst>
          </a:custGeom>
          <a:blipFill>
            <a:blip r:embed="rId5"/>
            <a:stretch>
              <a:fillRect/>
            </a:stretch>
          </a:blipFill>
        </p:spPr>
        <p:txBody>
          <a:bodyPr/>
          <a:lstStyle/>
          <a:p>
            <a:endParaRPr lang="en-US"/>
          </a:p>
        </p:txBody>
      </p:sp>
      <p:sp>
        <p:nvSpPr>
          <p:cNvPr id="6" name="Freeform 6"/>
          <p:cNvSpPr/>
          <p:nvPr/>
        </p:nvSpPr>
        <p:spPr>
          <a:xfrm rot="-662124">
            <a:off x="422358" y="5956240"/>
            <a:ext cx="4211214" cy="2805721"/>
          </a:xfrm>
          <a:custGeom>
            <a:avLst/>
            <a:gdLst/>
            <a:ahLst/>
            <a:cxnLst/>
            <a:rect l="l" t="t" r="r" b="b"/>
            <a:pathLst>
              <a:path w="4211214" h="2805721">
                <a:moveTo>
                  <a:pt x="0" y="0"/>
                </a:moveTo>
                <a:lnTo>
                  <a:pt x="4211214" y="0"/>
                </a:lnTo>
                <a:lnTo>
                  <a:pt x="4211214" y="2805721"/>
                </a:lnTo>
                <a:lnTo>
                  <a:pt x="0" y="2805721"/>
                </a:lnTo>
                <a:lnTo>
                  <a:pt x="0" y="0"/>
                </a:lnTo>
                <a:close/>
              </a:path>
            </a:pathLst>
          </a:custGeom>
          <a:blipFill>
            <a:blip r:embed="rId6"/>
            <a:stretch>
              <a:fillRect/>
            </a:stretch>
          </a:blipFill>
        </p:spPr>
        <p:txBody>
          <a:bodyPr/>
          <a:lstStyle/>
          <a:p>
            <a:endParaRPr lang="en-US"/>
          </a:p>
        </p:txBody>
      </p:sp>
      <p:sp>
        <p:nvSpPr>
          <p:cNvPr id="7" name="Freeform 7"/>
          <p:cNvSpPr/>
          <p:nvPr/>
        </p:nvSpPr>
        <p:spPr>
          <a:xfrm>
            <a:off x="12756535" y="1656531"/>
            <a:ext cx="5233724" cy="3486969"/>
          </a:xfrm>
          <a:custGeom>
            <a:avLst/>
            <a:gdLst/>
            <a:ahLst/>
            <a:cxnLst/>
            <a:rect l="l" t="t" r="r" b="b"/>
            <a:pathLst>
              <a:path w="5233724" h="3486969">
                <a:moveTo>
                  <a:pt x="0" y="0"/>
                </a:moveTo>
                <a:lnTo>
                  <a:pt x="5233724" y="0"/>
                </a:lnTo>
                <a:lnTo>
                  <a:pt x="5233724" y="3486969"/>
                </a:lnTo>
                <a:lnTo>
                  <a:pt x="0" y="3486969"/>
                </a:lnTo>
                <a:lnTo>
                  <a:pt x="0" y="0"/>
                </a:lnTo>
                <a:close/>
              </a:path>
            </a:pathLst>
          </a:custGeom>
          <a:blipFill>
            <a:blip r:embed="rId7"/>
            <a:stretch>
              <a:fillRect/>
            </a:stretch>
          </a:blipFill>
        </p:spPr>
        <p:txBody>
          <a:bodyPr/>
          <a:lstStyle/>
          <a:p>
            <a:endParaRPr lang="en-US"/>
          </a:p>
        </p:txBody>
      </p:sp>
      <p:sp>
        <p:nvSpPr>
          <p:cNvPr id="8" name="TextBox 8"/>
          <p:cNvSpPr txBox="1"/>
          <p:nvPr/>
        </p:nvSpPr>
        <p:spPr>
          <a:xfrm>
            <a:off x="5515529" y="3139025"/>
            <a:ext cx="6797165" cy="3953839"/>
          </a:xfrm>
          <a:prstGeom prst="rect">
            <a:avLst/>
          </a:prstGeom>
        </p:spPr>
        <p:txBody>
          <a:bodyPr lIns="0" tIns="0" rIns="0" bIns="0" rtlCol="0" anchor="t">
            <a:spAutoFit/>
          </a:bodyPr>
          <a:lstStyle/>
          <a:p>
            <a:pPr algn="ctr">
              <a:lnSpc>
                <a:spcPts val="5216"/>
              </a:lnSpc>
              <a:spcBef>
                <a:spcPct val="0"/>
              </a:spcBef>
            </a:pPr>
            <a:r>
              <a:rPr lang="en-US" sz="5400" dirty="0">
                <a:solidFill>
                  <a:srgbClr val="FFFFFF"/>
                </a:solidFill>
                <a:latin typeface="Marykate" panose="020B0604020202020204" charset="0"/>
                <a:ea typeface="Hero"/>
                <a:cs typeface="Hero"/>
                <a:sym typeface="Hero"/>
              </a:rPr>
              <a:t>Florida Benchmark for Excellent Student Thinking Standards (B.E.S.T). You may read more information by visiting, </a:t>
            </a:r>
            <a:r>
              <a:rPr lang="en-US" sz="5400" u="sng" dirty="0">
                <a:solidFill>
                  <a:schemeClr val="accent4"/>
                </a:solidFill>
                <a:latin typeface="Marykate" panose="020B0604020202020204" charset="0"/>
                <a:ea typeface="Hero"/>
                <a:cs typeface="Hero"/>
                <a:sym typeface="Hero"/>
                <a:hlinkClick r:id="rId8" tooltip="http://www.fldoe.org">
                  <a:extLst>
                    <a:ext uri="{A12FA001-AC4F-418D-AE19-62706E023703}">
                      <ahyp:hlinkClr xmlns:ahyp="http://schemas.microsoft.com/office/drawing/2018/hyperlinkcolor" val="tx"/>
                    </a:ext>
                  </a:extLst>
                </a:hlinkClick>
              </a:rPr>
              <a:t>www.fldoe.org</a:t>
            </a:r>
          </a:p>
          <a:p>
            <a:pPr algn="ctr">
              <a:lnSpc>
                <a:spcPts val="5216"/>
              </a:lnSpc>
              <a:spcBef>
                <a:spcPct val="0"/>
              </a:spcBef>
            </a:pPr>
            <a:endParaRPr lang="en-US" sz="3725" u="sng" dirty="0">
              <a:solidFill>
                <a:srgbClr val="0000FF"/>
              </a:solidFill>
              <a:latin typeface="Hero"/>
              <a:ea typeface="Hero"/>
              <a:cs typeface="Hero"/>
              <a:sym typeface="Hero"/>
              <a:hlinkClick r:id="rId8" tooltip="http://www.fldoe.org">
                <a:extLst>
                  <a:ext uri="{A12FA001-AC4F-418D-AE19-62706E023703}">
                    <ahyp:hlinkClr xmlns:ahyp="http://schemas.microsoft.com/office/drawing/2018/hyperlinkcolor" val="tx"/>
                  </a:ext>
                </a:extLst>
              </a:hlinkClick>
            </a:endParaRPr>
          </a:p>
        </p:txBody>
      </p:sp>
      <p:sp>
        <p:nvSpPr>
          <p:cNvPr id="10" name="Freeform 7">
            <a:extLst>
              <a:ext uri="{FF2B5EF4-FFF2-40B4-BE49-F238E27FC236}">
                <a16:creationId xmlns:a16="http://schemas.microsoft.com/office/drawing/2014/main" id="{166105FE-DC29-D528-E295-B5D54A12DBE0}"/>
              </a:ext>
            </a:extLst>
          </p:cNvPr>
          <p:cNvSpPr/>
          <p:nvPr/>
        </p:nvSpPr>
        <p:spPr>
          <a:xfrm>
            <a:off x="7651615" y="554522"/>
            <a:ext cx="2524992" cy="2204018"/>
          </a:xfrm>
          <a:custGeom>
            <a:avLst/>
            <a:gdLst/>
            <a:ahLst/>
            <a:cxnLst/>
            <a:rect l="l" t="t" r="r" b="b"/>
            <a:pathLst>
              <a:path w="2524992" h="2204018">
                <a:moveTo>
                  <a:pt x="0" y="0"/>
                </a:moveTo>
                <a:lnTo>
                  <a:pt x="2524992" y="0"/>
                </a:lnTo>
                <a:lnTo>
                  <a:pt x="2524992" y="2204018"/>
                </a:lnTo>
                <a:lnTo>
                  <a:pt x="0" y="2204018"/>
                </a:lnTo>
                <a:lnTo>
                  <a:pt x="0" y="0"/>
                </a:lnTo>
                <a:close/>
              </a:path>
            </a:pathLst>
          </a:custGeom>
          <a:blipFill>
            <a:blip r:embed="rId9"/>
            <a:stretch>
              <a:fillRect/>
            </a:stretch>
          </a:blipFill>
        </p:spPr>
        <p:txBody>
          <a:bodyPr/>
          <a:lstStyle/>
          <a:p>
            <a:endParaRPr lang="en-US"/>
          </a:p>
        </p:txBody>
      </p:sp>
      <p:sp>
        <p:nvSpPr>
          <p:cNvPr id="12" name="Freeform 8">
            <a:extLst>
              <a:ext uri="{FF2B5EF4-FFF2-40B4-BE49-F238E27FC236}">
                <a16:creationId xmlns:a16="http://schemas.microsoft.com/office/drawing/2014/main" id="{9572B1AD-9D6D-C889-BF3D-CDE01BF9D6E2}"/>
              </a:ext>
            </a:extLst>
          </p:cNvPr>
          <p:cNvSpPr/>
          <p:nvPr/>
        </p:nvSpPr>
        <p:spPr>
          <a:xfrm>
            <a:off x="6899084" y="7104979"/>
            <a:ext cx="4489832" cy="2034088"/>
          </a:xfrm>
          <a:custGeom>
            <a:avLst/>
            <a:gdLst/>
            <a:ahLst/>
            <a:cxnLst/>
            <a:rect l="l" t="t" r="r" b="b"/>
            <a:pathLst>
              <a:path w="2414261" h="1119613">
                <a:moveTo>
                  <a:pt x="0" y="0"/>
                </a:moveTo>
                <a:lnTo>
                  <a:pt x="2414260" y="0"/>
                </a:lnTo>
                <a:lnTo>
                  <a:pt x="2414260" y="1119613"/>
                </a:lnTo>
                <a:lnTo>
                  <a:pt x="0" y="111961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555" b="-4555"/>
            </a:stretch>
          </a:blipFill>
        </p:spPr>
        <p:txBody>
          <a:bodyPr/>
          <a:lstStyle/>
          <a:p>
            <a:endParaRPr lang="en-US"/>
          </a:p>
        </p:txBody>
      </p:sp>
      <p:sp>
        <p:nvSpPr>
          <p:cNvPr id="6" name="TextBox 6"/>
          <p:cNvSpPr txBox="1"/>
          <p:nvPr/>
        </p:nvSpPr>
        <p:spPr>
          <a:xfrm>
            <a:off x="254652" y="314050"/>
            <a:ext cx="10647358" cy="9368527"/>
          </a:xfrm>
          <a:prstGeom prst="rect">
            <a:avLst/>
          </a:prstGeom>
        </p:spPr>
        <p:txBody>
          <a:bodyPr wrap="square" lIns="0" tIns="0" rIns="0" bIns="0" rtlCol="0" anchor="t">
            <a:spAutoFit/>
          </a:bodyPr>
          <a:lstStyle/>
          <a:p>
            <a:pPr>
              <a:lnSpc>
                <a:spcPts val="4784"/>
              </a:lnSpc>
            </a:pPr>
            <a:r>
              <a:rPr lang="en-US" sz="4400" dirty="0">
                <a:solidFill>
                  <a:srgbClr val="F4B400"/>
                </a:solidFill>
                <a:latin typeface="Marykate" panose="020B0604020202020204" charset="0"/>
                <a:ea typeface="Hero"/>
                <a:cs typeface="Hero"/>
                <a:sym typeface="Hero"/>
              </a:rPr>
              <a:t>SCHOOL REPORT CARDS</a:t>
            </a:r>
            <a:r>
              <a:rPr lang="en-US" sz="4400" dirty="0">
                <a:solidFill>
                  <a:srgbClr val="FFFFFF"/>
                </a:solidFill>
                <a:latin typeface="Marykate" panose="020B0604020202020204" charset="0"/>
                <a:ea typeface="Hero"/>
                <a:cs typeface="Hero"/>
                <a:sym typeface="Hero"/>
              </a:rPr>
              <a:t>: </a:t>
            </a:r>
          </a:p>
          <a:p>
            <a:pPr algn="l">
              <a:lnSpc>
                <a:spcPct val="150000"/>
              </a:lnSpc>
            </a:pPr>
            <a:r>
              <a:rPr lang="en-US" sz="3600" dirty="0">
                <a:solidFill>
                  <a:srgbClr val="FFFFFF"/>
                </a:solidFill>
                <a:latin typeface="Marykate" panose="020B0604020202020204" charset="0"/>
                <a:ea typeface="Hero"/>
                <a:cs typeface="Hero"/>
                <a:sym typeface="Hero"/>
              </a:rPr>
              <a:t>•School Grade and Overview</a:t>
            </a:r>
          </a:p>
          <a:p>
            <a:pPr algn="l">
              <a:lnSpc>
                <a:spcPct val="150000"/>
              </a:lnSpc>
            </a:pPr>
            <a:r>
              <a:rPr lang="en-US" sz="3600" dirty="0">
                <a:solidFill>
                  <a:srgbClr val="FFFFFF"/>
                </a:solidFill>
                <a:latin typeface="Marykate" panose="020B0604020202020204" charset="0"/>
                <a:ea typeface="Hero"/>
                <a:cs typeface="Hero"/>
                <a:sym typeface="Hero"/>
              </a:rPr>
              <a:t>•Population and Enrollment</a:t>
            </a:r>
          </a:p>
          <a:p>
            <a:pPr algn="l">
              <a:lnSpc>
                <a:spcPct val="150000"/>
              </a:lnSpc>
            </a:pPr>
            <a:r>
              <a:rPr lang="en-US" sz="3600" dirty="0">
                <a:solidFill>
                  <a:srgbClr val="FFFFFF"/>
                </a:solidFill>
                <a:latin typeface="Marykate" panose="020B0604020202020204" charset="0"/>
                <a:ea typeface="Hero"/>
                <a:cs typeface="Hero"/>
                <a:sym typeface="Hero"/>
              </a:rPr>
              <a:t>•Assessments- Academic Achievement, Growth, and Population </a:t>
            </a:r>
          </a:p>
          <a:p>
            <a:pPr algn="l">
              <a:lnSpc>
                <a:spcPct val="150000"/>
              </a:lnSpc>
            </a:pPr>
            <a:r>
              <a:rPr lang="en-US" sz="3600" dirty="0">
                <a:solidFill>
                  <a:srgbClr val="FFFFFF"/>
                </a:solidFill>
                <a:latin typeface="Marykate" panose="020B0604020202020204" charset="0"/>
                <a:ea typeface="Hero"/>
                <a:cs typeface="Hero"/>
                <a:sym typeface="Hero"/>
              </a:rPr>
              <a:t>•Assessments -English Language Learners</a:t>
            </a:r>
          </a:p>
          <a:p>
            <a:pPr algn="l">
              <a:lnSpc>
                <a:spcPct val="150000"/>
              </a:lnSpc>
            </a:pPr>
            <a:r>
              <a:rPr lang="en-US" sz="3600" dirty="0">
                <a:solidFill>
                  <a:srgbClr val="FFFFFF"/>
                </a:solidFill>
                <a:latin typeface="Marykate" panose="020B0604020202020204" charset="0"/>
                <a:ea typeface="Hero"/>
                <a:cs typeface="Hero"/>
                <a:sym typeface="Hero"/>
              </a:rPr>
              <a:t>•Graduation and Beyond</a:t>
            </a:r>
          </a:p>
          <a:p>
            <a:pPr algn="l">
              <a:lnSpc>
                <a:spcPct val="150000"/>
              </a:lnSpc>
            </a:pPr>
            <a:r>
              <a:rPr lang="en-US" sz="3600" dirty="0">
                <a:solidFill>
                  <a:srgbClr val="FFFFFF"/>
                </a:solidFill>
                <a:latin typeface="Marykate" panose="020B0604020202020204" charset="0"/>
                <a:ea typeface="Hero"/>
                <a:cs typeface="Hero"/>
                <a:sym typeface="Hero"/>
              </a:rPr>
              <a:t>•Educator Qualifications and Equity</a:t>
            </a:r>
          </a:p>
          <a:p>
            <a:pPr algn="l">
              <a:lnSpc>
                <a:spcPct val="150000"/>
              </a:lnSpc>
            </a:pPr>
            <a:r>
              <a:rPr lang="en-US" sz="3600" dirty="0">
                <a:solidFill>
                  <a:srgbClr val="FFFFFF"/>
                </a:solidFill>
                <a:latin typeface="Marykate" panose="020B0604020202020204" charset="0"/>
                <a:ea typeface="Hero"/>
                <a:cs typeface="Hero"/>
                <a:sym typeface="Hero"/>
              </a:rPr>
              <a:t>•Long-Term Goals and Interim Progress</a:t>
            </a:r>
          </a:p>
          <a:p>
            <a:pPr algn="l">
              <a:lnSpc>
                <a:spcPct val="150000"/>
              </a:lnSpc>
            </a:pPr>
            <a:r>
              <a:rPr lang="en-US" sz="3600" dirty="0">
                <a:solidFill>
                  <a:srgbClr val="FFFFFF"/>
                </a:solidFill>
                <a:latin typeface="Marykate" panose="020B0604020202020204" charset="0"/>
                <a:ea typeface="Hero"/>
                <a:cs typeface="Hero"/>
                <a:sym typeface="Hero"/>
              </a:rPr>
              <a:t>•Accelerated Course Enrollment</a:t>
            </a:r>
          </a:p>
          <a:p>
            <a:pPr algn="l">
              <a:lnSpc>
                <a:spcPct val="150000"/>
              </a:lnSpc>
            </a:pPr>
            <a:r>
              <a:rPr lang="en-US" sz="3600" dirty="0">
                <a:solidFill>
                  <a:srgbClr val="FFFFFF"/>
                </a:solidFill>
                <a:latin typeface="Marykate" panose="020B0604020202020204" charset="0"/>
                <a:ea typeface="Hero"/>
                <a:cs typeface="Hero"/>
                <a:sym typeface="Hero"/>
              </a:rPr>
              <a:t>•Per-Pupil Expenditures</a:t>
            </a:r>
          </a:p>
          <a:p>
            <a:pPr algn="l">
              <a:lnSpc>
                <a:spcPct val="150000"/>
              </a:lnSpc>
            </a:pPr>
            <a:r>
              <a:rPr lang="en-US" sz="3600" dirty="0">
                <a:solidFill>
                  <a:srgbClr val="FFFFFF"/>
                </a:solidFill>
                <a:latin typeface="Marykate" panose="020B0604020202020204" charset="0"/>
                <a:ea typeface="Hero"/>
                <a:cs typeface="Hero"/>
                <a:sym typeface="Hero"/>
              </a:rPr>
              <a:t>•National Data</a:t>
            </a:r>
          </a:p>
          <a:p>
            <a:pPr algn="l">
              <a:lnSpc>
                <a:spcPts val="3804"/>
              </a:lnSpc>
              <a:spcBef>
                <a:spcPct val="0"/>
              </a:spcBef>
            </a:pPr>
            <a:endParaRPr lang="en-US" sz="2417" dirty="0">
              <a:solidFill>
                <a:srgbClr val="FFFFFF"/>
              </a:solidFill>
              <a:latin typeface="Hero"/>
              <a:ea typeface="Hero"/>
              <a:cs typeface="Hero"/>
              <a:sym typeface="Hero"/>
            </a:endParaRPr>
          </a:p>
        </p:txBody>
      </p:sp>
      <p:sp>
        <p:nvSpPr>
          <p:cNvPr id="8" name="TextBox 8"/>
          <p:cNvSpPr txBox="1"/>
          <p:nvPr/>
        </p:nvSpPr>
        <p:spPr>
          <a:xfrm>
            <a:off x="2248930" y="8959275"/>
            <a:ext cx="16854616" cy="1013675"/>
          </a:xfrm>
          <a:prstGeom prst="rect">
            <a:avLst/>
          </a:prstGeom>
        </p:spPr>
        <p:txBody>
          <a:bodyPr wrap="square" lIns="0" tIns="0" rIns="0" bIns="0" rtlCol="0" anchor="t">
            <a:spAutoFit/>
          </a:bodyPr>
          <a:lstStyle/>
          <a:p>
            <a:pPr algn="ctr">
              <a:lnSpc>
                <a:spcPts val="4084"/>
              </a:lnSpc>
              <a:spcBef>
                <a:spcPct val="0"/>
              </a:spcBef>
            </a:pPr>
            <a:r>
              <a:rPr lang="en-US" sz="5400" dirty="0">
                <a:solidFill>
                  <a:srgbClr val="FFFFFF"/>
                </a:solidFill>
                <a:latin typeface="Marykate" panose="020B0604020202020204" charset="0"/>
                <a:ea typeface="Hero"/>
                <a:cs typeface="Hero"/>
                <a:sym typeface="Hero"/>
              </a:rPr>
              <a:t>Available online at </a:t>
            </a:r>
            <a:r>
              <a:rPr lang="en-US" sz="5400" u="sng" dirty="0">
                <a:solidFill>
                  <a:schemeClr val="accent4"/>
                </a:solidFill>
                <a:latin typeface="Marykate" panose="020B0604020202020204" charset="0"/>
                <a:ea typeface="Hero"/>
                <a:cs typeface="Hero"/>
                <a:sym typeface="Hero"/>
                <a:hlinkClick r:id="rId4" tooltip="https://edudata.fldoe.org">
                  <a:extLst>
                    <a:ext uri="{A12FA001-AC4F-418D-AE19-62706E023703}">
                      <ahyp:hlinkClr xmlns:ahyp="http://schemas.microsoft.com/office/drawing/2018/hyperlinkcolor" val="tx"/>
                    </a:ext>
                  </a:extLst>
                </a:hlinkClick>
              </a:rPr>
              <a:t>https://edudata.fldoe.org</a:t>
            </a:r>
            <a:r>
              <a:rPr lang="en-US" sz="5400" dirty="0">
                <a:solidFill>
                  <a:schemeClr val="accent4"/>
                </a:solidFill>
                <a:latin typeface="Marykate" panose="020B0604020202020204" charset="0"/>
                <a:ea typeface="Hero"/>
                <a:cs typeface="Hero"/>
                <a:sym typeface="Hero"/>
              </a:rPr>
              <a:t> </a:t>
            </a:r>
            <a:r>
              <a:rPr lang="en-US" sz="5400" dirty="0">
                <a:solidFill>
                  <a:srgbClr val="FFFFFF"/>
                </a:solidFill>
                <a:latin typeface="Marykate" panose="020B0604020202020204" charset="0"/>
                <a:ea typeface="Hero"/>
                <a:cs typeface="Hero"/>
                <a:sym typeface="Hero"/>
              </a:rPr>
              <a:t>OR Front Office </a:t>
            </a:r>
          </a:p>
          <a:p>
            <a:pPr algn="ctr">
              <a:lnSpc>
                <a:spcPts val="4084"/>
              </a:lnSpc>
              <a:spcBef>
                <a:spcPct val="0"/>
              </a:spcBef>
            </a:pPr>
            <a:endParaRPr lang="en-US" sz="2917" dirty="0">
              <a:solidFill>
                <a:srgbClr val="FFFFFF"/>
              </a:solidFill>
              <a:latin typeface="Hero"/>
              <a:ea typeface="Hero"/>
              <a:cs typeface="Hero"/>
              <a:sym typeface="Hero"/>
            </a:endParaRPr>
          </a:p>
        </p:txBody>
      </p:sp>
      <p:pic>
        <p:nvPicPr>
          <p:cNvPr id="9" name="Picture 8" descr="Why Is Accountability Important In Management?">
            <a:extLst>
              <a:ext uri="{FF2B5EF4-FFF2-40B4-BE49-F238E27FC236}">
                <a16:creationId xmlns:a16="http://schemas.microsoft.com/office/drawing/2014/main" id="{72EE074F-4FAF-DAC1-7A8D-C0A0CBB78EB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847" b="89716" l="5680" r="92078">
                        <a14:foregroundMark x1="12407" y1="32823" x2="7623" y2="43764"/>
                        <a14:foregroundMark x1="7623" y1="43764" x2="6278" y2="57987"/>
                        <a14:foregroundMark x1="6278" y1="57987" x2="24066" y2="70897"/>
                        <a14:foregroundMark x1="24066" y1="70897" x2="44096" y2="72429"/>
                        <a14:foregroundMark x1="44096" y1="72429" x2="84604" y2="66302"/>
                        <a14:foregroundMark x1="84604" y1="66302" x2="96263" y2="54705"/>
                        <a14:foregroundMark x1="96263" y1="54705" x2="95516" y2="41794"/>
                        <a14:foregroundMark x1="95516" y1="41794" x2="92078" y2="31947"/>
                        <a14:foregroundMark x1="92078" y1="31947" x2="21973" y2="26696"/>
                        <a14:foregroundMark x1="21973" y1="26696" x2="11360" y2="30853"/>
                        <a14:foregroundMark x1="11360" y1="30853" x2="11061" y2="31947"/>
                        <a14:foregroundMark x1="16293" y1="42232" x2="44395" y2="45952"/>
                        <a14:foregroundMark x1="44395" y1="45952" x2="65770" y2="45733"/>
                        <a14:foregroundMark x1="65770" y1="45733" x2="81016" y2="46389"/>
                        <a14:foregroundMark x1="81016" y1="46389" x2="89686" y2="38512"/>
                        <a14:foregroundMark x1="89686" y1="38512" x2="80867" y2="45733"/>
                        <a14:foregroundMark x1="80867" y1="45733" x2="69656" y2="43764"/>
                        <a14:foregroundMark x1="69656" y1="43764" x2="55456" y2="49453"/>
                        <a14:foregroundMark x1="55456" y1="49453" x2="36323" y2="45733"/>
                        <a14:foregroundMark x1="36323" y1="45733" x2="31689" y2="54486"/>
                        <a14:foregroundMark x1="31689" y1="54486" x2="41106" y2="48359"/>
                        <a14:foregroundMark x1="41106" y1="48359" x2="16293" y2="44858"/>
                        <a14:foregroundMark x1="16293" y1="44858" x2="26457" y2="48359"/>
                        <a14:foregroundMark x1="26457" y1="48359" x2="11061" y2="52079"/>
                        <a14:foregroundMark x1="11061" y1="52079" x2="34978" y2="44858"/>
                        <a14:foregroundMark x1="34978" y1="44858" x2="47534" y2="45514"/>
                        <a14:foregroundMark x1="47534" y1="45514" x2="56801" y2="40263"/>
                        <a14:foregroundMark x1="56801" y1="40263" x2="86099" y2="44858"/>
                        <a14:foregroundMark x1="86099" y1="44858" x2="84753" y2="55580"/>
                        <a14:foregroundMark x1="84753" y1="55580" x2="37369" y2="50766"/>
                        <a14:foregroundMark x1="37369" y1="50766" x2="56502" y2="45077"/>
                        <a14:foregroundMark x1="56502" y1="45077" x2="67414" y2="51860"/>
                        <a14:foregroundMark x1="67414" y1="51860" x2="60239" y2="63020"/>
                        <a14:foregroundMark x1="60239" y1="63020" x2="69955" y2="52954"/>
                        <a14:foregroundMark x1="69955" y1="52954" x2="54709" y2="56893"/>
                        <a14:foregroundMark x1="54709" y1="56893" x2="71898" y2="52735"/>
                        <a14:foregroundMark x1="71898" y1="52735" x2="21375" y2="66302"/>
                        <a14:foregroundMark x1="21375" y1="66302" x2="5979" y2="57112"/>
                        <a14:foregroundMark x1="5979" y1="57112" x2="13453" y2="48796"/>
                        <a14:foregroundMark x1="13453" y1="48796" x2="5680" y2="62582"/>
                        <a14:foregroundMark x1="5680" y1="62582" x2="19880" y2="43326"/>
                        <a14:foregroundMark x1="19880" y1="43326" x2="11211" y2="42451"/>
                        <a14:foregroundMark x1="11211" y1="42451" x2="27952" y2="41575"/>
                        <a14:foregroundMark x1="27952" y1="41575" x2="32436" y2="52735"/>
                        <a14:foregroundMark x1="32436" y1="52735" x2="32586" y2="46171"/>
                        <a14:foregroundMark x1="86398" y1="56455" x2="90135" y2="46171"/>
                        <a14:foregroundMark x1="90135" y1="46171" x2="92078" y2="43545"/>
                      </a14:backgroundRemoval>
                    </a14:imgEffect>
                  </a14:imgLayer>
                </a14:imgProps>
              </a:ext>
            </a:extLst>
          </a:blip>
          <a:stretch>
            <a:fillRect/>
          </a:stretch>
        </p:blipFill>
        <p:spPr>
          <a:xfrm>
            <a:off x="8931729" y="1842151"/>
            <a:ext cx="9240578" cy="6312323"/>
          </a:xfrm>
          <a:prstGeom prst="rect">
            <a:avLst/>
          </a:prstGeom>
        </p:spPr>
      </p:pic>
      <p:sp>
        <p:nvSpPr>
          <p:cNvPr id="11" name="Freeform 4">
            <a:extLst>
              <a:ext uri="{FF2B5EF4-FFF2-40B4-BE49-F238E27FC236}">
                <a16:creationId xmlns:a16="http://schemas.microsoft.com/office/drawing/2014/main" id="{C37E5A15-E507-5CBB-E13E-EFB2B1A8FC51}"/>
              </a:ext>
            </a:extLst>
          </p:cNvPr>
          <p:cNvSpPr/>
          <p:nvPr/>
        </p:nvSpPr>
        <p:spPr>
          <a:xfrm rot="-8180453">
            <a:off x="15106776" y="1240735"/>
            <a:ext cx="4201015" cy="2846188"/>
          </a:xfrm>
          <a:custGeom>
            <a:avLst/>
            <a:gdLst/>
            <a:ahLst/>
            <a:cxnLst/>
            <a:rect l="l" t="t" r="r" b="b"/>
            <a:pathLst>
              <a:path w="4201015" h="2846188">
                <a:moveTo>
                  <a:pt x="0" y="0"/>
                </a:moveTo>
                <a:lnTo>
                  <a:pt x="4201015" y="0"/>
                </a:lnTo>
                <a:lnTo>
                  <a:pt x="4201015" y="2846188"/>
                </a:lnTo>
                <a:lnTo>
                  <a:pt x="0" y="284618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9CAE1700-0AC4-122E-C1E5-A9478B96CF4F}"/>
              </a:ext>
            </a:extLst>
          </p:cNvPr>
          <p:cNvSpPr/>
          <p:nvPr/>
        </p:nvSpPr>
        <p:spPr>
          <a:xfrm rot="2232986">
            <a:off x="13085170" y="491202"/>
            <a:ext cx="3019669" cy="2868686"/>
          </a:xfrm>
          <a:custGeom>
            <a:avLst/>
            <a:gdLst/>
            <a:ahLst/>
            <a:cxnLst/>
            <a:rect l="l" t="t" r="r" b="b"/>
            <a:pathLst>
              <a:path w="3019669" h="2868686">
                <a:moveTo>
                  <a:pt x="0" y="0"/>
                </a:moveTo>
                <a:lnTo>
                  <a:pt x="3019670" y="0"/>
                </a:lnTo>
                <a:lnTo>
                  <a:pt x="3019670" y="2868686"/>
                </a:lnTo>
                <a:lnTo>
                  <a:pt x="0" y="286868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pic>
        <p:nvPicPr>
          <p:cNvPr id="15" name="Picture 14" descr="A cartoon of a deer with a bow tie&#10;&#10;Description automatically generated">
            <a:extLst>
              <a:ext uri="{FF2B5EF4-FFF2-40B4-BE49-F238E27FC236}">
                <a16:creationId xmlns:a16="http://schemas.microsoft.com/office/drawing/2014/main" id="{D24356A3-B19B-9B13-0DB5-90E069A407A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24099" y="4335320"/>
            <a:ext cx="2690505" cy="381915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555" b="-4555"/>
            </a:stretch>
          </a:blipFill>
        </p:spPr>
        <p:txBody>
          <a:bodyPr/>
          <a:lstStyle/>
          <a:p>
            <a:endParaRPr lang="en-US"/>
          </a:p>
        </p:txBody>
      </p:sp>
      <p:sp>
        <p:nvSpPr>
          <p:cNvPr id="5" name="TextBox 5"/>
          <p:cNvSpPr txBox="1"/>
          <p:nvPr/>
        </p:nvSpPr>
        <p:spPr>
          <a:xfrm>
            <a:off x="406635" y="1985803"/>
            <a:ext cx="17342521" cy="5416868"/>
          </a:xfrm>
          <a:prstGeom prst="rect">
            <a:avLst/>
          </a:prstGeom>
        </p:spPr>
        <p:txBody>
          <a:bodyPr wrap="square" lIns="0" tIns="0" rIns="0" bIns="0" rtlCol="0" anchor="t">
            <a:spAutoFit/>
          </a:bodyPr>
          <a:lstStyle/>
          <a:p>
            <a:pPr algn="l"/>
            <a:r>
              <a:rPr lang="en-US" sz="4400" dirty="0">
                <a:solidFill>
                  <a:srgbClr val="5DB7DB"/>
                </a:solidFill>
                <a:latin typeface="Marykate" panose="020B0604020202020204" charset="0"/>
                <a:ea typeface="Hero"/>
                <a:cs typeface="Hero"/>
                <a:sym typeface="Hero"/>
              </a:rPr>
              <a:t>•The district has its own Parent and Family Engagement Plan. The summary of the plan is in the Title I School &amp; Family Partnership Overview. </a:t>
            </a:r>
          </a:p>
          <a:p>
            <a:pPr algn="l">
              <a:spcBef>
                <a:spcPct val="0"/>
              </a:spcBef>
            </a:pPr>
            <a:r>
              <a:rPr lang="en-US" sz="4400" dirty="0">
                <a:solidFill>
                  <a:srgbClr val="5DB7DB"/>
                </a:solidFill>
                <a:latin typeface="Marykate" panose="020B0604020202020204" charset="0"/>
                <a:ea typeface="Hero"/>
                <a:cs typeface="Hero"/>
                <a:sym typeface="Hero"/>
              </a:rPr>
              <a:t>•You may access the full plan at </a:t>
            </a:r>
            <a:r>
              <a:rPr lang="en-US" sz="4400" u="sng" dirty="0">
                <a:solidFill>
                  <a:schemeClr val="accent4"/>
                </a:solidFill>
                <a:latin typeface="Marykate" panose="020B0604020202020204" charset="0"/>
                <a:ea typeface="Hero"/>
                <a:cs typeface="Hero"/>
                <a:sym typeface="Hero"/>
                <a:hlinkClick r:id="rId4" tooltip="http://www.pcsb.org/titleone">
                  <a:extLst>
                    <a:ext uri="{A12FA001-AC4F-418D-AE19-62706E023703}">
                      <ahyp:hlinkClr xmlns:ahyp="http://schemas.microsoft.com/office/drawing/2018/hyperlinkcolor" val="tx"/>
                    </a:ext>
                  </a:extLst>
                </a:hlinkClick>
              </a:rPr>
              <a:t>www.pcsb.org/titleone</a:t>
            </a:r>
          </a:p>
          <a:p>
            <a:pPr algn="l">
              <a:spcBef>
                <a:spcPct val="0"/>
              </a:spcBef>
            </a:pPr>
            <a:r>
              <a:rPr lang="en-US" sz="4400" dirty="0">
                <a:solidFill>
                  <a:srgbClr val="5DB7DB"/>
                </a:solidFill>
                <a:latin typeface="Marykate" panose="020B0604020202020204" charset="0"/>
                <a:ea typeface="Hero"/>
                <a:cs typeface="Hero"/>
                <a:sym typeface="Hero"/>
              </a:rPr>
              <a:t>•The Parent Advisory Council (PAC) is responsible for reviewing and revising the District PFEP. </a:t>
            </a:r>
          </a:p>
          <a:p>
            <a:pPr algn="l">
              <a:spcBef>
                <a:spcPct val="0"/>
              </a:spcBef>
            </a:pPr>
            <a:r>
              <a:rPr lang="en-US" sz="4400" dirty="0">
                <a:solidFill>
                  <a:srgbClr val="5DB7DB"/>
                </a:solidFill>
                <a:latin typeface="Marykate" panose="020B0604020202020204" charset="0"/>
                <a:ea typeface="Hero"/>
                <a:cs typeface="Hero"/>
                <a:sym typeface="Hero"/>
              </a:rPr>
              <a:t>•PAC will meet virtually or in-person with the district’s Title I Staff. </a:t>
            </a:r>
          </a:p>
          <a:p>
            <a:pPr algn="l">
              <a:spcBef>
                <a:spcPct val="0"/>
              </a:spcBef>
            </a:pPr>
            <a:r>
              <a:rPr lang="en-US" sz="4400" dirty="0">
                <a:solidFill>
                  <a:srgbClr val="5DB7DB"/>
                </a:solidFill>
                <a:latin typeface="Marykate" panose="020B0604020202020204" charset="0"/>
                <a:ea typeface="Hero"/>
                <a:cs typeface="Hero"/>
                <a:sym typeface="Hero"/>
              </a:rPr>
              <a:t>•Each school is committed to having at least one member representing our school please notify, Mrs. Oester  </a:t>
            </a:r>
            <a:r>
              <a:rPr lang="en-US" sz="4400" dirty="0">
                <a:solidFill>
                  <a:schemeClr val="accent4"/>
                </a:solidFill>
                <a:latin typeface="Marykate" panose="020B0604020202020204" charset="0"/>
                <a:ea typeface="Hero"/>
                <a:cs typeface="Hero"/>
                <a:sym typeface="Hero"/>
                <a:hlinkClick r:id="rId5">
                  <a:extLst>
                    <a:ext uri="{A12FA001-AC4F-418D-AE19-62706E023703}">
                      <ahyp:hlinkClr xmlns:ahyp="http://schemas.microsoft.com/office/drawing/2018/hyperlinkcolor" val="tx"/>
                    </a:ext>
                  </a:extLst>
                </a:hlinkClick>
              </a:rPr>
              <a:t>oesterj@pcsb.org</a:t>
            </a:r>
            <a:r>
              <a:rPr lang="en-US" sz="4400" dirty="0">
                <a:solidFill>
                  <a:schemeClr val="accent4"/>
                </a:solidFill>
                <a:latin typeface="Marykate" panose="020B0604020202020204" charset="0"/>
                <a:ea typeface="Hero"/>
                <a:cs typeface="Hero"/>
                <a:sym typeface="Hero"/>
              </a:rPr>
              <a:t> </a:t>
            </a:r>
            <a:r>
              <a:rPr lang="en-US" sz="4400" dirty="0">
                <a:solidFill>
                  <a:srgbClr val="5DB7DB"/>
                </a:solidFill>
                <a:latin typeface="Marykate" panose="020B0604020202020204" charset="0"/>
                <a:ea typeface="Hero"/>
                <a:cs typeface="Hero"/>
                <a:sym typeface="Hero"/>
              </a:rPr>
              <a:t>if you are interested. </a:t>
            </a:r>
          </a:p>
        </p:txBody>
      </p:sp>
      <p:sp>
        <p:nvSpPr>
          <p:cNvPr id="6" name="TextBox 6"/>
          <p:cNvSpPr txBox="1"/>
          <p:nvPr/>
        </p:nvSpPr>
        <p:spPr>
          <a:xfrm>
            <a:off x="-1" y="420174"/>
            <a:ext cx="13977257" cy="940642"/>
          </a:xfrm>
          <a:prstGeom prst="rect">
            <a:avLst/>
          </a:prstGeom>
        </p:spPr>
        <p:txBody>
          <a:bodyPr wrap="square" lIns="0" tIns="0" rIns="0" bIns="0" rtlCol="0" anchor="t">
            <a:spAutoFit/>
          </a:bodyPr>
          <a:lstStyle/>
          <a:p>
            <a:pPr algn="ctr">
              <a:lnSpc>
                <a:spcPts val="6884"/>
              </a:lnSpc>
              <a:spcBef>
                <a:spcPct val="0"/>
              </a:spcBef>
            </a:pPr>
            <a:r>
              <a:rPr lang="en-US" sz="7200" dirty="0">
                <a:solidFill>
                  <a:srgbClr val="FFFFFF"/>
                </a:solidFill>
                <a:latin typeface="TC October" panose="020B0604020202020204" charset="0"/>
                <a:ea typeface="Hero"/>
                <a:cs typeface="Hero"/>
                <a:sym typeface="Hero"/>
              </a:rPr>
              <a:t>Parent Advisory Council (PAC)</a:t>
            </a:r>
          </a:p>
        </p:txBody>
      </p:sp>
      <p:sp>
        <p:nvSpPr>
          <p:cNvPr id="8" name="Freeform 14">
            <a:extLst>
              <a:ext uri="{FF2B5EF4-FFF2-40B4-BE49-F238E27FC236}">
                <a16:creationId xmlns:a16="http://schemas.microsoft.com/office/drawing/2014/main" id="{B40B828B-7B9C-FA02-DEEE-86255F87B7B5}"/>
              </a:ext>
            </a:extLst>
          </p:cNvPr>
          <p:cNvSpPr/>
          <p:nvPr/>
        </p:nvSpPr>
        <p:spPr>
          <a:xfrm flipH="1">
            <a:off x="14720975" y="6896003"/>
            <a:ext cx="2782284" cy="2810388"/>
          </a:xfrm>
          <a:custGeom>
            <a:avLst/>
            <a:gdLst/>
            <a:ahLst/>
            <a:cxnLst/>
            <a:rect l="l" t="t" r="r" b="b"/>
            <a:pathLst>
              <a:path w="2782284" h="2810388">
                <a:moveTo>
                  <a:pt x="2782284" y="0"/>
                </a:moveTo>
                <a:lnTo>
                  <a:pt x="0" y="0"/>
                </a:lnTo>
                <a:lnTo>
                  <a:pt x="0" y="2810388"/>
                </a:lnTo>
                <a:lnTo>
                  <a:pt x="2782284" y="2810388"/>
                </a:lnTo>
                <a:lnTo>
                  <a:pt x="2782284"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6">
            <a:extLst>
              <a:ext uri="{FF2B5EF4-FFF2-40B4-BE49-F238E27FC236}">
                <a16:creationId xmlns:a16="http://schemas.microsoft.com/office/drawing/2014/main" id="{40D53209-8836-B9FB-BED5-DC7673004E9C}"/>
              </a:ext>
            </a:extLst>
          </p:cNvPr>
          <p:cNvSpPr/>
          <p:nvPr/>
        </p:nvSpPr>
        <p:spPr>
          <a:xfrm>
            <a:off x="12426575" y="6887825"/>
            <a:ext cx="2758061" cy="2775408"/>
          </a:xfrm>
          <a:custGeom>
            <a:avLst/>
            <a:gdLst/>
            <a:ahLst/>
            <a:cxnLst/>
            <a:rect l="l" t="t" r="r" b="b"/>
            <a:pathLst>
              <a:path w="2758061" h="2775408">
                <a:moveTo>
                  <a:pt x="2758061" y="0"/>
                </a:moveTo>
                <a:lnTo>
                  <a:pt x="0" y="0"/>
                </a:lnTo>
                <a:lnTo>
                  <a:pt x="0" y="2775407"/>
                </a:lnTo>
                <a:lnTo>
                  <a:pt x="2758061" y="2775407"/>
                </a:lnTo>
                <a:lnTo>
                  <a:pt x="2758061"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555" b="-4555"/>
            </a:stretch>
          </a:blipFill>
        </p:spPr>
        <p:txBody>
          <a:bodyPr/>
          <a:lstStyle/>
          <a:p>
            <a:endParaRPr lang="en-US" dirty="0"/>
          </a:p>
        </p:txBody>
      </p:sp>
      <p:sp>
        <p:nvSpPr>
          <p:cNvPr id="4" name="Freeform 4"/>
          <p:cNvSpPr/>
          <p:nvPr/>
        </p:nvSpPr>
        <p:spPr>
          <a:xfrm>
            <a:off x="51229" y="3407603"/>
            <a:ext cx="2099009" cy="2212394"/>
          </a:xfrm>
          <a:custGeom>
            <a:avLst/>
            <a:gdLst/>
            <a:ahLst/>
            <a:cxnLst/>
            <a:rect l="l" t="t" r="r" b="b"/>
            <a:pathLst>
              <a:path w="2099009" h="2212394">
                <a:moveTo>
                  <a:pt x="0" y="0"/>
                </a:moveTo>
                <a:lnTo>
                  <a:pt x="2099008" y="0"/>
                </a:lnTo>
                <a:lnTo>
                  <a:pt x="2099008" y="2212393"/>
                </a:lnTo>
                <a:lnTo>
                  <a:pt x="0" y="2212393"/>
                </a:lnTo>
                <a:lnTo>
                  <a:pt x="0" y="0"/>
                </a:lnTo>
                <a:close/>
              </a:path>
            </a:pathLst>
          </a:custGeom>
          <a:blipFill>
            <a:blip r:embed="rId4"/>
            <a:stretch>
              <a:fillRect/>
            </a:stretch>
          </a:blipFill>
        </p:spPr>
        <p:txBody>
          <a:bodyPr/>
          <a:lstStyle/>
          <a:p>
            <a:endParaRPr lang="en-US"/>
          </a:p>
        </p:txBody>
      </p:sp>
      <p:sp>
        <p:nvSpPr>
          <p:cNvPr id="5" name="Freeform 5"/>
          <p:cNvSpPr/>
          <p:nvPr/>
        </p:nvSpPr>
        <p:spPr>
          <a:xfrm>
            <a:off x="62245" y="5143500"/>
            <a:ext cx="1227676" cy="1192380"/>
          </a:xfrm>
          <a:custGeom>
            <a:avLst/>
            <a:gdLst/>
            <a:ahLst/>
            <a:cxnLst/>
            <a:rect l="l" t="t" r="r" b="b"/>
            <a:pathLst>
              <a:path w="1227676" h="1192380">
                <a:moveTo>
                  <a:pt x="0" y="0"/>
                </a:moveTo>
                <a:lnTo>
                  <a:pt x="1227676" y="0"/>
                </a:lnTo>
                <a:lnTo>
                  <a:pt x="1227676" y="1192380"/>
                </a:lnTo>
                <a:lnTo>
                  <a:pt x="0" y="119238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477865">
            <a:off x="-4177" y="5848288"/>
            <a:ext cx="2488665" cy="3150209"/>
          </a:xfrm>
          <a:custGeom>
            <a:avLst/>
            <a:gdLst/>
            <a:ahLst/>
            <a:cxnLst/>
            <a:rect l="l" t="t" r="r" b="b"/>
            <a:pathLst>
              <a:path w="2488665" h="3150209">
                <a:moveTo>
                  <a:pt x="0" y="0"/>
                </a:moveTo>
                <a:lnTo>
                  <a:pt x="2488665" y="0"/>
                </a:lnTo>
                <a:lnTo>
                  <a:pt x="2488665" y="3150209"/>
                </a:lnTo>
                <a:lnTo>
                  <a:pt x="0" y="315020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rot="-1277786">
            <a:off x="-89531" y="8738054"/>
            <a:ext cx="2414261" cy="1119613"/>
          </a:xfrm>
          <a:custGeom>
            <a:avLst/>
            <a:gdLst/>
            <a:ahLst/>
            <a:cxnLst/>
            <a:rect l="l" t="t" r="r" b="b"/>
            <a:pathLst>
              <a:path w="2414261" h="1119613">
                <a:moveTo>
                  <a:pt x="0" y="0"/>
                </a:moveTo>
                <a:lnTo>
                  <a:pt x="2414260" y="0"/>
                </a:lnTo>
                <a:lnTo>
                  <a:pt x="2414260" y="1119613"/>
                </a:lnTo>
                <a:lnTo>
                  <a:pt x="0" y="111961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TextBox 10"/>
          <p:cNvSpPr txBox="1"/>
          <p:nvPr/>
        </p:nvSpPr>
        <p:spPr>
          <a:xfrm rot="-981288">
            <a:off x="2132047" y="719952"/>
            <a:ext cx="6734057" cy="4251164"/>
          </a:xfrm>
          <a:prstGeom prst="rect">
            <a:avLst/>
          </a:prstGeom>
        </p:spPr>
        <p:txBody>
          <a:bodyPr lIns="0" tIns="0" rIns="0" bIns="0" rtlCol="0" anchor="t">
            <a:spAutoFit/>
          </a:bodyPr>
          <a:lstStyle/>
          <a:p>
            <a:pPr algn="ctr">
              <a:lnSpc>
                <a:spcPts val="10767"/>
              </a:lnSpc>
              <a:spcBef>
                <a:spcPct val="0"/>
              </a:spcBef>
            </a:pPr>
            <a:r>
              <a:rPr lang="en-US" sz="11500" dirty="0">
                <a:solidFill>
                  <a:srgbClr val="F5C718"/>
                </a:solidFill>
                <a:latin typeface="TC October" panose="020B0604020202020204" charset="0"/>
                <a:ea typeface="ChaloopsW00-Bd"/>
                <a:cs typeface="ChaloopsW00-Bd"/>
                <a:sym typeface="ChaloopsW00-Bd"/>
              </a:rPr>
              <a:t>LET’S CELEBRATE! We’re an</a:t>
            </a:r>
          </a:p>
        </p:txBody>
      </p:sp>
      <p:pic>
        <p:nvPicPr>
          <p:cNvPr id="13" name="Picture 12" descr="A cartoon of a deer with a bow tie&#10;&#10;Description automatically generated">
            <a:extLst>
              <a:ext uri="{FF2B5EF4-FFF2-40B4-BE49-F238E27FC236}">
                <a16:creationId xmlns:a16="http://schemas.microsoft.com/office/drawing/2014/main" id="{1E15BC25-8703-634F-5FC7-09F539FF029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77672" y="3974117"/>
            <a:ext cx="5181600" cy="5181600"/>
          </a:xfrm>
          <a:prstGeom prst="rect">
            <a:avLst/>
          </a:prstGeom>
        </p:spPr>
      </p:pic>
      <p:pic>
        <p:nvPicPr>
          <p:cNvPr id="23" name="Picture 22">
            <a:extLst>
              <a:ext uri="{FF2B5EF4-FFF2-40B4-BE49-F238E27FC236}">
                <a16:creationId xmlns:a16="http://schemas.microsoft.com/office/drawing/2014/main" id="{D0297B08-B995-1368-D20C-99A7FAEDF0B3}"/>
              </a:ext>
            </a:extLst>
          </p:cNvPr>
          <p:cNvPicPr>
            <a:picLocks noChangeAspect="1"/>
          </p:cNvPicPr>
          <p:nvPr/>
        </p:nvPicPr>
        <p:blipFill>
          <a:blip r:embed="rId9"/>
          <a:stretch>
            <a:fillRect/>
          </a:stretch>
        </p:blipFill>
        <p:spPr>
          <a:xfrm>
            <a:off x="10560854" y="1554742"/>
            <a:ext cx="5734764" cy="5868650"/>
          </a:xfrm>
          <a:prstGeom prst="rect">
            <a:avLst/>
          </a:prstGeom>
        </p:spPr>
      </p:pic>
      <p:sp>
        <p:nvSpPr>
          <p:cNvPr id="27" name="TextBox 10">
            <a:extLst>
              <a:ext uri="{FF2B5EF4-FFF2-40B4-BE49-F238E27FC236}">
                <a16:creationId xmlns:a16="http://schemas.microsoft.com/office/drawing/2014/main" id="{5D057954-81AE-B6FE-04AF-0DF6F86AC1E2}"/>
              </a:ext>
            </a:extLst>
          </p:cNvPr>
          <p:cNvSpPr txBox="1"/>
          <p:nvPr/>
        </p:nvSpPr>
        <p:spPr>
          <a:xfrm rot="-981288">
            <a:off x="11252373" y="6534581"/>
            <a:ext cx="6734057" cy="1569660"/>
          </a:xfrm>
          <a:prstGeom prst="rect">
            <a:avLst/>
          </a:prstGeom>
        </p:spPr>
        <p:txBody>
          <a:bodyPr lIns="0" tIns="0" rIns="0" bIns="0" rtlCol="0" anchor="t">
            <a:spAutoFit/>
          </a:bodyPr>
          <a:lstStyle/>
          <a:p>
            <a:pPr algn="ctr">
              <a:lnSpc>
                <a:spcPts val="10767"/>
              </a:lnSpc>
              <a:spcBef>
                <a:spcPct val="0"/>
              </a:spcBef>
            </a:pPr>
            <a:r>
              <a:rPr lang="en-US" sz="13800" dirty="0">
                <a:solidFill>
                  <a:srgbClr val="D091AD"/>
                </a:solidFill>
                <a:latin typeface="TC October" panose="020B0604020202020204" charset="0"/>
                <a:ea typeface="ChaloopsW00-Bd"/>
                <a:cs typeface="ChaloopsW00-Bd"/>
                <a:sym typeface="ChaloopsW00-Bd"/>
              </a:rPr>
              <a:t>School!</a:t>
            </a:r>
          </a:p>
        </p:txBody>
      </p:sp>
      <p:sp>
        <p:nvSpPr>
          <p:cNvPr id="29" name="Freeform 9">
            <a:extLst>
              <a:ext uri="{FF2B5EF4-FFF2-40B4-BE49-F238E27FC236}">
                <a16:creationId xmlns:a16="http://schemas.microsoft.com/office/drawing/2014/main" id="{B8323167-1163-8640-861F-1C900E0B53FE}"/>
              </a:ext>
            </a:extLst>
          </p:cNvPr>
          <p:cNvSpPr/>
          <p:nvPr/>
        </p:nvSpPr>
        <p:spPr>
          <a:xfrm rot="-10454105">
            <a:off x="-102419" y="94714"/>
            <a:ext cx="2676580" cy="2285130"/>
          </a:xfrm>
          <a:custGeom>
            <a:avLst/>
            <a:gdLst/>
            <a:ahLst/>
            <a:cxnLst/>
            <a:rect l="l" t="t" r="r" b="b"/>
            <a:pathLst>
              <a:path w="2676580" h="2285130">
                <a:moveTo>
                  <a:pt x="0" y="0"/>
                </a:moveTo>
                <a:lnTo>
                  <a:pt x="2676579" y="0"/>
                </a:lnTo>
                <a:lnTo>
                  <a:pt x="2676579" y="2285130"/>
                </a:lnTo>
                <a:lnTo>
                  <a:pt x="0" y="228513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6" name="Freeform 6"/>
          <p:cNvSpPr/>
          <p:nvPr/>
        </p:nvSpPr>
        <p:spPr>
          <a:xfrm rot="938472">
            <a:off x="293677" y="1542886"/>
            <a:ext cx="2205361" cy="2481419"/>
          </a:xfrm>
          <a:custGeom>
            <a:avLst/>
            <a:gdLst/>
            <a:ahLst/>
            <a:cxnLst/>
            <a:rect l="l" t="t" r="r" b="b"/>
            <a:pathLst>
              <a:path w="2205361" h="2481419">
                <a:moveTo>
                  <a:pt x="0" y="0"/>
                </a:moveTo>
                <a:lnTo>
                  <a:pt x="2205362" y="0"/>
                </a:lnTo>
                <a:lnTo>
                  <a:pt x="2205362" y="2481419"/>
                </a:lnTo>
                <a:lnTo>
                  <a:pt x="0" y="2481419"/>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4555" b="-4555"/>
            </a:stretch>
          </a:blipFill>
        </p:spPr>
        <p:txBody>
          <a:bodyPr/>
          <a:lstStyle/>
          <a:p>
            <a:endParaRPr lang="en-US"/>
          </a:p>
        </p:txBody>
      </p:sp>
      <p:sp>
        <p:nvSpPr>
          <p:cNvPr id="5" name="TextBox 5"/>
          <p:cNvSpPr txBox="1"/>
          <p:nvPr/>
        </p:nvSpPr>
        <p:spPr>
          <a:xfrm>
            <a:off x="7056165" y="4820187"/>
            <a:ext cx="7710441" cy="1780101"/>
          </a:xfrm>
          <a:prstGeom prst="rect">
            <a:avLst/>
          </a:prstGeom>
        </p:spPr>
        <p:txBody>
          <a:bodyPr lIns="0" tIns="0" rIns="0" bIns="0" rtlCol="0" anchor="t">
            <a:spAutoFit/>
          </a:bodyPr>
          <a:lstStyle/>
          <a:p>
            <a:pPr algn="l">
              <a:lnSpc>
                <a:spcPts val="4784"/>
              </a:lnSpc>
              <a:spcBef>
                <a:spcPct val="0"/>
              </a:spcBef>
            </a:pPr>
            <a:r>
              <a:rPr lang="en-US" sz="3417">
                <a:solidFill>
                  <a:srgbClr val="E93732"/>
                </a:solidFill>
                <a:latin typeface="Hero"/>
                <a:ea typeface="Hero"/>
                <a:cs typeface="Hero"/>
                <a:sym typeface="Hero"/>
              </a:rPr>
              <a:t>Insert upcoming parent and family events, SAC/PTA meetings, Parent Academy, etc.</a:t>
            </a:r>
            <a:r>
              <a:rPr lang="en-US" sz="3417">
                <a:solidFill>
                  <a:srgbClr val="FFFFFF"/>
                </a:solidFill>
                <a:latin typeface="Hero"/>
                <a:ea typeface="Hero"/>
                <a:cs typeface="Hero"/>
                <a:sym typeface="Hero"/>
              </a:rP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555" b="-4555"/>
            </a:stretch>
          </a:blipFill>
        </p:spPr>
        <p:txBody>
          <a:bodyPr/>
          <a:lstStyle/>
          <a:p>
            <a:endParaRPr lang="en-US"/>
          </a:p>
        </p:txBody>
      </p:sp>
      <p:sp>
        <p:nvSpPr>
          <p:cNvPr id="3" name="Freeform 3"/>
          <p:cNvSpPr/>
          <p:nvPr/>
        </p:nvSpPr>
        <p:spPr>
          <a:xfrm>
            <a:off x="16283013" y="4882378"/>
            <a:ext cx="3385583" cy="2595614"/>
          </a:xfrm>
          <a:custGeom>
            <a:avLst/>
            <a:gdLst/>
            <a:ahLst/>
            <a:cxnLst/>
            <a:rect l="l" t="t" r="r" b="b"/>
            <a:pathLst>
              <a:path w="3385583" h="2595614">
                <a:moveTo>
                  <a:pt x="0" y="0"/>
                </a:moveTo>
                <a:lnTo>
                  <a:pt x="3385584" y="0"/>
                </a:lnTo>
                <a:lnTo>
                  <a:pt x="3385584" y="2595614"/>
                </a:lnTo>
                <a:lnTo>
                  <a:pt x="0" y="259561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1544178">
            <a:off x="15579412" y="7302365"/>
            <a:ext cx="3008082" cy="2970784"/>
          </a:xfrm>
          <a:custGeom>
            <a:avLst/>
            <a:gdLst/>
            <a:ahLst/>
            <a:cxnLst/>
            <a:rect l="l" t="t" r="r" b="b"/>
            <a:pathLst>
              <a:path w="3008082" h="2970784">
                <a:moveTo>
                  <a:pt x="0" y="0"/>
                </a:moveTo>
                <a:lnTo>
                  <a:pt x="3008083" y="0"/>
                </a:lnTo>
                <a:lnTo>
                  <a:pt x="3008083" y="2970784"/>
                </a:lnTo>
                <a:lnTo>
                  <a:pt x="0" y="2970784"/>
                </a:lnTo>
                <a:lnTo>
                  <a:pt x="0" y="0"/>
                </a:lnTo>
                <a:close/>
              </a:path>
            </a:pathLst>
          </a:custGeom>
          <a:blipFill>
            <a:blip r:embed="rId4"/>
            <a:stretch>
              <a:fillRect t="-2806" b="-2806"/>
            </a:stretch>
          </a:blipFill>
        </p:spPr>
        <p:txBody>
          <a:bodyPr/>
          <a:lstStyle/>
          <a:p>
            <a:endParaRPr lang="en-US"/>
          </a:p>
        </p:txBody>
      </p:sp>
      <p:sp>
        <p:nvSpPr>
          <p:cNvPr id="5" name="Freeform 5"/>
          <p:cNvSpPr/>
          <p:nvPr/>
        </p:nvSpPr>
        <p:spPr>
          <a:xfrm rot="-2864226">
            <a:off x="15650697" y="2522549"/>
            <a:ext cx="3019669" cy="2868686"/>
          </a:xfrm>
          <a:custGeom>
            <a:avLst/>
            <a:gdLst/>
            <a:ahLst/>
            <a:cxnLst/>
            <a:rect l="l" t="t" r="r" b="b"/>
            <a:pathLst>
              <a:path w="3019669" h="2868686">
                <a:moveTo>
                  <a:pt x="0" y="0"/>
                </a:moveTo>
                <a:lnTo>
                  <a:pt x="3019670" y="0"/>
                </a:lnTo>
                <a:lnTo>
                  <a:pt x="3019670" y="2868686"/>
                </a:lnTo>
                <a:lnTo>
                  <a:pt x="0" y="286868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14029099" y="7494597"/>
            <a:ext cx="2782284" cy="2810388"/>
          </a:xfrm>
          <a:custGeom>
            <a:avLst/>
            <a:gdLst/>
            <a:ahLst/>
            <a:cxnLst/>
            <a:rect l="l" t="t" r="r" b="b"/>
            <a:pathLst>
              <a:path w="2782284" h="2810388">
                <a:moveTo>
                  <a:pt x="0" y="0"/>
                </a:moveTo>
                <a:lnTo>
                  <a:pt x="2782283" y="0"/>
                </a:lnTo>
                <a:lnTo>
                  <a:pt x="2782283" y="2810388"/>
                </a:lnTo>
                <a:lnTo>
                  <a:pt x="0" y="281038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16713309" y="1088765"/>
            <a:ext cx="2524992" cy="2204018"/>
          </a:xfrm>
          <a:custGeom>
            <a:avLst/>
            <a:gdLst/>
            <a:ahLst/>
            <a:cxnLst/>
            <a:rect l="l" t="t" r="r" b="b"/>
            <a:pathLst>
              <a:path w="2524992" h="2204018">
                <a:moveTo>
                  <a:pt x="0" y="0"/>
                </a:moveTo>
                <a:lnTo>
                  <a:pt x="2524992" y="0"/>
                </a:lnTo>
                <a:lnTo>
                  <a:pt x="2524992" y="2204018"/>
                </a:lnTo>
                <a:lnTo>
                  <a:pt x="0" y="2204018"/>
                </a:lnTo>
                <a:lnTo>
                  <a:pt x="0" y="0"/>
                </a:lnTo>
                <a:close/>
              </a:path>
            </a:pathLst>
          </a:custGeom>
          <a:blipFill>
            <a:blip r:embed="rId7"/>
            <a:stretch>
              <a:fillRect/>
            </a:stretch>
          </a:blipFill>
        </p:spPr>
        <p:txBody>
          <a:bodyPr/>
          <a:lstStyle/>
          <a:p>
            <a:endParaRPr lang="en-US"/>
          </a:p>
        </p:txBody>
      </p:sp>
      <p:sp>
        <p:nvSpPr>
          <p:cNvPr id="8" name="Freeform 8"/>
          <p:cNvSpPr/>
          <p:nvPr/>
        </p:nvSpPr>
        <p:spPr>
          <a:xfrm rot="-1676400">
            <a:off x="16158107" y="-800156"/>
            <a:ext cx="2481166" cy="2512573"/>
          </a:xfrm>
          <a:custGeom>
            <a:avLst/>
            <a:gdLst/>
            <a:ahLst/>
            <a:cxnLst/>
            <a:rect l="l" t="t" r="r" b="b"/>
            <a:pathLst>
              <a:path w="2481166" h="2512573">
                <a:moveTo>
                  <a:pt x="0" y="0"/>
                </a:moveTo>
                <a:lnTo>
                  <a:pt x="2481166" y="0"/>
                </a:lnTo>
                <a:lnTo>
                  <a:pt x="2481166" y="2512574"/>
                </a:lnTo>
                <a:lnTo>
                  <a:pt x="0" y="2512574"/>
                </a:lnTo>
                <a:lnTo>
                  <a:pt x="0" y="0"/>
                </a:lnTo>
                <a:close/>
              </a:path>
            </a:pathLst>
          </a:custGeom>
          <a:blipFill>
            <a:blip r:embed="rId8"/>
            <a:stretch>
              <a:fillRect/>
            </a:stretch>
          </a:blipFill>
        </p:spPr>
        <p:txBody>
          <a:bodyPr/>
          <a:lstStyle/>
          <a:p>
            <a:endParaRPr lang="en-US"/>
          </a:p>
        </p:txBody>
      </p:sp>
      <p:sp>
        <p:nvSpPr>
          <p:cNvPr id="9" name="Freeform 9"/>
          <p:cNvSpPr/>
          <p:nvPr/>
        </p:nvSpPr>
        <p:spPr>
          <a:xfrm rot="-1539410">
            <a:off x="15067424" y="6278243"/>
            <a:ext cx="2887731" cy="1554562"/>
          </a:xfrm>
          <a:custGeom>
            <a:avLst/>
            <a:gdLst/>
            <a:ahLst/>
            <a:cxnLst/>
            <a:rect l="l" t="t" r="r" b="b"/>
            <a:pathLst>
              <a:path w="2887731" h="1554562">
                <a:moveTo>
                  <a:pt x="0" y="0"/>
                </a:moveTo>
                <a:lnTo>
                  <a:pt x="2887731" y="0"/>
                </a:lnTo>
                <a:lnTo>
                  <a:pt x="2887731" y="1554562"/>
                </a:lnTo>
                <a:lnTo>
                  <a:pt x="0" y="155456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flipH="1">
            <a:off x="-489312" y="5207591"/>
            <a:ext cx="3385583" cy="2595614"/>
          </a:xfrm>
          <a:custGeom>
            <a:avLst/>
            <a:gdLst/>
            <a:ahLst/>
            <a:cxnLst/>
            <a:rect l="l" t="t" r="r" b="b"/>
            <a:pathLst>
              <a:path w="3385583" h="2595614">
                <a:moveTo>
                  <a:pt x="3385584" y="0"/>
                </a:moveTo>
                <a:lnTo>
                  <a:pt x="0" y="0"/>
                </a:lnTo>
                <a:lnTo>
                  <a:pt x="0" y="2595614"/>
                </a:lnTo>
                <a:lnTo>
                  <a:pt x="3385584" y="2595614"/>
                </a:lnTo>
                <a:lnTo>
                  <a:pt x="3385584"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p:cNvSpPr/>
          <p:nvPr/>
        </p:nvSpPr>
        <p:spPr>
          <a:xfrm rot="1522845">
            <a:off x="-300561" y="7348270"/>
            <a:ext cx="3008082" cy="2970784"/>
          </a:xfrm>
          <a:custGeom>
            <a:avLst/>
            <a:gdLst/>
            <a:ahLst/>
            <a:cxnLst/>
            <a:rect l="l" t="t" r="r" b="b"/>
            <a:pathLst>
              <a:path w="3008082" h="2970784">
                <a:moveTo>
                  <a:pt x="0" y="0"/>
                </a:moveTo>
                <a:lnTo>
                  <a:pt x="3008082" y="0"/>
                </a:lnTo>
                <a:lnTo>
                  <a:pt x="3008082" y="2970784"/>
                </a:lnTo>
                <a:lnTo>
                  <a:pt x="0" y="2970784"/>
                </a:lnTo>
                <a:lnTo>
                  <a:pt x="0" y="0"/>
                </a:lnTo>
                <a:close/>
              </a:path>
            </a:pathLst>
          </a:custGeom>
          <a:blipFill>
            <a:blip r:embed="rId4"/>
            <a:stretch>
              <a:fillRect t="-2806" b="-2806"/>
            </a:stretch>
          </a:blipFill>
        </p:spPr>
        <p:txBody>
          <a:bodyPr/>
          <a:lstStyle/>
          <a:p>
            <a:endParaRPr lang="en-US"/>
          </a:p>
        </p:txBody>
      </p:sp>
      <p:sp>
        <p:nvSpPr>
          <p:cNvPr id="12" name="Freeform 12"/>
          <p:cNvSpPr/>
          <p:nvPr/>
        </p:nvSpPr>
        <p:spPr>
          <a:xfrm flipH="1">
            <a:off x="-429927" y="1088306"/>
            <a:ext cx="2524992" cy="2204018"/>
          </a:xfrm>
          <a:custGeom>
            <a:avLst/>
            <a:gdLst/>
            <a:ahLst/>
            <a:cxnLst/>
            <a:rect l="l" t="t" r="r" b="b"/>
            <a:pathLst>
              <a:path w="2524992" h="2204018">
                <a:moveTo>
                  <a:pt x="2524992" y="0"/>
                </a:moveTo>
                <a:lnTo>
                  <a:pt x="0" y="0"/>
                </a:lnTo>
                <a:lnTo>
                  <a:pt x="0" y="2204019"/>
                </a:lnTo>
                <a:lnTo>
                  <a:pt x="2524992" y="2204019"/>
                </a:lnTo>
                <a:lnTo>
                  <a:pt x="2524992" y="0"/>
                </a:lnTo>
                <a:close/>
              </a:path>
            </a:pathLst>
          </a:custGeom>
          <a:blipFill>
            <a:blip r:embed="rId7"/>
            <a:stretch>
              <a:fillRect/>
            </a:stretch>
          </a:blipFill>
        </p:spPr>
        <p:txBody>
          <a:bodyPr/>
          <a:lstStyle/>
          <a:p>
            <a:endParaRPr lang="en-US"/>
          </a:p>
        </p:txBody>
      </p:sp>
      <p:sp>
        <p:nvSpPr>
          <p:cNvPr id="13" name="Freeform 13"/>
          <p:cNvSpPr/>
          <p:nvPr/>
        </p:nvSpPr>
        <p:spPr>
          <a:xfrm rot="2232986">
            <a:off x="-683460" y="2724359"/>
            <a:ext cx="3019669" cy="2868686"/>
          </a:xfrm>
          <a:custGeom>
            <a:avLst/>
            <a:gdLst/>
            <a:ahLst/>
            <a:cxnLst/>
            <a:rect l="l" t="t" r="r" b="b"/>
            <a:pathLst>
              <a:path w="3019669" h="2868686">
                <a:moveTo>
                  <a:pt x="0" y="0"/>
                </a:moveTo>
                <a:lnTo>
                  <a:pt x="3019670" y="0"/>
                </a:lnTo>
                <a:lnTo>
                  <a:pt x="3019670" y="2868686"/>
                </a:lnTo>
                <a:lnTo>
                  <a:pt x="0" y="286868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4" name="Freeform 14"/>
          <p:cNvSpPr/>
          <p:nvPr/>
        </p:nvSpPr>
        <p:spPr>
          <a:xfrm flipH="1">
            <a:off x="1674447" y="7640558"/>
            <a:ext cx="2782284" cy="2810388"/>
          </a:xfrm>
          <a:custGeom>
            <a:avLst/>
            <a:gdLst/>
            <a:ahLst/>
            <a:cxnLst/>
            <a:rect l="l" t="t" r="r" b="b"/>
            <a:pathLst>
              <a:path w="2782284" h="2810388">
                <a:moveTo>
                  <a:pt x="2782284" y="0"/>
                </a:moveTo>
                <a:lnTo>
                  <a:pt x="0" y="0"/>
                </a:lnTo>
                <a:lnTo>
                  <a:pt x="0" y="2810388"/>
                </a:lnTo>
                <a:lnTo>
                  <a:pt x="2782284" y="2810388"/>
                </a:lnTo>
                <a:lnTo>
                  <a:pt x="2782284"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5" name="Freeform 15"/>
          <p:cNvSpPr/>
          <p:nvPr/>
        </p:nvSpPr>
        <p:spPr>
          <a:xfrm rot="-1676400" flipH="1">
            <a:off x="-206099" y="-620769"/>
            <a:ext cx="2481166" cy="2512573"/>
          </a:xfrm>
          <a:custGeom>
            <a:avLst/>
            <a:gdLst/>
            <a:ahLst/>
            <a:cxnLst/>
            <a:rect l="l" t="t" r="r" b="b"/>
            <a:pathLst>
              <a:path w="2481166" h="2512573">
                <a:moveTo>
                  <a:pt x="2481166" y="0"/>
                </a:moveTo>
                <a:lnTo>
                  <a:pt x="0" y="0"/>
                </a:lnTo>
                <a:lnTo>
                  <a:pt x="0" y="2512573"/>
                </a:lnTo>
                <a:lnTo>
                  <a:pt x="2481166" y="2512573"/>
                </a:lnTo>
                <a:lnTo>
                  <a:pt x="2481166" y="0"/>
                </a:lnTo>
                <a:close/>
              </a:path>
            </a:pathLst>
          </a:custGeom>
          <a:blipFill>
            <a:blip r:embed="rId8"/>
            <a:stretch>
              <a:fillRect/>
            </a:stretch>
          </a:blipFill>
        </p:spPr>
        <p:txBody>
          <a:bodyPr/>
          <a:lstStyle/>
          <a:p>
            <a:endParaRPr lang="en-US"/>
          </a:p>
        </p:txBody>
      </p:sp>
      <p:sp>
        <p:nvSpPr>
          <p:cNvPr id="16" name="Freeform 16"/>
          <p:cNvSpPr/>
          <p:nvPr/>
        </p:nvSpPr>
        <p:spPr>
          <a:xfrm rot="795532" flipH="1">
            <a:off x="607717" y="6150300"/>
            <a:ext cx="2887731" cy="1554562"/>
          </a:xfrm>
          <a:custGeom>
            <a:avLst/>
            <a:gdLst/>
            <a:ahLst/>
            <a:cxnLst/>
            <a:rect l="l" t="t" r="r" b="b"/>
            <a:pathLst>
              <a:path w="2887731" h="1554562">
                <a:moveTo>
                  <a:pt x="2887731" y="0"/>
                </a:moveTo>
                <a:lnTo>
                  <a:pt x="0" y="0"/>
                </a:lnTo>
                <a:lnTo>
                  <a:pt x="0" y="1554562"/>
                </a:lnTo>
                <a:lnTo>
                  <a:pt x="2887731" y="1554562"/>
                </a:lnTo>
                <a:lnTo>
                  <a:pt x="2887731"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7" name="Freeform 17"/>
          <p:cNvSpPr/>
          <p:nvPr/>
        </p:nvSpPr>
        <p:spPr>
          <a:xfrm>
            <a:off x="3244592" y="2190774"/>
            <a:ext cx="11798816" cy="5383210"/>
          </a:xfrm>
          <a:custGeom>
            <a:avLst/>
            <a:gdLst/>
            <a:ahLst/>
            <a:cxnLst/>
            <a:rect l="l" t="t" r="r" b="b"/>
            <a:pathLst>
              <a:path w="11798816" h="5383210">
                <a:moveTo>
                  <a:pt x="0" y="0"/>
                </a:moveTo>
                <a:lnTo>
                  <a:pt x="11798816" y="0"/>
                </a:lnTo>
                <a:lnTo>
                  <a:pt x="11798816" y="5383209"/>
                </a:lnTo>
                <a:lnTo>
                  <a:pt x="0" y="5383209"/>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8" name="TextBox 18"/>
          <p:cNvSpPr txBox="1"/>
          <p:nvPr/>
        </p:nvSpPr>
        <p:spPr>
          <a:xfrm>
            <a:off x="4635112" y="2787772"/>
            <a:ext cx="9017776" cy="3003140"/>
          </a:xfrm>
          <a:prstGeom prst="rect">
            <a:avLst/>
          </a:prstGeom>
        </p:spPr>
        <p:txBody>
          <a:bodyPr lIns="0" tIns="0" rIns="0" bIns="0" rtlCol="0" anchor="t">
            <a:spAutoFit/>
          </a:bodyPr>
          <a:lstStyle/>
          <a:p>
            <a:pPr algn="ctr">
              <a:lnSpc>
                <a:spcPts val="24259"/>
              </a:lnSpc>
            </a:pPr>
            <a:r>
              <a:rPr lang="en-US" sz="17328">
                <a:solidFill>
                  <a:srgbClr val="000000"/>
                </a:solidFill>
                <a:latin typeface="TC October"/>
                <a:ea typeface="TC October"/>
                <a:cs typeface="TC October"/>
                <a:sym typeface="TC October"/>
              </a:rPr>
              <a:t>THANK YOU</a:t>
            </a:r>
          </a:p>
        </p:txBody>
      </p:sp>
      <p:pic>
        <p:nvPicPr>
          <p:cNvPr id="20" name="Picture 19" descr="A cartoon of a deer with a bow tie&#10;&#10;Description automatically generated">
            <a:extLst>
              <a:ext uri="{FF2B5EF4-FFF2-40B4-BE49-F238E27FC236}">
                <a16:creationId xmlns:a16="http://schemas.microsoft.com/office/drawing/2014/main" id="{6731CEE6-235A-AC95-5D92-5A543BF7FD4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252989" y="5534952"/>
            <a:ext cx="4536505" cy="453650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413D026967A4046BE26681A1BDA4EAC" ma:contentTypeVersion="10" ma:contentTypeDescription="Create a new document." ma:contentTypeScope="" ma:versionID="be1146d63c11d236efc362265a1b6049">
  <xsd:schema xmlns:xsd="http://www.w3.org/2001/XMLSchema" xmlns:xs="http://www.w3.org/2001/XMLSchema" xmlns:p="http://schemas.microsoft.com/office/2006/metadata/properties" xmlns:ns2="44a7b1e0-5162-45a8-ac42-6c84c9af6a68" xmlns:ns3="252a0df3-8449-435b-82ff-91209f3fa82c" targetNamespace="http://schemas.microsoft.com/office/2006/metadata/properties" ma:root="true" ma:fieldsID="ac1bd2f97549582df417611dc7f56164" ns2:_="" ns3:_="">
    <xsd:import namespace="44a7b1e0-5162-45a8-ac42-6c84c9af6a68"/>
    <xsd:import namespace="252a0df3-8449-435b-82ff-91209f3fa82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a7b1e0-5162-45a8-ac42-6c84c9af6a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52a0df3-8449-435b-82ff-91209f3fa82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0C8996D-BE60-4F6A-A2CD-F63D2F685106}">
  <ds:schemaRefs>
    <ds:schemaRef ds:uri="252a0df3-8449-435b-82ff-91209f3fa82c"/>
    <ds:schemaRef ds:uri="62ac0faf-c31e-492d-b5db-a16943db0cca"/>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776F539-65B6-4844-8228-950177D140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a7b1e0-5162-45a8-ac42-6c84c9af6a68"/>
    <ds:schemaRef ds:uri="252a0df3-8449-435b-82ff-91209f3fa8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CB24339-F373-4926-B947-704758217A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TotalTime>
  <Words>1584</Words>
  <Application>Microsoft Office PowerPoint</Application>
  <PresentationFormat>Custom</PresentationFormat>
  <Paragraphs>244</Paragraphs>
  <Slides>19</Slides>
  <Notes>18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Calibri (MS) Light</vt:lpstr>
      <vt:lpstr>Calibri (MS) Bold</vt:lpstr>
      <vt:lpstr>Hero</vt:lpstr>
      <vt:lpstr>TC October</vt:lpstr>
      <vt:lpstr>Calibri</vt:lpstr>
      <vt:lpstr>Marykate</vt:lpstr>
      <vt:lpstr>Arial</vt:lpstr>
      <vt:lpstr>Hero Bold</vt:lpstr>
      <vt:lpstr>Canva Student Font</vt:lpstr>
      <vt:lpstr>Glacial Indifference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 ANNUAL Meeting 25 26</dc:title>
  <dc:creator>Ventura Cassandra</dc:creator>
  <cp:lastModifiedBy>Oester Jacqueline</cp:lastModifiedBy>
  <cp:revision>3</cp:revision>
  <dcterms:created xsi:type="dcterms:W3CDTF">2006-08-16T00:00:00Z</dcterms:created>
  <dcterms:modified xsi:type="dcterms:W3CDTF">2026-09-11T16:35:53Z</dcterms:modified>
  <dc:identifier>DAGvTNDpgLc</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0x010100C413D026967A4046BE26681A1BDA4EAC</vt:lpwstr>
  </property>
  <property fmtid="{D5CDD505-2E9C-101B-9397-08002B2CF9AE}" pid="3" name="MediaServiceImageTags">
    <vt:lpwstr/>
  </property>
</Properties>
</file>