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2" r:id="rId4"/>
  </p:sldMasterIdLst>
  <p:notesMasterIdLst>
    <p:notesMasterId r:id="rId36"/>
  </p:notesMasterIdLst>
  <p:handoutMasterIdLst>
    <p:handoutMasterId r:id="rId37"/>
  </p:handoutMasterIdLst>
  <p:sldIdLst>
    <p:sldId id="256" r:id="rId5"/>
    <p:sldId id="304" r:id="rId6"/>
    <p:sldId id="260" r:id="rId7"/>
    <p:sldId id="259" r:id="rId8"/>
    <p:sldId id="284" r:id="rId9"/>
    <p:sldId id="265" r:id="rId10"/>
    <p:sldId id="301" r:id="rId11"/>
    <p:sldId id="281" r:id="rId12"/>
    <p:sldId id="280" r:id="rId13"/>
    <p:sldId id="263" r:id="rId14"/>
    <p:sldId id="267" r:id="rId15"/>
    <p:sldId id="258" r:id="rId16"/>
    <p:sldId id="289" r:id="rId17"/>
    <p:sldId id="293" r:id="rId18"/>
    <p:sldId id="269" r:id="rId19"/>
    <p:sldId id="299" r:id="rId20"/>
    <p:sldId id="266" r:id="rId21"/>
    <p:sldId id="268" r:id="rId22"/>
    <p:sldId id="283" r:id="rId23"/>
    <p:sldId id="290" r:id="rId24"/>
    <p:sldId id="262" r:id="rId25"/>
    <p:sldId id="264" r:id="rId26"/>
    <p:sldId id="300" r:id="rId27"/>
    <p:sldId id="291" r:id="rId28"/>
    <p:sldId id="270" r:id="rId29"/>
    <p:sldId id="276" r:id="rId30"/>
    <p:sldId id="285" r:id="rId31"/>
    <p:sldId id="303" r:id="rId32"/>
    <p:sldId id="302" r:id="rId33"/>
    <p:sldId id="287" r:id="rId34"/>
    <p:sldId id="297" r:id="rId3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687" autoAdjust="0"/>
  </p:normalViewPr>
  <p:slideViewPr>
    <p:cSldViewPr snapToGrid="0">
      <p:cViewPr varScale="1">
        <p:scale>
          <a:sx n="55" d="100"/>
          <a:sy n="55" d="100"/>
        </p:scale>
        <p:origin x="1060" y="4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9/23/2026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9/23/2026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D379-B005-28FA-74AA-4D908677B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749C1-147F-9631-0AA8-AE71F3D02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A4945-75FA-EB22-3296-43CB8CD95DB8}"/>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E51DA5B4-60A6-198B-3829-0D7C1CB3A576}"/>
              </a:ext>
            </a:extLst>
          </p:cNvPr>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1350530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1498051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11</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12</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18</a:t>
            </a:fld>
            <a:endParaRPr lang="en-US"/>
          </a:p>
        </p:txBody>
      </p:sp>
    </p:spTree>
    <p:extLst>
      <p:ext uri="{BB962C8B-B14F-4D97-AF65-F5344CB8AC3E}">
        <p14:creationId xmlns:p14="http://schemas.microsoft.com/office/powerpoint/2010/main" val="254646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 option is to provide a QR code to survey parents and include it here.  Kahoot!, </a:t>
            </a:r>
            <a:r>
              <a:rPr lang="en-US" dirty="0" err="1"/>
              <a:t>MentiMeter</a:t>
            </a:r>
            <a:r>
              <a:rPr lang="en-US" dirty="0"/>
              <a:t>, and MS Forms are options for immediate questioning feedback.</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2452527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21</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3667359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B5D7E-23E1-C7B6-167B-F366249AB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8E8DA-AD2D-D3AD-8375-FD79CFEAA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7BF40-1788-7848-CD53-D427D3DFC0B9}"/>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59B7C1A5-F627-2C71-13C9-187D1D3CA22B}"/>
              </a:ext>
            </a:extLst>
          </p:cNvPr>
          <p:cNvSpPr>
            <a:spLocks noGrp="1"/>
          </p:cNvSpPr>
          <p:nvPr>
            <p:ph type="sldNum" sz="quarter" idx="5"/>
          </p:nvPr>
        </p:nvSpPr>
        <p:spPr/>
        <p:txBody>
          <a:bodyPr/>
          <a:lstStyle/>
          <a:p>
            <a:fld id="{99A01736-5FBA-4C56-8655-0B838380222B}" type="slidenum">
              <a:rPr lang="en-US" smtClean="0"/>
              <a:t>29</a:t>
            </a:fld>
            <a:endParaRPr lang="en-US"/>
          </a:p>
        </p:txBody>
      </p:sp>
    </p:spTree>
    <p:extLst>
      <p:ext uri="{BB962C8B-B14F-4D97-AF65-F5344CB8AC3E}">
        <p14:creationId xmlns:p14="http://schemas.microsoft.com/office/powerpoint/2010/main" val="3489663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30</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p:txBody>
      </p:sp>
      <p:sp>
        <p:nvSpPr>
          <p:cNvPr id="4" name="Slide Number Placeholder 3"/>
          <p:cNvSpPr>
            <a:spLocks noGrp="1"/>
          </p:cNvSpPr>
          <p:nvPr>
            <p:ph type="sldNum" sz="quarter" idx="10"/>
          </p:nvPr>
        </p:nvSpPr>
        <p:spPr/>
        <p:txBody>
          <a:bodyPr/>
          <a:lstStyle/>
          <a:p>
            <a:fld id="{99A01736-5FBA-4C56-8655-0B838380222B}" type="slidenum">
              <a:rPr lang="en-US" smtClean="0"/>
              <a:t>31</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5400" spc="-50" baseline="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Footer Placeholder 4"/>
          <p:cNvSpPr>
            <a:spLocks noGrp="1"/>
          </p:cNvSpPr>
          <p:nvPr>
            <p:ph type="ftr" sz="quarter" idx="11"/>
          </p:nvPr>
        </p:nvSpPr>
        <p:spPr>
          <a:xfrm>
            <a:off x="1896243" y="6401023"/>
            <a:ext cx="8460474" cy="365125"/>
          </a:xfrm>
        </p:spPr>
        <p:txBody>
          <a:bodyPr/>
          <a:lstStyle>
            <a:lvl1pPr>
              <a:defRPr sz="1100" b="1" i="1">
                <a:latin typeface="Arial" panose="020B0604020202020204" pitchFamily="34" charset="0"/>
                <a:cs typeface="Arial" panose="020B0604020202020204" pitchFamily="34" charset="0"/>
              </a:defRPr>
            </a:lvl1p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01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57200" indent="-457200">
              <a:buSzPct val="100000"/>
              <a:buFont typeface="Wingdings" panose="05000000000000000000" pitchFamily="2" charset="2"/>
              <a:buChar char="§"/>
              <a:defRPr sz="2200">
                <a:latin typeface="Arial" panose="020B0604020202020204" pitchFamily="34" charset="0"/>
                <a:cs typeface="Arial" panose="020B0604020202020204" pitchFamily="34" charset="0"/>
              </a:defRPr>
            </a:lvl1pPr>
            <a:lvl2pPr marL="569913" indent="-342900">
              <a:buFont typeface="Wingdings" panose="05000000000000000000" pitchFamily="2" charset="2"/>
              <a:buChar char="§"/>
              <a:defRPr sz="2000">
                <a:latin typeface="Arial" panose="020B0604020202020204" pitchFamily="34" charset="0"/>
                <a:cs typeface="Arial" panose="020B0604020202020204" pitchFamily="34" charset="0"/>
              </a:defRPr>
            </a:lvl2pPr>
            <a:lvl3pPr marL="741363" indent="-285750">
              <a:buFont typeface="Wingdings" panose="05000000000000000000" pitchFamily="2" charset="2"/>
              <a:buChar char="§"/>
              <a:defRPr sz="2000">
                <a:latin typeface="Arial" panose="020B0604020202020204" pitchFamily="34" charset="0"/>
                <a:cs typeface="Arial" panose="020B0604020202020204" pitchFamily="34" charset="0"/>
              </a:defRPr>
            </a:lvl3pPr>
            <a:lvl4pPr marL="966788" indent="-285750">
              <a:buFont typeface="Wingdings" panose="05000000000000000000" pitchFamily="2" charset="2"/>
              <a:buChar char="§"/>
              <a:defRPr sz="2000">
                <a:latin typeface="Arial" panose="020B0604020202020204" pitchFamily="34" charset="0"/>
                <a:cs typeface="Arial" panose="020B0604020202020204" pitchFamily="34" charset="0"/>
              </a:defRPr>
            </a:lvl4pPr>
            <a:lvl5pPr marL="1206500" indent="-28575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D89C1D5-2B3A-4549-AD89-056D591A9B50}" type="datetime1">
              <a:rPr lang="en-US" smtClean="0"/>
              <a:t>9/23/2026</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0029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5400" b="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431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406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728FE-7D17-4B40-8E02-FEC87CD3EBE5}" type="datetime1">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742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375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7D339923-B1D9-4489-A159-4E70B4CC19CD}" type="datetime1">
              <a:rPr lang="en-US" smtClean="0"/>
              <a:t>9/23/2026</a:t>
            </a:fld>
            <a:endParaRPr lang="en-US" dirty="0"/>
          </a:p>
        </p:txBody>
      </p:sp>
      <p:sp>
        <p:nvSpPr>
          <p:cNvPr id="8" name="Footer Placeholder 7"/>
          <p:cNvSpPr>
            <a:spLocks noGrp="1"/>
          </p:cNvSpPr>
          <p:nvPr>
            <p:ph type="ftr" sz="quarter" idx="11"/>
          </p:nvPr>
        </p:nvSpPr>
        <p:spPr/>
        <p:txBody>
          <a:bodyPr/>
          <a:lstStyle>
            <a:lvl1pPr>
              <a:defRPr sz="1100" b="1" i="1">
                <a:solidFill>
                  <a:srgbClr val="FFFFFF"/>
                </a:solidFill>
                <a:latin typeface="Arial" panose="020B0604020202020204" pitchFamily="34" charset="0"/>
                <a:cs typeface="Arial" panose="020B060402020202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417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A8E0C1-420F-451F-97BF-2F3DB7AE854F}" type="datetime1">
              <a:rPr lang="en-US" smtClean="0"/>
              <a:t>9/23/2026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8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998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298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80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5AAA0C0-4914-4A4C-A380-48F2C02D8E06}" type="datetime1">
              <a:rPr lang="en-US" smtClean="0"/>
              <a:t>9/23/2026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100" b="1" i="1"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4421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Georgia" panose="02040502050405020303"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Tx/>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csk12.org/calendar25/files/26/MSCS%20Assessment%20Calendar%202026%202027%20FINAL%20PDF%2007_13_26.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scsk12.org/calendar25/files/26/2026-2027%20MSCS%20Reporting%20Periods.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tn.gov/education/districts/academic-standards.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csk12.org/students-parent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rgbClr val="00B050"/>
                </a:solidFill>
                <a:latin typeface="Arial" panose="020B0604020202020204" pitchFamily="34" charset="0"/>
                <a:cs typeface="Arial" panose="020B0604020202020204" pitchFamily="34" charset="0"/>
              </a:rPr>
              <a:t>2026-27</a:t>
            </a:r>
            <a:r>
              <a:rPr lang="en-US" sz="6000" b="1" dirty="0">
                <a:solidFill>
                  <a:srgbClr val="FF0000"/>
                </a:solidFill>
                <a:latin typeface="Arial" panose="020B0604020202020204" pitchFamily="34" charset="0"/>
                <a:cs typeface="Arial" panose="020B0604020202020204" pitchFamily="34" charset="0"/>
              </a:rPr>
              <a:t> </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solidFill>
                  <a:srgbClr val="00B050"/>
                </a:solidFill>
              </a:rPr>
              <a:t>South Park Elementary School</a:t>
            </a:r>
          </a:p>
          <a:p>
            <a:r>
              <a:rPr lang="en-US" cap="none" dirty="0">
                <a:solidFill>
                  <a:srgbClr val="00B050"/>
                </a:solidFill>
              </a:rPr>
              <a:t>August 26,2026</a:t>
            </a:r>
          </a:p>
          <a:p>
            <a:r>
              <a:rPr lang="en-US" cap="none" dirty="0">
                <a:solidFill>
                  <a:srgbClr val="00B050"/>
                </a:solidFill>
              </a:rPr>
              <a:t>PLC K. Jones</a:t>
            </a:r>
          </a:p>
        </p:txBody>
      </p:sp>
      <p:sp>
        <p:nvSpPr>
          <p:cNvPr id="4" name="TextBox 3"/>
          <p:cNvSpPr txBox="1"/>
          <p:nvPr/>
        </p:nvSpPr>
        <p:spPr>
          <a:xfrm>
            <a:off x="8581053" y="5943599"/>
            <a:ext cx="3610947" cy="369332"/>
          </a:xfrm>
          <a:prstGeom prst="rect">
            <a:avLst/>
          </a:prstGeom>
          <a:noFill/>
        </p:spPr>
        <p:txBody>
          <a:bodyPr wrap="square" rtlCol="0">
            <a:spAutoFit/>
          </a:bodyPr>
          <a:lstStyle/>
          <a:p>
            <a:r>
              <a:rPr lang="en-US" dirty="0">
                <a:solidFill>
                  <a:srgbClr val="00B050"/>
                </a:solidFill>
                <a:latin typeface="Arial" panose="020B0604020202020204" pitchFamily="34" charset="0"/>
                <a:cs typeface="Arial" panose="020B0604020202020204" pitchFamily="34" charset="0"/>
              </a:rPr>
              <a:t>Revised August 2026</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9A120-59DF-4B77-AFD5-DF4EA49495CC}"/>
              </a:ext>
            </a:extLst>
          </p:cNvPr>
          <p:cNvSpPr>
            <a:spLocks noGrp="1"/>
          </p:cNvSpPr>
          <p:nvPr>
            <p:ph type="ctrTitle"/>
          </p:nvPr>
        </p:nvSpPr>
        <p:spPr>
          <a:xfrm>
            <a:off x="1097280" y="173620"/>
            <a:ext cx="10058400" cy="1492271"/>
          </a:xfrm>
        </p:spPr>
        <p:txBody>
          <a:bodyPr vert="horz" lIns="91440" tIns="45720" rIns="91440" bIns="45720" rtlCol="0" anchor="b">
            <a:normAutofit/>
          </a:bodyPr>
          <a:lstStyle/>
          <a:p>
            <a:r>
              <a:rPr lang="en-US" sz="5100" dirty="0">
                <a:solidFill>
                  <a:schemeClr val="tx1">
                    <a:lumMod val="85000"/>
                    <a:lumOff val="15000"/>
                  </a:schemeClr>
                </a:solidFill>
                <a:latin typeface="+mj-lt"/>
                <a:cs typeface="+mj-cs"/>
              </a:rPr>
              <a:t>South Park Annual Title 1 Meeting 					Agenda:</a:t>
            </a:r>
          </a:p>
        </p:txBody>
      </p:sp>
      <p:sp>
        <p:nvSpPr>
          <p:cNvPr id="11" name="Subtitle 10">
            <a:extLst>
              <a:ext uri="{FF2B5EF4-FFF2-40B4-BE49-F238E27FC236}">
                <a16:creationId xmlns:a16="http://schemas.microsoft.com/office/drawing/2014/main" id="{82D926FF-3ADF-8656-4936-E980B4321F41}"/>
              </a:ext>
            </a:extLst>
          </p:cNvPr>
          <p:cNvSpPr>
            <a:spLocks noGrp="1"/>
          </p:cNvSpPr>
          <p:nvPr>
            <p:ph type="subTitle" idx="1"/>
          </p:nvPr>
        </p:nvSpPr>
        <p:spPr>
          <a:xfrm>
            <a:off x="914400" y="1665891"/>
            <a:ext cx="10359341" cy="4468691"/>
          </a:xfrm>
        </p:spPr>
        <p:txBody>
          <a:bodyPr>
            <a:normAutofit fontScale="55000" lnSpcReduction="20000"/>
          </a:bodyPr>
          <a:lstStyle/>
          <a:p>
            <a:r>
              <a:rPr lang="en-US" dirty="0"/>
              <a:t>• Purpose of Title I </a:t>
            </a:r>
          </a:p>
          <a:p>
            <a:r>
              <a:rPr lang="en-US" dirty="0"/>
              <a:t>• Reporting Pupil Progress </a:t>
            </a:r>
          </a:p>
          <a:p>
            <a:r>
              <a:rPr lang="en-US" dirty="0"/>
              <a:t>• Parent-Teacher Conferences</a:t>
            </a:r>
          </a:p>
          <a:p>
            <a:r>
              <a:rPr lang="en-US" dirty="0"/>
              <a:t> • Parent &amp; Family Engagement Requirements</a:t>
            </a:r>
          </a:p>
          <a:p>
            <a:r>
              <a:rPr lang="en-US" dirty="0"/>
              <a:t> • Availability of Parent Training </a:t>
            </a:r>
          </a:p>
          <a:p>
            <a:r>
              <a:rPr lang="en-US" dirty="0"/>
              <a:t>• District/School Progress/School Status</a:t>
            </a:r>
          </a:p>
          <a:p>
            <a:r>
              <a:rPr lang="en-US" dirty="0"/>
              <a:t> • School Improvement Plan</a:t>
            </a:r>
          </a:p>
          <a:p>
            <a:r>
              <a:rPr lang="en-US" dirty="0"/>
              <a:t> • Curriculum the School Uses</a:t>
            </a:r>
          </a:p>
          <a:p>
            <a:r>
              <a:rPr lang="en-US" dirty="0"/>
              <a:t> • Opportunities for Additional Parent Meetings</a:t>
            </a:r>
          </a:p>
          <a:p>
            <a:r>
              <a:rPr lang="en-US" dirty="0"/>
              <a:t> • Teacher Qualifications</a:t>
            </a:r>
          </a:p>
          <a:p>
            <a:r>
              <a:rPr lang="en-US" dirty="0"/>
              <a:t> • Parents’ Right to Know</a:t>
            </a:r>
          </a:p>
          <a:p>
            <a:r>
              <a:rPr lang="en-US" dirty="0"/>
              <a:t> • Notice of Title I School Status</a:t>
            </a:r>
          </a:p>
          <a:p>
            <a:r>
              <a:rPr lang="en-US" dirty="0"/>
              <a:t> • School/Parent Compact</a:t>
            </a:r>
          </a:p>
          <a:p>
            <a:r>
              <a:rPr lang="en-US" dirty="0"/>
              <a:t> • Student Code of Conduct</a:t>
            </a:r>
          </a:p>
        </p:txBody>
      </p:sp>
      <p:sp>
        <p:nvSpPr>
          <p:cNvPr id="4" name="Slide Number Placeholder 3">
            <a:extLst>
              <a:ext uri="{FF2B5EF4-FFF2-40B4-BE49-F238E27FC236}">
                <a16:creationId xmlns:a16="http://schemas.microsoft.com/office/drawing/2014/main" id="{23716147-2A82-F7ED-FAA3-530DE3E58B6B}"/>
              </a:ext>
            </a:extLst>
          </p:cNvPr>
          <p:cNvSpPr>
            <a:spLocks noGrp="1"/>
          </p:cNvSpPr>
          <p:nvPr>
            <p:ph type="sldNum" sz="quarter" idx="4294967295"/>
          </p:nvPr>
        </p:nvSpPr>
        <p:spPr>
          <a:xfrm>
            <a:off x="10880725" y="6459538"/>
            <a:ext cx="131127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2</a:t>
            </a:fld>
            <a:endParaRPr lang="en-US"/>
          </a:p>
        </p:txBody>
      </p:sp>
    </p:spTree>
    <p:extLst>
      <p:ext uri="{BB962C8B-B14F-4D97-AF65-F5344CB8AC3E}">
        <p14:creationId xmlns:p14="http://schemas.microsoft.com/office/powerpoint/2010/main" val="1016143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Why are we here?</a:t>
            </a:r>
          </a:p>
        </p:txBody>
      </p:sp>
      <p:sp>
        <p:nvSpPr>
          <p:cNvPr id="3" name="Content Placeholder 2"/>
          <p:cNvSpPr>
            <a:spLocks noGrp="1"/>
          </p:cNvSpPr>
          <p:nvPr>
            <p:ph idx="1"/>
          </p:nvPr>
        </p:nvSpPr>
        <p:spPr>
          <a:xfrm>
            <a:off x="6319777" y="196596"/>
            <a:ext cx="5428527" cy="6817661"/>
          </a:xfrm>
        </p:spPr>
        <p:txBody>
          <a:bodyPr anchor="ctr">
            <a:normAutofit/>
          </a:bodyPr>
          <a:lstStyle/>
          <a:p>
            <a:r>
              <a:rPr lang="en-US" sz="1600" dirty="0">
                <a:solidFill>
                  <a:schemeClr val="tx1">
                    <a:lumMod val="85000"/>
                    <a:lumOff val="15000"/>
                  </a:schemeClr>
                </a:solidFill>
              </a:rPr>
              <a:t>The Every Student Succeeds Act (ESSA) requires that each Title I school hold an annual meeting of Title I families in order to:</a:t>
            </a:r>
          </a:p>
          <a:p>
            <a:pPr lvl="3">
              <a:buFont typeface="Arial" panose="020B0604020202020204" pitchFamily="34" charset="0"/>
              <a:buChar char="•"/>
            </a:pPr>
            <a:r>
              <a:rPr lang="en-US" sz="1600" dirty="0">
                <a:solidFill>
                  <a:schemeClr val="tx1">
                    <a:lumMod val="85000"/>
                    <a:lumOff val="15000"/>
                  </a:schemeClr>
                </a:solidFill>
              </a:rPr>
              <a:t>inform you of your school’s participation in Title I,</a:t>
            </a:r>
          </a:p>
          <a:p>
            <a:pPr lvl="3">
              <a:buFont typeface="Arial" panose="020B0604020202020204" pitchFamily="34" charset="0"/>
              <a:buChar char="•"/>
            </a:pPr>
            <a:r>
              <a:rPr lang="en-US" sz="1600" dirty="0">
                <a:solidFill>
                  <a:schemeClr val="tx1">
                    <a:lumMod val="85000"/>
                    <a:lumOff val="15000"/>
                  </a:schemeClr>
                </a:solidFill>
              </a:rPr>
              <a:t>explain the requirements of Title I, and</a:t>
            </a:r>
          </a:p>
          <a:p>
            <a:pPr lvl="3">
              <a:buFont typeface="Arial" panose="020B0604020202020204" pitchFamily="34" charset="0"/>
              <a:buChar char="•"/>
            </a:pPr>
            <a:r>
              <a:rPr lang="en-US" sz="1600" dirty="0">
                <a:solidFill>
                  <a:schemeClr val="tx1">
                    <a:lumMod val="85000"/>
                    <a:lumOff val="15000"/>
                  </a:schemeClr>
                </a:solidFill>
              </a:rPr>
              <a:t>explain your rights as parents and family members to be involved.</a:t>
            </a:r>
          </a:p>
          <a:p>
            <a:pPr fontAlgn="base"/>
            <a:r>
              <a:rPr lang="en-US" sz="1600" dirty="0"/>
              <a:t>Teachers are considered “highly qualified” under the ESSA ACT if they demonstrate subject knowledge in the core content areas, hold at least a bachelor’s degree, and have been issued a license from the State Department of Education.​</a:t>
            </a:r>
          </a:p>
          <a:p>
            <a:pPr fontAlgn="base"/>
            <a:r>
              <a:rPr lang="en-US" sz="1600" dirty="0"/>
              <a:t>​</a:t>
            </a:r>
          </a:p>
          <a:p>
            <a:pPr fontAlgn="base"/>
            <a:r>
              <a:rPr lang="en-US" sz="2400" b="1" dirty="0"/>
              <a:t>All teachers at South Park Elementary are “highly qualified” teachers.</a:t>
            </a:r>
            <a:r>
              <a:rPr lang="en-US" sz="2400" dirty="0"/>
              <a:t>​</a:t>
            </a:r>
            <a:endParaRPr lang="en-US" sz="1000" dirty="0"/>
          </a:p>
          <a:p>
            <a:pPr lvl="0" fontAlgn="base"/>
            <a:r>
              <a:rPr lang="en-US" sz="2400" dirty="0"/>
              <a:t>​</a:t>
            </a:r>
            <a:endParaRPr lang="en-US" sz="1050" dirty="0"/>
          </a:p>
          <a:p>
            <a:pPr lvl="1"/>
            <a:endParaRPr lang="en-US" dirty="0">
              <a:solidFill>
                <a:schemeClr val="tx1">
                  <a:lumMod val="85000"/>
                  <a:lumOff val="15000"/>
                </a:schemeClr>
              </a:solidFill>
            </a:endParaRPr>
          </a:p>
          <a:p>
            <a:pPr lvl="1"/>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3</a:t>
            </a:fld>
            <a:endParaRPr lang="en-US">
              <a:solidFill>
                <a:schemeClr val="tx1">
                  <a:lumMod val="65000"/>
                  <a:lumOff val="35000"/>
                </a:schemeClr>
              </a:solidFill>
            </a:endParaRPr>
          </a:p>
        </p:txBody>
      </p:sp>
    </p:spTree>
    <p:extLst>
      <p:ext uri="{BB962C8B-B14F-4D97-AF65-F5344CB8AC3E}">
        <p14:creationId xmlns:p14="http://schemas.microsoft.com/office/powerpoint/2010/main" val="2902294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is a Title I school?</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500">
                <a:solidFill>
                  <a:schemeClr val="tx1">
                    <a:lumMod val="85000"/>
                    <a:lumOff val="15000"/>
                  </a:schemeClr>
                </a:solidFill>
              </a:rPr>
              <a:t>Title I was passed in 1965 under the Elementary and Secondary Education Act (ESEA). It is the largest federal assistance program for our nation’s schools. </a:t>
            </a:r>
          </a:p>
          <a:p>
            <a:r>
              <a:rPr lang="en-US" sz="1500">
                <a:solidFill>
                  <a:schemeClr val="tx1">
                    <a:lumMod val="85000"/>
                    <a:lumOff val="15000"/>
                  </a:schemeClr>
                </a:solidFill>
              </a:rPr>
              <a:t>Title I schools receive extra funding (Title I dollars) from the federal government. These dollars are used to:</a:t>
            </a:r>
          </a:p>
          <a:p>
            <a:pPr lvl="3">
              <a:buFont typeface="Arial" panose="020B0604020202020204" pitchFamily="34" charset="0"/>
              <a:buChar char="•"/>
            </a:pPr>
            <a:r>
              <a:rPr lang="en-US" sz="1500">
                <a:solidFill>
                  <a:schemeClr val="tx1">
                    <a:lumMod val="85000"/>
                    <a:lumOff val="15000"/>
                  </a:schemeClr>
                </a:solidFill>
              </a:rPr>
              <a:t>identify students experiencing academic difficulties and provide assistance to help these students;</a:t>
            </a:r>
          </a:p>
          <a:p>
            <a:pPr lvl="3">
              <a:buFont typeface="Arial" panose="020B0604020202020204" pitchFamily="34" charset="0"/>
              <a:buChar char="•"/>
            </a:pPr>
            <a:r>
              <a:rPr lang="en-US" sz="1500">
                <a:solidFill>
                  <a:schemeClr val="tx1">
                    <a:lumMod val="85000"/>
                    <a:lumOff val="15000"/>
                  </a:schemeClr>
                </a:solidFill>
              </a:rPr>
              <a:t>purchase additional staff, programs, materials, and/or supplies; and</a:t>
            </a:r>
          </a:p>
          <a:p>
            <a:pPr lvl="3">
              <a:buFont typeface="Arial" panose="020B0604020202020204" pitchFamily="34" charset="0"/>
              <a:buChar char="•"/>
            </a:pPr>
            <a:r>
              <a:rPr lang="en-US" sz="1500">
                <a:solidFill>
                  <a:schemeClr val="tx1">
                    <a:lumMod val="85000"/>
                    <a:lumOff val="15000"/>
                  </a:schemeClr>
                </a:solidFill>
              </a:rPr>
              <a:t>conduct parent and family engagement meetings, trainings, events, and/or activities.</a:t>
            </a:r>
          </a:p>
          <a:p>
            <a:pPr lvl="1"/>
            <a:endParaRPr lang="en-US" sz="1500">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4</a:t>
            </a:fld>
            <a:endParaRPr lang="en-US">
              <a:solidFill>
                <a:schemeClr val="tx1">
                  <a:lumMod val="65000"/>
                  <a:lumOff val="35000"/>
                </a:schemeClr>
              </a:solidFill>
            </a:endParaRPr>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latin typeface="Arial" panose="020B0604020202020204" pitchFamily="34" charset="0"/>
                <a:ea typeface="Batang" pitchFamily="18" charset="-127"/>
                <a:cs typeface="Arial" panose="020B0604020202020204" pitchFamily="34" charset="0"/>
              </a:rPr>
              <a:t>What is </a:t>
            </a:r>
            <a:r>
              <a:rPr lang="en-US" sz="3200">
                <a:solidFill>
                  <a:srgbClr val="FFFFFF"/>
                </a:solidFill>
                <a:ea typeface="Batang" pitchFamily="18" charset="-127"/>
              </a:rPr>
              <a:t>the State Report Card?</a:t>
            </a:r>
            <a:endParaRPr lang="en-US" sz="3200">
              <a:solidFill>
                <a:srgbClr val="FFFFFF"/>
              </a:solidFill>
            </a:endParaRPr>
          </a:p>
        </p:txBody>
      </p:sp>
      <p:sp>
        <p:nvSpPr>
          <p:cNvPr id="3" name="Content Placeholder 2"/>
          <p:cNvSpPr>
            <a:spLocks noGrp="1"/>
          </p:cNvSpPr>
          <p:nvPr>
            <p:ph idx="1"/>
          </p:nvPr>
        </p:nvSpPr>
        <p:spPr>
          <a:xfrm>
            <a:off x="6570206" y="1111753"/>
            <a:ext cx="5057396" cy="4628275"/>
          </a:xfrm>
        </p:spPr>
        <p:txBody>
          <a:bodyPr anchor="ctr">
            <a:normAutofit fontScale="55000" lnSpcReduction="20000"/>
          </a:bodyPr>
          <a:lstStyle/>
          <a:p>
            <a:pPr marL="0" indent="0">
              <a:buClrTx/>
              <a:buNone/>
            </a:pPr>
            <a:r>
              <a:rPr lang="en-US" sz="4000" dirty="0">
                <a:solidFill>
                  <a:schemeClr val="tx1">
                    <a:lumMod val="85000"/>
                    <a:lumOff val="15000"/>
                  </a:schemeClr>
                </a:solidFill>
                <a:latin typeface="Aptos Slab Black" panose="020F0502020204030204" pitchFamily="34" charset="0"/>
              </a:rPr>
              <a:t>South Park’s School Letter Grade</a:t>
            </a:r>
            <a:r>
              <a:rPr lang="en-US" sz="4000" dirty="0">
                <a:solidFill>
                  <a:schemeClr val="tx1">
                    <a:lumMod val="85000"/>
                    <a:lumOff val="15000"/>
                  </a:schemeClr>
                </a:solidFill>
              </a:rPr>
              <a:t>:</a:t>
            </a:r>
          </a:p>
          <a:p>
            <a:pPr marL="0" indent="0">
              <a:buClrTx/>
              <a:buNone/>
            </a:pPr>
            <a:r>
              <a:rPr lang="en-US" sz="4000" dirty="0">
                <a:solidFill>
                  <a:schemeClr val="tx1">
                    <a:lumMod val="85000"/>
                    <a:lumOff val="15000"/>
                  </a:schemeClr>
                </a:solidFill>
                <a:latin typeface="Aptos Slab Black" panose="020F0502020204030204" pitchFamily="34" charset="0"/>
              </a:rPr>
              <a:t>			D</a:t>
            </a:r>
          </a:p>
          <a:p>
            <a:pPr marL="0" indent="0">
              <a:buClrTx/>
              <a:buNone/>
            </a:pPr>
            <a:endParaRPr lang="en-US" sz="4000" dirty="0">
              <a:solidFill>
                <a:schemeClr val="tx1">
                  <a:lumMod val="85000"/>
                  <a:lumOff val="15000"/>
                </a:schemeClr>
              </a:solidFill>
              <a:latin typeface="Aptos Slab Black" panose="020F0502020204030204" pitchFamily="34" charset="0"/>
            </a:endParaRPr>
          </a:p>
          <a:p>
            <a:pPr marL="0" indent="0">
              <a:buClrTx/>
              <a:buNone/>
            </a:pPr>
            <a:r>
              <a:rPr lang="en-US" sz="4000" dirty="0">
                <a:solidFill>
                  <a:schemeClr val="tx1">
                    <a:lumMod val="85000"/>
                    <a:lumOff val="15000"/>
                  </a:schemeClr>
                </a:solidFill>
                <a:latin typeface="Aptos Slab Black" panose="020F0502020204030204" pitchFamily="34" charset="0"/>
              </a:rPr>
              <a:t>South Park’s  School Level:</a:t>
            </a:r>
          </a:p>
          <a:p>
            <a:pPr marL="0" indent="0">
              <a:buClrTx/>
              <a:buNone/>
            </a:pPr>
            <a:r>
              <a:rPr lang="en-US" sz="4000" dirty="0">
                <a:solidFill>
                  <a:schemeClr val="tx1">
                    <a:lumMod val="85000"/>
                    <a:lumOff val="15000"/>
                  </a:schemeClr>
                </a:solidFill>
                <a:latin typeface="Aptos Slab Black" panose="020F0502020204030204" pitchFamily="34" charset="0"/>
              </a:rPr>
              <a:t>			1</a:t>
            </a:r>
          </a:p>
          <a:p>
            <a:pPr>
              <a:buClrTx/>
              <a:buFont typeface="Wingdings" panose="05000000000000000000" pitchFamily="2" charset="2"/>
              <a:buChar char="§"/>
            </a:pPr>
            <a:endParaRPr lang="en-US" sz="600" dirty="0">
              <a:solidFill>
                <a:schemeClr val="tx1">
                  <a:lumMod val="85000"/>
                  <a:lumOff val="15000"/>
                </a:schemeClr>
              </a:solidFill>
            </a:endParaRPr>
          </a:p>
          <a:p>
            <a:pPr>
              <a:buClrTx/>
              <a:buFont typeface="Wingdings" panose="05000000000000000000" pitchFamily="2" charset="2"/>
              <a:buChar char="§"/>
            </a:pPr>
            <a:endParaRPr lang="en-US" sz="600" dirty="0">
              <a:solidFill>
                <a:schemeClr val="tx1">
                  <a:lumMod val="85000"/>
                  <a:lumOff val="15000"/>
                </a:schemeClr>
              </a:solidFill>
            </a:endParaRPr>
          </a:p>
          <a:p>
            <a:pPr>
              <a:buClrTx/>
              <a:buFont typeface="Wingdings" panose="05000000000000000000" pitchFamily="2" charset="2"/>
              <a:buChar char="§"/>
            </a:pPr>
            <a:endParaRPr lang="en-US" sz="600" dirty="0">
              <a:solidFill>
                <a:schemeClr val="tx1">
                  <a:lumMod val="85000"/>
                  <a:lumOff val="15000"/>
                </a:schemeClr>
              </a:solidFill>
            </a:endParaRPr>
          </a:p>
          <a:p>
            <a:pPr>
              <a:buClrTx/>
              <a:buFont typeface="Wingdings" panose="05000000000000000000" pitchFamily="2" charset="2"/>
              <a:buChar char="§"/>
            </a:pPr>
            <a:endParaRPr lang="en-US" sz="600" dirty="0">
              <a:solidFill>
                <a:schemeClr val="tx1">
                  <a:lumMod val="85000"/>
                  <a:lumOff val="15000"/>
                </a:schemeClr>
              </a:solidFill>
            </a:endParaRPr>
          </a:p>
          <a:p>
            <a:pPr>
              <a:buClrTx/>
              <a:buFont typeface="Wingdings" panose="05000000000000000000" pitchFamily="2" charset="2"/>
              <a:buChar char="§"/>
            </a:pPr>
            <a:endParaRPr lang="en-US" sz="600" dirty="0">
              <a:solidFill>
                <a:schemeClr val="tx1">
                  <a:lumMod val="85000"/>
                  <a:lumOff val="15000"/>
                </a:schemeClr>
              </a:solidFill>
            </a:endParaRPr>
          </a:p>
          <a:p>
            <a:pPr>
              <a:buClrTx/>
              <a:buFont typeface="Wingdings" panose="05000000000000000000" pitchFamily="2" charset="2"/>
              <a:buChar char="§"/>
            </a:pPr>
            <a:r>
              <a:rPr lang="en-US" sz="600" dirty="0">
                <a:solidFill>
                  <a:schemeClr val="tx1">
                    <a:lumMod val="85000"/>
                    <a:lumOff val="15000"/>
                  </a:schemeClr>
                </a:solidFill>
              </a:rPr>
              <a:t>TDOE releases an annual Report Card on Tennessee schools. </a:t>
            </a:r>
          </a:p>
          <a:p>
            <a:pPr>
              <a:buClrTx/>
              <a:buFont typeface="Wingdings" panose="05000000000000000000" pitchFamily="2" charset="2"/>
              <a:buChar char="§"/>
            </a:pPr>
            <a:r>
              <a:rPr lang="en-US" sz="600" dirty="0">
                <a:solidFill>
                  <a:schemeClr val="tx1">
                    <a:lumMod val="85000"/>
                    <a:lumOff val="15000"/>
                  </a:schemeClr>
                </a:solidFill>
              </a:rPr>
              <a:t>This report displays state-, district-, and school-level data for each school year. </a:t>
            </a:r>
          </a:p>
          <a:p>
            <a:pPr>
              <a:buClrTx/>
              <a:buFont typeface="Wingdings" panose="05000000000000000000" pitchFamily="2" charset="2"/>
              <a:buChar char="§"/>
            </a:pPr>
            <a:r>
              <a:rPr lang="en-US" sz="600" dirty="0">
                <a:solidFill>
                  <a:schemeClr val="tx1">
                    <a:lumMod val="85000"/>
                    <a:lumOff val="15000"/>
                  </a:schemeClr>
                </a:solidFill>
              </a:rPr>
              <a:t>It includes information on demographics, achievement, academic growth, attendance, graduation rate and more. </a:t>
            </a:r>
          </a:p>
          <a:p>
            <a:pPr>
              <a:buClrTx/>
              <a:buFont typeface="Wingdings" panose="05000000000000000000" pitchFamily="2" charset="2"/>
              <a:buChar char="§"/>
            </a:pPr>
            <a:r>
              <a:rPr lang="en-US" sz="600" dirty="0">
                <a:solidFill>
                  <a:schemeClr val="tx1">
                    <a:lumMod val="85000"/>
                    <a:lumOff val="15000"/>
                  </a:schemeClr>
                </a:solidFill>
              </a:rPr>
              <a:t>You can view the data statewide, or you can choose a specific district or school.</a:t>
            </a:r>
          </a:p>
          <a:p>
            <a:pPr>
              <a:buClrTx/>
              <a:buFont typeface="Wingdings" panose="05000000000000000000" pitchFamily="2" charset="2"/>
              <a:buChar char="§"/>
            </a:pPr>
            <a:r>
              <a:rPr lang="en-US" sz="600" dirty="0">
                <a:solidFill>
                  <a:schemeClr val="tx1">
                    <a:lumMod val="85000"/>
                    <a:lumOff val="15000"/>
                  </a:schemeClr>
                </a:solidFill>
              </a:rPr>
              <a:t>You can view the report card here:</a:t>
            </a:r>
          </a:p>
          <a:p>
            <a:pPr marL="598043" lvl="3" indent="0">
              <a:buNone/>
            </a:pPr>
            <a:r>
              <a:rPr lang="en-US" sz="600" dirty="0">
                <a:solidFill>
                  <a:schemeClr val="tx1">
                    <a:lumMod val="85000"/>
                    <a:lumOff val="15000"/>
                  </a:schemeClr>
                </a:solidFill>
                <a:hlinkClick r:id="rId3"/>
              </a:rPr>
              <a:t>https://www.tn.gov/education/families/report-card.html</a:t>
            </a:r>
            <a:r>
              <a:rPr lang="en-US" sz="600" dirty="0">
                <a:solidFill>
                  <a:schemeClr val="tx1">
                    <a:lumMod val="85000"/>
                    <a:lumOff val="15000"/>
                  </a:schemeClr>
                </a:solidFill>
              </a:rPr>
              <a:t> </a:t>
            </a: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5</a:t>
            </a:fld>
            <a:endParaRPr lang="en-US">
              <a:solidFill>
                <a:schemeClr val="tx1">
                  <a:lumMod val="65000"/>
                  <a:lumOff val="35000"/>
                </a:schemeClr>
              </a:solidFill>
            </a:endParaRPr>
          </a:p>
        </p:txBody>
      </p:sp>
    </p:spTree>
    <p:extLst>
      <p:ext uri="{BB962C8B-B14F-4D97-AF65-F5344CB8AC3E}">
        <p14:creationId xmlns:p14="http://schemas.microsoft.com/office/powerpoint/2010/main" val="2918587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are our schoolwide program goals?</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100">
                <a:solidFill>
                  <a:schemeClr val="tx1">
                    <a:lumMod val="85000"/>
                    <a:lumOff val="15000"/>
                  </a:schemeClr>
                </a:solidFill>
              </a:rPr>
              <a:t>By May 2029, South Park Elementary School will increase the percentage of students who score proficient in 3-5 ELA  for all students from 24.2% (2026) to 70.0% (2029) students with disabilities (SWD) from 16.8% (2026) to 70.0% (2029); English Language Learners (ELL) from 20.0% (2026)to 70.0% (2029) and B/H/NA from 16.5% to 70.0% (2029)</a:t>
            </a:r>
          </a:p>
          <a:p>
            <a:pPr marL="0" indent="0">
              <a:buNone/>
            </a:pPr>
            <a:endParaRPr lang="en-US" sz="1100">
              <a:solidFill>
                <a:schemeClr val="tx1">
                  <a:lumMod val="85000"/>
                  <a:lumOff val="15000"/>
                </a:schemeClr>
              </a:solidFill>
            </a:endParaRPr>
          </a:p>
          <a:p>
            <a:pPr marL="406400" lvl="1"/>
            <a:r>
              <a:rPr lang="en-US" sz="1100">
                <a:solidFill>
                  <a:schemeClr val="tx1">
                    <a:lumMod val="85000"/>
                    <a:lumOff val="15000"/>
                  </a:schemeClr>
                </a:solidFill>
              </a:rPr>
              <a:t>By Spring 2029,South Park Elementary will increase the percentage of students in grades 3-5 meeting or exceeding expectations in math from 21.9% to 45%, for all students and from 30.6% to 45.6% for  subgroups B/AA, H, E.D and SPED students.</a:t>
            </a:r>
          </a:p>
          <a:p>
            <a:pPr marL="63500" lvl="1" indent="0">
              <a:buNone/>
            </a:pPr>
            <a:endParaRPr lang="en-US" sz="1100">
              <a:solidFill>
                <a:schemeClr val="tx1">
                  <a:lumMod val="85000"/>
                  <a:lumOff val="15000"/>
                </a:schemeClr>
              </a:solidFill>
            </a:endParaRPr>
          </a:p>
          <a:p>
            <a:r>
              <a:rPr lang="en-US" sz="1100">
                <a:solidFill>
                  <a:schemeClr val="tx1">
                    <a:lumMod val="85000"/>
                    <a:lumOff val="15000"/>
                  </a:schemeClr>
                </a:solidFill>
              </a:rPr>
              <a:t>By Spring 2029,South Park Elementary will increase its average daily attendance rate from 91.5% in 2026 to 94.5% K-5 and reduce it’s projected chronic absenteeism from 27.1% to at least 18.0% for all students and subgroup ED from 29.6% to no more than 20.5% 2028-2029.</a:t>
            </a: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6</a:t>
            </a:fld>
            <a:endParaRPr lang="en-US">
              <a:solidFill>
                <a:schemeClr val="tx1">
                  <a:lumMod val="65000"/>
                  <a:lumOff val="35000"/>
                </a:schemeClr>
              </a:solidFill>
            </a:endParaRPr>
          </a:p>
        </p:txBody>
      </p:sp>
    </p:spTree>
    <p:extLst>
      <p:ext uri="{BB962C8B-B14F-4D97-AF65-F5344CB8AC3E}">
        <p14:creationId xmlns:p14="http://schemas.microsoft.com/office/powerpoint/2010/main" val="164693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8971D0-49E2-2993-646A-8DD65844041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710627-0096-6DA5-39E3-5959E4250BB8}"/>
              </a:ext>
            </a:extLst>
          </p:cNvPr>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curriculum does our school use?</a:t>
            </a:r>
          </a:p>
        </p:txBody>
      </p:sp>
      <p:sp>
        <p:nvSpPr>
          <p:cNvPr id="3" name="Content Placeholder 2">
            <a:extLst>
              <a:ext uri="{FF2B5EF4-FFF2-40B4-BE49-F238E27FC236}">
                <a16:creationId xmlns:a16="http://schemas.microsoft.com/office/drawing/2014/main" id="{35C7BE61-09FA-B4B7-9ACD-0EDE03163669}"/>
              </a:ext>
            </a:extLst>
          </p:cNvPr>
          <p:cNvSpPr>
            <a:spLocks noGrp="1"/>
          </p:cNvSpPr>
          <p:nvPr>
            <p:ph idx="1"/>
          </p:nvPr>
        </p:nvSpPr>
        <p:spPr>
          <a:xfrm>
            <a:off x="6570206" y="1111753"/>
            <a:ext cx="5057396" cy="4628275"/>
          </a:xfrm>
        </p:spPr>
        <p:txBody>
          <a:bodyPr anchor="ctr">
            <a:normAutofit/>
          </a:bodyPr>
          <a:lstStyle/>
          <a:p>
            <a:pPr marL="0" indent="0">
              <a:buClrTx/>
              <a:buNone/>
            </a:pPr>
            <a:r>
              <a:rPr lang="en-US" dirty="0">
                <a:solidFill>
                  <a:schemeClr val="tx1">
                    <a:lumMod val="85000"/>
                    <a:lumOff val="15000"/>
                  </a:schemeClr>
                </a:solidFill>
                <a:latin typeface="Arial" panose="020B0604020202020204" pitchFamily="34" charset="0"/>
                <a:cs typeface="Arial" panose="020B0604020202020204" pitchFamily="34" charset="0"/>
              </a:rPr>
              <a:t>South Park Elementary School uses the fol</a:t>
            </a:r>
            <a:r>
              <a:rPr lang="en-US" dirty="0">
                <a:solidFill>
                  <a:schemeClr val="tx1">
                    <a:lumMod val="85000"/>
                    <a:lumOff val="15000"/>
                  </a:schemeClr>
                </a:solidFill>
              </a:rPr>
              <a:t>lowing curricula to guide students toward mastery of state standards per grade level:</a:t>
            </a:r>
            <a:endParaRPr lang="en-US" dirty="0">
              <a:solidFill>
                <a:schemeClr val="tx1">
                  <a:lumMod val="85000"/>
                  <a:lumOff val="15000"/>
                </a:schemeClr>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lumMod val="85000"/>
                    <a:lumOff val="15000"/>
                  </a:schemeClr>
                </a:solidFill>
                <a:latin typeface="Arial" panose="020B0604020202020204" pitchFamily="34" charset="0"/>
                <a:cs typeface="Arial" panose="020B0604020202020204" pitchFamily="34" charset="0"/>
              </a:rPr>
              <a:t>ELA (Reading) – McGraw-Hill Wonders</a:t>
            </a:r>
          </a:p>
          <a:p>
            <a:pPr>
              <a:buClrTx/>
              <a:buFont typeface="Wingdings" panose="05000000000000000000" pitchFamily="2" charset="2"/>
              <a:buChar char="§"/>
            </a:pPr>
            <a:r>
              <a:rPr lang="en-US" dirty="0">
                <a:solidFill>
                  <a:schemeClr val="tx1">
                    <a:lumMod val="85000"/>
                    <a:lumOff val="15000"/>
                  </a:schemeClr>
                </a:solidFill>
                <a:latin typeface="Arial" panose="020B0604020202020204" pitchFamily="34" charset="0"/>
                <a:cs typeface="Arial" panose="020B0604020202020204" pitchFamily="34" charset="0"/>
              </a:rPr>
              <a:t>Math – Envision Mathematics</a:t>
            </a:r>
          </a:p>
          <a:p>
            <a:pPr>
              <a:buClrTx/>
              <a:buFont typeface="Wingdings" panose="05000000000000000000" pitchFamily="2" charset="2"/>
              <a:buChar char="§"/>
            </a:pPr>
            <a:r>
              <a:rPr lang="en-US" dirty="0">
                <a:solidFill>
                  <a:schemeClr val="tx1">
                    <a:lumMod val="85000"/>
                    <a:lumOff val="15000"/>
                  </a:schemeClr>
                </a:solidFill>
              </a:rPr>
              <a:t>Science – Savvas Elevate Science</a:t>
            </a:r>
          </a:p>
          <a:p>
            <a:pPr>
              <a:buClrTx/>
              <a:buFont typeface="Wingdings" panose="05000000000000000000" pitchFamily="2" charset="2"/>
              <a:buChar char="§"/>
            </a:pPr>
            <a:r>
              <a:rPr lang="en-US" dirty="0">
                <a:solidFill>
                  <a:schemeClr val="tx1">
                    <a:lumMod val="85000"/>
                    <a:lumOff val="15000"/>
                  </a:schemeClr>
                </a:solidFill>
              </a:rPr>
              <a:t>Social Studies – Studies Weekly</a:t>
            </a:r>
          </a:p>
          <a:p>
            <a:pPr>
              <a:buClrTx/>
              <a:buFont typeface="Wingdings" panose="05000000000000000000" pitchFamily="2" charset="2"/>
              <a:buChar char="§"/>
            </a:pPr>
            <a:r>
              <a:rPr lang="en-US" dirty="0">
                <a:solidFill>
                  <a:schemeClr val="tx1">
                    <a:lumMod val="85000"/>
                    <a:lumOff val="15000"/>
                  </a:schemeClr>
                </a:solidFill>
              </a:rPr>
              <a:t>RTI</a:t>
            </a:r>
            <a:r>
              <a:rPr lang="en-US" baseline="30000" dirty="0">
                <a:solidFill>
                  <a:schemeClr val="tx1">
                    <a:lumMod val="85000"/>
                    <a:lumOff val="15000"/>
                  </a:schemeClr>
                </a:solidFill>
              </a:rPr>
              <a:t>2</a:t>
            </a:r>
            <a:r>
              <a:rPr lang="en-US" dirty="0">
                <a:solidFill>
                  <a:schemeClr val="tx1">
                    <a:lumMod val="85000"/>
                    <a:lumOff val="15000"/>
                  </a:schemeClr>
                </a:solidFill>
              </a:rPr>
              <a:t>-A – </a:t>
            </a:r>
            <a:r>
              <a:rPr lang="en-US" dirty="0" err="1">
                <a:solidFill>
                  <a:schemeClr val="tx1">
                    <a:lumMod val="85000"/>
                    <a:lumOff val="15000"/>
                  </a:schemeClr>
                </a:solidFill>
              </a:rPr>
              <a:t>i</a:t>
            </a:r>
            <a:r>
              <a:rPr lang="en-US" dirty="0">
                <a:solidFill>
                  <a:schemeClr val="tx1">
                    <a:lumMod val="85000"/>
                    <a:lumOff val="15000"/>
                  </a:schemeClr>
                </a:solidFill>
              </a:rPr>
              <a:t>-Ready</a:t>
            </a:r>
          </a:p>
        </p:txBody>
      </p:sp>
      <p:sp>
        <p:nvSpPr>
          <p:cNvPr id="4" name="Slide Number Placeholder 3">
            <a:extLst>
              <a:ext uri="{FF2B5EF4-FFF2-40B4-BE49-F238E27FC236}">
                <a16:creationId xmlns:a16="http://schemas.microsoft.com/office/drawing/2014/main" id="{E3430EB5-084A-34EE-ED99-17E0715F84C1}"/>
              </a:ext>
            </a:extLst>
          </p:cNvPr>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7</a:t>
            </a:fld>
            <a:endParaRPr lang="en-US">
              <a:solidFill>
                <a:schemeClr val="tx1">
                  <a:lumMod val="65000"/>
                  <a:lumOff val="35000"/>
                </a:schemeClr>
              </a:solidFill>
            </a:endParaRPr>
          </a:p>
        </p:txBody>
      </p:sp>
    </p:spTree>
    <p:extLst>
      <p:ext uri="{BB962C8B-B14F-4D97-AF65-F5344CB8AC3E}">
        <p14:creationId xmlns:p14="http://schemas.microsoft.com/office/powerpoint/2010/main" val="2519580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latin typeface="Arial" panose="020B0604020202020204" pitchFamily="34" charset="0"/>
                <a:ea typeface="Batang" pitchFamily="18" charset="-127"/>
                <a:cs typeface="Arial" panose="020B0604020202020204" pitchFamily="34" charset="0"/>
              </a:rPr>
              <a:t>What tests will my child be taking</a:t>
            </a:r>
            <a:r>
              <a:rPr lang="en-US" sz="3200">
                <a:solidFill>
                  <a:srgbClr val="FFFFFF"/>
                </a:solidFill>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a:xfrm>
            <a:off x="6570206" y="1111753"/>
            <a:ext cx="5057396" cy="4628275"/>
          </a:xfrm>
        </p:spPr>
        <p:txBody>
          <a:bodyPr anchor="ctr">
            <a:normAutofit/>
          </a:bodyPr>
          <a:lstStyle/>
          <a:p>
            <a:pPr>
              <a:buClrTx/>
              <a:buFont typeface="Wingdings" panose="05000000000000000000" pitchFamily="2" charset="2"/>
              <a:buChar char="§"/>
            </a:pPr>
            <a:r>
              <a:rPr lang="en-US" sz="1000">
                <a:solidFill>
                  <a:schemeClr val="tx1">
                    <a:lumMod val="85000"/>
                    <a:lumOff val="15000"/>
                  </a:schemeClr>
                </a:solidFill>
                <a:latin typeface="Arial" panose="020B0604020202020204" pitchFamily="34" charset="0"/>
                <a:cs typeface="Arial" panose="020B0604020202020204" pitchFamily="34" charset="0"/>
              </a:rPr>
              <a:t>Universal Screener (Fall, Winter, Spring) </a:t>
            </a:r>
          </a:p>
          <a:p>
            <a:pPr lvl="1">
              <a:buFont typeface="Wingdings" panose="05000000000000000000" pitchFamily="2" charset="2"/>
              <a:buChar char="ü"/>
            </a:pPr>
            <a:r>
              <a:rPr lang="en-US" sz="1000">
                <a:solidFill>
                  <a:schemeClr val="tx1">
                    <a:lumMod val="85000"/>
                    <a:lumOff val="15000"/>
                  </a:schemeClr>
                </a:solidFill>
              </a:rPr>
              <a:t>The proficiency expectation is all students will score above the 25</a:t>
            </a:r>
            <a:r>
              <a:rPr lang="en-US" sz="1000" baseline="30000">
                <a:solidFill>
                  <a:schemeClr val="tx1">
                    <a:lumMod val="85000"/>
                    <a:lumOff val="15000"/>
                  </a:schemeClr>
                </a:solidFill>
              </a:rPr>
              <a:t>th</a:t>
            </a:r>
            <a:r>
              <a:rPr lang="en-US" sz="1000">
                <a:solidFill>
                  <a:schemeClr val="tx1">
                    <a:lumMod val="85000"/>
                    <a:lumOff val="15000"/>
                  </a:schemeClr>
                </a:solidFill>
              </a:rPr>
              <a:t> percentile.</a:t>
            </a:r>
            <a:endParaRPr lang="en-US" sz="1000">
              <a:solidFill>
                <a:schemeClr val="tx1">
                  <a:lumMod val="85000"/>
                  <a:lumOff val="15000"/>
                </a:schemeClr>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sz="1000">
                <a:solidFill>
                  <a:schemeClr val="tx1">
                    <a:lumMod val="85000"/>
                    <a:lumOff val="15000"/>
                  </a:schemeClr>
                </a:solidFill>
              </a:rPr>
              <a:t>CFAs (Common Formative Assessment) administered quarterly</a:t>
            </a:r>
          </a:p>
          <a:p>
            <a:pPr lvl="1">
              <a:buFont typeface="Wingdings" panose="05000000000000000000" pitchFamily="2" charset="2"/>
              <a:buChar char="ü"/>
            </a:pPr>
            <a:r>
              <a:rPr lang="en-US" sz="1000">
                <a:solidFill>
                  <a:schemeClr val="tx1">
                    <a:lumMod val="85000"/>
                    <a:lumOff val="15000"/>
                  </a:schemeClr>
                </a:solidFill>
              </a:rPr>
              <a:t>The proficiency expectation is all students will score at or above _70___ %.</a:t>
            </a:r>
          </a:p>
          <a:p>
            <a:pPr>
              <a:buClrTx/>
              <a:buFont typeface="Wingdings" panose="05000000000000000000" pitchFamily="2" charset="2"/>
              <a:buChar char="§"/>
            </a:pPr>
            <a:r>
              <a:rPr lang="en-US" sz="1000">
                <a:solidFill>
                  <a:schemeClr val="tx1">
                    <a:lumMod val="85000"/>
                    <a:lumOff val="15000"/>
                  </a:schemeClr>
                </a:solidFill>
                <a:latin typeface="Arial" panose="020B0604020202020204" pitchFamily="34" charset="0"/>
                <a:cs typeface="Arial" panose="020B0604020202020204" pitchFamily="34" charset="0"/>
              </a:rPr>
              <a:t>TCAP (April 2027)</a:t>
            </a:r>
          </a:p>
          <a:p>
            <a:pPr lvl="1">
              <a:buFont typeface="Wingdings" panose="05000000000000000000" pitchFamily="2" charset="2"/>
              <a:buChar char="ü"/>
            </a:pPr>
            <a:r>
              <a:rPr lang="en-US" sz="1000">
                <a:solidFill>
                  <a:schemeClr val="tx1">
                    <a:lumMod val="85000"/>
                    <a:lumOff val="15000"/>
                  </a:schemeClr>
                </a:solidFill>
                <a:latin typeface="Arial" panose="020B0604020202020204" pitchFamily="34" charset="0"/>
                <a:cs typeface="Arial" panose="020B0604020202020204" pitchFamily="34" charset="0"/>
              </a:rPr>
              <a:t>The proficiency expectation is all students score on-track or mastered on all content areas.</a:t>
            </a:r>
          </a:p>
          <a:p>
            <a:pPr lvl="2">
              <a:buFont typeface="Arial" panose="020B0604020202020204" pitchFamily="34" charset="0"/>
              <a:buChar char="•"/>
            </a:pPr>
            <a:r>
              <a:rPr lang="en-US" sz="1000">
                <a:solidFill>
                  <a:schemeClr val="tx1">
                    <a:lumMod val="85000"/>
                    <a:lumOff val="15000"/>
                  </a:schemeClr>
                </a:solidFill>
              </a:rPr>
              <a:t>South Park Elementary School is not a Reward School nor a Federal designation school such as an ATSI,TSI or a CSI school.</a:t>
            </a:r>
            <a:r>
              <a:rPr lang="en-US" sz="1000">
                <a:solidFill>
                  <a:schemeClr val="tx1">
                    <a:lumMod val="85000"/>
                    <a:lumOff val="15000"/>
                  </a:schemeClr>
                </a:solidFill>
                <a:latin typeface="Arial" panose="020B0604020202020204" pitchFamily="34" charset="0"/>
                <a:cs typeface="Arial" panose="020B0604020202020204" pitchFamily="34" charset="0"/>
              </a:rPr>
              <a:t> </a:t>
            </a:r>
          </a:p>
          <a:p>
            <a:pPr lvl="2">
              <a:buFont typeface="Arial" panose="020B0604020202020204" pitchFamily="34" charset="0"/>
              <a:buChar char="•"/>
            </a:pPr>
            <a:r>
              <a:rPr lang="en-US" sz="1000">
                <a:solidFill>
                  <a:schemeClr val="tx1">
                    <a:lumMod val="85000"/>
                    <a:lumOff val="15000"/>
                  </a:schemeClr>
                </a:solidFill>
              </a:rPr>
              <a:t>The following link is to the MSCS Assessment Calendar.  This calendar identifies when all scheduled assessments will be administered during SY27. </a:t>
            </a:r>
            <a:r>
              <a:rPr lang="en-US" sz="1000">
                <a:solidFill>
                  <a:schemeClr val="tx1">
                    <a:lumMod val="85000"/>
                    <a:lumOff val="15000"/>
                  </a:schemeClr>
                </a:solidFill>
                <a:hlinkClick r:id="rId3"/>
              </a:rPr>
              <a:t>https://www.scsk12.org/calendar25/files/26/MSCS%20Assessment%20Calendar%202026%202027%20FINAL%20PDF%2007_13_26.pdf</a:t>
            </a:r>
            <a:r>
              <a:rPr lang="en-US" sz="1000">
                <a:solidFill>
                  <a:schemeClr val="tx1">
                    <a:lumMod val="85000"/>
                    <a:lumOff val="15000"/>
                  </a:schemeClr>
                </a:solidFill>
              </a:rPr>
              <a:t> </a:t>
            </a:r>
            <a:endParaRPr lang="en-US" sz="1000">
              <a:solidFill>
                <a:schemeClr val="tx1">
                  <a:lumMod val="85000"/>
                  <a:lumOff val="15000"/>
                </a:schemeClr>
              </a:solidFill>
              <a:latin typeface="Arial" panose="020B0604020202020204" pitchFamily="34" charset="0"/>
              <a:cs typeface="Arial" panose="020B0604020202020204" pitchFamily="34" charset="0"/>
            </a:endParaRPr>
          </a:p>
          <a:p>
            <a:pPr lvl="2">
              <a:buFont typeface="Arial" panose="020B0604020202020204" pitchFamily="34" charset="0"/>
              <a:buChar char="•"/>
            </a:pPr>
            <a:r>
              <a:rPr lang="en-US" sz="1000">
                <a:solidFill>
                  <a:schemeClr val="tx1">
                    <a:lumMod val="85000"/>
                    <a:lumOff val="15000"/>
                  </a:schemeClr>
                </a:solidFill>
              </a:rPr>
              <a:t>For access to various a</a:t>
            </a:r>
            <a:r>
              <a:rPr lang="en-US" sz="1000">
                <a:solidFill>
                  <a:schemeClr val="tx1">
                    <a:lumMod val="85000"/>
                    <a:lumOff val="15000"/>
                  </a:schemeClr>
                </a:solidFill>
                <a:latin typeface="Arial" panose="020B0604020202020204" pitchFamily="34" charset="0"/>
                <a:cs typeface="Arial" panose="020B0604020202020204" pitchFamily="34" charset="0"/>
              </a:rPr>
              <a:t>ssessment resources, </a:t>
            </a:r>
            <a:r>
              <a:rPr lang="en-US" sz="1000">
                <a:solidFill>
                  <a:schemeClr val="tx1">
                    <a:lumMod val="85000"/>
                    <a:lumOff val="15000"/>
                  </a:schemeClr>
                </a:solidFill>
              </a:rPr>
              <a:t>please click the link(s) below:</a:t>
            </a:r>
          </a:p>
          <a:p>
            <a:pPr marL="455613" lvl="2" indent="0">
              <a:buNone/>
            </a:pPr>
            <a:r>
              <a:rPr lang="en-US" sz="1000">
                <a:solidFill>
                  <a:schemeClr val="tx1">
                    <a:lumMod val="85000"/>
                    <a:lumOff val="15000"/>
                  </a:schemeClr>
                </a:solidFill>
                <a:hlinkClick r:id="rId4"/>
              </a:rPr>
              <a:t>https://www.scsk12.org/calendar25/files/26/2026-2027%20MSCS%20Reporting%20Periods.pdf</a:t>
            </a:r>
            <a:r>
              <a:rPr lang="en-US" sz="1000">
                <a:solidFill>
                  <a:schemeClr val="tx1">
                    <a:lumMod val="85000"/>
                    <a:lumOff val="15000"/>
                  </a:schemeClr>
                </a:solidFill>
              </a:rPr>
              <a:t> </a:t>
            </a:r>
          </a:p>
          <a:p>
            <a:pPr marL="455613" lvl="2" indent="0">
              <a:buNone/>
            </a:pPr>
            <a:endParaRPr lang="en-US" sz="100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8</a:t>
            </a:fld>
            <a:endParaRPr lang="en-US">
              <a:solidFill>
                <a:schemeClr val="tx1">
                  <a:lumMod val="65000"/>
                  <a:lumOff val="35000"/>
                </a:schemeClr>
              </a:solidFill>
            </a:endParaRPr>
          </a:p>
        </p:txBody>
      </p:sp>
    </p:spTree>
    <p:extLst>
      <p:ext uri="{BB962C8B-B14F-4D97-AF65-F5344CB8AC3E}">
        <p14:creationId xmlns:p14="http://schemas.microsoft.com/office/powerpoint/2010/main" val="343912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curriculum does our school use?</a:t>
            </a:r>
          </a:p>
        </p:txBody>
      </p:sp>
      <p:sp>
        <p:nvSpPr>
          <p:cNvPr id="3" name="Content Placeholder 2"/>
          <p:cNvSpPr>
            <a:spLocks noGrp="1"/>
          </p:cNvSpPr>
          <p:nvPr>
            <p:ph idx="1"/>
          </p:nvPr>
        </p:nvSpPr>
        <p:spPr>
          <a:xfrm>
            <a:off x="6570206" y="1111753"/>
            <a:ext cx="5057396" cy="4628275"/>
          </a:xfrm>
        </p:spPr>
        <p:txBody>
          <a:bodyPr anchor="ctr">
            <a:normAutofit/>
          </a:bodyPr>
          <a:lstStyle/>
          <a:p>
            <a:pPr>
              <a:buClrTx/>
              <a:buFont typeface="Wingdings" panose="05000000000000000000" pitchFamily="2" charset="2"/>
              <a:buChar char="§"/>
            </a:pPr>
            <a:r>
              <a:rPr lang="en-US">
                <a:solidFill>
                  <a:schemeClr val="tx1">
                    <a:lumMod val="85000"/>
                    <a:lumOff val="15000"/>
                  </a:schemeClr>
                </a:solidFill>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a:solidFill>
                  <a:schemeClr val="tx1">
                    <a:lumMod val="85000"/>
                    <a:lumOff val="15000"/>
                  </a:schemeClr>
                </a:solidFill>
                <a:latin typeface="Arial" panose="020B0604020202020204" pitchFamily="34" charset="0"/>
                <a:cs typeface="Arial" panose="020B0604020202020204" pitchFamily="34" charset="0"/>
              </a:rPr>
              <a:t>Tennessee's academic standards form the framework for everything taught at </a:t>
            </a:r>
            <a:r>
              <a:rPr lang="en-US">
                <a:solidFill>
                  <a:schemeClr val="tx1">
                    <a:lumMod val="85000"/>
                    <a:lumOff val="15000"/>
                  </a:schemeClr>
                </a:solidFill>
              </a:rPr>
              <a:t>South Park Elementary School</a:t>
            </a:r>
            <a:r>
              <a:rPr lang="en-US">
                <a:solidFill>
                  <a:schemeClr val="tx1">
                    <a:lumMod val="85000"/>
                    <a:lumOff val="15000"/>
                  </a:schemeClr>
                </a:solidFill>
                <a:latin typeface="Arial" panose="020B0604020202020204" pitchFamily="34" charset="0"/>
                <a:cs typeface="Arial" panose="020B0604020202020204" pitchFamily="34" charset="0"/>
              </a:rPr>
              <a:t>. </a:t>
            </a:r>
          </a:p>
          <a:p>
            <a:pPr>
              <a:buClrTx/>
              <a:buFont typeface="Wingdings" panose="05000000000000000000" pitchFamily="2" charset="2"/>
              <a:buChar char="§"/>
            </a:pPr>
            <a:r>
              <a:rPr lang="en-US">
                <a:solidFill>
                  <a:schemeClr val="tx1">
                    <a:lumMod val="85000"/>
                    <a:lumOff val="15000"/>
                  </a:schemeClr>
                </a:solidFill>
                <a:latin typeface="Arial" panose="020B0604020202020204" pitchFamily="34" charset="0"/>
                <a:cs typeface="Arial" panose="020B0604020202020204" pitchFamily="34" charset="0"/>
              </a:rPr>
              <a:t>For more information about Tennessee’s academic standards, see: </a:t>
            </a:r>
            <a:r>
              <a:rPr lang="en-US">
                <a:solidFill>
                  <a:schemeClr val="tx1">
                    <a:lumMod val="85000"/>
                    <a:lumOff val="15000"/>
                  </a:schemeClr>
                </a:solidFill>
                <a:hlinkClick r:id="rId3">
                  <a:extLst>
                    <a:ext uri="{A12FA001-AC4F-418D-AE19-62706E023703}">
                      <ahyp:hlinkClr xmlns:ahyp="http://schemas.microsoft.com/office/drawing/2018/hyperlinkcolor" val="tx"/>
                    </a:ext>
                  </a:extLst>
                </a:hlinkClick>
              </a:rPr>
              <a:t>Academic Standards</a:t>
            </a:r>
            <a:endParaRPr lang="en-US">
              <a:solidFill>
                <a:schemeClr val="tx1">
                  <a:lumMod val="85000"/>
                  <a:lumOff val="15000"/>
                </a:schemeClr>
              </a:solidFill>
            </a:endParaRPr>
          </a:p>
          <a:p>
            <a:pPr marL="0" indent="0">
              <a:buClrTx/>
              <a:buNone/>
            </a:pPr>
            <a:endParaRPr lang="en-US">
              <a:solidFill>
                <a:schemeClr val="tx1">
                  <a:lumMod val="85000"/>
                  <a:lumOff val="15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9</a:t>
            </a:fld>
            <a:endParaRPr lang="en-US">
              <a:solidFill>
                <a:schemeClr val="tx1">
                  <a:lumMod val="65000"/>
                  <a:lumOff val="35000"/>
                </a:schemeClr>
              </a:solidFill>
            </a:endParaRPr>
          </a:p>
        </p:txBody>
      </p:sp>
    </p:spTree>
    <p:extLst>
      <p:ext uri="{BB962C8B-B14F-4D97-AF65-F5344CB8AC3E}">
        <p14:creationId xmlns:p14="http://schemas.microsoft.com/office/powerpoint/2010/main" val="1323529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can Title I funds be used for?</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a:solidFill>
                  <a:schemeClr val="tx1">
                    <a:lumMod val="85000"/>
                    <a:lumOff val="15000"/>
                  </a:schemeClr>
                </a:solidFill>
              </a:rPr>
              <a:t>In general, Title I funds may be used for:</a:t>
            </a:r>
          </a:p>
          <a:p>
            <a:pPr marL="681038" lvl="3" indent="0">
              <a:buNone/>
            </a:pPr>
            <a:endParaRPr lang="en-US" altLang="en-US" strike="sngStrike">
              <a:solidFill>
                <a:schemeClr val="tx1">
                  <a:lumMod val="85000"/>
                  <a:lumOff val="15000"/>
                </a:schemeClr>
              </a:solidFill>
              <a:highlight>
                <a:srgbClr val="FFFF00"/>
              </a:highlight>
            </a:endParaRPr>
          </a:p>
          <a:p>
            <a:pPr lvl="3">
              <a:buFont typeface="Arial" panose="020B0604020202020204" pitchFamily="34" charset="0"/>
              <a:buChar char="•"/>
            </a:pPr>
            <a:r>
              <a:rPr lang="en-US" altLang="en-US">
                <a:solidFill>
                  <a:schemeClr val="tx1">
                    <a:lumMod val="85000"/>
                    <a:lumOff val="15000"/>
                  </a:schemeClr>
                </a:solidFill>
              </a:rPr>
              <a:t>additional paraprofessionals,</a:t>
            </a:r>
          </a:p>
          <a:p>
            <a:pPr lvl="3">
              <a:buFont typeface="Arial" panose="020B0604020202020204" pitchFamily="34" charset="0"/>
              <a:buChar char="•"/>
            </a:pPr>
            <a:r>
              <a:rPr lang="en-US" altLang="en-US">
                <a:solidFill>
                  <a:schemeClr val="tx1">
                    <a:lumMod val="85000"/>
                    <a:lumOff val="15000"/>
                  </a:schemeClr>
                </a:solidFill>
              </a:rPr>
              <a:t>additional training for school staff,</a:t>
            </a:r>
          </a:p>
          <a:p>
            <a:pPr lvl="3">
              <a:buFont typeface="Arial" panose="020B0604020202020204" pitchFamily="34" charset="0"/>
              <a:buChar char="•"/>
            </a:pPr>
            <a:r>
              <a:rPr lang="en-US" altLang="en-US">
                <a:solidFill>
                  <a:schemeClr val="tx1">
                    <a:lumMod val="85000"/>
                    <a:lumOff val="15000"/>
                  </a:schemeClr>
                </a:solidFill>
              </a:rPr>
              <a:t>extra time for instruction (before and/or after school programs),</a:t>
            </a:r>
          </a:p>
          <a:p>
            <a:pPr lvl="3">
              <a:buFont typeface="Arial" panose="020B0604020202020204" pitchFamily="34" charset="0"/>
              <a:buChar char="•"/>
            </a:pPr>
            <a:r>
              <a:rPr lang="en-US" altLang="en-US">
                <a:solidFill>
                  <a:schemeClr val="tx1">
                    <a:lumMod val="85000"/>
                    <a:lumOff val="15000"/>
                  </a:schemeClr>
                </a:solidFill>
              </a:rPr>
              <a:t>parent and family engagement activities, and/or</a:t>
            </a:r>
          </a:p>
          <a:p>
            <a:pPr lvl="3">
              <a:buFont typeface="Arial" panose="020B0604020202020204" pitchFamily="34" charset="0"/>
              <a:buChar char="•"/>
            </a:pPr>
            <a:r>
              <a:rPr lang="en-US" altLang="en-US">
                <a:solidFill>
                  <a:schemeClr val="tx1">
                    <a:lumMod val="85000"/>
                    <a:lumOff val="15000"/>
                  </a:schemeClr>
                </a:solidFill>
              </a:rPr>
              <a:t>a variety of supplemental teaching materials, equipment, and technology.</a:t>
            </a:r>
          </a:p>
          <a:p>
            <a:pPr lvl="1"/>
            <a:endParaRPr lang="en-US">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10</a:t>
            </a:fld>
            <a:endParaRPr lang="en-US">
              <a:solidFill>
                <a:schemeClr val="tx1">
                  <a:lumMod val="65000"/>
                  <a:lumOff val="35000"/>
                </a:schemeClr>
              </a:solidFill>
            </a:endParaRPr>
          </a:p>
        </p:txBody>
      </p:sp>
    </p:spTree>
    <p:extLst>
      <p:ext uri="{BB962C8B-B14F-4D97-AF65-F5344CB8AC3E}">
        <p14:creationId xmlns:p14="http://schemas.microsoft.com/office/powerpoint/2010/main" val="162274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How does our school use Title I funds?</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300">
                <a:solidFill>
                  <a:schemeClr val="tx1">
                    <a:lumMod val="85000"/>
                    <a:lumOff val="15000"/>
                  </a:schemeClr>
                </a:solidFill>
              </a:rPr>
              <a:t>In 2026-27, our school was allotted approximately $89,000 in Title I funding. </a:t>
            </a:r>
          </a:p>
          <a:p>
            <a:r>
              <a:rPr lang="en-US" sz="1300">
                <a:solidFill>
                  <a:schemeClr val="tx1">
                    <a:lumMod val="85000"/>
                    <a:lumOff val="15000"/>
                  </a:schemeClr>
                </a:solidFill>
              </a:rPr>
              <a:t>We developed a </a:t>
            </a:r>
            <a:r>
              <a:rPr lang="en-US" sz="1300" b="1">
                <a:solidFill>
                  <a:schemeClr val="tx1">
                    <a:lumMod val="85000"/>
                    <a:lumOff val="15000"/>
                  </a:schemeClr>
                </a:solidFill>
              </a:rPr>
              <a:t>Schoolwide Program</a:t>
            </a:r>
            <a:r>
              <a:rPr lang="en-US" sz="1300">
                <a:solidFill>
                  <a:schemeClr val="tx1">
                    <a:lumMod val="85000"/>
                    <a:lumOff val="15000"/>
                  </a:schemeClr>
                </a:solidFill>
              </a:rPr>
              <a:t>, which means we plan to spend our funds on the following:</a:t>
            </a:r>
          </a:p>
          <a:p>
            <a:pPr lvl="3">
              <a:buFont typeface="Arial" panose="020B0604020202020204" pitchFamily="34" charset="0"/>
              <a:buChar char="•"/>
            </a:pPr>
            <a:r>
              <a:rPr lang="en-US" sz="1300">
                <a:solidFill>
                  <a:schemeClr val="tx1">
                    <a:lumMod val="85000"/>
                    <a:lumOff val="15000"/>
                  </a:schemeClr>
                </a:solidFill>
              </a:rPr>
              <a:t>Supplemental staff:</a:t>
            </a:r>
          </a:p>
          <a:p>
            <a:pPr lvl="4">
              <a:buFont typeface="Courier New" panose="02070309020205020404" pitchFamily="49" charset="0"/>
              <a:buChar char="o"/>
            </a:pPr>
            <a:r>
              <a:rPr lang="en-US" sz="1300">
                <a:solidFill>
                  <a:schemeClr val="tx1">
                    <a:lumMod val="85000"/>
                    <a:lumOff val="15000"/>
                  </a:schemeClr>
                </a:solidFill>
              </a:rPr>
              <a:t>PLC Coach</a:t>
            </a:r>
          </a:p>
          <a:p>
            <a:pPr lvl="4">
              <a:buFont typeface="Courier New" panose="02070309020205020404" pitchFamily="49" charset="0"/>
              <a:buChar char="o"/>
            </a:pPr>
            <a:r>
              <a:rPr lang="en-US" sz="1300">
                <a:solidFill>
                  <a:schemeClr val="tx1">
                    <a:lumMod val="85000"/>
                    <a:lumOff val="15000"/>
                  </a:schemeClr>
                </a:solidFill>
              </a:rPr>
              <a:t>Interventionist</a:t>
            </a:r>
          </a:p>
          <a:p>
            <a:pPr lvl="4">
              <a:buFont typeface="Courier New" panose="02070309020205020404" pitchFamily="49" charset="0"/>
              <a:buChar char="o"/>
            </a:pPr>
            <a:r>
              <a:rPr lang="en-US" sz="1300">
                <a:solidFill>
                  <a:schemeClr val="tx1">
                    <a:lumMod val="85000"/>
                    <a:lumOff val="15000"/>
                  </a:schemeClr>
                </a:solidFill>
              </a:rPr>
              <a:t>Instructional Coach</a:t>
            </a:r>
          </a:p>
          <a:p>
            <a:pPr lvl="2"/>
            <a:endParaRPr lang="en-US" sz="1300">
              <a:solidFill>
                <a:schemeClr val="tx1">
                  <a:lumMod val="85000"/>
                  <a:lumOff val="15000"/>
                </a:schemeClr>
              </a:solidFill>
            </a:endParaRPr>
          </a:p>
          <a:p>
            <a:pPr lvl="3">
              <a:buFont typeface="Arial" panose="020B0604020202020204" pitchFamily="34" charset="0"/>
              <a:buChar char="•"/>
            </a:pPr>
            <a:r>
              <a:rPr lang="en-US" sz="1300">
                <a:solidFill>
                  <a:schemeClr val="tx1">
                    <a:lumMod val="85000"/>
                    <a:lumOff val="15000"/>
                  </a:schemeClr>
                </a:solidFill>
              </a:rPr>
              <a:t>Programs/Materials/Supplies:</a:t>
            </a:r>
          </a:p>
          <a:p>
            <a:pPr lvl="4">
              <a:buFont typeface="Courier New" panose="02070309020205020404" pitchFamily="49" charset="0"/>
              <a:buChar char="o"/>
            </a:pPr>
            <a:r>
              <a:rPr lang="en-US" sz="1300">
                <a:solidFill>
                  <a:schemeClr val="tx1">
                    <a:lumMod val="85000"/>
                    <a:lumOff val="15000"/>
                  </a:schemeClr>
                </a:solidFill>
              </a:rPr>
              <a:t>Copier (lease &amp; maintenance), math manipulatives, large/small group carpets, iReady Workbooks, headphones, copy paper, and various other instructional materials/supplies</a:t>
            </a:r>
          </a:p>
          <a:p>
            <a:pPr lvl="2"/>
            <a:endParaRPr lang="en-US" sz="1300">
              <a:solidFill>
                <a:schemeClr val="tx1">
                  <a:lumMod val="85000"/>
                  <a:lumOff val="15000"/>
                </a:schemeClr>
              </a:solidFill>
            </a:endParaRPr>
          </a:p>
          <a:p>
            <a:pPr lvl="3">
              <a:buFont typeface="Arial" panose="020B0604020202020204" pitchFamily="34" charset="0"/>
              <a:buChar char="•"/>
            </a:pPr>
            <a:r>
              <a:rPr lang="en-US" sz="1300">
                <a:solidFill>
                  <a:schemeClr val="tx1">
                    <a:lumMod val="85000"/>
                    <a:lumOff val="15000"/>
                  </a:schemeClr>
                </a:solidFill>
              </a:rPr>
              <a:t>Teacher Professional Development:</a:t>
            </a:r>
          </a:p>
          <a:p>
            <a:pPr marL="920750" lvl="4" indent="0">
              <a:buNone/>
            </a:pPr>
            <a:endParaRPr lang="en-US" sz="1300">
              <a:solidFill>
                <a:schemeClr val="tx1">
                  <a:lumMod val="85000"/>
                  <a:lumOff val="15000"/>
                </a:schemeClr>
              </a:solidFill>
            </a:endParaRPr>
          </a:p>
          <a:p>
            <a:pPr marL="0" indent="0">
              <a:buNone/>
            </a:pPr>
            <a:endParaRPr lang="en-US" sz="1300">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11</a:t>
            </a:fld>
            <a:endParaRPr lang="en-US">
              <a:solidFill>
                <a:schemeClr val="tx1">
                  <a:lumMod val="65000"/>
                  <a:lumOff val="35000"/>
                </a:schemeClr>
              </a:solidFill>
            </a:endParaRPr>
          </a:p>
        </p:txBody>
      </p:sp>
    </p:spTree>
    <p:extLst>
      <p:ext uri="{BB962C8B-B14F-4D97-AF65-F5344CB8AC3E}">
        <p14:creationId xmlns:p14="http://schemas.microsoft.com/office/powerpoint/2010/main" val="3038112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will I learn?</a:t>
            </a:r>
          </a:p>
        </p:txBody>
      </p:sp>
      <p:sp>
        <p:nvSpPr>
          <p:cNvPr id="3" name="Content Placeholder 2"/>
          <p:cNvSpPr>
            <a:spLocks noGrp="1"/>
          </p:cNvSpPr>
          <p:nvPr>
            <p:ph idx="1"/>
          </p:nvPr>
        </p:nvSpPr>
        <p:spPr>
          <a:xfrm>
            <a:off x="6570206" y="1111753"/>
            <a:ext cx="5057396" cy="4628275"/>
          </a:xfrm>
        </p:spPr>
        <p:txBody>
          <a:bodyPr numCol="2" anchor="ctr">
            <a:normAutofit/>
          </a:bodyPr>
          <a:lstStyle/>
          <a:p>
            <a:r>
              <a:rPr lang="en-US" sz="1200">
                <a:solidFill>
                  <a:schemeClr val="tx1">
                    <a:lumMod val="85000"/>
                    <a:lumOff val="15000"/>
                  </a:schemeClr>
                </a:solidFill>
              </a:rPr>
              <a:t>What is a Title I school?</a:t>
            </a:r>
          </a:p>
          <a:p>
            <a:r>
              <a:rPr lang="en-US" sz="1200">
                <a:solidFill>
                  <a:schemeClr val="tx1">
                    <a:lumMod val="85000"/>
                    <a:lumOff val="15000"/>
                  </a:schemeClr>
                </a:solidFill>
              </a:rPr>
              <a:t>What are my rights?</a:t>
            </a:r>
          </a:p>
          <a:p>
            <a:r>
              <a:rPr lang="en-US" sz="1200">
                <a:solidFill>
                  <a:schemeClr val="tx1">
                    <a:lumMod val="85000"/>
                    <a:lumOff val="15000"/>
                  </a:schemeClr>
                </a:solidFill>
              </a:rPr>
              <a:t>What can Title I funds be used for?</a:t>
            </a:r>
          </a:p>
          <a:p>
            <a:r>
              <a:rPr lang="en-US" sz="1200">
                <a:solidFill>
                  <a:schemeClr val="tx1">
                    <a:lumMod val="85000"/>
                    <a:lumOff val="15000"/>
                  </a:schemeClr>
                </a:solidFill>
              </a:rPr>
              <a:t>How does our school use Title I funds?</a:t>
            </a:r>
          </a:p>
          <a:p>
            <a:r>
              <a:rPr lang="en-US" sz="1200">
                <a:solidFill>
                  <a:schemeClr val="tx1">
                    <a:lumMod val="85000"/>
                    <a:lumOff val="15000"/>
                  </a:schemeClr>
                </a:solidFill>
              </a:rPr>
              <a:t>What is the SIP?</a:t>
            </a:r>
          </a:p>
          <a:p>
            <a:r>
              <a:rPr lang="en-US" sz="1200">
                <a:solidFill>
                  <a:schemeClr val="tx1">
                    <a:lumMod val="85000"/>
                    <a:lumOff val="15000"/>
                  </a:schemeClr>
                </a:solidFill>
              </a:rPr>
              <a:t>What are our schoolwide program goals?</a:t>
            </a:r>
          </a:p>
          <a:p>
            <a:r>
              <a:rPr lang="en-US" sz="1200">
                <a:solidFill>
                  <a:schemeClr val="tx1">
                    <a:lumMod val="85000"/>
                    <a:lumOff val="15000"/>
                  </a:schemeClr>
                </a:solidFill>
              </a:rPr>
              <a:t>How is parent and family engagement funded?</a:t>
            </a:r>
          </a:p>
          <a:p>
            <a:r>
              <a:rPr lang="en-US" sz="1200">
                <a:solidFill>
                  <a:schemeClr val="tx1">
                    <a:lumMod val="85000"/>
                    <a:lumOff val="15000"/>
                  </a:schemeClr>
                </a:solidFill>
              </a:rPr>
              <a:t>What is the Parent and Family Engagement Policy?</a:t>
            </a:r>
          </a:p>
          <a:p>
            <a:r>
              <a:rPr lang="en-US" sz="1200">
                <a:solidFill>
                  <a:schemeClr val="tx1">
                    <a:lumMod val="85000"/>
                    <a:lumOff val="15000"/>
                  </a:schemeClr>
                </a:solidFill>
              </a:rPr>
              <a:t>What is the School-Parent Compact?</a:t>
            </a:r>
          </a:p>
          <a:p>
            <a:r>
              <a:rPr lang="en-US" sz="1200">
                <a:solidFill>
                  <a:schemeClr val="tx1">
                    <a:lumMod val="85000"/>
                    <a:lumOff val="15000"/>
                  </a:schemeClr>
                </a:solidFill>
              </a:rPr>
              <a:t>What curriculum does our school use?</a:t>
            </a:r>
          </a:p>
          <a:p>
            <a:r>
              <a:rPr lang="en-US" sz="1200">
                <a:solidFill>
                  <a:schemeClr val="tx1">
                    <a:lumMod val="85000"/>
                    <a:lumOff val="15000"/>
                  </a:schemeClr>
                </a:solidFill>
              </a:rPr>
              <a:t>What tests will my child be taking?</a:t>
            </a:r>
          </a:p>
          <a:p>
            <a:r>
              <a:rPr lang="en-US" sz="1200">
                <a:solidFill>
                  <a:schemeClr val="tx1">
                    <a:lumMod val="85000"/>
                    <a:lumOff val="15000"/>
                  </a:schemeClr>
                </a:solidFill>
              </a:rPr>
              <a:t>How can I be involved? (Parent &amp; Family Engagement Requirements; Parent-Teacher Conferences; Availability of Parent Training)</a:t>
            </a:r>
          </a:p>
          <a:p>
            <a:r>
              <a:rPr lang="en-US" sz="1200">
                <a:solidFill>
                  <a:schemeClr val="tx1">
                    <a:lumMod val="85000"/>
                    <a:lumOff val="15000"/>
                  </a:schemeClr>
                </a:solidFill>
              </a:rPr>
              <a:t>Who can I contact for help?</a:t>
            </a:r>
          </a:p>
          <a:p>
            <a:r>
              <a:rPr lang="en-US" sz="1200">
                <a:solidFill>
                  <a:schemeClr val="tx1">
                    <a:lumMod val="85000"/>
                    <a:lumOff val="15000"/>
                  </a:schemeClr>
                </a:solidFill>
              </a:rPr>
              <a:t>Parents’ Right to Know (including Teacher Qualifications)</a:t>
            </a:r>
          </a:p>
          <a:p>
            <a:r>
              <a:rPr lang="en-US" sz="1200">
                <a:solidFill>
                  <a:schemeClr val="tx1">
                    <a:lumMod val="85000"/>
                    <a:lumOff val="15000"/>
                  </a:schemeClr>
                </a:solidFill>
              </a:rPr>
              <a:t>District/School Progress/School Status</a:t>
            </a:r>
          </a:p>
          <a:p>
            <a:r>
              <a:rPr lang="en-US" sz="1200">
                <a:solidFill>
                  <a:schemeClr val="tx1">
                    <a:lumMod val="85000"/>
                    <a:lumOff val="15000"/>
                  </a:schemeClr>
                </a:solidFill>
              </a:rPr>
              <a:t>Reporting Pupil Progress</a:t>
            </a:r>
          </a:p>
          <a:p>
            <a:r>
              <a:rPr lang="en-US" sz="1200">
                <a:solidFill>
                  <a:schemeClr val="tx1">
                    <a:lumMod val="85000"/>
                    <a:lumOff val="15000"/>
                  </a:schemeClr>
                </a:solidFill>
              </a:rPr>
              <a:t>Opportunities for Additional Parent Meetings</a:t>
            </a: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12</a:t>
            </a:fld>
            <a:endParaRPr lang="en-US">
              <a:solidFill>
                <a:schemeClr val="tx1">
                  <a:lumMod val="65000"/>
                  <a:lumOff val="35000"/>
                </a:schemeClr>
              </a:solidFill>
            </a:endParaRPr>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Tree>
    <p:extLst>
      <p:ext uri="{BB962C8B-B14F-4D97-AF65-F5344CB8AC3E}">
        <p14:creationId xmlns:p14="http://schemas.microsoft.com/office/powerpoint/2010/main" val="184857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452582" y="1903398"/>
            <a:ext cx="11228671" cy="3153794"/>
          </a:xfrm>
        </p:spPr>
        <p:txBody>
          <a:bodyPr>
            <a:noAutofit/>
          </a:bodyPr>
          <a:lstStyle/>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 </a:t>
            </a:r>
            <a:r>
              <a:rPr lang="en-US" sz="2200" b="1" dirty="0">
                <a:solidFill>
                  <a:schemeClr val="tx1"/>
                </a:solidFill>
                <a:latin typeface="Arial" panose="020B0604020202020204" pitchFamily="34" charset="0"/>
                <a:cs typeface="Arial" panose="020B0604020202020204" pitchFamily="34" charset="0"/>
              </a:rPr>
              <a:t>shared responsibility </a:t>
            </a:r>
            <a:r>
              <a:rPr lang="en-US" sz="22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t>
            </a:r>
            <a:r>
              <a:rPr lang="en-US" sz="2200" b="1" dirty="0">
                <a:solidFill>
                  <a:schemeClr val="tx1"/>
                </a:solidFill>
                <a:latin typeface="Arial" panose="020B0604020202020204" pitchFamily="34" charset="0"/>
                <a:cs typeface="Arial" panose="020B0604020202020204" pitchFamily="34" charset="0"/>
              </a:rPr>
              <a:t>continuous</a:t>
            </a:r>
            <a:r>
              <a:rPr lang="en-US" sz="22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200" b="1" dirty="0">
                <a:solidFill>
                  <a:schemeClr val="tx1"/>
                </a:solidFill>
                <a:latin typeface="Arial" panose="020B0604020202020204" pitchFamily="34" charset="0"/>
                <a:cs typeface="Arial" panose="020B0604020202020204" pitchFamily="34" charset="0"/>
              </a:rPr>
              <a:t>multiple settings </a:t>
            </a:r>
            <a:r>
              <a:rPr lang="en-US" sz="22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4" name="TextBox 3"/>
          <p:cNvSpPr txBox="1"/>
          <p:nvPr/>
        </p:nvSpPr>
        <p:spPr>
          <a:xfrm>
            <a:off x="317241" y="5831633"/>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151476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733168" y="1903398"/>
            <a:ext cx="10948085" cy="3610994"/>
          </a:xfrm>
        </p:spPr>
        <p:txBody>
          <a:bodyPr>
            <a:noAutofit/>
          </a:bodyPr>
          <a:lstStyle/>
          <a:p>
            <a:r>
              <a:rPr lang="en-US" sz="3200"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dirty="0">
                <a:solidFill>
                  <a:schemeClr val="tx1"/>
                </a:solidFill>
              </a:rPr>
              <a:t>						—</a:t>
            </a:r>
            <a:r>
              <a:rPr lang="en-US" sz="2600"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2598623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is a Parent and Family Engagement Policy?</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500">
                <a:solidFill>
                  <a:schemeClr val="tx1">
                    <a:lumMod val="85000"/>
                    <a:lumOff val="15000"/>
                  </a:schemeClr>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sz="1500">
                <a:solidFill>
                  <a:schemeClr val="tx1">
                    <a:lumMod val="85000"/>
                    <a:lumOff val="15000"/>
                  </a:schemeClr>
                </a:solidFill>
              </a:rPr>
              <a:t>how parents and families can be involved in decision-making and activities; </a:t>
            </a:r>
          </a:p>
          <a:p>
            <a:pPr lvl="3">
              <a:buFont typeface="Arial" panose="020B0604020202020204" pitchFamily="34" charset="0"/>
              <a:buChar char="•"/>
            </a:pPr>
            <a:r>
              <a:rPr lang="en-US" sz="1500">
                <a:solidFill>
                  <a:schemeClr val="tx1">
                    <a:lumMod val="85000"/>
                    <a:lumOff val="15000"/>
                  </a:schemeClr>
                </a:solidFill>
              </a:rPr>
              <a:t>how parent and family engagement funds are being used;</a:t>
            </a:r>
          </a:p>
          <a:p>
            <a:pPr lvl="3">
              <a:buFont typeface="Arial" panose="020B0604020202020204" pitchFamily="34" charset="0"/>
              <a:buChar char="•"/>
            </a:pPr>
            <a:r>
              <a:rPr lang="en-US" sz="1500">
                <a:solidFill>
                  <a:schemeClr val="tx1">
                    <a:lumMod val="85000"/>
                    <a:lumOff val="15000"/>
                  </a:schemeClr>
                </a:solidFill>
              </a:rPr>
              <a:t>how information and training will be provided to families; and </a:t>
            </a:r>
          </a:p>
          <a:p>
            <a:pPr lvl="3">
              <a:buFont typeface="Arial" panose="020B0604020202020204" pitchFamily="34" charset="0"/>
              <a:buChar char="•"/>
            </a:pPr>
            <a:r>
              <a:rPr lang="en-US" sz="1500">
                <a:solidFill>
                  <a:schemeClr val="tx1">
                    <a:lumMod val="85000"/>
                    <a:lumOff val="15000"/>
                  </a:schemeClr>
                </a:solidFill>
              </a:rPr>
              <a:t>how the school will build capacity in families and staff for strong parent and family engagement.</a:t>
            </a:r>
          </a:p>
          <a:p>
            <a:r>
              <a:rPr lang="en-US" sz="1500">
                <a:solidFill>
                  <a:schemeClr val="tx1">
                    <a:lumMod val="85000"/>
                    <a:lumOff val="15000"/>
                  </a:schemeClr>
                </a:solidFill>
              </a:rPr>
              <a:t>You, as a Title I parent or family member, have the right to be involved in the development of these plans.</a:t>
            </a:r>
          </a:p>
          <a:p>
            <a:pPr lvl="1"/>
            <a:endParaRPr lang="en-US" sz="1500">
              <a:solidFill>
                <a:schemeClr val="tx1">
                  <a:lumMod val="85000"/>
                  <a:lumOff val="15000"/>
                </a:schemeClr>
              </a:solidFill>
            </a:endParaRPr>
          </a:p>
          <a:p>
            <a:pPr lvl="1"/>
            <a:endParaRPr lang="en-US" sz="1500">
              <a:solidFill>
                <a:schemeClr val="tx1">
                  <a:lumMod val="85000"/>
                  <a:lumOff val="15000"/>
                </a:schemeClr>
              </a:solidFill>
            </a:endParaRPr>
          </a:p>
          <a:p>
            <a:pPr lvl="1"/>
            <a:endParaRPr lang="en-US" sz="1500">
              <a:solidFill>
                <a:schemeClr val="tx1">
                  <a:lumMod val="85000"/>
                  <a:lumOff val="15000"/>
                </a:schemeClr>
              </a:solidFill>
            </a:endParaRPr>
          </a:p>
          <a:p>
            <a:pPr lvl="1"/>
            <a:endParaRPr lang="en-US" sz="1500">
              <a:solidFill>
                <a:schemeClr val="tx1">
                  <a:lumMod val="85000"/>
                  <a:lumOff val="15000"/>
                </a:schemeClr>
              </a:solidFill>
            </a:endParaRPr>
          </a:p>
          <a:p>
            <a:pPr lvl="1"/>
            <a:endParaRPr lang="en-US" sz="1500">
              <a:solidFill>
                <a:schemeClr val="tx1">
                  <a:lumMod val="85000"/>
                  <a:lumOff val="15000"/>
                </a:schemeClr>
              </a:solidFill>
            </a:endParaRPr>
          </a:p>
          <a:p>
            <a:endParaRPr lang="en-US" sz="1500">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15</a:t>
            </a:fld>
            <a:endParaRPr lang="en-US">
              <a:solidFill>
                <a:schemeClr val="tx1">
                  <a:lumMod val="65000"/>
                  <a:lumOff val="35000"/>
                </a:schemeClr>
              </a:solidFill>
            </a:endParaRPr>
          </a:p>
        </p:txBody>
      </p:sp>
    </p:spTree>
    <p:extLst>
      <p:ext uri="{BB962C8B-B14F-4D97-AF65-F5344CB8AC3E}">
        <p14:creationId xmlns:p14="http://schemas.microsoft.com/office/powerpoint/2010/main" val="4114973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is a Parent and Family Engagement Policy?</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700">
                <a:solidFill>
                  <a:schemeClr val="tx1">
                    <a:lumMod val="85000"/>
                    <a:lumOff val="15000"/>
                  </a:schemeClr>
                </a:solidFill>
              </a:rPr>
              <a:t>The district Parent and Family Engagement Policy can be found here:</a:t>
            </a:r>
          </a:p>
          <a:p>
            <a:pPr lvl="3">
              <a:buFont typeface="Arial" panose="020B0604020202020204" pitchFamily="34" charset="0"/>
              <a:buChar char="•"/>
            </a:pPr>
            <a:r>
              <a:rPr lang="en-US" sz="1700">
                <a:solidFill>
                  <a:schemeClr val="tx1">
                    <a:lumMod val="85000"/>
                    <a:lumOff val="15000"/>
                  </a:schemeClr>
                </a:solidFill>
                <a:hlinkClick r:id="rId3">
                  <a:extLst>
                    <a:ext uri="{A12FA001-AC4F-418D-AE19-62706E023703}">
                      <ahyp:hlinkClr xmlns:ahyp="http://schemas.microsoft.com/office/drawing/2018/hyperlinkcolor" val="tx"/>
                    </a:ext>
                  </a:extLst>
                </a:hlinkClick>
              </a:rPr>
              <a:t>Memphis Shelby County Schools</a:t>
            </a:r>
            <a:endParaRPr lang="en-US" sz="1700">
              <a:solidFill>
                <a:schemeClr val="tx1">
                  <a:lumMod val="85000"/>
                  <a:lumOff val="15000"/>
                </a:schemeClr>
              </a:solidFill>
            </a:endParaRPr>
          </a:p>
          <a:p>
            <a:pPr lvl="3">
              <a:buFont typeface="Arial" panose="020B0604020202020204" pitchFamily="34" charset="0"/>
              <a:buChar char="•"/>
            </a:pPr>
            <a:r>
              <a:rPr lang="en-US" sz="1700">
                <a:solidFill>
                  <a:schemeClr val="tx1">
                    <a:lumMod val="85000"/>
                    <a:lumOff val="15000"/>
                  </a:schemeClr>
                </a:solidFill>
              </a:rPr>
              <a:t>District Website – Community tab – Family Engagement</a:t>
            </a:r>
          </a:p>
          <a:p>
            <a:r>
              <a:rPr lang="en-US" sz="1700">
                <a:solidFill>
                  <a:schemeClr val="tx1">
                    <a:lumMod val="85000"/>
                    <a:lumOff val="15000"/>
                  </a:schemeClr>
                </a:solidFill>
              </a:rPr>
              <a:t>The school Parent and Family Engagement Policy will be shared as a handout during the Annual Title I meeting on August 18, 2026. In addition, the policy can be found here:</a:t>
            </a:r>
          </a:p>
          <a:p>
            <a:pPr lvl="3">
              <a:buFont typeface="Arial" panose="020B0604020202020204" pitchFamily="34" charset="0"/>
              <a:buChar char="•"/>
            </a:pPr>
            <a:r>
              <a:rPr lang="en-US" sz="1700">
                <a:solidFill>
                  <a:schemeClr val="tx1">
                    <a:lumMod val="85000"/>
                    <a:lumOff val="15000"/>
                  </a:schemeClr>
                </a:solidFill>
              </a:rPr>
              <a:t>District Website – Schools – Sample Elementary School – Parent &amp; Students – Title I</a:t>
            </a:r>
          </a:p>
          <a:p>
            <a:pPr lvl="1"/>
            <a:endParaRPr lang="en-US" sz="1700">
              <a:solidFill>
                <a:schemeClr val="tx1">
                  <a:lumMod val="85000"/>
                  <a:lumOff val="15000"/>
                </a:schemeClr>
              </a:solidFill>
            </a:endParaRPr>
          </a:p>
          <a:p>
            <a:pPr lvl="1"/>
            <a:endParaRPr lang="en-US" sz="1700">
              <a:solidFill>
                <a:schemeClr val="tx1">
                  <a:lumMod val="85000"/>
                  <a:lumOff val="15000"/>
                </a:schemeClr>
              </a:solidFill>
            </a:endParaRPr>
          </a:p>
          <a:p>
            <a:pPr lvl="1"/>
            <a:endParaRPr lang="en-US" sz="1700">
              <a:solidFill>
                <a:schemeClr val="tx1">
                  <a:lumMod val="85000"/>
                  <a:lumOff val="15000"/>
                </a:schemeClr>
              </a:solidFill>
            </a:endParaRPr>
          </a:p>
          <a:p>
            <a:pPr lvl="1"/>
            <a:endParaRPr lang="en-US" sz="1700">
              <a:solidFill>
                <a:schemeClr val="tx1">
                  <a:lumMod val="85000"/>
                  <a:lumOff val="15000"/>
                </a:schemeClr>
              </a:solidFill>
            </a:endParaRPr>
          </a:p>
          <a:p>
            <a:pPr lvl="1"/>
            <a:endParaRPr lang="en-US" sz="1700">
              <a:solidFill>
                <a:schemeClr val="tx1">
                  <a:lumMod val="85000"/>
                  <a:lumOff val="15000"/>
                </a:schemeClr>
              </a:solidFill>
            </a:endParaRPr>
          </a:p>
          <a:p>
            <a:endParaRPr lang="en-US" sz="1700">
              <a:solidFill>
                <a:schemeClr val="tx1">
                  <a:lumMod val="85000"/>
                  <a:lumOff val="15000"/>
                </a:schemeClr>
              </a:solidFill>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16</a:t>
            </a:fld>
            <a:endParaRPr lang="en-US">
              <a:solidFill>
                <a:schemeClr val="tx1">
                  <a:lumMod val="65000"/>
                  <a:lumOff val="35000"/>
                </a:schemeClr>
              </a:solidFill>
            </a:endParaRPr>
          </a:p>
        </p:txBody>
      </p:sp>
    </p:spTree>
    <p:extLst>
      <p:ext uri="{BB962C8B-B14F-4D97-AF65-F5344CB8AC3E}">
        <p14:creationId xmlns:p14="http://schemas.microsoft.com/office/powerpoint/2010/main" val="2935590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What is a School-Parent Compact?</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r>
              <a:rPr lang="en-US" sz="1500"/>
              <a:t>A school-parent compact is a written commitment that outlines how the entire school community – teachers, families, and students will share the responsibility for improved academic achievement.</a:t>
            </a:r>
          </a:p>
          <a:p>
            <a:r>
              <a:rPr lang="en-US" sz="1500"/>
              <a:t>The compact must describe how the school will:</a:t>
            </a:r>
          </a:p>
          <a:p>
            <a:pPr lvl="3">
              <a:buFont typeface="Arial" panose="020B0604020202020204" pitchFamily="34" charset="0"/>
              <a:buChar char="•"/>
            </a:pPr>
            <a:r>
              <a:rPr lang="en-US" sz="1500"/>
              <a:t>provide high-quality curriculum and instruction;</a:t>
            </a:r>
          </a:p>
          <a:p>
            <a:pPr lvl="3">
              <a:buFont typeface="Arial" panose="020B0604020202020204" pitchFamily="34" charset="0"/>
              <a:buChar char="•"/>
            </a:pPr>
            <a:r>
              <a:rPr lang="en-US" sz="1500"/>
              <a:t>hold parent-teacher conferences, annually in elementary schools; </a:t>
            </a:r>
          </a:p>
          <a:p>
            <a:pPr lvl="3">
              <a:buFont typeface="Arial" panose="020B0604020202020204" pitchFamily="34" charset="0"/>
              <a:buChar char="•"/>
            </a:pPr>
            <a:r>
              <a:rPr lang="en-US" sz="1500"/>
              <a:t>provide parents with reports on their child’s progress;</a:t>
            </a:r>
          </a:p>
          <a:p>
            <a:pPr lvl="3">
              <a:buFont typeface="Arial" panose="020B0604020202020204" pitchFamily="34" charset="0"/>
              <a:buChar char="•"/>
            </a:pPr>
            <a:r>
              <a:rPr lang="en-US" sz="1500"/>
              <a:t>provide parents reasonable access to staff. </a:t>
            </a:r>
          </a:p>
          <a:p>
            <a:pPr lvl="3">
              <a:buFont typeface="Arial" panose="020B0604020202020204" pitchFamily="34" charset="0"/>
              <a:buChar char="•"/>
            </a:pPr>
            <a:r>
              <a:rPr lang="en-US" sz="1500"/>
              <a:t>provide parents opportunities to volunteer; and</a:t>
            </a:r>
          </a:p>
          <a:p>
            <a:pPr lvl="3">
              <a:buFont typeface="Arial" panose="020B0604020202020204" pitchFamily="34" charset="0"/>
              <a:buChar char="•"/>
            </a:pPr>
            <a:r>
              <a:rPr lang="en-US" sz="1500"/>
              <a:t>ensure regular two-way meaningful communication between family members and staff, to the extent practicable, in a language family members can understand.</a:t>
            </a:r>
          </a:p>
          <a:p>
            <a:r>
              <a:rPr lang="en-US" sz="1500"/>
              <a:t>You, as a Title I parent or family member, have the right to be involved in the development of the compact.</a:t>
            </a:r>
          </a:p>
          <a:p>
            <a:endParaRPr lang="en-US" sz="1500"/>
          </a:p>
          <a:p>
            <a:endParaRPr lang="en-US" sz="1500"/>
          </a:p>
          <a:p>
            <a:pPr lvl="1"/>
            <a:endParaRPr lang="en-US" sz="1500"/>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17</a:t>
            </a:fld>
            <a:endParaRPr lang="en-US">
              <a:solidFill>
                <a:schemeClr val="tx2"/>
              </a:solidFill>
            </a:endParaRPr>
          </a:p>
        </p:txBody>
      </p:sp>
    </p:spTree>
    <p:extLst>
      <p:ext uri="{BB962C8B-B14F-4D97-AF65-F5344CB8AC3E}">
        <p14:creationId xmlns:p14="http://schemas.microsoft.com/office/powerpoint/2010/main" val="66431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What is the SIP?</a:t>
            </a:r>
          </a:p>
        </p:txBody>
      </p:sp>
      <p:sp>
        <p:nvSpPr>
          <p:cNvPr id="3" name="Content Placeholder 2"/>
          <p:cNvSpPr>
            <a:spLocks noGrp="1"/>
          </p:cNvSpPr>
          <p:nvPr>
            <p:ph idx="1"/>
          </p:nvPr>
        </p:nvSpPr>
        <p:spPr>
          <a:xfrm>
            <a:off x="6570206" y="1111753"/>
            <a:ext cx="5057396" cy="4628275"/>
          </a:xfrm>
        </p:spPr>
        <p:txBody>
          <a:bodyPr anchor="ctr">
            <a:normAutofit/>
          </a:bodyPr>
          <a:lstStyle/>
          <a:p>
            <a:r>
              <a:rPr lang="en-US" sz="1400">
                <a:solidFill>
                  <a:schemeClr val="tx1">
                    <a:lumMod val="85000"/>
                    <a:lumOff val="15000"/>
                  </a:schemeClr>
                </a:solidFill>
              </a:rPr>
              <a:t>The SIP is the School Improvement Plan. It includes:</a:t>
            </a:r>
          </a:p>
          <a:p>
            <a:pPr lvl="3">
              <a:buFont typeface="Arial" panose="020B0604020202020204" pitchFamily="34" charset="0"/>
              <a:buChar char="•"/>
            </a:pPr>
            <a:r>
              <a:rPr lang="en-US" sz="1400">
                <a:solidFill>
                  <a:schemeClr val="tx1">
                    <a:lumMod val="85000"/>
                    <a:lumOff val="15000"/>
                  </a:schemeClr>
                </a:solidFill>
              </a:rPr>
              <a:t>the identification of the school planning team and how they will be engaged in the planning process;</a:t>
            </a:r>
          </a:p>
          <a:p>
            <a:pPr lvl="3">
              <a:buFont typeface="Arial" panose="020B0604020202020204" pitchFamily="34" charset="0"/>
              <a:buChar char="•"/>
            </a:pPr>
            <a:r>
              <a:rPr lang="en-US" sz="1400">
                <a:solidFill>
                  <a:schemeClr val="tx1">
                    <a:lumMod val="85000"/>
                    <a:lumOff val="15000"/>
                  </a:schemeClr>
                </a:solidFill>
              </a:rPr>
              <a:t>a needs assessment and summary of academic and non-academic data;</a:t>
            </a:r>
          </a:p>
          <a:p>
            <a:pPr lvl="3">
              <a:buFont typeface="Arial" panose="020B0604020202020204" pitchFamily="34" charset="0"/>
              <a:buChar char="•"/>
            </a:pPr>
            <a:r>
              <a:rPr lang="en-US" sz="1400">
                <a:solidFill>
                  <a:schemeClr val="tx1">
                    <a:lumMod val="85000"/>
                    <a:lumOff val="15000"/>
                  </a:schemeClr>
                </a:solidFill>
              </a:rPr>
              <a:t>prioritized goals, strategies, and action steps to help address the academic and non-academic needs of students;</a:t>
            </a:r>
          </a:p>
          <a:p>
            <a:pPr lvl="3">
              <a:buFont typeface="Arial" panose="020B0604020202020204" pitchFamily="34" charset="0"/>
              <a:buChar char="•"/>
            </a:pPr>
            <a:r>
              <a:rPr lang="en-US" sz="1400">
                <a:solidFill>
                  <a:schemeClr val="tx1">
                    <a:lumMod val="85000"/>
                    <a:lumOff val="15000"/>
                  </a:schemeClr>
                </a:solidFill>
              </a:rPr>
              <a:t>teacher and staff professional development needs; and</a:t>
            </a:r>
          </a:p>
          <a:p>
            <a:pPr lvl="3">
              <a:buFont typeface="Arial" panose="020B0604020202020204" pitchFamily="34" charset="0"/>
              <a:buChar char="•"/>
            </a:pPr>
            <a:r>
              <a:rPr lang="en-US" sz="1400">
                <a:solidFill>
                  <a:schemeClr val="tx1">
                    <a:lumMod val="85000"/>
                    <a:lumOff val="15000"/>
                  </a:schemeClr>
                </a:solidFill>
              </a:rPr>
              <a:t>budgets and the coordination of resources.</a:t>
            </a:r>
          </a:p>
          <a:p>
            <a:r>
              <a:rPr lang="en-US" sz="1400">
                <a:solidFill>
                  <a:schemeClr val="tx1">
                    <a:lumMod val="85000"/>
                    <a:lumOff val="15000"/>
                  </a:schemeClr>
                </a:solidFill>
              </a:rPr>
              <a:t>The school must include family representatives on our school planning team.</a:t>
            </a: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18</a:t>
            </a:fld>
            <a:endParaRPr lang="en-US">
              <a:solidFill>
                <a:schemeClr val="tx1">
                  <a:lumMod val="65000"/>
                  <a:lumOff val="35000"/>
                </a:schemeClr>
              </a:solidFill>
            </a:endParaRPr>
          </a:p>
        </p:txBody>
      </p:sp>
    </p:spTree>
    <p:extLst>
      <p:ext uri="{BB962C8B-B14F-4D97-AF65-F5344CB8AC3E}">
        <p14:creationId xmlns:p14="http://schemas.microsoft.com/office/powerpoint/2010/main" val="3940274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latin typeface="Arial" panose="020B0604020202020204" pitchFamily="34" charset="0"/>
                <a:ea typeface="Batang" pitchFamily="18" charset="-127"/>
                <a:cs typeface="Arial" panose="020B0604020202020204" pitchFamily="34" charset="0"/>
              </a:rPr>
              <a:t>What </a:t>
            </a:r>
            <a:r>
              <a:rPr lang="en-US" sz="3200">
                <a:solidFill>
                  <a:srgbClr val="FFFFFF"/>
                </a:solidFill>
                <a:ea typeface="Batang" pitchFamily="18" charset="-127"/>
              </a:rPr>
              <a:t>i</a:t>
            </a:r>
            <a:r>
              <a:rPr lang="en-US" sz="3200">
                <a:solidFill>
                  <a:srgbClr val="FFFFFF"/>
                </a:solidFill>
                <a:latin typeface="Arial" panose="020B0604020202020204" pitchFamily="34" charset="0"/>
                <a:ea typeface="Batang" pitchFamily="18" charset="-127"/>
                <a:cs typeface="Arial" panose="020B0604020202020204" pitchFamily="34" charset="0"/>
              </a:rPr>
              <a:t>s </a:t>
            </a:r>
            <a:r>
              <a:rPr lang="en-US" sz="3200">
                <a:solidFill>
                  <a:srgbClr val="FFFFFF"/>
                </a:solidFill>
                <a:ea typeface="Batang" pitchFamily="18" charset="-127"/>
              </a:rPr>
              <a:t>o</a:t>
            </a:r>
            <a:r>
              <a:rPr lang="en-US" sz="3200">
                <a:solidFill>
                  <a:srgbClr val="FFFFFF"/>
                </a:solidFill>
                <a:latin typeface="Arial" panose="020B0604020202020204" pitchFamily="34" charset="0"/>
                <a:ea typeface="Batang" pitchFamily="18" charset="-127"/>
                <a:cs typeface="Arial" panose="020B0604020202020204" pitchFamily="34" charset="0"/>
              </a:rPr>
              <a:t>ur </a:t>
            </a:r>
            <a:r>
              <a:rPr lang="en-US" sz="3200">
                <a:solidFill>
                  <a:srgbClr val="FFFFFF"/>
                </a:solidFill>
                <a:ea typeface="Batang" pitchFamily="18" charset="-127"/>
              </a:rPr>
              <a:t>s</a:t>
            </a:r>
            <a:r>
              <a:rPr lang="en-US" sz="3200">
                <a:solidFill>
                  <a:srgbClr val="FFFFFF"/>
                </a:solidFill>
                <a:latin typeface="Arial" panose="020B0604020202020204" pitchFamily="34" charset="0"/>
                <a:ea typeface="Batang" pitchFamily="18" charset="-127"/>
                <a:cs typeface="Arial" panose="020B0604020202020204" pitchFamily="34" charset="0"/>
              </a:rPr>
              <a:t>chool’s </a:t>
            </a:r>
            <a:r>
              <a:rPr lang="en-US" sz="3200">
                <a:solidFill>
                  <a:srgbClr val="FFFFFF"/>
                </a:solidFill>
                <a:ea typeface="Batang" pitchFamily="18" charset="-127"/>
              </a:rPr>
              <a:t>d</a:t>
            </a:r>
            <a:r>
              <a:rPr lang="en-US" sz="3200">
                <a:solidFill>
                  <a:srgbClr val="FFFFFF"/>
                </a:solidFill>
                <a:latin typeface="Arial" panose="020B0604020202020204" pitchFamily="34" charset="0"/>
                <a:ea typeface="Batang" pitchFamily="18" charset="-127"/>
                <a:cs typeface="Arial" panose="020B0604020202020204" pitchFamily="34" charset="0"/>
              </a:rPr>
              <a:t>esignation </a:t>
            </a:r>
            <a:r>
              <a:rPr lang="en-US" sz="3200">
                <a:solidFill>
                  <a:srgbClr val="FFFFFF"/>
                </a:solidFill>
                <a:ea typeface="Batang" pitchFamily="18" charset="-127"/>
              </a:rPr>
              <a:t>s</a:t>
            </a:r>
            <a:r>
              <a:rPr lang="en-US" sz="3200">
                <a:solidFill>
                  <a:srgbClr val="FFFFFF"/>
                </a:solidFill>
                <a:latin typeface="Arial" panose="020B0604020202020204" pitchFamily="34" charset="0"/>
                <a:ea typeface="Batang" pitchFamily="18" charset="-127"/>
                <a:cs typeface="Arial" panose="020B0604020202020204" pitchFamily="34" charset="0"/>
              </a:rPr>
              <a:t>tatus</a:t>
            </a:r>
            <a:r>
              <a:rPr lang="en-US" sz="3200">
                <a:solidFill>
                  <a:srgbClr val="FFFFFF"/>
                </a:solidFill>
                <a:ea typeface="Batang" pitchFamily="18" charset="-127"/>
              </a:rPr>
              <a:t>?</a:t>
            </a:r>
            <a:endParaRPr lang="en-US" sz="3200">
              <a:solidFill>
                <a:srgbClr val="FFFFFF"/>
              </a:solidFill>
            </a:endParaRPr>
          </a:p>
        </p:txBody>
      </p:sp>
      <p:sp>
        <p:nvSpPr>
          <p:cNvPr id="3" name="Content Placeholder 2"/>
          <p:cNvSpPr>
            <a:spLocks noGrp="1"/>
          </p:cNvSpPr>
          <p:nvPr>
            <p:ph idx="1"/>
          </p:nvPr>
        </p:nvSpPr>
        <p:spPr>
          <a:xfrm>
            <a:off x="6570206" y="1111753"/>
            <a:ext cx="5057396" cy="4628275"/>
          </a:xfrm>
        </p:spPr>
        <p:txBody>
          <a:bodyPr anchor="ctr">
            <a:normAutofit/>
          </a:bodyPr>
          <a:lstStyle/>
          <a:p>
            <a:pPr>
              <a:buClrTx/>
              <a:buFont typeface="Wingdings" panose="05000000000000000000" pitchFamily="2" charset="2"/>
              <a:buChar char="§"/>
            </a:pPr>
            <a:r>
              <a:rPr lang="en-US" sz="1400">
                <a:solidFill>
                  <a:schemeClr val="tx1">
                    <a:lumMod val="85000"/>
                    <a:lumOff val="15000"/>
                  </a:schemeClr>
                </a:solidFill>
              </a:rPr>
              <a:t>In accordance with Tennessee’s accountability system, the Tennessee Department of Education (TDOE) determines designations for all public schools. Designations include:</a:t>
            </a:r>
          </a:p>
          <a:p>
            <a:pPr lvl="3">
              <a:buFont typeface="Arial" panose="020B0604020202020204" pitchFamily="34" charset="0"/>
              <a:buChar char="•"/>
            </a:pPr>
            <a:r>
              <a:rPr lang="en-US" sz="1400" b="1">
                <a:solidFill>
                  <a:schemeClr val="tx1">
                    <a:lumMod val="85000"/>
                    <a:lumOff val="15000"/>
                  </a:schemeClr>
                </a:solidFill>
              </a:rPr>
              <a:t>Reward Schools: </a:t>
            </a:r>
            <a:r>
              <a:rPr lang="en-US" sz="1400">
                <a:solidFill>
                  <a:schemeClr val="tx1">
                    <a:lumMod val="85000"/>
                    <a:lumOff val="15000"/>
                  </a:schemeClr>
                </a:solidFill>
              </a:rPr>
              <a:t>Recognizes schools with high levels of performance or student growth, including the top 5% of schools.</a:t>
            </a:r>
          </a:p>
          <a:p>
            <a:pPr lvl="3">
              <a:buFont typeface="Arial" panose="020B0604020202020204" pitchFamily="34" charset="0"/>
              <a:buChar char="•"/>
            </a:pPr>
            <a:r>
              <a:rPr lang="en-US" sz="1400" b="1">
                <a:solidFill>
                  <a:schemeClr val="tx1">
                    <a:lumMod val="85000"/>
                    <a:lumOff val="15000"/>
                  </a:schemeClr>
                </a:solidFill>
              </a:rPr>
              <a:t>CSI (Comprehensive Support and Improvement): </a:t>
            </a:r>
            <a:r>
              <a:rPr lang="en-US" sz="1400">
                <a:solidFill>
                  <a:schemeClr val="tx1">
                    <a:lumMod val="85000"/>
                    <a:lumOff val="15000"/>
                  </a:schemeClr>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sz="1400" b="1">
                <a:solidFill>
                  <a:schemeClr val="tx1">
                    <a:lumMod val="85000"/>
                    <a:lumOff val="15000"/>
                  </a:schemeClr>
                </a:solidFill>
              </a:rPr>
              <a:t>TSI/ATSI (Targeted/Additional Targeted Support and Improvement): </a:t>
            </a:r>
            <a:r>
              <a:rPr lang="en-US" sz="1400">
                <a:solidFill>
                  <a:schemeClr val="tx1">
                    <a:lumMod val="85000"/>
                    <a:lumOff val="15000"/>
                  </a:schemeClr>
                </a:solidFill>
              </a:rPr>
              <a:t>Also known as Focus schools, these are identified when specific student groups underperform.</a:t>
            </a: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4FAB73BC-B049-4115-A692-8D63A059BFB8}" type="slidenum">
              <a:rPr lang="en-US">
                <a:solidFill>
                  <a:schemeClr val="tx1">
                    <a:lumMod val="65000"/>
                    <a:lumOff val="35000"/>
                  </a:schemeClr>
                </a:solidFill>
              </a:rPr>
              <a:pPr algn="l">
                <a:spcAft>
                  <a:spcPts val="600"/>
                </a:spcAft>
              </a:pPr>
              <a:t>19</a:t>
            </a:fld>
            <a:endParaRPr lang="en-US">
              <a:solidFill>
                <a:schemeClr val="tx1">
                  <a:lumMod val="65000"/>
                  <a:lumOff val="35000"/>
                </a:schemeClr>
              </a:solidFill>
            </a:endParaRPr>
          </a:p>
        </p:txBody>
      </p:sp>
    </p:spTree>
    <p:extLst>
      <p:ext uri="{BB962C8B-B14F-4D97-AF65-F5344CB8AC3E}">
        <p14:creationId xmlns:p14="http://schemas.microsoft.com/office/powerpoint/2010/main" val="1741515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Activity</a:t>
            </a:r>
          </a:p>
        </p:txBody>
      </p:sp>
      <p:sp>
        <p:nvSpPr>
          <p:cNvPr id="3" name="Content Placeholder 2"/>
          <p:cNvSpPr>
            <a:spLocks noGrp="1"/>
          </p:cNvSpPr>
          <p:nvPr>
            <p:ph idx="1"/>
          </p:nvPr>
        </p:nvSpPr>
        <p:spPr>
          <a:xfrm>
            <a:off x="1097280" y="1845734"/>
            <a:ext cx="10226502"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form of communication works best for you? (e.g., phone calls, texts, emails, notes, face-to-face, etc.)</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kinds of information do you most want to receive from the school?</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might the school do differently to improve communication between school and home?</a:t>
            </a:r>
          </a:p>
          <a:p>
            <a:pPr lvl="3">
              <a:buFont typeface="Arial" panose="020B0604020202020204" pitchFamily="34" charset="0"/>
              <a:buChar char="•"/>
            </a:pPr>
            <a:r>
              <a:rPr lang="en-US" dirty="0">
                <a:solidFill>
                  <a:srgbClr val="FF0000"/>
                </a:solidFill>
                <a:latin typeface="Arial" panose="020B0604020202020204" pitchFamily="34" charset="0"/>
                <a:cs typeface="Arial" panose="020B0604020202020204" pitchFamily="34" charset="0"/>
              </a:rPr>
              <a:t>[Add other discussion questions as needed]</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Record your group’s thoughts on chart paper.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Be prepared to share!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114281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How is parent and family engagement funded?</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r>
              <a:rPr lang="en-US"/>
              <a:t>Any district with a Title I allocation exceeding $500,000 is required by law to set aside 1% of its Title I allocation for parent and family engagement.</a:t>
            </a:r>
          </a:p>
          <a:p>
            <a:r>
              <a:rPr lang="en-US"/>
              <a:t>Of that 1%, 10% may be reserved at the district for system-wide initiatives related to parent and family engagement.  The remaining 90% must be allocated to all Title I schools in the district.  </a:t>
            </a:r>
          </a:p>
          <a:p>
            <a:r>
              <a:rPr lang="en-US"/>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21</a:t>
            </a:fld>
            <a:endParaRPr lang="en-US">
              <a:solidFill>
                <a:schemeClr val="tx2"/>
              </a:solidFill>
            </a:endParaRPr>
          </a:p>
        </p:txBody>
      </p:sp>
    </p:spTree>
    <p:extLst>
      <p:ext uri="{BB962C8B-B14F-4D97-AF65-F5344CB8AC3E}">
        <p14:creationId xmlns:p14="http://schemas.microsoft.com/office/powerpoint/2010/main" val="664044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How is parent and family engagement funded?</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r>
              <a:rPr lang="en-US" sz="1500"/>
              <a:t>In 2026-27, we received approximately $3,440 in parent and family engagement funding. We plan to use these funds for:</a:t>
            </a:r>
          </a:p>
          <a:p>
            <a:pPr lvl="3">
              <a:buFont typeface="Arial" panose="020B0604020202020204" pitchFamily="34" charset="0"/>
              <a:buChar char="•"/>
            </a:pPr>
            <a:r>
              <a:rPr lang="en-US" sz="1500"/>
              <a:t>Parent and Family Engagement Meeting and Events</a:t>
            </a:r>
          </a:p>
          <a:p>
            <a:pPr lvl="4">
              <a:buFont typeface="Courier New" panose="02070309020205020404" pitchFamily="49" charset="0"/>
              <a:buChar char="o"/>
            </a:pPr>
            <a:r>
              <a:rPr lang="en-US" sz="1500"/>
              <a:t>Annual Title I Meeting – August 25, 2026</a:t>
            </a:r>
          </a:p>
          <a:p>
            <a:pPr lvl="4">
              <a:buFont typeface="Courier New" panose="02070309020205020404" pitchFamily="49" charset="0"/>
              <a:buChar char="o"/>
            </a:pPr>
            <a:r>
              <a:rPr lang="en-US" sz="1500"/>
              <a:t>Family Literacy Night – September , 2026</a:t>
            </a:r>
          </a:p>
          <a:p>
            <a:pPr lvl="4">
              <a:buFont typeface="Courier New" panose="02070309020205020404" pitchFamily="49" charset="0"/>
              <a:buChar char="o"/>
            </a:pPr>
            <a:r>
              <a:rPr lang="en-US" sz="1500"/>
              <a:t>Family Math &amp; Science Night – November , 2027</a:t>
            </a:r>
          </a:p>
          <a:p>
            <a:pPr lvl="4">
              <a:buFont typeface="Courier New" panose="02070309020205020404" pitchFamily="49" charset="0"/>
              <a:buChar char="o"/>
            </a:pPr>
            <a:r>
              <a:rPr lang="en-US" sz="1500"/>
              <a:t>School Data Night – January 12, 2027</a:t>
            </a:r>
          </a:p>
          <a:p>
            <a:pPr lvl="2"/>
            <a:endParaRPr lang="en-US" sz="1500"/>
          </a:p>
          <a:p>
            <a:pPr lvl="3">
              <a:buFont typeface="Arial" panose="020B0604020202020204" pitchFamily="34" charset="0"/>
              <a:buChar char="•"/>
            </a:pPr>
            <a:r>
              <a:rPr lang="en-US" sz="1500"/>
              <a:t>Materials/Supplies</a:t>
            </a:r>
          </a:p>
          <a:p>
            <a:pPr lvl="4">
              <a:buFont typeface="Courier New" panose="02070309020205020404" pitchFamily="49" charset="0"/>
              <a:buChar char="o"/>
            </a:pPr>
            <a:r>
              <a:rPr lang="en-US" sz="1500"/>
              <a:t>Refreshments for Annual Title I Meeting</a:t>
            </a:r>
          </a:p>
          <a:p>
            <a:pPr lvl="4">
              <a:buFont typeface="Courier New" panose="02070309020205020404" pitchFamily="49" charset="0"/>
              <a:buChar char="o"/>
            </a:pPr>
            <a:r>
              <a:rPr lang="en-US" sz="1500"/>
              <a:t>Materials for parent training (Family Literacy Night)</a:t>
            </a:r>
          </a:p>
          <a:p>
            <a:pPr lvl="4">
              <a:buFont typeface="Courier New" panose="02070309020205020404" pitchFamily="49" charset="0"/>
              <a:buChar char="o"/>
            </a:pPr>
            <a:r>
              <a:rPr lang="en-US" sz="1500"/>
              <a:t>Materials for parent training – make-n-take (Family Math &amp; Science Night)</a:t>
            </a:r>
          </a:p>
          <a:p>
            <a:pPr lvl="4">
              <a:buFont typeface="Courier New" panose="02070309020205020404" pitchFamily="49" charset="0"/>
              <a:buChar char="o"/>
            </a:pPr>
            <a:r>
              <a:rPr lang="en-US" sz="1500"/>
              <a:t>Refreshments for School Data Night</a:t>
            </a:r>
          </a:p>
          <a:p>
            <a:pPr marL="920750" lvl="4" indent="0">
              <a:buNone/>
            </a:pPr>
            <a:endParaRPr lang="en-US" sz="1500"/>
          </a:p>
          <a:p>
            <a:endParaRPr lang="en-US" sz="1500"/>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22</a:t>
            </a:fld>
            <a:endParaRPr lang="en-US">
              <a:solidFill>
                <a:schemeClr val="tx2"/>
              </a:solidFill>
            </a:endParaRPr>
          </a:p>
        </p:txBody>
      </p:sp>
    </p:spTree>
    <p:extLst>
      <p:ext uri="{BB962C8B-B14F-4D97-AF65-F5344CB8AC3E}">
        <p14:creationId xmlns:p14="http://schemas.microsoft.com/office/powerpoint/2010/main" val="3013493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What is a School-Parent Compact?</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r>
              <a:rPr lang="en-US"/>
              <a:t>The school-parent compact will be shared</a:t>
            </a:r>
            <a:r>
              <a:rPr lang="en-US" dirty="0"/>
              <a:t> </a:t>
            </a:r>
            <a:r>
              <a:rPr lang="en-US"/>
              <a:t>as a handout during the Annual Title I meeting on August 26, 2026. In addition, the compact can be found here:</a:t>
            </a:r>
          </a:p>
          <a:p>
            <a:pPr lvl="3">
              <a:buFont typeface="Arial" panose="020B0604020202020204" pitchFamily="34" charset="0"/>
              <a:buChar char="•"/>
            </a:pPr>
            <a:r>
              <a:rPr lang="en-US"/>
              <a:t>District Website – Schools – South Park Elementary School – Parent &amp; Students – Title I</a:t>
            </a:r>
          </a:p>
          <a:p>
            <a:endParaRPr lang="en-US" dirty="0"/>
          </a:p>
          <a:p>
            <a:endParaRPr lang="en-US" dirty="0"/>
          </a:p>
          <a:p>
            <a:pPr lvl="1"/>
            <a:endParaRPr lang="en-US" dirty="0"/>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23</a:t>
            </a:fld>
            <a:endParaRPr lang="en-US">
              <a:solidFill>
                <a:schemeClr val="tx2"/>
              </a:solidFill>
            </a:endParaRPr>
          </a:p>
        </p:txBody>
      </p:sp>
    </p:spTree>
    <p:extLst>
      <p:ext uri="{BB962C8B-B14F-4D97-AF65-F5344CB8AC3E}">
        <p14:creationId xmlns:p14="http://schemas.microsoft.com/office/powerpoint/2010/main" val="427438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10" name="Content Placeholder 3"/>
          <p:cNvSpPr>
            <a:spLocks noGrp="1"/>
          </p:cNvSpPr>
          <p:nvPr>
            <p:ph sz="half" idx="4294967295"/>
          </p:nvPr>
        </p:nvSpPr>
        <p:spPr>
          <a:xfrm>
            <a:off x="8135567" y="1840738"/>
            <a:ext cx="3284537" cy="4024312"/>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2777107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How can I be involved?</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pPr>
              <a:buClrTx/>
              <a:buFont typeface="Wingdings" panose="05000000000000000000" pitchFamily="2" charset="2"/>
              <a:buChar char="§"/>
            </a:pPr>
            <a:r>
              <a:rPr lang="en-US" sz="1900" dirty="0">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a:buClrTx/>
              <a:buFont typeface="Wingdings" panose="05000000000000000000" pitchFamily="2" charset="2"/>
              <a:buChar char="§"/>
            </a:pPr>
            <a:r>
              <a:rPr lang="en-US" sz="1900" dirty="0">
                <a:latin typeface="Arial" panose="020B0604020202020204" pitchFamily="34" charset="0"/>
                <a:cs typeface="Arial" panose="020B0604020202020204" pitchFamily="34" charset="0"/>
              </a:rPr>
              <a:t>To get involved with the SIP, </a:t>
            </a:r>
            <a:r>
              <a:rPr lang="en-US" sz="1900" dirty="0"/>
              <a:t>please make note of all meetings from the invitation (flyer, Class Dojo, Blackboard communication – text and/or email, and school’s social media outlets) and plan to attend each meeting.</a:t>
            </a:r>
            <a:endParaRPr lang="en-US" sz="1900" dirty="0">
              <a:latin typeface="Arial" panose="020B0604020202020204" pitchFamily="34" charset="0"/>
              <a:cs typeface="Arial" panose="020B0604020202020204" pitchFamily="34" charset="0"/>
            </a:endParaRPr>
          </a:p>
          <a:p>
            <a:r>
              <a:rPr lang="en-US" sz="1900" dirty="0">
                <a:latin typeface="Arial" panose="020B0604020202020204" pitchFamily="34" charset="0"/>
                <a:cs typeface="Arial" panose="020B0604020202020204" pitchFamily="34" charset="0"/>
              </a:rPr>
              <a:t>To get involved with the Parent and Family Engagement Policy, </a:t>
            </a:r>
            <a:r>
              <a:rPr lang="en-US" sz="1900" dirty="0"/>
              <a:t>please make note of the planning meeting from the invitation (flyer, Class Dojo, Blackboard communication – text and/or email, and school’s social media outlets) and plan to attend the planning meeting.</a:t>
            </a:r>
          </a:p>
          <a:p>
            <a:r>
              <a:rPr lang="en-US" sz="1900" dirty="0">
                <a:latin typeface="Arial" panose="020B0604020202020204" pitchFamily="34" charset="0"/>
                <a:cs typeface="Arial" panose="020B0604020202020204" pitchFamily="34" charset="0"/>
              </a:rPr>
              <a:t>To get involved with the School Parent Compact, </a:t>
            </a:r>
            <a:r>
              <a:rPr lang="en-US" sz="1900" dirty="0"/>
              <a:t>please make note of the planning meeting from the invitation (flyer, Class Dojo, Blackboard communication – text and/or email, and school’s social media outlets) and plan to attend the planning meeting.</a:t>
            </a:r>
            <a:endParaRPr lang="en-US" sz="1900" dirty="0">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25</a:t>
            </a:fld>
            <a:endParaRPr lang="en-US">
              <a:solidFill>
                <a:schemeClr val="tx2"/>
              </a:solidFill>
            </a:endParaRPr>
          </a:p>
        </p:txBody>
      </p:sp>
    </p:spTree>
    <p:extLst>
      <p:ext uri="{BB962C8B-B14F-4D97-AF65-F5344CB8AC3E}">
        <p14:creationId xmlns:p14="http://schemas.microsoft.com/office/powerpoint/2010/main" val="1558384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How can I be involved?</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pPr>
              <a:buClrTx/>
              <a:buFont typeface="Wingdings" panose="05000000000000000000" pitchFamily="2" charset="2"/>
              <a:buChar char="§"/>
            </a:pPr>
            <a:r>
              <a:rPr lang="en-US" sz="1700">
                <a:latin typeface="Arial" panose="020B0604020202020204" pitchFamily="34" charset="0"/>
                <a:cs typeface="Arial" panose="020B0604020202020204" pitchFamily="34" charset="0"/>
              </a:rPr>
              <a:t>Some examples </a:t>
            </a:r>
            <a:r>
              <a:rPr lang="en-US" sz="1700"/>
              <a:t>of how you can be involved in your child’s education </a:t>
            </a:r>
            <a:r>
              <a:rPr lang="en-US" sz="1700">
                <a:latin typeface="Arial" panose="020B0604020202020204" pitchFamily="34" charset="0"/>
                <a:cs typeface="Arial" panose="020B0604020202020204" pitchFamily="34" charset="0"/>
              </a:rPr>
              <a:t>include, but are not limited to:</a:t>
            </a:r>
          </a:p>
          <a:p>
            <a:pPr lvl="2"/>
            <a:r>
              <a:rPr lang="en-US" sz="1700">
                <a:latin typeface="Arial" panose="020B0604020202020204" pitchFamily="34" charset="0"/>
                <a:cs typeface="Arial" panose="020B0604020202020204" pitchFamily="34" charset="0"/>
              </a:rPr>
              <a:t>encouraging attendance;</a:t>
            </a:r>
          </a:p>
          <a:p>
            <a:pPr lvl="2"/>
            <a:r>
              <a:rPr lang="en-US" sz="1700">
                <a:latin typeface="Arial" panose="020B0604020202020204" pitchFamily="34" charset="0"/>
                <a:cs typeface="Arial" panose="020B0604020202020204" pitchFamily="34" charset="0"/>
              </a:rPr>
              <a:t>monitoring grades and schoolwork on an online system or portal;</a:t>
            </a:r>
          </a:p>
          <a:p>
            <a:pPr lvl="2"/>
            <a:r>
              <a:rPr lang="en-US" sz="1700"/>
              <a:t>b</a:t>
            </a:r>
            <a:r>
              <a:rPr lang="en-US" sz="1700">
                <a:latin typeface="Arial" panose="020B0604020202020204" pitchFamily="34" charset="0"/>
                <a:cs typeface="Arial" panose="020B0604020202020204" pitchFamily="34" charset="0"/>
              </a:rPr>
              <a:t>e knowledgeable and understand the Student Code of Conduct</a:t>
            </a:r>
          </a:p>
          <a:p>
            <a:pPr lvl="2"/>
            <a:r>
              <a:rPr lang="en-US" sz="1700">
                <a:latin typeface="Arial" panose="020B0604020202020204" pitchFamily="34" charset="0"/>
                <a:cs typeface="Arial" panose="020B0604020202020204" pitchFamily="34" charset="0"/>
              </a:rPr>
              <a:t>attending family events and meetings;</a:t>
            </a:r>
          </a:p>
          <a:p>
            <a:pPr lvl="2"/>
            <a:r>
              <a:rPr lang="en-US" sz="1700">
                <a:latin typeface="Arial" panose="020B0604020202020204" pitchFamily="34" charset="0"/>
                <a:cs typeface="Arial" panose="020B0604020202020204" pitchFamily="34" charset="0"/>
              </a:rPr>
              <a:t>observing or volunteering in classrooms;</a:t>
            </a:r>
          </a:p>
          <a:p>
            <a:pPr lvl="2"/>
            <a:r>
              <a:rPr lang="en-US" sz="1700">
                <a:latin typeface="Arial" panose="020B0604020202020204" pitchFamily="34" charset="0"/>
                <a:cs typeface="Arial" panose="020B0604020202020204" pitchFamily="34" charset="0"/>
              </a:rPr>
              <a:t>joining family groups and committees (e.g., PTA/PTO, advisory councils, etc.); and</a:t>
            </a:r>
          </a:p>
          <a:p>
            <a:pPr lvl="2"/>
            <a:r>
              <a:rPr lang="en-US" sz="1700">
                <a:latin typeface="Arial" panose="020B0604020202020204" pitchFamily="34" charset="0"/>
                <a:cs typeface="Arial" panose="020B0604020202020204" pitchFamily="34" charset="0"/>
              </a:rPr>
              <a:t>reading school/classroom newsletters or utilizing websites that contain examples of learning activities families can do with students at home.</a:t>
            </a:r>
          </a:p>
          <a:p>
            <a:pPr>
              <a:buClrTx/>
              <a:buFont typeface="Wingdings" panose="05000000000000000000" pitchFamily="2" charset="2"/>
              <a:buChar char="§"/>
            </a:pPr>
            <a:r>
              <a:rPr lang="en-US" sz="1700">
                <a:latin typeface="Arial" panose="020B0604020202020204" pitchFamily="34" charset="0"/>
                <a:cs typeface="Arial" panose="020B0604020202020204" pitchFamily="34" charset="0"/>
              </a:rPr>
              <a:t>Additionally, South Park Elementary School’s FEP describes several other opportunities for you to be involved in the education of your child.  </a:t>
            </a:r>
          </a:p>
          <a:p>
            <a:pPr>
              <a:buClrTx/>
              <a:buFont typeface="Wingdings" panose="05000000000000000000" pitchFamily="2" charset="2"/>
              <a:buChar char="§"/>
            </a:pPr>
            <a:endParaRPr lang="en-US" sz="17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26</a:t>
            </a:fld>
            <a:endParaRPr lang="en-US">
              <a:solidFill>
                <a:schemeClr val="tx2"/>
              </a:solidFill>
            </a:endParaRPr>
          </a:p>
        </p:txBody>
      </p:sp>
    </p:spTree>
    <p:extLst>
      <p:ext uri="{BB962C8B-B14F-4D97-AF65-F5344CB8AC3E}">
        <p14:creationId xmlns:p14="http://schemas.microsoft.com/office/powerpoint/2010/main" val="4022524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What are my rights?</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742016" y="605896"/>
            <a:ext cx="6413663" cy="5646208"/>
          </a:xfrm>
        </p:spPr>
        <p:txBody>
          <a:bodyPr anchor="ctr">
            <a:normAutofit/>
          </a:bodyPr>
          <a:lstStyle/>
          <a:p>
            <a:r>
              <a:rPr lang="en-US" sz="1500"/>
              <a:t>The families and parents of Title I students have a right, by law, to:</a:t>
            </a:r>
          </a:p>
          <a:p>
            <a:pPr lvl="3">
              <a:buFont typeface="Arial" panose="020B0604020202020204" pitchFamily="34" charset="0"/>
              <a:buChar char="•"/>
            </a:pPr>
            <a:r>
              <a:rPr lang="en-US" sz="1500"/>
              <a:t>be involved in decisions made at both the school and district level;</a:t>
            </a:r>
          </a:p>
          <a:p>
            <a:pPr lvl="3">
              <a:buFont typeface="Arial" panose="020B0604020202020204" pitchFamily="34" charset="0"/>
              <a:buChar char="•"/>
            </a:pPr>
            <a:endParaRPr lang="en-US" sz="1500"/>
          </a:p>
          <a:p>
            <a:pPr lvl="3">
              <a:buFont typeface="Arial" panose="020B0604020202020204" pitchFamily="34" charset="0"/>
              <a:buChar char="•"/>
            </a:pPr>
            <a:r>
              <a:rPr lang="en-US" sz="1500"/>
              <a:t>be provided with information on your child’s level of achievement on tests in reading/language arts, writing, mathematics, and science;</a:t>
            </a:r>
          </a:p>
          <a:p>
            <a:pPr lvl="3">
              <a:buFont typeface="Arial" panose="020B0604020202020204" pitchFamily="34" charset="0"/>
              <a:buChar char="•"/>
            </a:pPr>
            <a:endParaRPr lang="en-US" sz="1500"/>
          </a:p>
          <a:p>
            <a:pPr lvl="3">
              <a:buFont typeface="Arial" panose="020B0604020202020204" pitchFamily="34" charset="0"/>
              <a:buChar char="•"/>
            </a:pPr>
            <a:r>
              <a:rPr lang="en-US" sz="1500"/>
              <a:t>request and receive information on the qualifications of your child’s teacher and paraprofessionals who are working with your child by contacting the principal and</a:t>
            </a:r>
          </a:p>
          <a:p>
            <a:pPr lvl="3">
              <a:buFont typeface="Arial" panose="020B0604020202020204" pitchFamily="34" charset="0"/>
              <a:buChar char="•"/>
            </a:pPr>
            <a:endParaRPr lang="en-US" sz="1500"/>
          </a:p>
          <a:p>
            <a:pPr lvl="3">
              <a:buFont typeface="Arial" panose="020B0604020202020204" pitchFamily="34" charset="0"/>
              <a:buChar char="•"/>
            </a:pPr>
            <a:r>
              <a:rPr lang="en-US" sz="1500"/>
              <a:t>request opportunities for regular meetings to formulate suggestions and to participate, as appropriate, in decisions about the education of your child. The school is required to respond to any such suggestions as soon as practicably possible.</a:t>
            </a:r>
          </a:p>
          <a:p>
            <a:endParaRPr lang="en-US" sz="1500"/>
          </a:p>
          <a:p>
            <a:endParaRPr lang="en-US" sz="1500"/>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27</a:t>
            </a:fld>
            <a:endParaRPr lang="en-US">
              <a:solidFill>
                <a:schemeClr val="tx2"/>
              </a:solidFill>
            </a:endParaRPr>
          </a:p>
        </p:txBody>
      </p:sp>
    </p:spTree>
    <p:extLst>
      <p:ext uri="{BB962C8B-B14F-4D97-AF65-F5344CB8AC3E}">
        <p14:creationId xmlns:p14="http://schemas.microsoft.com/office/powerpoint/2010/main" val="4207471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3B60-85B7-982E-1BE5-2E1012E2B75F}"/>
              </a:ext>
            </a:extLst>
          </p:cNvPr>
          <p:cNvSpPr>
            <a:spLocks noGrp="1"/>
          </p:cNvSpPr>
          <p:nvPr>
            <p:ph type="title"/>
          </p:nvPr>
        </p:nvSpPr>
        <p:spPr/>
        <p:txBody>
          <a:bodyPr/>
          <a:lstStyle/>
          <a:p>
            <a:r>
              <a:rPr lang="en-US" dirty="0"/>
              <a:t>Opportunities for Additional Parent Meetings</a:t>
            </a:r>
          </a:p>
        </p:txBody>
      </p:sp>
      <p:sp>
        <p:nvSpPr>
          <p:cNvPr id="3" name="Content Placeholder 2">
            <a:extLst>
              <a:ext uri="{FF2B5EF4-FFF2-40B4-BE49-F238E27FC236}">
                <a16:creationId xmlns:a16="http://schemas.microsoft.com/office/drawing/2014/main" id="{8FFE6D18-BA89-7482-61C3-11509642CA40}"/>
              </a:ext>
            </a:extLst>
          </p:cNvPr>
          <p:cNvSpPr>
            <a:spLocks noGrp="1"/>
          </p:cNvSpPr>
          <p:nvPr>
            <p:ph idx="1"/>
          </p:nvPr>
        </p:nvSpPr>
        <p:spPr/>
        <p:txBody>
          <a:bodyPr/>
          <a:lstStyle/>
          <a:p>
            <a:r>
              <a:rPr lang="en-US" dirty="0"/>
              <a:t>Meet the Pack-Open House- 4:30pm August 26,2026</a:t>
            </a:r>
          </a:p>
          <a:p>
            <a:r>
              <a:rPr lang="en-US" dirty="0"/>
              <a:t>Grand- Panther Game Day(Parents as Partners Event) September 9,2026 @1:00pm</a:t>
            </a:r>
          </a:p>
          <a:p>
            <a:r>
              <a:rPr lang="en-US" dirty="0"/>
              <a:t>Parent Teacher Conferences-Thursday, September 17,2026 4:00pm-7:00pm</a:t>
            </a:r>
          </a:p>
          <a:p>
            <a:r>
              <a:rPr lang="en-US" dirty="0"/>
              <a:t>Literacy Night- September 2026 TBD</a:t>
            </a:r>
          </a:p>
        </p:txBody>
      </p:sp>
      <p:sp>
        <p:nvSpPr>
          <p:cNvPr id="4" name="Slide Number Placeholder 3">
            <a:extLst>
              <a:ext uri="{FF2B5EF4-FFF2-40B4-BE49-F238E27FC236}">
                <a16:creationId xmlns:a16="http://schemas.microsoft.com/office/drawing/2014/main" id="{4BC2E616-2E2B-BAEB-0BA8-302BA5074019}"/>
              </a:ext>
            </a:extLst>
          </p:cNvPr>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26240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D537BD-4878-F9F1-1D8D-D37B98C169F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2DBF02-494C-C9A4-53C1-A30908268A00}"/>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What are my rights?</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5C652835-ECD6-4D3B-3F2F-AB75E970A58C}"/>
              </a:ext>
            </a:extLst>
          </p:cNvPr>
          <p:cNvSpPr>
            <a:spLocks noGrp="1"/>
          </p:cNvSpPr>
          <p:nvPr>
            <p:ph idx="1"/>
          </p:nvPr>
        </p:nvSpPr>
        <p:spPr>
          <a:xfrm>
            <a:off x="4742016" y="605896"/>
            <a:ext cx="6413663" cy="5646208"/>
          </a:xfrm>
        </p:spPr>
        <p:txBody>
          <a:bodyPr anchor="ctr">
            <a:normAutofit/>
          </a:bodyPr>
          <a:lstStyle/>
          <a:p>
            <a:pPr marL="0" indent="0">
              <a:buNone/>
            </a:pPr>
            <a:r>
              <a:rPr lang="en-US" sz="1700"/>
              <a:t>Every Student Succeeds Act (ESSA) </a:t>
            </a:r>
          </a:p>
          <a:p>
            <a:pPr marL="0" indent="0">
              <a:buNone/>
            </a:pPr>
            <a:r>
              <a:rPr lang="en-US" sz="1700" b="1"/>
              <a:t>Parents’ Right-To-Know </a:t>
            </a:r>
          </a:p>
          <a:p>
            <a:pPr marL="0" indent="0">
              <a:buNone/>
            </a:pPr>
            <a:endParaRPr lang="en-US" sz="1700" b="1"/>
          </a:p>
          <a:p>
            <a:pPr marL="0" indent="0">
              <a:spcBef>
                <a:spcPts val="0"/>
              </a:spcBef>
              <a:spcAft>
                <a:spcPts val="0"/>
              </a:spcAft>
              <a:buNone/>
            </a:pPr>
            <a:r>
              <a:rPr lang="en-US" sz="1700" b="1"/>
              <a:t>All parents have the right to request the following: </a:t>
            </a:r>
          </a:p>
          <a:p>
            <a:pPr marL="0" indent="0">
              <a:spcBef>
                <a:spcPts val="0"/>
              </a:spcBef>
              <a:spcAft>
                <a:spcPts val="0"/>
              </a:spcAft>
              <a:buNone/>
            </a:pPr>
            <a:r>
              <a:rPr lang="en-US" sz="1700"/>
              <a:t>• A teacher’s professional qualifications, which include: state qualifications, licensure, grade/s certification, waivers </a:t>
            </a:r>
          </a:p>
          <a:p>
            <a:pPr marL="0" indent="0">
              <a:spcBef>
                <a:spcPts val="0"/>
              </a:spcBef>
              <a:spcAft>
                <a:spcPts val="0"/>
              </a:spcAft>
              <a:buNone/>
            </a:pPr>
            <a:r>
              <a:rPr lang="en-US" sz="1700"/>
              <a:t>• A teacher’s baccalaureate and /or graduate degree, fields of endorsement, previous teaching experience </a:t>
            </a:r>
          </a:p>
          <a:p>
            <a:pPr marL="0" indent="0">
              <a:spcBef>
                <a:spcPts val="0"/>
              </a:spcBef>
              <a:spcAft>
                <a:spcPts val="0"/>
              </a:spcAft>
              <a:buNone/>
            </a:pPr>
            <a:r>
              <a:rPr lang="en-US" sz="1700"/>
              <a:t>• A paraprofessional’s qualifications </a:t>
            </a:r>
          </a:p>
          <a:p>
            <a:pPr marL="0" indent="0">
              <a:spcBef>
                <a:spcPts val="0"/>
              </a:spcBef>
              <a:spcAft>
                <a:spcPts val="0"/>
              </a:spcAft>
              <a:buNone/>
            </a:pPr>
            <a:r>
              <a:rPr lang="en-US" sz="1700"/>
              <a:t>• An assurance that their child’s name, address, and telephone listing not be released to military recruiters </a:t>
            </a:r>
          </a:p>
          <a:p>
            <a:pPr marL="0" indent="0">
              <a:buNone/>
            </a:pPr>
            <a:endParaRPr lang="en-US" sz="1700"/>
          </a:p>
          <a:p>
            <a:pPr marL="0" indent="0">
              <a:spcBef>
                <a:spcPts val="0"/>
              </a:spcBef>
              <a:spcAft>
                <a:spcPts val="0"/>
              </a:spcAft>
              <a:buNone/>
            </a:pPr>
            <a:r>
              <a:rPr lang="en-US" sz="1700" b="1"/>
              <a:t>All parents will receive information on the following: </a:t>
            </a:r>
          </a:p>
          <a:p>
            <a:pPr marL="0" indent="0">
              <a:spcBef>
                <a:spcPts val="0"/>
              </a:spcBef>
              <a:spcAft>
                <a:spcPts val="0"/>
              </a:spcAft>
              <a:buNone/>
            </a:pPr>
            <a:r>
              <a:rPr lang="en-US" sz="1700"/>
              <a:t>• Their child’s level of achievement in each of the state academic assessments </a:t>
            </a:r>
          </a:p>
          <a:p>
            <a:pPr marL="0" indent="0">
              <a:spcBef>
                <a:spcPts val="0"/>
              </a:spcBef>
              <a:spcAft>
                <a:spcPts val="0"/>
              </a:spcAft>
              <a:buNone/>
            </a:pPr>
            <a:r>
              <a:rPr lang="en-US" sz="1700"/>
              <a:t>• Their option to request a transfer to another school within the district if their child is the victim of a violent crime at school </a:t>
            </a:r>
          </a:p>
          <a:p>
            <a:pPr marL="0" indent="0">
              <a:spcBef>
                <a:spcPts val="0"/>
              </a:spcBef>
              <a:spcAft>
                <a:spcPts val="0"/>
              </a:spcAft>
              <a:buNone/>
            </a:pPr>
            <a:r>
              <a:rPr lang="en-US" sz="1700"/>
              <a:t>• Their right to timely notification that their child has been assigned, or has been taught for four or more consecutive weeks by, a teacher who is not highly qualified</a:t>
            </a:r>
          </a:p>
          <a:p>
            <a:endParaRPr lang="en-US" sz="1700"/>
          </a:p>
        </p:txBody>
      </p:sp>
      <p:sp>
        <p:nvSpPr>
          <p:cNvPr id="4" name="Slide Number Placeholder 3">
            <a:extLst>
              <a:ext uri="{FF2B5EF4-FFF2-40B4-BE49-F238E27FC236}">
                <a16:creationId xmlns:a16="http://schemas.microsoft.com/office/drawing/2014/main" id="{F84CBEBB-762C-C120-B778-D945EA9978F0}"/>
              </a:ext>
            </a:extLst>
          </p:cNvPr>
          <p:cNvSpPr>
            <a:spLocks noGrp="1"/>
          </p:cNvSpPr>
          <p:nvPr>
            <p:ph type="sldNum" sz="quarter" idx="12"/>
          </p:nvPr>
        </p:nvSpPr>
        <p:spPr>
          <a:xfrm>
            <a:off x="10123055" y="6459785"/>
            <a:ext cx="1089428" cy="365125"/>
          </a:xfrm>
        </p:spPr>
        <p:txBody>
          <a:bodyPr>
            <a:normAutofit/>
          </a:bodyPr>
          <a:lstStyle/>
          <a:p>
            <a:pPr>
              <a:spcAft>
                <a:spcPts val="600"/>
              </a:spcAft>
            </a:pPr>
            <a:fld id="{4FAB73BC-B049-4115-A692-8D63A059BFB8}" type="slidenum">
              <a:rPr lang="en-US">
                <a:solidFill>
                  <a:schemeClr val="tx2"/>
                </a:solidFill>
              </a:rPr>
              <a:pPr>
                <a:spcAft>
                  <a:spcPts val="600"/>
                </a:spcAft>
              </a:pPr>
              <a:t>29</a:t>
            </a:fld>
            <a:endParaRPr lang="en-US">
              <a:solidFill>
                <a:schemeClr val="tx2"/>
              </a:solidFill>
            </a:endParaRPr>
          </a:p>
        </p:txBody>
      </p:sp>
    </p:spTree>
    <p:extLst>
      <p:ext uri="{BB962C8B-B14F-4D97-AF65-F5344CB8AC3E}">
        <p14:creationId xmlns:p14="http://schemas.microsoft.com/office/powerpoint/2010/main" val="2424002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For general questions, call the front office at: </a:t>
            </a:r>
            <a:r>
              <a:rPr lang="en-US" dirty="0">
                <a:solidFill>
                  <a:srgbClr val="00B050"/>
                </a:solidFill>
              </a:rPr>
              <a:t>901.416.5024</a:t>
            </a:r>
          </a:p>
          <a:p>
            <a:pPr>
              <a:buClrTx/>
              <a:buFont typeface="Wingdings" panose="05000000000000000000" pitchFamily="2" charset="2"/>
              <a:buChar char="§"/>
            </a:pPr>
            <a:r>
              <a:rPr lang="en-US" dirty="0">
                <a:solidFill>
                  <a:schemeClr val="tx1"/>
                </a:solidFill>
              </a:rPr>
              <a:t>To reach the principal, </a:t>
            </a:r>
            <a:r>
              <a:rPr lang="en-US" dirty="0">
                <a:solidFill>
                  <a:srgbClr val="00B050"/>
                </a:solidFill>
              </a:rPr>
              <a:t>Dr. F. Strickland, </a:t>
            </a:r>
            <a:r>
              <a:rPr lang="en-US" dirty="0">
                <a:solidFill>
                  <a:schemeClr val="tx1"/>
                </a:solidFill>
              </a:rPr>
              <a:t>call: </a:t>
            </a:r>
            <a:r>
              <a:rPr lang="en-US" dirty="0">
                <a:solidFill>
                  <a:srgbClr val="00B050"/>
                </a:solidFill>
              </a:rPr>
              <a:t>901.416.5024</a:t>
            </a:r>
          </a:p>
          <a:p>
            <a:pPr>
              <a:buClrTx/>
              <a:buFont typeface="Wingdings" panose="05000000000000000000" pitchFamily="2" charset="2"/>
              <a:buChar char="§"/>
            </a:pPr>
            <a:r>
              <a:rPr lang="en-US" dirty="0">
                <a:solidFill>
                  <a:schemeClr val="tx1"/>
                </a:solidFill>
              </a:rPr>
              <a:t>To reach the school counselor, </a:t>
            </a:r>
            <a:r>
              <a:rPr lang="en-US" dirty="0">
                <a:solidFill>
                  <a:srgbClr val="00B050"/>
                </a:solidFill>
              </a:rPr>
              <a:t>Mrs. A. Glover, </a:t>
            </a:r>
            <a:r>
              <a:rPr lang="en-US" dirty="0">
                <a:solidFill>
                  <a:schemeClr val="tx1"/>
                </a:solidFill>
              </a:rPr>
              <a:t>call: </a:t>
            </a:r>
            <a:r>
              <a:rPr lang="en-US" dirty="0">
                <a:solidFill>
                  <a:srgbClr val="00B050"/>
                </a:solidFill>
              </a:rPr>
              <a:t>901.416.5024</a:t>
            </a:r>
          </a:p>
          <a:p>
            <a:pPr>
              <a:buClrTx/>
              <a:buFont typeface="Wingdings" panose="05000000000000000000" pitchFamily="2" charset="2"/>
              <a:buChar char="§"/>
            </a:pPr>
            <a:r>
              <a:rPr lang="en-US" dirty="0">
                <a:solidFill>
                  <a:schemeClr val="tx1"/>
                </a:solidFill>
              </a:rPr>
              <a:t>To reach our family liaison, </a:t>
            </a:r>
            <a:r>
              <a:rPr lang="en-US" dirty="0">
                <a:solidFill>
                  <a:srgbClr val="00B050"/>
                </a:solidFill>
              </a:rPr>
              <a:t>Ms. Finol, </a:t>
            </a:r>
            <a:r>
              <a:rPr lang="en-US" dirty="0">
                <a:solidFill>
                  <a:schemeClr val="tx1"/>
                </a:solidFill>
              </a:rPr>
              <a:t>call: </a:t>
            </a:r>
            <a:r>
              <a:rPr lang="en-US" dirty="0">
                <a:solidFill>
                  <a:srgbClr val="00B050"/>
                </a:solidFill>
              </a:rPr>
              <a:t>901.416.5024</a:t>
            </a:r>
          </a:p>
          <a:p>
            <a:r>
              <a:rPr lang="en-US" dirty="0">
                <a:solidFill>
                  <a:schemeClr val="tx1"/>
                </a:solidFill>
              </a:rPr>
              <a:t>To reach your child’s teacher, call the front office or view our staff directory at:901-416-5024</a:t>
            </a:r>
            <a:endParaRPr lang="en-US" dirty="0">
              <a:solidFill>
                <a:srgbClr val="00B050"/>
              </a:solidFill>
            </a:endParaRPr>
          </a:p>
          <a:p>
            <a:pPr marL="227013" lvl="1"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31</a:t>
            </a:fld>
            <a:endParaRPr lang="en-US" dirty="0"/>
          </a:p>
        </p:txBody>
      </p:sp>
      <p:sp>
        <p:nvSpPr>
          <p:cNvPr id="4" name="TextBox 3">
            <a:extLst>
              <a:ext uri="{FF2B5EF4-FFF2-40B4-BE49-F238E27FC236}">
                <a16:creationId xmlns:a16="http://schemas.microsoft.com/office/drawing/2014/main" id="{896B0BAA-94C4-E096-08BD-1885EF0289D6}"/>
              </a:ext>
            </a:extLst>
          </p:cNvPr>
          <p:cNvSpPr txBox="1"/>
          <p:nvPr/>
        </p:nvSpPr>
        <p:spPr>
          <a:xfrm>
            <a:off x="3150696" y="4805617"/>
            <a:ext cx="6097904" cy="369332"/>
          </a:xfrm>
          <a:prstGeom prst="rect">
            <a:avLst/>
          </a:prstGeom>
          <a:noFill/>
        </p:spPr>
        <p:txBody>
          <a:bodyPr wrap="square">
            <a:spAutoFit/>
          </a:bodyPr>
          <a:lstStyle/>
          <a:p>
            <a:pPr algn="ctr"/>
            <a:r>
              <a:rPr lang="en-US" dirty="0"/>
              <a:t>Add QR code for survey here.</a:t>
            </a:r>
          </a:p>
        </p:txBody>
      </p:sp>
    </p:spTree>
    <p:extLst>
      <p:ext uri="{BB962C8B-B14F-4D97-AF65-F5344CB8AC3E}">
        <p14:creationId xmlns:p14="http://schemas.microsoft.com/office/powerpoint/2010/main" val="3692570966"/>
      </p:ext>
    </p:extLst>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0070C0"/>
      </a:hlink>
      <a:folHlink>
        <a:srgbClr val="0070C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9E0D1-48E2-4546-B1CB-85EEBAAABA5A}">
  <ds:schemaRefs>
    <ds:schemaRef ds:uri="http://schemas.microsoft.com/office/2006/metadata/properties"/>
    <ds:schemaRef ds:uri="http://schemas.microsoft.com/office/2006/documentManagement/types"/>
    <ds:schemaRef ds:uri="http://purl.org/dc/terms/"/>
    <ds:schemaRef ds:uri="http://purl.org/dc/dcmitype/"/>
    <ds:schemaRef ds:uri="http://www.w3.org/XML/1998/namespace"/>
    <ds:schemaRef ds:uri="http://purl.org/dc/elements/1.1/"/>
    <ds:schemaRef ds:uri="380bb2a7-dd8a-42b6-b2e4-6f17bbf1b257"/>
    <ds:schemaRef ds:uri="http://schemas.microsoft.com/office/infopath/2007/PartnerControls"/>
    <ds:schemaRef ds:uri="http://schemas.openxmlformats.org/package/2006/metadata/core-properties"/>
    <ds:schemaRef ds:uri="88bc45f0-fb64-44cc-bf44-f9f8397c9796"/>
  </ds:schemaRefs>
</ds:datastoreItem>
</file>

<file path=customXml/itemProps2.xml><?xml version="1.0" encoding="utf-8"?>
<ds:datastoreItem xmlns:ds="http://schemas.openxmlformats.org/officeDocument/2006/customXml" ds:itemID="{917C3CA1-62AF-4E3B-A6C8-FA974F28C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b2a7-dd8a-42b6-b2e4-6f17bbf1b257"/>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C94725-3295-4EEE-8D77-6F07404B78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16472</TotalTime>
  <Words>3252</Words>
  <Application>Microsoft Office PowerPoint</Application>
  <PresentationFormat>Widescreen</PresentationFormat>
  <Paragraphs>333</Paragraphs>
  <Slides>31</Slides>
  <Notes>29</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Retrospect</vt:lpstr>
      <vt:lpstr>2026-27  Annual Title I &amp; Family Engagement Meeting</vt:lpstr>
      <vt:lpstr>South Park Annual Title 1 Meeting      Agenda:</vt:lpstr>
      <vt:lpstr>Why are we here?</vt:lpstr>
      <vt:lpstr>What is a Title I school?</vt:lpstr>
      <vt:lpstr>What is the State Report Card?</vt:lpstr>
      <vt:lpstr>What are our schoolwide program goals?</vt:lpstr>
      <vt:lpstr>What curriculum does our school use?</vt:lpstr>
      <vt:lpstr>What tests will my child be taking?</vt:lpstr>
      <vt:lpstr>What curriculum does our school use?</vt:lpstr>
      <vt:lpstr>What can Title I funds be used for?</vt:lpstr>
      <vt:lpstr>How does our school use Title I funds?</vt:lpstr>
      <vt:lpstr>What will I learn?</vt:lpstr>
      <vt:lpstr>What is parent and family engagement?</vt:lpstr>
      <vt:lpstr>What is parent and family engagement?</vt:lpstr>
      <vt:lpstr>What is a Parent and Family Engagement Policy?</vt:lpstr>
      <vt:lpstr>What is a Parent and Family Engagement Policy?</vt:lpstr>
      <vt:lpstr>What is a School-Parent Compact?</vt:lpstr>
      <vt:lpstr>What is the SIP?</vt:lpstr>
      <vt:lpstr>What is our school’s designation status?</vt:lpstr>
      <vt:lpstr>Table Activity</vt:lpstr>
      <vt:lpstr>How is parent and family engagement funded?</vt:lpstr>
      <vt:lpstr>How is parent and family engagement funded?</vt:lpstr>
      <vt:lpstr>What is a School-Parent Compact?</vt:lpstr>
      <vt:lpstr>What are the benefits of family engagement?</vt:lpstr>
      <vt:lpstr>How can I be involved?</vt:lpstr>
      <vt:lpstr>How can I be involved?</vt:lpstr>
      <vt:lpstr>What are my rights?</vt:lpstr>
      <vt:lpstr>Opportunities for Additional Parent Meetings</vt:lpstr>
      <vt:lpstr>What are my rights?</vt:lpstr>
      <vt:lpstr>Who can I contact for help?</vt:lpstr>
      <vt:lpstr>PowerPoint Presentation</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KATENA V JONES</cp:lastModifiedBy>
  <cp:revision>139</cp:revision>
  <cp:lastPrinted>2026-07-23T18:45:28Z</cp:lastPrinted>
  <dcterms:created xsi:type="dcterms:W3CDTF">2018-01-17T16:59:30Z</dcterms:created>
  <dcterms:modified xsi:type="dcterms:W3CDTF">2026-09-23T11:53:54Z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