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24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54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73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376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65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37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5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79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9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9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281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353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71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460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930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299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94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BF0788-0880-486E-AA7C-DFDB1CA9EB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6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mailto:bberton@lwsd.org" TargetMode="External"/><Relationship Id="rId7" Type="http://schemas.openxmlformats.org/officeDocument/2006/relationships/image" Target="../media/image10.png"/><Relationship Id="rId2" Type="http://schemas.openxmlformats.org/officeDocument/2006/relationships/hyperlink" Target="mailto:adavydova@lwsd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tlin@lwsd.org" TargetMode="External"/><Relationship Id="rId4" Type="http://schemas.openxmlformats.org/officeDocument/2006/relationships/hyperlink" Target="mailto:jyin@lwsd.or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166578C-4316-4C10-89C0-CBAD8BCB6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 useBgFill="1">
          <p:nvSpPr>
            <p:cNvPr id="26" name="Rectangle 25">
              <a:extLst>
                <a:ext uri="{FF2B5EF4-FFF2-40B4-BE49-F238E27FC236}">
                  <a16:creationId xmlns:a16="http://schemas.microsoft.com/office/drawing/2014/main" id="{67EAD6BE-6743-4E5D-B371-D6D422290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5A21397-70AD-4B22-B332-41C5E2CA8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0"/>
              <a:ext cx="12188825" cy="6856215"/>
              <a:chOff x="0" y="0"/>
              <a:chExt cx="12188825" cy="6856215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76B637C-5B6A-4B3F-951A-42C0E88B52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88825" cy="6856214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ACFCE98-3E90-4230-9F34-423CD9A73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012" y="609600"/>
                <a:ext cx="10972800" cy="5638800"/>
              </a:xfrm>
              <a:prstGeom prst="rect">
                <a:avLst/>
              </a:prstGeom>
              <a:noFill/>
              <a:ln w="15875" cap="flat">
                <a:miter lim="800000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9B6E6422-6AEA-47B7-9770-5516483C42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93"/>
              <a:stretch/>
            </p:blipFill>
            <p:spPr>
              <a:xfrm rot="5400000">
                <a:off x="5706471" y="76265"/>
                <a:ext cx="758952" cy="606425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7432F8A4-33D0-4CE5-ACBF-F9BDA7C0A9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93"/>
              <a:stretch/>
            </p:blipFill>
            <p:spPr>
              <a:xfrm rot="5400000">
                <a:off x="5706470" y="6173526"/>
                <a:ext cx="758952" cy="606425"/>
              </a:xfrm>
              <a:prstGeom prst="rect">
                <a:avLst/>
              </a:prstGeom>
            </p:spPr>
          </p:pic>
        </p:grp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C940E9A-BC73-4828-82AC-C6F5C978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2EBB388-E9A7-4AEA-BCD7-0922DECAF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A10482-29B2-3AA1-73EF-868C244D8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495" y="1368553"/>
            <a:ext cx="6260114" cy="116781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4000" dirty="0"/>
              <a:t>Algebra 1 – 7</a:t>
            </a:r>
            <a:r>
              <a:rPr lang="en-US" sz="4000" baseline="30000" dirty="0"/>
              <a:t>th</a:t>
            </a:r>
            <a:r>
              <a:rPr lang="en-US" sz="4000" dirty="0"/>
              <a:t> &amp; 8</a:t>
            </a:r>
            <a:r>
              <a:rPr lang="en-US" sz="4000" baseline="30000" dirty="0"/>
              <a:t>th</a:t>
            </a:r>
            <a:r>
              <a:rPr lang="en-US" sz="4000" dirty="0"/>
              <a:t> grade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B76F88-A3C9-2E0C-48DD-E5C4F0076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64" y="971322"/>
            <a:ext cx="3907077" cy="49153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F08D2C-C400-D044-0AE2-B22A3A817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2771" y="2815261"/>
            <a:ext cx="5532651" cy="26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6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F391BC-8C52-4478-F181-53BE88F6BC79}"/>
              </a:ext>
            </a:extLst>
          </p:cNvPr>
          <p:cNvSpPr txBox="1"/>
          <p:nvPr/>
        </p:nvSpPr>
        <p:spPr>
          <a:xfrm>
            <a:off x="1045030" y="3025756"/>
            <a:ext cx="105155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Ms. Alexandra Davydova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hlinkClick r:id="rId2"/>
              </a:rPr>
              <a:t>adavydova@lwsd.org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000" dirty="0"/>
              <a:t>Ms. Bettina Berton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hlinkClick r:id="rId3"/>
              </a:rPr>
              <a:t>bberton@lwsd.org 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000" dirty="0"/>
              <a:t>Ms. Jenlee Yin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hlinkClick r:id="rId4"/>
              </a:rPr>
              <a:t>jyin@lwsd.org</a:t>
            </a:r>
            <a:endParaRPr lang="en-US" sz="40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000" dirty="0"/>
              <a:t>Mr. Terry Lin  </a:t>
            </a:r>
            <a:r>
              <a:rPr lang="en-US" sz="4000" dirty="0">
                <a:hlinkClick r:id="rId5"/>
              </a:rPr>
              <a:t>tlin@lwsd.org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E70BC-1737-AD34-7A65-AABCC9D95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5091"/>
            <a:ext cx="10515600" cy="761997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Teachers: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5E5E06-A193-1C4E-B21D-BAEAE1A99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2033" y="705151"/>
            <a:ext cx="1694717" cy="1701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D1E90C-72EF-9AB5-9F5F-B0D0902A0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2638" y="705151"/>
            <a:ext cx="1661733" cy="17010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62A9B6-BF63-B44D-A7A5-78E234435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3676" y="702701"/>
            <a:ext cx="1459179" cy="172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2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B2ED-828D-CA13-16CE-D9278896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Curriculum:  Amplify Algebra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6E30-626F-EC83-6E7A-1EDCC6BBF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Equations and Inequalities</a:t>
            </a:r>
          </a:p>
          <a:p>
            <a:r>
              <a:rPr lang="en-US" dirty="0"/>
              <a:t>Linear Functions</a:t>
            </a:r>
          </a:p>
          <a:p>
            <a:r>
              <a:rPr lang="en-US" dirty="0"/>
              <a:t>Exponential Functions</a:t>
            </a:r>
          </a:p>
          <a:p>
            <a:r>
              <a:rPr lang="en-US" dirty="0"/>
              <a:t>Radicals</a:t>
            </a:r>
          </a:p>
          <a:p>
            <a:r>
              <a:rPr lang="en-US" dirty="0"/>
              <a:t>Polynomials</a:t>
            </a:r>
          </a:p>
          <a:p>
            <a:r>
              <a:rPr lang="en-US" dirty="0"/>
              <a:t>Quadratic Functions &amp; Transformations</a:t>
            </a:r>
          </a:p>
          <a:p>
            <a:r>
              <a:rPr lang="en-US" dirty="0"/>
              <a:t>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CF9A1-E84D-3106-4B84-D665CFBAD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258" y="5160144"/>
            <a:ext cx="2495664" cy="9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5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357B-8084-5114-8DB5-5EE45A09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Grading practices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ECB8-371F-E379-8DC6-56C1673CC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Tests (90% of overall grade). Consists of unit tests.</a:t>
            </a:r>
          </a:p>
          <a:p>
            <a:r>
              <a:rPr lang="en-US" sz="3600" dirty="0"/>
              <a:t>Quizzes (10% of overall grade)</a:t>
            </a:r>
          </a:p>
          <a:p>
            <a:r>
              <a:rPr lang="en-US" sz="3600" dirty="0"/>
              <a:t>Assignments (not calculated in overall grade)</a:t>
            </a:r>
          </a:p>
        </p:txBody>
      </p:sp>
    </p:spTree>
    <p:extLst>
      <p:ext uri="{BB962C8B-B14F-4D97-AF65-F5344CB8AC3E}">
        <p14:creationId xmlns:p14="http://schemas.microsoft.com/office/powerpoint/2010/main" val="1977492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A29C8-CF46-A6C2-C66C-A956DB71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parents/guardians can support the success of their student in the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759CC-289D-682C-10CD-61C4646F5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/>
              <a:t>Check Skyward weekly and Canvas to see if assignments are being completed.</a:t>
            </a:r>
          </a:p>
          <a:p>
            <a:r>
              <a:rPr lang="en-US" sz="2800" dirty="0"/>
              <a:t>Ask to see your student’s notes. Are they taking notes? Are they organized?</a:t>
            </a:r>
          </a:p>
          <a:p>
            <a:r>
              <a:rPr lang="en-US" sz="2800" dirty="0"/>
              <a:t>Encourage your child to ask for help during Flex and/or after school tutoring at Evergreen Middle School.</a:t>
            </a:r>
          </a:p>
          <a:p>
            <a:r>
              <a:rPr lang="en-US" sz="2800" dirty="0"/>
              <a:t>Remind them to prepare for upcoming tests. For many students, Algebra is their first high school credit class, and it may require more effort and studying than previous math courses.</a:t>
            </a:r>
          </a:p>
        </p:txBody>
      </p:sp>
    </p:spTree>
    <p:extLst>
      <p:ext uri="{BB962C8B-B14F-4D97-AF65-F5344CB8AC3E}">
        <p14:creationId xmlns:p14="http://schemas.microsoft.com/office/powerpoint/2010/main" val="146616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5a90b5-6b9a-4528-a7db-9ddd61bc2b50">
      <Terms xmlns="http://schemas.microsoft.com/office/infopath/2007/PartnerControls"/>
    </lcf76f155ced4ddcb4097134ff3c332f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TaxCatchAll xmlns="5caa3fe1-921b-4cfa-b3c3-87765ed22c92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TeamsChannelId xmlns="9d5a90b5-6b9a-4528-a7db-9ddd61bc2b50" xsi:nil="true"/>
    <Invited_Students xmlns="9d5a90b5-6b9a-4528-a7db-9ddd61bc2b5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0" ma:contentTypeDescription="Create a new document." ma:contentTypeScope="" ma:versionID="dbe8dd82a5c1f17dcddc8e5b9e99a8af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624e89ce903d5c3d05a5c9074b233e96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1D537E-FF76-4C78-8A52-85DB590E0464}">
  <ds:schemaRefs>
    <ds:schemaRef ds:uri="http://purl.org/dc/terms/"/>
    <ds:schemaRef ds:uri="9d5a90b5-6b9a-4528-a7db-9ddd61bc2b50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D16BDFE-5442-4091-95DA-0B18A7B055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CDDAB1-CCC8-436A-A5ED-4BB99DC296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a90b5-6b9a-4528-a7db-9ddd61bc2b50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128</TotalTime>
  <Words>192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PowerPoint Presentation</vt:lpstr>
      <vt:lpstr>PowerPoint Presentation</vt:lpstr>
      <vt:lpstr>Curriculum:  Amplify Algebra 1</vt:lpstr>
      <vt:lpstr>Grading practices </vt:lpstr>
      <vt:lpstr>How parents/guardians can support the success of their student in the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Devin Engledew</dc:creator>
  <cp:lastModifiedBy>Heather Zapata</cp:lastModifiedBy>
  <cp:revision>13</cp:revision>
  <dcterms:created xsi:type="dcterms:W3CDTF">2025-09-16T22:18:47Z</dcterms:created>
  <dcterms:modified xsi:type="dcterms:W3CDTF">2026-09-22T21:51:31Z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