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6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1" r:id="rId13"/>
    <p:sldId id="275" r:id="rId14"/>
  </p:sldIdLst>
  <p:sldSz cx="9144000" cy="5143500" type="screen16x9"/>
  <p:notesSz cx="6858000" cy="9144000"/>
  <p:embeddedFontLst>
    <p:embeddedFont>
      <p:font typeface="Alfa Slab One" panose="020B0604020202020204" charset="0"/>
      <p:regular r:id="rId16"/>
    </p:embeddedFont>
    <p:embeddedFont>
      <p:font typeface="Cambria" panose="02040503050406030204" pitchFamily="18" charset="0"/>
      <p:regular r:id="rId17"/>
      <p:bold r:id="rId18"/>
      <p:italic r:id="rId19"/>
      <p:boldItalic r:id="rId20"/>
    </p:embeddedFont>
    <p:embeddedFont>
      <p:font typeface="Franklin Gothic Book" panose="020B0503020102020204" pitchFamily="34" charset="0"/>
      <p:regular r:id="rId21"/>
      <p:italic r:id="rId22"/>
    </p:embeddedFont>
    <p:embeddedFont>
      <p:font typeface="Franklin Gothic Medium" panose="020B0603020102020204" pitchFamily="34" charset="0"/>
      <p:regular r:id="rId23"/>
      <p:italic r:id="rId24"/>
    </p:embeddedFont>
    <p:embeddedFont>
      <p:font typeface="Proxima Nova" panose="020B0604020202020204" charset="0"/>
      <p:regular r:id="rId25"/>
      <p:bold r:id="rId26"/>
      <p:italic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9DFD395-4DE7-4656-A150-7E3A9892A795}">
  <a:tblStyle styleId="{A9DFD395-4DE7-4656-A150-7E3A9892A795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829556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09575" y="-3572"/>
            <a:ext cx="3761184" cy="5147072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6301" y="1035052"/>
            <a:ext cx="6430967" cy="1962149"/>
          </a:xfrm>
        </p:spPr>
        <p:txBody>
          <a:bodyPr anchor="b">
            <a:normAutofit/>
          </a:bodyPr>
          <a:lstStyle>
            <a:lvl1pPr algn="r">
              <a:defRPr sz="45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86533" y="2997200"/>
            <a:ext cx="5240734" cy="1041401"/>
          </a:xfrm>
        </p:spPr>
        <p:txBody>
          <a:bodyPr anchor="t">
            <a:normAutofit/>
          </a:bodyPr>
          <a:lstStyle>
            <a:lvl1pPr marL="0" indent="0" algn="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99309" y="4412457"/>
            <a:ext cx="3243033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27519107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893" y="4400349"/>
            <a:ext cx="413375" cy="273844"/>
          </a:xfrm>
        </p:spPr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68247064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210" y="2000249"/>
            <a:ext cx="6698060" cy="1582787"/>
          </a:xfrm>
        </p:spPr>
        <p:txBody>
          <a:bodyPr anchor="b"/>
          <a:lstStyle>
            <a:lvl1pPr algn="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9209" y="3583036"/>
            <a:ext cx="6698061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82950833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514351"/>
            <a:ext cx="7514035" cy="13144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235" y="2000250"/>
            <a:ext cx="3671291" cy="234315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5975" y="2000250"/>
            <a:ext cx="3671292" cy="234315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42622376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134" y="1993900"/>
            <a:ext cx="345539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233" y="2501503"/>
            <a:ext cx="3671292" cy="18418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366" y="2000250"/>
            <a:ext cx="3466903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5975" y="2501503"/>
            <a:ext cx="3671292" cy="18418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95578631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01996419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47533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1200150"/>
            <a:ext cx="2661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6525" y="514350"/>
            <a:ext cx="4680743" cy="3829051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4" y="2228850"/>
            <a:ext cx="2661841" cy="13716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98229614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3" y="1314449"/>
            <a:ext cx="4069619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6011" y="685800"/>
            <a:ext cx="2460731" cy="3429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043" y="2343149"/>
            <a:ext cx="4069619" cy="137160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51148273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3549649"/>
            <a:ext cx="7514033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509" y="699084"/>
            <a:ext cx="6169458" cy="237373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4" y="3974702"/>
            <a:ext cx="7514033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28022289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514350"/>
            <a:ext cx="7514033" cy="2286000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5" cy="1085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60352860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6472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11454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59" y="514351"/>
            <a:ext cx="6742509" cy="2057399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7609" y="2571749"/>
            <a:ext cx="6399611" cy="2857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3" cy="1085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284127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2481436"/>
            <a:ext cx="7514032" cy="1101600"/>
          </a:xfrm>
        </p:spPr>
        <p:txBody>
          <a:bodyPr anchor="b">
            <a:normAutofit/>
          </a:bodyPr>
          <a:lstStyle>
            <a:lvl1pPr algn="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583036"/>
            <a:ext cx="7514033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851145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6472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11454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59" y="514351"/>
            <a:ext cx="6742509" cy="2057399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5" y="2914650"/>
            <a:ext cx="7514033" cy="66675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1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581400"/>
            <a:ext cx="7514033" cy="762000"/>
          </a:xfrm>
        </p:spPr>
        <p:txBody>
          <a:bodyPr anchor="t">
            <a:normAutofit/>
          </a:bodyPr>
          <a:lstStyle>
            <a:lvl1pPr marL="0" indent="0" algn="r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01773934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514350"/>
            <a:ext cx="7514034" cy="20454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4" y="2628900"/>
            <a:ext cx="7514035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5" cy="10858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60173385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68100228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9492" y="514350"/>
            <a:ext cx="1327777" cy="3829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234" y="514350"/>
            <a:ext cx="6014807" cy="38290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58980401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276425" y="1202825"/>
            <a:ext cx="8520600" cy="3541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har char="-"/>
              <a:defRPr sz="1450" b="1"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buChar char="-"/>
              <a:defRPr sz="1000">
                <a:latin typeface="Verdana"/>
                <a:ea typeface="Verdana"/>
                <a:cs typeface="Verdana"/>
                <a:sym typeface="Verdana"/>
              </a:defRPr>
            </a:lvl2pPr>
            <a:lvl3pPr lvl="2" rtl="0">
              <a:spcBef>
                <a:spcPts val="0"/>
              </a:spcBef>
              <a:buChar char="-"/>
              <a:defRPr/>
            </a:lvl3pPr>
            <a:lvl4pPr lvl="3" rtl="0">
              <a:spcBef>
                <a:spcPts val="0"/>
              </a:spcBef>
              <a:buChar char="-"/>
              <a:defRPr/>
            </a:lvl4pPr>
            <a:lvl5pPr lvl="4" rtl="0">
              <a:spcBef>
                <a:spcPts val="0"/>
              </a:spcBef>
              <a:buChar char="-"/>
              <a:defRPr/>
            </a:lvl5pPr>
            <a:lvl6pPr lvl="5" rtl="0">
              <a:spcBef>
                <a:spcPts val="0"/>
              </a:spcBef>
              <a:buChar char="-"/>
              <a:defRPr/>
            </a:lvl6pPr>
            <a:lvl7pPr lvl="6" rtl="0">
              <a:spcBef>
                <a:spcPts val="0"/>
              </a:spcBef>
              <a:buChar char="-"/>
              <a:defRPr/>
            </a:lvl7pPr>
            <a:lvl8pPr lvl="7" rtl="0">
              <a:spcBef>
                <a:spcPts val="0"/>
              </a:spcBef>
              <a:buChar char="-"/>
              <a:defRPr/>
            </a:lvl8pPr>
            <a:lvl9pPr lvl="8" rtl="0">
              <a:spcBef>
                <a:spcPts val="0"/>
              </a:spcBef>
              <a:buChar char="-"/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57584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2405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3109" y="0"/>
            <a:ext cx="1827610" cy="51435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234" y="514351"/>
            <a:ext cx="7514035" cy="131444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3" y="2000250"/>
            <a:ext cx="7514035" cy="2343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9492" y="4412457"/>
            <a:ext cx="8572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F278202-EB47-4ABF-9C19-E8C7001D7B8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9210" y="4412457"/>
            <a:ext cx="531313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3893" y="4412457"/>
            <a:ext cx="4133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67452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5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3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arlandisd.org/turner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314496" y="1941523"/>
            <a:ext cx="8520600" cy="19578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chemeClr val="tx1"/>
                </a:solidFill>
              </a:rPr>
              <a:t>Robert Turner College &amp; Career High School </a:t>
            </a:r>
            <a:br>
              <a:rPr lang="en" dirty="0">
                <a:solidFill>
                  <a:schemeClr val="tx1"/>
                </a:solidFill>
              </a:rPr>
            </a:b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" dirty="0"/>
              <a:t>9</a:t>
            </a:r>
            <a:r>
              <a:rPr lang="en" baseline="30000" dirty="0"/>
              <a:t>th</a:t>
            </a:r>
            <a:r>
              <a:rPr lang="en" dirty="0"/>
              <a:t> &amp; 10</a:t>
            </a:r>
            <a:r>
              <a:rPr lang="en" baseline="30000" dirty="0"/>
              <a:t>th</a:t>
            </a:r>
            <a:r>
              <a:rPr lang="en" dirty="0"/>
              <a:t>  Grade Parent Presentation</a:t>
            </a:r>
            <a:endParaRPr lang="en-US" dirty="0"/>
          </a:p>
        </p:txBody>
      </p:sp>
      <p:sp>
        <p:nvSpPr>
          <p:cNvPr id="58" name="Shape 5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</a:t>
            </a:fld>
            <a:endParaRPr lang="e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B0F0"/>
                </a:solidFill>
              </a:rPr>
              <a:t>Topics of Discussion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066799" y="1202825"/>
            <a:ext cx="7730225" cy="354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Counselors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Being Successful at THS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Graduation/College Requirements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Life After High School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Resources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364095"/>
            <a:ext cx="3115235" cy="29527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B0F0"/>
                </a:solidFill>
              </a:rPr>
              <a:t>Who is your counselor?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799" y="1202825"/>
            <a:ext cx="8111225" cy="354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			Juan De la Garza: A-Gi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			Priya Patel: Gj-O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			Leticia Romo: P-Z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			ACC Advisor-Jennifer Fuentes 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			Student Support Counselor-Melissa McDavid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			Counseling Secretary – Maria Mosqueda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</a:t>
            </a:fld>
            <a:endParaRPr lang="e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6B5CC3-AFBB-4F4D-A8E0-3FB5028A5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051" y="1095375"/>
            <a:ext cx="3471756" cy="29527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761500" cy="613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dirty="0">
                <a:solidFill>
                  <a:srgbClr val="00B0F0"/>
                </a:solidFill>
              </a:rPr>
              <a:t>What does a counselor do?	                 When is a counselor available?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1066800" y="895350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Academic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Course advisement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Graduation requirements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Social/Emotional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Conflict resolution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Stress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Problem solving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Decision making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College/Career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College and Career planning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	</a:t>
            </a: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Testing information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ANY questions you may have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78571"/>
              <a:buFont typeface="Arial"/>
              <a:buNone/>
            </a:pPr>
            <a:endParaRPr b="1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9" name="Shape 89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Lunch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Anytime a student NEEDS us</a:t>
            </a:r>
          </a:p>
          <a:p>
            <a:pPr marL="457200" lvl="0" indent="-2286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mbria"/>
              <a:buChar char="-"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WE ARE HERE TO HELP!</a:t>
            </a:r>
          </a:p>
          <a:p>
            <a:pPr lvl="0">
              <a:spcBef>
                <a:spcPts val="0"/>
              </a:spcBef>
              <a:buNone/>
            </a:pPr>
            <a:endParaRPr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4</a:t>
            </a:fld>
            <a:endParaRPr lang="e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B0F0"/>
                </a:solidFill>
              </a:rPr>
              <a:t>How To Be Successful At THS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219200" y="1266325"/>
            <a:ext cx="7613100" cy="354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1750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AutoNum type="arabicPeriod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Build a rapport with your teachers.</a:t>
            </a:r>
          </a:p>
          <a:p>
            <a:pPr marL="457200" lvl="0" indent="-3175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AutoNum type="arabicPeriod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Utilize support!</a:t>
            </a:r>
          </a:p>
          <a:p>
            <a:pPr marL="457200" lvl="0" indent="-31750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AutoNum type="arabicPeriod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Listen in class.</a:t>
            </a:r>
          </a:p>
          <a:p>
            <a:pPr marL="457200" lvl="0" indent="-3175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AutoNum type="arabicPeriod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Attend tutorials during Mega Lunch.</a:t>
            </a:r>
          </a:p>
          <a:p>
            <a:pPr marL="457200" lvl="0" indent="-31750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AutoNum type="arabicPeriod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Stay on top of grades &amp; assignments by checking Skyward and Canvas.</a:t>
            </a:r>
          </a:p>
          <a:p>
            <a:pPr marL="457200" lvl="0" indent="-31750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AutoNum type="arabicPeriod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Get involved at THS</a:t>
            </a:r>
          </a:p>
          <a:p>
            <a:pPr marL="457200" lvl="0" indent="-31750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AutoNum type="arabicPeriod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Be an advocate for yourself!</a:t>
            </a:r>
          </a:p>
          <a:p>
            <a:pPr marL="457200" lvl="0" indent="-31750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AutoNum type="arabicPeriod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Know that everyone on campus is there to help.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5</a:t>
            </a:fld>
            <a:endParaRPr lang="e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B0F0"/>
                </a:solidFill>
              </a:rPr>
              <a:t>Involvement = Success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6</a:t>
            </a:fld>
            <a:endParaRPr lang="en"/>
          </a:p>
        </p:txBody>
      </p:sp>
      <p:sp>
        <p:nvSpPr>
          <p:cNvPr id="103" name="Shape 103"/>
          <p:cNvSpPr txBox="1"/>
          <p:nvPr/>
        </p:nvSpPr>
        <p:spPr>
          <a:xfrm>
            <a:off x="838199" y="1273375"/>
            <a:ext cx="7200125" cy="308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Font typeface="Cambria"/>
              <a:buChar char="●"/>
            </a:pPr>
            <a:r>
              <a:rPr lang="en" b="1" dirty="0">
                <a:latin typeface="Cambria"/>
                <a:ea typeface="Cambria"/>
                <a:cs typeface="Cambria"/>
                <a:sym typeface="Cambria"/>
              </a:rPr>
              <a:t>Over 30 clubs on campus</a:t>
            </a:r>
          </a:p>
          <a:p>
            <a:pPr marL="914400" lvl="1" indent="-228600" rtl="0">
              <a:spcBef>
                <a:spcPts val="0"/>
              </a:spcBef>
              <a:buFont typeface="Cambria"/>
              <a:buChar char="○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Most popular clubs include:</a:t>
            </a:r>
          </a:p>
          <a:p>
            <a:pPr marL="914400" lvl="1" indent="-228600" rtl="0">
              <a:spcBef>
                <a:spcPts val="0"/>
              </a:spcBef>
              <a:buFont typeface="Cambria"/>
              <a:buChar char="○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A student can create any club they want</a:t>
            </a:r>
          </a:p>
          <a:p>
            <a:pPr marL="457200" lvl="0" indent="-228600" rtl="0">
              <a:spcBef>
                <a:spcPts val="0"/>
              </a:spcBef>
              <a:buFont typeface="Cambria"/>
              <a:buChar char="●"/>
            </a:pPr>
            <a:r>
              <a:rPr lang="en" b="1" dirty="0">
                <a:latin typeface="Cambria"/>
                <a:ea typeface="Cambria"/>
                <a:cs typeface="Cambria"/>
                <a:sym typeface="Cambria"/>
              </a:rPr>
              <a:t>Attend sporting events, school dances, performances, and other after school activities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dirty="0">
                <a:solidFill>
                  <a:srgbClr val="00B0F0"/>
                </a:solidFill>
              </a:rPr>
              <a:t>What to do if your student is struggling?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1143575"/>
            <a:ext cx="8009700" cy="388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Review the syllabus and class guidelines with your student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Font typeface="Cambria"/>
              <a:buChar char="-"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Ask your student where he/she is writing down homework assignments and periodically check that assignments are completed</a:t>
            </a:r>
          </a:p>
          <a:p>
            <a:pPr marL="457200" lvl="0" indent="-2286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mbria"/>
              <a:buChar char="-"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Check Skyward for student attendance and class grades</a:t>
            </a:r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mbria"/>
              <a:buChar char="-"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Look closely at progress reports and contact teachers DIRECTLY if you have questions</a:t>
            </a:r>
          </a:p>
          <a:p>
            <a:pPr marL="914400" lvl="1" indent="-228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mbria"/>
              <a:buChar char="-"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Email is typically best</a:t>
            </a:r>
            <a:endParaRPr b="1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2286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b="1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Have your student attend tutorials before school, after school, or during Mega Lunch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7</a:t>
            </a:fld>
            <a:endParaRPr lang="e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/>
        </p:nvSpPr>
        <p:spPr>
          <a:xfrm>
            <a:off x="1828800" y="524"/>
            <a:ext cx="7492800" cy="21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dirty="0">
                <a:solidFill>
                  <a:srgbClr val="00B0F0"/>
                </a:solidFill>
                <a:latin typeface="Alfa Slab One"/>
                <a:ea typeface="Alfa Slab One"/>
                <a:cs typeface="Alfa Slab One"/>
                <a:sym typeface="Alfa Slab One"/>
              </a:rPr>
              <a:t>Graduation Requirements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8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14350"/>
            <a:ext cx="8534400" cy="422489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311700" y="453475"/>
            <a:ext cx="8520600" cy="70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700" dirty="0">
                <a:solidFill>
                  <a:srgbClr val="00B0F0"/>
                </a:solidFill>
              </a:rPr>
              <a:t>PREPARING FOR LIFE AFTER HIGH SCHOOL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914400" y="1104050"/>
            <a:ext cx="7917900" cy="3525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17500">
              <a:spcBef>
                <a:spcPts val="0"/>
              </a:spcBef>
              <a:buClr>
                <a:srgbClr val="000000"/>
              </a:buClr>
              <a:buSzPct val="100000"/>
              <a:buFont typeface="Cambria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Visit a local college campus</a:t>
            </a:r>
          </a:p>
          <a:p>
            <a:pPr marL="457200" lvl="0" indent="-317500">
              <a:spcBef>
                <a:spcPts val="0"/>
              </a:spcBef>
              <a:buClr>
                <a:srgbClr val="000000"/>
              </a:buClr>
              <a:buSzPct val="100000"/>
              <a:buFont typeface="Cambria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Explore careers by interviewing adults in occupations of interest.</a:t>
            </a:r>
          </a:p>
          <a:p>
            <a:pPr marL="457200" lvl="0" indent="-317500">
              <a:spcBef>
                <a:spcPts val="0"/>
              </a:spcBef>
              <a:buClr>
                <a:srgbClr val="000000"/>
              </a:buClr>
              <a:buSzPct val="100000"/>
              <a:buFont typeface="Cambria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Focus on your academic work and meet your goals to get good grades.</a:t>
            </a:r>
          </a:p>
          <a:p>
            <a:pPr marL="457200" lvl="0" indent="-317500">
              <a:spcBef>
                <a:spcPts val="0"/>
              </a:spcBef>
              <a:buClr>
                <a:srgbClr val="000000"/>
              </a:buClr>
              <a:buSzPct val="100000"/>
              <a:buFont typeface="Cambria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Plan summer activities for school, work or community service</a:t>
            </a:r>
          </a:p>
          <a:p>
            <a:pPr marL="457200" lvl="0" indent="-317500" rtl="0">
              <a:spcBef>
                <a:spcPts val="0"/>
              </a:spcBef>
              <a:buClr>
                <a:srgbClr val="000000"/>
              </a:buClr>
              <a:buSzPct val="100000"/>
              <a:buFont typeface="Cambria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Stay involved in extracurricular activities</a:t>
            </a:r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Take the PSAT/NMSQT (10</a:t>
            </a:r>
            <a:r>
              <a:rPr lang="en" sz="1400" baseline="300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th</a:t>
            </a: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-11</a:t>
            </a:r>
            <a:r>
              <a:rPr lang="en" sz="1400" baseline="300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th</a:t>
            </a: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grade) </a:t>
            </a:r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Prepare to take ACT/SAT Junior Year </a:t>
            </a:r>
          </a:p>
          <a:p>
            <a:pPr marL="13970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(</a:t>
            </a: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You've completed the necessary coursework (what will be on the test)</a:t>
            </a:r>
          </a:p>
          <a:p>
            <a: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</a:pP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Colleges will have your scores in time to contact you before your senior year</a:t>
            </a:r>
          </a:p>
          <a:p>
            <a: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</a:pP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You have the opportunity to retest  </a:t>
            </a:r>
          </a:p>
          <a:p>
            <a: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</a:pP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To understand the layout of the test </a:t>
            </a:r>
          </a:p>
          <a:p>
            <a: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</a:pP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To identify areas of opportunity to improve</a:t>
            </a:r>
          </a:p>
          <a:p>
            <a: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Identify at least 5 colleges of interest </a:t>
            </a:r>
          </a:p>
          <a:p>
            <a:pPr lvl="0">
              <a:spcBef>
                <a:spcPts val="0"/>
              </a:spcBef>
              <a:buNone/>
            </a:pPr>
            <a:endParaRPr sz="1400" dirty="0"/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9</a:t>
            </a:fld>
            <a:endParaRPr lang="e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B0F0"/>
                </a:solidFill>
              </a:rPr>
              <a:t>Choices After Graduation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799" y="1202825"/>
            <a:ext cx="8111225" cy="354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Community College </a:t>
            </a:r>
          </a:p>
          <a:p>
            <a:pPr marL="914400" lvl="1" indent="-304800" rtl="0">
              <a:spcBef>
                <a:spcPts val="0"/>
              </a:spcBef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Vocational training &amp; 2-year degrees (AA/AS) 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Community College then transfer to 4-year college/university 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4-year college/university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Vocational/Technical School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Military 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Font typeface="Cambria"/>
              <a:buChar char="-"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Gap Year</a:t>
            </a:r>
          </a:p>
          <a:p>
            <a:pPr marL="914400" lvl="1" indent="-304800" rtl="0">
              <a:spcBef>
                <a:spcPts val="0"/>
              </a:spcBef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Work or On-the-job training/apprenticeships </a:t>
            </a:r>
          </a:p>
          <a:p>
            <a:pPr marL="914400" lvl="1" indent="-304800" rtl="0">
              <a:spcBef>
                <a:spcPts val="0"/>
              </a:spcBef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Travel</a:t>
            </a:r>
          </a:p>
          <a:p>
            <a:pPr marL="914400" lvl="1" indent="-304800" rtl="0">
              <a:spcBef>
                <a:spcPts val="0"/>
              </a:spcBef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2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Programs </a:t>
            </a:r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10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158" y="2198549"/>
            <a:ext cx="4161344" cy="20097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B0F0"/>
                </a:solidFill>
              </a:rPr>
              <a:t>Community College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990599" y="1202825"/>
            <a:ext cx="7806425" cy="354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Char char="-"/>
            </a:pPr>
            <a:r>
              <a:rPr lang="en" dirty="0">
                <a:solidFill>
                  <a:srgbClr val="000000"/>
                </a:solidFill>
              </a:rPr>
              <a:t>Requires English &amp; Math placement exams (TSI); no SAT/ACT scores are needed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Char char="-"/>
            </a:pPr>
            <a:r>
              <a:rPr lang="en" dirty="0">
                <a:solidFill>
                  <a:srgbClr val="000000"/>
                </a:solidFill>
              </a:rPr>
              <a:t>Specialty programs &amp; 2-year AA degrees </a:t>
            </a:r>
          </a:p>
          <a:p>
            <a:pPr marL="457200" lvl="0" indent="-228600" rtl="0">
              <a:spcBef>
                <a:spcPts val="0"/>
              </a:spcBef>
              <a:buClr>
                <a:srgbClr val="000000"/>
              </a:buClr>
              <a:buChar char="-"/>
            </a:pPr>
            <a:r>
              <a:rPr lang="en" dirty="0">
                <a:solidFill>
                  <a:srgbClr val="000000"/>
                </a:solidFill>
              </a:rPr>
              <a:t>Transfer to 4-year university</a:t>
            </a:r>
          </a:p>
        </p:txBody>
      </p:sp>
      <p:sp>
        <p:nvSpPr>
          <p:cNvPr id="169" name="Shape 16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11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674531"/>
            <a:ext cx="1604667" cy="16905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266" y="2750406"/>
            <a:ext cx="3474766" cy="1538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3871" t="16897" r="15592" b="5862"/>
          <a:stretch/>
        </p:blipFill>
        <p:spPr>
          <a:xfrm>
            <a:off x="6293390" y="2629756"/>
            <a:ext cx="2727767" cy="18628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B0F0"/>
                </a:solidFill>
              </a:rPr>
              <a:t>College Testing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799" y="1202825"/>
            <a:ext cx="8111225" cy="354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SAT or ACT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SAT Subject Tests 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Not always required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Check college/major requirements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“Recommended” by some UC and Private Colleges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Both ACT and SAT have test prep on their websites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Char char="-"/>
            </a:pPr>
            <a:r>
              <a:rPr lang="en" sz="1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Check out free SAT test prep on Khanacademy.org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Students request score reports through the testing agency to be sent directly to colleges. Deadline is the same as college application deadlines.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8" name="Shape 18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12</a:t>
            </a:fld>
            <a:endParaRPr lang="en"/>
          </a:p>
        </p:txBody>
      </p:sp>
      <p:pic>
        <p:nvPicPr>
          <p:cNvPr id="189" name="Shape 189" descr="Image result for sa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1025" y="959550"/>
            <a:ext cx="2286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B0F0"/>
                </a:solidFill>
              </a:rPr>
              <a:t>Resources</a:t>
            </a:r>
          </a:p>
        </p:txBody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1057013" y="1171675"/>
            <a:ext cx="7096387" cy="339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lvl="0" indent="-340042">
              <a:spcAft>
                <a:spcPts val="0"/>
              </a:spcAft>
              <a:buClr>
                <a:srgbClr val="000000"/>
              </a:buClr>
              <a:buFont typeface="Cambria"/>
              <a:buChar char="▶"/>
            </a:pPr>
            <a:r>
              <a:rPr lang="en" sz="2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Website: </a:t>
            </a:r>
            <a:r>
              <a:rPr lang="en-US" sz="2400" dirty="0">
                <a:hlinkClick r:id="rId3"/>
              </a:rPr>
              <a:t> https://www.pearlandisd.org/turner</a:t>
            </a:r>
            <a:endParaRPr lang="en-US" sz="2400" dirty="0"/>
          </a:p>
          <a:p>
            <a:pPr marL="342900" lvl="0" indent="-340042">
              <a:spcAft>
                <a:spcPts val="0"/>
              </a:spcAft>
              <a:buClr>
                <a:srgbClr val="000000"/>
              </a:buClr>
              <a:buFont typeface="Cambria"/>
              <a:buChar char="▶"/>
            </a:pPr>
            <a:r>
              <a:rPr lang="en" sz="2400" dirty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Call us, email us...ANYTIME!  We are here to help!</a:t>
            </a:r>
          </a:p>
        </p:txBody>
      </p:sp>
      <p:sp>
        <p:nvSpPr>
          <p:cNvPr id="219" name="Shape 2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13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010" y="2952750"/>
            <a:ext cx="2298391" cy="156680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404</TotalTime>
  <Words>626</Words>
  <Application>Microsoft Office PowerPoint</Application>
  <PresentationFormat>On-screen Show (16:9)</PresentationFormat>
  <Paragraphs>112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Times New Roman</vt:lpstr>
      <vt:lpstr>Proxima Nova</vt:lpstr>
      <vt:lpstr>Verdana</vt:lpstr>
      <vt:lpstr>Alfa Slab One</vt:lpstr>
      <vt:lpstr>Franklin Gothic Medium</vt:lpstr>
      <vt:lpstr>Franklin Gothic Book</vt:lpstr>
      <vt:lpstr>Cambria</vt:lpstr>
      <vt:lpstr>Parallax</vt:lpstr>
      <vt:lpstr>Robert Turner College &amp; Career High School  </vt:lpstr>
      <vt:lpstr>Topics of Discussion</vt:lpstr>
      <vt:lpstr>Who is your counselor?</vt:lpstr>
      <vt:lpstr>What does a counselor do?                  When is a counselor available?</vt:lpstr>
      <vt:lpstr>How To Be Successful At THS</vt:lpstr>
      <vt:lpstr>Involvement = Success</vt:lpstr>
      <vt:lpstr>What to do if your student is struggling?</vt:lpstr>
      <vt:lpstr>PowerPoint Presentation</vt:lpstr>
      <vt:lpstr>PREPARING FOR LIFE AFTER HIGH SCHOOL</vt:lpstr>
      <vt:lpstr>Choices After Graduation</vt:lpstr>
      <vt:lpstr>Community College</vt:lpstr>
      <vt:lpstr>College Testing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Agoura High School 10th Grade Presentation</dc:title>
  <dc:creator>Kaitlyn Larsen</dc:creator>
  <cp:lastModifiedBy>PATEL, PRIYA</cp:lastModifiedBy>
  <cp:revision>18</cp:revision>
  <dcterms:modified xsi:type="dcterms:W3CDTF">2026-09-22T17:02:29Z</dcterms:modified>
</cp:coreProperties>
</file>