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E3_E7789669.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comments/modernComment_108_E026D8BF.xml" ContentType="application/vnd.ms-powerpoint.comment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14" r:id="rId5"/>
  </p:sldMasterIdLst>
  <p:notesMasterIdLst>
    <p:notesMasterId r:id="rId25"/>
  </p:notesMasterIdLst>
  <p:sldIdLst>
    <p:sldId id="257" r:id="rId6"/>
    <p:sldId id="492" r:id="rId7"/>
    <p:sldId id="482" r:id="rId8"/>
    <p:sldId id="485" r:id="rId9"/>
    <p:sldId id="465" r:id="rId10"/>
    <p:sldId id="483" r:id="rId11"/>
    <p:sldId id="489" r:id="rId12"/>
    <p:sldId id="466" r:id="rId13"/>
    <p:sldId id="467" r:id="rId14"/>
    <p:sldId id="464" r:id="rId15"/>
    <p:sldId id="263" r:id="rId16"/>
    <p:sldId id="278" r:id="rId17"/>
    <p:sldId id="477" r:id="rId18"/>
    <p:sldId id="491" r:id="rId19"/>
    <p:sldId id="264" r:id="rId20"/>
    <p:sldId id="487" r:id="rId21"/>
    <p:sldId id="490" r:id="rId22"/>
    <p:sldId id="493" r:id="rId23"/>
    <p:sldId id="48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61293F1-A414-89FD-C042-A46022B59435}" name="Meghan Palmer" initials="MP" userId="S::mpalmer@lwsd.org::f18f1ade-1d4b-4d96-804a-08d85d895218" providerId="AD"/>
  <p188:author id="{EC3246FD-8A20-952B-90A8-19CACB8430B8}" name="Galbraith, Kendall" initials="KG" userId="S::kgalbraith@lwsd.org::e90d9271-2c6a-4644-9c76-1d7e584e7ce6" providerId="AD"/>
  <p188:author id="{10C518FE-BC08-FCF6-7AC1-8349D280EE3C}" name="Devin Engledew" initials="DE" userId="S::dengledew@lwsd.org::4c565c0a-609f-4730-8817-f096e42ccda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D6740"/>
    <a:srgbClr val="FDCD2F"/>
    <a:srgbClr val="56C9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1D10B9-E1AF-76C2-6D4B-AAD6FFB4EF40}" v="1" dt="2026-09-21T15:37:08.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270" autoAdjust="0"/>
  </p:normalViewPr>
  <p:slideViewPr>
    <p:cSldViewPr snapToGrid="0">
      <p:cViewPr varScale="1">
        <p:scale>
          <a:sx n="64" d="100"/>
          <a:sy n="64" d="100"/>
        </p:scale>
        <p:origin x="724" y="4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vin Engledew" userId="S::dengledew@lwsd.org::4c565c0a-609f-4730-8817-f096e42ccda8" providerId="AD" clId="Web-{9A1D10B9-E1AF-76C2-6D4B-AAD6FFB4EF40}"/>
    <pc:docChg chg="modSld">
      <pc:chgData name="Devin Engledew" userId="S::dengledew@lwsd.org::4c565c0a-609f-4730-8817-f096e42ccda8" providerId="AD" clId="Web-{9A1D10B9-E1AF-76C2-6D4B-AAD6FFB4EF40}" dt="2026-09-21T15:37:08.895" v="0"/>
      <pc:docMkLst>
        <pc:docMk/>
      </pc:docMkLst>
      <pc:sldChg chg="modAnim">
        <pc:chgData name="Devin Engledew" userId="S::dengledew@lwsd.org::4c565c0a-609f-4730-8817-f096e42ccda8" providerId="AD" clId="Web-{9A1D10B9-E1AF-76C2-6D4B-AAD6FFB4EF40}" dt="2026-09-21T15:37:08.895" v="0"/>
        <pc:sldMkLst>
          <pc:docMk/>
          <pc:sldMk cId="1130390772" sldId="485"/>
        </pc:sldMkLst>
      </pc:sldChg>
    </pc:docChg>
  </pc:docChgLst>
</pc:chgInfo>
</file>

<file path=ppt/comments/modernComment_1E3_E7789669.xml><?xml version="1.0" encoding="utf-8"?>
<p188:cmLst xmlns:a="http://schemas.openxmlformats.org/drawingml/2006/main" xmlns:r="http://schemas.openxmlformats.org/officeDocument/2006/relationships" xmlns:p188="http://schemas.microsoft.com/office/powerpoint/2018/8/main">
  <p188:cm id="{444A6D9B-14A6-447B-B678-A8C24AAF72B0}" authorId="{661293F1-A414-89FD-C042-A46022B59435}" created="2026-09-09T20:07:52.696">
    <pc:sldMkLst xmlns:pc="http://schemas.microsoft.com/office/powerpoint/2013/main/command">
      <pc:docMk/>
      <pc:sldMk cId="3883439721" sldId="483"/>
    </pc:sldMkLst>
    <p188:replyLst>
      <p188:reply id="{C1728B15-9F59-47CB-8923-EA40B70C49C5}" authorId="{10C518FE-BC08-FCF6-7AC1-8349D280EE3C}" created="2026-09-17T21:42:47.599">
        <p188:txBody>
          <a:bodyPr/>
          <a:lstStyle/>
          <a:p>
            <a:r>
              <a:rPr lang="en-US"/>
              <a:t>Canvas tiles added to the slide look amazing!!</a:t>
            </a:r>
          </a:p>
        </p188:txBody>
      </p188:reply>
    </p188:replyLst>
    <p188:txBody>
      <a:bodyPr/>
      <a:lstStyle/>
      <a:p>
        <a:r>
          <a:rPr lang="en-US"/>
          <a:t>Insert student view of tiles mobile and desktop</a:t>
        </a:r>
      </a:p>
    </p188:txBody>
  </p188:cm>
</p188:cmLst>
</file>

<file path=ppt/comments/modernComment_108_E026D8BF.xml><?xml version="1.0" encoding="utf-8"?>
<p188:cmLst xmlns:a="http://schemas.openxmlformats.org/drawingml/2006/main" xmlns:r="http://schemas.openxmlformats.org/officeDocument/2006/relationships" xmlns:p188="http://schemas.microsoft.com/office/powerpoint/2018/8/main">
  <p188:cm id="{7893FCA3-0B7A-4302-B2CC-2C6B7B5A87A6}" authorId="{661293F1-A414-89FD-C042-A46022B59435}" created="2026-09-09T20:19:28.791">
    <ac:deMkLst xmlns:ac="http://schemas.microsoft.com/office/drawing/2013/main/command">
      <pc:docMk xmlns:pc="http://schemas.microsoft.com/office/powerpoint/2013/main/command"/>
      <pc:sldMk xmlns:pc="http://schemas.microsoft.com/office/powerpoint/2013/main/command" cId="3760642239" sldId="264"/>
      <ac:spMk id="2" creationId="{B8E6515F-8906-44B1-ADF1-9C00E5A0628F}"/>
    </ac:deMkLst>
    <p188:txBody>
      <a:bodyPr/>
      <a:lstStyle/>
      <a:p>
        <a:r>
          <a:rPr lang="en-US"/>
          <a:t>Put in picture DEVIN!!!!</a:t>
        </a:r>
      </a:p>
    </p188:txBody>
  </p188:cm>
</p188:cmLst>
</file>

<file path=ppt/diagrams/_rels/data2.xml.rels><?xml version="1.0" encoding="UTF-8" standalone="yes"?>
<Relationships xmlns="http://schemas.openxmlformats.org/package/2006/relationships"><Relationship Id="rId1" Type="http://schemas.openxmlformats.org/officeDocument/2006/relationships/hyperlink" Target="mailto:rogreen@lwsd.org"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mailto:rogreen@lwsd.org" TargetMode="External"/></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370973-98B1-41EC-93D5-298DC98CDB09}" type="doc">
      <dgm:prSet loTypeId="urn:microsoft.com/office/officeart/2005/8/layout/vList2" loCatId="list" qsTypeId="urn:microsoft.com/office/officeart/2005/8/quickstyle/simple1#1" qsCatId="simple" csTypeId="urn:microsoft.com/office/officeart/2005/8/colors/accent1_2#2" csCatId="accent1" phldr="1"/>
      <dgm:spPr/>
      <dgm:t>
        <a:bodyPr/>
        <a:lstStyle/>
        <a:p>
          <a:endParaRPr lang="en-US"/>
        </a:p>
      </dgm:t>
    </dgm:pt>
    <dgm:pt modelId="{39567AE0-1C84-4E83-9E02-3C5A9181CDB8}">
      <dgm:prSet/>
      <dgm:spPr/>
      <dgm:t>
        <a:bodyPr/>
        <a:lstStyle/>
        <a:p>
          <a:r>
            <a:rPr lang="en-US" b="0" i="0" baseline="0"/>
            <a:t>We help with…</a:t>
          </a:r>
          <a:endParaRPr lang="en-US"/>
        </a:p>
      </dgm:t>
    </dgm:pt>
    <dgm:pt modelId="{367FD991-DD5A-4DCC-B968-E2F090AB2DD3}" type="parTrans" cxnId="{FC026B23-A670-4511-AD93-A3C0DC9E1CD6}">
      <dgm:prSet/>
      <dgm:spPr/>
      <dgm:t>
        <a:bodyPr/>
        <a:lstStyle/>
        <a:p>
          <a:endParaRPr lang="en-US"/>
        </a:p>
      </dgm:t>
    </dgm:pt>
    <dgm:pt modelId="{697477A6-233A-48E3-AD91-6A80B96405EC}" type="sibTrans" cxnId="{FC026B23-A670-4511-AD93-A3C0DC9E1CD6}">
      <dgm:prSet/>
      <dgm:spPr/>
      <dgm:t>
        <a:bodyPr/>
        <a:lstStyle/>
        <a:p>
          <a:endParaRPr lang="en-US"/>
        </a:p>
      </dgm:t>
    </dgm:pt>
    <dgm:pt modelId="{B4796545-F85C-4122-9BF4-9DD51F8BDCC8}">
      <dgm:prSet/>
      <dgm:spPr/>
      <dgm:t>
        <a:bodyPr/>
        <a:lstStyle/>
        <a:p>
          <a:r>
            <a:rPr lang="en-US" b="0" i="0" baseline="0"/>
            <a:t>Academic planning and success</a:t>
          </a:r>
          <a:endParaRPr lang="en-US"/>
        </a:p>
      </dgm:t>
    </dgm:pt>
    <dgm:pt modelId="{E802D4EB-6315-4FFA-96B4-7D912846591F}" type="parTrans" cxnId="{0523A3BC-ADD2-4354-BAE0-5E6818B874C1}">
      <dgm:prSet/>
      <dgm:spPr/>
      <dgm:t>
        <a:bodyPr/>
        <a:lstStyle/>
        <a:p>
          <a:endParaRPr lang="en-US"/>
        </a:p>
      </dgm:t>
    </dgm:pt>
    <dgm:pt modelId="{76CF3037-1C63-4D74-BF0B-7220C3415145}" type="sibTrans" cxnId="{0523A3BC-ADD2-4354-BAE0-5E6818B874C1}">
      <dgm:prSet/>
      <dgm:spPr/>
      <dgm:t>
        <a:bodyPr/>
        <a:lstStyle/>
        <a:p>
          <a:endParaRPr lang="en-US"/>
        </a:p>
      </dgm:t>
    </dgm:pt>
    <dgm:pt modelId="{D4A25781-E485-4133-AED9-F02011918979}">
      <dgm:prSet/>
      <dgm:spPr/>
      <dgm:t>
        <a:bodyPr/>
        <a:lstStyle/>
        <a:p>
          <a:r>
            <a:rPr lang="en-US" b="0" i="0" baseline="0"/>
            <a:t>Conflict Resolution</a:t>
          </a:r>
          <a:endParaRPr lang="en-US"/>
        </a:p>
      </dgm:t>
    </dgm:pt>
    <dgm:pt modelId="{5310DE88-4AC1-403F-83DE-EFDD9DCAF263}" type="parTrans" cxnId="{7676997B-9AA3-4EBE-98DE-5FABE192B8BD}">
      <dgm:prSet/>
      <dgm:spPr/>
      <dgm:t>
        <a:bodyPr/>
        <a:lstStyle/>
        <a:p>
          <a:endParaRPr lang="en-US"/>
        </a:p>
      </dgm:t>
    </dgm:pt>
    <dgm:pt modelId="{DD458E73-A683-42D5-AAB0-0E2951A399D0}" type="sibTrans" cxnId="{7676997B-9AA3-4EBE-98DE-5FABE192B8BD}">
      <dgm:prSet/>
      <dgm:spPr/>
      <dgm:t>
        <a:bodyPr/>
        <a:lstStyle/>
        <a:p>
          <a:endParaRPr lang="en-US"/>
        </a:p>
      </dgm:t>
    </dgm:pt>
    <dgm:pt modelId="{C1184773-9E03-4F32-8D13-A1F940A9EC32}">
      <dgm:prSet/>
      <dgm:spPr/>
      <dgm:t>
        <a:bodyPr/>
        <a:lstStyle/>
        <a:p>
          <a:r>
            <a:rPr lang="en-US" b="0" i="0" baseline="0"/>
            <a:t>Crisis Intervention</a:t>
          </a:r>
          <a:endParaRPr lang="en-US"/>
        </a:p>
      </dgm:t>
    </dgm:pt>
    <dgm:pt modelId="{69EB1A94-952E-4A4A-B5A6-11E2F1091907}" type="parTrans" cxnId="{793DB53C-F75C-4913-A692-44AB0B938262}">
      <dgm:prSet/>
      <dgm:spPr/>
      <dgm:t>
        <a:bodyPr/>
        <a:lstStyle/>
        <a:p>
          <a:endParaRPr lang="en-US"/>
        </a:p>
      </dgm:t>
    </dgm:pt>
    <dgm:pt modelId="{4B06767F-B4DF-46CE-AEC0-E07BBCA1AEE1}" type="sibTrans" cxnId="{793DB53C-F75C-4913-A692-44AB0B938262}">
      <dgm:prSet/>
      <dgm:spPr/>
      <dgm:t>
        <a:bodyPr/>
        <a:lstStyle/>
        <a:p>
          <a:endParaRPr lang="en-US"/>
        </a:p>
      </dgm:t>
    </dgm:pt>
    <dgm:pt modelId="{61AA02F8-289E-4D95-BC5E-6184F978AE05}">
      <dgm:prSet/>
      <dgm:spPr/>
      <dgm:t>
        <a:bodyPr/>
        <a:lstStyle/>
        <a:p>
          <a:r>
            <a:rPr lang="en-US" b="0" i="0" baseline="0"/>
            <a:t>Counseling referrals</a:t>
          </a:r>
          <a:endParaRPr lang="en-US"/>
        </a:p>
      </dgm:t>
    </dgm:pt>
    <dgm:pt modelId="{2E5C5241-BC9D-49D5-B389-FCF3D41FBE28}" type="parTrans" cxnId="{CABC1E2E-2670-4F72-9E93-2A2DF2D5CAEF}">
      <dgm:prSet/>
      <dgm:spPr/>
      <dgm:t>
        <a:bodyPr/>
        <a:lstStyle/>
        <a:p>
          <a:endParaRPr lang="en-US"/>
        </a:p>
      </dgm:t>
    </dgm:pt>
    <dgm:pt modelId="{DFF0A33A-9F27-4EE9-9A5F-A168136B2CEB}" type="sibTrans" cxnId="{CABC1E2E-2670-4F72-9E93-2A2DF2D5CAEF}">
      <dgm:prSet/>
      <dgm:spPr/>
      <dgm:t>
        <a:bodyPr/>
        <a:lstStyle/>
        <a:p>
          <a:endParaRPr lang="en-US"/>
        </a:p>
      </dgm:t>
    </dgm:pt>
    <dgm:pt modelId="{0DD18078-365A-4974-9E48-A9E9A4859635}">
      <dgm:prSet/>
      <dgm:spPr/>
      <dgm:t>
        <a:bodyPr/>
        <a:lstStyle/>
        <a:p>
          <a:r>
            <a:rPr lang="en-US" b="0" i="0" baseline="0"/>
            <a:t>Preparation for high school</a:t>
          </a:r>
          <a:endParaRPr lang="en-US"/>
        </a:p>
      </dgm:t>
    </dgm:pt>
    <dgm:pt modelId="{37C62D03-48B3-44D5-BBE7-E0878601BCE1}" type="parTrans" cxnId="{66BC02AC-1201-45C3-9509-1072443AFFED}">
      <dgm:prSet/>
      <dgm:spPr/>
      <dgm:t>
        <a:bodyPr/>
        <a:lstStyle/>
        <a:p>
          <a:endParaRPr lang="en-US"/>
        </a:p>
      </dgm:t>
    </dgm:pt>
    <dgm:pt modelId="{576597D4-0D3A-42A4-A302-4683B28376FE}" type="sibTrans" cxnId="{66BC02AC-1201-45C3-9509-1072443AFFED}">
      <dgm:prSet/>
      <dgm:spPr/>
      <dgm:t>
        <a:bodyPr/>
        <a:lstStyle/>
        <a:p>
          <a:endParaRPr lang="en-US"/>
        </a:p>
      </dgm:t>
    </dgm:pt>
    <dgm:pt modelId="{12C3FBE2-53A2-4DBD-9E61-79E37BEEB045}">
      <dgm:prSet/>
      <dgm:spPr/>
      <dgm:t>
        <a:bodyPr/>
        <a:lstStyle/>
        <a:p>
          <a:r>
            <a:rPr lang="en-US"/>
            <a:t>Community resources</a:t>
          </a:r>
        </a:p>
      </dgm:t>
    </dgm:pt>
    <dgm:pt modelId="{190BA591-26BD-42F6-B094-C08DB523DA8A}" type="parTrans" cxnId="{77588761-5D0B-4647-9652-8CE512D161C4}">
      <dgm:prSet/>
      <dgm:spPr/>
      <dgm:t>
        <a:bodyPr/>
        <a:lstStyle/>
        <a:p>
          <a:endParaRPr lang="en-US"/>
        </a:p>
      </dgm:t>
    </dgm:pt>
    <dgm:pt modelId="{8811FBF7-7ACD-4E0A-A453-D28BCD3222FC}" type="sibTrans" cxnId="{77588761-5D0B-4647-9652-8CE512D161C4}">
      <dgm:prSet/>
      <dgm:spPr/>
      <dgm:t>
        <a:bodyPr/>
        <a:lstStyle/>
        <a:p>
          <a:endParaRPr lang="en-US"/>
        </a:p>
      </dgm:t>
    </dgm:pt>
    <dgm:pt modelId="{11FFFC6A-F523-4B55-937E-347CE06826FB}" type="pres">
      <dgm:prSet presAssocID="{D9370973-98B1-41EC-93D5-298DC98CDB09}" presName="linear" presStyleCnt="0">
        <dgm:presLayoutVars>
          <dgm:animLvl val="lvl"/>
          <dgm:resizeHandles val="exact"/>
        </dgm:presLayoutVars>
      </dgm:prSet>
      <dgm:spPr/>
    </dgm:pt>
    <dgm:pt modelId="{CBBA37BB-FC91-430D-8297-680C34EC3E18}" type="pres">
      <dgm:prSet presAssocID="{39567AE0-1C84-4E83-9E02-3C5A9181CDB8}" presName="parentText" presStyleLbl="node1" presStyleIdx="0" presStyleCnt="1">
        <dgm:presLayoutVars>
          <dgm:chMax val="0"/>
          <dgm:bulletEnabled val="1"/>
        </dgm:presLayoutVars>
      </dgm:prSet>
      <dgm:spPr/>
    </dgm:pt>
    <dgm:pt modelId="{FF7622CD-35FB-4E20-AEC6-98BD1D48CB28}" type="pres">
      <dgm:prSet presAssocID="{39567AE0-1C84-4E83-9E02-3C5A9181CDB8}" presName="childText" presStyleLbl="revTx" presStyleIdx="0" presStyleCnt="1">
        <dgm:presLayoutVars>
          <dgm:bulletEnabled val="1"/>
        </dgm:presLayoutVars>
      </dgm:prSet>
      <dgm:spPr/>
    </dgm:pt>
  </dgm:ptLst>
  <dgm:cxnLst>
    <dgm:cxn modelId="{FC026B23-A670-4511-AD93-A3C0DC9E1CD6}" srcId="{D9370973-98B1-41EC-93D5-298DC98CDB09}" destId="{39567AE0-1C84-4E83-9E02-3C5A9181CDB8}" srcOrd="0" destOrd="0" parTransId="{367FD991-DD5A-4DCC-B968-E2F090AB2DD3}" sibTransId="{697477A6-233A-48E3-AD91-6A80B96405EC}"/>
    <dgm:cxn modelId="{A47BC324-4DDE-4646-9703-7EF1684427DE}" type="presOf" srcId="{0DD18078-365A-4974-9E48-A9E9A4859635}" destId="{FF7622CD-35FB-4E20-AEC6-98BD1D48CB28}" srcOrd="0" destOrd="5" presId="urn:microsoft.com/office/officeart/2005/8/layout/vList2"/>
    <dgm:cxn modelId="{CABC1E2E-2670-4F72-9E93-2A2DF2D5CAEF}" srcId="{39567AE0-1C84-4E83-9E02-3C5A9181CDB8}" destId="{61AA02F8-289E-4D95-BC5E-6184F978AE05}" srcOrd="3" destOrd="0" parTransId="{2E5C5241-BC9D-49D5-B389-FCF3D41FBE28}" sibTransId="{DFF0A33A-9F27-4EE9-9A5F-A168136B2CEB}"/>
    <dgm:cxn modelId="{793DB53C-F75C-4913-A692-44AB0B938262}" srcId="{39567AE0-1C84-4E83-9E02-3C5A9181CDB8}" destId="{C1184773-9E03-4F32-8D13-A1F940A9EC32}" srcOrd="2" destOrd="0" parTransId="{69EB1A94-952E-4A4A-B5A6-11E2F1091907}" sibTransId="{4B06767F-B4DF-46CE-AEC0-E07BBCA1AEE1}"/>
    <dgm:cxn modelId="{77588761-5D0B-4647-9652-8CE512D161C4}" srcId="{39567AE0-1C84-4E83-9E02-3C5A9181CDB8}" destId="{12C3FBE2-53A2-4DBD-9E61-79E37BEEB045}" srcOrd="4" destOrd="0" parTransId="{190BA591-26BD-42F6-B094-C08DB523DA8A}" sibTransId="{8811FBF7-7ACD-4E0A-A453-D28BCD3222FC}"/>
    <dgm:cxn modelId="{326F9375-BDCE-4F42-9F7E-22F9F0EA7838}" type="presOf" srcId="{B4796545-F85C-4122-9BF4-9DD51F8BDCC8}" destId="{FF7622CD-35FB-4E20-AEC6-98BD1D48CB28}" srcOrd="0" destOrd="0" presId="urn:microsoft.com/office/officeart/2005/8/layout/vList2"/>
    <dgm:cxn modelId="{7676997B-9AA3-4EBE-98DE-5FABE192B8BD}" srcId="{39567AE0-1C84-4E83-9E02-3C5A9181CDB8}" destId="{D4A25781-E485-4133-AED9-F02011918979}" srcOrd="1" destOrd="0" parTransId="{5310DE88-4AC1-403F-83DE-EFDD9DCAF263}" sibTransId="{DD458E73-A683-42D5-AAB0-0E2951A399D0}"/>
    <dgm:cxn modelId="{C71C657F-DCC7-4388-A3B2-6D9E5666942F}" type="presOf" srcId="{39567AE0-1C84-4E83-9E02-3C5A9181CDB8}" destId="{CBBA37BB-FC91-430D-8297-680C34EC3E18}" srcOrd="0" destOrd="0" presId="urn:microsoft.com/office/officeart/2005/8/layout/vList2"/>
    <dgm:cxn modelId="{5498D380-F18C-43C6-9A0F-18119212DA0B}" type="presOf" srcId="{C1184773-9E03-4F32-8D13-A1F940A9EC32}" destId="{FF7622CD-35FB-4E20-AEC6-98BD1D48CB28}" srcOrd="0" destOrd="2" presId="urn:microsoft.com/office/officeart/2005/8/layout/vList2"/>
    <dgm:cxn modelId="{50413394-CF68-478A-8534-FE49A01D1629}" type="presOf" srcId="{D9370973-98B1-41EC-93D5-298DC98CDB09}" destId="{11FFFC6A-F523-4B55-937E-347CE06826FB}" srcOrd="0" destOrd="0" presId="urn:microsoft.com/office/officeart/2005/8/layout/vList2"/>
    <dgm:cxn modelId="{66BC02AC-1201-45C3-9509-1072443AFFED}" srcId="{39567AE0-1C84-4E83-9E02-3C5A9181CDB8}" destId="{0DD18078-365A-4974-9E48-A9E9A4859635}" srcOrd="5" destOrd="0" parTransId="{37C62D03-48B3-44D5-BBE7-E0878601BCE1}" sibTransId="{576597D4-0D3A-42A4-A302-4683B28376FE}"/>
    <dgm:cxn modelId="{0523A3BC-ADD2-4354-BAE0-5E6818B874C1}" srcId="{39567AE0-1C84-4E83-9E02-3C5A9181CDB8}" destId="{B4796545-F85C-4122-9BF4-9DD51F8BDCC8}" srcOrd="0" destOrd="0" parTransId="{E802D4EB-6315-4FFA-96B4-7D912846591F}" sibTransId="{76CF3037-1C63-4D74-BF0B-7220C3415145}"/>
    <dgm:cxn modelId="{7C3DC1C0-85AA-429C-B2CF-2FB16D04B8D0}" type="presOf" srcId="{D4A25781-E485-4133-AED9-F02011918979}" destId="{FF7622CD-35FB-4E20-AEC6-98BD1D48CB28}" srcOrd="0" destOrd="1" presId="urn:microsoft.com/office/officeart/2005/8/layout/vList2"/>
    <dgm:cxn modelId="{8403B3C9-D4D0-4C35-89EB-37111E87DC66}" type="presOf" srcId="{12C3FBE2-53A2-4DBD-9E61-79E37BEEB045}" destId="{FF7622CD-35FB-4E20-AEC6-98BD1D48CB28}" srcOrd="0" destOrd="4" presId="urn:microsoft.com/office/officeart/2005/8/layout/vList2"/>
    <dgm:cxn modelId="{3D6773FC-A4E9-40CA-9F45-72A3D69DD565}" type="presOf" srcId="{61AA02F8-289E-4D95-BC5E-6184F978AE05}" destId="{FF7622CD-35FB-4E20-AEC6-98BD1D48CB28}" srcOrd="0" destOrd="3" presId="urn:microsoft.com/office/officeart/2005/8/layout/vList2"/>
    <dgm:cxn modelId="{2581CCE8-71C6-4CD4-A23B-216B1E65BC24}" type="presParOf" srcId="{11FFFC6A-F523-4B55-937E-347CE06826FB}" destId="{CBBA37BB-FC91-430D-8297-680C34EC3E18}" srcOrd="0" destOrd="0" presId="urn:microsoft.com/office/officeart/2005/8/layout/vList2"/>
    <dgm:cxn modelId="{67639258-DCC0-4D52-88FD-7B8AB67796DB}" type="presParOf" srcId="{11FFFC6A-F523-4B55-937E-347CE06826FB}" destId="{FF7622CD-35FB-4E20-AEC6-98BD1D48CB28}" srcOrd="1"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5E7AC9-A3DC-409C-BA6F-6F5E2806F8CC}" type="doc">
      <dgm:prSet loTypeId="urn:microsoft.com/office/officeart/2008/layout/LinedList" loCatId="list" qsTypeId="urn:microsoft.com/office/officeart/2005/8/quickstyle/simple1#2" qsCatId="simple" csTypeId="urn:microsoft.com/office/officeart/2005/8/colors/colorful2#1" csCatId="colorful" phldr="1"/>
      <dgm:spPr/>
      <dgm:t>
        <a:bodyPr/>
        <a:lstStyle/>
        <a:p>
          <a:endParaRPr lang="en-US"/>
        </a:p>
      </dgm:t>
    </dgm:pt>
    <dgm:pt modelId="{9CB1E0F3-BD88-465C-A85D-D7E6A6332F03}">
      <dgm:prSet custT="1"/>
      <dgm:spPr/>
      <dgm:t>
        <a:bodyPr/>
        <a:lstStyle/>
        <a:p>
          <a:r>
            <a:rPr lang="en-US" sz="2800"/>
            <a:t>Robin Green </a:t>
          </a:r>
          <a:r>
            <a:rPr lang="en-US" sz="2800" b="1"/>
            <a:t>Nurse</a:t>
          </a:r>
        </a:p>
        <a:p>
          <a:r>
            <a:rPr lang="en-US" sz="2800">
              <a:hlinkClick xmlns:r="http://schemas.openxmlformats.org/officeDocument/2006/relationships" r:id="rId1"/>
            </a:rPr>
            <a:t>rogreen@lwsd.org</a:t>
          </a:r>
          <a:r>
            <a:rPr lang="en-US" sz="2800"/>
            <a:t> </a:t>
          </a:r>
        </a:p>
      </dgm:t>
    </dgm:pt>
    <dgm:pt modelId="{5F6B4319-1DFA-47C1-82DF-A7FE9D882C77}" type="parTrans" cxnId="{1D84830C-94FC-439E-A050-53719B4B2AF8}">
      <dgm:prSet/>
      <dgm:spPr/>
      <dgm:t>
        <a:bodyPr/>
        <a:lstStyle/>
        <a:p>
          <a:endParaRPr lang="en-US" sz="2400"/>
        </a:p>
      </dgm:t>
    </dgm:pt>
    <dgm:pt modelId="{695CD530-EB72-4EF5-B7F3-51A8812EEE17}" type="sibTrans" cxnId="{1D84830C-94FC-439E-A050-53719B4B2AF8}">
      <dgm:prSet/>
      <dgm:spPr/>
      <dgm:t>
        <a:bodyPr/>
        <a:lstStyle/>
        <a:p>
          <a:endParaRPr lang="en-US" sz="2400"/>
        </a:p>
      </dgm:t>
    </dgm:pt>
    <dgm:pt modelId="{B7ED1AD9-EE30-4A65-826E-0E072AC08E95}">
      <dgm:prSet custT="1"/>
      <dgm:spPr/>
      <dgm:t>
        <a:bodyPr/>
        <a:lstStyle/>
        <a:p>
          <a:r>
            <a:rPr lang="en-US" sz="2800" b="0"/>
            <a:t>Lisa Schmatz </a:t>
          </a:r>
          <a:r>
            <a:rPr lang="en-US" sz="2800" b="1"/>
            <a:t>Health Room</a:t>
          </a:r>
        </a:p>
      </dgm:t>
    </dgm:pt>
    <dgm:pt modelId="{5AA99551-3247-41B4-A28E-D92BE6D68887}" type="parTrans" cxnId="{3393F159-1601-4714-89B6-2BAEE735E71A}">
      <dgm:prSet/>
      <dgm:spPr/>
      <dgm:t>
        <a:bodyPr/>
        <a:lstStyle/>
        <a:p>
          <a:endParaRPr lang="en-US" sz="2400"/>
        </a:p>
      </dgm:t>
    </dgm:pt>
    <dgm:pt modelId="{9B1BD059-37E3-413A-B57B-F66D6B6C79C7}" type="sibTrans" cxnId="{3393F159-1601-4714-89B6-2BAEE735E71A}">
      <dgm:prSet/>
      <dgm:spPr/>
      <dgm:t>
        <a:bodyPr/>
        <a:lstStyle/>
        <a:p>
          <a:endParaRPr lang="en-US" sz="2400"/>
        </a:p>
      </dgm:t>
    </dgm:pt>
    <dgm:pt modelId="{BF74D209-9D4A-4CC0-BEE5-682563669C6F}" type="pres">
      <dgm:prSet presAssocID="{3E5E7AC9-A3DC-409C-BA6F-6F5E2806F8CC}" presName="vert0" presStyleCnt="0">
        <dgm:presLayoutVars>
          <dgm:dir/>
          <dgm:animOne val="branch"/>
          <dgm:animLvl val="lvl"/>
        </dgm:presLayoutVars>
      </dgm:prSet>
      <dgm:spPr/>
    </dgm:pt>
    <dgm:pt modelId="{BAF1631D-1E80-44A6-B1B9-3DC656CF06AA}" type="pres">
      <dgm:prSet presAssocID="{9CB1E0F3-BD88-465C-A85D-D7E6A6332F03}" presName="thickLine" presStyleLbl="alignNode1" presStyleIdx="0" presStyleCnt="2"/>
      <dgm:spPr/>
    </dgm:pt>
    <dgm:pt modelId="{73B371CF-9098-4079-A55B-612F5A04D8BE}" type="pres">
      <dgm:prSet presAssocID="{9CB1E0F3-BD88-465C-A85D-D7E6A6332F03}" presName="horz1" presStyleCnt="0"/>
      <dgm:spPr/>
    </dgm:pt>
    <dgm:pt modelId="{060121F1-4258-4012-AA41-FEC2A87B2610}" type="pres">
      <dgm:prSet presAssocID="{9CB1E0F3-BD88-465C-A85D-D7E6A6332F03}" presName="tx1" presStyleLbl="revTx" presStyleIdx="0" presStyleCnt="2" custScaleX="500000"/>
      <dgm:spPr/>
    </dgm:pt>
    <dgm:pt modelId="{6D71999F-6E9B-44C6-92A6-AA896DE3C058}" type="pres">
      <dgm:prSet presAssocID="{9CB1E0F3-BD88-465C-A85D-D7E6A6332F03}" presName="vert1" presStyleCnt="0"/>
      <dgm:spPr/>
    </dgm:pt>
    <dgm:pt modelId="{84988F55-0752-43C6-8E41-94E3B5599E6E}" type="pres">
      <dgm:prSet presAssocID="{B7ED1AD9-EE30-4A65-826E-0E072AC08E95}" presName="thickLine" presStyleLbl="alignNode1" presStyleIdx="1" presStyleCnt="2"/>
      <dgm:spPr/>
    </dgm:pt>
    <dgm:pt modelId="{49C7C4B1-BA07-4F57-87E9-82D043AFC70E}" type="pres">
      <dgm:prSet presAssocID="{B7ED1AD9-EE30-4A65-826E-0E072AC08E95}" presName="horz1" presStyleCnt="0"/>
      <dgm:spPr/>
    </dgm:pt>
    <dgm:pt modelId="{F15610BA-B10F-4941-8792-A88D6EF2E2D9}" type="pres">
      <dgm:prSet presAssocID="{B7ED1AD9-EE30-4A65-826E-0E072AC08E95}" presName="tx1" presStyleLbl="revTx" presStyleIdx="1" presStyleCnt="2"/>
      <dgm:spPr/>
    </dgm:pt>
    <dgm:pt modelId="{5EA996E6-313B-4156-8E11-237BB7EFD014}" type="pres">
      <dgm:prSet presAssocID="{B7ED1AD9-EE30-4A65-826E-0E072AC08E95}" presName="vert1" presStyleCnt="0"/>
      <dgm:spPr/>
    </dgm:pt>
  </dgm:ptLst>
  <dgm:cxnLst>
    <dgm:cxn modelId="{1D84830C-94FC-439E-A050-53719B4B2AF8}" srcId="{3E5E7AC9-A3DC-409C-BA6F-6F5E2806F8CC}" destId="{9CB1E0F3-BD88-465C-A85D-D7E6A6332F03}" srcOrd="0" destOrd="0" parTransId="{5F6B4319-1DFA-47C1-82DF-A7FE9D882C77}" sibTransId="{695CD530-EB72-4EF5-B7F3-51A8812EEE17}"/>
    <dgm:cxn modelId="{3393F159-1601-4714-89B6-2BAEE735E71A}" srcId="{3E5E7AC9-A3DC-409C-BA6F-6F5E2806F8CC}" destId="{B7ED1AD9-EE30-4A65-826E-0E072AC08E95}" srcOrd="1" destOrd="0" parTransId="{5AA99551-3247-41B4-A28E-D92BE6D68887}" sibTransId="{9B1BD059-37E3-413A-B57B-F66D6B6C79C7}"/>
    <dgm:cxn modelId="{8A9A1D8D-A10E-48E5-8657-82FD90D06D45}" type="presOf" srcId="{3E5E7AC9-A3DC-409C-BA6F-6F5E2806F8CC}" destId="{BF74D209-9D4A-4CC0-BEE5-682563669C6F}" srcOrd="0" destOrd="0" presId="urn:microsoft.com/office/officeart/2008/layout/LinedList"/>
    <dgm:cxn modelId="{E19E18DF-86BB-4008-86B8-AC201F5E74E5}" type="presOf" srcId="{9CB1E0F3-BD88-465C-A85D-D7E6A6332F03}" destId="{060121F1-4258-4012-AA41-FEC2A87B2610}" srcOrd="0" destOrd="0" presId="urn:microsoft.com/office/officeart/2008/layout/LinedList"/>
    <dgm:cxn modelId="{D0655AFE-DC07-4470-8042-785AB69CDC14}" type="presOf" srcId="{B7ED1AD9-EE30-4A65-826E-0E072AC08E95}" destId="{F15610BA-B10F-4941-8792-A88D6EF2E2D9}" srcOrd="0" destOrd="0" presId="urn:microsoft.com/office/officeart/2008/layout/LinedList"/>
    <dgm:cxn modelId="{0EB0780F-0DC9-47CB-A465-98580BCD43D0}" type="presParOf" srcId="{BF74D209-9D4A-4CC0-BEE5-682563669C6F}" destId="{BAF1631D-1E80-44A6-B1B9-3DC656CF06AA}" srcOrd="0" destOrd="0" presId="urn:microsoft.com/office/officeart/2008/layout/LinedList"/>
    <dgm:cxn modelId="{6362E461-0319-4DEE-BD83-38BA8BE2664E}" type="presParOf" srcId="{BF74D209-9D4A-4CC0-BEE5-682563669C6F}" destId="{73B371CF-9098-4079-A55B-612F5A04D8BE}" srcOrd="1" destOrd="0" presId="urn:microsoft.com/office/officeart/2008/layout/LinedList"/>
    <dgm:cxn modelId="{B167490B-8A96-4B4C-8ADD-FE7AFE46CC05}" type="presParOf" srcId="{73B371CF-9098-4079-A55B-612F5A04D8BE}" destId="{060121F1-4258-4012-AA41-FEC2A87B2610}" srcOrd="0" destOrd="0" presId="urn:microsoft.com/office/officeart/2008/layout/LinedList"/>
    <dgm:cxn modelId="{90FD7F8F-3399-48C9-9BF5-46301E5DB131}" type="presParOf" srcId="{73B371CF-9098-4079-A55B-612F5A04D8BE}" destId="{6D71999F-6E9B-44C6-92A6-AA896DE3C058}" srcOrd="1" destOrd="0" presId="urn:microsoft.com/office/officeart/2008/layout/LinedList"/>
    <dgm:cxn modelId="{DBA6FAE8-FBF0-4DC5-A219-0A9F16E505C5}" type="presParOf" srcId="{BF74D209-9D4A-4CC0-BEE5-682563669C6F}" destId="{84988F55-0752-43C6-8E41-94E3B5599E6E}" srcOrd="2" destOrd="0" presId="urn:microsoft.com/office/officeart/2008/layout/LinedList"/>
    <dgm:cxn modelId="{73167980-3CB2-46AE-9972-F0AC524710F3}" type="presParOf" srcId="{BF74D209-9D4A-4CC0-BEE5-682563669C6F}" destId="{49C7C4B1-BA07-4F57-87E9-82D043AFC70E}" srcOrd="3" destOrd="0" presId="urn:microsoft.com/office/officeart/2008/layout/LinedList"/>
    <dgm:cxn modelId="{9B0F6BBF-8F33-424C-B227-80BEED9479F6}" type="presParOf" srcId="{49C7C4B1-BA07-4F57-87E9-82D043AFC70E}" destId="{F15610BA-B10F-4941-8792-A88D6EF2E2D9}" srcOrd="0" destOrd="0" presId="urn:microsoft.com/office/officeart/2008/layout/LinedList"/>
    <dgm:cxn modelId="{8D6AFB2A-23CF-4B73-8062-F5B9F9691A05}" type="presParOf" srcId="{49C7C4B1-BA07-4F57-87E9-82D043AFC70E}" destId="{5EA996E6-313B-4156-8E11-237BB7EFD01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A37BB-FC91-430D-8297-680C34EC3E18}">
      <dsp:nvSpPr>
        <dsp:cNvPr id="0" name=""/>
        <dsp:cNvSpPr/>
      </dsp:nvSpPr>
      <dsp:spPr>
        <a:xfrm>
          <a:off x="0" y="30856"/>
          <a:ext cx="4270679" cy="959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b="0" i="0" kern="1200" baseline="0"/>
            <a:t>We help with…</a:t>
          </a:r>
          <a:endParaRPr lang="en-US" sz="4000" kern="1200"/>
        </a:p>
      </dsp:txBody>
      <dsp:txXfrm>
        <a:off x="46834" y="77690"/>
        <a:ext cx="4177011" cy="865732"/>
      </dsp:txXfrm>
    </dsp:sp>
    <dsp:sp modelId="{FF7622CD-35FB-4E20-AEC6-98BD1D48CB28}">
      <dsp:nvSpPr>
        <dsp:cNvPr id="0" name=""/>
        <dsp:cNvSpPr/>
      </dsp:nvSpPr>
      <dsp:spPr>
        <a:xfrm>
          <a:off x="0" y="990256"/>
          <a:ext cx="4270679" cy="405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94"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b="0" i="0" kern="1200" baseline="0"/>
            <a:t>Academic planning and success</a:t>
          </a:r>
          <a:endParaRPr lang="en-US" sz="3100" kern="1200"/>
        </a:p>
        <a:p>
          <a:pPr marL="285750" lvl="1" indent="-285750" algn="l" defTabSz="1377950">
            <a:lnSpc>
              <a:spcPct val="90000"/>
            </a:lnSpc>
            <a:spcBef>
              <a:spcPct val="0"/>
            </a:spcBef>
            <a:spcAft>
              <a:spcPct val="20000"/>
            </a:spcAft>
            <a:buChar char="•"/>
          </a:pPr>
          <a:r>
            <a:rPr lang="en-US" sz="3100" b="0" i="0" kern="1200" baseline="0"/>
            <a:t>Conflict Resolution</a:t>
          </a:r>
          <a:endParaRPr lang="en-US" sz="3100" kern="1200"/>
        </a:p>
        <a:p>
          <a:pPr marL="285750" lvl="1" indent="-285750" algn="l" defTabSz="1377950">
            <a:lnSpc>
              <a:spcPct val="90000"/>
            </a:lnSpc>
            <a:spcBef>
              <a:spcPct val="0"/>
            </a:spcBef>
            <a:spcAft>
              <a:spcPct val="20000"/>
            </a:spcAft>
            <a:buChar char="•"/>
          </a:pPr>
          <a:r>
            <a:rPr lang="en-US" sz="3100" b="0" i="0" kern="1200" baseline="0"/>
            <a:t>Crisis Intervention</a:t>
          </a:r>
          <a:endParaRPr lang="en-US" sz="3100" kern="1200"/>
        </a:p>
        <a:p>
          <a:pPr marL="285750" lvl="1" indent="-285750" algn="l" defTabSz="1377950">
            <a:lnSpc>
              <a:spcPct val="90000"/>
            </a:lnSpc>
            <a:spcBef>
              <a:spcPct val="0"/>
            </a:spcBef>
            <a:spcAft>
              <a:spcPct val="20000"/>
            </a:spcAft>
            <a:buChar char="•"/>
          </a:pPr>
          <a:r>
            <a:rPr lang="en-US" sz="3100" b="0" i="0" kern="1200" baseline="0"/>
            <a:t>Counseling referrals</a:t>
          </a:r>
          <a:endParaRPr lang="en-US" sz="3100" kern="1200"/>
        </a:p>
        <a:p>
          <a:pPr marL="285750" lvl="1" indent="-285750" algn="l" defTabSz="1377950">
            <a:lnSpc>
              <a:spcPct val="90000"/>
            </a:lnSpc>
            <a:spcBef>
              <a:spcPct val="0"/>
            </a:spcBef>
            <a:spcAft>
              <a:spcPct val="20000"/>
            </a:spcAft>
            <a:buChar char="•"/>
          </a:pPr>
          <a:r>
            <a:rPr lang="en-US" sz="3100" kern="1200"/>
            <a:t>Community resources</a:t>
          </a:r>
        </a:p>
        <a:p>
          <a:pPr marL="285750" lvl="1" indent="-285750" algn="l" defTabSz="1377950">
            <a:lnSpc>
              <a:spcPct val="90000"/>
            </a:lnSpc>
            <a:spcBef>
              <a:spcPct val="0"/>
            </a:spcBef>
            <a:spcAft>
              <a:spcPct val="20000"/>
            </a:spcAft>
            <a:buChar char="•"/>
          </a:pPr>
          <a:r>
            <a:rPr lang="en-US" sz="3100" b="0" i="0" kern="1200" baseline="0"/>
            <a:t>Preparation for high school</a:t>
          </a:r>
          <a:endParaRPr lang="en-US" sz="3100" kern="1200"/>
        </a:p>
      </dsp:txBody>
      <dsp:txXfrm>
        <a:off x="0" y="990256"/>
        <a:ext cx="4270679" cy="4057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1631D-1E80-44A6-B1B9-3DC656CF06AA}">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0121F1-4258-4012-AA41-FEC2A87B2610}">
      <dsp:nvSpPr>
        <dsp:cNvPr id="0" name=""/>
        <dsp:cNvSpPr/>
      </dsp:nvSpPr>
      <dsp:spPr>
        <a:xfrm>
          <a:off x="0" y="0"/>
          <a:ext cx="679601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Robin Green </a:t>
          </a:r>
          <a:r>
            <a:rPr lang="en-US" sz="2800" b="1" kern="1200"/>
            <a:t>Nurse</a:t>
          </a:r>
        </a:p>
        <a:p>
          <a:pPr marL="0" lvl="0" indent="0" algn="l" defTabSz="1244600">
            <a:lnSpc>
              <a:spcPct val="90000"/>
            </a:lnSpc>
            <a:spcBef>
              <a:spcPct val="0"/>
            </a:spcBef>
            <a:spcAft>
              <a:spcPct val="35000"/>
            </a:spcAft>
            <a:buNone/>
          </a:pPr>
          <a:r>
            <a:rPr lang="en-US" sz="2800" kern="1200">
              <a:hlinkClick xmlns:r="http://schemas.openxmlformats.org/officeDocument/2006/relationships" r:id="rId1"/>
            </a:rPr>
            <a:t>rogreen@lwsd.org</a:t>
          </a:r>
          <a:r>
            <a:rPr lang="en-US" sz="2800" kern="1200"/>
            <a:t> </a:t>
          </a:r>
        </a:p>
      </dsp:txBody>
      <dsp:txXfrm>
        <a:off x="0" y="0"/>
        <a:ext cx="6796015" cy="2824955"/>
      </dsp:txXfrm>
    </dsp:sp>
    <dsp:sp modelId="{84988F55-0752-43C6-8E41-94E3B5599E6E}">
      <dsp:nvSpPr>
        <dsp:cNvPr id="0" name=""/>
        <dsp:cNvSpPr/>
      </dsp:nvSpPr>
      <dsp:spPr>
        <a:xfrm>
          <a:off x="0" y="2824955"/>
          <a:ext cx="6797675" cy="0"/>
        </a:xfrm>
        <a:prstGeom prst="line">
          <a:avLst/>
        </a:prstGeom>
        <a:solidFill>
          <a:schemeClr val="accent2">
            <a:hueOff val="3240090"/>
            <a:satOff val="451"/>
            <a:lumOff val="392"/>
            <a:alphaOff val="0"/>
          </a:schemeClr>
        </a:solidFill>
        <a:ln w="15875"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5610BA-B10F-4941-8792-A88D6EF2E2D9}">
      <dsp:nvSpPr>
        <dsp:cNvPr id="0" name=""/>
        <dsp:cNvSpPr/>
      </dsp:nvSpPr>
      <dsp:spPr>
        <a:xfrm>
          <a:off x="0" y="2824955"/>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kern="1200"/>
            <a:t>Lisa Schmatz </a:t>
          </a:r>
          <a:r>
            <a:rPr lang="en-US" sz="2800" b="1" kern="1200"/>
            <a:t>Health Room</a:t>
          </a:r>
        </a:p>
      </dsp:txBody>
      <dsp:txXfrm>
        <a:off x="0" y="2824955"/>
        <a:ext cx="6797675" cy="28249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C6D9EF-6221-42A4-985D-7C3BD19E2683}" type="datetimeFigureOut">
              <a:rPr lang="en-US" smtClean="0"/>
              <a:t>9/21/2026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902A1ED-31A4-432F-9211-90E63D5B0A76}" type="slidenum">
              <a:rPr lang="en-US" smtClean="0"/>
              <a:t>‹#›</a:t>
            </a:fld>
            <a:endParaRPr lang="en-US"/>
          </a:p>
        </p:txBody>
      </p:sp>
    </p:spTree>
    <p:extLst>
      <p:ext uri="{BB962C8B-B14F-4D97-AF65-F5344CB8AC3E}">
        <p14:creationId xmlns:p14="http://schemas.microsoft.com/office/powerpoint/2010/main" val="39717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mailto:EvergreenAttendance@lwsd.or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026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Video is 2:42</a:t>
            </a:r>
          </a:p>
        </p:txBody>
      </p:sp>
      <p:sp>
        <p:nvSpPr>
          <p:cNvPr id="4" name="Slide Number Placeholder 3"/>
          <p:cNvSpPr>
            <a:spLocks noGrp="1"/>
          </p:cNvSpPr>
          <p:nvPr>
            <p:ph type="sldNum" sz="quarter" idx="5"/>
          </p:nvPr>
        </p:nvSpPr>
        <p:spPr/>
        <p:txBody>
          <a:bodyPr/>
          <a:lstStyle/>
          <a:p>
            <a:fld id="{4902A1ED-31A4-432F-9211-90E63D5B0A76}" type="slidenum">
              <a:rPr lang="en-US" smtClean="0"/>
              <a:t>2</a:t>
            </a:fld>
            <a:endParaRPr lang="en-US"/>
          </a:p>
        </p:txBody>
      </p:sp>
    </p:spTree>
    <p:extLst>
      <p:ext uri="{BB962C8B-B14F-4D97-AF65-F5344CB8AC3E}">
        <p14:creationId xmlns:p14="http://schemas.microsoft.com/office/powerpoint/2010/main" val="1443963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US"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902A1ED-31A4-432F-9211-90E63D5B0A76}" type="slidenum">
              <a:rPr lang="en-US" smtClean="0"/>
              <a:t>3</a:t>
            </a:fld>
            <a:endParaRPr lang="en-US"/>
          </a:p>
        </p:txBody>
      </p:sp>
    </p:spTree>
    <p:extLst>
      <p:ext uri="{BB962C8B-B14F-4D97-AF65-F5344CB8AC3E}">
        <p14:creationId xmlns:p14="http://schemas.microsoft.com/office/powerpoint/2010/main" val="981173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Josh</a:t>
            </a:r>
            <a:endParaRPr lang="en-US">
              <a:ea typeface="Calibri"/>
              <a:cs typeface="Calibri"/>
            </a:endParaRPr>
          </a:p>
        </p:txBody>
      </p:sp>
      <p:sp>
        <p:nvSpPr>
          <p:cNvPr id="4" name="Slide Number Placeholder 3"/>
          <p:cNvSpPr>
            <a:spLocks noGrp="1"/>
          </p:cNvSpPr>
          <p:nvPr>
            <p:ph type="sldNum" sz="quarter" idx="5"/>
          </p:nvPr>
        </p:nvSpPr>
        <p:spPr/>
        <p:txBody>
          <a:bodyPr/>
          <a:lstStyle/>
          <a:p>
            <a:fld id="{4902A1ED-31A4-432F-9211-90E63D5B0A76}" type="slidenum">
              <a:rPr lang="en-US" smtClean="0"/>
              <a:t>4</a:t>
            </a:fld>
            <a:endParaRPr lang="en-US"/>
          </a:p>
        </p:txBody>
      </p:sp>
    </p:spTree>
    <p:extLst>
      <p:ext uri="{BB962C8B-B14F-4D97-AF65-F5344CB8AC3E}">
        <p14:creationId xmlns:p14="http://schemas.microsoft.com/office/powerpoint/2010/main" val="3983994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Devin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2EDBC-F149-4DFA-AE58-1FA13AE392C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258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Josh</a:t>
            </a:r>
          </a:p>
        </p:txBody>
      </p:sp>
      <p:sp>
        <p:nvSpPr>
          <p:cNvPr id="4" name="Slide Number Placeholder 3"/>
          <p:cNvSpPr>
            <a:spLocks noGrp="1"/>
          </p:cNvSpPr>
          <p:nvPr>
            <p:ph type="sldNum" sz="quarter" idx="5"/>
          </p:nvPr>
        </p:nvSpPr>
        <p:spPr/>
        <p:txBody>
          <a:bodyPr/>
          <a:lstStyle/>
          <a:p>
            <a:fld id="{4902A1ED-31A4-432F-9211-90E63D5B0A76}" type="slidenum">
              <a:rPr lang="en-US" smtClean="0"/>
              <a:t>6</a:t>
            </a:fld>
            <a:endParaRPr lang="en-US"/>
          </a:p>
        </p:txBody>
      </p:sp>
    </p:spTree>
    <p:extLst>
      <p:ext uri="{BB962C8B-B14F-4D97-AF65-F5344CB8AC3E}">
        <p14:creationId xmlns:p14="http://schemas.microsoft.com/office/powerpoint/2010/main" val="2409438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more information about Canvas, including links to login, frequently asked questions, and Canvas videos for families published in multiple languages, please visit www.lwsd.org, click on students and families in the top right corner, then click “Canvas.” </a:t>
            </a:r>
          </a:p>
        </p:txBody>
      </p:sp>
      <p:sp>
        <p:nvSpPr>
          <p:cNvPr id="4" name="Slide Number Placeholder 3"/>
          <p:cNvSpPr>
            <a:spLocks noGrp="1"/>
          </p:cNvSpPr>
          <p:nvPr>
            <p:ph type="sldNum" sz="quarter" idx="5"/>
          </p:nvPr>
        </p:nvSpPr>
        <p:spPr/>
        <p:txBody>
          <a:bodyPr/>
          <a:lstStyle/>
          <a:p>
            <a:fld id="{4902A1ED-31A4-432F-9211-90E63D5B0A76}" type="slidenum">
              <a:rPr lang="en-US" smtClean="0"/>
              <a:t>7</a:t>
            </a:fld>
            <a:endParaRPr lang="en-US"/>
          </a:p>
        </p:txBody>
      </p:sp>
    </p:spTree>
    <p:extLst>
      <p:ext uri="{BB962C8B-B14F-4D97-AF65-F5344CB8AC3E}">
        <p14:creationId xmlns:p14="http://schemas.microsoft.com/office/powerpoint/2010/main" val="2171081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Devin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2EDBC-F149-4DFA-AE58-1FA13AE392C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110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Josh</a:t>
            </a:r>
            <a:endParaRPr lang="en-US">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2EDBC-F149-4DFA-AE58-1FA13AE392C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5623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Devin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0060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Josh</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883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Devin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5824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Josh</a:t>
            </a:r>
          </a:p>
          <a:p>
            <a:endParaRPr lang="en-US">
              <a:ea typeface="Calibri"/>
              <a:cs typeface="Calibri"/>
            </a:endParaRPr>
          </a:p>
          <a:p>
            <a:r>
              <a:rPr lang="en-US"/>
              <a:t>"The Main Office is here to help with many of your day-to-day questions and needs. If you have questions about sports or club fees, our cashier, </a:t>
            </a:r>
            <a:r>
              <a:rPr lang="en-US" b="1"/>
              <a:t>Mrs. Soetomo</a:t>
            </a:r>
            <a:r>
              <a:rPr lang="en-US"/>
              <a:t>, can assist you. For attendance questions, absences, or attendance-related concerns, please contact </a:t>
            </a:r>
            <a:r>
              <a:rPr lang="en-US" b="1"/>
              <a:t>Mrs. Stockton</a:t>
            </a:r>
            <a:r>
              <a:rPr lang="en-US"/>
              <a:t> at </a:t>
            </a:r>
            <a:r>
              <a:rPr lang="en-US">
                <a:hlinkClick r:id="rId3"/>
              </a:rPr>
              <a:t>EvergreenAttendance@lwsd.org</a:t>
            </a:r>
            <a:r>
              <a:rPr lang="en-US"/>
              <a:t>. If you need help with enrollment, registration, or student records, our registrar, </a:t>
            </a:r>
            <a:r>
              <a:rPr lang="en-US" b="1"/>
              <a:t>Mrs. McDonald</a:t>
            </a:r>
            <a:r>
              <a:rPr lang="en-US"/>
              <a:t>, is available to support you. Our office staff are wonderful resources and are happy to help connect families with the information they need."</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03144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Devin</a:t>
            </a:r>
          </a:p>
          <a:p>
            <a:r>
              <a:rPr lang="en-US"/>
              <a:t>I'd also like to introduce the team in our Health Room. Robin Green is our school nurse, and she cares for students who become ill or injured during the day, manages medications and health plans. She is supported by Lisa Schmatz in operating our school’s health room.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0831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Josh</a:t>
            </a:r>
          </a:p>
          <a:p>
            <a:endParaRPr lang="en-US" dirty="0"/>
          </a:p>
          <a:p>
            <a:r>
              <a:rPr lang="en-US" dirty="0"/>
              <a:t>Also in the main office is our Evergreen admin team.  The admin team consists of EMS principal, Mr. Engledew, myself Mr. Trimmell Associate Principal, and Mr. Kaneko our Dean of Students.  The admin team also collaborates with Ms. Lopez who is the EMS School Safety and Prevention Specialist.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35540F-3C31-46E3-AA76-480B4032AA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6577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902A1ED-31A4-432F-9211-90E63D5B0A76}" type="slidenum">
              <a:rPr lang="en-US" smtClean="0"/>
              <a:t>16</a:t>
            </a:fld>
            <a:endParaRPr lang="en-US"/>
          </a:p>
        </p:txBody>
      </p:sp>
    </p:spTree>
    <p:extLst>
      <p:ext uri="{BB962C8B-B14F-4D97-AF65-F5344CB8AC3E}">
        <p14:creationId xmlns:p14="http://schemas.microsoft.com/office/powerpoint/2010/main" val="39455336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PTSA content here</a:t>
            </a:r>
          </a:p>
        </p:txBody>
      </p:sp>
      <p:sp>
        <p:nvSpPr>
          <p:cNvPr id="4" name="Slide Number Placeholder 3"/>
          <p:cNvSpPr>
            <a:spLocks noGrp="1"/>
          </p:cNvSpPr>
          <p:nvPr>
            <p:ph type="sldNum" sz="quarter" idx="5"/>
          </p:nvPr>
        </p:nvSpPr>
        <p:spPr/>
        <p:txBody>
          <a:bodyPr/>
          <a:lstStyle/>
          <a:p>
            <a:fld id="{4902A1ED-31A4-432F-9211-90E63D5B0A76}" type="slidenum">
              <a:rPr lang="en-US" smtClean="0"/>
              <a:t>17</a:t>
            </a:fld>
            <a:endParaRPr lang="en-US"/>
          </a:p>
        </p:txBody>
      </p:sp>
    </p:spTree>
    <p:extLst>
      <p:ext uri="{BB962C8B-B14F-4D97-AF65-F5344CB8AC3E}">
        <p14:creationId xmlns:p14="http://schemas.microsoft.com/office/powerpoint/2010/main" val="3354721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96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45219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257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03855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36504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22658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Date Placeholder 6"/>
          <p:cNvSpPr>
            <a:spLocks noGrp="1"/>
          </p:cNvSpPr>
          <p:nvPr>
            <p:ph type="dt" sz="half" idx="10"/>
          </p:nvPr>
        </p:nvSpPr>
        <p:spPr/>
        <p:txBody>
          <a:bodyPr/>
          <a:lstStyle/>
          <a:p>
            <a:fld id="{846CE7D5-CF57-46EF-B807-FDD0502418D4}" type="datetimeFigureOut">
              <a:rPr lang="en-US" smtClean="0"/>
              <a:t>9/21/2026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63007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US" smtClean="0"/>
              <a:t>9/21/2026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443849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17207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85877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51602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9/21/2026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9975482"/>
      </p:ext>
    </p:extLst>
  </p:cSld>
  <p:clrMapOvr>
    <a:masterClrMapping/>
  </p:clrMapOvr>
  <mc:AlternateContent xmlns:mc="http://schemas.openxmlformats.org/markup-compatibility/2006" xmlns:p14="http://schemas.microsoft.com/office/powerpoint/2010/main">
    <mc:Choice Requires="p14">
      <p:transition spd="slow" p14:dur="2000" advClick="0" advTm="32000"/>
    </mc:Choice>
    <mc:Fallback xmlns="">
      <p:transition spd="slow" advClick="0" advTm="32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59A77-EBF9-C8E7-25E1-AA9F516860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6661C1-6033-C67F-BDFB-51DD66F7D4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4F9167-120B-91EB-B84C-B81C0A06AB45}"/>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5" name="Footer Placeholder 4">
            <a:extLst>
              <a:ext uri="{FF2B5EF4-FFF2-40B4-BE49-F238E27FC236}">
                <a16:creationId xmlns:a16="http://schemas.microsoft.com/office/drawing/2014/main" id="{50DA8273-FACE-CCC4-C3A4-E9466F0419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9C0410-A4CE-9C6F-59AD-3ADE6FE8A0DE}"/>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3835912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6E40F-77B4-CEDD-2635-BD8B7865F93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2409A4-BE7E-0664-0748-1EC212DFBC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A2DBC-0AA1-EB79-8B3E-3E2DE20DDA3F}"/>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5" name="Footer Placeholder 4">
            <a:extLst>
              <a:ext uri="{FF2B5EF4-FFF2-40B4-BE49-F238E27FC236}">
                <a16:creationId xmlns:a16="http://schemas.microsoft.com/office/drawing/2014/main" id="{164A76C8-5C5A-1D43-EFA5-D89DC53AB1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CDDB7-8259-3708-9532-A02DB30C89F3}"/>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2480087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A5E3-C580-9A42-6E96-3B7671B8D2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6DE2B3B-CD64-80F6-0AB6-7C761CEEF2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EB2BEF-FCC8-C86C-73FC-2ABF6BEF3C98}"/>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5" name="Footer Placeholder 4">
            <a:extLst>
              <a:ext uri="{FF2B5EF4-FFF2-40B4-BE49-F238E27FC236}">
                <a16:creationId xmlns:a16="http://schemas.microsoft.com/office/drawing/2014/main" id="{3241CF97-4ACE-6968-8BA2-5E47C6520E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9027B-1AE5-B4A5-2296-49618F44B16A}"/>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30565627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7F564-10C6-C3D2-234C-FCC5EB90F5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DFF65-EB2D-70E0-225E-5B09A77BAB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046949-3994-E72E-5309-2411009927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3937D-AFC1-6644-BCE0-F49DCD7193CE}"/>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6" name="Footer Placeholder 5">
            <a:extLst>
              <a:ext uri="{FF2B5EF4-FFF2-40B4-BE49-F238E27FC236}">
                <a16:creationId xmlns:a16="http://schemas.microsoft.com/office/drawing/2014/main" id="{57FD5B70-B62C-D83E-5D3E-F5BF14EE3B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F5162B-0218-4903-5A72-6205CA635D0F}"/>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3401936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0FDB3-E9F5-DD25-FE46-8E5DC358B07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8C075EB-11F2-55CC-6608-E2ED7F13DA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235F35-8E96-4746-D3EE-61607187DC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1E06286-803C-8896-3ACD-5C5EDA8384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319B97-87FD-E7E3-09B1-A3F98E6A4D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F439AD3-7F02-0249-35D0-736353318F22}"/>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8" name="Footer Placeholder 7">
            <a:extLst>
              <a:ext uri="{FF2B5EF4-FFF2-40B4-BE49-F238E27FC236}">
                <a16:creationId xmlns:a16="http://schemas.microsoft.com/office/drawing/2014/main" id="{9721E80B-2611-B64B-73C0-5D2E3DDCBAF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C7FDE2-81EC-07EC-F42F-E72C064C0C0F}"/>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5658642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FAAB9-DA03-3DB2-FB1B-E05FB60D6A4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3C3C24A-7B25-A892-7E09-310C3A99AC1A}"/>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4" name="Footer Placeholder 3">
            <a:extLst>
              <a:ext uri="{FF2B5EF4-FFF2-40B4-BE49-F238E27FC236}">
                <a16:creationId xmlns:a16="http://schemas.microsoft.com/office/drawing/2014/main" id="{410A0A62-57BE-7B39-ADF5-AAB5786F62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7C24ACC-EBFC-A0BC-7A53-FB87EDC3DD81}"/>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15520551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386BC5-735A-A80D-77E0-3D2E99E99C09}"/>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3" name="Footer Placeholder 2">
            <a:extLst>
              <a:ext uri="{FF2B5EF4-FFF2-40B4-BE49-F238E27FC236}">
                <a16:creationId xmlns:a16="http://schemas.microsoft.com/office/drawing/2014/main" id="{5FB13A02-7A0F-89C3-B39B-EA2EFFDD73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C43491-40EB-2184-9E8E-11003E2F48BD}"/>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2705202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97E8A-BF4E-ACEA-F430-E9DDE590BF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B94DA57-0DCD-CA4A-E940-9DEABBCB58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BCA6E05-666F-9345-611E-26B8FC6A75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B6E786-9D8A-1099-8551-73E7BE7BA36B}"/>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6" name="Footer Placeholder 5">
            <a:extLst>
              <a:ext uri="{FF2B5EF4-FFF2-40B4-BE49-F238E27FC236}">
                <a16:creationId xmlns:a16="http://schemas.microsoft.com/office/drawing/2014/main" id="{DC039F86-D833-461D-BFC7-0C8CDE8A20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C19F27-D956-536A-EAF2-18455723FF9F}"/>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18398818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BABD-D1B6-3D38-518D-5F9561A16A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D952429-A641-139D-D0CE-7E828CD8E9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F32585C-2BCD-FE43-CC79-B8E9FDC63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662C9-0053-CDED-34BA-4678D875FF08}"/>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6" name="Footer Placeholder 5">
            <a:extLst>
              <a:ext uri="{FF2B5EF4-FFF2-40B4-BE49-F238E27FC236}">
                <a16:creationId xmlns:a16="http://schemas.microsoft.com/office/drawing/2014/main" id="{FF9E92F3-55C0-DF92-76D5-985113B403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8C5E98-A4E6-A512-F947-35309F3D5F2B}"/>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3723230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6DC11-6516-1830-51C9-8B0F7D5E71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6C3AED-90B7-351B-6E7D-F32FA27AAE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E04A4C-8F95-F59D-00B3-388379708015}"/>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5" name="Footer Placeholder 4">
            <a:extLst>
              <a:ext uri="{FF2B5EF4-FFF2-40B4-BE49-F238E27FC236}">
                <a16:creationId xmlns:a16="http://schemas.microsoft.com/office/drawing/2014/main" id="{BEB84F37-AE8B-A1B9-5CBE-464D68A6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6D4D36-0BA0-D794-9329-55EF9DEA0241}"/>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23389402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88C4A5-882A-0508-A2C7-D1062DD29ED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A2B86E-6E9C-0550-7C8E-7E1D4E1745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483864-A34B-F840-BBBA-E2A229582162}"/>
              </a:ext>
            </a:extLst>
          </p:cNvPr>
          <p:cNvSpPr>
            <a:spLocks noGrp="1"/>
          </p:cNvSpPr>
          <p:nvPr>
            <p:ph type="dt" sz="half" idx="10"/>
          </p:nvPr>
        </p:nvSpPr>
        <p:spPr/>
        <p:txBody>
          <a:bodyPr/>
          <a:lstStyle/>
          <a:p>
            <a:fld id="{BC5C8DE6-DE45-4BC2-BD28-327C2AFCD800}" type="datetimeFigureOut">
              <a:rPr lang="en-US" smtClean="0"/>
              <a:t>9/21/2026</a:t>
            </a:fld>
            <a:endParaRPr lang="en-US"/>
          </a:p>
        </p:txBody>
      </p:sp>
      <p:sp>
        <p:nvSpPr>
          <p:cNvPr id="5" name="Footer Placeholder 4">
            <a:extLst>
              <a:ext uri="{FF2B5EF4-FFF2-40B4-BE49-F238E27FC236}">
                <a16:creationId xmlns:a16="http://schemas.microsoft.com/office/drawing/2014/main" id="{B89EF694-7706-DE7B-5230-DC9EEF6943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9A938-021B-3990-6039-C51ED3707B90}"/>
              </a:ext>
            </a:extLst>
          </p:cNvPr>
          <p:cNvSpPr>
            <a:spLocks noGrp="1"/>
          </p:cNvSpPr>
          <p:nvPr>
            <p:ph type="sldNum" sz="quarter" idx="12"/>
          </p:nvPr>
        </p:nvSpPr>
        <p:spPr/>
        <p:txBody>
          <a:bodyPr/>
          <a:lstStyle/>
          <a:p>
            <a:fld id="{EA06E1E0-4D2B-408A-BEE6-C99B4FF72088}" type="slidenum">
              <a:rPr lang="en-US" smtClean="0"/>
              <a:t>‹#›</a:t>
            </a:fld>
            <a:endParaRPr lang="en-US"/>
          </a:p>
        </p:txBody>
      </p:sp>
    </p:spTree>
    <p:extLst>
      <p:ext uri="{BB962C8B-B14F-4D97-AF65-F5344CB8AC3E}">
        <p14:creationId xmlns:p14="http://schemas.microsoft.com/office/powerpoint/2010/main" val="1396912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a:defRPr/>
            </a:pPr>
            <a:fld id="{AFFF0FD5-7578-4615-A670-8F871ABC73C5}" type="datetimeFigureOut">
              <a:rPr lang="en-US" smtClean="0"/>
              <a:pPr>
                <a:defRPr/>
              </a:pPr>
              <a:t>9/21/2026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a:defRPr/>
            </a:pPr>
            <a:fld id="{C526E326-9008-47FB-B4D5-6C6D2A0FF0EC}" type="slidenum">
              <a:rPr lang="en-US" smtClean="0"/>
              <a:pPr>
                <a:defRPr/>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03667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8868AC-C944-CBBE-9F05-6424FB32B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4F4AF4A-1C89-ACB0-DB2A-02D8DA2678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CA92B2-2CBE-4F74-6566-0EC77F0AB8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5C8DE6-DE45-4BC2-BD28-327C2AFCD800}" type="datetimeFigureOut">
              <a:rPr lang="en-US" smtClean="0"/>
              <a:t>9/21/2026</a:t>
            </a:fld>
            <a:endParaRPr lang="en-US"/>
          </a:p>
        </p:txBody>
      </p:sp>
      <p:sp>
        <p:nvSpPr>
          <p:cNvPr id="5" name="Footer Placeholder 4">
            <a:extLst>
              <a:ext uri="{FF2B5EF4-FFF2-40B4-BE49-F238E27FC236}">
                <a16:creationId xmlns:a16="http://schemas.microsoft.com/office/drawing/2014/main" id="{F03AB1B4-EE6A-E60B-7D35-79FD8A1C64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A436168-1B13-0C86-8EF3-69634F4E32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A06E1E0-4D2B-408A-BEE6-C99B4FF72088}" type="slidenum">
              <a:rPr lang="en-US" smtClean="0"/>
              <a:t>‹#›</a:t>
            </a:fld>
            <a:endParaRPr lang="en-US"/>
          </a:p>
        </p:txBody>
      </p:sp>
    </p:spTree>
    <p:extLst>
      <p:ext uri="{BB962C8B-B14F-4D97-AF65-F5344CB8AC3E}">
        <p14:creationId xmlns:p14="http://schemas.microsoft.com/office/powerpoint/2010/main" val="180006254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ideo" Target="https://www.youtube.com/embed/nGntVN9rkXw?feature=oembed"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mailto:ftaccess@lwsd.org" TargetMode="External"/><Relationship Id="rId5" Type="http://schemas.openxmlformats.org/officeDocument/2006/relationships/hyperlink" Target="https://www.lwsd.org/help/skyward-family-access" TargetMode="External"/><Relationship Id="rId4" Type="http://schemas.openxmlformats.org/officeDocument/2006/relationships/notesSlide" Target="../notesSlides/notesSlide5.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microsoft.com/office/2018/10/relationships/comments" Target="../comments/modernComment_1E3_E7789669.xml"/><Relationship Id="rId4" Type="http://schemas.openxmlformats.org/officeDocument/2006/relationships/notesSlide" Target="../notesSlides/notesSlide6.xml"/><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www.lwsd.or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hyperlink" Target="mailto:dozeri@lwsd.org" TargetMode="External"/><Relationship Id="rId12" Type="http://schemas.openxmlformats.org/officeDocument/2006/relationships/diagramLayout" Target="../diagrams/layout1.xml"/><Relationship Id="rId2" Type="http://schemas.openxmlformats.org/officeDocument/2006/relationships/audio" Target="../media/media7.m4a"/><Relationship Id="rId16" Type="http://schemas.openxmlformats.org/officeDocument/2006/relationships/image" Target="../media/image7.png"/><Relationship Id="rId1" Type="http://schemas.microsoft.com/office/2007/relationships/media" Target="../media/media7.m4a"/><Relationship Id="rId6" Type="http://schemas.openxmlformats.org/officeDocument/2006/relationships/hyperlink" Target="mailto:dslatton@lwsd.org" TargetMode="External"/><Relationship Id="rId11" Type="http://schemas.openxmlformats.org/officeDocument/2006/relationships/diagramData" Target="../diagrams/data1.xml"/><Relationship Id="rId5" Type="http://schemas.openxmlformats.org/officeDocument/2006/relationships/hyperlink" Target="mailto:sparnell@lwsd.org" TargetMode="External"/><Relationship Id="rId15" Type="http://schemas.microsoft.com/office/2007/relationships/diagramDrawing" Target="../diagrams/drawing1.xml"/><Relationship Id="rId10" Type="http://schemas.openxmlformats.org/officeDocument/2006/relationships/image" Target="../media/image18.png"/><Relationship Id="rId4" Type="http://schemas.openxmlformats.org/officeDocument/2006/relationships/notesSlide" Target="../notesSlides/notesSlide10.xml"/><Relationship Id="rId9" Type="http://schemas.openxmlformats.org/officeDocument/2006/relationships/image" Target="../media/image17.png"/><Relationship Id="rId14" Type="http://schemas.openxmlformats.org/officeDocument/2006/relationships/diagramColors" Target="../diagrams/colors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jpeg"/><Relationship Id="rId5" Type="http://schemas.openxmlformats.org/officeDocument/2006/relationships/hyperlink" Target="mailto:stephaniel@youtheastsideservices.org" TargetMode="Externa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20.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1.jpeg"/><Relationship Id="rId5" Type="http://schemas.openxmlformats.org/officeDocument/2006/relationships/hyperlink" Target="mailto:EvergreenAttendance@lwsd.org" TargetMode="External"/><Relationship Id="rId4" Type="http://schemas.openxmlformats.org/officeDocument/2006/relationships/notesSlide" Target="../notesSlides/notesSlide13.xml"/><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12"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2.xml"/><Relationship Id="rId11" Type="http://schemas.openxmlformats.org/officeDocument/2006/relationships/image" Target="../media/image25.png"/><Relationship Id="rId5" Type="http://schemas.openxmlformats.org/officeDocument/2006/relationships/diagramData" Target="../diagrams/data2.xml"/><Relationship Id="rId10" Type="http://schemas.openxmlformats.org/officeDocument/2006/relationships/image" Target="../media/image24.jpeg"/><Relationship Id="rId4" Type="http://schemas.openxmlformats.org/officeDocument/2006/relationships/notesSlide" Target="../notesSlides/notesSlide14.xml"/><Relationship Id="rId9" Type="http://schemas.microsoft.com/office/2007/relationships/diagramDrawing" Target="../diagrams/drawing2.xml"/></Relationships>
</file>

<file path=ppt/slides/_rels/slide15.xml.rels><?xml version="1.0" encoding="UTF-8" standalone="yes"?>
<Relationships xmlns="http://schemas.openxmlformats.org/package/2006/relationships"><Relationship Id="rId8" Type="http://schemas.openxmlformats.org/officeDocument/2006/relationships/hyperlink" Target="mailto:rkaneko@lwsd.org" TargetMode="External"/><Relationship Id="rId3" Type="http://schemas.openxmlformats.org/officeDocument/2006/relationships/slideLayout" Target="../slideLayouts/slideLayout4.xml"/><Relationship Id="rId7" Type="http://schemas.openxmlformats.org/officeDocument/2006/relationships/hyperlink" Target="mailto:jtrimmell@lwsd.org"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mailto:dengledew@lwsd.org" TargetMode="External"/><Relationship Id="rId11" Type="http://schemas.openxmlformats.org/officeDocument/2006/relationships/image" Target="../media/image26.png"/><Relationship Id="rId5" Type="http://schemas.microsoft.com/office/2018/10/relationships/comments" Target="../comments/modernComment_108_E026D8BF.xml"/><Relationship Id="rId10" Type="http://schemas.openxmlformats.org/officeDocument/2006/relationships/image" Target="../media/image7.png"/><Relationship Id="rId4" Type="http://schemas.openxmlformats.org/officeDocument/2006/relationships/notesSlide" Target="../notesSlides/notesSlide15.xml"/><Relationship Id="rId9" Type="http://schemas.openxmlformats.org/officeDocument/2006/relationships/hyperlink" Target="mailto:kalopez@lwsd.org"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7.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pPr algn="ctr"/>
            <a:r>
              <a:rPr lang="en-US" b="1"/>
              <a:t>Evergreen Middle School</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043949" y="4455621"/>
            <a:ext cx="6515152" cy="1238616"/>
          </a:xfrm>
        </p:spPr>
        <p:txBody>
          <a:bodyPr>
            <a:normAutofit/>
          </a:bodyPr>
          <a:lstStyle/>
          <a:p>
            <a:r>
              <a:rPr lang="en-US" b="1">
                <a:solidFill>
                  <a:schemeClr val="tx1">
                    <a:lumMod val="85000"/>
                    <a:lumOff val="15000"/>
                  </a:schemeClr>
                </a:solidFill>
              </a:rPr>
              <a:t>Welcome to curriculum night 2026-27</a:t>
            </a:r>
          </a:p>
        </p:txBody>
      </p:sp>
      <p:pic>
        <p:nvPicPr>
          <p:cNvPr id="6" name="Picture 5" descr="A drawing of a bird&#10;&#10;Description automatically generated">
            <a:extLst>
              <a:ext uri="{FF2B5EF4-FFF2-40B4-BE49-F238E27FC236}">
                <a16:creationId xmlns:a16="http://schemas.microsoft.com/office/drawing/2014/main" id="{FEEB5B2D-BADF-45DC-A617-6005AF567614}"/>
              </a:ext>
            </a:extLst>
          </p:cNvPr>
          <p:cNvPicPr>
            <a:picLocks noChangeAspect="1"/>
          </p:cNvPicPr>
          <p:nvPr/>
        </p:nvPicPr>
        <p:blipFill>
          <a:blip r:embed="rId3" cstate="print">
            <a:extLst>
              <a:ext uri="{28A0092B-C50C-407E-A947-70E740481C1C}">
                <a14:useLocalDpi xmlns:a14="http://schemas.microsoft.com/office/drawing/2010/main" val="0"/>
              </a:ext>
            </a:extLst>
          </a:blip>
          <a:srcRect l="236"/>
          <a:stretch/>
        </p:blipFill>
        <p:spPr>
          <a:xfrm>
            <a:off x="405878" y="-58986"/>
            <a:ext cx="4635315" cy="6857989"/>
          </a:xfrm>
          <a:prstGeom prst="rect">
            <a:avLst/>
          </a:prstGeom>
        </p:spPr>
      </p:pic>
      <p:cxnSp>
        <p:nvCxnSpPr>
          <p:cNvPr id="13" name="Straight Connector 12">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8BCA151-BF2A-E712-A87B-7F000C756BF2}"/>
              </a:ext>
            </a:extLst>
          </p:cNvPr>
          <p:cNvSpPr txBox="1"/>
          <p:nvPr/>
        </p:nvSpPr>
        <p:spPr>
          <a:xfrm>
            <a:off x="603504" y="621792"/>
            <a:ext cx="10981944" cy="523220"/>
          </a:xfrm>
          <a:prstGeom prst="rect">
            <a:avLst/>
          </a:prstGeom>
          <a:noFill/>
        </p:spPr>
        <p:txBody>
          <a:bodyPr wrap="square" rtlCol="0">
            <a:spAutoFit/>
          </a:bodyPr>
          <a:lstStyle/>
          <a:p>
            <a:pPr algn="ctr"/>
            <a:r>
              <a:rPr lang="en-US" sz="2800" dirty="0"/>
              <a:t>Lake Washington School District &amp; Lake Washington Schools Foundation</a:t>
            </a:r>
          </a:p>
        </p:txBody>
      </p:sp>
      <p:pic>
        <p:nvPicPr>
          <p:cNvPr id="5" name="Online Media 4" title="LWSD Curriculum Night 2026 27">
            <a:hlinkClick r:id="" action="ppaction://media"/>
            <a:extLst>
              <a:ext uri="{FF2B5EF4-FFF2-40B4-BE49-F238E27FC236}">
                <a16:creationId xmlns:a16="http://schemas.microsoft.com/office/drawing/2014/main" id="{8F03E259-4B85-E47B-2EDB-6187C4A85A7C}"/>
              </a:ext>
            </a:extLst>
          </p:cNvPr>
          <p:cNvPicPr>
            <a:picLocks noRot="1" noChangeAspect="1"/>
          </p:cNvPicPr>
          <p:nvPr>
            <a:videoFile r:link="rId1"/>
          </p:nvPr>
        </p:nvPicPr>
        <p:blipFill>
          <a:blip r:embed="rId4"/>
          <a:stretch>
            <a:fillRect/>
          </a:stretch>
        </p:blipFill>
        <p:spPr>
          <a:xfrm>
            <a:off x="1625600" y="1145012"/>
            <a:ext cx="9162143" cy="5176611"/>
          </a:xfrm>
          <a:prstGeom prst="rect">
            <a:avLst/>
          </a:prstGeom>
        </p:spPr>
      </p:pic>
    </p:spTree>
    <p:extLst>
      <p:ext uri="{BB962C8B-B14F-4D97-AF65-F5344CB8AC3E}">
        <p14:creationId xmlns:p14="http://schemas.microsoft.com/office/powerpoint/2010/main" val="87309971"/>
      </p:ext>
    </p:extLst>
  </p:cSld>
  <p:clrMapOvr>
    <a:masterClrMapping/>
  </p:clrMapOvr>
  <mc:AlternateContent xmlns:mc="http://schemas.openxmlformats.org/markup-compatibility/2006" xmlns:p14="http://schemas.microsoft.com/office/powerpoint/2010/main">
    <mc:Choice Requires="p14">
      <p:transition spd="slow" p14:dur="2000" advTm="165000"/>
    </mc:Choice>
    <mc:Fallback xmlns="">
      <p:transition spd="slow" advTm="16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D88-A379-DD38-17EB-19DE86225560}"/>
              </a:ext>
            </a:extLst>
          </p:cNvPr>
          <p:cNvSpPr>
            <a:spLocks noGrp="1"/>
          </p:cNvSpPr>
          <p:nvPr>
            <p:ph type="title"/>
          </p:nvPr>
        </p:nvSpPr>
        <p:spPr/>
        <p:txBody>
          <a:bodyPr/>
          <a:lstStyle/>
          <a:p>
            <a:pPr algn="ctr"/>
            <a:r>
              <a:rPr lang="en-US"/>
              <a:t>Welcome to Evergreen Curriculum Night</a:t>
            </a:r>
            <a:endParaRPr lang="en-US">
              <a:ea typeface="Calibri Light"/>
              <a:cs typeface="Calibri Light"/>
            </a:endParaRPr>
          </a:p>
        </p:txBody>
      </p:sp>
      <p:pic>
        <p:nvPicPr>
          <p:cNvPr id="22" name="Video 21">
            <a:hlinkClick r:id="" action="ppaction://media"/>
            <a:extLst>
              <a:ext uri="{FF2B5EF4-FFF2-40B4-BE49-F238E27FC236}">
                <a16:creationId xmlns:a16="http://schemas.microsoft.com/office/drawing/2014/main" id="{9532F528-F8CA-A080-7451-95B1931F7EB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2122715" y="1851646"/>
            <a:ext cx="7728204" cy="4347115"/>
          </a:xfrm>
          <a:prstGeom prst="rect">
            <a:avLst/>
          </a:prstGeom>
          <a:ln>
            <a:noFill/>
          </a:ln>
          <a:effectLst/>
        </p:spPr>
      </p:pic>
    </p:spTree>
    <p:extLst>
      <p:ext uri="{BB962C8B-B14F-4D97-AF65-F5344CB8AC3E}">
        <p14:creationId xmlns:p14="http://schemas.microsoft.com/office/powerpoint/2010/main" val="30329770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2501">
        <p159:morph option="byObject"/>
      </p:transition>
    </mc:Choice>
    <mc:Fallback xmlns="">
      <p:transition spd="slow" advTm="325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723BC-2B5C-12E3-CA90-39088E7933F5}"/>
              </a:ext>
            </a:extLst>
          </p:cNvPr>
          <p:cNvSpPr>
            <a:spLocks noGrp="1"/>
          </p:cNvSpPr>
          <p:nvPr>
            <p:ph type="title"/>
          </p:nvPr>
        </p:nvSpPr>
        <p:spPr/>
        <p:txBody>
          <a:bodyPr/>
          <a:lstStyle/>
          <a:p>
            <a:r>
              <a:rPr lang="en-US"/>
              <a:t>Welcome to Evergreen Curriculum Night</a:t>
            </a:r>
          </a:p>
        </p:txBody>
      </p:sp>
      <p:sp>
        <p:nvSpPr>
          <p:cNvPr id="3" name="Content Placeholder 2">
            <a:extLst>
              <a:ext uri="{FF2B5EF4-FFF2-40B4-BE49-F238E27FC236}">
                <a16:creationId xmlns:a16="http://schemas.microsoft.com/office/drawing/2014/main" id="{298A5D3A-C56B-E1B1-4334-2A694371C73F}"/>
              </a:ext>
            </a:extLst>
          </p:cNvPr>
          <p:cNvSpPr>
            <a:spLocks noGrp="1"/>
          </p:cNvSpPr>
          <p:nvPr>
            <p:ph idx="1"/>
          </p:nvPr>
        </p:nvSpPr>
        <p:spPr>
          <a:xfrm>
            <a:off x="5581935" y="1947872"/>
            <a:ext cx="6087194" cy="4023360"/>
          </a:xfrm>
        </p:spPr>
        <p:txBody>
          <a:bodyPr>
            <a:normAutofit/>
          </a:bodyPr>
          <a:lstStyle/>
          <a:p>
            <a:pPr>
              <a:buFont typeface="Arial" panose="020B0604020202020204" pitchFamily="34" charset="0"/>
              <a:buChar char="•"/>
            </a:pPr>
            <a:r>
              <a:rPr lang="en-US" sz="2800"/>
              <a:t> </a:t>
            </a:r>
            <a:r>
              <a:rPr lang="en-US" sz="3200"/>
              <a:t>Thank you for being here</a:t>
            </a:r>
          </a:p>
          <a:p>
            <a:pPr>
              <a:buFont typeface="Arial" panose="020B0604020202020204" pitchFamily="34" charset="0"/>
              <a:buChar char="•"/>
            </a:pPr>
            <a:r>
              <a:rPr lang="en-US" sz="3200"/>
              <a:t> School-home partnership is a key to the success of students</a:t>
            </a:r>
          </a:p>
          <a:p>
            <a:pPr>
              <a:buFont typeface="Arial" panose="020B0604020202020204" pitchFamily="34" charset="0"/>
              <a:buChar char="•"/>
            </a:pPr>
            <a:r>
              <a:rPr lang="en-US" sz="3200"/>
              <a:t> Tonight’s Curriculum Night themes: </a:t>
            </a:r>
          </a:p>
          <a:p>
            <a:pPr lvl="1">
              <a:buFont typeface="Arial" panose="020B0604020202020204" pitchFamily="34" charset="0"/>
              <a:buChar char="•"/>
            </a:pPr>
            <a:r>
              <a:rPr lang="en-US" sz="2800"/>
              <a:t>Connection</a:t>
            </a:r>
          </a:p>
          <a:p>
            <a:pPr lvl="1">
              <a:buFont typeface="Arial" panose="020B0604020202020204" pitchFamily="34" charset="0"/>
              <a:buChar char="•"/>
            </a:pPr>
            <a:r>
              <a:rPr lang="en-US" sz="2800"/>
              <a:t>Information / support</a:t>
            </a:r>
          </a:p>
          <a:p>
            <a:pPr lvl="1">
              <a:buFont typeface="Arial" panose="020B0604020202020204" pitchFamily="34" charset="0"/>
              <a:buChar char="•"/>
            </a:pPr>
            <a:r>
              <a:rPr lang="en-US" sz="2800"/>
              <a:t>Community</a:t>
            </a:r>
          </a:p>
        </p:txBody>
      </p:sp>
      <p:pic>
        <p:nvPicPr>
          <p:cNvPr id="16" name="WIN_20260917_13_07_36_Pro">
            <a:hlinkClick r:id="" action="ppaction://media"/>
            <a:extLst>
              <a:ext uri="{FF2B5EF4-FFF2-40B4-BE49-F238E27FC236}">
                <a16:creationId xmlns:a16="http://schemas.microsoft.com/office/drawing/2014/main" id="{1CEFC047-AD0E-B7BC-B6A8-098D6435B5D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5889" y="2360989"/>
            <a:ext cx="4906048" cy="2759652"/>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30390772"/>
      </p:ext>
    </p:extLst>
  </p:cSld>
  <p:clrMapOvr>
    <a:masterClrMapping/>
  </p:clrMapOvr>
  <mc:AlternateContent xmlns:mc="http://schemas.openxmlformats.org/markup-compatibility/2006" xmlns:p14="http://schemas.microsoft.com/office/powerpoint/2010/main">
    <mc:Choice Requires="p14">
      <p:transition spd="slow" p14:dur="2000" advTm="58606"/>
    </mc:Choice>
    <mc:Fallback xmlns="">
      <p:transition spd="slow" advTm="5860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20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29002" y="1741990"/>
            <a:ext cx="5826642" cy="4119674"/>
          </a:xfrm>
        </p:spPr>
        <p:txBody>
          <a:bodyPr>
            <a:normAutofit/>
          </a:bodyPr>
          <a:lstStyle/>
          <a:p>
            <a:pPr marL="201168" lvl="1" indent="0">
              <a:lnSpc>
                <a:spcPct val="100000"/>
              </a:lnSpc>
              <a:buNone/>
            </a:pPr>
            <a:r>
              <a:rPr lang="en-US" sz="2800" b="1" u="sng">
                <a:effectLst/>
                <a:latin typeface="Calibri"/>
                <a:ea typeface="Calibri" panose="020F0502020204030204" pitchFamily="34" charset="0"/>
                <a:cs typeface="Times New Roman"/>
              </a:rPr>
              <a:t>School News and Information</a:t>
            </a:r>
          </a:p>
          <a:p>
            <a:pPr lvl="1">
              <a:lnSpc>
                <a:spcPct val="100000"/>
              </a:lnSpc>
              <a:buFont typeface="Wingdings" panose="05000000000000000000" pitchFamily="2" charset="2"/>
              <a:buChar char="§"/>
            </a:pPr>
            <a:r>
              <a:rPr lang="en-US" sz="2700">
                <a:effectLst/>
                <a:latin typeface="Calibri"/>
                <a:ea typeface="Calibri" panose="020F0502020204030204" pitchFamily="34" charset="0"/>
                <a:cs typeface="Times New Roman"/>
              </a:rPr>
              <a:t>Receive weekl</a:t>
            </a:r>
            <a:r>
              <a:rPr lang="en-US" sz="2700">
                <a:latin typeface="Calibri"/>
                <a:ea typeface="Calibri" panose="020F0502020204030204" pitchFamily="34" charset="0"/>
                <a:cs typeface="Times New Roman"/>
              </a:rPr>
              <a:t>y </a:t>
            </a:r>
            <a:r>
              <a:rPr lang="en-US" sz="2700">
                <a:effectLst/>
                <a:latin typeface="Calibri"/>
                <a:ea typeface="Calibri" panose="020F0502020204030204" pitchFamily="34" charset="0"/>
                <a:cs typeface="Times New Roman"/>
              </a:rPr>
              <a:t>EMS News Updates, information from Evergreen teachers and LWSD messages </a:t>
            </a:r>
          </a:p>
          <a:p>
            <a:pPr lvl="1">
              <a:lnSpc>
                <a:spcPct val="100000"/>
              </a:lnSpc>
              <a:buFont typeface="Wingdings" panose="05000000000000000000" pitchFamily="2" charset="2"/>
              <a:buChar char="§"/>
            </a:pPr>
            <a:r>
              <a:rPr lang="en-US" sz="2700">
                <a:latin typeface="Calibri"/>
                <a:ea typeface="Calibri" panose="020F0502020204030204" pitchFamily="34" charset="0"/>
                <a:cs typeface="Times New Roman"/>
              </a:rPr>
              <a:t>Sign</a:t>
            </a:r>
            <a:r>
              <a:rPr lang="en-US" sz="2700">
                <a:effectLst/>
                <a:latin typeface="Calibri"/>
                <a:ea typeface="Calibri" panose="020F0502020204030204" pitchFamily="34" charset="0"/>
                <a:cs typeface="Times New Roman"/>
              </a:rPr>
              <a:t> forms, permission slips, and more </a:t>
            </a:r>
          </a:p>
          <a:p>
            <a:pPr lvl="1">
              <a:lnSpc>
                <a:spcPct val="100000"/>
              </a:lnSpc>
              <a:buFont typeface="Wingdings" panose="05000000000000000000" pitchFamily="2" charset="2"/>
              <a:buChar char="§"/>
            </a:pPr>
            <a:r>
              <a:rPr lang="en-US" sz="2700"/>
              <a:t>Can change preferred language and receive translated messages</a:t>
            </a:r>
            <a:endParaRPr lang="en-US" sz="2700">
              <a:cs typeface="Calibri"/>
            </a:endParaRPr>
          </a:p>
          <a:p>
            <a:pPr>
              <a:buFont typeface="Wingdings" panose="05000000000000000000" pitchFamily="2" charset="2"/>
              <a:buChar char="§"/>
            </a:pPr>
            <a:endParaRPr lang="en-US" sz="2700"/>
          </a:p>
        </p:txBody>
      </p:sp>
      <p:sp>
        <p:nvSpPr>
          <p:cNvPr id="2" name="TextBox 1">
            <a:extLst>
              <a:ext uri="{FF2B5EF4-FFF2-40B4-BE49-F238E27FC236}">
                <a16:creationId xmlns:a16="http://schemas.microsoft.com/office/drawing/2014/main" id="{74A24318-043D-B460-0A74-384C7D7FF300}"/>
              </a:ext>
            </a:extLst>
          </p:cNvPr>
          <p:cNvSpPr txBox="1"/>
          <p:nvPr/>
        </p:nvSpPr>
        <p:spPr>
          <a:xfrm>
            <a:off x="191386" y="464616"/>
            <a:ext cx="4787827"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err="1">
                <a:ln>
                  <a:noFill/>
                </a:ln>
                <a:solidFill>
                  <a:prstClr val="black"/>
                </a:solidFill>
                <a:effectLst/>
                <a:uLnTx/>
                <a:uFillTx/>
                <a:latin typeface="Calibri" panose="020F0502020204030204"/>
                <a:ea typeface="+mn-ea"/>
                <a:cs typeface="+mn-cs"/>
              </a:rPr>
              <a:t>ParentSquare</a:t>
            </a:r>
            <a:endParaRPr kumimoji="0" lang="en-US" sz="6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397B3268-1FC2-8701-61AD-F4B2C562A9DE}"/>
              </a:ext>
            </a:extLst>
          </p:cNvPr>
          <p:cNvSpPr txBox="1">
            <a:spLocks/>
          </p:cNvSpPr>
          <p:nvPr/>
        </p:nvSpPr>
        <p:spPr>
          <a:xfrm>
            <a:off x="6582706" y="1719712"/>
            <a:ext cx="5319160" cy="4547412"/>
          </a:xfrm>
          <a:prstGeom prst="rect">
            <a:avLst/>
          </a:prstGeom>
        </p:spPr>
        <p:txBody>
          <a:bodyPr vert="horz" lIns="91440" tIns="45720" rIns="91440" bIns="45720"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
                <a:srgbClr val="99CB38"/>
              </a:buClr>
              <a:buSzPct val="100000"/>
              <a:buNone/>
              <a:tabLst/>
              <a:defRPr/>
            </a:pPr>
            <a:r>
              <a:rPr lang="en-US" sz="2800" b="1" u="sng">
                <a:solidFill>
                  <a:prstClr val="black">
                    <a:lumMod val="75000"/>
                    <a:lumOff val="25000"/>
                  </a:prstClr>
                </a:solidFill>
                <a:latin typeface="Calibri" panose="020F0502020204030204"/>
              </a:rPr>
              <a:t>Grades</a:t>
            </a:r>
          </a:p>
          <a:p>
            <a:pPr marL="91440" marR="0" lvl="0" indent="-91440" algn="l" defTabSz="914400" rtl="0" eaLnBrk="1" fontAlgn="auto" latinLnBrk="0" hangingPunct="1">
              <a:lnSpc>
                <a:spcPct val="100000"/>
              </a:lnSpc>
              <a:spcBef>
                <a:spcPts val="0"/>
              </a:spcBef>
              <a:spcAft>
                <a:spcPts val="0"/>
              </a:spcAft>
              <a:buClr>
                <a:srgbClr val="99CB38"/>
              </a:buClr>
              <a:buSzPct val="100000"/>
              <a:buFont typeface="Wingdings" panose="05000000000000000000" pitchFamily="2" charset="2"/>
              <a:buChar char="§"/>
              <a:tabLst/>
              <a:defRPr/>
            </a:pPr>
            <a:r>
              <a:rPr lang="en-US" sz="2700">
                <a:solidFill>
                  <a:prstClr val="black">
                    <a:lumMod val="75000"/>
                    <a:lumOff val="25000"/>
                  </a:prstClr>
                </a:solidFill>
                <a:latin typeface="Calibri" panose="020F0502020204030204"/>
              </a:rPr>
              <a:t>System for student grades, attendance and schedules</a:t>
            </a:r>
          </a:p>
          <a:p>
            <a:pPr>
              <a:lnSpc>
                <a:spcPct val="100000"/>
              </a:lnSpc>
              <a:spcBef>
                <a:spcPts val="0"/>
              </a:spcBef>
              <a:spcAft>
                <a:spcPts val="0"/>
              </a:spcAft>
              <a:buClr>
                <a:srgbClr val="99CB38"/>
              </a:buClr>
              <a:buFont typeface="Wingdings" panose="05000000000000000000" pitchFamily="2" charset="2"/>
              <a:buChar char="§"/>
              <a:defRPr/>
            </a:pPr>
            <a:r>
              <a:rPr lang="en-US" sz="2700">
                <a:solidFill>
                  <a:prstClr val="black">
                    <a:lumMod val="75000"/>
                    <a:lumOff val="25000"/>
                  </a:prstClr>
                </a:solidFill>
              </a:rPr>
              <a:t>Step-by-step directions to access Skyward: </a:t>
            </a:r>
            <a:r>
              <a:rPr lang="en-US" sz="2800">
                <a:hlinkClick r:id="rId5"/>
              </a:rPr>
              <a:t>www.lwsd.org/help/skyward-family-access</a:t>
            </a:r>
            <a:endParaRPr lang="en-US" sz="2700">
              <a:solidFill>
                <a:prstClr val="black">
                  <a:lumMod val="75000"/>
                  <a:lumOff val="25000"/>
                </a:prstClr>
              </a:solidFill>
              <a:latin typeface="Calibri" panose="020F0502020204030204"/>
            </a:endParaRPr>
          </a:p>
          <a:p>
            <a:pPr marL="91440" marR="0" lvl="0" indent="-91440" algn="l" defTabSz="914400" rtl="0" eaLnBrk="1" fontAlgn="auto" latinLnBrk="0" hangingPunct="1">
              <a:lnSpc>
                <a:spcPct val="100000"/>
              </a:lnSpc>
              <a:spcBef>
                <a:spcPts val="0"/>
              </a:spcBef>
              <a:spcAft>
                <a:spcPts val="0"/>
              </a:spcAft>
              <a:buClr>
                <a:srgbClr val="99CB38"/>
              </a:buClr>
              <a:buSzPct val="100000"/>
              <a:buFont typeface="Wingdings" panose="05000000000000000000" pitchFamily="2" charset="2"/>
              <a:buChar char="§"/>
              <a:tabLst/>
              <a:defRPr/>
            </a:pPr>
            <a:r>
              <a:rPr kumimoji="0" lang="en-US" sz="27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For additional Skyward support please email </a:t>
            </a:r>
            <a:r>
              <a:rPr kumimoji="0" lang="en-US" sz="27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hlinkClick r:id="rId6"/>
              </a:rPr>
              <a:t>ftaccess@lwsd.org</a:t>
            </a:r>
            <a:endParaRPr kumimoji="0" lang="en-US" sz="27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99CB38"/>
              </a:buClr>
              <a:buSzPct val="100000"/>
              <a:buFont typeface="Calibri" panose="020F0502020204030204" pitchFamily="34" charset="0"/>
              <a:buNone/>
              <a:tabLst/>
              <a:defRPr/>
            </a:pPr>
            <a:endParaRPr kumimoji="0" lang="en-US" sz="2700" b="1"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07B434B6-BBC6-F689-69F7-06486C5CD4E7}"/>
              </a:ext>
            </a:extLst>
          </p:cNvPr>
          <p:cNvSpPr txBox="1">
            <a:spLocks/>
          </p:cNvSpPr>
          <p:nvPr/>
        </p:nvSpPr>
        <p:spPr>
          <a:xfrm>
            <a:off x="5956311" y="373078"/>
            <a:ext cx="4253371" cy="1225424"/>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US" sz="6600" b="1" i="0" u="none" strike="noStrike" kern="1200" cap="none" spc="-50" normalizeH="0" baseline="0" noProof="0">
                <a:ln>
                  <a:noFill/>
                </a:ln>
                <a:solidFill>
                  <a:prstClr val="black"/>
                </a:solidFill>
                <a:effectLst/>
                <a:uLnTx/>
                <a:uFillTx/>
                <a:latin typeface="Calibri Light" panose="020F0302020204030204"/>
                <a:ea typeface="+mj-ea"/>
                <a:cs typeface="+mj-cs"/>
              </a:rPr>
              <a:t>Skyward</a:t>
            </a:r>
          </a:p>
        </p:txBody>
      </p:sp>
      <p:pic>
        <p:nvPicPr>
          <p:cNvPr id="10" name="Picture 9">
            <a:extLst>
              <a:ext uri="{FF2B5EF4-FFF2-40B4-BE49-F238E27FC236}">
                <a16:creationId xmlns:a16="http://schemas.microsoft.com/office/drawing/2014/main" id="{F87D5B32-F646-772A-BF87-5EDA7BD5B220}"/>
              </a:ext>
            </a:extLst>
          </p:cNvPr>
          <p:cNvPicPr>
            <a:picLocks noChangeAspect="1"/>
          </p:cNvPicPr>
          <p:nvPr/>
        </p:nvPicPr>
        <p:blipFill>
          <a:blip r:embed="rId7"/>
          <a:stretch>
            <a:fillRect/>
          </a:stretch>
        </p:blipFill>
        <p:spPr>
          <a:xfrm>
            <a:off x="9915594" y="295127"/>
            <a:ext cx="1379035" cy="1359049"/>
          </a:xfrm>
          <a:prstGeom prst="rect">
            <a:avLst/>
          </a:prstGeom>
        </p:spPr>
      </p:pic>
      <p:pic>
        <p:nvPicPr>
          <p:cNvPr id="7" name="Picture 6">
            <a:extLst>
              <a:ext uri="{FF2B5EF4-FFF2-40B4-BE49-F238E27FC236}">
                <a16:creationId xmlns:a16="http://schemas.microsoft.com/office/drawing/2014/main" id="{C5D4A015-7900-EE57-AC7F-EDE0510A6F81}"/>
              </a:ext>
            </a:extLst>
          </p:cNvPr>
          <p:cNvPicPr>
            <a:picLocks noChangeAspect="1"/>
          </p:cNvPicPr>
          <p:nvPr/>
        </p:nvPicPr>
        <p:blipFill>
          <a:blip r:embed="rId8"/>
          <a:stretch>
            <a:fillRect/>
          </a:stretch>
        </p:blipFill>
        <p:spPr>
          <a:xfrm>
            <a:off x="5024741" y="269237"/>
            <a:ext cx="1281000" cy="1368912"/>
          </a:xfrm>
          <a:prstGeom prst="rect">
            <a:avLst/>
          </a:prstGeom>
        </p:spPr>
      </p:pic>
      <p:pic>
        <p:nvPicPr>
          <p:cNvPr id="11" name="Recorded Sound">
            <a:hlinkClick r:id="" action="ppaction://media"/>
            <a:extLst>
              <a:ext uri="{FF2B5EF4-FFF2-40B4-BE49-F238E27FC236}">
                <a16:creationId xmlns:a16="http://schemas.microsoft.com/office/drawing/2014/main" id="{65C81258-A8F3-76C7-7822-DD10252D8D9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94629" y="5658464"/>
            <a:ext cx="406400" cy="406400"/>
          </a:xfrm>
          <a:prstGeom prst="rect">
            <a:avLst/>
          </a:prstGeom>
        </p:spPr>
      </p:pic>
    </p:spTree>
    <p:extLst>
      <p:ext uri="{BB962C8B-B14F-4D97-AF65-F5344CB8AC3E}">
        <p14:creationId xmlns:p14="http://schemas.microsoft.com/office/powerpoint/2010/main" val="2109949327"/>
      </p:ext>
    </p:extLst>
  </p:cSld>
  <p:clrMapOvr>
    <a:masterClrMapping/>
  </p:clrMapOvr>
  <mc:AlternateContent xmlns:mc="http://schemas.openxmlformats.org/markup-compatibility/2006" xmlns:p14="http://schemas.microsoft.com/office/powerpoint/2010/main">
    <mc:Choice Requires="p14">
      <p:transition spd="slow" p14:dur="1500" advClick="0" advTm="48050"/>
    </mc:Choice>
    <mc:Fallback xmlns="">
      <p:transition spd="slow" advClick="0" advTm="48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758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02288-9815-E5FE-CCC1-DBD0E904E4DE}"/>
              </a:ext>
            </a:extLst>
          </p:cNvPr>
          <p:cNvSpPr>
            <a:spLocks noGrp="1"/>
          </p:cNvSpPr>
          <p:nvPr>
            <p:ph idx="1"/>
          </p:nvPr>
        </p:nvSpPr>
        <p:spPr>
          <a:xfrm>
            <a:off x="2760353" y="1996166"/>
            <a:ext cx="4352829" cy="4137087"/>
          </a:xfrm>
        </p:spPr>
        <p:txBody>
          <a:bodyPr vert="horz" lIns="0" tIns="45720" rIns="0" bIns="45720" rtlCol="0" anchor="t">
            <a:normAutofit/>
          </a:bodyPr>
          <a:lstStyle/>
          <a:p>
            <a:pPr>
              <a:buFont typeface="Arial" panose="020B0604020202020204" pitchFamily="34" charset="0"/>
              <a:buChar char="•"/>
            </a:pPr>
            <a:r>
              <a:rPr lang="en-US" sz="3000"/>
              <a:t>Web-based program that supports classroom instruction/activities.</a:t>
            </a:r>
            <a:endParaRPr lang="en-US" sz="3000">
              <a:ea typeface="Calibri"/>
              <a:cs typeface="Calibri"/>
            </a:endParaRPr>
          </a:p>
          <a:p>
            <a:pPr>
              <a:buFont typeface="Arial" panose="020B0604020202020204" pitchFamily="34" charset="0"/>
              <a:buChar char="•"/>
            </a:pPr>
            <a:r>
              <a:rPr lang="en-US" sz="3000"/>
              <a:t>Teachers post assignments, homework and other resources on their class Canvas page</a:t>
            </a:r>
            <a:endParaRPr lang="en-US" sz="3000">
              <a:ea typeface="Calibri"/>
              <a:cs typeface="Calibri"/>
            </a:endParaRPr>
          </a:p>
        </p:txBody>
      </p:sp>
      <p:pic>
        <p:nvPicPr>
          <p:cNvPr id="5" name="Picture 4">
            <a:extLst>
              <a:ext uri="{FF2B5EF4-FFF2-40B4-BE49-F238E27FC236}">
                <a16:creationId xmlns:a16="http://schemas.microsoft.com/office/drawing/2014/main" id="{570DB30C-9B26-BFCE-19B9-C5E85093EF03}"/>
              </a:ext>
            </a:extLst>
          </p:cNvPr>
          <p:cNvPicPr>
            <a:picLocks noChangeAspect="1"/>
          </p:cNvPicPr>
          <p:nvPr/>
        </p:nvPicPr>
        <p:blipFill>
          <a:blip r:embed="rId6"/>
          <a:stretch>
            <a:fillRect/>
          </a:stretch>
        </p:blipFill>
        <p:spPr>
          <a:xfrm>
            <a:off x="517913" y="933117"/>
            <a:ext cx="1929206" cy="3124474"/>
          </a:xfrm>
          <a:prstGeom prst="rect">
            <a:avLst/>
          </a:prstGeom>
        </p:spPr>
      </p:pic>
      <p:pic>
        <p:nvPicPr>
          <p:cNvPr id="6" name="Picture 5">
            <a:extLst>
              <a:ext uri="{FF2B5EF4-FFF2-40B4-BE49-F238E27FC236}">
                <a16:creationId xmlns:a16="http://schemas.microsoft.com/office/drawing/2014/main" id="{1E8CD509-918B-1DA6-DA0E-A56A80EF83AF}"/>
              </a:ext>
            </a:extLst>
          </p:cNvPr>
          <p:cNvPicPr>
            <a:picLocks noChangeAspect="1"/>
          </p:cNvPicPr>
          <p:nvPr/>
        </p:nvPicPr>
        <p:blipFill>
          <a:blip r:embed="rId7"/>
          <a:stretch>
            <a:fillRect/>
          </a:stretch>
        </p:blipFill>
        <p:spPr>
          <a:xfrm>
            <a:off x="7269170" y="1123628"/>
            <a:ext cx="2162477" cy="4610743"/>
          </a:xfrm>
          <a:prstGeom prst="rect">
            <a:avLst/>
          </a:prstGeom>
        </p:spPr>
      </p:pic>
      <p:pic>
        <p:nvPicPr>
          <p:cNvPr id="8" name="Picture 7">
            <a:extLst>
              <a:ext uri="{FF2B5EF4-FFF2-40B4-BE49-F238E27FC236}">
                <a16:creationId xmlns:a16="http://schemas.microsoft.com/office/drawing/2014/main" id="{560DBBD5-094A-F828-D786-382B15F42C3F}"/>
              </a:ext>
            </a:extLst>
          </p:cNvPr>
          <p:cNvPicPr>
            <a:picLocks noChangeAspect="1"/>
          </p:cNvPicPr>
          <p:nvPr/>
        </p:nvPicPr>
        <p:blipFill>
          <a:blip r:embed="rId8"/>
          <a:stretch>
            <a:fillRect/>
          </a:stretch>
        </p:blipFill>
        <p:spPr>
          <a:xfrm>
            <a:off x="9587635" y="1114101"/>
            <a:ext cx="2191056" cy="4629796"/>
          </a:xfrm>
          <a:prstGeom prst="rect">
            <a:avLst/>
          </a:prstGeom>
        </p:spPr>
      </p:pic>
      <p:pic>
        <p:nvPicPr>
          <p:cNvPr id="4" name="Recorded Sound">
            <a:hlinkClick r:id="" action="ppaction://media"/>
            <a:extLst>
              <a:ext uri="{FF2B5EF4-FFF2-40B4-BE49-F238E27FC236}">
                <a16:creationId xmlns:a16="http://schemas.microsoft.com/office/drawing/2014/main" id="{D2021D76-2EA2-9698-C10C-A7533C48DA0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49892" y="5915892"/>
            <a:ext cx="651164" cy="651164"/>
          </a:xfrm>
          <a:prstGeom prst="rect">
            <a:avLst/>
          </a:prstGeom>
        </p:spPr>
      </p:pic>
    </p:spTree>
    <p:extLst>
      <p:ext uri="{BB962C8B-B14F-4D97-AF65-F5344CB8AC3E}">
        <p14:creationId xmlns:p14="http://schemas.microsoft.com/office/powerpoint/2010/main" val="3883439721"/>
      </p:ext>
    </p:extLst>
  </p:cSld>
  <p:clrMapOvr>
    <a:masterClrMapping/>
  </p:clrMapOvr>
  <mc:AlternateContent xmlns:mc="http://schemas.openxmlformats.org/markup-compatibility/2006" xmlns:p14="http://schemas.microsoft.com/office/powerpoint/2010/main">
    <mc:Choice Requires="p14">
      <p:transition spd="slow" p14:dur="2000" advClick="0" advTm="55160"/>
    </mc:Choice>
    <mc:Fallback xmlns="">
      <p:transition spd="slow" advClick="0" advTm="55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41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extLst>
    <p:ext uri="{6950BFC3-D8DA-4A85-94F7-54DA5524770B}">
      <p188:commentRel xmlns:p188="http://schemas.microsoft.com/office/powerpoint/2018/8/main" r:id="rId5"/>
    </p:ext>
  </p:extLst>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D1C93-07CA-A957-19E2-FBDB3E76D476}"/>
              </a:ext>
            </a:extLst>
          </p:cNvPr>
          <p:cNvSpPr>
            <a:spLocks noGrp="1"/>
          </p:cNvSpPr>
          <p:nvPr>
            <p:ph type="title"/>
          </p:nvPr>
        </p:nvSpPr>
        <p:spPr/>
        <p:txBody>
          <a:bodyPr/>
          <a:lstStyle/>
          <a:p>
            <a:r>
              <a:rPr lang="en-US"/>
              <a:t>For more information about Canvas: </a:t>
            </a:r>
          </a:p>
        </p:txBody>
      </p:sp>
      <p:sp>
        <p:nvSpPr>
          <p:cNvPr id="5" name="TextBox 4">
            <a:extLst>
              <a:ext uri="{FF2B5EF4-FFF2-40B4-BE49-F238E27FC236}">
                <a16:creationId xmlns:a16="http://schemas.microsoft.com/office/drawing/2014/main" id="{66B98187-A8D0-4A5A-6729-1F34DB6C4C3D}"/>
              </a:ext>
            </a:extLst>
          </p:cNvPr>
          <p:cNvSpPr txBox="1"/>
          <p:nvPr/>
        </p:nvSpPr>
        <p:spPr>
          <a:xfrm>
            <a:off x="8780207" y="2166568"/>
            <a:ext cx="2939845" cy="3539430"/>
          </a:xfrm>
          <a:prstGeom prst="rect">
            <a:avLst/>
          </a:prstGeom>
          <a:noFill/>
        </p:spPr>
        <p:txBody>
          <a:bodyPr wrap="square" rtlCol="0">
            <a:spAutoFit/>
          </a:bodyPr>
          <a:lstStyle/>
          <a:p>
            <a:r>
              <a:rPr lang="en-US" sz="2800"/>
              <a:t>Visit </a:t>
            </a:r>
            <a:r>
              <a:rPr lang="en-US" sz="2800">
                <a:hlinkClick r:id="rId3"/>
              </a:rPr>
              <a:t>www.lwsd.org</a:t>
            </a:r>
            <a:endParaRPr lang="en-US" sz="2800"/>
          </a:p>
          <a:p>
            <a:endParaRPr lang="en-US" sz="2800"/>
          </a:p>
          <a:p>
            <a:r>
              <a:rPr lang="en-US" sz="2800"/>
              <a:t>Click on </a:t>
            </a:r>
            <a:br>
              <a:rPr lang="en-US" sz="2800"/>
            </a:br>
            <a:r>
              <a:rPr lang="en-US" sz="2800"/>
              <a:t>“Students &amp; Families”</a:t>
            </a:r>
          </a:p>
          <a:p>
            <a:endParaRPr lang="en-US" sz="2800"/>
          </a:p>
          <a:p>
            <a:r>
              <a:rPr lang="en-US" sz="2800"/>
              <a:t>Click on “Canvas”</a:t>
            </a:r>
          </a:p>
        </p:txBody>
      </p:sp>
      <p:sp>
        <p:nvSpPr>
          <p:cNvPr id="7" name="Content Placeholder 6">
            <a:extLst>
              <a:ext uri="{FF2B5EF4-FFF2-40B4-BE49-F238E27FC236}">
                <a16:creationId xmlns:a16="http://schemas.microsoft.com/office/drawing/2014/main" id="{C181DD80-A6A1-9AD2-9F00-CB27F2944DC3}"/>
              </a:ext>
            </a:extLst>
          </p:cNvPr>
          <p:cNvSpPr>
            <a:spLocks noGrp="1"/>
          </p:cNvSpPr>
          <p:nvPr>
            <p:ph idx="1"/>
          </p:nvPr>
        </p:nvSpPr>
        <p:spPr/>
        <p:txBody>
          <a:bodyPr/>
          <a:lstStyle/>
          <a:p>
            <a:endParaRPr lang="en-US"/>
          </a:p>
        </p:txBody>
      </p:sp>
      <p:pic>
        <p:nvPicPr>
          <p:cNvPr id="9" name="Picture 8">
            <a:extLst>
              <a:ext uri="{FF2B5EF4-FFF2-40B4-BE49-F238E27FC236}">
                <a16:creationId xmlns:a16="http://schemas.microsoft.com/office/drawing/2014/main" id="{2C40F211-7B92-DA5D-554A-EF3105C8D069}"/>
              </a:ext>
            </a:extLst>
          </p:cNvPr>
          <p:cNvPicPr>
            <a:picLocks noChangeAspect="1"/>
          </p:cNvPicPr>
          <p:nvPr/>
        </p:nvPicPr>
        <p:blipFill>
          <a:blip r:embed="rId4"/>
          <a:stretch>
            <a:fillRect/>
          </a:stretch>
        </p:blipFill>
        <p:spPr>
          <a:xfrm>
            <a:off x="258866" y="1737360"/>
            <a:ext cx="8160169" cy="3949903"/>
          </a:xfrm>
          <a:prstGeom prst="rect">
            <a:avLst/>
          </a:prstGeom>
        </p:spPr>
      </p:pic>
      <p:pic>
        <p:nvPicPr>
          <p:cNvPr id="11" name="Picture 10">
            <a:extLst>
              <a:ext uri="{FF2B5EF4-FFF2-40B4-BE49-F238E27FC236}">
                <a16:creationId xmlns:a16="http://schemas.microsoft.com/office/drawing/2014/main" id="{2401B858-54C9-D08A-091A-2C8CE6002DD4}"/>
              </a:ext>
            </a:extLst>
          </p:cNvPr>
          <p:cNvPicPr>
            <a:picLocks noChangeAspect="1"/>
          </p:cNvPicPr>
          <p:nvPr/>
        </p:nvPicPr>
        <p:blipFill>
          <a:blip r:embed="rId5"/>
          <a:stretch>
            <a:fillRect/>
          </a:stretch>
        </p:blipFill>
        <p:spPr>
          <a:xfrm>
            <a:off x="6159429" y="2594688"/>
            <a:ext cx="2201571" cy="3382780"/>
          </a:xfrm>
          <a:prstGeom prst="rect">
            <a:avLst/>
          </a:prstGeom>
        </p:spPr>
      </p:pic>
    </p:spTree>
    <p:extLst>
      <p:ext uri="{BB962C8B-B14F-4D97-AF65-F5344CB8AC3E}">
        <p14:creationId xmlns:p14="http://schemas.microsoft.com/office/powerpoint/2010/main" val="766368488"/>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200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032167" y="1773936"/>
            <a:ext cx="4971393" cy="4539778"/>
          </a:xfrm>
        </p:spPr>
        <p:txBody>
          <a:bodyPr vert="horz" lIns="0" tIns="45720" rIns="0" bIns="45720" rtlCol="0" anchor="t">
            <a:normAutofit/>
          </a:bodyPr>
          <a:lstStyle/>
          <a:p>
            <a:pPr marL="342900" indent="-342900" defTabSz="457200">
              <a:lnSpc>
                <a:spcPct val="100000"/>
              </a:lnSpc>
              <a:spcBef>
                <a:spcPts val="0"/>
              </a:spcBef>
              <a:spcAft>
                <a:spcPts val="0"/>
              </a:spcAft>
              <a:buClr>
                <a:srgbClr val="92D050"/>
              </a:buClr>
              <a:buSzTx/>
              <a:buFont typeface="Wingdings" panose="05000000000000000000" pitchFamily="2" charset="2"/>
              <a:buChar char="§"/>
              <a:defRPr/>
            </a:pPr>
            <a:r>
              <a:rPr lang="en-US" sz="3200">
                <a:solidFill>
                  <a:prstClr val="black"/>
                </a:solidFill>
                <a:latin typeface="Calibri" panose="020F0502020204030204"/>
                <a:cs typeface="Calibri" panose="020F0502020204030204"/>
              </a:rPr>
              <a:t>Build class and school community </a:t>
            </a:r>
            <a:endParaRPr lang="en-US">
              <a:solidFill>
                <a:prstClr val="black"/>
              </a:solidFill>
            </a:endParaRPr>
          </a:p>
          <a:p>
            <a:pPr marL="342900" indent="-342900" defTabSz="457200">
              <a:lnSpc>
                <a:spcPct val="100000"/>
              </a:lnSpc>
              <a:spcBef>
                <a:spcPts val="0"/>
              </a:spcBef>
              <a:spcAft>
                <a:spcPts val="0"/>
              </a:spcAft>
              <a:buClr>
                <a:srgbClr val="92D050"/>
              </a:buClr>
              <a:buSzTx/>
              <a:buFont typeface="Wingdings" panose="05000000000000000000" pitchFamily="2" charset="2"/>
              <a:buChar char="§"/>
              <a:defRPr/>
            </a:pPr>
            <a:r>
              <a:rPr kumimoji="0" lang="en-US" sz="3200" b="0" i="0" u="none" strike="noStrike" kern="1200" cap="none" spc="0" normalizeH="0" baseline="0" noProof="0">
                <a:ln>
                  <a:noFill/>
                </a:ln>
                <a:solidFill>
                  <a:prstClr val="black"/>
                </a:solidFill>
                <a:effectLst/>
                <a:uLnTx/>
                <a:uFillTx/>
                <a:latin typeface="Calibri" panose="020F0502020204030204"/>
                <a:ea typeface="+mn-ea"/>
                <a:cs typeface="Calibri" panose="020F0502020204030204"/>
              </a:rPr>
              <a:t>Practice social emotional learning</a:t>
            </a:r>
            <a:endParaRPr lang="en-US">
              <a:solidFill>
                <a:prstClr val="black"/>
              </a:solidFill>
              <a:ea typeface="+mn-ea"/>
            </a:endParaRPr>
          </a:p>
          <a:p>
            <a:pPr marL="342900" indent="-342900" defTabSz="457200">
              <a:lnSpc>
                <a:spcPct val="100000"/>
              </a:lnSpc>
              <a:spcBef>
                <a:spcPts val="0"/>
              </a:spcBef>
              <a:spcAft>
                <a:spcPts val="0"/>
              </a:spcAft>
              <a:buClr>
                <a:srgbClr val="92D050"/>
              </a:buClr>
              <a:buSzTx/>
              <a:buFont typeface="Wingdings" panose="05000000000000000000" pitchFamily="2" charset="2"/>
              <a:buChar char="§"/>
              <a:defRPr/>
            </a:pPr>
            <a:r>
              <a:rPr lang="en-US" sz="3200">
                <a:solidFill>
                  <a:prstClr val="black"/>
                </a:solidFill>
                <a:latin typeface="Calibri" panose="020F0502020204030204"/>
                <a:cs typeface="Calibri" panose="020F0502020204030204"/>
              </a:rPr>
              <a:t>Participate in sc</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Calibri" panose="020F0502020204030204"/>
              </a:rPr>
              <a:t>hool</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Calibri" panose="020F0502020204030204"/>
              </a:rPr>
              <a:t> events (Fun Run, Assemblies</a:t>
            </a:r>
            <a:r>
              <a:rPr lang="en-US" sz="3200">
                <a:solidFill>
                  <a:prstClr val="black"/>
                </a:solidFill>
                <a:latin typeface="Calibri" panose="020F0502020204030204"/>
                <a:cs typeface="Calibri" panose="020F0502020204030204"/>
              </a:rPr>
              <a:t>, Emergency Prep, school business etc.)</a:t>
            </a:r>
            <a:endParaRPr lang="en-US" sz="3200" b="0" i="0" u="none" strike="noStrike" kern="1200" cap="none" spc="0" normalizeH="0" baseline="0" noProof="0">
              <a:ln>
                <a:noFill/>
              </a:ln>
              <a:solidFill>
                <a:prstClr val="black"/>
              </a:solidFill>
              <a:effectLst/>
              <a:uLnTx/>
              <a:uFillTx/>
              <a:latin typeface="Calibri" panose="020F0502020204030204"/>
              <a:ea typeface="Calibri"/>
              <a:cs typeface="Calibri" panose="020F0502020204030204"/>
            </a:endParaRPr>
          </a:p>
          <a:p>
            <a:pPr>
              <a:buClr>
                <a:srgbClr val="92D050"/>
              </a:buClr>
              <a:buFont typeface="Wingdings" panose="05000000000000000000" pitchFamily="2" charset="2"/>
              <a:buChar char="§"/>
            </a:pPr>
            <a:endParaRPr lang="en-US" sz="3200"/>
          </a:p>
        </p:txBody>
      </p:sp>
      <p:sp>
        <p:nvSpPr>
          <p:cNvPr id="2" name="TextBox 1">
            <a:extLst>
              <a:ext uri="{FF2B5EF4-FFF2-40B4-BE49-F238E27FC236}">
                <a16:creationId xmlns:a16="http://schemas.microsoft.com/office/drawing/2014/main" id="{74A24318-043D-B460-0A74-384C7D7FF300}"/>
              </a:ext>
            </a:extLst>
          </p:cNvPr>
          <p:cNvSpPr txBox="1"/>
          <p:nvPr/>
        </p:nvSpPr>
        <p:spPr>
          <a:xfrm>
            <a:off x="463448" y="125049"/>
            <a:ext cx="5632552" cy="1621455"/>
          </a:xfrm>
          <a:prstGeom prst="rect">
            <a:avLst/>
          </a:prstGeom>
          <a:noFill/>
        </p:spPr>
        <p:txBody>
          <a:bodyPr wrap="square"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a:ln>
                  <a:noFill/>
                </a:ln>
                <a:solidFill>
                  <a:prstClr val="black"/>
                </a:solidFill>
                <a:effectLst/>
                <a:uLnTx/>
                <a:uFillTx/>
                <a:latin typeface="Calibri" panose="020F0502020204030204"/>
                <a:ea typeface="+mn-ea"/>
                <a:cs typeface="+mn-cs"/>
              </a:rPr>
              <a:t>Eagl</a:t>
            </a:r>
            <a:r>
              <a:rPr lang="en-US" sz="6600">
                <a:solidFill>
                  <a:prstClr val="black"/>
                </a:solidFill>
                <a:latin typeface="Calibri" panose="020F0502020204030204"/>
              </a:rPr>
              <a:t>e Time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(Monday and Friday)</a:t>
            </a:r>
          </a:p>
        </p:txBody>
      </p:sp>
      <p:pic>
        <p:nvPicPr>
          <p:cNvPr id="7" name="Picture 6">
            <a:extLst>
              <a:ext uri="{FF2B5EF4-FFF2-40B4-BE49-F238E27FC236}">
                <a16:creationId xmlns:a16="http://schemas.microsoft.com/office/drawing/2014/main" id="{DBD3D973-9718-BD5F-D416-221BF0F34B37}"/>
              </a:ext>
            </a:extLst>
          </p:cNvPr>
          <p:cNvPicPr>
            <a:picLocks noChangeAspect="1"/>
          </p:cNvPicPr>
          <p:nvPr/>
        </p:nvPicPr>
        <p:blipFill>
          <a:blip r:embed="rId5"/>
          <a:stretch>
            <a:fillRect/>
          </a:stretch>
        </p:blipFill>
        <p:spPr>
          <a:xfrm>
            <a:off x="4393253" y="233487"/>
            <a:ext cx="1016151" cy="999215"/>
          </a:xfrm>
          <a:prstGeom prst="rect">
            <a:avLst/>
          </a:prstGeom>
        </p:spPr>
      </p:pic>
      <p:sp>
        <p:nvSpPr>
          <p:cNvPr id="9" name="TextBox 8">
            <a:extLst>
              <a:ext uri="{FF2B5EF4-FFF2-40B4-BE49-F238E27FC236}">
                <a16:creationId xmlns:a16="http://schemas.microsoft.com/office/drawing/2014/main" id="{29AA425B-3541-C48E-EF58-905503BE3B80}"/>
              </a:ext>
            </a:extLst>
          </p:cNvPr>
          <p:cNvSpPr txBox="1"/>
          <p:nvPr/>
        </p:nvSpPr>
        <p:spPr>
          <a:xfrm>
            <a:off x="5911452" y="125049"/>
            <a:ext cx="5632552" cy="1545676"/>
          </a:xfrm>
          <a:prstGeom prst="rect">
            <a:avLst/>
          </a:prstGeom>
          <a:noFill/>
        </p:spPr>
        <p:txBody>
          <a:bodyPr wrap="square" rtlCol="0">
            <a:normAutofit lnSpcReduction="1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a:ln>
                  <a:noFill/>
                </a:ln>
                <a:solidFill>
                  <a:prstClr val="black"/>
                </a:solidFill>
                <a:effectLst/>
                <a:uLnTx/>
                <a:uFillTx/>
                <a:latin typeface="Calibri" panose="020F0502020204030204"/>
                <a:ea typeface="+mn-ea"/>
                <a:cs typeface="+mn-cs"/>
              </a:rPr>
              <a:t>FLEX</a:t>
            </a:r>
            <a:endParaRPr lang="en-US" sz="6600">
              <a:solidFill>
                <a:prstClr val="black"/>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(Tuesday and Thursday)</a:t>
            </a:r>
          </a:p>
        </p:txBody>
      </p:sp>
      <p:sp>
        <p:nvSpPr>
          <p:cNvPr id="11" name="Content Placeholder 2">
            <a:extLst>
              <a:ext uri="{FF2B5EF4-FFF2-40B4-BE49-F238E27FC236}">
                <a16:creationId xmlns:a16="http://schemas.microsoft.com/office/drawing/2014/main" id="{0797D9F1-8AB3-082D-E185-3A070A3934E9}"/>
              </a:ext>
            </a:extLst>
          </p:cNvPr>
          <p:cNvSpPr txBox="1">
            <a:spLocks/>
          </p:cNvSpPr>
          <p:nvPr/>
        </p:nvSpPr>
        <p:spPr>
          <a:xfrm>
            <a:off x="6000016" y="1698157"/>
            <a:ext cx="6191984" cy="515679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57144" indent="0">
              <a:buNone/>
            </a:pPr>
            <a:r>
              <a:rPr lang="en-US" sz="3200">
                <a:solidFill>
                  <a:schemeClr val="tx1"/>
                </a:solidFill>
              </a:rPr>
              <a:t>Time during the school day for </a:t>
            </a:r>
          </a:p>
          <a:p>
            <a:pPr marL="1085842" lvl="1" indent="-571500">
              <a:lnSpc>
                <a:spcPct val="120000"/>
              </a:lnSpc>
              <a:spcBef>
                <a:spcPts val="0"/>
              </a:spcBef>
              <a:spcAft>
                <a:spcPts val="0"/>
              </a:spcAft>
              <a:buFont typeface="Wingdings" panose="05000000000000000000" pitchFamily="2" charset="2"/>
              <a:buChar char="§"/>
            </a:pPr>
            <a:r>
              <a:rPr lang="en-US" sz="3200">
                <a:solidFill>
                  <a:schemeClr val="tx1"/>
                </a:solidFill>
              </a:rPr>
              <a:t>Academic Intervention</a:t>
            </a:r>
          </a:p>
          <a:p>
            <a:pPr marL="1085842" lvl="1" indent="-571500">
              <a:lnSpc>
                <a:spcPct val="120000"/>
              </a:lnSpc>
              <a:spcBef>
                <a:spcPts val="0"/>
              </a:spcBef>
              <a:spcAft>
                <a:spcPts val="0"/>
              </a:spcAft>
              <a:buFont typeface="Wingdings" panose="05000000000000000000" pitchFamily="2" charset="2"/>
              <a:buChar char="§"/>
            </a:pPr>
            <a:r>
              <a:rPr lang="en-US" sz="3200">
                <a:solidFill>
                  <a:schemeClr val="tx1"/>
                </a:solidFill>
              </a:rPr>
              <a:t>Enrichment</a:t>
            </a:r>
          </a:p>
          <a:p>
            <a:pPr marL="1085842" lvl="1" indent="-571500">
              <a:lnSpc>
                <a:spcPct val="120000"/>
              </a:lnSpc>
              <a:spcBef>
                <a:spcPts val="0"/>
              </a:spcBef>
              <a:spcAft>
                <a:spcPts val="0"/>
              </a:spcAft>
              <a:buFont typeface="Wingdings" panose="05000000000000000000" pitchFamily="2" charset="2"/>
              <a:buChar char="§"/>
            </a:pPr>
            <a:r>
              <a:rPr lang="en-US" sz="3200">
                <a:solidFill>
                  <a:schemeClr val="tx1"/>
                </a:solidFill>
              </a:rPr>
              <a:t>Clubs/Activities</a:t>
            </a:r>
          </a:p>
          <a:p>
            <a:pPr marL="514342" lvl="1" indent="0">
              <a:buNone/>
            </a:pPr>
            <a:r>
              <a:rPr lang="en-US" sz="3200">
                <a:solidFill>
                  <a:schemeClr val="tx1"/>
                </a:solidFill>
              </a:rPr>
              <a:t>Students sign up for two </a:t>
            </a:r>
            <a:br>
              <a:rPr lang="en-US" sz="3200">
                <a:solidFill>
                  <a:schemeClr val="tx1"/>
                </a:solidFill>
              </a:rPr>
            </a:br>
            <a:r>
              <a:rPr lang="en-US" sz="3200">
                <a:solidFill>
                  <a:schemeClr val="tx1"/>
                </a:solidFill>
              </a:rPr>
              <a:t>40-minute sessions each week.</a:t>
            </a:r>
          </a:p>
          <a:p>
            <a:pPr marL="514342" lvl="1" indent="0">
              <a:buNone/>
            </a:pPr>
            <a:r>
              <a:rPr lang="en-US" sz="3200" i="1">
                <a:solidFill>
                  <a:schemeClr val="tx1"/>
                </a:solidFill>
              </a:rPr>
              <a:t>Teachers may assign students to their FLEX to catch-up missing work, get help, take a tests etc.</a:t>
            </a:r>
          </a:p>
          <a:p>
            <a:pPr>
              <a:buFont typeface="Wingdings" panose="05000000000000000000" pitchFamily="2" charset="2"/>
              <a:buChar char="§"/>
            </a:pPr>
            <a:endParaRPr lang="en-US" sz="3200"/>
          </a:p>
        </p:txBody>
      </p:sp>
      <p:pic>
        <p:nvPicPr>
          <p:cNvPr id="12" name="Picture 11" descr="Graphical user interface&#10;&#10;Description automatically generated">
            <a:extLst>
              <a:ext uri="{FF2B5EF4-FFF2-40B4-BE49-F238E27FC236}">
                <a16:creationId xmlns:a16="http://schemas.microsoft.com/office/drawing/2014/main" id="{CCC18080-3175-344C-A4EB-AD588ABAA95D}"/>
              </a:ext>
            </a:extLst>
          </p:cNvPr>
          <p:cNvPicPr>
            <a:picLocks noChangeAspect="1"/>
          </p:cNvPicPr>
          <p:nvPr/>
        </p:nvPicPr>
        <p:blipFill rotWithShape="1">
          <a:blip r:embed="rId6"/>
          <a:srcRect l="6925" t="7596" r="56993" b="78751"/>
          <a:stretch/>
        </p:blipFill>
        <p:spPr>
          <a:xfrm>
            <a:off x="8041815" y="312014"/>
            <a:ext cx="3269451" cy="742253"/>
          </a:xfrm>
          <a:prstGeom prst="rect">
            <a:avLst/>
          </a:prstGeom>
        </p:spPr>
      </p:pic>
      <p:pic>
        <p:nvPicPr>
          <p:cNvPr id="5" name="Recorded Sound">
            <a:hlinkClick r:id="" action="ppaction://media"/>
            <a:extLst>
              <a:ext uri="{FF2B5EF4-FFF2-40B4-BE49-F238E27FC236}">
                <a16:creationId xmlns:a16="http://schemas.microsoft.com/office/drawing/2014/main" id="{8551410E-0479-811D-DFB5-0FEBA9E0016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36928" y="3840625"/>
            <a:ext cx="406400" cy="406400"/>
          </a:xfrm>
          <a:prstGeom prst="rect">
            <a:avLst/>
          </a:prstGeom>
        </p:spPr>
      </p:pic>
    </p:spTree>
    <p:extLst>
      <p:ext uri="{BB962C8B-B14F-4D97-AF65-F5344CB8AC3E}">
        <p14:creationId xmlns:p14="http://schemas.microsoft.com/office/powerpoint/2010/main" val="4107285410"/>
      </p:ext>
    </p:extLst>
  </p:cSld>
  <p:clrMapOvr>
    <a:masterClrMapping/>
  </p:clrMapOvr>
  <mc:AlternateContent xmlns:mc="http://schemas.openxmlformats.org/markup-compatibility/2006" xmlns:p14="http://schemas.microsoft.com/office/powerpoint/2010/main">
    <mc:Choice Requires="p14">
      <p:transition spd="slow" p14:dur="1500" advClick="0" advTm="79672"/>
    </mc:Choice>
    <mc:Fallback xmlns="">
      <p:transition spd="slow" advClick="0" advTm="79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6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57AE6B-A565-8244-68F6-512095329AD2}"/>
              </a:ext>
            </a:extLst>
          </p:cNvPr>
          <p:cNvSpPr txBox="1">
            <a:spLocks/>
          </p:cNvSpPr>
          <p:nvPr/>
        </p:nvSpPr>
        <p:spPr>
          <a:xfrm>
            <a:off x="535003" y="423781"/>
            <a:ext cx="10737272" cy="699768"/>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endParaRPr lang="en-US" b="1"/>
          </a:p>
        </p:txBody>
      </p:sp>
      <p:sp>
        <p:nvSpPr>
          <p:cNvPr id="5" name="Content Placeholder 5">
            <a:extLst>
              <a:ext uri="{FF2B5EF4-FFF2-40B4-BE49-F238E27FC236}">
                <a16:creationId xmlns:a16="http://schemas.microsoft.com/office/drawing/2014/main" id="{3CEEE092-1DF4-62C6-B4ED-6F12E86461E9}"/>
              </a:ext>
            </a:extLst>
          </p:cNvPr>
          <p:cNvSpPr txBox="1">
            <a:spLocks/>
          </p:cNvSpPr>
          <p:nvPr/>
        </p:nvSpPr>
        <p:spPr>
          <a:xfrm>
            <a:off x="6153911" y="1763363"/>
            <a:ext cx="5901516" cy="4261011"/>
          </a:xfrm>
          <a:prstGeom prst="rect">
            <a:avLst/>
          </a:prstGeom>
        </p:spPr>
        <p:txBody>
          <a:bodyPr lIns="91440" tIns="45720" rIns="91440" bIns="4572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515620" indent="-515620">
              <a:buFont typeface="Wingdings" panose="05000000000000000000" pitchFamily="2" charset="2"/>
              <a:buChar char="§"/>
            </a:pPr>
            <a:r>
              <a:rPr lang="en-US" sz="3800"/>
              <a:t>Pay school fees</a:t>
            </a:r>
            <a:endParaRPr lang="en-US" sz="3800">
              <a:ea typeface="Calibri" panose="020F0502020204030204"/>
              <a:cs typeface="Calibri" panose="020F0502020204030204"/>
            </a:endParaRPr>
          </a:p>
          <a:p>
            <a:pPr marL="515620" indent="-515620">
              <a:buFont typeface="Wingdings" panose="05000000000000000000" pitchFamily="2" charset="2"/>
              <a:buChar char="§"/>
            </a:pPr>
            <a:r>
              <a:rPr lang="en-US" sz="3800">
                <a:ea typeface="Calibri" panose="020F0502020204030204"/>
                <a:cs typeface="Calibri" panose="020F0502020204030204"/>
              </a:rPr>
              <a:t>Academic information</a:t>
            </a:r>
            <a:endParaRPr lang="en-US" sz="3800"/>
          </a:p>
          <a:p>
            <a:pPr marL="515620" indent="-515620">
              <a:buFont typeface="Wingdings" panose="05000000000000000000" pitchFamily="2" charset="2"/>
              <a:buChar char="§"/>
            </a:pPr>
            <a:r>
              <a:rPr lang="en-US" sz="3800">
                <a:ea typeface="Calibri"/>
                <a:cs typeface="Calibri"/>
              </a:rPr>
              <a:t>Clubs/Activities/Athletics</a:t>
            </a:r>
            <a:endParaRPr lang="en-US" sz="3800"/>
          </a:p>
          <a:p>
            <a:pPr marL="515620" indent="-515620">
              <a:buFont typeface="Wingdings" panose="05000000000000000000" pitchFamily="2" charset="2"/>
              <a:buChar char="§"/>
            </a:pPr>
            <a:r>
              <a:rPr lang="en-US" sz="3800"/>
              <a:t>Additional resources</a:t>
            </a:r>
            <a:endParaRPr lang="en-US" sz="3800">
              <a:ea typeface="Calibri"/>
              <a:cs typeface="Calibri"/>
            </a:endParaRPr>
          </a:p>
          <a:p>
            <a:pPr marL="515620" indent="-515620">
              <a:buFont typeface="Wingdings" panose="05000000000000000000" pitchFamily="2" charset="2"/>
              <a:buChar char="§"/>
            </a:pPr>
            <a:r>
              <a:rPr lang="en-US" sz="3800">
                <a:ea typeface="Calibri"/>
                <a:cs typeface="Calibri"/>
              </a:rPr>
              <a:t>And more!</a:t>
            </a:r>
          </a:p>
          <a:p>
            <a:pPr marL="0" indent="0">
              <a:buNone/>
            </a:pPr>
            <a:endParaRPr lang="en-US" sz="3800"/>
          </a:p>
          <a:p>
            <a:pPr marL="0" indent="0">
              <a:buNone/>
            </a:pPr>
            <a:endParaRPr lang="en-US" sz="3800">
              <a:ea typeface="Calibri"/>
              <a:cs typeface="Calibri"/>
            </a:endParaRPr>
          </a:p>
          <a:p>
            <a:pPr algn="ctr"/>
            <a:endParaRPr lang="en-US" sz="3200">
              <a:ea typeface="Calibri" panose="020F0502020204030204"/>
              <a:cs typeface="Calibri" panose="020F0502020204030204"/>
            </a:endParaRPr>
          </a:p>
          <a:p>
            <a:endParaRPr lang="en-US" sz="3200">
              <a:ea typeface="Calibri" panose="020F0502020204030204"/>
              <a:cs typeface="Calibri" panose="020F0502020204030204"/>
            </a:endParaRPr>
          </a:p>
        </p:txBody>
      </p:sp>
      <p:pic>
        <p:nvPicPr>
          <p:cNvPr id="6" name="Picture 5">
            <a:extLst>
              <a:ext uri="{FF2B5EF4-FFF2-40B4-BE49-F238E27FC236}">
                <a16:creationId xmlns:a16="http://schemas.microsoft.com/office/drawing/2014/main" id="{71E8878C-01AD-E46D-FCB8-EAC12C1745C5}"/>
              </a:ext>
            </a:extLst>
          </p:cNvPr>
          <p:cNvPicPr>
            <a:picLocks noChangeAspect="1"/>
          </p:cNvPicPr>
          <p:nvPr/>
        </p:nvPicPr>
        <p:blipFill>
          <a:blip r:embed="rId5"/>
          <a:stretch>
            <a:fillRect/>
          </a:stretch>
        </p:blipFill>
        <p:spPr>
          <a:xfrm>
            <a:off x="194484" y="2446988"/>
            <a:ext cx="5901516" cy="3716383"/>
          </a:xfrm>
          <a:prstGeom prst="rect">
            <a:avLst/>
          </a:prstGeom>
        </p:spPr>
      </p:pic>
      <p:sp>
        <p:nvSpPr>
          <p:cNvPr id="13" name="TextBox 12">
            <a:extLst>
              <a:ext uri="{FF2B5EF4-FFF2-40B4-BE49-F238E27FC236}">
                <a16:creationId xmlns:a16="http://schemas.microsoft.com/office/drawing/2014/main" id="{A8E1769B-BCD5-EF17-7D95-B36CE4209550}"/>
              </a:ext>
            </a:extLst>
          </p:cNvPr>
          <p:cNvSpPr txBox="1"/>
          <p:nvPr/>
        </p:nvSpPr>
        <p:spPr>
          <a:xfrm>
            <a:off x="859704" y="1123549"/>
            <a:ext cx="4276107" cy="707886"/>
          </a:xfrm>
          <a:prstGeom prst="rect">
            <a:avLst/>
          </a:prstGeom>
          <a:noFill/>
        </p:spPr>
        <p:txBody>
          <a:bodyPr wrap="none" rtlCol="0">
            <a:spAutoFit/>
          </a:bodyPr>
          <a:lstStyle/>
          <a:p>
            <a:pPr algn="ctr"/>
            <a:r>
              <a:rPr lang="en-US" sz="4000" b="1"/>
              <a:t>www.ems.lwsd.org</a:t>
            </a:r>
          </a:p>
        </p:txBody>
      </p:sp>
      <p:sp>
        <p:nvSpPr>
          <p:cNvPr id="7" name="TextBox 6">
            <a:extLst>
              <a:ext uri="{FF2B5EF4-FFF2-40B4-BE49-F238E27FC236}">
                <a16:creationId xmlns:a16="http://schemas.microsoft.com/office/drawing/2014/main" id="{871CA27F-F9B7-5654-0104-DD500024DED4}"/>
              </a:ext>
            </a:extLst>
          </p:cNvPr>
          <p:cNvSpPr txBox="1"/>
          <p:nvPr/>
        </p:nvSpPr>
        <p:spPr>
          <a:xfrm>
            <a:off x="2452878" y="340686"/>
            <a:ext cx="6094476" cy="707886"/>
          </a:xfrm>
          <a:prstGeom prst="rect">
            <a:avLst/>
          </a:prstGeom>
          <a:noFill/>
        </p:spPr>
        <p:txBody>
          <a:bodyPr wrap="square">
            <a:spAutoFit/>
          </a:bodyPr>
          <a:lstStyle/>
          <a:p>
            <a:pPr algn="ctr"/>
            <a:r>
              <a:rPr lang="en-US" sz="4000"/>
              <a:t>Go to our website for…</a:t>
            </a:r>
          </a:p>
        </p:txBody>
      </p:sp>
      <p:pic>
        <p:nvPicPr>
          <p:cNvPr id="3" name="Recorded Sound">
            <a:hlinkClick r:id="" action="ppaction://media"/>
            <a:extLst>
              <a:ext uri="{FF2B5EF4-FFF2-40B4-BE49-F238E27FC236}">
                <a16:creationId xmlns:a16="http://schemas.microsoft.com/office/drawing/2014/main" id="{A6BDF040-C798-8086-0A09-7B993648B2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87916" y="6054588"/>
            <a:ext cx="609600" cy="609600"/>
          </a:xfrm>
          <a:prstGeom prst="rect">
            <a:avLst/>
          </a:prstGeom>
        </p:spPr>
      </p:pic>
    </p:spTree>
    <p:extLst>
      <p:ext uri="{BB962C8B-B14F-4D97-AF65-F5344CB8AC3E}">
        <p14:creationId xmlns:p14="http://schemas.microsoft.com/office/powerpoint/2010/main" val="2964316511"/>
      </p:ext>
    </p:extLst>
  </p:cSld>
  <p:clrMapOvr>
    <a:masterClrMapping/>
  </p:clrMapOvr>
  <mc:AlternateContent xmlns:mc="http://schemas.openxmlformats.org/markup-compatibility/2006" xmlns:p14="http://schemas.microsoft.com/office/powerpoint/2010/main">
    <mc:Choice Requires="p14">
      <p:transition spd="slow" p14:dur="1500" advTm="28595"/>
    </mc:Choice>
    <mc:Fallback xmlns="">
      <p:transition spd="slow" advTm="28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23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832D8-CB96-48F1-B0AB-EE9214C77C12}"/>
              </a:ext>
            </a:extLst>
          </p:cNvPr>
          <p:cNvSpPr>
            <a:spLocks noGrp="1"/>
          </p:cNvSpPr>
          <p:nvPr>
            <p:ph type="title" idx="4294967295"/>
          </p:nvPr>
        </p:nvSpPr>
        <p:spPr>
          <a:xfrm>
            <a:off x="1187714" y="737914"/>
            <a:ext cx="6144468" cy="4677838"/>
          </a:xfrm>
        </p:spPr>
        <p:txBody>
          <a:bodyPr>
            <a:noAutofit/>
          </a:bodyPr>
          <a:lstStyle/>
          <a:p>
            <a:r>
              <a:rPr lang="en-US" sz="3200" b="1">
                <a:latin typeface="Calibri"/>
                <a:cs typeface="Calibri"/>
              </a:rPr>
              <a:t>Sarah Parnell (Last Names A-J) </a:t>
            </a:r>
            <a:br>
              <a:rPr lang="en-US" sz="3200" b="1">
                <a:latin typeface="Calibri"/>
              </a:rPr>
            </a:br>
            <a:r>
              <a:rPr lang="en-US" sz="3200" b="1">
                <a:latin typeface="Calibri"/>
                <a:cs typeface="Calibri"/>
                <a:hlinkClick r:id="rId5"/>
              </a:rPr>
              <a:t>sparnell@lwsd.org</a:t>
            </a:r>
            <a:br>
              <a:rPr lang="en-US" sz="3200" b="1">
                <a:latin typeface="Calibri"/>
                <a:cs typeface="Calibri"/>
              </a:rPr>
            </a:br>
            <a:br>
              <a:rPr lang="en-US" sz="3200" b="1">
                <a:latin typeface="Calibri"/>
                <a:cs typeface="Calibri"/>
              </a:rPr>
            </a:br>
            <a:r>
              <a:rPr lang="en-US" sz="3200" b="1">
                <a:latin typeface="Calibri"/>
                <a:cs typeface="Calibri"/>
              </a:rPr>
              <a:t>Dylan Slatton (Last Names K-N)</a:t>
            </a:r>
            <a:br>
              <a:rPr lang="en-US" sz="3200" b="1">
                <a:latin typeface="Calibri"/>
              </a:rPr>
            </a:br>
            <a:r>
              <a:rPr lang="en-US" sz="3200" b="1">
                <a:solidFill>
                  <a:schemeClr val="accent2"/>
                </a:solidFill>
                <a:latin typeface="Calibri"/>
                <a:cs typeface="Calibri"/>
                <a:hlinkClick r:id="rId6">
                  <a:extLst>
                    <a:ext uri="{A12FA001-AC4F-418D-AE19-62706E023703}">
                      <ahyp:hlinkClr xmlns:ahyp="http://schemas.microsoft.com/office/drawing/2018/hyperlinkcolor" val="tx"/>
                    </a:ext>
                  </a:extLst>
                </a:hlinkClick>
              </a:rPr>
              <a:t>dslatton@lwsd.org</a:t>
            </a:r>
            <a:r>
              <a:rPr lang="en-US" sz="3200" b="1">
                <a:solidFill>
                  <a:schemeClr val="accent2"/>
                </a:solidFill>
                <a:latin typeface="Calibri"/>
                <a:cs typeface="Calibri"/>
              </a:rPr>
              <a:t>  </a:t>
            </a:r>
            <a:br>
              <a:rPr lang="en-US" sz="3200" b="1">
                <a:solidFill>
                  <a:schemeClr val="accent2"/>
                </a:solidFill>
                <a:latin typeface="Calibri"/>
                <a:cs typeface="Calibri"/>
              </a:rPr>
            </a:br>
            <a:br>
              <a:rPr lang="en-US" sz="3200" b="1">
                <a:latin typeface="Calibri"/>
              </a:rPr>
            </a:br>
            <a:r>
              <a:rPr lang="en-US" sz="3200" b="1">
                <a:latin typeface="Calibri"/>
                <a:cs typeface="Calibri"/>
              </a:rPr>
              <a:t>Denise Ozeri (Last Names O-Z)           </a:t>
            </a:r>
            <a:br>
              <a:rPr lang="en-US" sz="3200" b="1">
                <a:latin typeface="Calibri"/>
              </a:rPr>
            </a:br>
            <a:r>
              <a:rPr lang="en-US" sz="3200" b="1">
                <a:latin typeface="Calibri"/>
                <a:cs typeface="Calibri"/>
                <a:hlinkClick r:id="rId7"/>
              </a:rPr>
              <a:t>dozeri@lwsd.org</a:t>
            </a:r>
            <a:endParaRPr lang="en-US" sz="3200" b="1">
              <a:latin typeface="Calibri"/>
              <a:cs typeface="Calibri"/>
            </a:endParaRPr>
          </a:p>
        </p:txBody>
      </p:sp>
      <p:sp>
        <p:nvSpPr>
          <p:cNvPr id="3" name="Title 1">
            <a:extLst>
              <a:ext uri="{FF2B5EF4-FFF2-40B4-BE49-F238E27FC236}">
                <a16:creationId xmlns:a16="http://schemas.microsoft.com/office/drawing/2014/main" id="{56141F9E-A7C0-157C-4FB9-1C44F80F0EA3}"/>
              </a:ext>
            </a:extLst>
          </p:cNvPr>
          <p:cNvSpPr txBox="1">
            <a:spLocks/>
          </p:cNvSpPr>
          <p:nvPr/>
        </p:nvSpPr>
        <p:spPr>
          <a:xfrm>
            <a:off x="330281" y="156298"/>
            <a:ext cx="5953092" cy="90238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defRPr/>
            </a:pPr>
            <a:r>
              <a:rPr lang="en-US" sz="5400" b="1">
                <a:solidFill>
                  <a:prstClr val="black">
                    <a:lumMod val="75000"/>
                    <a:lumOff val="25000"/>
                  </a:prstClr>
                </a:solidFill>
                <a:latin typeface="Calibri Light" panose="020F0302020204030204"/>
              </a:rPr>
              <a:t>School Counsel</a:t>
            </a:r>
            <a:r>
              <a:rPr lang="en-US" sz="5400" b="1">
                <a:solidFill>
                  <a:prstClr val="black">
                    <a:lumMod val="75000"/>
                    <a:lumOff val="25000"/>
                  </a:prstClr>
                </a:solidFill>
                <a:latin typeface="Calibri Light" panose="020F0302020204030204"/>
                <a:ea typeface="Calibri Light"/>
                <a:cs typeface="Calibri Light"/>
              </a:rPr>
              <a:t>ors</a:t>
            </a:r>
            <a:endParaRPr kumimoji="0" lang="en-US" sz="5400" b="1" i="0" u="none" strike="noStrike" kern="1200" cap="none" spc="-50" normalizeH="0" baseline="0" noProof="0">
              <a:ln>
                <a:noFill/>
              </a:ln>
              <a:solidFill>
                <a:prstClr val="black">
                  <a:lumMod val="75000"/>
                  <a:lumOff val="25000"/>
                </a:prstClr>
              </a:solidFill>
              <a:effectLst/>
              <a:uLnTx/>
              <a:uFillTx/>
              <a:latin typeface="Calibri Light" panose="020F0302020204030204"/>
              <a:ea typeface="+mj-ea"/>
              <a:cs typeface="+mj-cs"/>
            </a:endParaRPr>
          </a:p>
        </p:txBody>
      </p:sp>
      <p:pic>
        <p:nvPicPr>
          <p:cNvPr id="15" name="Content Placeholder 4" descr="A person in a white shirt&#10;&#10;Description automatically generated">
            <a:extLst>
              <a:ext uri="{FF2B5EF4-FFF2-40B4-BE49-F238E27FC236}">
                <a16:creationId xmlns:a16="http://schemas.microsoft.com/office/drawing/2014/main" id="{D6E52644-6A3A-15A5-263E-B275A144F0A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3959" y="1385197"/>
            <a:ext cx="890489" cy="1269191"/>
          </a:xfrm>
          <a:prstGeom prst="rect">
            <a:avLst/>
          </a:prstGeom>
        </p:spPr>
      </p:pic>
      <p:pic>
        <p:nvPicPr>
          <p:cNvPr id="61" name="Picture 60" descr="A person in a gray shirt&#10;&#10;Description automatically generated">
            <a:extLst>
              <a:ext uri="{FF2B5EF4-FFF2-40B4-BE49-F238E27FC236}">
                <a16:creationId xmlns:a16="http://schemas.microsoft.com/office/drawing/2014/main" id="{2C221418-19A1-3B35-78A5-DCB755A8D4AD}"/>
              </a:ext>
            </a:extLst>
          </p:cNvPr>
          <p:cNvPicPr>
            <a:picLocks noChangeAspect="1"/>
          </p:cNvPicPr>
          <p:nvPr/>
        </p:nvPicPr>
        <p:blipFill>
          <a:blip r:embed="rId9">
            <a:extLst>
              <a:ext uri="{28A0092B-C50C-407E-A947-70E740481C1C}">
                <a14:useLocalDpi xmlns:a14="http://schemas.microsoft.com/office/drawing/2010/main" val="0"/>
              </a:ext>
            </a:extLst>
          </a:blip>
          <a:srcRect l="619" r="487"/>
          <a:stretch>
            <a:fillRect/>
          </a:stretch>
        </p:blipFill>
        <p:spPr>
          <a:xfrm>
            <a:off x="252950" y="2794806"/>
            <a:ext cx="970982" cy="1397874"/>
          </a:xfrm>
          <a:prstGeom prst="rect">
            <a:avLst/>
          </a:prstGeom>
        </p:spPr>
      </p:pic>
      <p:pic>
        <p:nvPicPr>
          <p:cNvPr id="63" name="Picture 62" descr="A person with dark hair wearing a black shirt&#10;&#10;Description automatically generated">
            <a:extLst>
              <a:ext uri="{FF2B5EF4-FFF2-40B4-BE49-F238E27FC236}">
                <a16:creationId xmlns:a16="http://schemas.microsoft.com/office/drawing/2014/main" id="{9DBCE157-D161-548D-4E31-A6D9D2978161}"/>
              </a:ext>
            </a:extLst>
          </p:cNvPr>
          <p:cNvPicPr>
            <a:picLocks noChangeAspect="1"/>
          </p:cNvPicPr>
          <p:nvPr/>
        </p:nvPicPr>
        <p:blipFill>
          <a:blip r:embed="rId10">
            <a:extLst>
              <a:ext uri="{28A0092B-C50C-407E-A947-70E740481C1C}">
                <a14:useLocalDpi xmlns:a14="http://schemas.microsoft.com/office/drawing/2010/main" val="0"/>
              </a:ext>
            </a:extLst>
          </a:blip>
          <a:srcRect l="1800" r="1181"/>
          <a:stretch>
            <a:fillRect/>
          </a:stretch>
        </p:blipFill>
        <p:spPr>
          <a:xfrm>
            <a:off x="297059" y="4420217"/>
            <a:ext cx="927325" cy="1319188"/>
          </a:xfrm>
          <a:prstGeom prst="rect">
            <a:avLst/>
          </a:prstGeom>
        </p:spPr>
      </p:pic>
      <p:graphicFrame>
        <p:nvGraphicFramePr>
          <p:cNvPr id="65" name="TextBox 5">
            <a:extLst>
              <a:ext uri="{FF2B5EF4-FFF2-40B4-BE49-F238E27FC236}">
                <a16:creationId xmlns:a16="http://schemas.microsoft.com/office/drawing/2014/main" id="{6494FECB-08F8-9552-7B0C-CC39503DC5D1}"/>
              </a:ext>
            </a:extLst>
          </p:cNvPr>
          <p:cNvGraphicFramePr/>
          <p:nvPr>
            <p:extLst>
              <p:ext uri="{D42A27DB-BD31-4B8C-83A1-F6EECF244321}">
                <p14:modId xmlns:p14="http://schemas.microsoft.com/office/powerpoint/2010/main" val="13735504"/>
              </p:ext>
            </p:extLst>
          </p:nvPr>
        </p:nvGraphicFramePr>
        <p:xfrm>
          <a:off x="6641805" y="669229"/>
          <a:ext cx="4270679" cy="507831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5" name="Recorded Sound">
            <a:hlinkClick r:id="" action="ppaction://media"/>
            <a:extLst>
              <a:ext uri="{FF2B5EF4-FFF2-40B4-BE49-F238E27FC236}">
                <a16:creationId xmlns:a16="http://schemas.microsoft.com/office/drawing/2014/main" id="{0B8C1801-0CAE-3C11-589C-56BBC010C780}"/>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067716" y="5744973"/>
            <a:ext cx="406400" cy="406400"/>
          </a:xfrm>
          <a:prstGeom prst="rect">
            <a:avLst/>
          </a:prstGeom>
        </p:spPr>
      </p:pic>
    </p:spTree>
    <p:extLst>
      <p:ext uri="{BB962C8B-B14F-4D97-AF65-F5344CB8AC3E}">
        <p14:creationId xmlns:p14="http://schemas.microsoft.com/office/powerpoint/2010/main" val="2078720500"/>
      </p:ext>
    </p:extLst>
  </p:cSld>
  <p:clrMapOvr>
    <a:masterClrMapping/>
  </p:clrMapOvr>
  <mc:AlternateContent xmlns:mc="http://schemas.openxmlformats.org/markup-compatibility/2006" xmlns:p14="http://schemas.microsoft.com/office/powerpoint/2010/main">
    <mc:Choice Requires="p14">
      <p:transition spd="slow" p14:dur="2000" advClick="0" advTm="60793"/>
    </mc:Choice>
    <mc:Fallback xmlns="">
      <p:transition spd="slow" advClick="0" advTm="60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8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373C4-9463-402F-B03E-4C911B2FB27B}"/>
              </a:ext>
            </a:extLst>
          </p:cNvPr>
          <p:cNvSpPr>
            <a:spLocks noGrp="1"/>
          </p:cNvSpPr>
          <p:nvPr>
            <p:ph type="title"/>
          </p:nvPr>
        </p:nvSpPr>
        <p:spPr>
          <a:xfrm>
            <a:off x="1097280" y="286603"/>
            <a:ext cx="10058400" cy="980953"/>
          </a:xfrm>
        </p:spPr>
        <p:txBody>
          <a:bodyPr anchor="b">
            <a:normAutofit/>
          </a:bodyPr>
          <a:lstStyle/>
          <a:p>
            <a:r>
              <a:rPr lang="en-US" sz="5400"/>
              <a:t>Youth Eastside Services (YES)</a:t>
            </a:r>
          </a:p>
        </p:txBody>
      </p:sp>
      <p:sp>
        <p:nvSpPr>
          <p:cNvPr id="3" name="Text Placeholder 2">
            <a:extLst>
              <a:ext uri="{FF2B5EF4-FFF2-40B4-BE49-F238E27FC236}">
                <a16:creationId xmlns:a16="http://schemas.microsoft.com/office/drawing/2014/main" id="{F3716B54-43F8-CB96-5B46-442C2A23D778}"/>
              </a:ext>
            </a:extLst>
          </p:cNvPr>
          <p:cNvSpPr>
            <a:spLocks noGrp="1"/>
          </p:cNvSpPr>
          <p:nvPr>
            <p:ph type="body" idx="1"/>
          </p:nvPr>
        </p:nvSpPr>
        <p:spPr>
          <a:xfrm>
            <a:off x="1160303" y="1084052"/>
            <a:ext cx="9858217" cy="736282"/>
          </a:xfrm>
        </p:spPr>
        <p:txBody>
          <a:bodyPr>
            <a:normAutofit fontScale="92500"/>
          </a:bodyPr>
          <a:lstStyle/>
          <a:p>
            <a:r>
              <a:rPr lang="en-US" sz="2800" b="1">
                <a:solidFill>
                  <a:schemeClr val="tx1">
                    <a:lumMod val="75000"/>
                    <a:lumOff val="25000"/>
                  </a:schemeClr>
                </a:solidFill>
                <a:ea typeface="+mn-lt"/>
                <a:cs typeface="+mn-lt"/>
              </a:rPr>
              <a:t>Behavioral Health Support Specialist – Stephanie Lundquist</a:t>
            </a:r>
            <a:endParaRPr lang="en-US" sz="2800" b="1">
              <a:solidFill>
                <a:schemeClr val="tx1">
                  <a:lumMod val="75000"/>
                  <a:lumOff val="25000"/>
                </a:schemeClr>
              </a:solidFill>
              <a:cs typeface="Calibri" panose="020F0502020204030204"/>
            </a:endParaRPr>
          </a:p>
        </p:txBody>
      </p:sp>
      <p:sp>
        <p:nvSpPr>
          <p:cNvPr id="8" name="Content Placeholder 2">
            <a:extLst>
              <a:ext uri="{FF2B5EF4-FFF2-40B4-BE49-F238E27FC236}">
                <a16:creationId xmlns:a16="http://schemas.microsoft.com/office/drawing/2014/main" id="{40F11476-D789-47D2-89A2-94C944D4DE4C}"/>
              </a:ext>
            </a:extLst>
          </p:cNvPr>
          <p:cNvSpPr>
            <a:spLocks noGrp="1"/>
          </p:cNvSpPr>
          <p:nvPr>
            <p:ph sz="half" idx="2"/>
          </p:nvPr>
        </p:nvSpPr>
        <p:spPr>
          <a:xfrm>
            <a:off x="247993" y="1381998"/>
            <a:ext cx="7295808" cy="4788685"/>
          </a:xfrm>
        </p:spPr>
        <p:txBody>
          <a:bodyPr vert="horz" lIns="0" tIns="45720" rIns="0" bIns="45720" rtlCol="0" anchor="t">
            <a:noAutofit/>
          </a:bodyPr>
          <a:lstStyle/>
          <a:p>
            <a:pPr marL="0" indent="0">
              <a:lnSpc>
                <a:spcPct val="107000"/>
              </a:lnSpc>
              <a:spcBef>
                <a:spcPts val="0"/>
              </a:spcBef>
              <a:spcAft>
                <a:spcPts val="0"/>
              </a:spcAft>
              <a:buNone/>
            </a:pPr>
            <a:endParaRPr lang="en-US" sz="2800">
              <a:latin typeface="Gill Sans Ultra Bold"/>
              <a:ea typeface="Calibri" panose="020F0502020204030204" pitchFamily="34" charset="0"/>
              <a:cs typeface="Times New Roman"/>
            </a:endParaRPr>
          </a:p>
          <a:p>
            <a:pPr marL="621792" indent="-457200">
              <a:lnSpc>
                <a:spcPct val="120000"/>
              </a:lnSpc>
              <a:spcBef>
                <a:spcPts val="0"/>
              </a:spcBef>
              <a:spcAft>
                <a:spcPts val="600"/>
              </a:spcAft>
              <a:buFont typeface="Arial" panose="020B0604020202020204" pitchFamily="34" charset="0"/>
              <a:buChar char="•"/>
            </a:pPr>
            <a:r>
              <a:rPr lang="en-US" sz="2800">
                <a:effectLst/>
                <a:latin typeface="Calibri"/>
                <a:ea typeface="Calibri" panose="020F0502020204030204" pitchFamily="34" charset="0"/>
                <a:cs typeface="Times New Roman"/>
              </a:rPr>
              <a:t>1:1 support</a:t>
            </a:r>
            <a:r>
              <a:rPr lang="en-US" sz="2800">
                <a:latin typeface="Calibri"/>
                <a:ea typeface="Calibri" panose="020F0502020204030204" pitchFamily="34" charset="0"/>
                <a:cs typeface="Times New Roman"/>
              </a:rPr>
              <a:t> </a:t>
            </a:r>
          </a:p>
          <a:p>
            <a:pPr marL="621792" indent="-457200">
              <a:lnSpc>
                <a:spcPct val="120000"/>
              </a:lnSpc>
              <a:spcBef>
                <a:spcPts val="0"/>
              </a:spcBef>
              <a:spcAft>
                <a:spcPts val="600"/>
              </a:spcAft>
              <a:buFont typeface="Arial" panose="020B0604020202020204" pitchFamily="34" charset="0"/>
              <a:buChar char="•"/>
            </a:pPr>
            <a:r>
              <a:rPr lang="en-US" sz="2800">
                <a:latin typeface="Calibri"/>
                <a:ea typeface="Calibri" panose="020F0502020204030204" pitchFamily="34" charset="0"/>
                <a:cs typeface="Times New Roman"/>
              </a:rPr>
              <a:t>Provide</a:t>
            </a:r>
            <a:r>
              <a:rPr lang="en-US" sz="2800">
                <a:effectLst/>
                <a:latin typeface="Calibri"/>
                <a:ea typeface="Calibri" panose="020F0502020204030204" pitchFamily="34" charset="0"/>
                <a:cs typeface="Times New Roman"/>
              </a:rPr>
              <a:t> referrals </a:t>
            </a:r>
            <a:r>
              <a:rPr lang="en-US" sz="2800">
                <a:latin typeface="Calibri"/>
                <a:ea typeface="Calibri" panose="020F0502020204030204" pitchFamily="34" charset="0"/>
                <a:cs typeface="Times New Roman"/>
              </a:rPr>
              <a:t>for </a:t>
            </a:r>
            <a:r>
              <a:rPr lang="en-US" sz="2800">
                <a:effectLst/>
                <a:latin typeface="Calibri"/>
                <a:ea typeface="Calibri" panose="020F0502020204030204" pitchFamily="34" charset="0"/>
                <a:cs typeface="Times New Roman"/>
              </a:rPr>
              <a:t>counseling support</a:t>
            </a:r>
            <a:r>
              <a:rPr lang="en-US" sz="2800">
                <a:latin typeface="Calibri"/>
                <a:ea typeface="Calibri" panose="020F0502020204030204" pitchFamily="34" charset="0"/>
                <a:cs typeface="Times New Roman"/>
              </a:rPr>
              <a:t> </a:t>
            </a:r>
            <a:endParaRPr lang="en-US" sz="2800">
              <a:latin typeface="Calibri"/>
              <a:ea typeface="Calibri" panose="020F0502020204030204" pitchFamily="34" charset="0"/>
              <a:cs typeface="Times New Roman" panose="02020603050405020304" pitchFamily="18" charset="0"/>
            </a:endParaRPr>
          </a:p>
          <a:p>
            <a:pPr marL="621792" indent="-457200">
              <a:lnSpc>
                <a:spcPct val="120000"/>
              </a:lnSpc>
              <a:spcBef>
                <a:spcPts val="0"/>
              </a:spcBef>
              <a:spcAft>
                <a:spcPts val="600"/>
              </a:spcAft>
              <a:buFont typeface="Arial" panose="020B0604020202020204" pitchFamily="34" charset="0"/>
              <a:buChar char="•"/>
            </a:pPr>
            <a:r>
              <a:rPr lang="en-US" sz="2800">
                <a:effectLst/>
                <a:latin typeface="Calibri"/>
                <a:ea typeface="Calibri" panose="020F0502020204030204" pitchFamily="34" charset="0"/>
                <a:cs typeface="Times New Roman"/>
              </a:rPr>
              <a:t>Suicide risk assessments</a:t>
            </a:r>
          </a:p>
          <a:p>
            <a:pPr marL="621792" indent="-457200">
              <a:lnSpc>
                <a:spcPct val="120000"/>
              </a:lnSpc>
              <a:spcBef>
                <a:spcPts val="0"/>
              </a:spcBef>
              <a:spcAft>
                <a:spcPts val="600"/>
              </a:spcAft>
              <a:buFont typeface="Arial" panose="020B0604020202020204" pitchFamily="34" charset="0"/>
              <a:buChar char="•"/>
            </a:pPr>
            <a:r>
              <a:rPr lang="en-US" sz="2800">
                <a:effectLst/>
                <a:latin typeface="Calibri"/>
                <a:ea typeface="Calibri" panose="020F0502020204030204" pitchFamily="34" charset="0"/>
                <a:cs typeface="Times New Roman"/>
              </a:rPr>
              <a:t>Group </a:t>
            </a:r>
            <a:r>
              <a:rPr lang="en-US" sz="2800">
                <a:latin typeface="Calibri"/>
                <a:ea typeface="Calibri" panose="020F0502020204030204" pitchFamily="34" charset="0"/>
                <a:cs typeface="Times New Roman"/>
              </a:rPr>
              <a:t>counseling </a:t>
            </a:r>
            <a:endParaRPr lang="en-US" sz="2800">
              <a:effectLst/>
              <a:latin typeface="Calibri"/>
              <a:ea typeface="Calibri" panose="020F0502020204030204" pitchFamily="34" charset="0"/>
              <a:cs typeface="Times New Roman"/>
            </a:endParaRPr>
          </a:p>
          <a:p>
            <a:pPr marL="621792" indent="-457200">
              <a:lnSpc>
                <a:spcPct val="100000"/>
              </a:lnSpc>
              <a:spcBef>
                <a:spcPts val="0"/>
              </a:spcBef>
              <a:spcAft>
                <a:spcPts val="600"/>
              </a:spcAft>
              <a:buFont typeface="Arial" panose="020B0604020202020204" pitchFamily="34" charset="0"/>
              <a:buChar char="•"/>
            </a:pPr>
            <a:r>
              <a:rPr lang="en-US" sz="2800">
                <a:effectLst/>
                <a:latin typeface="Calibri"/>
                <a:ea typeface="Calibri" panose="020F0502020204030204" pitchFamily="34" charset="0"/>
                <a:cs typeface="Times New Roman"/>
              </a:rPr>
              <a:t>Support to </a:t>
            </a:r>
            <a:r>
              <a:rPr lang="en-US" sz="2800">
                <a:latin typeface="Calibri"/>
                <a:ea typeface="Calibri" panose="020F0502020204030204" pitchFamily="34" charset="0"/>
                <a:cs typeface="Times New Roman"/>
              </a:rPr>
              <a:t>parents (</a:t>
            </a:r>
            <a:r>
              <a:rPr lang="en-US" sz="2800">
                <a:effectLst/>
                <a:latin typeface="Calibri"/>
                <a:ea typeface="Calibri" panose="020F0502020204030204" pitchFamily="34" charset="0"/>
                <a:cs typeface="Times New Roman"/>
              </a:rPr>
              <a:t>individual meetings,</a:t>
            </a:r>
            <a:r>
              <a:rPr lang="en-US" sz="2800">
                <a:latin typeface="Calibri"/>
                <a:ea typeface="Calibri" panose="020F0502020204030204" pitchFamily="34" charset="0"/>
                <a:cs typeface="Times New Roman"/>
              </a:rPr>
              <a:t> </a:t>
            </a:r>
            <a:r>
              <a:rPr lang="en-US" sz="2800">
                <a:effectLst/>
                <a:latin typeface="Calibri"/>
                <a:ea typeface="Calibri" panose="020F0502020204030204" pitchFamily="34" charset="0"/>
                <a:cs typeface="Times New Roman"/>
              </a:rPr>
              <a:t>group meetings, or presentations</a:t>
            </a:r>
            <a:r>
              <a:rPr lang="en-US" sz="2800">
                <a:latin typeface="Calibri"/>
                <a:ea typeface="Calibri" panose="020F0502020204030204" pitchFamily="34" charset="0"/>
                <a:cs typeface="Times New Roman"/>
              </a:rPr>
              <a:t>)</a:t>
            </a:r>
          </a:p>
          <a:p>
            <a:pPr marL="621792" indent="-457200">
              <a:lnSpc>
                <a:spcPct val="100000"/>
              </a:lnSpc>
              <a:spcBef>
                <a:spcPts val="0"/>
              </a:spcBef>
              <a:spcAft>
                <a:spcPts val="600"/>
              </a:spcAft>
              <a:buFont typeface="Arial" panose="020B0604020202020204" pitchFamily="34" charset="0"/>
              <a:buChar char="•"/>
            </a:pPr>
            <a:r>
              <a:rPr lang="en-US" sz="2800">
                <a:effectLst/>
                <a:latin typeface="Calibri"/>
                <a:ea typeface="Calibri" panose="020F0502020204030204" pitchFamily="34" charset="0"/>
                <a:cs typeface="Times New Roman"/>
              </a:rPr>
              <a:t>Returning from leave end of O</a:t>
            </a:r>
            <a:r>
              <a:rPr lang="en-US" sz="2800">
                <a:latin typeface="Calibri"/>
                <a:ea typeface="Calibri" panose="020F0502020204030204" pitchFamily="34" charset="0"/>
                <a:cs typeface="Times New Roman"/>
              </a:rPr>
              <a:t>ct. 2026</a:t>
            </a:r>
            <a:endParaRPr lang="en-US" sz="2800">
              <a:effectLst/>
              <a:latin typeface="Calibri"/>
              <a:ea typeface="Calibri" panose="020F0502020204030204" pitchFamily="34" charset="0"/>
              <a:cs typeface="Times New Roman"/>
            </a:endParaRPr>
          </a:p>
          <a:p>
            <a:pPr marL="0" marR="0" lvl="0" indent="0">
              <a:lnSpc>
                <a:spcPct val="107000"/>
              </a:lnSpc>
              <a:spcBef>
                <a:spcPts val="0"/>
              </a:spcBef>
              <a:spcAft>
                <a:spcPts val="0"/>
              </a:spcAft>
              <a:buNone/>
            </a:pPr>
            <a:endParaRPr lang="en-US" sz="2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07000"/>
              </a:lnSpc>
              <a:spcBef>
                <a:spcPts val="0"/>
              </a:spcBef>
              <a:spcAft>
                <a:spcPts val="0"/>
              </a:spcAft>
              <a:buNone/>
            </a:pPr>
            <a:endParaRPr lang="en-US" sz="2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Content Placeholder 3">
            <a:extLst>
              <a:ext uri="{FF2B5EF4-FFF2-40B4-BE49-F238E27FC236}">
                <a16:creationId xmlns:a16="http://schemas.microsoft.com/office/drawing/2014/main" id="{20AC218E-A08C-4701-84AC-29163383F880}"/>
              </a:ext>
            </a:extLst>
          </p:cNvPr>
          <p:cNvSpPr>
            <a:spLocks noGrp="1"/>
          </p:cNvSpPr>
          <p:nvPr>
            <p:ph sz="quarter" idx="4"/>
          </p:nvPr>
        </p:nvSpPr>
        <p:spPr>
          <a:xfrm>
            <a:off x="6796010" y="4907045"/>
            <a:ext cx="5350271" cy="1785448"/>
          </a:xfrm>
        </p:spPr>
        <p:txBody>
          <a:bodyPr vert="horz" lIns="0" tIns="45720" rIns="0" bIns="45720" rtlCol="0" anchor="t">
            <a:normAutofit fontScale="25000" lnSpcReduction="20000"/>
          </a:bodyPr>
          <a:lstStyle/>
          <a:p>
            <a:pPr marL="342900" indent="-342900">
              <a:lnSpc>
                <a:spcPct val="107000"/>
              </a:lnSpc>
              <a:spcBef>
                <a:spcPts val="0"/>
              </a:spcBef>
              <a:spcAft>
                <a:spcPts val="0"/>
              </a:spcAft>
              <a:buFont typeface="Symbol" panose="05050102010706020507" pitchFamily="18" charset="2"/>
              <a:buChar char=""/>
            </a:pPr>
            <a:endParaRPr lang="en-US" sz="640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0"/>
              </a:spcBef>
              <a:spcAft>
                <a:spcPts val="0"/>
              </a:spcAft>
              <a:buFont typeface="Symbol" panose="05050102010706020507" pitchFamily="18" charset="2"/>
              <a:buChar char=""/>
            </a:pPr>
            <a:r>
              <a:rPr lang="en-US" sz="9600">
                <a:latin typeface="Calibri"/>
                <a:ea typeface="Calibri" panose="020F0502020204030204" pitchFamily="34" charset="0"/>
                <a:cs typeface="Times New Roman"/>
              </a:rPr>
              <a:t>Email: </a:t>
            </a:r>
            <a:r>
              <a:rPr lang="en-US" sz="9600">
                <a:latin typeface="Calibri"/>
                <a:ea typeface="Calibri" panose="020F0502020204030204" pitchFamily="34" charset="0"/>
                <a:cs typeface="Times New Roman"/>
                <a:hlinkClick r:id="rId5"/>
              </a:rPr>
              <a:t>stephaniel@youtheastsideservices.org</a:t>
            </a:r>
            <a:r>
              <a:rPr lang="en-US" sz="9600">
                <a:latin typeface="Calibri"/>
                <a:ea typeface="Calibri" panose="020F0502020204030204" pitchFamily="34" charset="0"/>
                <a:cs typeface="Times New Roman"/>
              </a:rPr>
              <a:t> </a:t>
            </a:r>
            <a:endParaRPr lang="en-US" sz="9600">
              <a:effectLst/>
              <a:latin typeface="Calibri"/>
              <a:ea typeface="Calibri" panose="020F0502020204030204" pitchFamily="34" charset="0"/>
              <a:cs typeface="Times New Roman" panose="02020603050405020304" pitchFamily="18" charset="0"/>
            </a:endParaRPr>
          </a:p>
          <a:p>
            <a:pPr marL="342900" indent="-342900">
              <a:lnSpc>
                <a:spcPct val="107000"/>
              </a:lnSpc>
              <a:spcBef>
                <a:spcPts val="0"/>
              </a:spcBef>
              <a:spcAft>
                <a:spcPts val="0"/>
              </a:spcAft>
              <a:buFont typeface="Symbol" panose="05050102010706020507" pitchFamily="18" charset="2"/>
              <a:buChar char=""/>
            </a:pPr>
            <a:r>
              <a:rPr lang="en-US" sz="9600">
                <a:latin typeface="Calibri"/>
                <a:ea typeface="Calibri" panose="020F0502020204030204" pitchFamily="34" charset="0"/>
                <a:cs typeface="Times New Roman"/>
              </a:rPr>
              <a:t>Call me at </a:t>
            </a:r>
            <a:r>
              <a:rPr lang="en-US" sz="9600">
                <a:effectLst/>
                <a:latin typeface="Calibri"/>
                <a:ea typeface="Calibri" panose="020F0502020204030204" pitchFamily="34" charset="0"/>
                <a:cs typeface="Times New Roman"/>
              </a:rPr>
              <a:t>425-747-4937</a:t>
            </a:r>
            <a:r>
              <a:rPr lang="en-US" sz="9600">
                <a:latin typeface="Calibri"/>
                <a:ea typeface="Calibri" panose="020F0502020204030204" pitchFamily="34" charset="0"/>
                <a:cs typeface="Times New Roman"/>
              </a:rPr>
              <a:t> </a:t>
            </a:r>
            <a:endParaRPr lang="en-US" sz="8000">
              <a:effectLst/>
              <a:latin typeface="Calibri"/>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55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endParaRPr lang="en-US" sz="55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endParaRPr lang="en-US"/>
          </a:p>
        </p:txBody>
      </p:sp>
      <p:pic>
        <p:nvPicPr>
          <p:cNvPr id="6" name="Picture 5">
            <a:extLst>
              <a:ext uri="{FF2B5EF4-FFF2-40B4-BE49-F238E27FC236}">
                <a16:creationId xmlns:a16="http://schemas.microsoft.com/office/drawing/2014/main" id="{869FE414-DB39-439F-8766-8A303A79E083}"/>
              </a:ext>
            </a:extLst>
          </p:cNvPr>
          <p:cNvPicPr/>
          <p:nvPr/>
        </p:nvPicPr>
        <p:blipFill rotWithShape="1">
          <a:blip r:embed="rId6" cstate="print">
            <a:extLst>
              <a:ext uri="{28A0092B-C50C-407E-A947-70E740481C1C}">
                <a14:useLocalDpi xmlns:a14="http://schemas.microsoft.com/office/drawing/2010/main" val="0"/>
              </a:ext>
            </a:extLst>
          </a:blip>
          <a:srcRect t="2057" b="8230"/>
          <a:stretch/>
        </p:blipFill>
        <p:spPr bwMode="auto">
          <a:xfrm>
            <a:off x="7967258" y="1950954"/>
            <a:ext cx="2471285" cy="2956091"/>
          </a:xfrm>
          <a:prstGeom prst="rect">
            <a:avLst/>
          </a:prstGeom>
          <a:noFill/>
          <a:ln>
            <a:noFill/>
          </a:ln>
        </p:spPr>
      </p:pic>
      <p:pic>
        <p:nvPicPr>
          <p:cNvPr id="4" name="Recorded Sound">
            <a:hlinkClick r:id="" action="ppaction://media"/>
            <a:extLst>
              <a:ext uri="{FF2B5EF4-FFF2-40B4-BE49-F238E27FC236}">
                <a16:creationId xmlns:a16="http://schemas.microsoft.com/office/drawing/2014/main" id="{F28A0E9C-E390-9B35-DD20-9546DDB5DFC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58575" y="6082893"/>
            <a:ext cx="609600" cy="609600"/>
          </a:xfrm>
          <a:prstGeom prst="rect">
            <a:avLst/>
          </a:prstGeom>
        </p:spPr>
      </p:pic>
    </p:spTree>
    <p:extLst>
      <p:ext uri="{BB962C8B-B14F-4D97-AF65-F5344CB8AC3E}">
        <p14:creationId xmlns:p14="http://schemas.microsoft.com/office/powerpoint/2010/main" val="27370208"/>
      </p:ext>
    </p:extLst>
  </p:cSld>
  <p:clrMapOvr>
    <a:masterClrMapping/>
  </p:clrMapOvr>
  <mc:AlternateContent xmlns:mc="http://schemas.openxmlformats.org/markup-compatibility/2006" xmlns:p14="http://schemas.microsoft.com/office/powerpoint/2010/main">
    <mc:Choice Requires="p14">
      <p:transition spd="slow" p14:dur="2000" advClick="0" advTm="56342"/>
    </mc:Choice>
    <mc:Fallback xmlns="">
      <p:transition spd="slow" advClick="0" advTm="56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1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4135"/>
            <a:ext cx="4138741" cy="2093975"/>
          </a:xfrm>
        </p:spPr>
        <p:txBody>
          <a:bodyPr anchor="b">
            <a:normAutofit/>
          </a:bodyPr>
          <a:lstStyle/>
          <a:p>
            <a:pPr algn="ctr"/>
            <a:r>
              <a:rPr lang="en-US" sz="4800" b="1"/>
              <a:t>Our library Staff</a:t>
            </a:r>
            <a:br>
              <a:rPr lang="en-US" sz="4800" b="1"/>
            </a:br>
            <a:r>
              <a:rPr lang="en-US" sz="4800" b="1"/>
              <a:t> </a:t>
            </a:r>
          </a:p>
        </p:txBody>
      </p:sp>
      <p:sp>
        <p:nvSpPr>
          <p:cNvPr id="3" name="Content Placeholder 2"/>
          <p:cNvSpPr>
            <a:spLocks noGrp="1"/>
          </p:cNvSpPr>
          <p:nvPr>
            <p:ph type="body" sz="half" idx="2"/>
          </p:nvPr>
        </p:nvSpPr>
        <p:spPr>
          <a:xfrm>
            <a:off x="67236" y="2168644"/>
            <a:ext cx="4015814" cy="4006919"/>
          </a:xfrm>
        </p:spPr>
        <p:txBody>
          <a:bodyPr vert="horz" lIns="91440" tIns="45720" rIns="91440" bIns="45720" rtlCol="0" anchor="t">
            <a:normAutofit/>
          </a:bodyPr>
          <a:lstStyle/>
          <a:p>
            <a:pPr algn="ctr"/>
            <a:r>
              <a:rPr lang="en-US" sz="2800" b="1"/>
              <a:t>Ms. Lawson, Ms. Moe &amp; Mr. Olson (kolson@lwsd.org)</a:t>
            </a:r>
          </a:p>
          <a:p>
            <a:pPr algn="ctr"/>
            <a:r>
              <a:rPr lang="en-US" sz="2800" b="1"/>
              <a:t>Mr. K (tech support)</a:t>
            </a:r>
          </a:p>
          <a:p>
            <a:pPr algn="ctr"/>
            <a:r>
              <a:rPr lang="en-US" sz="2800"/>
              <a:t>A welcoming and supportive place for reading, research, tech support and to spend time with others. </a:t>
            </a:r>
            <a:endParaRPr lang="en-US" sz="2800">
              <a:cs typeface="Calibri"/>
            </a:endParaRPr>
          </a:p>
        </p:txBody>
      </p:sp>
      <p:pic>
        <p:nvPicPr>
          <p:cNvPr id="5" name="Picture 4">
            <a:extLst>
              <a:ext uri="{FF2B5EF4-FFF2-40B4-BE49-F238E27FC236}">
                <a16:creationId xmlns:a16="http://schemas.microsoft.com/office/drawing/2014/main" id="{A5A05DDA-91F8-DF72-518E-3F6108E07FC2}"/>
              </a:ext>
              <a:ext uri="{C183D7F6-B498-43B3-948B-1728B52AA6E4}">
                <adec:decorative xmlns:adec="http://schemas.microsoft.com/office/drawing/2017/decorative" val="1"/>
              </a:ext>
            </a:extLst>
          </p:cNvPr>
          <p:cNvPicPr>
            <a:picLocks noChangeAspect="1"/>
          </p:cNvPicPr>
          <p:nvPr/>
        </p:nvPicPr>
        <p:blipFill>
          <a:blip r:embed="rId5"/>
          <a:srcRect l="6376" t="16173" b="12263"/>
          <a:stretch>
            <a:fillRect/>
          </a:stretch>
        </p:blipFill>
        <p:spPr>
          <a:xfrm rot="5400000">
            <a:off x="4729278" y="1588558"/>
            <a:ext cx="6414328" cy="3680883"/>
          </a:xfrm>
          <a:prstGeom prst="rect">
            <a:avLst/>
          </a:prstGeom>
        </p:spPr>
      </p:pic>
      <p:pic>
        <p:nvPicPr>
          <p:cNvPr id="7" name="Recorded Sound">
            <a:hlinkClick r:id="" action="ppaction://media"/>
            <a:extLst>
              <a:ext uri="{FF2B5EF4-FFF2-40B4-BE49-F238E27FC236}">
                <a16:creationId xmlns:a16="http://schemas.microsoft.com/office/drawing/2014/main" id="{7D299EF5-A153-CDB0-85E1-6DCCAF54BD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32620" y="6175825"/>
            <a:ext cx="406400" cy="406400"/>
          </a:xfrm>
          <a:prstGeom prst="rect">
            <a:avLst/>
          </a:prstGeom>
        </p:spPr>
      </p:pic>
    </p:spTree>
    <p:extLst>
      <p:ext uri="{BB962C8B-B14F-4D97-AF65-F5344CB8AC3E}">
        <p14:creationId xmlns:p14="http://schemas.microsoft.com/office/powerpoint/2010/main" val="1163885477"/>
      </p:ext>
    </p:extLst>
  </p:cSld>
  <p:clrMapOvr>
    <a:masterClrMapping/>
  </p:clrMapOvr>
  <mc:AlternateContent xmlns:mc="http://schemas.openxmlformats.org/markup-compatibility/2006" xmlns:p14="http://schemas.microsoft.com/office/powerpoint/2010/main">
    <mc:Choice Requires="p14">
      <p:transition spd="slow" p14:dur="2000" advTm="37034"/>
    </mc:Choice>
    <mc:Fallback xmlns="">
      <p:transition spd="slow" advTm="37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71EBBF-39EC-5A4D-46D7-73D586F94DF9}"/>
              </a:ext>
            </a:extLst>
          </p:cNvPr>
          <p:cNvSpPr>
            <a:spLocks noGrp="1"/>
          </p:cNvSpPr>
          <p:nvPr>
            <p:ph type="title"/>
          </p:nvPr>
        </p:nvSpPr>
        <p:spPr>
          <a:xfrm>
            <a:off x="117987" y="516835"/>
            <a:ext cx="3868811" cy="5772840"/>
          </a:xfrm>
        </p:spPr>
        <p:txBody>
          <a:bodyPr anchor="ctr">
            <a:normAutofit/>
          </a:bodyPr>
          <a:lstStyle/>
          <a:p>
            <a:pPr algn="ctr"/>
            <a:r>
              <a:rPr lang="en-US" sz="8000" b="1">
                <a:solidFill>
                  <a:srgbClr val="FFFFFF"/>
                </a:solidFill>
              </a:rPr>
              <a:t>Main </a:t>
            </a:r>
            <a:br>
              <a:rPr lang="en-US" sz="8000" b="1">
                <a:solidFill>
                  <a:srgbClr val="FFFFFF"/>
                </a:solidFill>
              </a:rPr>
            </a:br>
            <a:r>
              <a:rPr lang="en-US" sz="8000" b="1">
                <a:solidFill>
                  <a:srgbClr val="FFFFFF"/>
                </a:solidFill>
              </a:rPr>
              <a:t>Office</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5" name="Table 14">
            <a:extLst>
              <a:ext uri="{FF2B5EF4-FFF2-40B4-BE49-F238E27FC236}">
                <a16:creationId xmlns:a16="http://schemas.microsoft.com/office/drawing/2014/main" id="{68CE2E26-683B-80E4-BEB4-CC67DBDE81F5}"/>
              </a:ext>
            </a:extLst>
          </p:cNvPr>
          <p:cNvGraphicFramePr>
            <a:graphicFrameLocks noGrp="1"/>
          </p:cNvGraphicFramePr>
          <p:nvPr>
            <p:extLst>
              <p:ext uri="{D42A27DB-BD31-4B8C-83A1-F6EECF244321}">
                <p14:modId xmlns:p14="http://schemas.microsoft.com/office/powerpoint/2010/main" val="3881930331"/>
              </p:ext>
            </p:extLst>
          </p:nvPr>
        </p:nvGraphicFramePr>
        <p:xfrm>
          <a:off x="4303212" y="85032"/>
          <a:ext cx="7449407" cy="6571363"/>
        </p:xfrm>
        <a:graphic>
          <a:graphicData uri="http://schemas.openxmlformats.org/drawingml/2006/table">
            <a:tbl>
              <a:tblPr firstRow="1" bandRow="1">
                <a:tableStyleId>{5940675A-B579-460E-94D1-54222C63F5DA}</a:tableStyleId>
              </a:tblPr>
              <a:tblGrid>
                <a:gridCol w="7449407">
                  <a:extLst>
                    <a:ext uri="{9D8B030D-6E8A-4147-A177-3AD203B41FA5}">
                      <a16:colId xmlns:a16="http://schemas.microsoft.com/office/drawing/2014/main" val="72252312"/>
                    </a:ext>
                  </a:extLst>
                </a:gridCol>
              </a:tblGrid>
              <a:tr h="20411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Widi Soetomo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a:t>Cashier </a:t>
                      </a:r>
                      <a:r>
                        <a:rPr lang="en-US" sz="2800"/>
                        <a:t>(sports fees and club fees)</a:t>
                      </a:r>
                    </a:p>
                    <a:p>
                      <a:endParaRPr lang="en-US" sz="2400"/>
                    </a:p>
                    <a:p>
                      <a:endParaRPr lang="en-US" sz="2400"/>
                    </a:p>
                    <a:p>
                      <a:endParaRPr lang="en-US" sz="2400"/>
                    </a:p>
                    <a:p>
                      <a:endParaRPr lang="en-US" sz="2400"/>
                    </a:p>
                  </a:txBody>
                  <a:tcPr/>
                </a:tc>
                <a:extLst>
                  <a:ext uri="{0D108BD9-81ED-4DB2-BD59-A6C34878D82A}">
                    <a16:rowId xmlns:a16="http://schemas.microsoft.com/office/drawing/2014/main" val="2910398390"/>
                  </a:ext>
                </a:extLst>
              </a:tr>
              <a:tr h="18450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Patrice Stockton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a:t>Attendance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a:hlinkClick r:id="rId5"/>
                        </a:rPr>
                        <a:t>EvergreenAttendance@lwsd.org</a:t>
                      </a:r>
                      <a:endParaRPr lang="en-US" sz="2800" b="0"/>
                    </a:p>
                    <a:p>
                      <a:endParaRPr lang="en-US" sz="2400"/>
                    </a:p>
                  </a:txBody>
                  <a:tcPr/>
                </a:tc>
                <a:extLst>
                  <a:ext uri="{0D108BD9-81ED-4DB2-BD59-A6C34878D82A}">
                    <a16:rowId xmlns:a16="http://schemas.microsoft.com/office/drawing/2014/main" val="463371820"/>
                  </a:ext>
                </a:extLst>
              </a:tr>
              <a:tr h="2318418">
                <a:tc>
                  <a:txBody>
                    <a:bodyPr/>
                    <a:lstStyle/>
                    <a:p>
                      <a:r>
                        <a:rPr lang="en-US" sz="2800"/>
                        <a:t>Robyn McDonald </a:t>
                      </a:r>
                    </a:p>
                    <a:p>
                      <a:r>
                        <a:rPr lang="en-US" sz="2800" b="1"/>
                        <a:t>Registrar</a:t>
                      </a:r>
                    </a:p>
                  </a:txBody>
                  <a:tcPr/>
                </a:tc>
                <a:extLst>
                  <a:ext uri="{0D108BD9-81ED-4DB2-BD59-A6C34878D82A}">
                    <a16:rowId xmlns:a16="http://schemas.microsoft.com/office/drawing/2014/main" val="1712569435"/>
                  </a:ext>
                </a:extLst>
              </a:tr>
            </a:tbl>
          </a:graphicData>
        </a:graphic>
      </p:graphicFrame>
      <p:pic>
        <p:nvPicPr>
          <p:cNvPr id="14" name="Picture 13" descr="A person smiling for a picture&#10;&#10;Description automatically generated">
            <a:extLst>
              <a:ext uri="{FF2B5EF4-FFF2-40B4-BE49-F238E27FC236}">
                <a16:creationId xmlns:a16="http://schemas.microsoft.com/office/drawing/2014/main" id="{3CC207AD-78FE-83E1-C886-E1A3A7CA0FF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701900" y="353586"/>
            <a:ext cx="1492293" cy="1865366"/>
          </a:xfrm>
          <a:prstGeom prst="rect">
            <a:avLst/>
          </a:prstGeom>
        </p:spPr>
      </p:pic>
      <p:pic>
        <p:nvPicPr>
          <p:cNvPr id="3" name="Picture 6">
            <a:extLst>
              <a:ext uri="{FF2B5EF4-FFF2-40B4-BE49-F238E27FC236}">
                <a16:creationId xmlns:a16="http://schemas.microsoft.com/office/drawing/2014/main" id="{1B59DA8D-CF8B-0B3A-0A73-BE05A1CC3DAD}"/>
              </a:ext>
            </a:extLst>
          </p:cNvPr>
          <p:cNvPicPr>
            <a:picLocks noChangeAspect="1"/>
          </p:cNvPicPr>
          <p:nvPr/>
        </p:nvPicPr>
        <p:blipFill rotWithShape="1">
          <a:blip r:embed="rId7"/>
          <a:srcRect l="28004" t="34441" r="26450" b="27037"/>
          <a:stretch/>
        </p:blipFill>
        <p:spPr>
          <a:xfrm>
            <a:off x="9321373" y="2551991"/>
            <a:ext cx="2253345" cy="1702527"/>
          </a:xfrm>
          <a:prstGeom prst="rect">
            <a:avLst/>
          </a:prstGeom>
        </p:spPr>
      </p:pic>
      <p:pic>
        <p:nvPicPr>
          <p:cNvPr id="5" name="Picture 4">
            <a:extLst>
              <a:ext uri="{FF2B5EF4-FFF2-40B4-BE49-F238E27FC236}">
                <a16:creationId xmlns:a16="http://schemas.microsoft.com/office/drawing/2014/main" id="{EAC0A82A-FBAC-3D06-FB4A-F4DF61F12A48}"/>
              </a:ext>
            </a:extLst>
          </p:cNvPr>
          <p:cNvPicPr>
            <a:picLocks noChangeAspect="1"/>
          </p:cNvPicPr>
          <p:nvPr/>
        </p:nvPicPr>
        <p:blipFill>
          <a:blip r:embed="rId8"/>
          <a:stretch>
            <a:fillRect/>
          </a:stretch>
        </p:blipFill>
        <p:spPr>
          <a:xfrm>
            <a:off x="7560733" y="4423837"/>
            <a:ext cx="1760640" cy="2200800"/>
          </a:xfrm>
          <a:prstGeom prst="rect">
            <a:avLst/>
          </a:prstGeom>
        </p:spPr>
      </p:pic>
      <p:pic>
        <p:nvPicPr>
          <p:cNvPr id="6" name="Recorded Sound">
            <a:hlinkClick r:id="" action="ppaction://media"/>
            <a:extLst>
              <a:ext uri="{FF2B5EF4-FFF2-40B4-BE49-F238E27FC236}">
                <a16:creationId xmlns:a16="http://schemas.microsoft.com/office/drawing/2014/main" id="{688220B6-07C7-B267-4D76-F20511EF886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22633" y="6289675"/>
            <a:ext cx="451380" cy="451380"/>
          </a:xfrm>
          <a:prstGeom prst="rect">
            <a:avLst/>
          </a:prstGeom>
        </p:spPr>
      </p:pic>
    </p:spTree>
    <p:extLst>
      <p:ext uri="{BB962C8B-B14F-4D97-AF65-F5344CB8AC3E}">
        <p14:creationId xmlns:p14="http://schemas.microsoft.com/office/powerpoint/2010/main" val="537221848"/>
      </p:ext>
    </p:extLst>
  </p:cSld>
  <p:clrMapOvr>
    <a:masterClrMapping/>
  </p:clrMapOvr>
  <mc:AlternateContent xmlns:mc="http://schemas.openxmlformats.org/markup-compatibility/2006" xmlns:p14="http://schemas.microsoft.com/office/powerpoint/2010/main">
    <mc:Choice Requires="p14">
      <p:transition spd="slow" p14:dur="2000" advTm="33660"/>
    </mc:Choice>
    <mc:Fallback xmlns="">
      <p:transition spd="slow" advTm="33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17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71EBBF-39EC-5A4D-46D7-73D586F94DF9}"/>
              </a:ext>
            </a:extLst>
          </p:cNvPr>
          <p:cNvSpPr>
            <a:spLocks noGrp="1"/>
          </p:cNvSpPr>
          <p:nvPr>
            <p:ph type="title"/>
          </p:nvPr>
        </p:nvSpPr>
        <p:spPr>
          <a:xfrm>
            <a:off x="117987" y="516835"/>
            <a:ext cx="3804805" cy="5772840"/>
          </a:xfrm>
        </p:spPr>
        <p:txBody>
          <a:bodyPr anchor="ctr">
            <a:normAutofit/>
          </a:bodyPr>
          <a:lstStyle/>
          <a:p>
            <a:pPr algn="ctr"/>
            <a:r>
              <a:rPr lang="en-US" sz="8000" b="1">
                <a:solidFill>
                  <a:srgbClr val="FFFFFF"/>
                </a:solidFill>
              </a:rPr>
              <a:t>Health Room</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39FE5B0-C3F3-3F70-3A1C-D49FF183428A}"/>
              </a:ext>
            </a:extLst>
          </p:cNvPr>
          <p:cNvGraphicFramePr>
            <a:graphicFrameLocks noGrp="1"/>
          </p:cNvGraphicFramePr>
          <p:nvPr>
            <p:ph idx="1"/>
            <p:extLst>
              <p:ext uri="{D42A27DB-BD31-4B8C-83A1-F6EECF244321}">
                <p14:modId xmlns:p14="http://schemas.microsoft.com/office/powerpoint/2010/main" val="1501906323"/>
              </p:ext>
            </p:extLst>
          </p:nvPr>
        </p:nvGraphicFramePr>
        <p:xfrm>
          <a:off x="4498023" y="639763"/>
          <a:ext cx="6797675" cy="56499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descr="A person smiling for the camera&#10;&#10;Description automatically generated with medium confidence">
            <a:extLst>
              <a:ext uri="{FF2B5EF4-FFF2-40B4-BE49-F238E27FC236}">
                <a16:creationId xmlns:a16="http://schemas.microsoft.com/office/drawing/2014/main" id="{AA4E0D4B-025D-46D4-CC1F-688D17FACF5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213596" y="919004"/>
            <a:ext cx="1622044" cy="2162725"/>
          </a:xfrm>
          <a:prstGeom prst="rect">
            <a:avLst/>
          </a:prstGeom>
        </p:spPr>
      </p:pic>
      <p:pic>
        <p:nvPicPr>
          <p:cNvPr id="7" name="Picture 6">
            <a:extLst>
              <a:ext uri="{FF2B5EF4-FFF2-40B4-BE49-F238E27FC236}">
                <a16:creationId xmlns:a16="http://schemas.microsoft.com/office/drawing/2014/main" id="{62CBF569-C33C-561C-0A37-3892AF1E8FAA}"/>
              </a:ext>
            </a:extLst>
          </p:cNvPr>
          <p:cNvPicPr>
            <a:picLocks noChangeAspect="1"/>
          </p:cNvPicPr>
          <p:nvPr/>
        </p:nvPicPr>
        <p:blipFill rotWithShape="1">
          <a:blip r:embed="rId11"/>
          <a:srcRect t="2559" r="-2" b="4308"/>
          <a:stretch/>
        </p:blipFill>
        <p:spPr>
          <a:xfrm>
            <a:off x="8986072" y="3721492"/>
            <a:ext cx="2114743" cy="2035645"/>
          </a:xfrm>
          <a:prstGeom prst="rect">
            <a:avLst/>
          </a:prstGeom>
        </p:spPr>
      </p:pic>
      <p:pic>
        <p:nvPicPr>
          <p:cNvPr id="3" name="Recorded Sound">
            <a:hlinkClick r:id="" action="ppaction://media"/>
            <a:extLst>
              <a:ext uri="{FF2B5EF4-FFF2-40B4-BE49-F238E27FC236}">
                <a16:creationId xmlns:a16="http://schemas.microsoft.com/office/drawing/2014/main" id="{033ABA37-2A86-3AE7-5953-F9B6D3D3C90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34606" y="6167437"/>
            <a:ext cx="406400" cy="406400"/>
          </a:xfrm>
          <a:prstGeom prst="rect">
            <a:avLst/>
          </a:prstGeom>
        </p:spPr>
      </p:pic>
    </p:spTree>
    <p:extLst>
      <p:ext uri="{BB962C8B-B14F-4D97-AF65-F5344CB8AC3E}">
        <p14:creationId xmlns:p14="http://schemas.microsoft.com/office/powerpoint/2010/main" val="749884636"/>
      </p:ext>
    </p:extLst>
  </p:cSld>
  <p:clrMapOvr>
    <a:masterClrMapping/>
  </p:clrMapOvr>
  <mc:AlternateContent xmlns:mc="http://schemas.openxmlformats.org/markup-compatibility/2006" xmlns:p14="http://schemas.microsoft.com/office/powerpoint/2010/main">
    <mc:Choice Requires="p14">
      <p:transition spd="slow" p14:dur="2000" advTm="33660"/>
    </mc:Choice>
    <mc:Fallback xmlns="">
      <p:transition spd="slow" advTm="33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1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3CFC9789-57F4-4B9C-ABAA-6F7C8BADC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 name="Rectangle 60">
            <a:extLst>
              <a:ext uri="{FF2B5EF4-FFF2-40B4-BE49-F238E27FC236}">
                <a16:creationId xmlns:a16="http://schemas.microsoft.com/office/drawing/2014/main" id="{9B54F538-07DE-4652-B506-5D16E3EBB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3" name="Straight Connector 62">
            <a:extLst>
              <a:ext uri="{FF2B5EF4-FFF2-40B4-BE49-F238E27FC236}">
                <a16:creationId xmlns:a16="http://schemas.microsoft.com/office/drawing/2014/main" id="{03D56195-A6AC-4958-8B87-F7D009353E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8E6515F-8906-44B1-ADF1-9C00E5A0628F}"/>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b="1"/>
              <a:t>Administrators</a:t>
            </a:r>
          </a:p>
        </p:txBody>
      </p:sp>
      <p:sp>
        <p:nvSpPr>
          <p:cNvPr id="3" name="Content Placeholder 2">
            <a:extLst>
              <a:ext uri="{FF2B5EF4-FFF2-40B4-BE49-F238E27FC236}">
                <a16:creationId xmlns:a16="http://schemas.microsoft.com/office/drawing/2014/main" id="{6A4D165D-A609-4B24-B0AB-E226AD5582E2}"/>
              </a:ext>
            </a:extLst>
          </p:cNvPr>
          <p:cNvSpPr>
            <a:spLocks noGrp="1"/>
          </p:cNvSpPr>
          <p:nvPr>
            <p:ph sz="half" idx="1"/>
          </p:nvPr>
        </p:nvSpPr>
        <p:spPr>
          <a:xfrm>
            <a:off x="1097280" y="1930750"/>
            <a:ext cx="9078078" cy="4470050"/>
          </a:xfrm>
        </p:spPr>
        <p:txBody>
          <a:bodyPr vert="horz" lIns="0" tIns="45720" rIns="0" bIns="45720" rtlCol="0" anchor="t">
            <a:noAutofit/>
          </a:bodyPr>
          <a:lstStyle/>
          <a:p>
            <a:pPr>
              <a:spcBef>
                <a:spcPts val="0"/>
              </a:spcBef>
              <a:spcAft>
                <a:spcPts val="0"/>
              </a:spcAft>
            </a:pPr>
            <a:r>
              <a:rPr lang="en-US" sz="2800" b="1"/>
              <a:t>Devin Engledew</a:t>
            </a:r>
            <a:r>
              <a:rPr lang="en-US" sz="2800"/>
              <a:t>, Principal</a:t>
            </a:r>
            <a:endParaRPr lang="en-US" sz="2800">
              <a:ea typeface="Calibri"/>
              <a:cs typeface="Calibri"/>
            </a:endParaRPr>
          </a:p>
          <a:p>
            <a:pPr>
              <a:spcBef>
                <a:spcPts val="0"/>
              </a:spcBef>
              <a:spcAft>
                <a:spcPts val="0"/>
              </a:spcAft>
            </a:pPr>
            <a:r>
              <a:rPr lang="en-US" sz="2800"/>
              <a:t>(</a:t>
            </a:r>
            <a:r>
              <a:rPr lang="en-US" sz="2800">
                <a:hlinkClick r:id="rId6"/>
              </a:rPr>
              <a:t>dengledew@lwsd.org</a:t>
            </a:r>
            <a:r>
              <a:rPr lang="en-US" sz="2800"/>
              <a:t>)</a:t>
            </a:r>
            <a:endParaRPr lang="en-US" sz="2800">
              <a:ea typeface="Calibri"/>
              <a:cs typeface="Calibri"/>
            </a:endParaRPr>
          </a:p>
          <a:p>
            <a:pPr>
              <a:spcBef>
                <a:spcPts val="0"/>
              </a:spcBef>
              <a:spcAft>
                <a:spcPts val="0"/>
              </a:spcAft>
            </a:pPr>
            <a:endParaRPr lang="en-US" sz="2800">
              <a:ea typeface="Calibri"/>
              <a:cs typeface="Calibri"/>
            </a:endParaRPr>
          </a:p>
          <a:p>
            <a:pPr>
              <a:spcBef>
                <a:spcPts val="0"/>
              </a:spcBef>
              <a:spcAft>
                <a:spcPts val="0"/>
              </a:spcAft>
            </a:pPr>
            <a:r>
              <a:rPr lang="en-US" sz="2800" b="1"/>
              <a:t>Josh Trimmell</a:t>
            </a:r>
            <a:r>
              <a:rPr lang="en-US" sz="2800"/>
              <a:t>, Associate Principal</a:t>
            </a:r>
            <a:endParaRPr lang="en-US" sz="2800">
              <a:ea typeface="Calibri"/>
              <a:cs typeface="Calibri"/>
            </a:endParaRPr>
          </a:p>
          <a:p>
            <a:pPr>
              <a:spcBef>
                <a:spcPts val="0"/>
              </a:spcBef>
              <a:spcAft>
                <a:spcPts val="0"/>
              </a:spcAft>
            </a:pPr>
            <a:r>
              <a:rPr lang="en-US" sz="2800"/>
              <a:t>(</a:t>
            </a:r>
            <a:r>
              <a:rPr lang="en-US" sz="2800">
                <a:hlinkClick r:id="rId7"/>
              </a:rPr>
              <a:t>jtrimmell@lwsd.org</a:t>
            </a:r>
            <a:r>
              <a:rPr lang="en-US" sz="2800"/>
              <a:t>)</a:t>
            </a:r>
            <a:endParaRPr lang="en-US" sz="2800">
              <a:ea typeface="Calibri"/>
              <a:cs typeface="Calibri"/>
            </a:endParaRPr>
          </a:p>
          <a:p>
            <a:pPr>
              <a:spcBef>
                <a:spcPts val="0"/>
              </a:spcBef>
              <a:spcAft>
                <a:spcPts val="0"/>
              </a:spcAft>
            </a:pPr>
            <a:endParaRPr lang="en-US" sz="2800">
              <a:ea typeface="Calibri"/>
              <a:cs typeface="Calibri"/>
            </a:endParaRPr>
          </a:p>
          <a:p>
            <a:pPr>
              <a:spcBef>
                <a:spcPts val="0"/>
              </a:spcBef>
              <a:spcAft>
                <a:spcPts val="0"/>
              </a:spcAft>
            </a:pPr>
            <a:r>
              <a:rPr lang="en-US" sz="2800" b="1"/>
              <a:t>Robert Kaneko</a:t>
            </a:r>
            <a:r>
              <a:rPr lang="en-US" sz="2800"/>
              <a:t>, Dean of Students</a:t>
            </a:r>
            <a:endParaRPr lang="en-US" sz="2800">
              <a:ea typeface="Calibri"/>
              <a:cs typeface="Calibri"/>
            </a:endParaRPr>
          </a:p>
          <a:p>
            <a:pPr>
              <a:spcBef>
                <a:spcPts val="0"/>
              </a:spcBef>
              <a:spcAft>
                <a:spcPts val="0"/>
              </a:spcAft>
            </a:pPr>
            <a:r>
              <a:rPr lang="en-US" sz="2800"/>
              <a:t>(</a:t>
            </a:r>
            <a:r>
              <a:rPr lang="en-US" sz="2800">
                <a:hlinkClick r:id="rId8"/>
              </a:rPr>
              <a:t>rkaneko@lwsd.org</a:t>
            </a:r>
            <a:r>
              <a:rPr lang="en-US" sz="2800"/>
              <a:t>)</a:t>
            </a:r>
            <a:endParaRPr lang="en-US" sz="2800">
              <a:ea typeface="Calibri"/>
              <a:cs typeface="Calibri"/>
            </a:endParaRPr>
          </a:p>
          <a:p>
            <a:pPr>
              <a:spcBef>
                <a:spcPts val="0"/>
              </a:spcBef>
              <a:spcAft>
                <a:spcPts val="0"/>
              </a:spcAft>
            </a:pPr>
            <a:endParaRPr lang="en-US" sz="2800">
              <a:ea typeface="Calibri"/>
              <a:cs typeface="Calibri"/>
            </a:endParaRPr>
          </a:p>
          <a:p>
            <a:pPr>
              <a:spcBef>
                <a:spcPts val="0"/>
              </a:spcBef>
              <a:spcAft>
                <a:spcPts val="0"/>
              </a:spcAft>
            </a:pPr>
            <a:r>
              <a:rPr lang="en-US" sz="2800" b="1"/>
              <a:t>Karen Lopez, </a:t>
            </a:r>
            <a:r>
              <a:rPr lang="en-US" sz="2800"/>
              <a:t>SSPS (School Safety &amp; Prevention Specialist)</a:t>
            </a:r>
            <a:endParaRPr lang="en-US" sz="2800">
              <a:ea typeface="Calibri"/>
              <a:cs typeface="Calibri"/>
            </a:endParaRPr>
          </a:p>
          <a:p>
            <a:pPr>
              <a:spcBef>
                <a:spcPts val="0"/>
              </a:spcBef>
              <a:spcAft>
                <a:spcPts val="0"/>
              </a:spcAft>
            </a:pPr>
            <a:r>
              <a:rPr lang="en-US" sz="2800"/>
              <a:t>(</a:t>
            </a:r>
            <a:r>
              <a:rPr lang="en-US" sz="2800">
                <a:hlinkClick r:id="rId9"/>
              </a:rPr>
              <a:t>kalopez@lwsd.org</a:t>
            </a:r>
            <a:r>
              <a:rPr lang="en-US" sz="2800"/>
              <a:t>)</a:t>
            </a:r>
            <a:endParaRPr lang="en-US" sz="2800">
              <a:ea typeface="Calibri"/>
              <a:cs typeface="Calibri"/>
            </a:endParaRPr>
          </a:p>
          <a:p>
            <a:pPr>
              <a:spcBef>
                <a:spcPts val="0"/>
              </a:spcBef>
              <a:spcAft>
                <a:spcPts val="0"/>
              </a:spcAft>
            </a:pPr>
            <a:endParaRPr lang="en-US"/>
          </a:p>
          <a:p>
            <a:endParaRPr lang="en-US"/>
          </a:p>
        </p:txBody>
      </p:sp>
      <p:pic>
        <p:nvPicPr>
          <p:cNvPr id="5" name="Recorded Sound">
            <a:hlinkClick r:id="" action="ppaction://media"/>
            <a:extLst>
              <a:ext uri="{FF2B5EF4-FFF2-40B4-BE49-F238E27FC236}">
                <a16:creationId xmlns:a16="http://schemas.microsoft.com/office/drawing/2014/main" id="{EEC4C717-2441-F74E-5F39-EBB33487219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94720" y="5763491"/>
            <a:ext cx="637309" cy="637309"/>
          </a:xfrm>
          <a:prstGeom prst="rect">
            <a:avLst/>
          </a:prstGeom>
        </p:spPr>
      </p:pic>
      <p:pic>
        <p:nvPicPr>
          <p:cNvPr id="6" name="Picture 5">
            <a:extLst>
              <a:ext uri="{FF2B5EF4-FFF2-40B4-BE49-F238E27FC236}">
                <a16:creationId xmlns:a16="http://schemas.microsoft.com/office/drawing/2014/main" id="{CCF1648E-006C-20E4-867E-414067C525F6}"/>
              </a:ext>
            </a:extLst>
          </p:cNvPr>
          <p:cNvPicPr>
            <a:picLocks noChangeAspect="1"/>
          </p:cNvPicPr>
          <p:nvPr/>
        </p:nvPicPr>
        <p:blipFill>
          <a:blip r:embed="rId11"/>
          <a:stretch>
            <a:fillRect/>
          </a:stretch>
        </p:blipFill>
        <p:spPr>
          <a:xfrm>
            <a:off x="6712176" y="2025437"/>
            <a:ext cx="4701198" cy="30947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60642239"/>
      </p:ext>
    </p:extLst>
  </p:cSld>
  <p:clrMapOvr>
    <a:masterClrMapping/>
  </p:clrMapOvr>
  <mc:AlternateContent xmlns:mc="http://schemas.openxmlformats.org/markup-compatibility/2006" xmlns:p14="http://schemas.microsoft.com/office/powerpoint/2010/main">
    <mc:Choice Requires="p14">
      <p:transition spd="slow" p14:dur="2000" advTm="28388"/>
    </mc:Choice>
    <mc:Fallback xmlns="">
      <p:transition spd="slow" advTm="28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0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p:ext uri="{6950BFC3-D8DA-4A85-94F7-54DA5524770B}">
      <p188:commentRel xmlns:p188="http://schemas.microsoft.com/office/powerpoint/2018/8/main" r:id="rId5"/>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ADA9-AB6E-E785-39A8-7DF7C9982382}"/>
              </a:ext>
            </a:extLst>
          </p:cNvPr>
          <p:cNvSpPr>
            <a:spLocks noGrp="1"/>
          </p:cNvSpPr>
          <p:nvPr>
            <p:ph type="title"/>
          </p:nvPr>
        </p:nvSpPr>
        <p:spPr>
          <a:xfrm>
            <a:off x="327991" y="286604"/>
            <a:ext cx="11569148" cy="2039154"/>
          </a:xfrm>
        </p:spPr>
        <p:txBody>
          <a:bodyPr>
            <a:normAutofit fontScale="90000"/>
          </a:bodyPr>
          <a:lstStyle/>
          <a:p>
            <a:pPr algn="ctr"/>
            <a:br>
              <a:rPr lang="en-US" dirty="0">
                <a:ea typeface="Calibri Light"/>
                <a:cs typeface="Calibri Light"/>
              </a:rPr>
            </a:br>
            <a:r>
              <a:rPr lang="en-US" dirty="0">
                <a:ea typeface="Calibri Light"/>
                <a:cs typeface="Calibri Light"/>
              </a:rPr>
              <a:t>Thank you for being an important part </a:t>
            </a:r>
            <a:br>
              <a:rPr lang="en-US" dirty="0">
                <a:ea typeface="Calibri Light"/>
                <a:cs typeface="Calibri Light"/>
              </a:rPr>
            </a:br>
            <a:r>
              <a:rPr lang="en-US" dirty="0">
                <a:ea typeface="Calibri Light"/>
                <a:cs typeface="Calibri Light"/>
              </a:rPr>
              <a:t>of our Evergreen community! </a:t>
            </a:r>
            <a:br>
              <a:rPr lang="en-US" dirty="0">
                <a:ea typeface="Calibri Light"/>
                <a:cs typeface="Calibri Light"/>
              </a:rPr>
            </a:br>
            <a:endParaRPr lang="en-US" dirty="0">
              <a:ea typeface="Calibri Light"/>
              <a:cs typeface="Calibri Light"/>
            </a:endParaRPr>
          </a:p>
        </p:txBody>
      </p:sp>
      <p:sp>
        <p:nvSpPr>
          <p:cNvPr id="5" name="TextBox 4">
            <a:extLst>
              <a:ext uri="{FF2B5EF4-FFF2-40B4-BE49-F238E27FC236}">
                <a16:creationId xmlns:a16="http://schemas.microsoft.com/office/drawing/2014/main" id="{E17D75A3-C7BC-73B2-189C-3C2DF3905837}"/>
              </a:ext>
            </a:extLst>
          </p:cNvPr>
          <p:cNvSpPr txBox="1"/>
          <p:nvPr/>
        </p:nvSpPr>
        <p:spPr>
          <a:xfrm>
            <a:off x="596347" y="1922217"/>
            <a:ext cx="11121887" cy="3677930"/>
          </a:xfrm>
          <a:prstGeom prst="rect">
            <a:avLst/>
          </a:prstGeom>
          <a:noFill/>
        </p:spPr>
        <p:txBody>
          <a:bodyPr wrap="square">
            <a:spAutoFit/>
          </a:bodyPr>
          <a:lstStyle/>
          <a:p>
            <a:pPr algn="ctr"/>
            <a:r>
              <a:rPr lang="en-US" sz="4300" spc="-50" dirty="0">
                <a:solidFill>
                  <a:schemeClr val="tx1">
                    <a:lumMod val="75000"/>
                    <a:lumOff val="25000"/>
                  </a:schemeClr>
                </a:solidFill>
                <a:latin typeface="+mj-lt"/>
                <a:ea typeface="Calibri Light"/>
                <a:cs typeface="Calibri Light"/>
              </a:rPr>
              <a:t>And now a message for our Evergreen PTSA</a:t>
            </a:r>
            <a:br>
              <a:rPr lang="en-US" sz="4300" spc="-50" dirty="0">
                <a:solidFill>
                  <a:schemeClr val="tx1">
                    <a:lumMod val="75000"/>
                    <a:lumOff val="25000"/>
                  </a:schemeClr>
                </a:solidFill>
                <a:latin typeface="+mj-lt"/>
                <a:ea typeface="Calibri Light"/>
                <a:cs typeface="Calibri Light"/>
              </a:rPr>
            </a:br>
            <a:endParaRPr lang="en-US" spc="-50" dirty="0">
              <a:solidFill>
                <a:schemeClr val="tx1">
                  <a:lumMod val="75000"/>
                  <a:lumOff val="25000"/>
                </a:schemeClr>
              </a:solidFill>
              <a:latin typeface="+mj-lt"/>
              <a:ea typeface="Calibri Light"/>
              <a:cs typeface="Calibri Light"/>
            </a:endParaRPr>
          </a:p>
          <a:p>
            <a:pPr marL="685800" indent="-685800" algn="ctr">
              <a:buFont typeface="Wingdings" panose="05000000000000000000" pitchFamily="2" charset="2"/>
              <a:buChar char="q"/>
            </a:pPr>
            <a:r>
              <a:rPr lang="en-US" sz="4300" i="1" spc="-50" dirty="0">
                <a:solidFill>
                  <a:schemeClr val="tx1">
                    <a:lumMod val="75000"/>
                    <a:lumOff val="25000"/>
                  </a:schemeClr>
                </a:solidFill>
                <a:latin typeface="+mj-lt"/>
                <a:ea typeface="Calibri Light"/>
                <a:cs typeface="Calibri Light"/>
              </a:rPr>
              <a:t>Join as a member</a:t>
            </a:r>
          </a:p>
          <a:p>
            <a:pPr marL="685800" indent="-685800" algn="ctr">
              <a:buFont typeface="Wingdings" panose="05000000000000000000" pitchFamily="2" charset="2"/>
              <a:buChar char="q"/>
            </a:pPr>
            <a:r>
              <a:rPr lang="en-US" sz="4300" i="1" spc="-50" dirty="0">
                <a:solidFill>
                  <a:schemeClr val="tx1">
                    <a:lumMod val="75000"/>
                    <a:lumOff val="25000"/>
                  </a:schemeClr>
                </a:solidFill>
                <a:latin typeface="+mj-lt"/>
                <a:ea typeface="Calibri Light"/>
                <a:cs typeface="Calibri Light"/>
              </a:rPr>
              <a:t>Contribute to Pass the Hat</a:t>
            </a:r>
          </a:p>
          <a:p>
            <a:pPr marL="685800" indent="-685800" algn="ctr">
              <a:buFont typeface="Wingdings" panose="05000000000000000000" pitchFamily="2" charset="2"/>
              <a:buChar char="q"/>
            </a:pPr>
            <a:r>
              <a:rPr lang="en-US" sz="4300" i="1" spc="-50" dirty="0">
                <a:solidFill>
                  <a:schemeClr val="tx1">
                    <a:lumMod val="75000"/>
                    <a:lumOff val="25000"/>
                  </a:schemeClr>
                </a:solidFill>
                <a:latin typeface="+mj-lt"/>
                <a:ea typeface="Calibri Light"/>
                <a:cs typeface="Calibri Light"/>
              </a:rPr>
              <a:t>Volunteer</a:t>
            </a:r>
          </a:p>
          <a:p>
            <a:pPr marL="685800" indent="-685800" algn="ctr">
              <a:buFont typeface="Wingdings" panose="05000000000000000000" pitchFamily="2" charset="2"/>
              <a:buChar char="q"/>
            </a:pPr>
            <a:r>
              <a:rPr lang="en-US" sz="4300" i="1" spc="-50" dirty="0">
                <a:solidFill>
                  <a:schemeClr val="tx1">
                    <a:lumMod val="75000"/>
                    <a:lumOff val="25000"/>
                  </a:schemeClr>
                </a:solidFill>
                <a:latin typeface="+mj-lt"/>
                <a:ea typeface="Calibri Light"/>
                <a:cs typeface="Calibri Light"/>
              </a:rPr>
              <a:t>Get involved </a:t>
            </a:r>
            <a:r>
              <a:rPr lang="en-US" sz="4300" i="1" spc="-50" dirty="0">
                <a:solidFill>
                  <a:schemeClr val="tx1">
                    <a:lumMod val="75000"/>
                    <a:lumOff val="25000"/>
                  </a:schemeClr>
                </a:solidFill>
                <a:latin typeface="+mj-lt"/>
                <a:ea typeface="Calibri Light"/>
                <a:cs typeface="Calibri Light"/>
                <a:sym typeface="Wingdings" panose="05000000000000000000" pitchFamily="2" charset="2"/>
              </a:rPr>
              <a:t></a:t>
            </a:r>
            <a:endParaRPr lang="en-US" sz="4300" i="1" spc="-50" dirty="0">
              <a:solidFill>
                <a:schemeClr val="tx1">
                  <a:lumMod val="75000"/>
                  <a:lumOff val="25000"/>
                </a:schemeClr>
              </a:solidFill>
              <a:latin typeface="+mj-lt"/>
              <a:ea typeface="Calibri Light"/>
              <a:cs typeface="Calibri Light"/>
            </a:endParaRPr>
          </a:p>
        </p:txBody>
      </p:sp>
    </p:spTree>
    <p:extLst>
      <p:ext uri="{BB962C8B-B14F-4D97-AF65-F5344CB8AC3E}">
        <p14:creationId xmlns:p14="http://schemas.microsoft.com/office/powerpoint/2010/main" val="1874586996"/>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CBA4-2A04-6CD9-25BE-870ED739B1C2}"/>
              </a:ext>
            </a:extLst>
          </p:cNvPr>
          <p:cNvSpPr>
            <a:spLocks noGrp="1"/>
          </p:cNvSpPr>
          <p:nvPr>
            <p:ph type="title" idx="4294967295"/>
          </p:nvPr>
        </p:nvSpPr>
        <p:spPr>
          <a:xfrm>
            <a:off x="0" y="1"/>
            <a:ext cx="12192000" cy="949324"/>
          </a:xfrm>
        </p:spPr>
        <p:txBody>
          <a:bodyPr>
            <a:normAutofit/>
          </a:bodyPr>
          <a:lstStyle/>
          <a:p>
            <a:pPr algn="ctr"/>
            <a:r>
              <a:rPr lang="en-US" dirty="0"/>
              <a:t>Evergreen PTSA</a:t>
            </a:r>
          </a:p>
        </p:txBody>
      </p:sp>
      <p:pic>
        <p:nvPicPr>
          <p:cNvPr id="6" name="EMS_PTSA_CurriculumNight_September2026_audio">
            <a:hlinkClick r:id="" action="ppaction://media"/>
            <a:extLst>
              <a:ext uri="{FF2B5EF4-FFF2-40B4-BE49-F238E27FC236}">
                <a16:creationId xmlns:a16="http://schemas.microsoft.com/office/drawing/2014/main" id="{FC4CB3B9-B6DB-0ECF-BEC7-FC3F4BD27C60}"/>
              </a:ext>
            </a:extLst>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5"/>
          <a:stretch>
            <a:fillRect/>
          </a:stretch>
        </p:blipFill>
        <p:spPr>
          <a:xfrm>
            <a:off x="1249711" y="949325"/>
            <a:ext cx="9692577" cy="5451439"/>
          </a:xfrm>
        </p:spPr>
      </p:pic>
    </p:spTree>
    <p:extLst>
      <p:ext uri="{BB962C8B-B14F-4D97-AF65-F5344CB8AC3E}">
        <p14:creationId xmlns:p14="http://schemas.microsoft.com/office/powerpoint/2010/main" val="215394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52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86320-4982-8FF0-F09F-2608931EBF8C}"/>
              </a:ext>
            </a:extLst>
          </p:cNvPr>
          <p:cNvSpPr>
            <a:spLocks noGrp="1"/>
          </p:cNvSpPr>
          <p:nvPr>
            <p:ph type="title"/>
          </p:nvPr>
        </p:nvSpPr>
        <p:spPr>
          <a:xfrm>
            <a:off x="372534" y="702733"/>
            <a:ext cx="11717866" cy="1017693"/>
          </a:xfrm>
        </p:spPr>
        <p:txBody>
          <a:bodyPr>
            <a:noAutofit/>
          </a:bodyPr>
          <a:lstStyle/>
          <a:p>
            <a:r>
              <a:rPr lang="en-US" sz="4000" b="1"/>
              <a:t>If you need help with Skyward, CANVAS or ParentSquare please scan the QR code and let us know!</a:t>
            </a:r>
          </a:p>
        </p:txBody>
      </p:sp>
      <p:pic>
        <p:nvPicPr>
          <p:cNvPr id="4" name="Picture 3">
            <a:extLst>
              <a:ext uri="{FF2B5EF4-FFF2-40B4-BE49-F238E27FC236}">
                <a16:creationId xmlns:a16="http://schemas.microsoft.com/office/drawing/2014/main" id="{B82D4DFF-B4A1-417C-37BC-1C1501FD62E4}"/>
              </a:ext>
            </a:extLst>
          </p:cNvPr>
          <p:cNvPicPr>
            <a:picLocks noChangeAspect="1"/>
          </p:cNvPicPr>
          <p:nvPr/>
        </p:nvPicPr>
        <p:blipFill>
          <a:blip r:embed="rId2" cstate="print">
            <a:extLst>
              <a:ext uri="{28A0092B-C50C-407E-A947-70E740481C1C}">
                <a14:useLocalDpi xmlns:a14="http://schemas.microsoft.com/office/drawing/2010/main" val="0"/>
              </a:ext>
            </a:extLst>
          </a:blip>
          <a:srcRect l="20963" t="33630" r="21111" b="10493"/>
          <a:stretch>
            <a:fillRect/>
          </a:stretch>
        </p:blipFill>
        <p:spPr>
          <a:xfrm>
            <a:off x="3801534" y="2082800"/>
            <a:ext cx="3996266" cy="3854881"/>
          </a:xfrm>
          <a:prstGeom prst="rect">
            <a:avLst/>
          </a:prstGeom>
        </p:spPr>
      </p:pic>
    </p:spTree>
    <p:extLst>
      <p:ext uri="{BB962C8B-B14F-4D97-AF65-F5344CB8AC3E}">
        <p14:creationId xmlns:p14="http://schemas.microsoft.com/office/powerpoint/2010/main" val="1412293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463AC-0B4E-0A6F-91F3-106ABC74711A}"/>
              </a:ext>
            </a:extLst>
          </p:cNvPr>
          <p:cNvSpPr>
            <a:spLocks noGrp="1"/>
          </p:cNvSpPr>
          <p:nvPr>
            <p:ph type="title"/>
          </p:nvPr>
        </p:nvSpPr>
        <p:spPr>
          <a:xfrm>
            <a:off x="838200" y="210659"/>
            <a:ext cx="10515600" cy="1325563"/>
          </a:xfrm>
        </p:spPr>
        <p:txBody>
          <a:bodyPr/>
          <a:lstStyle/>
          <a:p>
            <a:pPr algn="ctr"/>
            <a:r>
              <a:rPr lang="en-US"/>
              <a:t>Thank you for attending</a:t>
            </a:r>
          </a:p>
        </p:txBody>
      </p:sp>
      <p:sp>
        <p:nvSpPr>
          <p:cNvPr id="3" name="Content Placeholder 2">
            <a:extLst>
              <a:ext uri="{FF2B5EF4-FFF2-40B4-BE49-F238E27FC236}">
                <a16:creationId xmlns:a16="http://schemas.microsoft.com/office/drawing/2014/main" id="{54E9776F-2A07-381F-2B8B-CD724105F61A}"/>
              </a:ext>
            </a:extLst>
          </p:cNvPr>
          <p:cNvSpPr>
            <a:spLocks noGrp="1"/>
          </p:cNvSpPr>
          <p:nvPr>
            <p:ph idx="1"/>
          </p:nvPr>
        </p:nvSpPr>
        <p:spPr>
          <a:xfrm>
            <a:off x="838200" y="2123051"/>
            <a:ext cx="5128166" cy="3779592"/>
          </a:xfrm>
        </p:spPr>
        <p:txBody>
          <a:bodyPr vert="horz" lIns="91440" tIns="45720" rIns="91440" bIns="45720" rtlCol="0" anchor="t">
            <a:normAutofit/>
          </a:bodyPr>
          <a:lstStyle/>
          <a:p>
            <a:r>
              <a:rPr lang="en-US" sz="3600"/>
              <a:t>Please </a:t>
            </a:r>
            <a:r>
              <a:rPr lang="en-US" sz="3600" b="1"/>
              <a:t>go now to</a:t>
            </a:r>
            <a:r>
              <a:rPr lang="en-US" sz="3600"/>
              <a:t> your student's </a:t>
            </a:r>
            <a:br>
              <a:rPr lang="en-US" sz="3600"/>
            </a:br>
            <a:r>
              <a:rPr lang="en-US" sz="3600" b="1"/>
              <a:t>1st period classroom</a:t>
            </a:r>
            <a:endParaRPr lang="en-US"/>
          </a:p>
          <a:p>
            <a:endParaRPr lang="en-US" sz="3600" b="1"/>
          </a:p>
          <a:p>
            <a:r>
              <a:rPr lang="en-US" sz="3600"/>
              <a:t>1st period will begin at </a:t>
            </a:r>
            <a:r>
              <a:rPr lang="en-US" sz="3600" b="1"/>
              <a:t>6:50pm</a:t>
            </a:r>
          </a:p>
        </p:txBody>
      </p:sp>
      <p:pic>
        <p:nvPicPr>
          <p:cNvPr id="4" name="Picture 3" descr="A white background with black text&#10;&#10;AI-generated content may be incorrect.">
            <a:extLst>
              <a:ext uri="{FF2B5EF4-FFF2-40B4-BE49-F238E27FC236}">
                <a16:creationId xmlns:a16="http://schemas.microsoft.com/office/drawing/2014/main" id="{09EE2D1C-44D4-7AE3-0F42-0529220435E6}"/>
              </a:ext>
            </a:extLst>
          </p:cNvPr>
          <p:cNvPicPr>
            <a:picLocks noChangeAspect="1"/>
          </p:cNvPicPr>
          <p:nvPr/>
        </p:nvPicPr>
        <p:blipFill>
          <a:blip r:embed="rId2"/>
          <a:stretch>
            <a:fillRect/>
          </a:stretch>
        </p:blipFill>
        <p:spPr>
          <a:xfrm>
            <a:off x="6280096" y="2107070"/>
            <a:ext cx="5081497" cy="3790229"/>
          </a:xfrm>
          <a:prstGeom prst="rect">
            <a:avLst/>
          </a:prstGeom>
          <a:ln>
            <a:noFill/>
          </a:ln>
          <a:effectLst>
            <a:outerShdw blurRad="292100" dist="139700" dir="2700000" algn="tl" rotWithShape="0">
              <a:srgbClr val="333333">
                <a:alpha val="65000"/>
              </a:srgbClr>
            </a:outerShdw>
          </a:effectLst>
        </p:spPr>
      </p:pic>
      <p:pic>
        <p:nvPicPr>
          <p:cNvPr id="5" name="Picture 4" descr="A green and black eagle&#10;&#10;AI-generated content may be incorrect.">
            <a:extLst>
              <a:ext uri="{FF2B5EF4-FFF2-40B4-BE49-F238E27FC236}">
                <a16:creationId xmlns:a16="http://schemas.microsoft.com/office/drawing/2014/main" id="{1865DE02-EB2B-BA4A-84FA-2C25AD9D4454}"/>
              </a:ext>
            </a:extLst>
          </p:cNvPr>
          <p:cNvPicPr>
            <a:picLocks noChangeAspect="1"/>
          </p:cNvPicPr>
          <p:nvPr/>
        </p:nvPicPr>
        <p:blipFill>
          <a:blip r:embed="rId3"/>
          <a:stretch>
            <a:fillRect/>
          </a:stretch>
        </p:blipFill>
        <p:spPr>
          <a:xfrm>
            <a:off x="9237081" y="104694"/>
            <a:ext cx="1441159" cy="1611663"/>
          </a:xfrm>
          <a:prstGeom prst="rect">
            <a:avLst/>
          </a:prstGeom>
        </p:spPr>
      </p:pic>
      <p:pic>
        <p:nvPicPr>
          <p:cNvPr id="6" name="Picture 5" descr="A green and black eagle&#10;&#10;AI-generated content may be incorrect.">
            <a:extLst>
              <a:ext uri="{FF2B5EF4-FFF2-40B4-BE49-F238E27FC236}">
                <a16:creationId xmlns:a16="http://schemas.microsoft.com/office/drawing/2014/main" id="{84916C3B-938A-677D-A624-A5BA845D3A73}"/>
              </a:ext>
            </a:extLst>
          </p:cNvPr>
          <p:cNvPicPr>
            <a:picLocks noChangeAspect="1"/>
          </p:cNvPicPr>
          <p:nvPr/>
        </p:nvPicPr>
        <p:blipFill>
          <a:blip r:embed="rId3"/>
          <a:stretch>
            <a:fillRect/>
          </a:stretch>
        </p:blipFill>
        <p:spPr>
          <a:xfrm>
            <a:off x="1565419" y="104693"/>
            <a:ext cx="1441159" cy="1611663"/>
          </a:xfrm>
          <a:prstGeom prst="rect">
            <a:avLst/>
          </a:prstGeom>
        </p:spPr>
      </p:pic>
    </p:spTree>
    <p:extLst>
      <p:ext uri="{BB962C8B-B14F-4D97-AF65-F5344CB8AC3E}">
        <p14:creationId xmlns:p14="http://schemas.microsoft.com/office/powerpoint/2010/main" val="82561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3000" fill="hold"/>
                                        <p:tgtEl>
                                          <p:spTgt spid="5"/>
                                        </p:tgtEl>
                                        <p:attrNameLst>
                                          <p:attrName>ppt_x</p:attrName>
                                        </p:attrNameLst>
                                      </p:cBhvr>
                                      <p:tavLst>
                                        <p:tav tm="0">
                                          <p:val>
                                            <p:strVal val="1+#ppt_w/2"/>
                                          </p:val>
                                        </p:tav>
                                        <p:tav tm="100000">
                                          <p:val>
                                            <p:strVal val="#ppt_x"/>
                                          </p:val>
                                        </p:tav>
                                      </p:tavLst>
                                    </p:anim>
                                    <p:anim calcmode="lin" valueType="num">
                                      <p:cBhvr additive="base">
                                        <p:cTn id="8" dur="30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3000" fill="hold"/>
                                        <p:tgtEl>
                                          <p:spTgt spid="6"/>
                                        </p:tgtEl>
                                        <p:attrNameLst>
                                          <p:attrName>ppt_x</p:attrName>
                                        </p:attrNameLst>
                                      </p:cBhvr>
                                      <p:tavLst>
                                        <p:tav tm="0">
                                          <p:val>
                                            <p:strVal val="0-#ppt_w/2"/>
                                          </p:val>
                                        </p:tav>
                                        <p:tav tm="100000">
                                          <p:val>
                                            <p:strVal val="#ppt_x"/>
                                          </p:val>
                                        </p:tav>
                                      </p:tavLst>
                                    </p:anim>
                                    <p:anim calcmode="lin" valueType="num">
                                      <p:cBhvr additive="base">
                                        <p:cTn id="12" dur="30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BB7B574CAC333408E9D10A5B6F508DA" ma:contentTypeVersion="41" ma:contentTypeDescription="Create a new document." ma:contentTypeScope="" ma:versionID="64a805197f1c9e841c39ae04c6549950">
  <xsd:schema xmlns:xsd="http://www.w3.org/2001/XMLSchema" xmlns:xs="http://www.w3.org/2001/XMLSchema" xmlns:p="http://schemas.microsoft.com/office/2006/metadata/properties" xmlns:ns2="9d5a90b5-6b9a-4528-a7db-9ddd61bc2b50" xmlns:ns3="5caa3fe1-921b-4cfa-b3c3-87765ed22c92" targetNamespace="http://schemas.microsoft.com/office/2006/metadata/properties" ma:root="true" ma:fieldsID="4e8fd7986a5d51c4121d10e8f38a12f7" ns2:_="" ns3:_="">
    <xsd:import namespace="9d5a90b5-6b9a-4528-a7db-9ddd61bc2b50"/>
    <xsd:import namespace="5caa3fe1-921b-4cfa-b3c3-87765ed22c9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Location" minOccurs="0"/>
                <xsd:element ref="ns2:MediaServiceAutoKeyPoints" minOccurs="0"/>
                <xsd:element ref="ns2:MediaServiceKeyPoints" minOccurs="0"/>
                <xsd:element ref="ns3:SharedWithUsers" minOccurs="0"/>
                <xsd:element ref="ns3:SharedWithDetails" minOccurs="0"/>
                <xsd:element ref="ns2:MediaServiceGenerationTime" minOccurs="0"/>
                <xsd:element ref="ns2:MediaServiceEventHashCode"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element ref="ns2:lin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5a90b5-6b9a-4528-a7db-9ddd61bc2b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MediaLengthInSeconds" ma:index="41" nillable="true" ma:displayName="MediaLengthInSeconds" ma:hidden="true" ma:internalName="MediaLengthInSeconds" ma:readOnly="true">
      <xsd:simpleType>
        <xsd:restriction base="dms:Unknown"/>
      </xsd:simpleType>
    </xsd:element>
    <xsd:element name="lcf76f155ced4ddcb4097134ff3c332f" ma:index="43" nillable="true" ma:taxonomy="true" ma:internalName="lcf76f155ced4ddcb4097134ff3c332f" ma:taxonomyFieldName="MediaServiceImageTags" ma:displayName="Image Tags" ma:readOnly="false" ma:fieldId="{5cf76f15-5ced-4ddc-b409-7134ff3c332f}" ma:taxonomyMulti="true" ma:sspId="b104075f-ba53-4f13-950d-93eae22c5c9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6" nillable="true" ma:displayName="MediaServiceSearchProperties" ma:hidden="true" ma:internalName="MediaServiceSearchProperties" ma:readOnly="true">
      <xsd:simpleType>
        <xsd:restriction base="dms:Note"/>
      </xsd:simpleType>
    </xsd:element>
    <xsd:element name="MediaServiceBillingMetadata" ma:index="47" nillable="true" ma:displayName="MediaServiceBillingMetadata" ma:hidden="true" ma:internalName="MediaServiceBillingMetadata" ma:readOnly="true">
      <xsd:simpleType>
        <xsd:restriction base="dms:Note"/>
      </xsd:simpleType>
    </xsd:element>
    <xsd:element name="linked" ma:index="48" nillable="true" ma:displayName="linked" ma:format="Dropdown" ma:internalName="linke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caa3fe1-921b-4cfa-b3c3-87765ed22c9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44" nillable="true" ma:displayName="Taxonomy Catch All Column" ma:hidden="true" ma:list="{ee15c861-f72a-4437-b5c9-69bfe9c87e15}" ma:internalName="TaxCatchAll" ma:showField="CatchAllData" ma:web="5caa3fe1-921b-4cfa-b3c3-87765ed22c9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5caa3fe1-921b-4cfa-b3c3-87765ed22c92" xsi:nil="true"/>
    <lcf76f155ced4ddcb4097134ff3c332f xmlns="9d5a90b5-6b9a-4528-a7db-9ddd61bc2b50">
      <Terms xmlns="http://schemas.microsoft.com/office/infopath/2007/PartnerControls"/>
    </lcf76f155ced4ddcb4097134ff3c332f>
    <Teachers xmlns="9d5a90b5-6b9a-4528-a7db-9ddd61bc2b50">
      <UserInfo>
        <DisplayName/>
        <AccountId xsi:nil="true"/>
        <AccountType/>
      </UserInfo>
    </Teachers>
    <Students xmlns="9d5a90b5-6b9a-4528-a7db-9ddd61bc2b50">
      <UserInfo>
        <DisplayName/>
        <AccountId xsi:nil="true"/>
        <AccountType/>
      </UserInfo>
    </Students>
    <Distribution_Groups xmlns="9d5a90b5-6b9a-4528-a7db-9ddd61bc2b50" xsi:nil="true"/>
    <Self_Registration_Enabled xmlns="9d5a90b5-6b9a-4528-a7db-9ddd61bc2b50" xsi:nil="true"/>
    <Is_Collaboration_Space_Locked xmlns="9d5a90b5-6b9a-4528-a7db-9ddd61bc2b50" xsi:nil="true"/>
    <LMS_Mappings xmlns="9d5a90b5-6b9a-4528-a7db-9ddd61bc2b50" xsi:nil="true"/>
    <FolderType xmlns="9d5a90b5-6b9a-4528-a7db-9ddd61bc2b50" xsi:nil="true"/>
    <CultureName xmlns="9d5a90b5-6b9a-4528-a7db-9ddd61bc2b50" xsi:nil="true"/>
    <Has_Teacher_Only_SectionGroup xmlns="9d5a90b5-6b9a-4528-a7db-9ddd61bc2b50" xsi:nil="true"/>
    <Invited_Teachers xmlns="9d5a90b5-6b9a-4528-a7db-9ddd61bc2b50" xsi:nil="true"/>
    <IsNotebookLocked xmlns="9d5a90b5-6b9a-4528-a7db-9ddd61bc2b50" xsi:nil="true"/>
    <NotebookType xmlns="9d5a90b5-6b9a-4528-a7db-9ddd61bc2b50" xsi:nil="true"/>
    <Templates xmlns="9d5a90b5-6b9a-4528-a7db-9ddd61bc2b50" xsi:nil="true"/>
    <Teams_Channel_Section_Location xmlns="9d5a90b5-6b9a-4528-a7db-9ddd61bc2b50" xsi:nil="true"/>
    <Owner xmlns="9d5a90b5-6b9a-4528-a7db-9ddd61bc2b50">
      <UserInfo>
        <DisplayName/>
        <AccountId xsi:nil="true"/>
        <AccountType/>
      </UserInfo>
    </Owner>
    <Math_Settings xmlns="9d5a90b5-6b9a-4528-a7db-9ddd61bc2b50" xsi:nil="true"/>
    <DefaultSectionNames xmlns="9d5a90b5-6b9a-4528-a7db-9ddd61bc2b50" xsi:nil="true"/>
    <AppVersion xmlns="9d5a90b5-6b9a-4528-a7db-9ddd61bc2b50" xsi:nil="true"/>
    <Student_Groups xmlns="9d5a90b5-6b9a-4528-a7db-9ddd61bc2b50">
      <UserInfo>
        <DisplayName/>
        <AccountId xsi:nil="true"/>
        <AccountType/>
      </UserInfo>
    </Student_Groups>
    <linked xmlns="9d5a90b5-6b9a-4528-a7db-9ddd61bc2b50" xsi:nil="true"/>
    <TeamsChannelId xmlns="9d5a90b5-6b9a-4528-a7db-9ddd61bc2b50" xsi:nil="true"/>
    <Invited_Students xmlns="9d5a90b5-6b9a-4528-a7db-9ddd61bc2b5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21AE92-DE62-4D9C-8F5D-405A0D0EDD9F}">
  <ds:schemaRefs>
    <ds:schemaRef ds:uri="5caa3fe1-921b-4cfa-b3c3-87765ed22c92"/>
    <ds:schemaRef ds:uri="9d5a90b5-6b9a-4528-a7db-9ddd61bc2b5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7BF2CBD-5A68-4CD0-BCBF-A2AC5DEC43D8}">
  <ds:schemaRefs>
    <ds:schemaRef ds:uri="http://purl.org/dc/terms/"/>
    <ds:schemaRef ds:uri="http://purl.org/dc/elements/1.1/"/>
    <ds:schemaRef ds:uri="http://schemas.microsoft.com/office/2006/metadata/properties"/>
    <ds:schemaRef ds:uri="http://www.w3.org/XML/1998/namespace"/>
    <ds:schemaRef ds:uri="http://schemas.openxmlformats.org/package/2006/metadata/core-properties"/>
    <ds:schemaRef ds:uri="http://schemas.microsoft.com/office/infopath/2007/PartnerControls"/>
    <ds:schemaRef ds:uri="http://schemas.microsoft.com/office/2006/documentManagement/types"/>
    <ds:schemaRef ds:uri="5caa3fe1-921b-4cfa-b3c3-87765ed22c92"/>
    <ds:schemaRef ds:uri="9d5a90b5-6b9a-4528-a7db-9ddd61bc2b50"/>
    <ds:schemaRef ds:uri="http://purl.org/dc/dcmitype/"/>
  </ds:schemaRefs>
</ds:datastoreItem>
</file>

<file path=customXml/itemProps3.xml><?xml version="1.0" encoding="utf-8"?>
<ds:datastoreItem xmlns:ds="http://schemas.openxmlformats.org/officeDocument/2006/customXml" ds:itemID="{A74E2C0C-D22F-4287-B7B3-66C8F35865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923</Words>
  <Application>Microsoft Office PowerPoint</Application>
  <PresentationFormat>Widescreen</PresentationFormat>
  <Paragraphs>151</Paragraphs>
  <Slides>19</Slides>
  <Notes>17</Notes>
  <HiddenSlides>1</HiddenSlides>
  <MMClips>14</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Retrospect</vt:lpstr>
      <vt:lpstr>Office Theme</vt:lpstr>
      <vt:lpstr>Evergreen Middle School</vt:lpstr>
      <vt:lpstr>PowerPoint Presentation</vt:lpstr>
      <vt:lpstr>Welcome to Evergreen Curriculum Night</vt:lpstr>
      <vt:lpstr>Welcome to Evergreen Curriculum Night</vt:lpstr>
      <vt:lpstr>PowerPoint Presentation</vt:lpstr>
      <vt:lpstr>PowerPoint Presentation</vt:lpstr>
      <vt:lpstr>For more information about Canvas: </vt:lpstr>
      <vt:lpstr>PowerPoint Presentation</vt:lpstr>
      <vt:lpstr>PowerPoint Presentation</vt:lpstr>
      <vt:lpstr>Sarah Parnell (Last Names A-J)  sparnell@lwsd.org  Dylan Slatton (Last Names K-N) dslatton@lwsd.org    Denise Ozeri (Last Names O-Z)            dozeri@lwsd.org</vt:lpstr>
      <vt:lpstr>Youth Eastside Services (YES)</vt:lpstr>
      <vt:lpstr>Our library Staff  </vt:lpstr>
      <vt:lpstr>Main  Office</vt:lpstr>
      <vt:lpstr>Health Room</vt:lpstr>
      <vt:lpstr>Administrators</vt:lpstr>
      <vt:lpstr> Thank you for being an important part  of our Evergreen community!  </vt:lpstr>
      <vt:lpstr>Evergreen PTSA</vt:lpstr>
      <vt:lpstr>If you need help with Skyward, CANVAS or ParentSquare please scan the QR code and let us know!</vt:lpstr>
      <vt:lpstr>Thank you for attending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6th Grade Math</dc:title>
  <dc:creator>Galbraith, Kendall</dc:creator>
  <cp:lastModifiedBy>Devin Engledew</cp:lastModifiedBy>
  <cp:revision>2</cp:revision>
  <dcterms:created xsi:type="dcterms:W3CDTF">2020-09-30T19:06:11Z</dcterms:created>
  <dcterms:modified xsi:type="dcterms:W3CDTF">2026-09-21T15:37:09Z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0x010100CBB7B574CAC333408E9D10A5B6F508DA</vt:lpwstr>
  </property>
  <property fmtid="{D5CDD505-2E9C-101B-9397-08002B2CF9AE}" pid="3" name="MediaServiceImageTags">
    <vt:lpwstr/>
  </property>
</Properties>
</file>