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6"/>
  </p:notesMasterIdLst>
  <p:sldIdLst>
    <p:sldId id="256" r:id="rId5"/>
    <p:sldId id="267" r:id="rId6"/>
    <p:sldId id="293" r:id="rId7"/>
    <p:sldId id="295" r:id="rId8"/>
    <p:sldId id="305" r:id="rId9"/>
    <p:sldId id="257" r:id="rId10"/>
    <p:sldId id="289" r:id="rId11"/>
    <p:sldId id="296" r:id="rId12"/>
    <p:sldId id="290" r:id="rId13"/>
    <p:sldId id="291" r:id="rId14"/>
    <p:sldId id="292" r:id="rId15"/>
    <p:sldId id="297" r:id="rId16"/>
    <p:sldId id="300" r:id="rId17"/>
    <p:sldId id="299" r:id="rId18"/>
    <p:sldId id="298" r:id="rId19"/>
    <p:sldId id="306" r:id="rId20"/>
    <p:sldId id="336" r:id="rId21"/>
    <p:sldId id="338" r:id="rId22"/>
    <p:sldId id="339" r:id="rId23"/>
    <p:sldId id="337" r:id="rId24"/>
    <p:sldId id="304" r:id="rId25"/>
    <p:sldId id="308" r:id="rId26"/>
    <p:sldId id="309" r:id="rId27"/>
    <p:sldId id="310" r:id="rId28"/>
    <p:sldId id="334" r:id="rId29"/>
    <p:sldId id="335" r:id="rId30"/>
    <p:sldId id="311" r:id="rId31"/>
    <p:sldId id="312" r:id="rId32"/>
    <p:sldId id="307" r:id="rId33"/>
    <p:sldId id="313" r:id="rId34"/>
    <p:sldId id="303" r:id="rId35"/>
    <p:sldId id="302" r:id="rId36"/>
    <p:sldId id="301" r:id="rId37"/>
    <p:sldId id="317" r:id="rId38"/>
    <p:sldId id="314" r:id="rId39"/>
    <p:sldId id="318" r:id="rId40"/>
    <p:sldId id="316" r:id="rId41"/>
    <p:sldId id="321" r:id="rId42"/>
    <p:sldId id="320" r:id="rId43"/>
    <p:sldId id="319" r:id="rId44"/>
    <p:sldId id="324" r:id="rId45"/>
    <p:sldId id="323" r:id="rId46"/>
    <p:sldId id="322" r:id="rId47"/>
    <p:sldId id="327" r:id="rId48"/>
    <p:sldId id="328" r:id="rId49"/>
    <p:sldId id="333" r:id="rId50"/>
    <p:sldId id="330" r:id="rId51"/>
    <p:sldId id="331" r:id="rId52"/>
    <p:sldId id="326" r:id="rId53"/>
    <p:sldId id="332" r:id="rId54"/>
    <p:sldId id="276" r:id="rId5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54F7E"/>
    <a:srgbClr val="000000"/>
    <a:srgbClr val="AF7A11"/>
    <a:srgbClr val="7D9BC1"/>
    <a:srgbClr val="DDDDDD"/>
    <a:srgbClr val="ECAF3B"/>
    <a:srgbClr val="E494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38" autoAdjust="0"/>
    <p:restoredTop sz="86441" autoAdjust="0"/>
  </p:normalViewPr>
  <p:slideViewPr>
    <p:cSldViewPr snapToGrid="0">
      <p:cViewPr varScale="1">
        <p:scale>
          <a:sx n="64" d="100"/>
          <a:sy n="64" d="100"/>
        </p:scale>
        <p:origin x="756" y="44"/>
      </p:cViewPr>
      <p:guideLst/>
    </p:cSldViewPr>
  </p:slideViewPr>
  <p:outlineViewPr>
    <p:cViewPr>
      <p:scale>
        <a:sx n="33" d="100"/>
        <a:sy n="33" d="100"/>
      </p:scale>
      <p:origin x="0" y="-3115"/>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DE790992-42E2-423B-831E-6AA5E0021CBB}" type="datetimeFigureOut">
              <a:rPr lang="en-US" smtClean="0"/>
              <a:t>9/18/2026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FE475AF-F145-44DD-BC99-A3E29994FD6A}" type="slidenum">
              <a:rPr lang="en-US" smtClean="0"/>
              <a:t>‹#›</a:t>
            </a:fld>
            <a:endParaRPr lang="en-US"/>
          </a:p>
        </p:txBody>
      </p:sp>
    </p:spTree>
    <p:extLst>
      <p:ext uri="{BB962C8B-B14F-4D97-AF65-F5344CB8AC3E}">
        <p14:creationId xmlns:p14="http://schemas.microsoft.com/office/powerpoint/2010/main" val="822853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E0E38-8F6D-FFD5-C27F-64323B51D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2FD68-B30E-C587-1747-D60B7308A5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AE94D8-4357-6243-1F03-993E58BE6CC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AEED5F-DBD0-A8CF-DBA7-2966E6CC422F}"/>
              </a:ext>
            </a:extLst>
          </p:cNvPr>
          <p:cNvSpPr>
            <a:spLocks noGrp="1"/>
          </p:cNvSpPr>
          <p:nvPr>
            <p:ph type="sldNum" sz="quarter" idx="5"/>
          </p:nvPr>
        </p:nvSpPr>
        <p:spPr/>
        <p:txBody>
          <a:bodyPr/>
          <a:lstStyle/>
          <a:p>
            <a:fld id="{4FE475AF-F145-44DD-BC99-A3E29994FD6A}" type="slidenum">
              <a:rPr lang="en-US" smtClean="0"/>
              <a:t>3</a:t>
            </a:fld>
            <a:endParaRPr lang="en-US"/>
          </a:p>
        </p:txBody>
      </p:sp>
    </p:spTree>
    <p:extLst>
      <p:ext uri="{BB962C8B-B14F-4D97-AF65-F5344CB8AC3E}">
        <p14:creationId xmlns:p14="http://schemas.microsoft.com/office/powerpoint/2010/main" val="257667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584D61-06B9-3212-1253-6D2809735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517FAA-90DB-8EA8-8986-557F7E37C5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53D7BB-07C7-2EF1-7098-A2A345063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4EDEAA-2D29-8385-7180-21EE25F6B238}"/>
              </a:ext>
            </a:extLst>
          </p:cNvPr>
          <p:cNvSpPr>
            <a:spLocks noGrp="1"/>
          </p:cNvSpPr>
          <p:nvPr>
            <p:ph type="sldNum" sz="quarter" idx="5"/>
          </p:nvPr>
        </p:nvSpPr>
        <p:spPr/>
        <p:txBody>
          <a:bodyPr/>
          <a:lstStyle/>
          <a:p>
            <a:fld id="{4FE475AF-F145-44DD-BC99-A3E29994FD6A}" type="slidenum">
              <a:rPr lang="en-US" smtClean="0"/>
              <a:t>4</a:t>
            </a:fld>
            <a:endParaRPr lang="en-US"/>
          </a:p>
        </p:txBody>
      </p:sp>
    </p:spTree>
    <p:extLst>
      <p:ext uri="{BB962C8B-B14F-4D97-AF65-F5344CB8AC3E}">
        <p14:creationId xmlns:p14="http://schemas.microsoft.com/office/powerpoint/2010/main" val="1314982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64613-BDE3-2326-47B6-85C0C7B536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79EC3-DAA0-013F-1BF0-B996A64F4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0774AF-14E4-9F85-C2F7-DF82A4D85A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0E01E0-8E6B-9CAA-EA4F-808C1BC583F7}"/>
              </a:ext>
            </a:extLst>
          </p:cNvPr>
          <p:cNvSpPr>
            <a:spLocks noGrp="1"/>
          </p:cNvSpPr>
          <p:nvPr>
            <p:ph type="sldNum" sz="quarter" idx="5"/>
          </p:nvPr>
        </p:nvSpPr>
        <p:spPr/>
        <p:txBody>
          <a:bodyPr/>
          <a:lstStyle/>
          <a:p>
            <a:fld id="{4FE475AF-F145-44DD-BC99-A3E29994FD6A}" type="slidenum">
              <a:rPr lang="en-US" smtClean="0"/>
              <a:t>5</a:t>
            </a:fld>
            <a:endParaRPr lang="en-US"/>
          </a:p>
        </p:txBody>
      </p:sp>
    </p:spTree>
    <p:extLst>
      <p:ext uri="{BB962C8B-B14F-4D97-AF65-F5344CB8AC3E}">
        <p14:creationId xmlns:p14="http://schemas.microsoft.com/office/powerpoint/2010/main" val="13006610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FE475AF-F145-44DD-BC99-A3E29994FD6A}" type="slidenum">
              <a:rPr lang="en-US" smtClean="0"/>
              <a:t>6</a:t>
            </a:fld>
            <a:endParaRPr lang="en-US"/>
          </a:p>
        </p:txBody>
      </p:sp>
    </p:spTree>
    <p:extLst>
      <p:ext uri="{BB962C8B-B14F-4D97-AF65-F5344CB8AC3E}">
        <p14:creationId xmlns:p14="http://schemas.microsoft.com/office/powerpoint/2010/main" val="8001835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8E86DC-67CE-CF82-7F55-1DDFAA7353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04F77D-A98D-1D8B-222C-D17062F295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094BB9-E132-AF24-5067-2B650A292E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3EE675-423F-2E98-7459-5BBB3F74F2E9}"/>
              </a:ext>
            </a:extLst>
          </p:cNvPr>
          <p:cNvSpPr>
            <a:spLocks noGrp="1"/>
          </p:cNvSpPr>
          <p:nvPr>
            <p:ph type="sldNum" sz="quarter" idx="5"/>
          </p:nvPr>
        </p:nvSpPr>
        <p:spPr/>
        <p:txBody>
          <a:bodyPr/>
          <a:lstStyle/>
          <a:p>
            <a:fld id="{4FE475AF-F145-44DD-BC99-A3E29994FD6A}" type="slidenum">
              <a:rPr lang="en-US" smtClean="0"/>
              <a:t>7</a:t>
            </a:fld>
            <a:endParaRPr lang="en-US"/>
          </a:p>
        </p:txBody>
      </p:sp>
    </p:spTree>
    <p:extLst>
      <p:ext uri="{BB962C8B-B14F-4D97-AF65-F5344CB8AC3E}">
        <p14:creationId xmlns:p14="http://schemas.microsoft.com/office/powerpoint/2010/main" val="2521877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484DB-CF9E-250B-6A48-F9ECE32080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67292D-6290-0CE2-C4A2-6B4A45CD0F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D4E963-8CC3-54AE-3298-4919FA18D41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2EC68A-7534-CE10-EFD6-0A4AB7E4482E}"/>
              </a:ext>
            </a:extLst>
          </p:cNvPr>
          <p:cNvSpPr>
            <a:spLocks noGrp="1"/>
          </p:cNvSpPr>
          <p:nvPr>
            <p:ph type="sldNum" sz="quarter" idx="5"/>
          </p:nvPr>
        </p:nvSpPr>
        <p:spPr/>
        <p:txBody>
          <a:bodyPr/>
          <a:lstStyle/>
          <a:p>
            <a:fld id="{4FE475AF-F145-44DD-BC99-A3E29994FD6A}" type="slidenum">
              <a:rPr lang="en-US" smtClean="0"/>
              <a:t>8</a:t>
            </a:fld>
            <a:endParaRPr lang="en-US"/>
          </a:p>
        </p:txBody>
      </p:sp>
    </p:spTree>
    <p:extLst>
      <p:ext uri="{BB962C8B-B14F-4D97-AF65-F5344CB8AC3E}">
        <p14:creationId xmlns:p14="http://schemas.microsoft.com/office/powerpoint/2010/main" val="39016166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67C46-17CB-A440-70BB-00437973F1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04C07-BFE8-9DC5-BD6F-016259DDFF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E8941E-FC21-447D-E5F9-04563D490A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55E4B8-4E38-5095-CF8C-156E722DBD31}"/>
              </a:ext>
            </a:extLst>
          </p:cNvPr>
          <p:cNvSpPr>
            <a:spLocks noGrp="1"/>
          </p:cNvSpPr>
          <p:nvPr>
            <p:ph type="sldNum" sz="quarter" idx="5"/>
          </p:nvPr>
        </p:nvSpPr>
        <p:spPr/>
        <p:txBody>
          <a:bodyPr/>
          <a:lstStyle/>
          <a:p>
            <a:fld id="{4FE475AF-F145-44DD-BC99-A3E29994FD6A}" type="slidenum">
              <a:rPr lang="en-US" smtClean="0"/>
              <a:t>9</a:t>
            </a:fld>
            <a:endParaRPr lang="en-US"/>
          </a:p>
        </p:txBody>
      </p:sp>
    </p:spTree>
    <p:extLst>
      <p:ext uri="{BB962C8B-B14F-4D97-AF65-F5344CB8AC3E}">
        <p14:creationId xmlns:p14="http://schemas.microsoft.com/office/powerpoint/2010/main" val="2190897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A0034-634B-554E-B219-531EC5E6B9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D7F611-DCA2-4A3F-A744-AC0A147F3D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8BE44A-D543-BC12-9CA2-BBCF8D8F0C9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6988940-0306-E55E-B363-20AC9470BC06}"/>
              </a:ext>
            </a:extLst>
          </p:cNvPr>
          <p:cNvSpPr>
            <a:spLocks noGrp="1"/>
          </p:cNvSpPr>
          <p:nvPr>
            <p:ph type="sldNum" sz="quarter" idx="5"/>
          </p:nvPr>
        </p:nvSpPr>
        <p:spPr/>
        <p:txBody>
          <a:bodyPr/>
          <a:lstStyle/>
          <a:p>
            <a:fld id="{4FE475AF-F145-44DD-BC99-A3E29994FD6A}" type="slidenum">
              <a:rPr lang="en-US" smtClean="0"/>
              <a:t>10</a:t>
            </a:fld>
            <a:endParaRPr lang="en-US"/>
          </a:p>
        </p:txBody>
      </p:sp>
    </p:spTree>
    <p:extLst>
      <p:ext uri="{BB962C8B-B14F-4D97-AF65-F5344CB8AC3E}">
        <p14:creationId xmlns:p14="http://schemas.microsoft.com/office/powerpoint/2010/main" val="35161577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0D374-3441-4F68-24A0-7B62893D3E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159DF0-C342-B198-94B3-E20A52A583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B2EEA6-A10B-A8EA-14CC-5836FFC84B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9F20AC0-0D6E-7AE4-A8A0-91DAB1168E95}"/>
              </a:ext>
            </a:extLst>
          </p:cNvPr>
          <p:cNvSpPr>
            <a:spLocks noGrp="1"/>
          </p:cNvSpPr>
          <p:nvPr>
            <p:ph type="sldNum" sz="quarter" idx="5"/>
          </p:nvPr>
        </p:nvSpPr>
        <p:spPr/>
        <p:txBody>
          <a:bodyPr/>
          <a:lstStyle/>
          <a:p>
            <a:fld id="{4FE475AF-F145-44DD-BC99-A3E29994FD6A}" type="slidenum">
              <a:rPr lang="en-US" smtClean="0"/>
              <a:t>11</a:t>
            </a:fld>
            <a:endParaRPr lang="en-US"/>
          </a:p>
        </p:txBody>
      </p:sp>
    </p:spTree>
    <p:extLst>
      <p:ext uri="{BB962C8B-B14F-4D97-AF65-F5344CB8AC3E}">
        <p14:creationId xmlns:p14="http://schemas.microsoft.com/office/powerpoint/2010/main" val="20364231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8DE92-68AB-2074-3DBE-70F0CB15D3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5DBD7F-CCE8-B030-ACBF-6DCD1AAE4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DA4C2-4920-19BC-A812-473453AC9F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0F7E98-ACD5-1938-A1F6-CF0D0AC031C7}"/>
              </a:ext>
            </a:extLst>
          </p:cNvPr>
          <p:cNvSpPr>
            <a:spLocks noGrp="1"/>
          </p:cNvSpPr>
          <p:nvPr>
            <p:ph type="sldNum" sz="quarter" idx="5"/>
          </p:nvPr>
        </p:nvSpPr>
        <p:spPr/>
        <p:txBody>
          <a:bodyPr/>
          <a:lstStyle/>
          <a:p>
            <a:fld id="{4FE475AF-F145-44DD-BC99-A3E29994FD6A}" type="slidenum">
              <a:rPr lang="en-US" smtClean="0"/>
              <a:t>12</a:t>
            </a:fld>
            <a:endParaRPr lang="en-US"/>
          </a:p>
        </p:txBody>
      </p:sp>
    </p:spTree>
    <p:extLst>
      <p:ext uri="{BB962C8B-B14F-4D97-AF65-F5344CB8AC3E}">
        <p14:creationId xmlns:p14="http://schemas.microsoft.com/office/powerpoint/2010/main" val="8715650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D924B-4E07-9D36-6090-441EC76AA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4C1482-66B3-2366-CD74-8922951BE7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0EB8E0-D367-C907-DF86-53CACB14FD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CCCF39-E2D7-2506-0382-772EE21F87BB}"/>
              </a:ext>
            </a:extLst>
          </p:cNvPr>
          <p:cNvSpPr>
            <a:spLocks noGrp="1"/>
          </p:cNvSpPr>
          <p:nvPr>
            <p:ph type="sldNum" sz="quarter" idx="5"/>
          </p:nvPr>
        </p:nvSpPr>
        <p:spPr/>
        <p:txBody>
          <a:bodyPr/>
          <a:lstStyle/>
          <a:p>
            <a:fld id="{4FE475AF-F145-44DD-BC99-A3E29994FD6A}" type="slidenum">
              <a:rPr lang="en-US" smtClean="0"/>
              <a:t>13</a:t>
            </a:fld>
            <a:endParaRPr lang="en-US"/>
          </a:p>
        </p:txBody>
      </p:sp>
    </p:spTree>
    <p:extLst>
      <p:ext uri="{BB962C8B-B14F-4D97-AF65-F5344CB8AC3E}">
        <p14:creationId xmlns:p14="http://schemas.microsoft.com/office/powerpoint/2010/main" val="2688267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4E3D6-BB3D-6A73-89AA-AC6F68C386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B2289-B269-EBE7-B901-8EED16E55C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06CC7A-B5BE-C602-E731-39F53AFCD52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8AF32E-66FE-05E0-6798-71EE5CFBCE47}"/>
              </a:ext>
            </a:extLst>
          </p:cNvPr>
          <p:cNvSpPr>
            <a:spLocks noGrp="1"/>
          </p:cNvSpPr>
          <p:nvPr>
            <p:ph type="sldNum" sz="quarter" idx="5"/>
          </p:nvPr>
        </p:nvSpPr>
        <p:spPr/>
        <p:txBody>
          <a:bodyPr/>
          <a:lstStyle/>
          <a:p>
            <a:fld id="{4FE475AF-F145-44DD-BC99-A3E29994FD6A}" type="slidenum">
              <a:rPr lang="en-US" smtClean="0"/>
              <a:t>14</a:t>
            </a:fld>
            <a:endParaRPr lang="en-US"/>
          </a:p>
        </p:txBody>
      </p:sp>
    </p:spTree>
    <p:extLst>
      <p:ext uri="{BB962C8B-B14F-4D97-AF65-F5344CB8AC3E}">
        <p14:creationId xmlns:p14="http://schemas.microsoft.com/office/powerpoint/2010/main" val="19278397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E6BAC2-359F-14A0-04F0-E2B4ACB65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90580-D35D-4147-AA70-291BCBEFE1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D5F081-3E2D-B0CF-138B-7EA423DD542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7463A27-2179-E13B-498E-3D37DC605B95}"/>
              </a:ext>
            </a:extLst>
          </p:cNvPr>
          <p:cNvSpPr>
            <a:spLocks noGrp="1"/>
          </p:cNvSpPr>
          <p:nvPr>
            <p:ph type="sldNum" sz="quarter" idx="5"/>
          </p:nvPr>
        </p:nvSpPr>
        <p:spPr/>
        <p:txBody>
          <a:bodyPr/>
          <a:lstStyle/>
          <a:p>
            <a:fld id="{4FE475AF-F145-44DD-BC99-A3E29994FD6A}" type="slidenum">
              <a:rPr lang="en-US" smtClean="0"/>
              <a:t>15</a:t>
            </a:fld>
            <a:endParaRPr lang="en-US"/>
          </a:p>
        </p:txBody>
      </p:sp>
    </p:spTree>
    <p:extLst>
      <p:ext uri="{BB962C8B-B14F-4D97-AF65-F5344CB8AC3E}">
        <p14:creationId xmlns:p14="http://schemas.microsoft.com/office/powerpoint/2010/main" val="3153599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35F83-F4A3-B5C6-0F27-529D437DB5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EC94AA-2E4D-3D28-FFD2-73A2FE5050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C6A43E-BE52-3AA7-8400-A143403693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33D32C-3A70-09FF-A25B-48589B720627}"/>
              </a:ext>
            </a:extLst>
          </p:cNvPr>
          <p:cNvSpPr>
            <a:spLocks noGrp="1"/>
          </p:cNvSpPr>
          <p:nvPr>
            <p:ph type="sldNum" sz="quarter" idx="5"/>
          </p:nvPr>
        </p:nvSpPr>
        <p:spPr/>
        <p:txBody>
          <a:bodyPr/>
          <a:lstStyle/>
          <a:p>
            <a:fld id="{4FE475AF-F145-44DD-BC99-A3E29994FD6A}" type="slidenum">
              <a:rPr lang="en-US" smtClean="0"/>
              <a:t>16</a:t>
            </a:fld>
            <a:endParaRPr lang="en-US"/>
          </a:p>
        </p:txBody>
      </p:sp>
    </p:spTree>
    <p:extLst>
      <p:ext uri="{BB962C8B-B14F-4D97-AF65-F5344CB8AC3E}">
        <p14:creationId xmlns:p14="http://schemas.microsoft.com/office/powerpoint/2010/main" val="37888542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B55126-2864-6F95-7A95-05A03FDB7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70F271-EF3D-B92D-0B10-059828C94A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29BE23-1834-4C57-61E6-F0E7F5FCEA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389F11-A897-CE4C-BFA2-5D212B801CF1}"/>
              </a:ext>
            </a:extLst>
          </p:cNvPr>
          <p:cNvSpPr>
            <a:spLocks noGrp="1"/>
          </p:cNvSpPr>
          <p:nvPr>
            <p:ph type="sldNum" sz="quarter" idx="5"/>
          </p:nvPr>
        </p:nvSpPr>
        <p:spPr/>
        <p:txBody>
          <a:bodyPr/>
          <a:lstStyle/>
          <a:p>
            <a:fld id="{4FE475AF-F145-44DD-BC99-A3E29994FD6A}" type="slidenum">
              <a:rPr lang="en-US" smtClean="0"/>
              <a:t>17</a:t>
            </a:fld>
            <a:endParaRPr lang="en-US"/>
          </a:p>
        </p:txBody>
      </p:sp>
    </p:spTree>
    <p:extLst>
      <p:ext uri="{BB962C8B-B14F-4D97-AF65-F5344CB8AC3E}">
        <p14:creationId xmlns:p14="http://schemas.microsoft.com/office/powerpoint/2010/main" val="11549228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8CBADB-79F8-9460-1583-9461852751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9CB216-01F2-E0AD-9C89-126C061015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528050-8ADE-4B82-BE47-1E51DB988F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5C29EA-F3A8-B476-A342-93C59E2C1B07}"/>
              </a:ext>
            </a:extLst>
          </p:cNvPr>
          <p:cNvSpPr>
            <a:spLocks noGrp="1"/>
          </p:cNvSpPr>
          <p:nvPr>
            <p:ph type="sldNum" sz="quarter" idx="5"/>
          </p:nvPr>
        </p:nvSpPr>
        <p:spPr/>
        <p:txBody>
          <a:bodyPr/>
          <a:lstStyle/>
          <a:p>
            <a:fld id="{4FE475AF-F145-44DD-BC99-A3E29994FD6A}" type="slidenum">
              <a:rPr lang="en-US" smtClean="0"/>
              <a:t>18</a:t>
            </a:fld>
            <a:endParaRPr lang="en-US"/>
          </a:p>
        </p:txBody>
      </p:sp>
    </p:spTree>
    <p:extLst>
      <p:ext uri="{BB962C8B-B14F-4D97-AF65-F5344CB8AC3E}">
        <p14:creationId xmlns:p14="http://schemas.microsoft.com/office/powerpoint/2010/main" val="30979418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102A0-AABC-2E4E-407C-72550F1C46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CECD1B-E4AE-C115-6BD3-0BA3FB628F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AC444C-A891-D6B5-148C-0570E8D18E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666643F-B0BD-4E85-EBD7-2AEABD3612EB}"/>
              </a:ext>
            </a:extLst>
          </p:cNvPr>
          <p:cNvSpPr>
            <a:spLocks noGrp="1"/>
          </p:cNvSpPr>
          <p:nvPr>
            <p:ph type="sldNum" sz="quarter" idx="5"/>
          </p:nvPr>
        </p:nvSpPr>
        <p:spPr/>
        <p:txBody>
          <a:bodyPr/>
          <a:lstStyle/>
          <a:p>
            <a:fld id="{4FE475AF-F145-44DD-BC99-A3E29994FD6A}" type="slidenum">
              <a:rPr lang="en-US" smtClean="0"/>
              <a:t>19</a:t>
            </a:fld>
            <a:endParaRPr lang="en-US"/>
          </a:p>
        </p:txBody>
      </p:sp>
    </p:spTree>
    <p:extLst>
      <p:ext uri="{BB962C8B-B14F-4D97-AF65-F5344CB8AC3E}">
        <p14:creationId xmlns:p14="http://schemas.microsoft.com/office/powerpoint/2010/main" val="3523353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BB5AA-9428-1321-1FA8-BC8276EFEC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1FCD61-597C-EA7F-7C19-0D63E737F9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ABAE23-9093-C416-09EE-2B6F831A6E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20120F6-A97B-982C-BA33-C717139426F3}"/>
              </a:ext>
            </a:extLst>
          </p:cNvPr>
          <p:cNvSpPr>
            <a:spLocks noGrp="1"/>
          </p:cNvSpPr>
          <p:nvPr>
            <p:ph type="sldNum" sz="quarter" idx="5"/>
          </p:nvPr>
        </p:nvSpPr>
        <p:spPr/>
        <p:txBody>
          <a:bodyPr/>
          <a:lstStyle/>
          <a:p>
            <a:fld id="{4FE475AF-F145-44DD-BC99-A3E29994FD6A}" type="slidenum">
              <a:rPr lang="en-US" smtClean="0"/>
              <a:t>20</a:t>
            </a:fld>
            <a:endParaRPr lang="en-US"/>
          </a:p>
        </p:txBody>
      </p:sp>
    </p:spTree>
    <p:extLst>
      <p:ext uri="{BB962C8B-B14F-4D97-AF65-F5344CB8AC3E}">
        <p14:creationId xmlns:p14="http://schemas.microsoft.com/office/powerpoint/2010/main" val="2496917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E06D-6F35-B97F-D87F-73FCAD4C73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E02413-A96E-4B90-5D0F-186ACE0048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7F48B-953F-0F38-7D40-83F9455E5C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ABE7BE-D7A6-AC69-FEF9-D520D33DBB69}"/>
              </a:ext>
            </a:extLst>
          </p:cNvPr>
          <p:cNvSpPr>
            <a:spLocks noGrp="1"/>
          </p:cNvSpPr>
          <p:nvPr>
            <p:ph type="sldNum" sz="quarter" idx="5"/>
          </p:nvPr>
        </p:nvSpPr>
        <p:spPr/>
        <p:txBody>
          <a:bodyPr/>
          <a:lstStyle/>
          <a:p>
            <a:fld id="{4FE475AF-F145-44DD-BC99-A3E29994FD6A}" type="slidenum">
              <a:rPr lang="en-US" smtClean="0"/>
              <a:t>21</a:t>
            </a:fld>
            <a:endParaRPr lang="en-US"/>
          </a:p>
        </p:txBody>
      </p:sp>
    </p:spTree>
    <p:extLst>
      <p:ext uri="{BB962C8B-B14F-4D97-AF65-F5344CB8AC3E}">
        <p14:creationId xmlns:p14="http://schemas.microsoft.com/office/powerpoint/2010/main" val="23316793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B797E-A266-178A-8239-3659E13539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4A800F-5EB7-695C-B86B-BFC9FBBC90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51AE9BD-9AB0-6E4F-8C69-4A48D2421F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1D5847-A986-3C21-A245-BB0688C11158}"/>
              </a:ext>
            </a:extLst>
          </p:cNvPr>
          <p:cNvSpPr>
            <a:spLocks noGrp="1"/>
          </p:cNvSpPr>
          <p:nvPr>
            <p:ph type="sldNum" sz="quarter" idx="5"/>
          </p:nvPr>
        </p:nvSpPr>
        <p:spPr/>
        <p:txBody>
          <a:bodyPr/>
          <a:lstStyle/>
          <a:p>
            <a:fld id="{4FE475AF-F145-44DD-BC99-A3E29994FD6A}" type="slidenum">
              <a:rPr lang="en-US" smtClean="0"/>
              <a:t>22</a:t>
            </a:fld>
            <a:endParaRPr lang="en-US"/>
          </a:p>
        </p:txBody>
      </p:sp>
    </p:spTree>
    <p:extLst>
      <p:ext uri="{BB962C8B-B14F-4D97-AF65-F5344CB8AC3E}">
        <p14:creationId xmlns:p14="http://schemas.microsoft.com/office/powerpoint/2010/main" val="18455148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9D9097-8D3A-CCFD-0598-9FD53EE70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2BA7E1-0115-532E-44DD-D0D8139415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4ED66D-1DC1-8B24-D6F0-B9A4FDAEDE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67C2361-198E-CED7-0281-2D63C93141D9}"/>
              </a:ext>
            </a:extLst>
          </p:cNvPr>
          <p:cNvSpPr>
            <a:spLocks noGrp="1"/>
          </p:cNvSpPr>
          <p:nvPr>
            <p:ph type="sldNum" sz="quarter" idx="5"/>
          </p:nvPr>
        </p:nvSpPr>
        <p:spPr/>
        <p:txBody>
          <a:bodyPr/>
          <a:lstStyle/>
          <a:p>
            <a:fld id="{4FE475AF-F145-44DD-BC99-A3E29994FD6A}" type="slidenum">
              <a:rPr lang="en-US" smtClean="0"/>
              <a:t>23</a:t>
            </a:fld>
            <a:endParaRPr lang="en-US"/>
          </a:p>
        </p:txBody>
      </p:sp>
    </p:spTree>
    <p:extLst>
      <p:ext uri="{BB962C8B-B14F-4D97-AF65-F5344CB8AC3E}">
        <p14:creationId xmlns:p14="http://schemas.microsoft.com/office/powerpoint/2010/main" val="49649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1B4C8-5969-F9CF-A8A2-4B54C8164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50B1E-10FE-DBCA-6C48-20393D8265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30CD72-29B2-03CC-5180-784A8E64AD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73A766A-9709-7A4C-F362-0776FB095985}"/>
              </a:ext>
            </a:extLst>
          </p:cNvPr>
          <p:cNvSpPr>
            <a:spLocks noGrp="1"/>
          </p:cNvSpPr>
          <p:nvPr>
            <p:ph type="sldNum" sz="quarter" idx="5"/>
          </p:nvPr>
        </p:nvSpPr>
        <p:spPr/>
        <p:txBody>
          <a:bodyPr/>
          <a:lstStyle/>
          <a:p>
            <a:fld id="{4FE475AF-F145-44DD-BC99-A3E29994FD6A}" type="slidenum">
              <a:rPr lang="en-US" smtClean="0"/>
              <a:t>24</a:t>
            </a:fld>
            <a:endParaRPr lang="en-US"/>
          </a:p>
        </p:txBody>
      </p:sp>
    </p:spTree>
    <p:extLst>
      <p:ext uri="{BB962C8B-B14F-4D97-AF65-F5344CB8AC3E}">
        <p14:creationId xmlns:p14="http://schemas.microsoft.com/office/powerpoint/2010/main" val="16300183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EAD8B-FF4E-AA5B-6299-41766EA3F1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E51E5C-A719-CFB2-4739-BB10AB0DAB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A6E99E-90DE-A7B3-EA93-266068ED1E8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1A18B4B-232B-1844-F872-B8E8B851AE78}"/>
              </a:ext>
            </a:extLst>
          </p:cNvPr>
          <p:cNvSpPr>
            <a:spLocks noGrp="1"/>
          </p:cNvSpPr>
          <p:nvPr>
            <p:ph type="sldNum" sz="quarter" idx="5"/>
          </p:nvPr>
        </p:nvSpPr>
        <p:spPr/>
        <p:txBody>
          <a:bodyPr/>
          <a:lstStyle/>
          <a:p>
            <a:fld id="{4FE475AF-F145-44DD-BC99-A3E29994FD6A}" type="slidenum">
              <a:rPr lang="en-US" smtClean="0"/>
              <a:t>25</a:t>
            </a:fld>
            <a:endParaRPr lang="en-US"/>
          </a:p>
        </p:txBody>
      </p:sp>
    </p:spTree>
    <p:extLst>
      <p:ext uri="{BB962C8B-B14F-4D97-AF65-F5344CB8AC3E}">
        <p14:creationId xmlns:p14="http://schemas.microsoft.com/office/powerpoint/2010/main" val="28857926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7EC0DC-D3A4-B659-88B0-589815565D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8FD0A-F016-0969-51AC-87DF3E15E4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BF3316-F41C-3FE6-66F1-76EAF02CA9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B416723-B632-E3F5-B5F3-256A0B69C14B}"/>
              </a:ext>
            </a:extLst>
          </p:cNvPr>
          <p:cNvSpPr>
            <a:spLocks noGrp="1"/>
          </p:cNvSpPr>
          <p:nvPr>
            <p:ph type="sldNum" sz="quarter" idx="5"/>
          </p:nvPr>
        </p:nvSpPr>
        <p:spPr/>
        <p:txBody>
          <a:bodyPr/>
          <a:lstStyle/>
          <a:p>
            <a:fld id="{4FE475AF-F145-44DD-BC99-A3E29994FD6A}" type="slidenum">
              <a:rPr lang="en-US" smtClean="0"/>
              <a:t>26</a:t>
            </a:fld>
            <a:endParaRPr lang="en-US"/>
          </a:p>
        </p:txBody>
      </p:sp>
    </p:spTree>
    <p:extLst>
      <p:ext uri="{BB962C8B-B14F-4D97-AF65-F5344CB8AC3E}">
        <p14:creationId xmlns:p14="http://schemas.microsoft.com/office/powerpoint/2010/main" val="1378301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C065A-7BB7-3637-04E4-21B8C19308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E78A07-D6AE-7861-F4F3-35B9656724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A5EC3C-FE64-EC7E-5208-68641CA3A4C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07AB1D-C895-54C9-496B-7814B6D0A9AB}"/>
              </a:ext>
            </a:extLst>
          </p:cNvPr>
          <p:cNvSpPr>
            <a:spLocks noGrp="1"/>
          </p:cNvSpPr>
          <p:nvPr>
            <p:ph type="sldNum" sz="quarter" idx="5"/>
          </p:nvPr>
        </p:nvSpPr>
        <p:spPr/>
        <p:txBody>
          <a:bodyPr/>
          <a:lstStyle/>
          <a:p>
            <a:fld id="{4FE475AF-F145-44DD-BC99-A3E29994FD6A}" type="slidenum">
              <a:rPr lang="en-US" smtClean="0"/>
              <a:t>27</a:t>
            </a:fld>
            <a:endParaRPr lang="en-US"/>
          </a:p>
        </p:txBody>
      </p:sp>
    </p:spTree>
    <p:extLst>
      <p:ext uri="{BB962C8B-B14F-4D97-AF65-F5344CB8AC3E}">
        <p14:creationId xmlns:p14="http://schemas.microsoft.com/office/powerpoint/2010/main" val="12268446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83AD5-A397-C8EE-48E7-14929F44F3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F44392-80AF-5C1E-EA1E-A28FB5BC0B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E28CA7-9651-AF52-7785-4BE1DB451E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D50E84-C06B-D1A5-B726-5B4162E78425}"/>
              </a:ext>
            </a:extLst>
          </p:cNvPr>
          <p:cNvSpPr>
            <a:spLocks noGrp="1"/>
          </p:cNvSpPr>
          <p:nvPr>
            <p:ph type="sldNum" sz="quarter" idx="5"/>
          </p:nvPr>
        </p:nvSpPr>
        <p:spPr/>
        <p:txBody>
          <a:bodyPr/>
          <a:lstStyle/>
          <a:p>
            <a:fld id="{4FE475AF-F145-44DD-BC99-A3E29994FD6A}" type="slidenum">
              <a:rPr lang="en-US" smtClean="0"/>
              <a:t>28</a:t>
            </a:fld>
            <a:endParaRPr lang="en-US"/>
          </a:p>
        </p:txBody>
      </p:sp>
    </p:spTree>
    <p:extLst>
      <p:ext uri="{BB962C8B-B14F-4D97-AF65-F5344CB8AC3E}">
        <p14:creationId xmlns:p14="http://schemas.microsoft.com/office/powerpoint/2010/main" val="22713443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4388E-83F0-3C4D-2B5B-21ED8B11B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C8D36-8ADA-91BD-2160-D364742C32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23F203-1D2D-E75B-71A3-987F27C8DF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57E911D-819C-9C14-3E0D-C125627263FC}"/>
              </a:ext>
            </a:extLst>
          </p:cNvPr>
          <p:cNvSpPr>
            <a:spLocks noGrp="1"/>
          </p:cNvSpPr>
          <p:nvPr>
            <p:ph type="sldNum" sz="quarter" idx="5"/>
          </p:nvPr>
        </p:nvSpPr>
        <p:spPr/>
        <p:txBody>
          <a:bodyPr/>
          <a:lstStyle/>
          <a:p>
            <a:fld id="{4FE475AF-F145-44DD-BC99-A3E29994FD6A}" type="slidenum">
              <a:rPr lang="en-US" smtClean="0"/>
              <a:t>29</a:t>
            </a:fld>
            <a:endParaRPr lang="en-US"/>
          </a:p>
        </p:txBody>
      </p:sp>
    </p:spTree>
    <p:extLst>
      <p:ext uri="{BB962C8B-B14F-4D97-AF65-F5344CB8AC3E}">
        <p14:creationId xmlns:p14="http://schemas.microsoft.com/office/powerpoint/2010/main" val="41776214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D6CBFA-8CCA-6F01-55F1-81F675B70A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3A75D4-E888-F0EB-F491-D044B6CB7E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76A618-F9F4-E2B3-4E32-2DEE2EBCA3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EAED9D-32AF-ABC4-F78C-6CD07E434D06}"/>
              </a:ext>
            </a:extLst>
          </p:cNvPr>
          <p:cNvSpPr>
            <a:spLocks noGrp="1"/>
          </p:cNvSpPr>
          <p:nvPr>
            <p:ph type="sldNum" sz="quarter" idx="5"/>
          </p:nvPr>
        </p:nvSpPr>
        <p:spPr/>
        <p:txBody>
          <a:bodyPr/>
          <a:lstStyle/>
          <a:p>
            <a:fld id="{4FE475AF-F145-44DD-BC99-A3E29994FD6A}" type="slidenum">
              <a:rPr lang="en-US" smtClean="0"/>
              <a:t>30</a:t>
            </a:fld>
            <a:endParaRPr lang="en-US"/>
          </a:p>
        </p:txBody>
      </p:sp>
    </p:spTree>
    <p:extLst>
      <p:ext uri="{BB962C8B-B14F-4D97-AF65-F5344CB8AC3E}">
        <p14:creationId xmlns:p14="http://schemas.microsoft.com/office/powerpoint/2010/main" val="18766334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EA74B-19CC-6F97-C701-500D5E4909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BB5A23-A5A7-7F4D-B22D-97EA37A3B4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7BFE6-00FA-E9EC-386E-ABCE1B72DB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BA6776-44AF-7C57-ADBD-52C7DFAB38BA}"/>
              </a:ext>
            </a:extLst>
          </p:cNvPr>
          <p:cNvSpPr>
            <a:spLocks noGrp="1"/>
          </p:cNvSpPr>
          <p:nvPr>
            <p:ph type="sldNum" sz="quarter" idx="5"/>
          </p:nvPr>
        </p:nvSpPr>
        <p:spPr/>
        <p:txBody>
          <a:bodyPr/>
          <a:lstStyle/>
          <a:p>
            <a:fld id="{4FE475AF-F145-44DD-BC99-A3E29994FD6A}" type="slidenum">
              <a:rPr lang="en-US" smtClean="0"/>
              <a:t>31</a:t>
            </a:fld>
            <a:endParaRPr lang="en-US"/>
          </a:p>
        </p:txBody>
      </p:sp>
    </p:spTree>
    <p:extLst>
      <p:ext uri="{BB962C8B-B14F-4D97-AF65-F5344CB8AC3E}">
        <p14:creationId xmlns:p14="http://schemas.microsoft.com/office/powerpoint/2010/main" val="24217472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C487F-14EB-72E4-4F6E-9E4B6FD32A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0B765E-FAF1-D6A8-441B-C5124810C4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70DB9-8BC6-83C4-C501-F7BE338065B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74EE8D1-7234-B700-1570-3CA341EBACAC}"/>
              </a:ext>
            </a:extLst>
          </p:cNvPr>
          <p:cNvSpPr>
            <a:spLocks noGrp="1"/>
          </p:cNvSpPr>
          <p:nvPr>
            <p:ph type="sldNum" sz="quarter" idx="5"/>
          </p:nvPr>
        </p:nvSpPr>
        <p:spPr/>
        <p:txBody>
          <a:bodyPr/>
          <a:lstStyle/>
          <a:p>
            <a:fld id="{4FE475AF-F145-44DD-BC99-A3E29994FD6A}" type="slidenum">
              <a:rPr lang="en-US" smtClean="0"/>
              <a:t>32</a:t>
            </a:fld>
            <a:endParaRPr lang="en-US"/>
          </a:p>
        </p:txBody>
      </p:sp>
    </p:spTree>
    <p:extLst>
      <p:ext uri="{BB962C8B-B14F-4D97-AF65-F5344CB8AC3E}">
        <p14:creationId xmlns:p14="http://schemas.microsoft.com/office/powerpoint/2010/main" val="4737475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4B17A-217F-A8B0-FCA6-3FE51ADE03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487D82-CAC2-E384-E271-E7FCC5B0BF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626FC2-020E-2293-E256-4625F3BD63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5B05FE6-E08F-8B29-A944-A802792EC074}"/>
              </a:ext>
            </a:extLst>
          </p:cNvPr>
          <p:cNvSpPr>
            <a:spLocks noGrp="1"/>
          </p:cNvSpPr>
          <p:nvPr>
            <p:ph type="sldNum" sz="quarter" idx="5"/>
          </p:nvPr>
        </p:nvSpPr>
        <p:spPr/>
        <p:txBody>
          <a:bodyPr/>
          <a:lstStyle/>
          <a:p>
            <a:fld id="{4FE475AF-F145-44DD-BC99-A3E29994FD6A}" type="slidenum">
              <a:rPr lang="en-US" smtClean="0"/>
              <a:t>33</a:t>
            </a:fld>
            <a:endParaRPr lang="en-US"/>
          </a:p>
        </p:txBody>
      </p:sp>
    </p:spTree>
    <p:extLst>
      <p:ext uri="{BB962C8B-B14F-4D97-AF65-F5344CB8AC3E}">
        <p14:creationId xmlns:p14="http://schemas.microsoft.com/office/powerpoint/2010/main" val="14871805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9EC04-D98F-A972-3220-A54EE164D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46256-D91E-5B6D-D470-3818DE0D6B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5EC671-14BA-7117-7A1E-A7A2C21129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1767597-6105-9E01-AF33-F4513CDD9245}"/>
              </a:ext>
            </a:extLst>
          </p:cNvPr>
          <p:cNvSpPr>
            <a:spLocks noGrp="1"/>
          </p:cNvSpPr>
          <p:nvPr>
            <p:ph type="sldNum" sz="quarter" idx="5"/>
          </p:nvPr>
        </p:nvSpPr>
        <p:spPr/>
        <p:txBody>
          <a:bodyPr/>
          <a:lstStyle/>
          <a:p>
            <a:fld id="{4FE475AF-F145-44DD-BC99-A3E29994FD6A}" type="slidenum">
              <a:rPr lang="en-US" smtClean="0"/>
              <a:t>34</a:t>
            </a:fld>
            <a:endParaRPr lang="en-US"/>
          </a:p>
        </p:txBody>
      </p:sp>
    </p:spTree>
    <p:extLst>
      <p:ext uri="{BB962C8B-B14F-4D97-AF65-F5344CB8AC3E}">
        <p14:creationId xmlns:p14="http://schemas.microsoft.com/office/powerpoint/2010/main" val="139612860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A6AC2-E3B5-C1C1-A144-852A5CA40A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B2901-B768-73DD-82E4-20F2E3AA0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835D9A-B78C-AD8A-4BF5-B0461EAC57A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3390841-1AF6-93F3-F839-50AE4EC5F57A}"/>
              </a:ext>
            </a:extLst>
          </p:cNvPr>
          <p:cNvSpPr>
            <a:spLocks noGrp="1"/>
          </p:cNvSpPr>
          <p:nvPr>
            <p:ph type="sldNum" sz="quarter" idx="5"/>
          </p:nvPr>
        </p:nvSpPr>
        <p:spPr/>
        <p:txBody>
          <a:bodyPr/>
          <a:lstStyle/>
          <a:p>
            <a:fld id="{4FE475AF-F145-44DD-BC99-A3E29994FD6A}" type="slidenum">
              <a:rPr lang="en-US" smtClean="0"/>
              <a:t>35</a:t>
            </a:fld>
            <a:endParaRPr lang="en-US"/>
          </a:p>
        </p:txBody>
      </p:sp>
    </p:spTree>
    <p:extLst>
      <p:ext uri="{BB962C8B-B14F-4D97-AF65-F5344CB8AC3E}">
        <p14:creationId xmlns:p14="http://schemas.microsoft.com/office/powerpoint/2010/main" val="36731134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5518C5-3631-3511-4DD5-8358B96F05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DB831E-744E-C9EB-9EDE-DFC7CEDE96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18CC19-A445-2F64-8AA4-62F113B3882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F12875-F34B-3D1E-D272-914B9A9B509E}"/>
              </a:ext>
            </a:extLst>
          </p:cNvPr>
          <p:cNvSpPr>
            <a:spLocks noGrp="1"/>
          </p:cNvSpPr>
          <p:nvPr>
            <p:ph type="sldNum" sz="quarter" idx="5"/>
          </p:nvPr>
        </p:nvSpPr>
        <p:spPr/>
        <p:txBody>
          <a:bodyPr/>
          <a:lstStyle/>
          <a:p>
            <a:fld id="{4FE475AF-F145-44DD-BC99-A3E29994FD6A}" type="slidenum">
              <a:rPr lang="en-US" smtClean="0"/>
              <a:t>36</a:t>
            </a:fld>
            <a:endParaRPr lang="en-US"/>
          </a:p>
        </p:txBody>
      </p:sp>
    </p:spTree>
    <p:extLst>
      <p:ext uri="{BB962C8B-B14F-4D97-AF65-F5344CB8AC3E}">
        <p14:creationId xmlns:p14="http://schemas.microsoft.com/office/powerpoint/2010/main" val="7676478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A30CF-10E1-C84F-4A5A-6FE8ECE9E4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76AA2-9581-6EC4-F889-15FC6A737E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8C8B6A-6CE8-B4B8-30C3-3F46890905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408AB98-97F1-D19B-AB3D-52CE03243CBE}"/>
              </a:ext>
            </a:extLst>
          </p:cNvPr>
          <p:cNvSpPr>
            <a:spLocks noGrp="1"/>
          </p:cNvSpPr>
          <p:nvPr>
            <p:ph type="sldNum" sz="quarter" idx="5"/>
          </p:nvPr>
        </p:nvSpPr>
        <p:spPr/>
        <p:txBody>
          <a:bodyPr/>
          <a:lstStyle/>
          <a:p>
            <a:fld id="{4FE475AF-F145-44DD-BC99-A3E29994FD6A}" type="slidenum">
              <a:rPr lang="en-US" smtClean="0"/>
              <a:t>37</a:t>
            </a:fld>
            <a:endParaRPr lang="en-US"/>
          </a:p>
        </p:txBody>
      </p:sp>
    </p:spTree>
    <p:extLst>
      <p:ext uri="{BB962C8B-B14F-4D97-AF65-F5344CB8AC3E}">
        <p14:creationId xmlns:p14="http://schemas.microsoft.com/office/powerpoint/2010/main" val="11420443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C1FF8-E89A-6627-734A-238747400E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DDAB0-BBCD-66B7-D047-A59B32521A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1CDACA-886E-6CA9-1F0A-8D739C5F9C4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E691342-0281-0124-C2DF-B50E0CFAB32A}"/>
              </a:ext>
            </a:extLst>
          </p:cNvPr>
          <p:cNvSpPr>
            <a:spLocks noGrp="1"/>
          </p:cNvSpPr>
          <p:nvPr>
            <p:ph type="sldNum" sz="quarter" idx="5"/>
          </p:nvPr>
        </p:nvSpPr>
        <p:spPr/>
        <p:txBody>
          <a:bodyPr/>
          <a:lstStyle/>
          <a:p>
            <a:fld id="{4FE475AF-F145-44DD-BC99-A3E29994FD6A}" type="slidenum">
              <a:rPr lang="en-US" smtClean="0"/>
              <a:t>38</a:t>
            </a:fld>
            <a:endParaRPr lang="en-US"/>
          </a:p>
        </p:txBody>
      </p:sp>
    </p:spTree>
    <p:extLst>
      <p:ext uri="{BB962C8B-B14F-4D97-AF65-F5344CB8AC3E}">
        <p14:creationId xmlns:p14="http://schemas.microsoft.com/office/powerpoint/2010/main" val="10264299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13B18-0E73-CD02-2687-EBC41F388D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9F0815-ED86-5D5D-489D-84C42FC8CD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E1BA43-8D46-8DCE-2F47-647157183E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31FDB1E-9D45-C058-121B-68D34953FABB}"/>
              </a:ext>
            </a:extLst>
          </p:cNvPr>
          <p:cNvSpPr>
            <a:spLocks noGrp="1"/>
          </p:cNvSpPr>
          <p:nvPr>
            <p:ph type="sldNum" sz="quarter" idx="5"/>
          </p:nvPr>
        </p:nvSpPr>
        <p:spPr/>
        <p:txBody>
          <a:bodyPr/>
          <a:lstStyle/>
          <a:p>
            <a:fld id="{4FE475AF-F145-44DD-BC99-A3E29994FD6A}" type="slidenum">
              <a:rPr lang="en-US" smtClean="0"/>
              <a:t>39</a:t>
            </a:fld>
            <a:endParaRPr lang="en-US"/>
          </a:p>
        </p:txBody>
      </p:sp>
    </p:spTree>
    <p:extLst>
      <p:ext uri="{BB962C8B-B14F-4D97-AF65-F5344CB8AC3E}">
        <p14:creationId xmlns:p14="http://schemas.microsoft.com/office/powerpoint/2010/main" val="192953292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23B7C-A8B6-297E-A7A2-D32B9CB00E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4CA73F-348C-BA66-ADD0-238DB40045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283FB4-C29D-1307-FC66-FF04877A1E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FB91392-67A8-B2C2-CBC5-CB8B083A4172}"/>
              </a:ext>
            </a:extLst>
          </p:cNvPr>
          <p:cNvSpPr>
            <a:spLocks noGrp="1"/>
          </p:cNvSpPr>
          <p:nvPr>
            <p:ph type="sldNum" sz="quarter" idx="5"/>
          </p:nvPr>
        </p:nvSpPr>
        <p:spPr/>
        <p:txBody>
          <a:bodyPr/>
          <a:lstStyle/>
          <a:p>
            <a:fld id="{4FE475AF-F145-44DD-BC99-A3E29994FD6A}" type="slidenum">
              <a:rPr lang="en-US" smtClean="0"/>
              <a:t>40</a:t>
            </a:fld>
            <a:endParaRPr lang="en-US"/>
          </a:p>
        </p:txBody>
      </p:sp>
    </p:spTree>
    <p:extLst>
      <p:ext uri="{BB962C8B-B14F-4D97-AF65-F5344CB8AC3E}">
        <p14:creationId xmlns:p14="http://schemas.microsoft.com/office/powerpoint/2010/main" val="390952052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616F0D-8234-3302-7D4B-9189250D97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DA8D33-B6BA-14BF-EB45-6C16D873A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D9014-2E4D-03B3-A290-BA6F59ABB1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930674-0EA9-3F91-A2D9-1F5EF352ACBE}"/>
              </a:ext>
            </a:extLst>
          </p:cNvPr>
          <p:cNvSpPr>
            <a:spLocks noGrp="1"/>
          </p:cNvSpPr>
          <p:nvPr>
            <p:ph type="sldNum" sz="quarter" idx="5"/>
          </p:nvPr>
        </p:nvSpPr>
        <p:spPr/>
        <p:txBody>
          <a:bodyPr/>
          <a:lstStyle/>
          <a:p>
            <a:fld id="{4FE475AF-F145-44DD-BC99-A3E29994FD6A}" type="slidenum">
              <a:rPr lang="en-US" smtClean="0"/>
              <a:t>41</a:t>
            </a:fld>
            <a:endParaRPr lang="en-US"/>
          </a:p>
        </p:txBody>
      </p:sp>
    </p:spTree>
    <p:extLst>
      <p:ext uri="{BB962C8B-B14F-4D97-AF65-F5344CB8AC3E}">
        <p14:creationId xmlns:p14="http://schemas.microsoft.com/office/powerpoint/2010/main" val="124927665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D5FB45-D976-7C5C-256B-0F98971851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F7B14-C436-3959-C8D2-D5F6C65196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36B09-620E-3805-5252-6006CF9941C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E59E8D9-9FED-5C1F-0495-E6960559011E}"/>
              </a:ext>
            </a:extLst>
          </p:cNvPr>
          <p:cNvSpPr>
            <a:spLocks noGrp="1"/>
          </p:cNvSpPr>
          <p:nvPr>
            <p:ph type="sldNum" sz="quarter" idx="5"/>
          </p:nvPr>
        </p:nvSpPr>
        <p:spPr/>
        <p:txBody>
          <a:bodyPr/>
          <a:lstStyle/>
          <a:p>
            <a:fld id="{4FE475AF-F145-44DD-BC99-A3E29994FD6A}" type="slidenum">
              <a:rPr lang="en-US" smtClean="0"/>
              <a:t>42</a:t>
            </a:fld>
            <a:endParaRPr lang="en-US"/>
          </a:p>
        </p:txBody>
      </p:sp>
    </p:spTree>
    <p:extLst>
      <p:ext uri="{BB962C8B-B14F-4D97-AF65-F5344CB8AC3E}">
        <p14:creationId xmlns:p14="http://schemas.microsoft.com/office/powerpoint/2010/main" val="262860861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1D315-0651-4B91-6A93-E40EF38755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FB3444-FF33-BAFF-EB24-452C770EE5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6C0859-B26A-72B7-9A9E-9AEDF5FC841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B7C1B2-1DBD-7490-B15D-763424E48B2D}"/>
              </a:ext>
            </a:extLst>
          </p:cNvPr>
          <p:cNvSpPr>
            <a:spLocks noGrp="1"/>
          </p:cNvSpPr>
          <p:nvPr>
            <p:ph type="sldNum" sz="quarter" idx="5"/>
          </p:nvPr>
        </p:nvSpPr>
        <p:spPr/>
        <p:txBody>
          <a:bodyPr/>
          <a:lstStyle/>
          <a:p>
            <a:fld id="{4FE475AF-F145-44DD-BC99-A3E29994FD6A}" type="slidenum">
              <a:rPr lang="en-US" smtClean="0"/>
              <a:t>43</a:t>
            </a:fld>
            <a:endParaRPr lang="en-US"/>
          </a:p>
        </p:txBody>
      </p:sp>
    </p:spTree>
    <p:extLst>
      <p:ext uri="{BB962C8B-B14F-4D97-AF65-F5344CB8AC3E}">
        <p14:creationId xmlns:p14="http://schemas.microsoft.com/office/powerpoint/2010/main" val="29440146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0F5D1-9E81-B703-D0CF-411FC024EA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71840-8BC4-1034-3A1D-481C8B62A5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183883-4418-8189-4654-413FCA40578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D26FDED-479B-D7C0-563C-AC15403270A0}"/>
              </a:ext>
            </a:extLst>
          </p:cNvPr>
          <p:cNvSpPr>
            <a:spLocks noGrp="1"/>
          </p:cNvSpPr>
          <p:nvPr>
            <p:ph type="sldNum" sz="quarter" idx="5"/>
          </p:nvPr>
        </p:nvSpPr>
        <p:spPr/>
        <p:txBody>
          <a:bodyPr/>
          <a:lstStyle/>
          <a:p>
            <a:fld id="{4FE475AF-F145-44DD-BC99-A3E29994FD6A}" type="slidenum">
              <a:rPr lang="en-US" smtClean="0"/>
              <a:t>44</a:t>
            </a:fld>
            <a:endParaRPr lang="en-US"/>
          </a:p>
        </p:txBody>
      </p:sp>
    </p:spTree>
    <p:extLst>
      <p:ext uri="{BB962C8B-B14F-4D97-AF65-F5344CB8AC3E}">
        <p14:creationId xmlns:p14="http://schemas.microsoft.com/office/powerpoint/2010/main" val="23114316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167DA-0BA0-C65B-6728-D4439DA29E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584CC2-4AE3-023E-ECD1-DAE6DD3622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869C8E-64C6-83FA-1BEC-F7744871FA1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511207E-64C0-285B-615E-9AB49D360F0D}"/>
              </a:ext>
            </a:extLst>
          </p:cNvPr>
          <p:cNvSpPr>
            <a:spLocks noGrp="1"/>
          </p:cNvSpPr>
          <p:nvPr>
            <p:ph type="sldNum" sz="quarter" idx="5"/>
          </p:nvPr>
        </p:nvSpPr>
        <p:spPr/>
        <p:txBody>
          <a:bodyPr/>
          <a:lstStyle/>
          <a:p>
            <a:fld id="{4FE475AF-F145-44DD-BC99-A3E29994FD6A}" type="slidenum">
              <a:rPr lang="en-US" smtClean="0"/>
              <a:t>45</a:t>
            </a:fld>
            <a:endParaRPr lang="en-US"/>
          </a:p>
        </p:txBody>
      </p:sp>
    </p:spTree>
    <p:extLst>
      <p:ext uri="{BB962C8B-B14F-4D97-AF65-F5344CB8AC3E}">
        <p14:creationId xmlns:p14="http://schemas.microsoft.com/office/powerpoint/2010/main" val="8378549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C832C-7D54-4D1C-B6FF-132565033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5E91D-F6F5-4831-91F1-185CCC2F2A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DFC971-090D-4C48-ECFE-CD3BCD21BF2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5A2886-4BAD-8239-297D-9FD94F23135A}"/>
              </a:ext>
            </a:extLst>
          </p:cNvPr>
          <p:cNvSpPr>
            <a:spLocks noGrp="1"/>
          </p:cNvSpPr>
          <p:nvPr>
            <p:ph type="sldNum" sz="quarter" idx="5"/>
          </p:nvPr>
        </p:nvSpPr>
        <p:spPr/>
        <p:txBody>
          <a:bodyPr/>
          <a:lstStyle/>
          <a:p>
            <a:fld id="{4FE475AF-F145-44DD-BC99-A3E29994FD6A}" type="slidenum">
              <a:rPr lang="en-US" smtClean="0"/>
              <a:t>46</a:t>
            </a:fld>
            <a:endParaRPr lang="en-US"/>
          </a:p>
        </p:txBody>
      </p:sp>
    </p:spTree>
    <p:extLst>
      <p:ext uri="{BB962C8B-B14F-4D97-AF65-F5344CB8AC3E}">
        <p14:creationId xmlns:p14="http://schemas.microsoft.com/office/powerpoint/2010/main" val="31360761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D592F-A503-8E55-A22B-951146D49B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84AF96-4798-6086-AC37-3DE585AE0E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B7C01C-3198-78F0-455A-CC1E66CDA4E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46F4A9-3FF4-1340-2F9D-B8ED55C18A39}"/>
              </a:ext>
            </a:extLst>
          </p:cNvPr>
          <p:cNvSpPr>
            <a:spLocks noGrp="1"/>
          </p:cNvSpPr>
          <p:nvPr>
            <p:ph type="sldNum" sz="quarter" idx="5"/>
          </p:nvPr>
        </p:nvSpPr>
        <p:spPr/>
        <p:txBody>
          <a:bodyPr/>
          <a:lstStyle/>
          <a:p>
            <a:fld id="{4FE475AF-F145-44DD-BC99-A3E29994FD6A}" type="slidenum">
              <a:rPr lang="en-US" smtClean="0"/>
              <a:t>47</a:t>
            </a:fld>
            <a:endParaRPr lang="en-US"/>
          </a:p>
        </p:txBody>
      </p:sp>
    </p:spTree>
    <p:extLst>
      <p:ext uri="{BB962C8B-B14F-4D97-AF65-F5344CB8AC3E}">
        <p14:creationId xmlns:p14="http://schemas.microsoft.com/office/powerpoint/2010/main" val="281471170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DBB6C-2AD9-9D49-619C-1E8A27492A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1A86F-2185-7B6F-2195-33CFB45F0A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D49796-780F-4439-B7EB-0E43615422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9E23E70-903D-50EE-BD54-2719EC6BDC94}"/>
              </a:ext>
            </a:extLst>
          </p:cNvPr>
          <p:cNvSpPr>
            <a:spLocks noGrp="1"/>
          </p:cNvSpPr>
          <p:nvPr>
            <p:ph type="sldNum" sz="quarter" idx="5"/>
          </p:nvPr>
        </p:nvSpPr>
        <p:spPr/>
        <p:txBody>
          <a:bodyPr/>
          <a:lstStyle/>
          <a:p>
            <a:fld id="{4FE475AF-F145-44DD-BC99-A3E29994FD6A}" type="slidenum">
              <a:rPr lang="en-US" smtClean="0"/>
              <a:t>48</a:t>
            </a:fld>
            <a:endParaRPr lang="en-US"/>
          </a:p>
        </p:txBody>
      </p:sp>
    </p:spTree>
    <p:extLst>
      <p:ext uri="{BB962C8B-B14F-4D97-AF65-F5344CB8AC3E}">
        <p14:creationId xmlns:p14="http://schemas.microsoft.com/office/powerpoint/2010/main" val="10025729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27096A-89B2-AE97-1B26-C79D44813F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FAF243-725F-CA5E-5F0A-8CA9A11D48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84F035-C470-C36D-E510-334AD8C752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81A3FCE-7B81-407D-933D-FCF6902EEE3A}"/>
              </a:ext>
            </a:extLst>
          </p:cNvPr>
          <p:cNvSpPr>
            <a:spLocks noGrp="1"/>
          </p:cNvSpPr>
          <p:nvPr>
            <p:ph type="sldNum" sz="quarter" idx="5"/>
          </p:nvPr>
        </p:nvSpPr>
        <p:spPr/>
        <p:txBody>
          <a:bodyPr/>
          <a:lstStyle/>
          <a:p>
            <a:fld id="{4FE475AF-F145-44DD-BC99-A3E29994FD6A}" type="slidenum">
              <a:rPr lang="en-US" smtClean="0"/>
              <a:t>49</a:t>
            </a:fld>
            <a:endParaRPr lang="en-US"/>
          </a:p>
        </p:txBody>
      </p:sp>
    </p:spTree>
    <p:extLst>
      <p:ext uri="{BB962C8B-B14F-4D97-AF65-F5344CB8AC3E}">
        <p14:creationId xmlns:p14="http://schemas.microsoft.com/office/powerpoint/2010/main" val="27812716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744A8-701B-BD15-4C03-4D11A7249A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5D88D6-7BF2-7035-B041-AA6F8CD64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9A63E4-2DDA-83D7-7CAA-B9329A8F7A0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75A7F02-798C-7EDF-9179-97898CE00A1D}"/>
              </a:ext>
            </a:extLst>
          </p:cNvPr>
          <p:cNvSpPr>
            <a:spLocks noGrp="1"/>
          </p:cNvSpPr>
          <p:nvPr>
            <p:ph type="sldNum" sz="quarter" idx="5"/>
          </p:nvPr>
        </p:nvSpPr>
        <p:spPr/>
        <p:txBody>
          <a:bodyPr/>
          <a:lstStyle/>
          <a:p>
            <a:fld id="{4FE475AF-F145-44DD-BC99-A3E29994FD6A}" type="slidenum">
              <a:rPr lang="en-US" smtClean="0"/>
              <a:t>50</a:t>
            </a:fld>
            <a:endParaRPr lang="en-US"/>
          </a:p>
        </p:txBody>
      </p:sp>
    </p:spTree>
    <p:extLst>
      <p:ext uri="{BB962C8B-B14F-4D97-AF65-F5344CB8AC3E}">
        <p14:creationId xmlns:p14="http://schemas.microsoft.com/office/powerpoint/2010/main" val="439947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3A3DF-BD0F-282A-7950-42C44B8BBFB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ED34368-6ABC-1B7D-C890-6EDC1A1A1C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E0345C-2200-DFD7-49BA-48F65844A7D2}"/>
              </a:ext>
            </a:extLst>
          </p:cNvPr>
          <p:cNvSpPr>
            <a:spLocks noGrp="1"/>
          </p:cNvSpPr>
          <p:nvPr>
            <p:ph type="dt" sz="half" idx="10"/>
          </p:nvPr>
        </p:nvSpPr>
        <p:spPr/>
        <p:txBody>
          <a:bodyPr/>
          <a:lstStyle/>
          <a:p>
            <a:fld id="{F88C2496-008B-4C80-9B9F-5365BAE441E4}" type="datetimeFigureOut">
              <a:rPr lang="en-US" smtClean="0"/>
              <a:t>9/18/2026</a:t>
            </a:fld>
            <a:endParaRPr lang="en-US"/>
          </a:p>
        </p:txBody>
      </p:sp>
      <p:sp>
        <p:nvSpPr>
          <p:cNvPr id="5" name="Footer Placeholder 4">
            <a:extLst>
              <a:ext uri="{FF2B5EF4-FFF2-40B4-BE49-F238E27FC236}">
                <a16:creationId xmlns:a16="http://schemas.microsoft.com/office/drawing/2014/main" id="{E4394756-4F29-017B-8695-5EAC2AFD8C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763C19-EA00-DCE2-8562-1EBC84BB6608}"/>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655683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51D5B-BB6F-0305-7575-8816A90894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9586F7-4551-4E53-2BB9-555E679D766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0BDA81-F67B-359D-34E8-ACFA39241C1E}"/>
              </a:ext>
            </a:extLst>
          </p:cNvPr>
          <p:cNvSpPr>
            <a:spLocks noGrp="1"/>
          </p:cNvSpPr>
          <p:nvPr>
            <p:ph type="dt" sz="half" idx="10"/>
          </p:nvPr>
        </p:nvSpPr>
        <p:spPr/>
        <p:txBody>
          <a:bodyPr/>
          <a:lstStyle/>
          <a:p>
            <a:fld id="{F88C2496-008B-4C80-9B9F-5365BAE441E4}" type="datetimeFigureOut">
              <a:rPr lang="en-US" smtClean="0"/>
              <a:t>9/18/2026</a:t>
            </a:fld>
            <a:endParaRPr lang="en-US"/>
          </a:p>
        </p:txBody>
      </p:sp>
      <p:sp>
        <p:nvSpPr>
          <p:cNvPr id="5" name="Footer Placeholder 4">
            <a:extLst>
              <a:ext uri="{FF2B5EF4-FFF2-40B4-BE49-F238E27FC236}">
                <a16:creationId xmlns:a16="http://schemas.microsoft.com/office/drawing/2014/main" id="{9114A091-08FA-19E8-DB71-831A012734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A8672E-A946-161D-030F-7FA75228A98A}"/>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41687500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F7081-BC0D-0F9F-14C9-9816A5F443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600C82-9E41-51E7-E606-C7745E7939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A5A9F7-EC60-FCA8-75B3-4738D6AABB3E}"/>
              </a:ext>
            </a:extLst>
          </p:cNvPr>
          <p:cNvSpPr>
            <a:spLocks noGrp="1"/>
          </p:cNvSpPr>
          <p:nvPr>
            <p:ph type="dt" sz="half" idx="10"/>
          </p:nvPr>
        </p:nvSpPr>
        <p:spPr/>
        <p:txBody>
          <a:bodyPr/>
          <a:lstStyle/>
          <a:p>
            <a:fld id="{F88C2496-008B-4C80-9B9F-5365BAE441E4}" type="datetimeFigureOut">
              <a:rPr lang="en-US" smtClean="0"/>
              <a:t>9/18/2026</a:t>
            </a:fld>
            <a:endParaRPr lang="en-US"/>
          </a:p>
        </p:txBody>
      </p:sp>
      <p:sp>
        <p:nvSpPr>
          <p:cNvPr id="5" name="Footer Placeholder 4">
            <a:extLst>
              <a:ext uri="{FF2B5EF4-FFF2-40B4-BE49-F238E27FC236}">
                <a16:creationId xmlns:a16="http://schemas.microsoft.com/office/drawing/2014/main" id="{967DBC7B-BD65-3792-3571-91F57E6C3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CEFE79-64CE-A8F2-106F-339A0D95AB0F}"/>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17320769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8249B-A7B8-85FB-1D30-6BB7C59D536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62E8C6-9B6B-22EC-C706-15C0BCE1316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B386986-C191-70FD-4233-82634039E9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CAA86D-616D-3B51-AADE-61C5BD09DD6C}"/>
              </a:ext>
            </a:extLst>
          </p:cNvPr>
          <p:cNvSpPr>
            <a:spLocks noGrp="1"/>
          </p:cNvSpPr>
          <p:nvPr>
            <p:ph type="dt" sz="half" idx="10"/>
          </p:nvPr>
        </p:nvSpPr>
        <p:spPr/>
        <p:txBody>
          <a:bodyPr/>
          <a:lstStyle/>
          <a:p>
            <a:fld id="{F88C2496-008B-4C80-9B9F-5365BAE441E4}" type="datetimeFigureOut">
              <a:rPr lang="en-US" smtClean="0"/>
              <a:t>9/18/2026</a:t>
            </a:fld>
            <a:endParaRPr lang="en-US"/>
          </a:p>
        </p:txBody>
      </p:sp>
      <p:sp>
        <p:nvSpPr>
          <p:cNvPr id="6" name="Footer Placeholder 5">
            <a:extLst>
              <a:ext uri="{FF2B5EF4-FFF2-40B4-BE49-F238E27FC236}">
                <a16:creationId xmlns:a16="http://schemas.microsoft.com/office/drawing/2014/main" id="{F3E2853C-EB2A-A97B-BAEB-977829AEE0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2DCBF9-4104-DD37-DF0F-DBB016CA4B3E}"/>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2411186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EB18C-7A61-EFB8-ED62-600E7C241C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20CC35-4165-CC75-740C-BE63ABB786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0A4305A-46BF-7701-7933-25C9A190BF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5910196-BBEC-CE5D-2DE4-38AC18FFC8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DD196EF-CFE1-AAE0-3EAB-EA1BE63C30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DCB5F21-50EF-323C-F3B7-BAC3E8C4B3F4}"/>
              </a:ext>
            </a:extLst>
          </p:cNvPr>
          <p:cNvSpPr>
            <a:spLocks noGrp="1"/>
          </p:cNvSpPr>
          <p:nvPr>
            <p:ph type="dt" sz="half" idx="10"/>
          </p:nvPr>
        </p:nvSpPr>
        <p:spPr/>
        <p:txBody>
          <a:bodyPr/>
          <a:lstStyle/>
          <a:p>
            <a:fld id="{F88C2496-008B-4C80-9B9F-5365BAE441E4}" type="datetimeFigureOut">
              <a:rPr lang="en-US" smtClean="0"/>
              <a:t>9/18/2026</a:t>
            </a:fld>
            <a:endParaRPr lang="en-US"/>
          </a:p>
        </p:txBody>
      </p:sp>
      <p:sp>
        <p:nvSpPr>
          <p:cNvPr id="8" name="Footer Placeholder 7">
            <a:extLst>
              <a:ext uri="{FF2B5EF4-FFF2-40B4-BE49-F238E27FC236}">
                <a16:creationId xmlns:a16="http://schemas.microsoft.com/office/drawing/2014/main" id="{D391E784-F5D9-6D9C-3E88-059C396075D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E3DB4C8-FAA8-E75A-EB27-1003FA7A9ED9}"/>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16853578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63C5A-EEC6-4D0E-1337-313F329CE2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00150FD-2006-9D48-3A83-DBFC9667C3AF}"/>
              </a:ext>
            </a:extLst>
          </p:cNvPr>
          <p:cNvSpPr>
            <a:spLocks noGrp="1"/>
          </p:cNvSpPr>
          <p:nvPr>
            <p:ph type="dt" sz="half" idx="10"/>
          </p:nvPr>
        </p:nvSpPr>
        <p:spPr/>
        <p:txBody>
          <a:bodyPr/>
          <a:lstStyle/>
          <a:p>
            <a:fld id="{F88C2496-008B-4C80-9B9F-5365BAE441E4}" type="datetimeFigureOut">
              <a:rPr lang="en-US" smtClean="0"/>
              <a:t>9/18/2026</a:t>
            </a:fld>
            <a:endParaRPr lang="en-US"/>
          </a:p>
        </p:txBody>
      </p:sp>
      <p:sp>
        <p:nvSpPr>
          <p:cNvPr id="4" name="Footer Placeholder 3">
            <a:extLst>
              <a:ext uri="{FF2B5EF4-FFF2-40B4-BE49-F238E27FC236}">
                <a16:creationId xmlns:a16="http://schemas.microsoft.com/office/drawing/2014/main" id="{53554C3A-D33F-7FC1-5EAD-E40AA1526D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51178DD-4AA5-F8C2-A683-AEA50696502B}"/>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3517351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008191-45D6-DCBB-A3A2-816E0B47C522}"/>
              </a:ext>
            </a:extLst>
          </p:cNvPr>
          <p:cNvSpPr>
            <a:spLocks noGrp="1"/>
          </p:cNvSpPr>
          <p:nvPr>
            <p:ph type="dt" sz="half" idx="10"/>
          </p:nvPr>
        </p:nvSpPr>
        <p:spPr/>
        <p:txBody>
          <a:bodyPr/>
          <a:lstStyle/>
          <a:p>
            <a:fld id="{F88C2496-008B-4C80-9B9F-5365BAE441E4}" type="datetimeFigureOut">
              <a:rPr lang="en-US" smtClean="0"/>
              <a:t>9/18/2026</a:t>
            </a:fld>
            <a:endParaRPr lang="en-US"/>
          </a:p>
        </p:txBody>
      </p:sp>
      <p:sp>
        <p:nvSpPr>
          <p:cNvPr id="3" name="Footer Placeholder 2">
            <a:extLst>
              <a:ext uri="{FF2B5EF4-FFF2-40B4-BE49-F238E27FC236}">
                <a16:creationId xmlns:a16="http://schemas.microsoft.com/office/drawing/2014/main" id="{77EFF7DC-2C5F-FAEA-ADB7-33D14A328A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E6F5E43-44AF-B60A-7482-AC00305BDFD8}"/>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16349475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09951-8DA5-6CEE-3AAB-2EAA9794A5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4E87789-1C76-29C0-9B62-41ADB2BB97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B83867-5D27-4A7A-822E-8C92D5CCD4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EE5EA15-8C74-2E44-8C76-B60210580754}"/>
              </a:ext>
            </a:extLst>
          </p:cNvPr>
          <p:cNvSpPr>
            <a:spLocks noGrp="1"/>
          </p:cNvSpPr>
          <p:nvPr>
            <p:ph type="dt" sz="half" idx="10"/>
          </p:nvPr>
        </p:nvSpPr>
        <p:spPr/>
        <p:txBody>
          <a:bodyPr/>
          <a:lstStyle/>
          <a:p>
            <a:fld id="{F88C2496-008B-4C80-9B9F-5365BAE441E4}" type="datetimeFigureOut">
              <a:rPr lang="en-US" smtClean="0"/>
              <a:t>9/18/2026</a:t>
            </a:fld>
            <a:endParaRPr lang="en-US"/>
          </a:p>
        </p:txBody>
      </p:sp>
      <p:sp>
        <p:nvSpPr>
          <p:cNvPr id="6" name="Footer Placeholder 5">
            <a:extLst>
              <a:ext uri="{FF2B5EF4-FFF2-40B4-BE49-F238E27FC236}">
                <a16:creationId xmlns:a16="http://schemas.microsoft.com/office/drawing/2014/main" id="{28695660-C001-5CF2-4078-93FF786DF1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E321B6-3DCF-644B-4F05-E2A58623A335}"/>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320875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4714F-8C10-66FD-BD40-E491A3C7F2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E4B7FE-8C1A-C579-B7DF-AC8073146E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FABEB2-A8F3-219B-5A33-B77A1D01E8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43A2DD-C564-FE83-E44A-E6EE920811A1}"/>
              </a:ext>
            </a:extLst>
          </p:cNvPr>
          <p:cNvSpPr>
            <a:spLocks noGrp="1"/>
          </p:cNvSpPr>
          <p:nvPr>
            <p:ph type="dt" sz="half" idx="10"/>
          </p:nvPr>
        </p:nvSpPr>
        <p:spPr/>
        <p:txBody>
          <a:bodyPr/>
          <a:lstStyle/>
          <a:p>
            <a:fld id="{F88C2496-008B-4C80-9B9F-5365BAE441E4}" type="datetimeFigureOut">
              <a:rPr lang="en-US" smtClean="0"/>
              <a:t>9/18/2026</a:t>
            </a:fld>
            <a:endParaRPr lang="en-US"/>
          </a:p>
        </p:txBody>
      </p:sp>
      <p:sp>
        <p:nvSpPr>
          <p:cNvPr id="6" name="Footer Placeholder 5">
            <a:extLst>
              <a:ext uri="{FF2B5EF4-FFF2-40B4-BE49-F238E27FC236}">
                <a16:creationId xmlns:a16="http://schemas.microsoft.com/office/drawing/2014/main" id="{E23DE49E-93A1-F134-A70B-8C574D00B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38ECA-F4BF-5579-E439-CFB0F95C544C}"/>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3786049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93553-1A43-B11F-910D-4D5123BB9A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989D87-3214-DB72-ABD9-57378D8C535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D87BEB-A6C9-C7EC-859C-43320C3FD0C0}"/>
              </a:ext>
            </a:extLst>
          </p:cNvPr>
          <p:cNvSpPr>
            <a:spLocks noGrp="1"/>
          </p:cNvSpPr>
          <p:nvPr>
            <p:ph type="dt" sz="half" idx="10"/>
          </p:nvPr>
        </p:nvSpPr>
        <p:spPr/>
        <p:txBody>
          <a:bodyPr/>
          <a:lstStyle/>
          <a:p>
            <a:fld id="{F88C2496-008B-4C80-9B9F-5365BAE441E4}" type="datetimeFigureOut">
              <a:rPr lang="en-US" smtClean="0"/>
              <a:t>9/18/2026</a:t>
            </a:fld>
            <a:endParaRPr lang="en-US"/>
          </a:p>
        </p:txBody>
      </p:sp>
      <p:sp>
        <p:nvSpPr>
          <p:cNvPr id="5" name="Footer Placeholder 4">
            <a:extLst>
              <a:ext uri="{FF2B5EF4-FFF2-40B4-BE49-F238E27FC236}">
                <a16:creationId xmlns:a16="http://schemas.microsoft.com/office/drawing/2014/main" id="{C70BDC89-C81C-6B44-C3F9-946634D3B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ED6070-A14A-15A9-016D-4E7C9072F2D5}"/>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2301893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F14D15-07DA-B831-7ED1-231C55995A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51DE59F-E9A6-7272-C591-A8506B52A5D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B6E313-1475-A73E-EA14-3A82B71BD0C7}"/>
              </a:ext>
            </a:extLst>
          </p:cNvPr>
          <p:cNvSpPr>
            <a:spLocks noGrp="1"/>
          </p:cNvSpPr>
          <p:nvPr>
            <p:ph type="dt" sz="half" idx="10"/>
          </p:nvPr>
        </p:nvSpPr>
        <p:spPr/>
        <p:txBody>
          <a:bodyPr/>
          <a:lstStyle/>
          <a:p>
            <a:fld id="{F88C2496-008B-4C80-9B9F-5365BAE441E4}" type="datetimeFigureOut">
              <a:rPr lang="en-US" smtClean="0"/>
              <a:t>9/18/2026</a:t>
            </a:fld>
            <a:endParaRPr lang="en-US"/>
          </a:p>
        </p:txBody>
      </p:sp>
      <p:sp>
        <p:nvSpPr>
          <p:cNvPr id="5" name="Footer Placeholder 4">
            <a:extLst>
              <a:ext uri="{FF2B5EF4-FFF2-40B4-BE49-F238E27FC236}">
                <a16:creationId xmlns:a16="http://schemas.microsoft.com/office/drawing/2014/main" id="{7F178184-DC0D-D427-16DE-3EC59E13CD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16AF7F-AB17-BB9C-040C-076255D86CD7}"/>
              </a:ext>
            </a:extLst>
          </p:cNvPr>
          <p:cNvSpPr>
            <a:spLocks noGrp="1"/>
          </p:cNvSpPr>
          <p:nvPr>
            <p:ph type="sldNum" sz="quarter" idx="12"/>
          </p:nvPr>
        </p:nvSpPr>
        <p:spPr/>
        <p:txBody>
          <a:bodyPr/>
          <a:lstStyle/>
          <a:p>
            <a:fld id="{7DC68443-FF7C-498B-94DD-586110B4BB38}" type="slidenum">
              <a:rPr lang="en-US" smtClean="0"/>
              <a:t>‹#›</a:t>
            </a:fld>
            <a:endParaRPr lang="en-US"/>
          </a:p>
        </p:txBody>
      </p:sp>
    </p:spTree>
    <p:extLst>
      <p:ext uri="{BB962C8B-B14F-4D97-AF65-F5344CB8AC3E}">
        <p14:creationId xmlns:p14="http://schemas.microsoft.com/office/powerpoint/2010/main" val="847702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C31D19-C017-8894-638D-F3C4456A4C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CF583B8-D13B-F7D3-110A-61176ECA79D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BADC7A-1A47-8A9D-2E44-6251E75C788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88C2496-008B-4C80-9B9F-5365BAE441E4}" type="datetimeFigureOut">
              <a:rPr lang="en-US" smtClean="0"/>
              <a:t>9/18/2026</a:t>
            </a:fld>
            <a:endParaRPr lang="en-US"/>
          </a:p>
        </p:txBody>
      </p:sp>
      <p:sp>
        <p:nvSpPr>
          <p:cNvPr id="5" name="Footer Placeholder 4">
            <a:extLst>
              <a:ext uri="{FF2B5EF4-FFF2-40B4-BE49-F238E27FC236}">
                <a16:creationId xmlns:a16="http://schemas.microsoft.com/office/drawing/2014/main" id="{F7334B0F-2734-C0DA-F569-58D3EFDB2B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8B52161-208A-AA3F-BDAE-08B21E8212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DC68443-FF7C-498B-94DD-586110B4BB38}" type="slidenum">
              <a:rPr lang="en-US" smtClean="0"/>
              <a:t>‹#›</a:t>
            </a:fld>
            <a:endParaRPr lang="en-US"/>
          </a:p>
        </p:txBody>
      </p:sp>
    </p:spTree>
    <p:extLst>
      <p:ext uri="{BB962C8B-B14F-4D97-AF65-F5344CB8AC3E}">
        <p14:creationId xmlns:p14="http://schemas.microsoft.com/office/powerpoint/2010/main" val="3784439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5.jp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hyperlink" Target="mailto:joshua.wall@beaufort.k12.sc.us" TargetMode="External"/><Relationship Id="rId5" Type="http://schemas.openxmlformats.org/officeDocument/2006/relationships/hyperlink" Target="mailto:mary.roulston@beaufort.k12.sc.us" TargetMode="Externa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hyperlink" Target="mailto:joshua.wall@beaufort.k12.sc.us" TargetMode="External"/><Relationship Id="rId5" Type="http://schemas.openxmlformats.org/officeDocument/2006/relationships/hyperlink" Target="mailto:mary.roulston@beaufort.k12.sc.us" TargetMode="Externa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454F7E">
                <a:shade val="30000"/>
                <a:satMod val="115000"/>
              </a:srgbClr>
            </a:gs>
            <a:gs pos="50000">
              <a:srgbClr val="454F7E">
                <a:shade val="67500"/>
                <a:satMod val="115000"/>
                <a:alpha val="85000"/>
              </a:srgbClr>
            </a:gs>
            <a:gs pos="100000">
              <a:srgbClr val="454F7E">
                <a:shade val="100000"/>
                <a:satMod val="115000"/>
                <a:alpha val="0"/>
              </a:srgbClr>
            </a:gs>
          </a:gsLst>
          <a:lin ang="0" scaled="1"/>
        </a:gradFill>
        <a:effectLst/>
      </p:bgPr>
    </p:bg>
    <p:spTree>
      <p:nvGrpSpPr>
        <p:cNvPr id="1" name=""/>
        <p:cNvGrpSpPr/>
        <p:nvPr/>
      </p:nvGrpSpPr>
      <p:grpSpPr>
        <a:xfrm>
          <a:off x="0" y="0"/>
          <a:ext cx="0" cy="0"/>
          <a:chOff x="0" y="0"/>
          <a:chExt cx="0" cy="0"/>
        </a:xfrm>
      </p:grpSpPr>
      <p:pic>
        <p:nvPicPr>
          <p:cNvPr id="17" name="background picture" descr="Marsh with stream running into the ocean. ">
            <a:extLst>
              <a:ext uri="{FF2B5EF4-FFF2-40B4-BE49-F238E27FC236}">
                <a16:creationId xmlns:a16="http://schemas.microsoft.com/office/drawing/2014/main" id="{4BAB1DE6-A7C3-3374-D7D2-144AD4FF2FDA}"/>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5604" r="20255" b="17111"/>
          <a:stretch/>
        </p:blipFill>
        <p:spPr>
          <a:xfrm>
            <a:off x="0" y="-1"/>
            <a:ext cx="12192000" cy="6858001"/>
          </a:xfrm>
          <a:prstGeom prst="rect">
            <a:avLst/>
          </a:prstGeom>
        </p:spPr>
      </p:pic>
      <p:sp>
        <p:nvSpPr>
          <p:cNvPr id="14" name="blue gradient">
            <a:extLst>
              <a:ext uri="{FF2B5EF4-FFF2-40B4-BE49-F238E27FC236}">
                <a16:creationId xmlns:a16="http://schemas.microsoft.com/office/drawing/2014/main" id="{724E2E84-BD69-9051-FBB4-1934B1A8308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
            <a:ext cx="12192000" cy="6858000"/>
          </a:xfrm>
          <a:prstGeom prst="rect">
            <a:avLst/>
          </a:prstGeom>
          <a:gradFill flip="none" rotWithShape="1">
            <a:gsLst>
              <a:gs pos="0">
                <a:srgbClr val="454F7E">
                  <a:shade val="30000"/>
                  <a:satMod val="115000"/>
                </a:srgbClr>
              </a:gs>
              <a:gs pos="50000">
                <a:srgbClr val="454F7E">
                  <a:shade val="67500"/>
                  <a:satMod val="115000"/>
                  <a:alpha val="80000"/>
                </a:srgbClr>
              </a:gs>
              <a:gs pos="100000">
                <a:srgbClr val="454F7E">
                  <a:shade val="100000"/>
                  <a:satMod val="115000"/>
                  <a:alpha val="50000"/>
                </a:srgb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025ACE79-4023-A88A-3895-B22A782FF6E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23388" y="4437366"/>
            <a:ext cx="1503666" cy="1988"/>
          </a:xfrm>
          <a:prstGeom prst="line">
            <a:avLst/>
          </a:prstGeom>
          <a:ln w="57150">
            <a:solidFill>
              <a:schemeClr val="bg2"/>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9E3AFD8F-1B9A-F5BC-C963-AF2309ADC59F}"/>
              </a:ext>
            </a:extLst>
          </p:cNvPr>
          <p:cNvSpPr>
            <a:spLocks noGrp="1" noRot="1" noMove="1" noResize="1" noEditPoints="1" noAdjustHandles="1" noChangeArrowheads="1" noChangeShapeType="1"/>
          </p:cNvSpPr>
          <p:nvPr>
            <p:ph type="ctrTitle"/>
          </p:nvPr>
        </p:nvSpPr>
        <p:spPr>
          <a:xfrm>
            <a:off x="684363" y="2132860"/>
            <a:ext cx="6642126" cy="2028721"/>
          </a:xfrm>
        </p:spPr>
        <p:txBody>
          <a:bodyPr anchor="b">
            <a:normAutofit/>
          </a:bodyPr>
          <a:lstStyle/>
          <a:p>
            <a:pPr algn="l"/>
            <a:r>
              <a:rPr lang="en-US" sz="4400" dirty="0">
                <a:solidFill>
                  <a:schemeClr val="bg1"/>
                </a:solidFill>
                <a:latin typeface="Museo 900" panose="02000000000000000000" pitchFamily="50" charset="0"/>
              </a:rPr>
              <a:t>Beaufort County </a:t>
            </a:r>
            <a:br>
              <a:rPr lang="en-US" sz="4400" dirty="0">
                <a:solidFill>
                  <a:schemeClr val="bg1"/>
                </a:solidFill>
                <a:latin typeface="Museo 900" panose="02000000000000000000" pitchFamily="50" charset="0"/>
              </a:rPr>
            </a:br>
            <a:r>
              <a:rPr lang="en-US" sz="4400" dirty="0">
                <a:solidFill>
                  <a:schemeClr val="bg1"/>
                </a:solidFill>
                <a:latin typeface="Museo 900" panose="02000000000000000000" pitchFamily="50" charset="0"/>
              </a:rPr>
              <a:t>School District</a:t>
            </a:r>
          </a:p>
        </p:txBody>
      </p:sp>
      <p:sp>
        <p:nvSpPr>
          <p:cNvPr id="3" name="Subtitle 2">
            <a:extLst>
              <a:ext uri="{FF2B5EF4-FFF2-40B4-BE49-F238E27FC236}">
                <a16:creationId xmlns:a16="http://schemas.microsoft.com/office/drawing/2014/main" id="{1A82BE03-D803-8E88-3076-93D44E4337FA}"/>
              </a:ext>
            </a:extLst>
          </p:cNvPr>
          <p:cNvSpPr>
            <a:spLocks noGrp="1" noRot="1" noMove="1" noResize="1" noEditPoints="1" noAdjustHandles="1" noChangeArrowheads="1" noChangeShapeType="1"/>
          </p:cNvSpPr>
          <p:nvPr>
            <p:ph type="subTitle" idx="1"/>
          </p:nvPr>
        </p:nvSpPr>
        <p:spPr>
          <a:xfrm>
            <a:off x="684362" y="4719116"/>
            <a:ext cx="7307073" cy="767284"/>
          </a:xfrm>
        </p:spPr>
        <p:txBody>
          <a:bodyPr>
            <a:normAutofit/>
          </a:bodyPr>
          <a:lstStyle/>
          <a:p>
            <a:pPr algn="l"/>
            <a:r>
              <a:rPr lang="en-US" sz="2200" dirty="0">
                <a:solidFill>
                  <a:schemeClr val="bg1"/>
                </a:solidFill>
                <a:latin typeface="Museo 700" panose="02000000000000000000" pitchFamily="50" charset="0"/>
              </a:rPr>
              <a:t>Beaufort, South Carolina</a:t>
            </a:r>
          </a:p>
        </p:txBody>
      </p:sp>
      <p:pic>
        <p:nvPicPr>
          <p:cNvPr id="22" name="logo" descr="bcsd logo.">
            <a:extLst>
              <a:ext uri="{FF2B5EF4-FFF2-40B4-BE49-F238E27FC236}">
                <a16:creationId xmlns:a16="http://schemas.microsoft.com/office/drawing/2014/main" id="{37CA0582-1FDA-AD8E-E499-273C37C6B68B}"/>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p:blipFill>
        <p:spPr>
          <a:xfrm>
            <a:off x="7732888" y="2132860"/>
            <a:ext cx="2512263" cy="2581138"/>
          </a:xfrm>
          <a:prstGeom prst="rect">
            <a:avLst/>
          </a:prstGeom>
        </p:spPr>
      </p:pic>
    </p:spTree>
    <p:extLst>
      <p:ext uri="{BB962C8B-B14F-4D97-AF65-F5344CB8AC3E}">
        <p14:creationId xmlns:p14="http://schemas.microsoft.com/office/powerpoint/2010/main" val="2456747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454F7E">
                <a:shade val="30000"/>
                <a:satMod val="115000"/>
              </a:srgbClr>
            </a:gs>
            <a:gs pos="50000">
              <a:srgbClr val="454F7E">
                <a:shade val="67500"/>
                <a:satMod val="115000"/>
                <a:alpha val="85000"/>
              </a:srgbClr>
            </a:gs>
            <a:gs pos="100000">
              <a:srgbClr val="454F7E">
                <a:shade val="100000"/>
                <a:satMod val="115000"/>
                <a:alpha val="70000"/>
              </a:srgbClr>
            </a:gs>
          </a:gsLst>
          <a:lin ang="0" scaled="1"/>
          <a:tileRect/>
        </a:gradFill>
        <a:effectLst/>
      </p:bgPr>
    </p:bg>
    <p:spTree>
      <p:nvGrpSpPr>
        <p:cNvPr id="1" name=""/>
        <p:cNvGrpSpPr/>
        <p:nvPr/>
      </p:nvGrpSpPr>
      <p:grpSpPr>
        <a:xfrm>
          <a:off x="0" y="0"/>
          <a:ext cx="0" cy="0"/>
          <a:chOff x="0" y="0"/>
          <a:chExt cx="0" cy="0"/>
        </a:xfrm>
      </p:grpSpPr>
      <p:pic>
        <p:nvPicPr>
          <p:cNvPr id="15" name="background picture" descr="Marsh with stream running into the ocean. ">
            <a:extLst>
              <a:ext uri="{FF2B5EF4-FFF2-40B4-BE49-F238E27FC236}">
                <a16:creationId xmlns:a16="http://schemas.microsoft.com/office/drawing/2014/main" id="{02048090-DCD8-F37B-B0C0-06570C0532DD}"/>
              </a:ext>
            </a:extLst>
          </p:cNvPr>
          <p:cNvPicPr>
            <a:picLocks noGrp="1" noRo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15604" r="20255" b="17111"/>
          <a:stretch/>
        </p:blipFill>
        <p:spPr>
          <a:xfrm>
            <a:off x="0" y="-1"/>
            <a:ext cx="12192000" cy="6858001"/>
          </a:xfrm>
          <a:prstGeom prst="rect">
            <a:avLst/>
          </a:prstGeom>
        </p:spPr>
      </p:pic>
      <p:sp>
        <p:nvSpPr>
          <p:cNvPr id="14" name="blue gradient">
            <a:extLst>
              <a:ext uri="{FF2B5EF4-FFF2-40B4-BE49-F238E27FC236}">
                <a16:creationId xmlns:a16="http://schemas.microsoft.com/office/drawing/2014/main" id="{724E2E84-BD69-9051-FBB4-1934B1A8308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nvSpPr>
        <p:spPr>
          <a:xfrm>
            <a:off x="0" y="-1"/>
            <a:ext cx="12192000" cy="6858000"/>
          </a:xfrm>
          <a:prstGeom prst="rect">
            <a:avLst/>
          </a:prstGeom>
          <a:gradFill flip="none" rotWithShape="1">
            <a:gsLst>
              <a:gs pos="0">
                <a:srgbClr val="454F7E">
                  <a:shade val="30000"/>
                  <a:satMod val="115000"/>
                </a:srgbClr>
              </a:gs>
              <a:gs pos="50000">
                <a:srgbClr val="454F7E">
                  <a:shade val="67500"/>
                  <a:satMod val="115000"/>
                  <a:alpha val="75000"/>
                </a:srgbClr>
              </a:gs>
              <a:gs pos="100000">
                <a:srgbClr val="454F7E">
                  <a:shade val="100000"/>
                  <a:satMod val="115000"/>
                  <a:alpha val="50000"/>
                </a:srgbClr>
              </a:gs>
            </a:gsLst>
            <a:lin ang="0" scaled="1"/>
            <a:tileRect/>
          </a:gra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AD35A3D3-0B04-457A-2C14-0DAAA8F5C92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flipV="1">
            <a:off x="782334" y="4361719"/>
            <a:ext cx="1503666" cy="1988"/>
          </a:xfrm>
          <a:prstGeom prst="line">
            <a:avLst/>
          </a:prstGeom>
          <a:ln w="57150">
            <a:solidFill>
              <a:schemeClr val="bg2"/>
            </a:solidFill>
          </a:ln>
        </p:spPr>
        <p:style>
          <a:lnRef idx="3">
            <a:schemeClr val="accent2"/>
          </a:lnRef>
          <a:fillRef idx="0">
            <a:schemeClr val="accent2"/>
          </a:fillRef>
          <a:effectRef idx="2">
            <a:schemeClr val="accent2"/>
          </a:effectRef>
          <a:fontRef idx="minor">
            <a:schemeClr val="tx1"/>
          </a:fontRef>
        </p:style>
      </p:cxnSp>
      <p:sp>
        <p:nvSpPr>
          <p:cNvPr id="2" name="Title 1">
            <a:extLst>
              <a:ext uri="{FF2B5EF4-FFF2-40B4-BE49-F238E27FC236}">
                <a16:creationId xmlns:a16="http://schemas.microsoft.com/office/drawing/2014/main" id="{9E3AFD8F-1B9A-F5BC-C963-AF2309ADC59F}"/>
              </a:ext>
            </a:extLst>
          </p:cNvPr>
          <p:cNvSpPr>
            <a:spLocks noGrp="1" noRot="1" noMove="1" noResize="1" noEditPoints="1" noAdjustHandles="1" noChangeArrowheads="1" noChangeShapeType="1"/>
          </p:cNvSpPr>
          <p:nvPr>
            <p:ph type="ctrTitle"/>
          </p:nvPr>
        </p:nvSpPr>
        <p:spPr>
          <a:xfrm>
            <a:off x="684362" y="2851687"/>
            <a:ext cx="7307073" cy="1154624"/>
          </a:xfrm>
        </p:spPr>
        <p:txBody>
          <a:bodyPr anchor="b">
            <a:noAutofit/>
          </a:bodyPr>
          <a:lstStyle/>
          <a:p>
            <a:r>
              <a:rPr lang="en-US" sz="5400" b="1" dirty="0">
                <a:solidFill>
                  <a:schemeClr val="bg2"/>
                </a:solidFill>
                <a:latin typeface="Cera Pro" panose="00000500000000000000" pitchFamily="50" charset="0"/>
              </a:rPr>
              <a:t>TITLE I ANNUAL PARENT MEETING</a:t>
            </a:r>
            <a:br>
              <a:rPr lang="en-US" sz="4800" b="1" dirty="0">
                <a:solidFill>
                  <a:schemeClr val="bg2"/>
                </a:solidFill>
                <a:latin typeface="Cera Pro" panose="00000500000000000000" pitchFamily="50" charset="0"/>
              </a:rPr>
            </a:br>
            <a:r>
              <a:rPr lang="en-US" sz="4000" b="1" dirty="0">
                <a:solidFill>
                  <a:schemeClr val="bg2"/>
                </a:solidFill>
                <a:latin typeface="Cera Pro" panose="00000500000000000000" pitchFamily="50" charset="0"/>
              </a:rPr>
              <a:t>2026-2027</a:t>
            </a:r>
            <a:endParaRPr lang="en-US" sz="4800" b="1" dirty="0">
              <a:solidFill>
                <a:schemeClr val="bg2"/>
              </a:solidFill>
              <a:latin typeface="Cera Pro" panose="00000500000000000000" pitchFamily="50" charset="0"/>
            </a:endParaRPr>
          </a:p>
        </p:txBody>
      </p:sp>
      <p:sp>
        <p:nvSpPr>
          <p:cNvPr id="9" name="Subtitle 2">
            <a:extLst>
              <a:ext uri="{FF2B5EF4-FFF2-40B4-BE49-F238E27FC236}">
                <a16:creationId xmlns:a16="http://schemas.microsoft.com/office/drawing/2014/main" id="{0FFA9D0F-67E6-38A7-A10F-7CB18BA030A8}"/>
              </a:ext>
            </a:extLst>
          </p:cNvPr>
          <p:cNvSpPr txBox="1">
            <a:spLocks noGrp="1" noRot="1" noMove="1" noResize="1" noEditPoints="1" noAdjustHandles="1" noChangeArrowheads="1" noChangeShapeType="1"/>
          </p:cNvSpPr>
          <p:nvPr/>
        </p:nvSpPr>
        <p:spPr>
          <a:xfrm>
            <a:off x="684362" y="4719116"/>
            <a:ext cx="7307073" cy="767284"/>
          </a:xfrm>
          <a:prstGeom prst="rect">
            <a:avLst/>
          </a:prstGeom>
        </p:spPr>
        <p:txBody>
          <a:bodyPr vert="horz" lIns="91440" tIns="45720" rIns="91440" bIns="45720" rtlCol="0">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bg1"/>
                </a:solidFill>
                <a:latin typeface="Cera Pro" panose="00000500000000000000" pitchFamily="50" charset="0"/>
              </a:rPr>
              <a:t>&lt;Lady’s Island Elementary School&gt;</a:t>
            </a:r>
          </a:p>
          <a:p>
            <a:pPr algn="l"/>
            <a:r>
              <a:rPr lang="en-US" dirty="0">
                <a:solidFill>
                  <a:schemeClr val="bg1"/>
                </a:solidFill>
                <a:latin typeface="Cera Pro" panose="00000500000000000000" pitchFamily="50" charset="0"/>
              </a:rPr>
              <a:t>&lt;September 17, 2026&gt;</a:t>
            </a:r>
          </a:p>
        </p:txBody>
      </p:sp>
      <p:pic>
        <p:nvPicPr>
          <p:cNvPr id="13" name="logo" descr="bcsd logo.">
            <a:extLst>
              <a:ext uri="{FF2B5EF4-FFF2-40B4-BE49-F238E27FC236}">
                <a16:creationId xmlns:a16="http://schemas.microsoft.com/office/drawing/2014/main" id="{BEDED28C-747C-F9BF-A4DC-069F90083207}"/>
              </a:ext>
            </a:extLst>
          </p:cNvPr>
          <p:cNvPicPr>
            <a:picLocks/>
          </p:cNvPicPr>
          <p:nvPr/>
        </p:nvPicPr>
        <p:blipFill>
          <a:blip r:embed="rId3">
            <a:extLst>
              <a:ext uri="{28A0092B-C50C-407E-A947-70E740481C1C}">
                <a14:useLocalDpi xmlns:a14="http://schemas.microsoft.com/office/drawing/2010/main" val="0"/>
              </a:ext>
            </a:extLst>
          </a:blip>
          <a:srcRect/>
          <a:stretch/>
        </p:blipFill>
        <p:spPr>
          <a:xfrm>
            <a:off x="10877328" y="5515016"/>
            <a:ext cx="1213370" cy="1246635"/>
          </a:xfrm>
          <a:prstGeom prst="rect">
            <a:avLst/>
          </a:prstGeom>
        </p:spPr>
      </p:pic>
    </p:spTree>
    <p:extLst>
      <p:ext uri="{BB962C8B-B14F-4D97-AF65-F5344CB8AC3E}">
        <p14:creationId xmlns:p14="http://schemas.microsoft.com/office/powerpoint/2010/main" val="37394097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D3BA6-25A4-A4F0-325B-C5B00AF1AAA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6A85B6-9E81-EC70-76F5-07926CD237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837EEDF8-6E08-69BD-414A-048B601CDDF1}"/>
              </a:ext>
            </a:extLst>
          </p:cNvPr>
          <p:cNvSpPr>
            <a:spLocks noGrp="1"/>
          </p:cNvSpPr>
          <p:nvPr>
            <p:ph type="title"/>
          </p:nvPr>
        </p:nvSpPr>
        <p:spPr>
          <a:xfrm>
            <a:off x="2575032" y="365125"/>
            <a:ext cx="8778767" cy="906627"/>
          </a:xfrm>
        </p:spPr>
        <p:txBody>
          <a:bodyPr>
            <a:normAutofit/>
          </a:bodyPr>
          <a:lstStyle/>
          <a:p>
            <a:r>
              <a:rPr lang="en-US" b="1" dirty="0">
                <a:latin typeface="Cera Pro" panose="00000500000000000000" pitchFamily="50" charset="0"/>
              </a:rPr>
              <a:t>Agenda</a:t>
            </a:r>
          </a:p>
        </p:txBody>
      </p:sp>
      <p:pic>
        <p:nvPicPr>
          <p:cNvPr id="6" name="logo" descr="bcsd logo. ">
            <a:extLst>
              <a:ext uri="{FF2B5EF4-FFF2-40B4-BE49-F238E27FC236}">
                <a16:creationId xmlns:a16="http://schemas.microsoft.com/office/drawing/2014/main" id="{DD966399-72AB-857C-4724-D863E6F5BAE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69379896-CD45-502E-CE8D-93CA7E42E40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7D4BF25-CB96-CE63-9086-0177C2A9C857}"/>
              </a:ext>
            </a:extLst>
          </p:cNvPr>
          <p:cNvSpPr txBox="1"/>
          <p:nvPr/>
        </p:nvSpPr>
        <p:spPr>
          <a:xfrm>
            <a:off x="2401824" y="1271752"/>
            <a:ext cx="8458872" cy="4678204"/>
          </a:xfrm>
          <a:prstGeom prst="rect">
            <a:avLst/>
          </a:prstGeom>
          <a:noFill/>
        </p:spPr>
        <p:txBody>
          <a:bodyPr wrap="square" rtlCol="0">
            <a:spAutoFit/>
          </a:bodyPr>
          <a:lstStyle/>
          <a:p>
            <a:pPr marL="342900" indent="-342900">
              <a:buFont typeface="Arial" panose="020B0604020202020204" pitchFamily="34" charset="0"/>
              <a:buChar char="•"/>
            </a:pPr>
            <a:r>
              <a:rPr lang="en-US" sz="2800" dirty="0"/>
              <a:t>What is Title I?</a:t>
            </a:r>
          </a:p>
          <a:p>
            <a:pPr marL="742950" lvl="1" indent="-285750">
              <a:buFont typeface="Arial" panose="020B0604020202020204" pitchFamily="34" charset="0"/>
              <a:buChar char="•"/>
            </a:pPr>
            <a:r>
              <a:rPr lang="en-US" sz="2800" dirty="0"/>
              <a:t>Beaufort County Title I Schools</a:t>
            </a:r>
          </a:p>
          <a:p>
            <a:pPr marL="742950" lvl="1" indent="-285750">
              <a:buFont typeface="Arial" panose="020B0604020202020204" pitchFamily="34" charset="0"/>
              <a:buChar char="•"/>
            </a:pPr>
            <a:r>
              <a:rPr lang="en-US" sz="2800" dirty="0"/>
              <a:t>How are funds are determined</a:t>
            </a:r>
          </a:p>
          <a:p>
            <a:pPr marL="342900" indent="-342900">
              <a:buFont typeface="Arial" panose="020B0604020202020204" pitchFamily="34" charset="0"/>
              <a:buChar char="•"/>
            </a:pPr>
            <a:r>
              <a:rPr lang="en-US" sz="2800" dirty="0"/>
              <a:t>School Goals</a:t>
            </a:r>
          </a:p>
          <a:p>
            <a:pPr marL="342900" indent="-342900">
              <a:buFont typeface="Arial" panose="020B0604020202020204" pitchFamily="34" charset="0"/>
              <a:buChar char="•"/>
            </a:pPr>
            <a:r>
              <a:rPr lang="en-US" sz="2800" dirty="0"/>
              <a:t>How our Title I Funds are Used/Program Evaluation</a:t>
            </a:r>
          </a:p>
          <a:p>
            <a:pPr marL="342900" indent="-342900">
              <a:buFont typeface="Arial" panose="020B0604020202020204" pitchFamily="34" charset="0"/>
              <a:buChar char="•"/>
            </a:pPr>
            <a:r>
              <a:rPr lang="en-US" sz="2800" dirty="0"/>
              <a:t>School Performance</a:t>
            </a:r>
          </a:p>
          <a:p>
            <a:pPr marL="342900" indent="-342900">
              <a:buFont typeface="Arial" panose="020B0604020202020204" pitchFamily="34" charset="0"/>
              <a:buChar char="•"/>
            </a:pPr>
            <a:r>
              <a:rPr lang="en-US" sz="2800" dirty="0"/>
              <a:t>School Curriculum</a:t>
            </a:r>
          </a:p>
          <a:p>
            <a:pPr marL="342900" indent="-342900">
              <a:buFont typeface="Arial" panose="020B0604020202020204" pitchFamily="34" charset="0"/>
              <a:buChar char="•"/>
            </a:pPr>
            <a:r>
              <a:rPr lang="en-US" sz="2800" dirty="0"/>
              <a:t>Parent Policy and Compact</a:t>
            </a:r>
          </a:p>
          <a:p>
            <a:pPr marL="342900" indent="-342900">
              <a:buFont typeface="Arial" panose="020B0604020202020204" pitchFamily="34" charset="0"/>
              <a:buChar char="•"/>
            </a:pPr>
            <a:r>
              <a:rPr lang="en-US" sz="2800" dirty="0"/>
              <a:t>Notification of </a:t>
            </a:r>
            <a:r>
              <a:rPr lang="en-US" sz="2800" u="sng" dirty="0"/>
              <a:t>Parent’s Right to Know</a:t>
            </a:r>
          </a:p>
          <a:p>
            <a:pPr marL="342900" indent="-342900">
              <a:buFont typeface="Arial" panose="020B0604020202020204" pitchFamily="34" charset="0"/>
              <a:buChar char="•"/>
            </a:pPr>
            <a:r>
              <a:rPr lang="en-US" sz="2800" dirty="0"/>
              <a:t>Parent Comments</a:t>
            </a:r>
          </a:p>
          <a:p>
            <a:endParaRPr lang="en-US" dirty="0"/>
          </a:p>
        </p:txBody>
      </p:sp>
    </p:spTree>
    <p:extLst>
      <p:ext uri="{BB962C8B-B14F-4D97-AF65-F5344CB8AC3E}">
        <p14:creationId xmlns:p14="http://schemas.microsoft.com/office/powerpoint/2010/main" val="30055989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9D3E4C-8BBB-C51F-28D2-970097F9C396}"/>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F49EDB04-A788-4669-0365-7286CCF83A3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85AC6D0-0F54-CFD1-50C8-4A9A44A056E1}"/>
              </a:ext>
            </a:extLst>
          </p:cNvPr>
          <p:cNvSpPr>
            <a:spLocks noGrp="1"/>
          </p:cNvSpPr>
          <p:nvPr>
            <p:ph type="title"/>
          </p:nvPr>
        </p:nvSpPr>
        <p:spPr>
          <a:xfrm>
            <a:off x="2575032" y="365125"/>
            <a:ext cx="8778767" cy="906627"/>
          </a:xfrm>
        </p:spPr>
        <p:txBody>
          <a:bodyPr>
            <a:normAutofit/>
          </a:bodyPr>
          <a:lstStyle/>
          <a:p>
            <a:r>
              <a:rPr lang="en-US" b="1" dirty="0">
                <a:latin typeface="Cera Pro" panose="00000500000000000000" pitchFamily="50" charset="0"/>
              </a:rPr>
              <a:t>Agenda</a:t>
            </a:r>
          </a:p>
        </p:txBody>
      </p:sp>
      <p:pic>
        <p:nvPicPr>
          <p:cNvPr id="6" name="logo" descr="bcsd logo. ">
            <a:extLst>
              <a:ext uri="{FF2B5EF4-FFF2-40B4-BE49-F238E27FC236}">
                <a16:creationId xmlns:a16="http://schemas.microsoft.com/office/drawing/2014/main" id="{780DFF93-0432-A6AE-5D1F-A79DF93AA35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A8FC0CD-A328-6F84-ADF0-6412A68E60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D4006F8A-9F12-740E-E180-D3CFFD18ECAA}"/>
              </a:ext>
            </a:extLst>
          </p:cNvPr>
          <p:cNvSpPr txBox="1"/>
          <p:nvPr/>
        </p:nvSpPr>
        <p:spPr>
          <a:xfrm>
            <a:off x="2401823" y="1271752"/>
            <a:ext cx="9705507" cy="4062651"/>
          </a:xfrm>
          <a:prstGeom prst="rect">
            <a:avLst/>
          </a:prstGeom>
          <a:noFill/>
        </p:spPr>
        <p:txBody>
          <a:bodyPr wrap="square" rtlCol="0">
            <a:spAutoFit/>
          </a:bodyPr>
          <a:lstStyle/>
          <a:p>
            <a:pPr marL="342900" indent="-342900">
              <a:buFont typeface="Arial" panose="020B0604020202020204" pitchFamily="34" charset="0"/>
              <a:buChar char="•"/>
            </a:pPr>
            <a:r>
              <a:rPr lang="es-CL" sz="2400" dirty="0"/>
              <a:t>¿Qué es Título 1?</a:t>
            </a:r>
          </a:p>
          <a:p>
            <a:pPr marL="742950" lvl="1" indent="-285750">
              <a:buFont typeface="Arial" panose="020B0604020202020204" pitchFamily="34" charset="0"/>
              <a:buChar char="•"/>
            </a:pPr>
            <a:r>
              <a:rPr lang="es-CL" sz="2400" dirty="0"/>
              <a:t>Escuelas Título 1 del Distrito Escolar de Beaufort</a:t>
            </a:r>
          </a:p>
          <a:p>
            <a:pPr marL="742950" lvl="1" indent="-285750">
              <a:buFont typeface="Arial" panose="020B0604020202020204" pitchFamily="34" charset="0"/>
              <a:buChar char="•"/>
            </a:pPr>
            <a:r>
              <a:rPr lang="es-CL" sz="2400" dirty="0"/>
              <a:t>¿Como se asignan los fondos?</a:t>
            </a:r>
          </a:p>
          <a:p>
            <a:pPr marL="342900" indent="-342900">
              <a:buFont typeface="Arial" panose="020B0604020202020204" pitchFamily="34" charset="0"/>
              <a:buChar char="•"/>
            </a:pPr>
            <a:r>
              <a:rPr lang="es-CL" sz="2400" dirty="0"/>
              <a:t>Metas de la escuela</a:t>
            </a:r>
          </a:p>
          <a:p>
            <a:pPr marL="342900" indent="-342900">
              <a:buFont typeface="Arial" panose="020B0604020202020204" pitchFamily="34" charset="0"/>
              <a:buChar char="•"/>
            </a:pPr>
            <a:r>
              <a:rPr lang="es-CL" sz="2400" dirty="0"/>
              <a:t>¿Como se utilizan nuestros fondos de Título 1?/Evaluación del Programa</a:t>
            </a:r>
          </a:p>
          <a:p>
            <a:pPr marL="342900" indent="-342900">
              <a:buFont typeface="Arial" panose="020B0604020202020204" pitchFamily="34" charset="0"/>
              <a:buChar char="•"/>
            </a:pPr>
            <a:r>
              <a:rPr lang="es-CL" sz="2400" dirty="0"/>
              <a:t>Desempeño de la escuela</a:t>
            </a:r>
          </a:p>
          <a:p>
            <a:pPr marL="342900" indent="-342900">
              <a:buFont typeface="Arial" panose="020B0604020202020204" pitchFamily="34" charset="0"/>
              <a:buChar char="•"/>
            </a:pPr>
            <a:r>
              <a:rPr lang="es-CL" sz="2400" dirty="0" err="1"/>
              <a:t>Curriculum</a:t>
            </a:r>
            <a:r>
              <a:rPr lang="es-CL" sz="2400" dirty="0"/>
              <a:t> de la escuela</a:t>
            </a:r>
          </a:p>
          <a:p>
            <a:pPr marL="342900" indent="-342900">
              <a:buFont typeface="Arial" panose="020B0604020202020204" pitchFamily="34" charset="0"/>
              <a:buChar char="•"/>
            </a:pPr>
            <a:r>
              <a:rPr lang="es-CL" sz="2400" dirty="0"/>
              <a:t>Políticas y compromisos de los padres</a:t>
            </a:r>
          </a:p>
          <a:p>
            <a:pPr marL="342900" indent="-342900">
              <a:buFont typeface="Arial" panose="020B0604020202020204" pitchFamily="34" charset="0"/>
              <a:buChar char="•"/>
            </a:pPr>
            <a:r>
              <a:rPr lang="es-CL" sz="2400" dirty="0"/>
              <a:t>Notificación de los </a:t>
            </a:r>
            <a:r>
              <a:rPr lang="es-CL" sz="2400" u="sng" dirty="0"/>
              <a:t>derechos de los padres a estar informados</a:t>
            </a:r>
          </a:p>
          <a:p>
            <a:pPr marL="342900" indent="-342900">
              <a:buFont typeface="Arial" panose="020B0604020202020204" pitchFamily="34" charset="0"/>
              <a:buChar char="•"/>
            </a:pPr>
            <a:r>
              <a:rPr lang="es-CL" sz="2400" dirty="0"/>
              <a:t>Comentarios de los padres</a:t>
            </a:r>
          </a:p>
          <a:p>
            <a:endParaRPr lang="en-US" dirty="0"/>
          </a:p>
        </p:txBody>
      </p:sp>
    </p:spTree>
    <p:extLst>
      <p:ext uri="{BB962C8B-B14F-4D97-AF65-F5344CB8AC3E}">
        <p14:creationId xmlns:p14="http://schemas.microsoft.com/office/powerpoint/2010/main" val="16339631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9B82A-AA1A-4EDE-E98E-CAA832C9832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E6160A8F-BF86-12FF-EBAD-23458638EF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CCD2B72-CD39-5283-8631-119C7ABBEA95}"/>
              </a:ext>
            </a:extLst>
          </p:cNvPr>
          <p:cNvSpPr>
            <a:spLocks noGrp="1"/>
          </p:cNvSpPr>
          <p:nvPr>
            <p:ph type="title"/>
          </p:nvPr>
        </p:nvSpPr>
        <p:spPr>
          <a:xfrm>
            <a:off x="2575032" y="365125"/>
            <a:ext cx="8778767" cy="906627"/>
          </a:xfrm>
        </p:spPr>
        <p:txBody>
          <a:bodyPr>
            <a:normAutofit/>
          </a:bodyPr>
          <a:lstStyle/>
          <a:p>
            <a:r>
              <a:rPr lang="en-US" b="1" dirty="0"/>
              <a:t>What is Title I?</a:t>
            </a:r>
            <a:endParaRPr lang="en-US"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1D6E36C-8FB2-6C6A-98C5-6054AB84FC1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68E71EA5-F6FA-FF24-137B-5550668E6EF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9060C3F-BEAB-841D-6C2F-04ACE32206A8}"/>
              </a:ext>
            </a:extLst>
          </p:cNvPr>
          <p:cNvSpPr txBox="1"/>
          <p:nvPr/>
        </p:nvSpPr>
        <p:spPr>
          <a:xfrm>
            <a:off x="2401823" y="1271752"/>
            <a:ext cx="9705507" cy="4247317"/>
          </a:xfrm>
          <a:prstGeom prst="rect">
            <a:avLst/>
          </a:prstGeom>
          <a:noFill/>
        </p:spPr>
        <p:txBody>
          <a:bodyPr wrap="square" rtlCol="0">
            <a:spAutoFit/>
          </a:bodyPr>
          <a:lstStyle/>
          <a:p>
            <a:pPr marL="342900" indent="-342900">
              <a:buFont typeface="Arial" panose="020B0604020202020204" pitchFamily="34" charset="0"/>
              <a:buChar char="•"/>
            </a:pPr>
            <a:r>
              <a:rPr lang="en-US" sz="2800" dirty="0"/>
              <a:t>Title I is the largest federal assistance program for our nation’s schools.</a:t>
            </a:r>
          </a:p>
          <a:p>
            <a:pPr marL="342900" indent="-342900">
              <a:buFont typeface="Arial" panose="020B0604020202020204" pitchFamily="34" charset="0"/>
              <a:buChar char="•"/>
            </a:pPr>
            <a:r>
              <a:rPr lang="en-US" sz="2800" dirty="0"/>
              <a:t> Title I is designed to provide all children significant opportunity to receive a fair, equitable, and high-quality education, and to close educational achievement gaps.  (ESEA section 1001)</a:t>
            </a:r>
          </a:p>
          <a:p>
            <a:pPr marL="342900" indent="-342900">
              <a:buFont typeface="Arial" panose="020B0604020202020204" pitchFamily="34" charset="0"/>
              <a:buChar char="•"/>
            </a:pPr>
            <a:r>
              <a:rPr lang="en-US" sz="2800" dirty="0"/>
              <a:t>The program serves millions of children in elementary and secondary schools each year. </a:t>
            </a:r>
          </a:p>
          <a:p>
            <a:pPr marL="342900" indent="-342900">
              <a:buFont typeface="Arial" panose="020B0604020202020204" pitchFamily="34" charset="0"/>
              <a:buChar char="•"/>
            </a:pPr>
            <a:r>
              <a:rPr lang="en-US" sz="2800" dirty="0"/>
              <a:t>There are currently </a:t>
            </a:r>
            <a:r>
              <a:rPr lang="en-US" sz="2800" b="1" dirty="0"/>
              <a:t>18 Title I Schools </a:t>
            </a:r>
            <a:r>
              <a:rPr lang="en-US" sz="2800" dirty="0"/>
              <a:t>in the Beaufort County School District.</a:t>
            </a:r>
          </a:p>
          <a:p>
            <a:endParaRPr lang="en-US" dirty="0"/>
          </a:p>
        </p:txBody>
      </p:sp>
    </p:spTree>
    <p:extLst>
      <p:ext uri="{BB962C8B-B14F-4D97-AF65-F5344CB8AC3E}">
        <p14:creationId xmlns:p14="http://schemas.microsoft.com/office/powerpoint/2010/main" val="3570508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wave graphic">
            <a:extLst>
              <a:ext uri="{FF2B5EF4-FFF2-40B4-BE49-F238E27FC236}">
                <a16:creationId xmlns:a16="http://schemas.microsoft.com/office/drawing/2014/main" id="{89854954-1C1B-BA02-05E9-E079F904362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FF842AFE-5CCB-2D71-DBA7-78E372EB60E6}"/>
              </a:ext>
            </a:extLst>
          </p:cNvPr>
          <p:cNvSpPr>
            <a:spLocks noGrp="1"/>
          </p:cNvSpPr>
          <p:nvPr>
            <p:ph type="title"/>
          </p:nvPr>
        </p:nvSpPr>
        <p:spPr>
          <a:xfrm>
            <a:off x="2575032" y="365125"/>
            <a:ext cx="8778767" cy="906627"/>
          </a:xfrm>
        </p:spPr>
        <p:txBody>
          <a:bodyPr>
            <a:normAutofit/>
          </a:bodyPr>
          <a:lstStyle/>
          <a:p>
            <a:r>
              <a:rPr lang="es-ES" b="1" dirty="0"/>
              <a:t>¿Qué es Título 1</a:t>
            </a:r>
            <a:r>
              <a:rPr lang="en-US" b="1" dirty="0"/>
              <a:t>?</a:t>
            </a:r>
            <a:endParaRPr lang="en-US"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E628C172-23B5-6873-CCE7-584F8496507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E5F07C63-F6BA-4C2E-1FD0-2C9639784D3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CFF4512-7191-0B7C-0FD3-B67C48930DC5}"/>
              </a:ext>
            </a:extLst>
          </p:cNvPr>
          <p:cNvSpPr txBox="1"/>
          <p:nvPr/>
        </p:nvSpPr>
        <p:spPr>
          <a:xfrm>
            <a:off x="2328672" y="1460129"/>
            <a:ext cx="9485376" cy="4401205"/>
          </a:xfrm>
          <a:prstGeom prst="rect">
            <a:avLst/>
          </a:prstGeom>
          <a:noFill/>
        </p:spPr>
        <p:txBody>
          <a:bodyPr wrap="square" rtlCol="0">
            <a:spAutoFit/>
          </a:bodyPr>
          <a:lstStyle/>
          <a:p>
            <a:pPr marL="457200" indent="-457200">
              <a:buFont typeface="Arial" panose="020B0604020202020204" pitchFamily="34" charset="0"/>
              <a:buChar char="•"/>
            </a:pPr>
            <a:r>
              <a:rPr lang="es-ES" sz="2800" dirty="0"/>
              <a:t>Título 1 es el programa de asistencia federal más grande para las escuelas de nuestra nación.
 Título 1 está diseñado para brindar a todos los niños oportunidades significativas de recibir una educación justa, equitativa y de alta calidad, y para cerrar las brechas de rendimiento educativo.  (ESEA sección 1001)
El programa atiende a millones de niños en escuelas primarias y secundarias cada año. 
Actualmente hay </a:t>
            </a:r>
            <a:r>
              <a:rPr lang="es-ES" sz="2800" b="1" dirty="0"/>
              <a:t>18 Escuelas  Título 1 </a:t>
            </a:r>
            <a:r>
              <a:rPr lang="es-ES" sz="2800" dirty="0"/>
              <a:t>en el Distrito Escolar del Condado de Beaufort.</a:t>
            </a:r>
            <a:endParaRPr lang="en-US" dirty="0"/>
          </a:p>
        </p:txBody>
      </p:sp>
    </p:spTree>
    <p:extLst>
      <p:ext uri="{BB962C8B-B14F-4D97-AF65-F5344CB8AC3E}">
        <p14:creationId xmlns:p14="http://schemas.microsoft.com/office/powerpoint/2010/main" val="1503829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806DB-7F76-4881-197D-D3336264F6A3}"/>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B18242A-8A32-8E4A-4217-8D860DDF73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A567D7B6-713C-50BB-176B-6255EAD9E500}"/>
              </a:ext>
            </a:extLst>
          </p:cNvPr>
          <p:cNvSpPr>
            <a:spLocks noGrp="1"/>
          </p:cNvSpPr>
          <p:nvPr>
            <p:ph type="title"/>
          </p:nvPr>
        </p:nvSpPr>
        <p:spPr>
          <a:xfrm>
            <a:off x="2575032" y="365125"/>
            <a:ext cx="8778767" cy="906627"/>
          </a:xfrm>
        </p:spPr>
        <p:txBody>
          <a:bodyPr>
            <a:normAutofit/>
          </a:bodyPr>
          <a:lstStyle/>
          <a:p>
            <a:r>
              <a:rPr lang="en-US" sz="3600" b="1" dirty="0"/>
              <a:t>Beaufort County Title I Schools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5CF5E1EF-6C6A-5BA4-F0BE-1220B012531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F81ED5C4-2523-CB92-B006-D470B91097F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1150A02-40F8-7B5C-9943-2FE03305573F}"/>
              </a:ext>
            </a:extLst>
          </p:cNvPr>
          <p:cNvSpPr txBox="1"/>
          <p:nvPr/>
        </p:nvSpPr>
        <p:spPr>
          <a:xfrm>
            <a:off x="1848612" y="1347208"/>
            <a:ext cx="5279136" cy="4985980"/>
          </a:xfrm>
          <a:prstGeom prst="rect">
            <a:avLst/>
          </a:prstGeom>
          <a:noFill/>
        </p:spPr>
        <p:txBody>
          <a:bodyPr wrap="square" rtlCol="0">
            <a:spAutoFit/>
          </a:bodyPr>
          <a:lstStyle/>
          <a:p>
            <a:pPr marL="457200" indent="-457200">
              <a:buFont typeface="Arial" panose="020B0604020202020204" pitchFamily="34" charset="0"/>
              <a:buChar char="•"/>
            </a:pPr>
            <a:r>
              <a:rPr lang="en-US" sz="2500" dirty="0"/>
              <a:t>Beaufort Elementary</a:t>
            </a:r>
          </a:p>
          <a:p>
            <a:pPr marL="457200" indent="-457200">
              <a:buFont typeface="Arial" panose="020B0604020202020204" pitchFamily="34" charset="0"/>
              <a:buChar char="•"/>
            </a:pPr>
            <a:r>
              <a:rPr lang="en-US" sz="2500" dirty="0"/>
              <a:t>Beaufort Middle School</a:t>
            </a:r>
          </a:p>
          <a:p>
            <a:pPr marL="457200" indent="-457200">
              <a:buFont typeface="Arial" panose="020B0604020202020204" pitchFamily="34" charset="0"/>
              <a:buChar char="•"/>
            </a:pPr>
            <a:r>
              <a:rPr lang="en-US" sz="2500" dirty="0"/>
              <a:t>Broad River Elementary</a:t>
            </a:r>
          </a:p>
          <a:p>
            <a:pPr marL="457200" indent="-457200">
              <a:buFont typeface="Arial" panose="020B0604020202020204" pitchFamily="34" charset="0"/>
              <a:buChar char="•"/>
            </a:pPr>
            <a:r>
              <a:rPr lang="en-US" sz="2500" dirty="0"/>
              <a:t>Hilton Head Island Early Childhood Center</a:t>
            </a:r>
          </a:p>
          <a:p>
            <a:pPr marL="457200" indent="-457200">
              <a:buFont typeface="Arial" panose="020B0604020202020204" pitchFamily="34" charset="0"/>
              <a:buChar char="•"/>
            </a:pPr>
            <a:r>
              <a:rPr lang="en-US" sz="2500" dirty="0"/>
              <a:t>Hilton Head Island School for the Creative Arts/Daufuskie Island Elementary</a:t>
            </a:r>
          </a:p>
          <a:p>
            <a:pPr marL="457200" indent="-457200">
              <a:buFont typeface="Arial" panose="020B0604020202020204" pitchFamily="34" charset="0"/>
              <a:buChar char="•"/>
            </a:pPr>
            <a:r>
              <a:rPr lang="en-US" sz="2500" dirty="0"/>
              <a:t>Hilton Head Island Elementary</a:t>
            </a:r>
          </a:p>
          <a:p>
            <a:pPr marL="457200" indent="-457200">
              <a:buFont typeface="Arial" panose="020B0604020202020204" pitchFamily="34" charset="0"/>
              <a:buChar char="•"/>
            </a:pPr>
            <a:r>
              <a:rPr lang="en-US" sz="2500" dirty="0"/>
              <a:t>Lady’s Island Elementary</a:t>
            </a:r>
          </a:p>
          <a:p>
            <a:pPr marL="457200" indent="-457200">
              <a:buFont typeface="Arial" panose="020B0604020202020204" pitchFamily="34" charset="0"/>
              <a:buChar char="•"/>
            </a:pPr>
            <a:r>
              <a:rPr lang="en-US" sz="2500" dirty="0"/>
              <a:t>Lady’s Island Middle School</a:t>
            </a:r>
          </a:p>
          <a:p>
            <a:pPr marL="457200" indent="-457200">
              <a:buFont typeface="Arial" panose="020B0604020202020204" pitchFamily="34" charset="0"/>
              <a:buChar char="•"/>
            </a:pPr>
            <a:r>
              <a:rPr lang="en-US" sz="2500" dirty="0"/>
              <a:t>Michael C. Riley Elementary</a:t>
            </a:r>
          </a:p>
          <a:p>
            <a:endParaRPr lang="en-US" dirty="0"/>
          </a:p>
        </p:txBody>
      </p:sp>
      <p:sp>
        <p:nvSpPr>
          <p:cNvPr id="4" name="TextBox 3">
            <a:extLst>
              <a:ext uri="{FF2B5EF4-FFF2-40B4-BE49-F238E27FC236}">
                <a16:creationId xmlns:a16="http://schemas.microsoft.com/office/drawing/2014/main" id="{95F954EF-617C-A36F-B7C9-68EB29BB7396}"/>
              </a:ext>
            </a:extLst>
          </p:cNvPr>
          <p:cNvSpPr txBox="1"/>
          <p:nvPr/>
        </p:nvSpPr>
        <p:spPr>
          <a:xfrm>
            <a:off x="6964415" y="1271752"/>
            <a:ext cx="5279136" cy="4601260"/>
          </a:xfrm>
          <a:prstGeom prst="rect">
            <a:avLst/>
          </a:prstGeom>
          <a:noFill/>
        </p:spPr>
        <p:txBody>
          <a:bodyPr wrap="square" rtlCol="0">
            <a:spAutoFit/>
          </a:bodyPr>
          <a:lstStyle/>
          <a:p>
            <a:pPr marL="457200" indent="-457200">
              <a:buFont typeface="Arial" panose="020B0604020202020204" pitchFamily="34" charset="0"/>
              <a:buChar char="•"/>
            </a:pPr>
            <a:r>
              <a:rPr lang="en-US" sz="2500" dirty="0"/>
              <a:t>Mossy Oaks Elementary</a:t>
            </a:r>
          </a:p>
          <a:p>
            <a:pPr marL="457200" indent="-457200">
              <a:buFont typeface="Arial" panose="020B0604020202020204" pitchFamily="34" charset="0"/>
              <a:buChar char="•"/>
            </a:pPr>
            <a:r>
              <a:rPr lang="en-US" sz="2500" dirty="0"/>
              <a:t>Port Royal Elementary</a:t>
            </a:r>
          </a:p>
          <a:p>
            <a:pPr marL="457200" indent="-457200">
              <a:buFont typeface="Arial" panose="020B0604020202020204" pitchFamily="34" charset="0"/>
              <a:buChar char="•"/>
            </a:pPr>
            <a:r>
              <a:rPr lang="en-US" sz="2500" dirty="0"/>
              <a:t>Red Cedar Elementary</a:t>
            </a:r>
          </a:p>
          <a:p>
            <a:pPr marL="457200" indent="-457200">
              <a:buFont typeface="Arial" panose="020B0604020202020204" pitchFamily="34" charset="0"/>
              <a:buChar char="•"/>
            </a:pPr>
            <a:r>
              <a:rPr lang="en-US" sz="2500" dirty="0"/>
              <a:t>Robert Smalls Leadership Academy</a:t>
            </a:r>
          </a:p>
          <a:p>
            <a:pPr marL="457200" indent="-457200">
              <a:buFont typeface="Arial" panose="020B0604020202020204" pitchFamily="34" charset="0"/>
              <a:buChar char="•"/>
            </a:pPr>
            <a:r>
              <a:rPr lang="en-US" sz="2500" dirty="0"/>
              <a:t>Joseph S. Shanklin Elementary </a:t>
            </a:r>
          </a:p>
          <a:p>
            <a:pPr marL="457200" indent="-457200">
              <a:buFont typeface="Arial" panose="020B0604020202020204" pitchFamily="34" charset="0"/>
              <a:buChar char="•"/>
            </a:pPr>
            <a:r>
              <a:rPr lang="en-US" sz="2500" dirty="0"/>
              <a:t>St. Helena Elementary</a:t>
            </a:r>
          </a:p>
          <a:p>
            <a:pPr marL="457200" indent="-457200">
              <a:buFont typeface="Arial" panose="020B0604020202020204" pitchFamily="34" charset="0"/>
              <a:buChar char="•"/>
            </a:pPr>
            <a:r>
              <a:rPr lang="en-US" sz="2500" dirty="0"/>
              <a:t>Whale Branch Early College High School</a:t>
            </a:r>
          </a:p>
          <a:p>
            <a:pPr marL="457200" indent="-457200">
              <a:buFont typeface="Arial" panose="020B0604020202020204" pitchFamily="34" charset="0"/>
              <a:buChar char="•"/>
            </a:pPr>
            <a:r>
              <a:rPr lang="en-US" sz="2500" dirty="0"/>
              <a:t>Whale Branch Elementary</a:t>
            </a:r>
          </a:p>
          <a:p>
            <a:pPr marL="457200" indent="-457200">
              <a:buFont typeface="Arial" panose="020B0604020202020204" pitchFamily="34" charset="0"/>
              <a:buChar char="•"/>
            </a:pPr>
            <a:r>
              <a:rPr lang="en-US" sz="2500" dirty="0"/>
              <a:t>Whale Branch Middle </a:t>
            </a:r>
          </a:p>
          <a:p>
            <a:endParaRPr lang="en-US" dirty="0"/>
          </a:p>
        </p:txBody>
      </p:sp>
    </p:spTree>
    <p:extLst>
      <p:ext uri="{BB962C8B-B14F-4D97-AF65-F5344CB8AC3E}">
        <p14:creationId xmlns:p14="http://schemas.microsoft.com/office/powerpoint/2010/main" val="1323302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E7BFF-E0F0-4449-55C6-3AFADEC3175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1122CA-AC82-B96D-6B1B-B7A22A14F8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876ACD34-59B0-AD4B-9605-E45B7AD40FDF}"/>
              </a:ext>
            </a:extLst>
          </p:cNvPr>
          <p:cNvSpPr>
            <a:spLocks noGrp="1"/>
          </p:cNvSpPr>
          <p:nvPr>
            <p:ph type="title"/>
          </p:nvPr>
        </p:nvSpPr>
        <p:spPr>
          <a:xfrm>
            <a:off x="2451798" y="365126"/>
            <a:ext cx="8902001" cy="580382"/>
          </a:xfrm>
        </p:spPr>
        <p:txBody>
          <a:bodyPr>
            <a:normAutofit fontScale="90000"/>
          </a:bodyPr>
          <a:lstStyle/>
          <a:p>
            <a:r>
              <a:rPr lang="en-US" sz="3600" b="1" dirty="0" err="1"/>
              <a:t>Escuelas</a:t>
            </a:r>
            <a:r>
              <a:rPr lang="en-US" sz="3600" b="1" dirty="0"/>
              <a:t> </a:t>
            </a:r>
            <a:r>
              <a:rPr lang="en-US" sz="3600" b="1" dirty="0" err="1"/>
              <a:t>Título</a:t>
            </a:r>
            <a:r>
              <a:rPr lang="en-US" sz="3600" b="1" dirty="0"/>
              <a:t> 1 del Condado de Beaufort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81CDDED-9A61-2C8C-79FC-7E5B97AC0081}"/>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189EC3F-3346-2D91-27DB-220ECA943D3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CDDC103-4B9D-D3B0-9E35-BAD0D5CC48A8}"/>
              </a:ext>
            </a:extLst>
          </p:cNvPr>
          <p:cNvSpPr txBox="1"/>
          <p:nvPr/>
        </p:nvSpPr>
        <p:spPr>
          <a:xfrm>
            <a:off x="1848612" y="1347208"/>
            <a:ext cx="5279136" cy="4985980"/>
          </a:xfrm>
          <a:prstGeom prst="rect">
            <a:avLst/>
          </a:prstGeom>
          <a:noFill/>
        </p:spPr>
        <p:txBody>
          <a:bodyPr wrap="square" rtlCol="0">
            <a:spAutoFit/>
          </a:bodyPr>
          <a:lstStyle/>
          <a:p>
            <a:pPr marL="457200" indent="-457200">
              <a:buFont typeface="Arial" panose="020B0604020202020204" pitchFamily="34" charset="0"/>
              <a:buChar char="•"/>
            </a:pPr>
            <a:r>
              <a:rPr lang="en-US" sz="2500" dirty="0"/>
              <a:t>Beaufort Elementary</a:t>
            </a:r>
          </a:p>
          <a:p>
            <a:pPr marL="457200" indent="-457200">
              <a:buFont typeface="Arial" panose="020B0604020202020204" pitchFamily="34" charset="0"/>
              <a:buChar char="•"/>
            </a:pPr>
            <a:r>
              <a:rPr lang="en-US" sz="2500" dirty="0"/>
              <a:t>Beaufort Middle School</a:t>
            </a:r>
          </a:p>
          <a:p>
            <a:pPr marL="457200" indent="-457200">
              <a:buFont typeface="Arial" panose="020B0604020202020204" pitchFamily="34" charset="0"/>
              <a:buChar char="•"/>
            </a:pPr>
            <a:r>
              <a:rPr lang="en-US" sz="2500" dirty="0"/>
              <a:t>Broad River Elementary</a:t>
            </a:r>
          </a:p>
          <a:p>
            <a:pPr marL="457200" indent="-457200">
              <a:buFont typeface="Arial" panose="020B0604020202020204" pitchFamily="34" charset="0"/>
              <a:buChar char="•"/>
            </a:pPr>
            <a:r>
              <a:rPr lang="en-US" sz="2500" dirty="0"/>
              <a:t>Hilton Head Island Early Childhood Center</a:t>
            </a:r>
          </a:p>
          <a:p>
            <a:pPr marL="457200" indent="-457200">
              <a:buFont typeface="Arial" panose="020B0604020202020204" pitchFamily="34" charset="0"/>
              <a:buChar char="•"/>
            </a:pPr>
            <a:r>
              <a:rPr lang="en-US" sz="2500" dirty="0"/>
              <a:t>Hilton Head Island School for the Creative Arts/Daufuskie Island Elementary</a:t>
            </a:r>
          </a:p>
          <a:p>
            <a:pPr marL="457200" indent="-457200">
              <a:buFont typeface="Arial" panose="020B0604020202020204" pitchFamily="34" charset="0"/>
              <a:buChar char="•"/>
            </a:pPr>
            <a:r>
              <a:rPr lang="en-US" sz="2500" dirty="0"/>
              <a:t>Hilton Head Island Elementary</a:t>
            </a:r>
          </a:p>
          <a:p>
            <a:pPr marL="457200" indent="-457200">
              <a:buFont typeface="Arial" panose="020B0604020202020204" pitchFamily="34" charset="0"/>
              <a:buChar char="•"/>
            </a:pPr>
            <a:r>
              <a:rPr lang="en-US" sz="2500" dirty="0"/>
              <a:t>Lady’s Island Elementary</a:t>
            </a:r>
          </a:p>
          <a:p>
            <a:pPr marL="457200" indent="-457200">
              <a:buFont typeface="Arial" panose="020B0604020202020204" pitchFamily="34" charset="0"/>
              <a:buChar char="•"/>
            </a:pPr>
            <a:r>
              <a:rPr lang="en-US" sz="2500" dirty="0"/>
              <a:t>Lady’s Island Middle School</a:t>
            </a:r>
          </a:p>
          <a:p>
            <a:pPr marL="457200" indent="-457200">
              <a:buFont typeface="Arial" panose="020B0604020202020204" pitchFamily="34" charset="0"/>
              <a:buChar char="•"/>
            </a:pPr>
            <a:r>
              <a:rPr lang="en-US" sz="2500" dirty="0"/>
              <a:t>Michael C. Riley Elementary</a:t>
            </a:r>
          </a:p>
          <a:p>
            <a:endParaRPr lang="en-US" dirty="0"/>
          </a:p>
        </p:txBody>
      </p:sp>
      <p:sp>
        <p:nvSpPr>
          <p:cNvPr id="4" name="TextBox 3">
            <a:extLst>
              <a:ext uri="{FF2B5EF4-FFF2-40B4-BE49-F238E27FC236}">
                <a16:creationId xmlns:a16="http://schemas.microsoft.com/office/drawing/2014/main" id="{01917D29-89C1-222A-BA51-583CDB58D20C}"/>
              </a:ext>
            </a:extLst>
          </p:cNvPr>
          <p:cNvSpPr txBox="1"/>
          <p:nvPr/>
        </p:nvSpPr>
        <p:spPr>
          <a:xfrm>
            <a:off x="6964415" y="1271752"/>
            <a:ext cx="5279136" cy="4601260"/>
          </a:xfrm>
          <a:prstGeom prst="rect">
            <a:avLst/>
          </a:prstGeom>
          <a:noFill/>
        </p:spPr>
        <p:txBody>
          <a:bodyPr wrap="square" rtlCol="0">
            <a:spAutoFit/>
          </a:bodyPr>
          <a:lstStyle/>
          <a:p>
            <a:pPr marL="457200" indent="-457200">
              <a:buFont typeface="Arial" panose="020B0604020202020204" pitchFamily="34" charset="0"/>
              <a:buChar char="•"/>
            </a:pPr>
            <a:r>
              <a:rPr lang="en-US" sz="2500" dirty="0"/>
              <a:t>Mossy Oaks Elementary</a:t>
            </a:r>
          </a:p>
          <a:p>
            <a:pPr marL="457200" indent="-457200">
              <a:buFont typeface="Arial" panose="020B0604020202020204" pitchFamily="34" charset="0"/>
              <a:buChar char="•"/>
            </a:pPr>
            <a:r>
              <a:rPr lang="en-US" sz="2500" dirty="0"/>
              <a:t>Port Royal Elementary</a:t>
            </a:r>
          </a:p>
          <a:p>
            <a:pPr marL="457200" indent="-457200">
              <a:buFont typeface="Arial" panose="020B0604020202020204" pitchFamily="34" charset="0"/>
              <a:buChar char="•"/>
            </a:pPr>
            <a:r>
              <a:rPr lang="en-US" sz="2500" dirty="0"/>
              <a:t>Red Cedar Elementary</a:t>
            </a:r>
          </a:p>
          <a:p>
            <a:pPr marL="457200" indent="-457200">
              <a:buFont typeface="Arial" panose="020B0604020202020204" pitchFamily="34" charset="0"/>
              <a:buChar char="•"/>
            </a:pPr>
            <a:r>
              <a:rPr lang="en-US" sz="2500" dirty="0"/>
              <a:t>Robert Smalls Leadership Academy</a:t>
            </a:r>
          </a:p>
          <a:p>
            <a:pPr marL="457200" indent="-457200">
              <a:buFont typeface="Arial" panose="020B0604020202020204" pitchFamily="34" charset="0"/>
              <a:buChar char="•"/>
            </a:pPr>
            <a:r>
              <a:rPr lang="en-US" sz="2500" dirty="0"/>
              <a:t>Joseph S. Shanklin Elementary </a:t>
            </a:r>
          </a:p>
          <a:p>
            <a:pPr marL="457200" indent="-457200">
              <a:buFont typeface="Arial" panose="020B0604020202020204" pitchFamily="34" charset="0"/>
              <a:buChar char="•"/>
            </a:pPr>
            <a:r>
              <a:rPr lang="en-US" sz="2500" dirty="0"/>
              <a:t>St. Helena Elementary</a:t>
            </a:r>
          </a:p>
          <a:p>
            <a:pPr marL="457200" indent="-457200">
              <a:buFont typeface="Arial" panose="020B0604020202020204" pitchFamily="34" charset="0"/>
              <a:buChar char="•"/>
            </a:pPr>
            <a:r>
              <a:rPr lang="en-US" sz="2500" dirty="0"/>
              <a:t>Whale Branch Early College High School</a:t>
            </a:r>
          </a:p>
          <a:p>
            <a:pPr marL="457200" indent="-457200">
              <a:buFont typeface="Arial" panose="020B0604020202020204" pitchFamily="34" charset="0"/>
              <a:buChar char="•"/>
            </a:pPr>
            <a:r>
              <a:rPr lang="en-US" sz="2500" dirty="0"/>
              <a:t>Whale Branch Elementary</a:t>
            </a:r>
          </a:p>
          <a:p>
            <a:pPr marL="457200" indent="-457200">
              <a:buFont typeface="Arial" panose="020B0604020202020204" pitchFamily="34" charset="0"/>
              <a:buChar char="•"/>
            </a:pPr>
            <a:r>
              <a:rPr lang="en-US" sz="2500" dirty="0"/>
              <a:t>Whale Branch Middle </a:t>
            </a:r>
          </a:p>
          <a:p>
            <a:endParaRPr lang="en-US" dirty="0"/>
          </a:p>
        </p:txBody>
      </p:sp>
    </p:spTree>
    <p:extLst>
      <p:ext uri="{BB962C8B-B14F-4D97-AF65-F5344CB8AC3E}">
        <p14:creationId xmlns:p14="http://schemas.microsoft.com/office/powerpoint/2010/main" val="2868790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E64B6-71F9-C99D-AAB2-D5AA9B3EB132}"/>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23D6FD-72DE-E46A-FE58-9FFDDC706FB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03F0DBD-0AF7-588F-13A6-2D7D4F75336C}"/>
              </a:ext>
            </a:extLst>
          </p:cNvPr>
          <p:cNvSpPr>
            <a:spLocks noGrp="1"/>
          </p:cNvSpPr>
          <p:nvPr>
            <p:ph type="title"/>
          </p:nvPr>
        </p:nvSpPr>
        <p:spPr>
          <a:xfrm>
            <a:off x="2575032" y="365125"/>
            <a:ext cx="8778767" cy="906627"/>
          </a:xfrm>
        </p:spPr>
        <p:txBody>
          <a:bodyPr>
            <a:normAutofit/>
          </a:bodyPr>
          <a:lstStyle/>
          <a:p>
            <a:r>
              <a:rPr lang="en-US" sz="3600" b="1" dirty="0"/>
              <a:t>How does Title I Work?</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B7CB367-64AA-EB1F-0EAF-27DA75384EE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D1BD34A-29FB-4703-DDF6-F709DE288A6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1A26C5B-3619-B1D2-AD17-B14D97122EE0}"/>
              </a:ext>
            </a:extLst>
          </p:cNvPr>
          <p:cNvSpPr txBox="1"/>
          <p:nvPr/>
        </p:nvSpPr>
        <p:spPr>
          <a:xfrm>
            <a:off x="2170176" y="1755648"/>
            <a:ext cx="9412224" cy="3939540"/>
          </a:xfrm>
          <a:prstGeom prst="rect">
            <a:avLst/>
          </a:prstGeom>
          <a:noFill/>
        </p:spPr>
        <p:txBody>
          <a:bodyPr wrap="square" rtlCol="0">
            <a:spAutoFit/>
          </a:bodyPr>
          <a:lstStyle/>
          <a:p>
            <a:pPr marL="457200" indent="-457200">
              <a:buFont typeface="Arial" panose="020B0604020202020204" pitchFamily="34" charset="0"/>
              <a:buChar char="•"/>
            </a:pPr>
            <a:r>
              <a:rPr lang="en-US" sz="2900" dirty="0"/>
              <a:t>The federal government provides funding to states based on census and poverty data each year for Title I.</a:t>
            </a:r>
          </a:p>
          <a:p>
            <a:pPr marL="457200" indent="-457200">
              <a:buFont typeface="Arial" panose="020B0604020202020204" pitchFamily="34" charset="0"/>
              <a:buChar char="•"/>
            </a:pPr>
            <a:r>
              <a:rPr lang="en-US" sz="2900" dirty="0"/>
              <a:t> The South Carolina Department of Education sends the money to the local school districts.</a:t>
            </a:r>
          </a:p>
          <a:p>
            <a:pPr marL="457200" indent="-457200">
              <a:buFont typeface="Arial" panose="020B0604020202020204" pitchFamily="34" charset="0"/>
              <a:buChar char="•"/>
            </a:pPr>
            <a:r>
              <a:rPr lang="en-US" sz="2900" dirty="0"/>
              <a:t> The school district identifies eligible schools based off of their percentage of Pupils in Poverty and provides a Title I allocation.</a:t>
            </a:r>
          </a:p>
          <a:p>
            <a:endParaRPr lang="en-US" dirty="0"/>
          </a:p>
        </p:txBody>
      </p:sp>
    </p:spTree>
    <p:extLst>
      <p:ext uri="{BB962C8B-B14F-4D97-AF65-F5344CB8AC3E}">
        <p14:creationId xmlns:p14="http://schemas.microsoft.com/office/powerpoint/2010/main" val="225662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09E3D-5C68-3677-EC1B-31CC01F1B043}"/>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0946981B-F7AC-62FA-82B4-A0487256D9D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594CA4E-E02F-D375-37AD-F4A852ECEC4A}"/>
              </a:ext>
            </a:extLst>
          </p:cNvPr>
          <p:cNvSpPr>
            <a:spLocks noGrp="1"/>
          </p:cNvSpPr>
          <p:nvPr>
            <p:ph type="title"/>
          </p:nvPr>
        </p:nvSpPr>
        <p:spPr>
          <a:xfrm>
            <a:off x="2575032" y="365125"/>
            <a:ext cx="8778767" cy="906627"/>
          </a:xfrm>
        </p:spPr>
        <p:txBody>
          <a:bodyPr>
            <a:normAutofit/>
          </a:bodyPr>
          <a:lstStyle/>
          <a:p>
            <a:r>
              <a:rPr lang="en-US" sz="3600" b="1" dirty="0"/>
              <a:t>¿</a:t>
            </a:r>
            <a:r>
              <a:rPr lang="en-US" sz="3600" b="1" dirty="0" err="1"/>
              <a:t>Cómo</a:t>
            </a:r>
            <a:r>
              <a:rPr lang="en-US" sz="3600" b="1" dirty="0"/>
              <a:t> </a:t>
            </a:r>
            <a:r>
              <a:rPr lang="en-US" sz="3600" b="1" dirty="0" err="1"/>
              <a:t>funciona</a:t>
            </a:r>
            <a:r>
              <a:rPr lang="en-US" sz="3600" b="1" dirty="0"/>
              <a:t> </a:t>
            </a:r>
            <a:r>
              <a:rPr lang="en-US" sz="3600" b="1" dirty="0" err="1"/>
              <a:t>el</a:t>
            </a:r>
            <a:r>
              <a:rPr lang="en-US" sz="3600" b="1" dirty="0"/>
              <a:t> </a:t>
            </a:r>
            <a:r>
              <a:rPr lang="en-US" sz="3600" b="1" dirty="0" err="1"/>
              <a:t>Título</a:t>
            </a:r>
            <a:r>
              <a:rPr lang="en-US" sz="3600" b="1" dirty="0"/>
              <a:t> 1?</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BD7EA41-EF70-0349-5628-CBF49644FB4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B2D9B028-5B40-4913-11F9-F2FDE3C6859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8166185-7839-ED5A-9DB1-714CB7562C48}"/>
              </a:ext>
            </a:extLst>
          </p:cNvPr>
          <p:cNvSpPr txBox="1"/>
          <p:nvPr/>
        </p:nvSpPr>
        <p:spPr>
          <a:xfrm>
            <a:off x="2852928" y="1755648"/>
            <a:ext cx="8007768" cy="4247317"/>
          </a:xfrm>
          <a:prstGeom prst="rect">
            <a:avLst/>
          </a:prstGeom>
          <a:noFill/>
        </p:spPr>
        <p:txBody>
          <a:bodyPr wrap="square" rtlCol="0">
            <a:spAutoFit/>
          </a:bodyPr>
          <a:lstStyle/>
          <a:p>
            <a:pPr marL="342900" indent="-342900">
              <a:buFont typeface="Arial" panose="020B0604020202020204" pitchFamily="34" charset="0"/>
              <a:buChar char="•"/>
            </a:pPr>
            <a:r>
              <a:rPr lang="es-ES" sz="2800" dirty="0"/>
              <a:t>El gobierno federal proporciona cada año para el Título I fondos a los estados basados en datos del censo y los niveles de pobreza.
 El Departamento de Educación de Carolina del Sur envía el dinero a los distritos escolares locales.
 El distrito escolar identifica las escuelas elegibles en función de su porcentaje de alumnos en situación de pobreza y proporciona una asignación del Título 1.</a:t>
            </a:r>
            <a:endParaRPr lang="en-US" sz="2800" dirty="0"/>
          </a:p>
          <a:p>
            <a:endParaRPr lang="en-US" dirty="0"/>
          </a:p>
        </p:txBody>
      </p:sp>
    </p:spTree>
    <p:extLst>
      <p:ext uri="{BB962C8B-B14F-4D97-AF65-F5344CB8AC3E}">
        <p14:creationId xmlns:p14="http://schemas.microsoft.com/office/powerpoint/2010/main" val="1346533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37C3F-D693-5013-7E92-1F603E5BB05B}"/>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52962B0-AEDF-AC27-0C2E-7D9242B94EC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0BD50DA-AB50-D4A2-0AD7-DB59AE12D12A}"/>
              </a:ext>
            </a:extLst>
          </p:cNvPr>
          <p:cNvSpPr>
            <a:spLocks noGrp="1"/>
          </p:cNvSpPr>
          <p:nvPr>
            <p:ph type="title"/>
          </p:nvPr>
        </p:nvSpPr>
        <p:spPr>
          <a:xfrm>
            <a:off x="2575032" y="365125"/>
            <a:ext cx="8778767" cy="906627"/>
          </a:xfrm>
        </p:spPr>
        <p:txBody>
          <a:bodyPr>
            <a:normAutofit/>
          </a:bodyPr>
          <a:lstStyle/>
          <a:p>
            <a:r>
              <a:rPr lang="en-US" sz="3600" b="1" dirty="0"/>
              <a:t>A Title I Schoolwide Program</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A1344CC-2095-D78C-1D7C-0E8D078AB28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0F576658-01CC-0620-783C-C13AAD2BDA1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0953FED2-E682-BEC4-D66E-D3D595304F20}"/>
              </a:ext>
            </a:extLst>
          </p:cNvPr>
          <p:cNvSpPr txBox="1"/>
          <p:nvPr/>
        </p:nvSpPr>
        <p:spPr>
          <a:xfrm>
            <a:off x="2295143" y="1421588"/>
            <a:ext cx="9058656" cy="5016758"/>
          </a:xfrm>
          <a:prstGeom prst="rect">
            <a:avLst/>
          </a:prstGeom>
          <a:noFill/>
        </p:spPr>
        <p:txBody>
          <a:bodyPr wrap="square" rtlCol="0">
            <a:spAutoFit/>
          </a:bodyPr>
          <a:lstStyle/>
          <a:p>
            <a:pPr marL="285750" indent="-285750">
              <a:buFont typeface="Arial" panose="020B0604020202020204" pitchFamily="34" charset="0"/>
              <a:buChar char="•"/>
            </a:pPr>
            <a:r>
              <a:rPr lang="en-US" sz="2000" dirty="0"/>
              <a:t>All Title I schools in the BCSD implement a </a:t>
            </a:r>
            <a:r>
              <a:rPr lang="en-US" sz="2000" u="sng" dirty="0"/>
              <a:t>schoolwide</a:t>
            </a:r>
            <a:r>
              <a:rPr lang="en-US" sz="2000" dirty="0"/>
              <a:t> program.</a:t>
            </a:r>
          </a:p>
          <a:p>
            <a:pPr marL="742950" lvl="1" indent="-285750">
              <a:buFont typeface="Arial" panose="020B0604020202020204" pitchFamily="34" charset="0"/>
              <a:buChar char="•"/>
            </a:pPr>
            <a:r>
              <a:rPr lang="en-US" sz="2000" dirty="0"/>
              <a:t>In a schoolwide program, a school may use Title I funds to implement reforms to upgrade the entire educational program of the school.</a:t>
            </a:r>
          </a:p>
          <a:p>
            <a:pPr marL="742950" lvl="1" indent="-285750">
              <a:buFont typeface="Arial" panose="020B0604020202020204" pitchFamily="34" charset="0"/>
              <a:buChar char="•"/>
            </a:pPr>
            <a:r>
              <a:rPr lang="en-US" sz="2000" dirty="0"/>
              <a:t>There are three requirements of a Title I Schoolwide program and the school must:</a:t>
            </a:r>
          </a:p>
          <a:p>
            <a:pPr marL="1200150" lvl="2" indent="-285750">
              <a:buFont typeface="Arial" panose="020B0604020202020204" pitchFamily="34" charset="0"/>
              <a:buChar char="•"/>
            </a:pPr>
            <a:r>
              <a:rPr lang="en-US" sz="2000" dirty="0"/>
              <a:t>Conduct a comprehensive needs assessment through a broad range of stakeholders.</a:t>
            </a:r>
          </a:p>
          <a:p>
            <a:pPr marL="1200150" lvl="2" indent="-285750">
              <a:buFont typeface="Arial" panose="020B0604020202020204" pitchFamily="34" charset="0"/>
              <a:buChar char="•"/>
            </a:pPr>
            <a:r>
              <a:rPr lang="en-US" sz="2000" dirty="0"/>
              <a:t>Create a comprehensive School Renewal Plan that describes how the school will improve academic achievement throughout the school.</a:t>
            </a:r>
          </a:p>
          <a:p>
            <a:pPr marL="1200150" lvl="2" indent="-285750">
              <a:buFont typeface="Arial" panose="020B0604020202020204" pitchFamily="34" charset="0"/>
              <a:buChar char="•"/>
            </a:pPr>
            <a:r>
              <a:rPr lang="en-US" sz="2000" dirty="0"/>
              <a:t>Annually, evaluate the schoolwide plan to determine if the schoolwide program has been effective in addressing the major problem areas and, in turn, increasing student achievement, particularly for the lowest-achieving students. Schools must revise the plan, as necessary.</a:t>
            </a:r>
          </a:p>
        </p:txBody>
      </p:sp>
    </p:spTree>
    <p:extLst>
      <p:ext uri="{BB962C8B-B14F-4D97-AF65-F5344CB8AC3E}">
        <p14:creationId xmlns:p14="http://schemas.microsoft.com/office/powerpoint/2010/main" val="2453916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AA03B-9B1D-127C-E771-E6FCA84DD3C2}"/>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57C588D0-8634-4D42-8152-F192CDCBE17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6B03DDE8-4D23-B0D1-BBE7-5BA38E2FE2EE}"/>
              </a:ext>
            </a:extLst>
          </p:cNvPr>
          <p:cNvSpPr>
            <a:spLocks noGrp="1"/>
          </p:cNvSpPr>
          <p:nvPr>
            <p:ph type="title"/>
          </p:nvPr>
        </p:nvSpPr>
        <p:spPr>
          <a:xfrm>
            <a:off x="2575032" y="365125"/>
            <a:ext cx="8778767" cy="906627"/>
          </a:xfrm>
        </p:spPr>
        <p:txBody>
          <a:bodyPr>
            <a:normAutofit/>
          </a:bodyPr>
          <a:lstStyle/>
          <a:p>
            <a:r>
              <a:rPr lang="pt-BR" sz="3600" b="1" dirty="0"/>
              <a:t>Programa Escolar de Título 1 </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AF99631D-0B8D-20D9-432B-21FAF27CF41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564D097-4EF7-26D0-BED3-4B3844CCD95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46F21617-F924-9496-C8D6-5ED5FC8EA79A}"/>
              </a:ext>
            </a:extLst>
          </p:cNvPr>
          <p:cNvSpPr txBox="1"/>
          <p:nvPr/>
        </p:nvSpPr>
        <p:spPr>
          <a:xfrm>
            <a:off x="1429511" y="1142660"/>
            <a:ext cx="10302240" cy="5078313"/>
          </a:xfrm>
          <a:prstGeom prst="rect">
            <a:avLst/>
          </a:prstGeom>
          <a:noFill/>
        </p:spPr>
        <p:txBody>
          <a:bodyPr wrap="square" rtlCol="0">
            <a:spAutoFit/>
          </a:bodyPr>
          <a:lstStyle/>
          <a:p>
            <a:pPr marL="914400" lvl="1" indent="-457200">
              <a:buFont typeface="Arial" panose="020B0604020202020204" pitchFamily="34" charset="0"/>
              <a:buChar char="•"/>
            </a:pPr>
            <a:r>
              <a:rPr lang="es-ES" sz="2400" dirty="0"/>
              <a:t>Todas las escuelas de Título 1 en el Distrito Escolar del Condado de Beaufort implementan un programa escolar.</a:t>
            </a:r>
          </a:p>
          <a:p>
            <a:pPr marL="1371600" lvl="2" indent="-457200">
              <a:buFont typeface="Arial" panose="020B0604020202020204" pitchFamily="34" charset="0"/>
              <a:buChar char="•"/>
            </a:pPr>
            <a:r>
              <a:rPr lang="es-ES" sz="2400" dirty="0"/>
              <a:t>En un programa escolar, una escuela puede usar los fondos del Título 1 para implementar reformas que ayudan a mejorar todo el programa educativo de la escuela.
Hay tres requisitos de un programa escolar de Título 1 y en donde la escuela debe:</a:t>
            </a:r>
          </a:p>
          <a:p>
            <a:pPr marL="2114550" lvl="4" indent="-285750">
              <a:buFont typeface="Arial" panose="020B0604020202020204" pitchFamily="34" charset="0"/>
              <a:buChar char="•"/>
            </a:pPr>
            <a:r>
              <a:rPr lang="es-ES" sz="1600" dirty="0"/>
              <a:t>Llevar a cabo una evaluación integral de las necesidades a través de una amplia gama de partes interesadas.
Crear un Plan de Renovación Escolar integral que describa cómo la escuela mejorará el rendimiento académico.
Anualmente, evaluar el plan de toda la escuela para determinar si el programa escolar ha sido efectivo para abordar las principales áreas problemáticas y, a su vez, aumentar el rendimiento de los estudiantes, particularmente para los estudiantes de menor rendimiento. Las escuelas deben revisar el plan según sea necesario.</a:t>
            </a:r>
            <a:endParaRPr lang="en-US" sz="1600" dirty="0"/>
          </a:p>
          <a:p>
            <a:pPr marL="342900" indent="-342900">
              <a:buFont typeface="Arial" panose="020B0604020202020204" pitchFamily="34" charset="0"/>
              <a:buChar char="•"/>
            </a:pPr>
            <a:r>
              <a:rPr lang="en-US" sz="2800" dirty="0"/>
              <a:t> </a:t>
            </a:r>
            <a:endParaRPr lang="en-US" dirty="0"/>
          </a:p>
        </p:txBody>
      </p:sp>
    </p:spTree>
    <p:extLst>
      <p:ext uri="{BB962C8B-B14F-4D97-AF65-F5344CB8AC3E}">
        <p14:creationId xmlns:p14="http://schemas.microsoft.com/office/powerpoint/2010/main" val="3631977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2BA29-3C57-9BD2-2D94-3702E881DEF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4864B12-C3F8-E1C6-5DC2-37EB8E882D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69B9368-0964-2211-0E9D-4D57AFFFC131}"/>
              </a:ext>
            </a:extLst>
          </p:cNvPr>
          <p:cNvSpPr>
            <a:spLocks noGrp="1"/>
          </p:cNvSpPr>
          <p:nvPr>
            <p:ph type="title"/>
          </p:nvPr>
        </p:nvSpPr>
        <p:spPr>
          <a:xfrm>
            <a:off x="2575032" y="365126"/>
            <a:ext cx="8778767" cy="602174"/>
          </a:xfrm>
        </p:spPr>
        <p:txBody>
          <a:bodyPr>
            <a:normAutofit fontScale="90000"/>
          </a:bodyPr>
          <a:lstStyle/>
          <a:p>
            <a:r>
              <a:rPr lang="en-US" sz="3600" b="1" dirty="0"/>
              <a:t>Determining How Title I Funds Are Used</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110A37B-483A-B560-54B9-8978411A89E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93CBB10-8B1D-2445-07B6-95B306C3F86F}"/>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A57BC5B-BA14-226D-FF00-7D015A3849F4}"/>
              </a:ext>
            </a:extLst>
          </p:cNvPr>
          <p:cNvSpPr txBox="1"/>
          <p:nvPr/>
        </p:nvSpPr>
        <p:spPr>
          <a:xfrm>
            <a:off x="2203849" y="1318022"/>
            <a:ext cx="8778767" cy="5755422"/>
          </a:xfrm>
          <a:prstGeom prst="rect">
            <a:avLst/>
          </a:prstGeom>
          <a:noFill/>
        </p:spPr>
        <p:txBody>
          <a:bodyPr wrap="square" rtlCol="0">
            <a:spAutoFit/>
          </a:bodyPr>
          <a:lstStyle/>
          <a:p>
            <a:pPr marL="457200" indent="-457200">
              <a:buFont typeface="Arial" panose="020B0604020202020204" pitchFamily="34" charset="0"/>
              <a:buChar char="•"/>
            </a:pPr>
            <a:r>
              <a:rPr lang="en-US" sz="2500" dirty="0"/>
              <a:t>Each school has a school advisory committee composed of parents, teachers, other staff that work at the school, community representatives and the principal.</a:t>
            </a:r>
          </a:p>
          <a:p>
            <a:pPr marL="457200" indent="-457200">
              <a:buFont typeface="Arial" panose="020B0604020202020204" pitchFamily="34" charset="0"/>
              <a:buChar char="•"/>
            </a:pPr>
            <a:r>
              <a:rPr lang="en-US" sz="2500" dirty="0"/>
              <a:t>In Beaufort County School District, the School Improvement Council (SIC) usually serves as the school advisory committee.</a:t>
            </a:r>
          </a:p>
          <a:p>
            <a:pPr marL="457200" indent="-457200">
              <a:buFont typeface="Arial" panose="020B0604020202020204" pitchFamily="34" charset="0"/>
              <a:buChar char="•"/>
            </a:pPr>
            <a:r>
              <a:rPr lang="en-US" sz="2500" dirty="0"/>
              <a:t>A comprehensive needs assessment is completed each year.</a:t>
            </a:r>
          </a:p>
          <a:p>
            <a:pPr marL="457200" indent="-457200">
              <a:buFont typeface="Arial" panose="020B0604020202020204" pitchFamily="34" charset="0"/>
              <a:buChar char="•"/>
            </a:pPr>
            <a:r>
              <a:rPr lang="en-US" sz="2500" dirty="0"/>
              <a:t>Goals are developed for the school year, and a School Renewal Plan is written.</a:t>
            </a:r>
          </a:p>
          <a:p>
            <a:pPr marL="457200" indent="-457200">
              <a:buFont typeface="Arial" panose="020B0604020202020204" pitchFamily="34" charset="0"/>
              <a:buChar char="•"/>
            </a:pPr>
            <a:r>
              <a:rPr lang="en-US" sz="2500" dirty="0"/>
              <a:t>The SIC approves the Title I budget for the school which is a funding source to support the School Renewal Plan.</a:t>
            </a:r>
          </a:p>
          <a:p>
            <a:endParaRPr lang="en-US" dirty="0"/>
          </a:p>
        </p:txBody>
      </p:sp>
    </p:spTree>
    <p:extLst>
      <p:ext uri="{BB962C8B-B14F-4D97-AF65-F5344CB8AC3E}">
        <p14:creationId xmlns:p14="http://schemas.microsoft.com/office/powerpoint/2010/main" val="349841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24D6A-AA7A-0263-4A18-0C05D56B455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70600AA-695E-EA0F-1881-4DF075AE16D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6E2075C6-DEDB-F196-FE1B-D97C2A1DE9BE}"/>
              </a:ext>
            </a:extLst>
          </p:cNvPr>
          <p:cNvSpPr>
            <a:spLocks noGrp="1"/>
          </p:cNvSpPr>
          <p:nvPr>
            <p:ph type="title"/>
          </p:nvPr>
        </p:nvSpPr>
        <p:spPr>
          <a:xfrm>
            <a:off x="2575032" y="365126"/>
            <a:ext cx="8778767" cy="659806"/>
          </a:xfrm>
        </p:spPr>
        <p:txBody>
          <a:bodyPr>
            <a:normAutofit fontScale="90000"/>
          </a:bodyPr>
          <a:lstStyle/>
          <a:p>
            <a:r>
              <a:rPr lang="es-ES" sz="3600" b="1" dirty="0"/>
              <a:t>Decidir cómo utilizar los fondos del Título 1</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A916F7A7-1F6D-568A-950B-BB4DFFF8A76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B111292-4E1B-B61C-B139-388BC6A962E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CA0BF19C-C646-6DB3-FE23-CB724898B889}"/>
              </a:ext>
            </a:extLst>
          </p:cNvPr>
          <p:cNvSpPr txBox="1"/>
          <p:nvPr/>
        </p:nvSpPr>
        <p:spPr>
          <a:xfrm>
            <a:off x="1969505" y="1452365"/>
            <a:ext cx="9989820" cy="4616648"/>
          </a:xfrm>
          <a:prstGeom prst="rect">
            <a:avLst/>
          </a:prstGeom>
          <a:noFill/>
        </p:spPr>
        <p:txBody>
          <a:bodyPr wrap="square" rtlCol="0">
            <a:spAutoFit/>
          </a:bodyPr>
          <a:lstStyle/>
          <a:p>
            <a:pPr marL="457200" indent="-457200">
              <a:buFont typeface="Arial" panose="020B0604020202020204" pitchFamily="34" charset="0"/>
              <a:buChar char="•"/>
            </a:pPr>
            <a:r>
              <a:rPr lang="es-ES" sz="2300" dirty="0"/>
              <a:t>Cada escuela tiene un comité asesor escolar compuesto por padres, maestros, otro personal que trabaja en la escuela, representantes de la comunidad y el director.
En el Distrito Escolar del Condado de Beaufort, el Consejo de Mejoramiento Escolar (SIC) generalmente sirve como el comité asesor escolar.
Cada año se completa una evaluación integral de las necesidades
Se desarrollan metas para el año escolar y se escribe un Plan de Renovación Escolar.
La SIC aprueba el presupuesto del Título 1 para la escuela, que es una fuente de financiamiento para apoyar el Plan de Renovación Escolar.</a:t>
            </a:r>
            <a:endParaRPr lang="en-US" sz="2300" dirty="0"/>
          </a:p>
          <a:p>
            <a:endParaRPr lang="en-US" dirty="0"/>
          </a:p>
        </p:txBody>
      </p:sp>
    </p:spTree>
    <p:extLst>
      <p:ext uri="{BB962C8B-B14F-4D97-AF65-F5344CB8AC3E}">
        <p14:creationId xmlns:p14="http://schemas.microsoft.com/office/powerpoint/2010/main" val="10927682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B3D3B-54CF-E841-DBA7-5BF98E563BAB}"/>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FF9D485-C5ED-8D2B-47C4-5586DD7058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26C643B-04F2-4436-8FB8-73D70859A880}"/>
              </a:ext>
            </a:extLst>
          </p:cNvPr>
          <p:cNvSpPr>
            <a:spLocks noGrp="1"/>
          </p:cNvSpPr>
          <p:nvPr>
            <p:ph type="title"/>
          </p:nvPr>
        </p:nvSpPr>
        <p:spPr>
          <a:xfrm>
            <a:off x="2575032" y="365125"/>
            <a:ext cx="8778767" cy="609565"/>
          </a:xfrm>
        </p:spPr>
        <p:txBody>
          <a:bodyPr>
            <a:normAutofit fontScale="90000"/>
          </a:bodyPr>
          <a:lstStyle/>
          <a:p>
            <a:r>
              <a:rPr lang="en-US" sz="3600" b="1" dirty="0"/>
              <a:t>School Goals Developed from Needs Assessment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4046F092-BEC7-A66A-F8EC-A95FBFB7049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0EBCBD1F-941B-2494-0719-C8162AD551C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043ECCA1-148E-7DE3-FBC8-122481C994D4}"/>
              </a:ext>
            </a:extLst>
          </p:cNvPr>
          <p:cNvGraphicFramePr>
            <a:graphicFrameLocks noGrp="1"/>
          </p:cNvGraphicFramePr>
          <p:nvPr>
            <p:extLst>
              <p:ext uri="{D42A27DB-BD31-4B8C-83A1-F6EECF244321}">
                <p14:modId xmlns:p14="http://schemas.microsoft.com/office/powerpoint/2010/main" val="3435711274"/>
              </p:ext>
            </p:extLst>
          </p:nvPr>
        </p:nvGraphicFramePr>
        <p:xfrm>
          <a:off x="2361363" y="1310631"/>
          <a:ext cx="8169310" cy="4909770"/>
        </p:xfrm>
        <a:graphic>
          <a:graphicData uri="http://schemas.openxmlformats.org/drawingml/2006/table">
            <a:tbl>
              <a:tblPr firstRow="1" firstCol="1" bandRow="1">
                <a:tableStyleId>{5C22544A-7EE6-4342-B048-85BDC9FD1C3A}</a:tableStyleId>
              </a:tblPr>
              <a:tblGrid>
                <a:gridCol w="4084655">
                  <a:extLst>
                    <a:ext uri="{9D8B030D-6E8A-4147-A177-3AD203B41FA5}">
                      <a16:colId xmlns:a16="http://schemas.microsoft.com/office/drawing/2014/main" val="2496994172"/>
                    </a:ext>
                  </a:extLst>
                </a:gridCol>
                <a:gridCol w="4084655">
                  <a:extLst>
                    <a:ext uri="{9D8B030D-6E8A-4147-A177-3AD203B41FA5}">
                      <a16:colId xmlns:a16="http://schemas.microsoft.com/office/drawing/2014/main" val="4191103409"/>
                    </a:ext>
                  </a:extLst>
                </a:gridCol>
              </a:tblGrid>
              <a:tr h="245085">
                <a:tc gridSpan="2">
                  <a:txBody>
                    <a:bodyPr/>
                    <a:lstStyle/>
                    <a:p>
                      <a:pPr marL="0" marR="0" algn="ctr">
                        <a:buNone/>
                      </a:pPr>
                      <a:r>
                        <a:rPr lang="en-US" sz="1200">
                          <a:solidFill>
                            <a:schemeClr val="tx1"/>
                          </a:solidFill>
                          <a:effectLst/>
                        </a:rPr>
                        <a:t>Student Achievement Performance Goal(s)</a:t>
                      </a:r>
                      <a:endParaRPr lang="en-US" sz="1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3959817820"/>
                  </a:ext>
                </a:extLst>
              </a:tr>
              <a:tr h="245085">
                <a:tc>
                  <a:txBody>
                    <a:bodyPr/>
                    <a:lstStyle/>
                    <a:p>
                      <a:pPr marL="0" marR="0" algn="ctr">
                        <a:buNone/>
                      </a:pPr>
                      <a:r>
                        <a:rPr lang="en-US" sz="1200">
                          <a:solidFill>
                            <a:schemeClr val="tx1"/>
                          </a:solidFill>
                          <a:effectLst/>
                        </a:rPr>
                        <a:t>5 Year Goal (2024-2029)</a:t>
                      </a:r>
                      <a:endParaRPr lang="en-US" sz="1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buNone/>
                      </a:pPr>
                      <a:r>
                        <a:rPr lang="en-US" sz="1200">
                          <a:effectLst/>
                        </a:rPr>
                        <a:t>Interim Goal (2026-27)</a:t>
                      </a:r>
                      <a:endParaRPr lang="en-US" sz="1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32266571"/>
                  </a:ext>
                </a:extLst>
              </a:tr>
              <a:tr h="816951">
                <a:tc>
                  <a:txBody>
                    <a:bodyPr/>
                    <a:lstStyle/>
                    <a:p>
                      <a:pPr marL="0" marR="0">
                        <a:buNone/>
                      </a:pPr>
                      <a:r>
                        <a:rPr lang="en-US" sz="1400" dirty="0">
                          <a:solidFill>
                            <a:schemeClr val="tx1"/>
                          </a:solidFill>
                          <a:effectLst/>
                        </a:rPr>
                        <a:t>By the end of 2028-2029 school year, ELA achievement will increase from 52% proficiency in Grades 3-5 to 75% proficiency or higher.</a:t>
                      </a:r>
                      <a:endParaRPr lang="en-US" sz="1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buNone/>
                      </a:pPr>
                      <a:r>
                        <a:rPr lang="en-US" sz="1400">
                          <a:effectLst/>
                        </a:rPr>
                        <a:t>ELA achievement will increase from 65.5% to 69% proficiency or higher in Grades 3-5 on SC READY.</a:t>
                      </a:r>
                      <a:endParaRPr lang="en-US" sz="14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72148159"/>
                  </a:ext>
                </a:extLst>
              </a:tr>
              <a:tr h="816951">
                <a:tc>
                  <a:txBody>
                    <a:bodyPr/>
                    <a:lstStyle/>
                    <a:p>
                      <a:pPr marL="0" marR="0">
                        <a:buNone/>
                      </a:pPr>
                      <a:r>
                        <a:rPr lang="en-US" sz="1400" dirty="0">
                          <a:effectLst/>
                        </a:rPr>
                        <a:t> </a:t>
                      </a:r>
                      <a:r>
                        <a:rPr lang="en-US" sz="1400" dirty="0">
                          <a:solidFill>
                            <a:schemeClr val="tx1"/>
                          </a:solidFill>
                          <a:effectLst/>
                        </a:rPr>
                        <a:t>By the end of 2028-2029 school year, math achievement will increase from 55% proficiency in Grades 3-5 to 75% proficiency or higher.</a:t>
                      </a:r>
                      <a:endParaRPr lang="en-US" sz="18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buNone/>
                      </a:pPr>
                      <a:r>
                        <a:rPr lang="en-US" sz="1400" dirty="0">
                          <a:effectLst/>
                        </a:rPr>
                        <a:t>Math achievement will increase from 67.9% to 70.7% proficiency or higher in Grades 3-5 on SC READY.</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4092774"/>
                  </a:ext>
                </a:extLst>
              </a:tr>
              <a:tr h="2532550">
                <a:tc gridSpan="2">
                  <a:txBody>
                    <a:bodyPr/>
                    <a:lstStyle/>
                    <a:p>
                      <a:pPr marL="0" marR="0">
                        <a:buNone/>
                      </a:pPr>
                      <a:r>
                        <a:rPr lang="en-US" sz="1800" dirty="0">
                          <a:solidFill>
                            <a:schemeClr val="tx1"/>
                          </a:solidFill>
                          <a:effectLst/>
                        </a:rPr>
                        <a:t>Brief Description:</a:t>
                      </a:r>
                      <a:endParaRPr lang="en-US" sz="1600" dirty="0">
                        <a:solidFill>
                          <a:schemeClr val="tx1"/>
                        </a:solidFill>
                        <a:effectLst/>
                      </a:endParaRPr>
                    </a:p>
                    <a:p>
                      <a:pPr marL="0" marR="0">
                        <a:buNone/>
                      </a:pPr>
                      <a:r>
                        <a:rPr lang="en-US" sz="1400" dirty="0">
                          <a:solidFill>
                            <a:schemeClr val="tx1"/>
                          </a:solidFill>
                          <a:effectLst/>
                        </a:rPr>
                        <a:t>Student achievement data indicates a consistent upward trend across most grade levels and subject areas, except for first and second grade. Many Kindergarten students begin school with limited exposure to early literacy and language experiences; however, they demonstrate substantial growth because of targeted, high-quality instruction.</a:t>
                      </a:r>
                      <a:endParaRPr lang="en-US" sz="1800" dirty="0">
                        <a:solidFill>
                          <a:schemeClr val="tx1"/>
                        </a:solidFill>
                        <a:effectLst/>
                      </a:endParaRPr>
                    </a:p>
                    <a:p>
                      <a:pPr marL="0" marR="0">
                        <a:buNone/>
                      </a:pPr>
                      <a:r>
                        <a:rPr lang="en-US" sz="1400" dirty="0">
                          <a:solidFill>
                            <a:schemeClr val="tx1"/>
                          </a:solidFill>
                          <a:effectLst/>
                        </a:rPr>
                        <a:t>In first grade, achievement levels decline, largely due to students’ challenges with sustaining independent focus and engagement. Although second-grade students exhibit measurable progress, many continue to experience residual effects from unfinished learning in first grade.</a:t>
                      </a:r>
                      <a:endParaRPr lang="en-US" sz="1800" dirty="0">
                        <a:solidFill>
                          <a:schemeClr val="tx1"/>
                        </a:solidFill>
                        <a:effectLst/>
                      </a:endParaRPr>
                    </a:p>
                    <a:p>
                      <a:pPr marL="0" marR="0">
                        <a:buNone/>
                      </a:pPr>
                      <a:r>
                        <a:rPr lang="en-US" sz="1400" dirty="0">
                          <a:solidFill>
                            <a:schemeClr val="tx1"/>
                          </a:solidFill>
                          <a:effectLst/>
                        </a:rPr>
                        <a:t>Addressing and closing this gap is essential to ensure that students enter third grade prepared to meet grade-level expectations and remain on a trajectory for sustained academic success through fifth grade.</a:t>
                      </a:r>
                      <a:endParaRPr lang="en-US" sz="1800" dirty="0">
                        <a:solidFill>
                          <a:schemeClr val="tx1"/>
                        </a:solidFill>
                        <a:effectLst/>
                      </a:endParaRPr>
                    </a:p>
                    <a:p>
                      <a:pPr marL="0" marR="0">
                        <a:buNone/>
                      </a:pPr>
                      <a:r>
                        <a:rPr lang="en-US" sz="2000" dirty="0">
                          <a:solidFill>
                            <a:schemeClr val="tx1"/>
                          </a:solidFill>
                          <a:effectLst/>
                        </a:rPr>
                        <a:t> </a:t>
                      </a:r>
                      <a:endParaRPr lang="en-US" sz="18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487412777"/>
                  </a:ext>
                </a:extLst>
              </a:tr>
            </a:tbl>
          </a:graphicData>
        </a:graphic>
      </p:graphicFrame>
    </p:spTree>
    <p:extLst>
      <p:ext uri="{BB962C8B-B14F-4D97-AF65-F5344CB8AC3E}">
        <p14:creationId xmlns:p14="http://schemas.microsoft.com/office/powerpoint/2010/main" val="196561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43DC1-D642-5612-AEB9-17F541F61A6C}"/>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94F5FA9-ED52-F001-FF57-EF7AF2829DE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ECC23EDE-52FF-2365-B357-A251F2690B70}"/>
              </a:ext>
            </a:extLst>
          </p:cNvPr>
          <p:cNvSpPr>
            <a:spLocks noGrp="1"/>
          </p:cNvSpPr>
          <p:nvPr>
            <p:ph type="title"/>
          </p:nvPr>
        </p:nvSpPr>
        <p:spPr>
          <a:xfrm>
            <a:off x="2431701" y="365126"/>
            <a:ext cx="9375111" cy="438742"/>
          </a:xfrm>
        </p:spPr>
        <p:txBody>
          <a:bodyPr>
            <a:normAutofit fontScale="90000"/>
          </a:bodyPr>
          <a:lstStyle/>
          <a:p>
            <a:r>
              <a:rPr lang="es-ES" sz="3600" b="1" dirty="0"/>
              <a:t>Objetivos escolares desarrollados a partir de la evaluación de necesidades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D071E430-4306-8E65-491E-6607114A4BD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78022A79-F2E0-A2D5-794B-AA96533BFA6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B9816D8C-8153-C197-09A7-211F1B6C0FBE}"/>
              </a:ext>
            </a:extLst>
          </p:cNvPr>
          <p:cNvGraphicFramePr>
            <a:graphicFrameLocks noGrp="1"/>
          </p:cNvGraphicFramePr>
          <p:nvPr>
            <p:extLst>
              <p:ext uri="{D42A27DB-BD31-4B8C-83A1-F6EECF244321}">
                <p14:modId xmlns:p14="http://schemas.microsoft.com/office/powerpoint/2010/main" val="4155019078"/>
              </p:ext>
            </p:extLst>
          </p:nvPr>
        </p:nvGraphicFramePr>
        <p:xfrm>
          <a:off x="2260879" y="1481453"/>
          <a:ext cx="8410470" cy="5187081"/>
        </p:xfrm>
        <a:graphic>
          <a:graphicData uri="http://schemas.openxmlformats.org/drawingml/2006/table">
            <a:tbl>
              <a:tblPr firstRow="1" firstCol="1" bandRow="1">
                <a:tableStyleId>{5C22544A-7EE6-4342-B048-85BDC9FD1C3A}</a:tableStyleId>
              </a:tblPr>
              <a:tblGrid>
                <a:gridCol w="4205235">
                  <a:extLst>
                    <a:ext uri="{9D8B030D-6E8A-4147-A177-3AD203B41FA5}">
                      <a16:colId xmlns:a16="http://schemas.microsoft.com/office/drawing/2014/main" val="900238940"/>
                    </a:ext>
                  </a:extLst>
                </a:gridCol>
                <a:gridCol w="4205235">
                  <a:extLst>
                    <a:ext uri="{9D8B030D-6E8A-4147-A177-3AD203B41FA5}">
                      <a16:colId xmlns:a16="http://schemas.microsoft.com/office/drawing/2014/main" val="1743840783"/>
                    </a:ext>
                  </a:extLst>
                </a:gridCol>
              </a:tblGrid>
              <a:tr h="246863">
                <a:tc gridSpan="2">
                  <a:txBody>
                    <a:bodyPr/>
                    <a:lstStyle/>
                    <a:p>
                      <a:pPr marL="0" marR="0" algn="ctr">
                        <a:buNone/>
                      </a:pPr>
                      <a:r>
                        <a:rPr lang="en-US" sz="1400">
                          <a:solidFill>
                            <a:schemeClr val="tx1"/>
                          </a:solidFill>
                          <a:effectLst/>
                        </a:rPr>
                        <a:t> </a:t>
                      </a:r>
                      <a:r>
                        <a:rPr lang="es-HN" sz="1400">
                          <a:solidFill>
                            <a:schemeClr val="tx1"/>
                          </a:solidFill>
                          <a:effectLst/>
                        </a:rPr>
                        <a:t>Meta(s) de Desempeño en el Logro Estudiantil</a:t>
                      </a:r>
                      <a:endParaRPr lang="en-US" sz="14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3960047942"/>
                  </a:ext>
                </a:extLst>
              </a:tr>
              <a:tr h="246298">
                <a:tc>
                  <a:txBody>
                    <a:bodyPr/>
                    <a:lstStyle/>
                    <a:p>
                      <a:pPr marL="0" marR="0" algn="ctr">
                        <a:buNone/>
                      </a:pPr>
                      <a:r>
                        <a:rPr lang="en-US" sz="1400" dirty="0">
                          <a:solidFill>
                            <a:schemeClr val="tx1"/>
                          </a:solidFill>
                          <a:effectLst/>
                        </a:rPr>
                        <a:t>Meta a 5 </a:t>
                      </a:r>
                      <a:r>
                        <a:rPr lang="en-US" sz="1400" dirty="0" err="1">
                          <a:solidFill>
                            <a:schemeClr val="tx1"/>
                          </a:solidFill>
                          <a:effectLst/>
                        </a:rPr>
                        <a:t>años</a:t>
                      </a:r>
                      <a:r>
                        <a:rPr lang="en-US" sz="1400" dirty="0">
                          <a:solidFill>
                            <a:schemeClr val="tx1"/>
                          </a:solidFill>
                          <a:effectLst/>
                        </a:rPr>
                        <a:t> (2024-2029)</a:t>
                      </a:r>
                      <a:endParaRPr lang="en-US" sz="1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buNone/>
                      </a:pPr>
                      <a:r>
                        <a:rPr lang="en-US" sz="1400">
                          <a:effectLst/>
                        </a:rPr>
                        <a:t>Meta este año (2026-27)</a:t>
                      </a:r>
                      <a:endParaRPr lang="en-US" sz="14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8835324"/>
                  </a:ext>
                </a:extLst>
              </a:tr>
              <a:tr h="820995">
                <a:tc>
                  <a:txBody>
                    <a:bodyPr/>
                    <a:lstStyle/>
                    <a:p>
                      <a:pPr marL="0" marR="0">
                        <a:buNone/>
                      </a:pPr>
                      <a:r>
                        <a:rPr lang="es-HN" sz="1400">
                          <a:solidFill>
                            <a:schemeClr val="tx1"/>
                          </a:solidFill>
                          <a:effectLst/>
                        </a:rPr>
                        <a:t>Para el final del ciclo escolar 2028-2029, el rendimiento en ELA aumentará del 52% de competencia en los grados 3-5 a un 75% o superior.</a:t>
                      </a:r>
                      <a:endParaRPr lang="en-US" sz="14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buNone/>
                      </a:pPr>
                      <a:r>
                        <a:rPr lang="es-HN" sz="1400">
                          <a:effectLst/>
                        </a:rPr>
                        <a:t>El logro en ELA aumentará de 65.5% a 69% de competencia o más en los grados 3-5 en SC READY.</a:t>
                      </a:r>
                      <a:endParaRPr lang="en-US" sz="14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83353610"/>
                  </a:ext>
                </a:extLst>
              </a:tr>
              <a:tr h="820995">
                <a:tc>
                  <a:txBody>
                    <a:bodyPr/>
                    <a:lstStyle/>
                    <a:p>
                      <a:pPr marL="0" marR="0">
                        <a:buNone/>
                      </a:pPr>
                      <a:r>
                        <a:rPr lang="es-HN" sz="1400" dirty="0">
                          <a:solidFill>
                            <a:schemeClr val="tx1"/>
                          </a:solidFill>
                          <a:effectLst/>
                        </a:rPr>
                        <a:t> Para finales del ciclo escolar 2028-2029, el rendimiento en matemáticas aumentará del 55% de competencia en los grados 3-5 a un 75% o superior.</a:t>
                      </a:r>
                      <a:endParaRPr lang="en-US" sz="1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buNone/>
                      </a:pPr>
                      <a:r>
                        <a:rPr lang="es-HN" sz="1400">
                          <a:effectLst/>
                        </a:rPr>
                        <a:t>El rendimiento en matemáticas aumentará del 67.9% al 70.7% de competencia o más en los grados 3-5 en SC READY.</a:t>
                      </a:r>
                      <a:endParaRPr lang="en-US" sz="14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44150678"/>
                  </a:ext>
                </a:extLst>
              </a:tr>
              <a:tr h="2955581">
                <a:tc gridSpan="2">
                  <a:txBody>
                    <a:bodyPr/>
                    <a:lstStyle/>
                    <a:p>
                      <a:pPr marL="0" marR="0">
                        <a:buNone/>
                      </a:pPr>
                      <a:r>
                        <a:rPr lang="es-HN" sz="1400" dirty="0">
                          <a:solidFill>
                            <a:schemeClr val="tx1"/>
                          </a:solidFill>
                          <a:effectLst/>
                        </a:rPr>
                        <a:t>Breve descripción:</a:t>
                      </a:r>
                      <a:endParaRPr lang="en-US" sz="1400" dirty="0">
                        <a:solidFill>
                          <a:schemeClr val="tx1"/>
                        </a:solidFill>
                        <a:effectLst/>
                      </a:endParaRPr>
                    </a:p>
                    <a:p>
                      <a:pPr marL="0" marR="0">
                        <a:buNone/>
                      </a:pPr>
                      <a:r>
                        <a:rPr lang="es-HN" sz="1400" dirty="0">
                          <a:solidFill>
                            <a:schemeClr val="tx1"/>
                          </a:solidFill>
                          <a:effectLst/>
                        </a:rPr>
                        <a:t>Los datos de logro estudiantil indican una tendencia constante al alza en la mayoría de los niveles escolares y áreas temáticas, excepto en primero y segundo grado. Muchos estudiantes de Kínder comienzan la escuela con una exposición limitada a la alfabetización temprana y a experiencias lingüísticas; sin embargo, demuestran un crecimiento sustancial gracias a una instrucción dirigida y de alta calidad.</a:t>
                      </a:r>
                      <a:endParaRPr lang="en-US" sz="1400" dirty="0">
                        <a:solidFill>
                          <a:schemeClr val="tx1"/>
                        </a:solidFill>
                        <a:effectLst/>
                      </a:endParaRPr>
                    </a:p>
                    <a:p>
                      <a:pPr marL="0" marR="0">
                        <a:buNone/>
                      </a:pPr>
                      <a:r>
                        <a:rPr lang="es-HN" sz="1400" dirty="0">
                          <a:solidFill>
                            <a:schemeClr val="tx1"/>
                          </a:solidFill>
                          <a:effectLst/>
                        </a:rPr>
                        <a:t>En primer grado, los niveles de logro disminuyen, en gran parte debido a las dificultades de los estudiantes para mantener su enfoque y compromiso independientes. Aunque los estudiantes de segundo grado muestran un progreso medible, muchos continúan experimentando efectos residuales de aprendizaje incompleto en primer grado.</a:t>
                      </a:r>
                      <a:endParaRPr lang="en-US" sz="1400" dirty="0">
                        <a:solidFill>
                          <a:schemeClr val="tx1"/>
                        </a:solidFill>
                        <a:effectLst/>
                      </a:endParaRPr>
                    </a:p>
                    <a:p>
                      <a:pPr marL="0" marR="0">
                        <a:buNone/>
                      </a:pPr>
                      <a:r>
                        <a:rPr lang="es-HN" sz="1400" dirty="0">
                          <a:solidFill>
                            <a:schemeClr val="tx1"/>
                          </a:solidFill>
                          <a:effectLst/>
                        </a:rPr>
                        <a:t>Abordar y cerrar esta brecha es esencial para asegurar que los estudiantes ingresen a tercer grado preparados para cumplir con las expectativas del nivel escolar y mantenerse en una trayectoria de éxito académico sostenido hasta quinto grado.</a:t>
                      </a:r>
                      <a:endParaRPr lang="en-US" sz="1400" dirty="0">
                        <a:solidFill>
                          <a:schemeClr val="tx1"/>
                        </a:solidFill>
                        <a:effectLst/>
                      </a:endParaRPr>
                    </a:p>
                    <a:p>
                      <a:pPr marL="0" marR="0">
                        <a:buNone/>
                      </a:pPr>
                      <a:r>
                        <a:rPr lang="es-HN" sz="1400" dirty="0">
                          <a:effectLst/>
                        </a:rPr>
                        <a:t> </a:t>
                      </a:r>
                      <a:endParaRPr lang="en-US" sz="14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1446885869"/>
                  </a:ext>
                </a:extLst>
              </a:tr>
            </a:tbl>
          </a:graphicData>
        </a:graphic>
      </p:graphicFrame>
    </p:spTree>
    <p:extLst>
      <p:ext uri="{BB962C8B-B14F-4D97-AF65-F5344CB8AC3E}">
        <p14:creationId xmlns:p14="http://schemas.microsoft.com/office/powerpoint/2010/main" val="306955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63401F-FCFF-0AFE-6738-3A6130C097BA}"/>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92A636F6-4805-8F48-F764-8855BFC0B2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C783DE2-6228-C572-D25A-0FD0DA030930}"/>
              </a:ext>
            </a:extLst>
          </p:cNvPr>
          <p:cNvSpPr>
            <a:spLocks noGrp="1"/>
          </p:cNvSpPr>
          <p:nvPr>
            <p:ph type="title"/>
          </p:nvPr>
        </p:nvSpPr>
        <p:spPr>
          <a:xfrm>
            <a:off x="2575032" y="365125"/>
            <a:ext cx="8778767" cy="609565"/>
          </a:xfrm>
        </p:spPr>
        <p:txBody>
          <a:bodyPr>
            <a:normAutofit fontScale="90000"/>
          </a:bodyPr>
          <a:lstStyle/>
          <a:p>
            <a:r>
              <a:rPr lang="en-US" sz="3600" b="1" dirty="0"/>
              <a:t>School Goals Developed from Needs Assessment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E5BD5759-2BAC-A337-FD6F-34433CB1922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4CCE51B1-27C7-24E6-59F8-4F18EE98107C}"/>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2D4DE0FE-DFB5-5D23-A2AD-14F0CD2EFC9A}"/>
              </a:ext>
            </a:extLst>
          </p:cNvPr>
          <p:cNvGraphicFramePr>
            <a:graphicFrameLocks noGrp="1"/>
          </p:cNvGraphicFramePr>
          <p:nvPr>
            <p:extLst>
              <p:ext uri="{D42A27DB-BD31-4B8C-83A1-F6EECF244321}">
                <p14:modId xmlns:p14="http://schemas.microsoft.com/office/powerpoint/2010/main" val="2390442501"/>
              </p:ext>
            </p:extLst>
          </p:nvPr>
        </p:nvGraphicFramePr>
        <p:xfrm>
          <a:off x="2484596" y="1221810"/>
          <a:ext cx="7453224" cy="5648402"/>
        </p:xfrm>
        <a:graphic>
          <a:graphicData uri="http://schemas.openxmlformats.org/drawingml/2006/table">
            <a:tbl>
              <a:tblPr firstRow="1" firstCol="1" bandRow="1">
                <a:tableStyleId>{5C22544A-7EE6-4342-B048-85BDC9FD1C3A}</a:tableStyleId>
              </a:tblPr>
              <a:tblGrid>
                <a:gridCol w="3726612">
                  <a:extLst>
                    <a:ext uri="{9D8B030D-6E8A-4147-A177-3AD203B41FA5}">
                      <a16:colId xmlns:a16="http://schemas.microsoft.com/office/drawing/2014/main" val="4007314569"/>
                    </a:ext>
                  </a:extLst>
                </a:gridCol>
                <a:gridCol w="3726612">
                  <a:extLst>
                    <a:ext uri="{9D8B030D-6E8A-4147-A177-3AD203B41FA5}">
                      <a16:colId xmlns:a16="http://schemas.microsoft.com/office/drawing/2014/main" val="3195896694"/>
                    </a:ext>
                  </a:extLst>
                </a:gridCol>
              </a:tblGrid>
              <a:tr h="196776">
                <a:tc gridSpan="2">
                  <a:txBody>
                    <a:bodyPr/>
                    <a:lstStyle/>
                    <a:p>
                      <a:pPr marL="0" marR="0" algn="ctr">
                        <a:buNone/>
                      </a:pPr>
                      <a:r>
                        <a:rPr lang="en-US" sz="1400" dirty="0">
                          <a:solidFill>
                            <a:schemeClr val="tx1"/>
                          </a:solidFill>
                          <a:effectLst/>
                        </a:rPr>
                        <a:t>School Climate Performance Goal(s)</a:t>
                      </a:r>
                      <a:endParaRPr lang="en-US" sz="1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48166099"/>
                  </a:ext>
                </a:extLst>
              </a:tr>
              <a:tr h="196776">
                <a:tc>
                  <a:txBody>
                    <a:bodyPr/>
                    <a:lstStyle/>
                    <a:p>
                      <a:pPr marL="0" marR="0" algn="ctr">
                        <a:buNone/>
                      </a:pPr>
                      <a:r>
                        <a:rPr lang="en-US" sz="1400" dirty="0">
                          <a:solidFill>
                            <a:schemeClr val="tx1"/>
                          </a:solidFill>
                          <a:effectLst/>
                        </a:rPr>
                        <a:t>5 Year Goal (2024-2029)</a:t>
                      </a:r>
                      <a:endParaRPr lang="en-US" sz="1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buNone/>
                      </a:pPr>
                      <a:r>
                        <a:rPr lang="en-US" sz="1400">
                          <a:effectLst/>
                        </a:rPr>
                        <a:t>Interim Goal (2024-25)</a:t>
                      </a:r>
                      <a:endParaRPr lang="en-US" sz="14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69051346"/>
                  </a:ext>
                </a:extLst>
              </a:tr>
              <a:tr h="1957104">
                <a:tc>
                  <a:txBody>
                    <a:bodyPr/>
                    <a:lstStyle/>
                    <a:p>
                      <a:pPr marL="0" marR="0">
                        <a:lnSpc>
                          <a:spcPct val="107000"/>
                        </a:lnSpc>
                        <a:spcBef>
                          <a:spcPts val="1200"/>
                        </a:spcBef>
                        <a:spcAft>
                          <a:spcPts val="1200"/>
                        </a:spcAft>
                        <a:buNone/>
                      </a:pPr>
                      <a:r>
                        <a:rPr lang="en-US" sz="1400" dirty="0">
                          <a:solidFill>
                            <a:schemeClr val="tx1"/>
                          </a:solidFill>
                          <a:effectLst/>
                        </a:rPr>
                        <a:t>**New Goal-previous goal was met.</a:t>
                      </a:r>
                    </a:p>
                    <a:p>
                      <a:pPr marL="0" marR="0">
                        <a:lnSpc>
                          <a:spcPct val="107000"/>
                        </a:lnSpc>
                        <a:spcBef>
                          <a:spcPts val="1200"/>
                        </a:spcBef>
                        <a:spcAft>
                          <a:spcPts val="1200"/>
                        </a:spcAft>
                        <a:buNone/>
                      </a:pPr>
                      <a:r>
                        <a:rPr lang="en-US" sz="1400" dirty="0">
                          <a:solidFill>
                            <a:schemeClr val="tx1"/>
                          </a:solidFill>
                          <a:effectLst/>
                        </a:rPr>
                        <a:t>By the end of the 2028–2029 school year, implement school-wide initiatives (e.g., peer mentoring, leadership roles in classrooms) to increase student engagement and improve school climate survey scores from a baseline of 78% to at least 89.7% (a minimum 15% increase).</a:t>
                      </a:r>
                      <a:endParaRPr lang="en-US" sz="14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Bef>
                          <a:spcPts val="1200"/>
                        </a:spcBef>
                        <a:spcAft>
                          <a:spcPts val="1200"/>
                        </a:spcAft>
                        <a:buNone/>
                      </a:pPr>
                      <a:r>
                        <a:rPr lang="en-US" sz="1400">
                          <a:effectLst/>
                        </a:rPr>
                        <a:t>By the end of the 2026–2027 school year, implement school-wide initiatives (e.g., peer mentoring, leadership roles in classrooms) to increase student engagement and improve school climate survey scores from a baseline of 78% to at least 83%.</a:t>
                      </a:r>
                      <a:endParaRPr lang="en-US" sz="14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83708610"/>
                  </a:ext>
                </a:extLst>
              </a:tr>
              <a:tr h="3099639">
                <a:tc gridSpan="2">
                  <a:txBody>
                    <a:bodyPr/>
                    <a:lstStyle/>
                    <a:p>
                      <a:pPr marL="0" marR="0">
                        <a:buNone/>
                      </a:pPr>
                      <a:r>
                        <a:rPr lang="en-US" sz="1200" dirty="0">
                          <a:solidFill>
                            <a:schemeClr val="tx1"/>
                          </a:solidFill>
                          <a:effectLst/>
                        </a:rPr>
                        <a:t>Brief Description:</a:t>
                      </a:r>
                    </a:p>
                    <a:p>
                      <a:pPr marL="0" marR="0">
                        <a:buNone/>
                      </a:pPr>
                      <a:r>
                        <a:rPr lang="en-US" sz="1200" dirty="0">
                          <a:solidFill>
                            <a:schemeClr val="tx1"/>
                          </a:solidFill>
                          <a:effectLst/>
                        </a:rPr>
                        <a:t>As an elementary Leader in Me school, we will achieve this goal by intentionally embedding leadership development into our daily practices and school culture. Through the 8 Habits framework, students will set personal and academic goals, track their progress using data binders, and reflect on growth. Classrooms will establish student leadership roles (e.g., classroom ambassadors, data leaders, peer mediators), ensuring every child has meaningful responsibility and voice.</a:t>
                      </a:r>
                    </a:p>
                    <a:p>
                      <a:pPr marL="0" marR="0">
                        <a:buNone/>
                      </a:pPr>
                      <a:r>
                        <a:rPr lang="en-US" sz="1200" dirty="0">
                          <a:solidFill>
                            <a:schemeClr val="tx1"/>
                          </a:solidFill>
                          <a:effectLst/>
                        </a:rPr>
                        <a:t>We will implement peer mentoring between upper and lower grades to foster belonging and model positive behavior. Student-led conferences will empower students to take ownership of their learning and strengthen family partnerships. Staff will explicitly teach and model habits such as proactive behavior, collaboration, and respectful communication to build a strong, inclusive school climate.</a:t>
                      </a:r>
                    </a:p>
                    <a:p>
                      <a:pPr marL="0" marR="0">
                        <a:buNone/>
                      </a:pPr>
                      <a:r>
                        <a:rPr lang="en-US" sz="1200" dirty="0">
                          <a:solidFill>
                            <a:schemeClr val="tx1"/>
                          </a:solidFill>
                          <a:effectLst/>
                        </a:rPr>
                        <a:t>Additionally, schoolwide leadership events, service projects, and Lighthouse Team initiatives will provide authentic opportunities for students to contribute to the school community. Ongoing professional development and regular review of the MRA survey data will guide adjustments and ensure continuous improvement toward reaching and exceeding the 89.7% target.</a:t>
                      </a:r>
                    </a:p>
                    <a:p>
                      <a:pPr marL="0" marR="0">
                        <a:buNone/>
                      </a:pPr>
                      <a:r>
                        <a:rPr lang="en-US" sz="1200" dirty="0">
                          <a:solidFill>
                            <a:schemeClr val="tx1"/>
                          </a:solidFill>
                          <a:effectLst/>
                        </a:rPr>
                        <a:t> </a:t>
                      </a:r>
                      <a:endParaRPr lang="en-US" sz="12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hMerge="1">
                  <a:txBody>
                    <a:bodyPr/>
                    <a:lstStyle/>
                    <a:p>
                      <a:endParaRPr lang="en-US"/>
                    </a:p>
                  </a:txBody>
                  <a:tcPr/>
                </a:tc>
                <a:extLst>
                  <a:ext uri="{0D108BD9-81ED-4DB2-BD59-A6C34878D82A}">
                    <a16:rowId xmlns:a16="http://schemas.microsoft.com/office/drawing/2014/main" val="209029918"/>
                  </a:ext>
                </a:extLst>
              </a:tr>
            </a:tbl>
          </a:graphicData>
        </a:graphic>
      </p:graphicFrame>
    </p:spTree>
    <p:extLst>
      <p:ext uri="{BB962C8B-B14F-4D97-AF65-F5344CB8AC3E}">
        <p14:creationId xmlns:p14="http://schemas.microsoft.com/office/powerpoint/2010/main" val="21921143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5721F-19EF-D9B2-FFAD-1503268202CD}"/>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8C872A0-E088-64BC-7321-43BCA3FA998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A916E565-9198-D583-6FB3-6DF0E37A4B07}"/>
              </a:ext>
            </a:extLst>
          </p:cNvPr>
          <p:cNvSpPr>
            <a:spLocks noGrp="1"/>
          </p:cNvSpPr>
          <p:nvPr>
            <p:ph type="title"/>
          </p:nvPr>
        </p:nvSpPr>
        <p:spPr>
          <a:xfrm>
            <a:off x="2431701" y="365126"/>
            <a:ext cx="9375111" cy="438742"/>
          </a:xfrm>
        </p:spPr>
        <p:txBody>
          <a:bodyPr>
            <a:normAutofit fontScale="90000"/>
          </a:bodyPr>
          <a:lstStyle/>
          <a:p>
            <a:r>
              <a:rPr lang="es-ES" sz="3600" b="1" dirty="0"/>
              <a:t>Objetivos escolares desarrollados a partir de la evaluación de necesidades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6AB61B4-C6C7-F3BB-FD4F-38377DE24EB6}"/>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C58741EB-3476-0E61-B83E-D5AEC702EA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C841E784-E950-D9F4-2CE9-6DBE1D6A80E8}"/>
              </a:ext>
            </a:extLst>
          </p:cNvPr>
          <p:cNvGraphicFramePr>
            <a:graphicFrameLocks noGrp="1"/>
          </p:cNvGraphicFramePr>
          <p:nvPr>
            <p:extLst>
              <p:ext uri="{D42A27DB-BD31-4B8C-83A1-F6EECF244321}">
                <p14:modId xmlns:p14="http://schemas.microsoft.com/office/powerpoint/2010/main" val="159983301"/>
              </p:ext>
            </p:extLst>
          </p:nvPr>
        </p:nvGraphicFramePr>
        <p:xfrm>
          <a:off x="2575031" y="1252219"/>
          <a:ext cx="8136512" cy="5019739"/>
        </p:xfrm>
        <a:graphic>
          <a:graphicData uri="http://schemas.openxmlformats.org/drawingml/2006/table">
            <a:tbl>
              <a:tblPr firstRow="1" firstCol="1" bandRow="1">
                <a:tableStyleId>{5C22544A-7EE6-4342-B048-85BDC9FD1C3A}</a:tableStyleId>
              </a:tblPr>
              <a:tblGrid>
                <a:gridCol w="4068256">
                  <a:extLst>
                    <a:ext uri="{9D8B030D-6E8A-4147-A177-3AD203B41FA5}">
                      <a16:colId xmlns:a16="http://schemas.microsoft.com/office/drawing/2014/main" val="1167995643"/>
                    </a:ext>
                  </a:extLst>
                </a:gridCol>
                <a:gridCol w="4068256">
                  <a:extLst>
                    <a:ext uri="{9D8B030D-6E8A-4147-A177-3AD203B41FA5}">
                      <a16:colId xmlns:a16="http://schemas.microsoft.com/office/drawing/2014/main" val="2248982564"/>
                    </a:ext>
                  </a:extLst>
                </a:gridCol>
              </a:tblGrid>
              <a:tr h="178544">
                <a:tc gridSpan="2">
                  <a:txBody>
                    <a:bodyPr/>
                    <a:lstStyle/>
                    <a:p>
                      <a:pPr marL="0" marR="0" algn="ctr">
                        <a:buNone/>
                      </a:pPr>
                      <a:r>
                        <a:rPr lang="es-HN" sz="1800">
                          <a:solidFill>
                            <a:schemeClr val="tx1"/>
                          </a:solidFill>
                          <a:effectLst/>
                        </a:rPr>
                        <a:t>Meta(s) de Desempeño Climático Escolar(es)</a:t>
                      </a:r>
                      <a:endParaRPr lang="en-US" sz="16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6954" marR="66954" marT="0" marB="0"/>
                </a:tc>
                <a:tc hMerge="1">
                  <a:txBody>
                    <a:bodyPr/>
                    <a:lstStyle/>
                    <a:p>
                      <a:endParaRPr lang="en-US"/>
                    </a:p>
                  </a:txBody>
                  <a:tcPr/>
                </a:tc>
                <a:extLst>
                  <a:ext uri="{0D108BD9-81ED-4DB2-BD59-A6C34878D82A}">
                    <a16:rowId xmlns:a16="http://schemas.microsoft.com/office/drawing/2014/main" val="2223148144"/>
                  </a:ext>
                </a:extLst>
              </a:tr>
              <a:tr h="178544">
                <a:tc>
                  <a:txBody>
                    <a:bodyPr/>
                    <a:lstStyle/>
                    <a:p>
                      <a:pPr marL="0" marR="0" algn="ctr">
                        <a:buNone/>
                      </a:pPr>
                      <a:r>
                        <a:rPr lang="en-US" sz="1800">
                          <a:solidFill>
                            <a:schemeClr val="tx1"/>
                          </a:solidFill>
                          <a:effectLst/>
                        </a:rPr>
                        <a:t>Meta a 5 años (2024-2029)</a:t>
                      </a:r>
                      <a:endParaRPr lang="en-US" sz="16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6954" marR="66954" marT="0" marB="0"/>
                </a:tc>
                <a:tc>
                  <a:txBody>
                    <a:bodyPr/>
                    <a:lstStyle/>
                    <a:p>
                      <a:pPr marL="0" marR="0" algn="ctr">
                        <a:buNone/>
                      </a:pPr>
                      <a:r>
                        <a:rPr lang="en-US" sz="1200">
                          <a:effectLst/>
                        </a:rPr>
                        <a:t>Meta este año (2026-27)</a:t>
                      </a:r>
                      <a:endParaRPr lang="en-US" sz="1100">
                        <a:effectLst/>
                        <a:latin typeface="Aptos" panose="020B0004020202020204" pitchFamily="34" charset="0"/>
                        <a:ea typeface="Aptos" panose="020B0004020202020204" pitchFamily="34" charset="0"/>
                        <a:cs typeface="Times New Roman" panose="02020603050405020304" pitchFamily="18" charset="0"/>
                      </a:endParaRPr>
                    </a:p>
                  </a:txBody>
                  <a:tcPr marL="66954" marR="66954" marT="0" marB="0"/>
                </a:tc>
                <a:extLst>
                  <a:ext uri="{0D108BD9-81ED-4DB2-BD59-A6C34878D82A}">
                    <a16:rowId xmlns:a16="http://schemas.microsoft.com/office/drawing/2014/main" val="1089734495"/>
                  </a:ext>
                </a:extLst>
              </a:tr>
              <a:tr h="1405356">
                <a:tc>
                  <a:txBody>
                    <a:bodyPr/>
                    <a:lstStyle/>
                    <a:p>
                      <a:pPr marL="0" marR="0">
                        <a:lnSpc>
                          <a:spcPct val="107000"/>
                        </a:lnSpc>
                        <a:spcBef>
                          <a:spcPts val="1200"/>
                        </a:spcBef>
                        <a:spcAft>
                          <a:spcPts val="1200"/>
                        </a:spcAft>
                        <a:buNone/>
                      </a:pPr>
                      <a:r>
                        <a:rPr lang="es-HN" sz="1200" dirty="0">
                          <a:solidFill>
                            <a:schemeClr val="tx1"/>
                          </a:solidFill>
                          <a:effectLst/>
                        </a:rPr>
                        <a:t>**Se cumplió el nuevo objetivo anterior.</a:t>
                      </a:r>
                      <a:endParaRPr lang="en-US" sz="1600" dirty="0">
                        <a:solidFill>
                          <a:schemeClr val="tx1"/>
                        </a:solidFill>
                        <a:effectLst/>
                      </a:endParaRPr>
                    </a:p>
                    <a:p>
                      <a:pPr marL="0" marR="0">
                        <a:lnSpc>
                          <a:spcPct val="107000"/>
                        </a:lnSpc>
                        <a:spcBef>
                          <a:spcPts val="1200"/>
                        </a:spcBef>
                        <a:spcAft>
                          <a:spcPts val="1200"/>
                        </a:spcAft>
                        <a:buNone/>
                      </a:pPr>
                      <a:r>
                        <a:rPr lang="es-HN" sz="1200" dirty="0">
                          <a:solidFill>
                            <a:schemeClr val="tx1"/>
                          </a:solidFill>
                          <a:effectLst/>
                        </a:rPr>
                        <a:t>Para el final del ciclo escolar 2028–2029, implementar iniciativas a nivel escolar (por ejemplo, mentoría entre pares, roles de liderazgo en las aulas) para aumentar la participación estudiantil y mejorar los puntajes de la encuesta sobre clima escolar de un nivel base de 78% a al menos 89.7% (un aumento mínimo del 15%).</a:t>
                      </a:r>
                      <a:endParaRPr lang="en-US" sz="16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6954" marR="66954" marT="0" marB="0"/>
                </a:tc>
                <a:tc>
                  <a:txBody>
                    <a:bodyPr/>
                    <a:lstStyle/>
                    <a:p>
                      <a:pPr marL="0" marR="0">
                        <a:lnSpc>
                          <a:spcPct val="107000"/>
                        </a:lnSpc>
                        <a:spcBef>
                          <a:spcPts val="1200"/>
                        </a:spcBef>
                        <a:spcAft>
                          <a:spcPts val="1200"/>
                        </a:spcAft>
                        <a:buNone/>
                      </a:pPr>
                      <a:r>
                        <a:rPr lang="es-HN" sz="1000">
                          <a:effectLst/>
                        </a:rPr>
                        <a:t>Para el final del ciclo escolar 2026–2027, implementar iniciativas a nivel escolar (por ejemplo, mentoría entre pares, roles de liderazgo en las aulas) para aumentar la participación estudiantil y mejorar los puntajes en encuestas de clima escolar de un nivel base de 78% a al menos 83%.</a:t>
                      </a:r>
                      <a:endParaRPr lang="en-US" sz="1100">
                        <a:effectLst/>
                        <a:latin typeface="Aptos" panose="020B0004020202020204" pitchFamily="34" charset="0"/>
                        <a:ea typeface="Aptos" panose="020B0004020202020204" pitchFamily="34" charset="0"/>
                        <a:cs typeface="Times New Roman" panose="02020603050405020304" pitchFamily="18" charset="0"/>
                      </a:endParaRPr>
                    </a:p>
                  </a:txBody>
                  <a:tcPr marL="66954" marR="66954" marT="0" marB="0"/>
                </a:tc>
                <a:extLst>
                  <a:ext uri="{0D108BD9-81ED-4DB2-BD59-A6C34878D82A}">
                    <a16:rowId xmlns:a16="http://schemas.microsoft.com/office/drawing/2014/main" val="3938352214"/>
                  </a:ext>
                </a:extLst>
              </a:tr>
              <a:tr h="2588894">
                <a:tc gridSpan="2">
                  <a:txBody>
                    <a:bodyPr/>
                    <a:lstStyle/>
                    <a:p>
                      <a:pPr marL="0" marR="0">
                        <a:buNone/>
                      </a:pPr>
                      <a:r>
                        <a:rPr lang="es-HN" sz="1600" dirty="0">
                          <a:solidFill>
                            <a:schemeClr val="tx1"/>
                          </a:solidFill>
                          <a:effectLst/>
                        </a:rPr>
                        <a:t>Breve descripción:</a:t>
                      </a:r>
                      <a:endParaRPr lang="en-US" sz="1400" dirty="0">
                        <a:solidFill>
                          <a:schemeClr val="tx1"/>
                        </a:solidFill>
                        <a:effectLst/>
                      </a:endParaRPr>
                    </a:p>
                    <a:p>
                      <a:pPr marL="0" marR="0">
                        <a:buNone/>
                      </a:pPr>
                      <a:r>
                        <a:rPr lang="es-HN" sz="1100" dirty="0">
                          <a:solidFill>
                            <a:schemeClr val="tx1"/>
                          </a:solidFill>
                          <a:effectLst/>
                        </a:rPr>
                        <a:t>Como Líder en  la escuela Me de primaria, lograremos este objetivo integrando intencionalmente el desarrollo del liderazgo en nuestras prácticas diarias y la cultura escolar. A través del marco de 8 Hábitos, los estudiantes establecerán metas personales y académicas, rastrearán su progreso usando carpetas de datos y reflexionarán sobre el crecimiento. Las aulas establecerán roles de liderazgo estudiantil (por ejemplo, embajadores del aula, líderes de datos, mediadores entre pares), asegurando que cada niño tenga una responsabilidad y voz significativas.</a:t>
                      </a:r>
                      <a:endParaRPr lang="en-US" sz="1400" dirty="0">
                        <a:solidFill>
                          <a:schemeClr val="tx1"/>
                        </a:solidFill>
                        <a:effectLst/>
                      </a:endParaRPr>
                    </a:p>
                    <a:p>
                      <a:pPr marL="0" marR="0">
                        <a:buNone/>
                      </a:pPr>
                      <a:r>
                        <a:rPr lang="es-HN" sz="1100" dirty="0">
                          <a:solidFill>
                            <a:schemeClr val="tx1"/>
                          </a:solidFill>
                          <a:effectLst/>
                        </a:rPr>
                        <a:t>Implementaremos mentoría entre pares entre grados superiores e inferiores para fomentar el pertenencia y modelar un comportamiento positivo. Las conferencias dirigidas por estudiantes empoderarán a los estudiantes para que se apropien de su aprendizaje y fortalezcan las alianzas familiares. El personal enseñará y modelará explícitamente hábitos como comportamiento proactivo, colaboración y comunicación respetuosa para construir un ambiente escolar fuerte e inclusivo.</a:t>
                      </a:r>
                      <a:endParaRPr lang="en-US" sz="1400" dirty="0">
                        <a:solidFill>
                          <a:schemeClr val="tx1"/>
                        </a:solidFill>
                        <a:effectLst/>
                      </a:endParaRPr>
                    </a:p>
                    <a:p>
                      <a:pPr marL="0" marR="0">
                        <a:buNone/>
                      </a:pPr>
                      <a:r>
                        <a:rPr lang="es-HN" sz="1100" dirty="0">
                          <a:solidFill>
                            <a:schemeClr val="tx1"/>
                          </a:solidFill>
                          <a:effectLst/>
                        </a:rPr>
                        <a:t>Además, eventos de liderazgo escolar, proyectos de servicio e iniciativas del Equipo Faro brindarán oportunidades auténticas para que los estudiantes contribuyan a la comunidad escolar. El desarrollo profesional continuo y la revisión regular de los datos de la encuesta MRA guiarán los ajustes y asegurarán la mejora continua hacia alcanzar y superar la meta del 89.7%.</a:t>
                      </a:r>
                      <a:endParaRPr lang="en-US" sz="1400" dirty="0">
                        <a:solidFill>
                          <a:schemeClr val="tx1"/>
                        </a:solidFill>
                        <a:effectLst/>
                      </a:endParaRPr>
                    </a:p>
                    <a:p>
                      <a:pPr marL="0" marR="0">
                        <a:buNone/>
                      </a:pPr>
                      <a:r>
                        <a:rPr lang="es-HN" sz="1400" dirty="0">
                          <a:effectLst/>
                        </a:rPr>
                        <a:t> </a:t>
                      </a:r>
                      <a:endParaRPr lang="en-US" sz="1200" dirty="0">
                        <a:effectLst/>
                        <a:latin typeface="Aptos" panose="020B0004020202020204" pitchFamily="34" charset="0"/>
                        <a:ea typeface="Aptos" panose="020B0004020202020204" pitchFamily="34" charset="0"/>
                        <a:cs typeface="Times New Roman" panose="02020603050405020304" pitchFamily="18" charset="0"/>
                      </a:endParaRPr>
                    </a:p>
                  </a:txBody>
                  <a:tcPr marL="66954" marR="66954" marT="0" marB="0"/>
                </a:tc>
                <a:tc hMerge="1">
                  <a:txBody>
                    <a:bodyPr/>
                    <a:lstStyle/>
                    <a:p>
                      <a:endParaRPr lang="en-US"/>
                    </a:p>
                  </a:txBody>
                  <a:tcPr/>
                </a:tc>
                <a:extLst>
                  <a:ext uri="{0D108BD9-81ED-4DB2-BD59-A6C34878D82A}">
                    <a16:rowId xmlns:a16="http://schemas.microsoft.com/office/drawing/2014/main" val="998344972"/>
                  </a:ext>
                </a:extLst>
              </a:tr>
            </a:tbl>
          </a:graphicData>
        </a:graphic>
      </p:graphicFrame>
    </p:spTree>
    <p:extLst>
      <p:ext uri="{BB962C8B-B14F-4D97-AF65-F5344CB8AC3E}">
        <p14:creationId xmlns:p14="http://schemas.microsoft.com/office/powerpoint/2010/main" val="33302884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43489-6174-6F90-AA37-D99018B35AAE}"/>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17596CF6-36E9-39AE-5AED-450F908C41D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160B1FA5-F80F-FFC1-A4F1-A3E65A7498AF}"/>
              </a:ext>
            </a:extLst>
          </p:cNvPr>
          <p:cNvSpPr>
            <a:spLocks noGrp="1"/>
          </p:cNvSpPr>
          <p:nvPr>
            <p:ph type="title"/>
          </p:nvPr>
        </p:nvSpPr>
        <p:spPr>
          <a:xfrm>
            <a:off x="2575032" y="365125"/>
            <a:ext cx="8778767" cy="609565"/>
          </a:xfrm>
        </p:spPr>
        <p:txBody>
          <a:bodyPr>
            <a:normAutofit fontScale="90000"/>
          </a:bodyPr>
          <a:lstStyle/>
          <a:p>
            <a:r>
              <a:rPr lang="en-US" sz="3600" b="1" dirty="0"/>
              <a:t>School Goals Developed from Needs Assessment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709E2C7-2913-32C9-89EE-C30ED4B7307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001CDB38-5AE6-83F3-ADAA-F813BA9168F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graphicFrame>
        <p:nvGraphicFramePr>
          <p:cNvPr id="3" name="Table 2">
            <a:extLst>
              <a:ext uri="{FF2B5EF4-FFF2-40B4-BE49-F238E27FC236}">
                <a16:creationId xmlns:a16="http://schemas.microsoft.com/office/drawing/2014/main" id="{C2D6F99C-D03B-DD75-A1A2-82B361404582}"/>
              </a:ext>
            </a:extLst>
          </p:cNvPr>
          <p:cNvGraphicFramePr>
            <a:graphicFrameLocks noGrp="1"/>
          </p:cNvGraphicFramePr>
          <p:nvPr>
            <p:extLst>
              <p:ext uri="{D42A27DB-BD31-4B8C-83A1-F6EECF244321}">
                <p14:modId xmlns:p14="http://schemas.microsoft.com/office/powerpoint/2010/main" val="511416766"/>
              </p:ext>
            </p:extLst>
          </p:nvPr>
        </p:nvGraphicFramePr>
        <p:xfrm>
          <a:off x="2575031" y="1419369"/>
          <a:ext cx="8196802" cy="5449180"/>
        </p:xfrm>
        <a:graphic>
          <a:graphicData uri="http://schemas.openxmlformats.org/drawingml/2006/table">
            <a:tbl>
              <a:tblPr firstRow="1" firstCol="1" bandRow="1">
                <a:tableStyleId>{5C22544A-7EE6-4342-B048-85BDC9FD1C3A}</a:tableStyleId>
              </a:tblPr>
              <a:tblGrid>
                <a:gridCol w="4098401">
                  <a:extLst>
                    <a:ext uri="{9D8B030D-6E8A-4147-A177-3AD203B41FA5}">
                      <a16:colId xmlns:a16="http://schemas.microsoft.com/office/drawing/2014/main" val="111585639"/>
                    </a:ext>
                  </a:extLst>
                </a:gridCol>
                <a:gridCol w="4098401">
                  <a:extLst>
                    <a:ext uri="{9D8B030D-6E8A-4147-A177-3AD203B41FA5}">
                      <a16:colId xmlns:a16="http://schemas.microsoft.com/office/drawing/2014/main" val="1217193480"/>
                    </a:ext>
                  </a:extLst>
                </a:gridCol>
              </a:tblGrid>
              <a:tr h="194461">
                <a:tc gridSpan="2">
                  <a:txBody>
                    <a:bodyPr/>
                    <a:lstStyle/>
                    <a:p>
                      <a:pPr marL="0" marR="0" algn="ctr">
                        <a:buNone/>
                      </a:pPr>
                      <a:r>
                        <a:rPr lang="en-US" sz="1600">
                          <a:solidFill>
                            <a:schemeClr val="tx1"/>
                          </a:solidFill>
                          <a:effectLst/>
                        </a:rPr>
                        <a:t>Teacher/Administrator Quality Performance Goal(s)</a:t>
                      </a:r>
                      <a:endParaRPr lang="en-US" sz="12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0064" marR="60064" marT="0" marB="0"/>
                </a:tc>
                <a:tc hMerge="1">
                  <a:txBody>
                    <a:bodyPr/>
                    <a:lstStyle/>
                    <a:p>
                      <a:endParaRPr lang="en-US"/>
                    </a:p>
                  </a:txBody>
                  <a:tcPr/>
                </a:tc>
                <a:extLst>
                  <a:ext uri="{0D108BD9-81ED-4DB2-BD59-A6C34878D82A}">
                    <a16:rowId xmlns:a16="http://schemas.microsoft.com/office/drawing/2014/main" val="255429831"/>
                  </a:ext>
                </a:extLst>
              </a:tr>
              <a:tr h="194461">
                <a:tc>
                  <a:txBody>
                    <a:bodyPr/>
                    <a:lstStyle/>
                    <a:p>
                      <a:pPr marL="0" marR="0" algn="ctr">
                        <a:buNone/>
                      </a:pPr>
                      <a:r>
                        <a:rPr lang="en-US" sz="1600">
                          <a:solidFill>
                            <a:schemeClr val="tx1"/>
                          </a:solidFill>
                          <a:effectLst/>
                        </a:rPr>
                        <a:t>5 Year Goal (2024-2029)</a:t>
                      </a:r>
                      <a:endParaRPr lang="en-US" sz="12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0064" marR="60064" marT="0" marB="0"/>
                </a:tc>
                <a:tc>
                  <a:txBody>
                    <a:bodyPr/>
                    <a:lstStyle/>
                    <a:p>
                      <a:pPr marL="0" marR="0" algn="ctr">
                        <a:buNone/>
                      </a:pPr>
                      <a:r>
                        <a:rPr lang="en-US" sz="1600">
                          <a:effectLst/>
                        </a:rPr>
                        <a:t>Interim Goal (2026-27)</a:t>
                      </a:r>
                      <a:endParaRPr lang="en-US" sz="1200">
                        <a:effectLst/>
                        <a:latin typeface="Aptos" panose="020B0004020202020204" pitchFamily="34" charset="0"/>
                        <a:ea typeface="Aptos" panose="020B0004020202020204" pitchFamily="34" charset="0"/>
                        <a:cs typeface="Times New Roman" panose="02020603050405020304" pitchFamily="18" charset="0"/>
                      </a:endParaRPr>
                    </a:p>
                  </a:txBody>
                  <a:tcPr marL="60064" marR="60064" marT="0" marB="0"/>
                </a:tc>
                <a:extLst>
                  <a:ext uri="{0D108BD9-81ED-4DB2-BD59-A6C34878D82A}">
                    <a16:rowId xmlns:a16="http://schemas.microsoft.com/office/drawing/2014/main" val="2209810535"/>
                  </a:ext>
                </a:extLst>
              </a:tr>
              <a:tr h="774159">
                <a:tc>
                  <a:txBody>
                    <a:bodyPr/>
                    <a:lstStyle/>
                    <a:p>
                      <a:pPr marL="0" marR="0">
                        <a:buNone/>
                      </a:pPr>
                      <a:r>
                        <a:rPr lang="en-US" sz="1100" dirty="0">
                          <a:solidFill>
                            <a:schemeClr val="tx1"/>
                          </a:solidFill>
                          <a:effectLst/>
                        </a:rPr>
                        <a:t>The turnover percentage of certified staff and paraprofessionals on staff will decrease from 14% to less than 5% through 2028-2029 by a comprehensive program of recruitment, retention, and professional development.</a:t>
                      </a:r>
                      <a:endParaRPr lang="en-US" sz="12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60064" marR="60064" marT="0" marB="0"/>
                </a:tc>
                <a:tc>
                  <a:txBody>
                    <a:bodyPr/>
                    <a:lstStyle/>
                    <a:p>
                      <a:pPr marL="0" marR="0">
                        <a:buNone/>
                      </a:pPr>
                      <a:r>
                        <a:rPr lang="en-US" sz="1100" dirty="0">
                          <a:effectLst/>
                        </a:rPr>
                        <a:t>The turnover percentage of certified staff and paraprofessionals on staff will decrease from 11.32% to 10% or less.</a:t>
                      </a:r>
                      <a:endParaRPr lang="en-US" sz="1200" dirty="0">
                        <a:effectLst/>
                        <a:latin typeface="Aptos" panose="020B0004020202020204" pitchFamily="34" charset="0"/>
                        <a:ea typeface="Aptos" panose="020B0004020202020204" pitchFamily="34" charset="0"/>
                        <a:cs typeface="Times New Roman" panose="02020603050405020304" pitchFamily="18" charset="0"/>
                      </a:endParaRPr>
                    </a:p>
                  </a:txBody>
                  <a:tcPr marL="60064" marR="60064" marT="0" marB="0"/>
                </a:tc>
                <a:extLst>
                  <a:ext uri="{0D108BD9-81ED-4DB2-BD59-A6C34878D82A}">
                    <a16:rowId xmlns:a16="http://schemas.microsoft.com/office/drawing/2014/main" val="447877711"/>
                  </a:ext>
                </a:extLst>
              </a:tr>
              <a:tr h="194461">
                <a:tc>
                  <a:txBody>
                    <a:bodyPr/>
                    <a:lstStyle/>
                    <a:p>
                      <a:pPr marL="0" marR="0">
                        <a:buNone/>
                      </a:pPr>
                      <a:r>
                        <a:rPr lang="en-US" sz="1100">
                          <a:effectLst/>
                        </a:rPr>
                        <a:t> </a:t>
                      </a:r>
                      <a:endParaRPr lang="en-US" sz="1000">
                        <a:effectLst/>
                        <a:latin typeface="Aptos" panose="020B0004020202020204" pitchFamily="34" charset="0"/>
                        <a:ea typeface="Aptos" panose="020B0004020202020204" pitchFamily="34" charset="0"/>
                        <a:cs typeface="Times New Roman" panose="02020603050405020304" pitchFamily="18" charset="0"/>
                      </a:endParaRPr>
                    </a:p>
                  </a:txBody>
                  <a:tcPr marL="60064" marR="60064" marT="0" marB="0"/>
                </a:tc>
                <a:tc>
                  <a:txBody>
                    <a:bodyPr/>
                    <a:lstStyle/>
                    <a:p>
                      <a:pPr marL="0" marR="0">
                        <a:buNone/>
                      </a:pPr>
                      <a:r>
                        <a:rPr lang="en-US" sz="1100">
                          <a:effectLst/>
                        </a:rPr>
                        <a:t> </a:t>
                      </a:r>
                      <a:endParaRPr lang="en-US" sz="1000">
                        <a:effectLst/>
                        <a:latin typeface="Aptos" panose="020B0004020202020204" pitchFamily="34" charset="0"/>
                        <a:ea typeface="Aptos" panose="020B0004020202020204" pitchFamily="34" charset="0"/>
                        <a:cs typeface="Times New Roman" panose="02020603050405020304" pitchFamily="18" charset="0"/>
                      </a:endParaRPr>
                    </a:p>
                  </a:txBody>
                  <a:tcPr marL="60064" marR="60064" marT="0" marB="0"/>
                </a:tc>
                <a:extLst>
                  <a:ext uri="{0D108BD9-81ED-4DB2-BD59-A6C34878D82A}">
                    <a16:rowId xmlns:a16="http://schemas.microsoft.com/office/drawing/2014/main" val="2393265515"/>
                  </a:ext>
                </a:extLst>
              </a:tr>
              <a:tr h="3715963">
                <a:tc gridSpan="2">
                  <a:txBody>
                    <a:bodyPr/>
                    <a:lstStyle/>
                    <a:p>
                      <a:pPr marL="0" marR="0">
                        <a:buNone/>
                      </a:pPr>
                      <a:r>
                        <a:rPr lang="en-US" sz="1200" dirty="0">
                          <a:solidFill>
                            <a:schemeClr val="tx1"/>
                          </a:solidFill>
                          <a:effectLst/>
                        </a:rPr>
                        <a:t>Brief Description:</a:t>
                      </a:r>
                      <a:endParaRPr lang="en-US" sz="1400" dirty="0">
                        <a:solidFill>
                          <a:schemeClr val="tx1"/>
                        </a:solidFill>
                        <a:effectLst/>
                      </a:endParaRPr>
                    </a:p>
                    <a:p>
                      <a:pPr marL="0" marR="0">
                        <a:buNone/>
                      </a:pPr>
                      <a:r>
                        <a:rPr lang="en-US" sz="1200" dirty="0">
                          <a:solidFill>
                            <a:schemeClr val="tx1"/>
                          </a:solidFill>
                          <a:effectLst/>
                        </a:rPr>
                        <a:t>Recruitment Strategies:</a:t>
                      </a:r>
                      <a:br>
                        <a:rPr lang="en-US" sz="1200" dirty="0">
                          <a:solidFill>
                            <a:schemeClr val="tx1"/>
                          </a:solidFill>
                          <a:effectLst/>
                        </a:rPr>
                      </a:br>
                      <a:r>
                        <a:rPr lang="en-US" sz="1200" dirty="0">
                          <a:solidFill>
                            <a:schemeClr val="tx1"/>
                          </a:solidFill>
                          <a:effectLst/>
                        </a:rPr>
                        <a:t>We will strengthen hiring practices by participating in job fairs. Interview processes will emphasize alignment with the school’s mission, culture, and instructional expectations to ensure strong organizational fit. Early hiring timelines and targeted outreach for high-need areas will further support stability.</a:t>
                      </a:r>
                      <a:endParaRPr lang="en-US" sz="1400" dirty="0">
                        <a:solidFill>
                          <a:schemeClr val="tx1"/>
                        </a:solidFill>
                        <a:effectLst/>
                      </a:endParaRPr>
                    </a:p>
                    <a:p>
                      <a:pPr marL="0" marR="0">
                        <a:buNone/>
                      </a:pPr>
                      <a:r>
                        <a:rPr lang="en-US" sz="1200" dirty="0">
                          <a:solidFill>
                            <a:schemeClr val="tx1"/>
                          </a:solidFill>
                          <a:effectLst/>
                        </a:rPr>
                        <a:t>Retention Strategies:</a:t>
                      </a:r>
                      <a:br>
                        <a:rPr lang="en-US" sz="1200" dirty="0">
                          <a:solidFill>
                            <a:schemeClr val="tx1"/>
                          </a:solidFill>
                          <a:effectLst/>
                        </a:rPr>
                      </a:br>
                      <a:r>
                        <a:rPr lang="en-US" sz="1200" dirty="0">
                          <a:solidFill>
                            <a:schemeClr val="tx1"/>
                          </a:solidFill>
                          <a:effectLst/>
                        </a:rPr>
                        <a:t>New teachers and paraprofessionals will participate in a structured onboarding and school mentoring program that pairs them with experienced staff members for coaching and regular check-ins. School leadership will conduct climate surveys and listening sessions to proactively identify concerns and respond to staff needs. Recognition programs, staff appreciation initiatives, and opportunities for shared decision-making will promote a positive, collaborative culture. Workload balance and clear communication of expectations will also be prioritized to reduce burnout.</a:t>
                      </a:r>
                      <a:endParaRPr lang="en-US" sz="1400" dirty="0">
                        <a:solidFill>
                          <a:schemeClr val="tx1"/>
                        </a:solidFill>
                        <a:effectLst/>
                      </a:endParaRPr>
                    </a:p>
                    <a:p>
                      <a:pPr marL="0" marR="0">
                        <a:buNone/>
                      </a:pPr>
                      <a:r>
                        <a:rPr lang="en-US" sz="1200" dirty="0">
                          <a:solidFill>
                            <a:schemeClr val="tx1"/>
                          </a:solidFill>
                          <a:effectLst/>
                        </a:rPr>
                        <a:t>Professional Development:</a:t>
                      </a:r>
                      <a:br>
                        <a:rPr lang="en-US" sz="1200" dirty="0">
                          <a:solidFill>
                            <a:schemeClr val="tx1"/>
                          </a:solidFill>
                          <a:effectLst/>
                        </a:rPr>
                      </a:br>
                      <a:r>
                        <a:rPr lang="en-US" sz="1200" dirty="0">
                          <a:solidFill>
                            <a:schemeClr val="tx1"/>
                          </a:solidFill>
                          <a:effectLst/>
                        </a:rPr>
                        <a:t>Ongoing, job-embedded professional learning communities (PLCs) will provide time for collaboration, data analysis, and instructional planning. Staff will have access to differentiated professional development aligned to school goals and individual growth plans. Leadership pathways (e.g., grade-level chairs, instructional mentors, committee leads) will provide opportunities for career advancement without leaving the classroom.</a:t>
                      </a:r>
                      <a:endParaRPr lang="en-US" sz="1400" dirty="0">
                        <a:solidFill>
                          <a:schemeClr val="tx1"/>
                        </a:solidFill>
                        <a:effectLst/>
                      </a:endParaRPr>
                    </a:p>
                    <a:p>
                      <a:pPr marL="0" marR="0">
                        <a:buNone/>
                      </a:pPr>
                      <a:r>
                        <a:rPr lang="en-US" sz="1200" dirty="0">
                          <a:solidFill>
                            <a:schemeClr val="tx1"/>
                          </a:solidFill>
                          <a:effectLst/>
                        </a:rPr>
                        <a:t>Progress toward the 5% target will be monitored annually through retention data and staff surveys. Adjustments to recruitment and retention strategies will be made as needed to ensure continuous improvement and long-term staff stability.</a:t>
                      </a:r>
                      <a:endParaRPr lang="en-US" sz="1400" dirty="0">
                        <a:solidFill>
                          <a:schemeClr val="tx1"/>
                        </a:solidFill>
                        <a:effectLst/>
                      </a:endParaRPr>
                    </a:p>
                    <a:p>
                      <a:pPr marL="0" marR="0">
                        <a:buNone/>
                      </a:pPr>
                      <a:r>
                        <a:rPr lang="en-US" sz="1100" dirty="0">
                          <a:effectLst/>
                        </a:rPr>
                        <a:t> </a:t>
                      </a:r>
                      <a:endParaRPr lang="en-US" sz="1200" dirty="0">
                        <a:effectLst/>
                      </a:endParaRPr>
                    </a:p>
                    <a:p>
                      <a:pPr marL="0" marR="0">
                        <a:buNone/>
                      </a:pPr>
                      <a:r>
                        <a:rPr lang="en-US" sz="1100" dirty="0">
                          <a:effectLst/>
                        </a:rPr>
                        <a:t> </a:t>
                      </a:r>
                      <a:endParaRPr lang="en-US" sz="1200" dirty="0">
                        <a:effectLst/>
                        <a:latin typeface="Aptos" panose="020B0004020202020204" pitchFamily="34" charset="0"/>
                        <a:ea typeface="Aptos" panose="020B0004020202020204" pitchFamily="34" charset="0"/>
                        <a:cs typeface="Times New Roman" panose="02020603050405020304" pitchFamily="18" charset="0"/>
                      </a:endParaRPr>
                    </a:p>
                  </a:txBody>
                  <a:tcPr marL="60064" marR="60064" marT="0" marB="0"/>
                </a:tc>
                <a:tc hMerge="1">
                  <a:txBody>
                    <a:bodyPr/>
                    <a:lstStyle/>
                    <a:p>
                      <a:endParaRPr lang="en-US"/>
                    </a:p>
                  </a:txBody>
                  <a:tcPr/>
                </a:tc>
                <a:extLst>
                  <a:ext uri="{0D108BD9-81ED-4DB2-BD59-A6C34878D82A}">
                    <a16:rowId xmlns:a16="http://schemas.microsoft.com/office/drawing/2014/main" val="1553642647"/>
                  </a:ext>
                </a:extLst>
              </a:tr>
            </a:tbl>
          </a:graphicData>
        </a:graphic>
      </p:graphicFrame>
    </p:spTree>
    <p:extLst>
      <p:ext uri="{BB962C8B-B14F-4D97-AF65-F5344CB8AC3E}">
        <p14:creationId xmlns:p14="http://schemas.microsoft.com/office/powerpoint/2010/main" val="3550783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D1F78-E735-0614-3F4B-26C3EEB4196F}"/>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2D8DACE4-293F-0BA7-592B-B4FE39C7607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3D90B735-AAA2-E0BA-FBC5-48BA3D61D454}"/>
              </a:ext>
            </a:extLst>
          </p:cNvPr>
          <p:cNvSpPr>
            <a:spLocks noGrp="1"/>
          </p:cNvSpPr>
          <p:nvPr>
            <p:ph type="title"/>
          </p:nvPr>
        </p:nvSpPr>
        <p:spPr>
          <a:xfrm>
            <a:off x="2431701" y="365126"/>
            <a:ext cx="9375111" cy="438742"/>
          </a:xfrm>
        </p:spPr>
        <p:txBody>
          <a:bodyPr>
            <a:normAutofit fontScale="90000"/>
          </a:bodyPr>
          <a:lstStyle/>
          <a:p>
            <a:r>
              <a:rPr lang="es-ES" sz="3600" b="1" dirty="0"/>
              <a:t>Objetivos escolares desarrollados a partir de la evaluación de necesidades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BB274A4-7A89-3551-9456-EEF1C5B0DC1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FE08AB35-1561-7ABE-AE28-881A5D3666E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75199DA3-29A3-7400-3111-B848B2ECAB89}"/>
              </a:ext>
            </a:extLst>
          </p:cNvPr>
          <p:cNvGraphicFramePr>
            <a:graphicFrameLocks noGrp="1"/>
          </p:cNvGraphicFramePr>
          <p:nvPr>
            <p:extLst>
              <p:ext uri="{D42A27DB-BD31-4B8C-83A1-F6EECF244321}">
                <p14:modId xmlns:p14="http://schemas.microsoft.com/office/powerpoint/2010/main" val="1963093365"/>
              </p:ext>
            </p:extLst>
          </p:nvPr>
        </p:nvGraphicFramePr>
        <p:xfrm>
          <a:off x="2575032" y="1296239"/>
          <a:ext cx="8116414" cy="5260771"/>
        </p:xfrm>
        <a:graphic>
          <a:graphicData uri="http://schemas.openxmlformats.org/drawingml/2006/table">
            <a:tbl>
              <a:tblPr firstRow="1" firstCol="1" bandRow="1">
                <a:tableStyleId>{5C22544A-7EE6-4342-B048-85BDC9FD1C3A}</a:tableStyleId>
              </a:tblPr>
              <a:tblGrid>
                <a:gridCol w="4058207">
                  <a:extLst>
                    <a:ext uri="{9D8B030D-6E8A-4147-A177-3AD203B41FA5}">
                      <a16:colId xmlns:a16="http://schemas.microsoft.com/office/drawing/2014/main" val="1867400044"/>
                    </a:ext>
                  </a:extLst>
                </a:gridCol>
                <a:gridCol w="4058207">
                  <a:extLst>
                    <a:ext uri="{9D8B030D-6E8A-4147-A177-3AD203B41FA5}">
                      <a16:colId xmlns:a16="http://schemas.microsoft.com/office/drawing/2014/main" val="805782385"/>
                    </a:ext>
                  </a:extLst>
                </a:gridCol>
              </a:tblGrid>
              <a:tr h="181290">
                <a:tc gridSpan="2">
                  <a:txBody>
                    <a:bodyPr/>
                    <a:lstStyle/>
                    <a:p>
                      <a:pPr marL="0" marR="0" algn="ctr">
                        <a:buNone/>
                      </a:pPr>
                      <a:r>
                        <a:rPr lang="es-HN" sz="1400" dirty="0">
                          <a:solidFill>
                            <a:schemeClr val="tx1"/>
                          </a:solidFill>
                          <a:effectLst/>
                        </a:rPr>
                        <a:t>Meta(s) de Desempeño de Calidad para Maestros/Administradores</a:t>
                      </a:r>
                      <a:endParaRPr lang="en-US" sz="12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5003" marR="55003" marT="0" marB="0"/>
                </a:tc>
                <a:tc hMerge="1">
                  <a:txBody>
                    <a:bodyPr/>
                    <a:lstStyle/>
                    <a:p>
                      <a:endParaRPr lang="en-US"/>
                    </a:p>
                  </a:txBody>
                  <a:tcPr/>
                </a:tc>
                <a:extLst>
                  <a:ext uri="{0D108BD9-81ED-4DB2-BD59-A6C34878D82A}">
                    <a16:rowId xmlns:a16="http://schemas.microsoft.com/office/drawing/2014/main" val="3024933219"/>
                  </a:ext>
                </a:extLst>
              </a:tr>
              <a:tr h="181290">
                <a:tc>
                  <a:txBody>
                    <a:bodyPr/>
                    <a:lstStyle/>
                    <a:p>
                      <a:pPr marL="0" marR="0" algn="ctr">
                        <a:buNone/>
                      </a:pPr>
                      <a:r>
                        <a:rPr lang="en-US" sz="1400">
                          <a:solidFill>
                            <a:schemeClr val="tx1"/>
                          </a:solidFill>
                          <a:effectLst/>
                        </a:rPr>
                        <a:t>Meta a 5 años (2024-2029)</a:t>
                      </a:r>
                      <a:endParaRPr lang="en-US" sz="12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5003" marR="55003" marT="0" marB="0"/>
                </a:tc>
                <a:tc>
                  <a:txBody>
                    <a:bodyPr/>
                    <a:lstStyle/>
                    <a:p>
                      <a:pPr marL="0" marR="0" algn="ctr">
                        <a:buNone/>
                      </a:pPr>
                      <a:r>
                        <a:rPr lang="en-US" sz="1400">
                          <a:effectLst/>
                        </a:rPr>
                        <a:t>Metas este año (2026-2027)</a:t>
                      </a:r>
                      <a:endParaRPr lang="en-US" sz="1200">
                        <a:effectLst/>
                        <a:latin typeface="Aptos" panose="020B0004020202020204" pitchFamily="34" charset="0"/>
                        <a:ea typeface="Aptos" panose="020B0004020202020204" pitchFamily="34" charset="0"/>
                        <a:cs typeface="Times New Roman" panose="02020603050405020304" pitchFamily="18" charset="0"/>
                      </a:endParaRPr>
                    </a:p>
                  </a:txBody>
                  <a:tcPr marL="55003" marR="55003" marT="0" marB="0"/>
                </a:tc>
                <a:extLst>
                  <a:ext uri="{0D108BD9-81ED-4DB2-BD59-A6C34878D82A}">
                    <a16:rowId xmlns:a16="http://schemas.microsoft.com/office/drawing/2014/main" val="3837882251"/>
                  </a:ext>
                </a:extLst>
              </a:tr>
              <a:tr h="726994">
                <a:tc>
                  <a:txBody>
                    <a:bodyPr/>
                    <a:lstStyle/>
                    <a:p>
                      <a:pPr marL="0" marR="0">
                        <a:buNone/>
                      </a:pPr>
                      <a:r>
                        <a:rPr lang="es-HN" sz="1100" dirty="0">
                          <a:solidFill>
                            <a:schemeClr val="tx1"/>
                          </a:solidFill>
                          <a:effectLst/>
                        </a:rPr>
                        <a:t>El porcentaje de rotación de personal y </a:t>
                      </a:r>
                      <a:r>
                        <a:rPr lang="es-HN" sz="1100" dirty="0" err="1">
                          <a:solidFill>
                            <a:schemeClr val="tx1"/>
                          </a:solidFill>
                          <a:effectLst/>
                        </a:rPr>
                        <a:t>paraprofesionales</a:t>
                      </a:r>
                      <a:r>
                        <a:rPr lang="es-HN" sz="1100" dirty="0">
                          <a:solidFill>
                            <a:schemeClr val="tx1"/>
                          </a:solidFill>
                          <a:effectLst/>
                        </a:rPr>
                        <a:t> certificados disminuirá del 14% a menos del 5% durante 2028-2029 gracias a un programa integral de reclutamiento, retención y desarrollo profesional.</a:t>
                      </a:r>
                      <a:endParaRPr lang="en-US" sz="12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5003" marR="55003" marT="0" marB="0"/>
                </a:tc>
                <a:tc>
                  <a:txBody>
                    <a:bodyPr/>
                    <a:lstStyle/>
                    <a:p>
                      <a:pPr marL="0" marR="0">
                        <a:buNone/>
                      </a:pPr>
                      <a:r>
                        <a:rPr lang="en-US" sz="1100" dirty="0">
                          <a:effectLst/>
                        </a:rPr>
                        <a:t>The turnover percentage of certified staff and paraprofessionals on staff will decrease from 11.32% to 10% or less.</a:t>
                      </a:r>
                      <a:endParaRPr lang="en-US" sz="1200" dirty="0">
                        <a:effectLst/>
                        <a:latin typeface="Aptos" panose="020B0004020202020204" pitchFamily="34" charset="0"/>
                        <a:ea typeface="Aptos" panose="020B0004020202020204" pitchFamily="34" charset="0"/>
                        <a:cs typeface="Times New Roman" panose="02020603050405020304" pitchFamily="18" charset="0"/>
                      </a:endParaRPr>
                    </a:p>
                  </a:txBody>
                  <a:tcPr marL="55003" marR="55003" marT="0" marB="0"/>
                </a:tc>
                <a:extLst>
                  <a:ext uri="{0D108BD9-81ED-4DB2-BD59-A6C34878D82A}">
                    <a16:rowId xmlns:a16="http://schemas.microsoft.com/office/drawing/2014/main" val="758364076"/>
                  </a:ext>
                </a:extLst>
              </a:tr>
              <a:tr h="181290">
                <a:tc>
                  <a:txBody>
                    <a:bodyPr/>
                    <a:lstStyle/>
                    <a:p>
                      <a:pPr marL="0" marR="0">
                        <a:buNone/>
                      </a:pPr>
                      <a:r>
                        <a:rPr lang="en-US" sz="1000">
                          <a:effectLst/>
                        </a:rPr>
                        <a:t> </a:t>
                      </a:r>
                      <a:endParaRPr lang="en-US" sz="900">
                        <a:effectLst/>
                        <a:latin typeface="Aptos" panose="020B0004020202020204" pitchFamily="34" charset="0"/>
                        <a:ea typeface="Aptos" panose="020B0004020202020204" pitchFamily="34" charset="0"/>
                        <a:cs typeface="Times New Roman" panose="02020603050405020304" pitchFamily="18" charset="0"/>
                      </a:endParaRPr>
                    </a:p>
                  </a:txBody>
                  <a:tcPr marL="55003" marR="55003" marT="0" marB="0"/>
                </a:tc>
                <a:tc>
                  <a:txBody>
                    <a:bodyPr/>
                    <a:lstStyle/>
                    <a:p>
                      <a:pPr marL="0" marR="0">
                        <a:buNone/>
                      </a:pPr>
                      <a:r>
                        <a:rPr lang="en-US" sz="1000">
                          <a:effectLst/>
                        </a:rPr>
                        <a:t> </a:t>
                      </a:r>
                      <a:endParaRPr lang="en-US" sz="900">
                        <a:effectLst/>
                        <a:latin typeface="Aptos" panose="020B0004020202020204" pitchFamily="34" charset="0"/>
                        <a:ea typeface="Aptos" panose="020B0004020202020204" pitchFamily="34" charset="0"/>
                        <a:cs typeface="Times New Roman" panose="02020603050405020304" pitchFamily="18" charset="0"/>
                      </a:endParaRPr>
                    </a:p>
                  </a:txBody>
                  <a:tcPr marL="55003" marR="55003" marT="0" marB="0"/>
                </a:tc>
                <a:extLst>
                  <a:ext uri="{0D108BD9-81ED-4DB2-BD59-A6C34878D82A}">
                    <a16:rowId xmlns:a16="http://schemas.microsoft.com/office/drawing/2014/main" val="978081793"/>
                  </a:ext>
                </a:extLst>
              </a:tr>
              <a:tr h="3925767">
                <a:tc gridSpan="2">
                  <a:txBody>
                    <a:bodyPr/>
                    <a:lstStyle/>
                    <a:p>
                      <a:pPr marL="0" marR="0">
                        <a:buNone/>
                      </a:pPr>
                      <a:r>
                        <a:rPr lang="es-HN" sz="1050" dirty="0">
                          <a:solidFill>
                            <a:schemeClr val="tx1"/>
                          </a:solidFill>
                          <a:effectLst/>
                        </a:rPr>
                        <a:t>Breve descripción:</a:t>
                      </a:r>
                      <a:endParaRPr lang="en-US" sz="1100" dirty="0">
                        <a:solidFill>
                          <a:schemeClr val="tx1"/>
                        </a:solidFill>
                        <a:effectLst/>
                      </a:endParaRPr>
                    </a:p>
                    <a:p>
                      <a:pPr marL="0" marR="0">
                        <a:buNone/>
                      </a:pPr>
                      <a:r>
                        <a:rPr lang="es-HN" sz="1050" dirty="0">
                          <a:solidFill>
                            <a:schemeClr val="tx1"/>
                          </a:solidFill>
                          <a:effectLst/>
                        </a:rPr>
                        <a:t>Estrategias de reclutamiento: </a:t>
                      </a:r>
                      <a:br>
                        <a:rPr lang="es-HN" sz="1050" dirty="0">
                          <a:solidFill>
                            <a:schemeClr val="tx1"/>
                          </a:solidFill>
                          <a:effectLst/>
                        </a:rPr>
                      </a:br>
                      <a:r>
                        <a:rPr lang="es-HN" sz="1050" dirty="0">
                          <a:solidFill>
                            <a:schemeClr val="tx1"/>
                          </a:solidFill>
                          <a:effectLst/>
                        </a:rPr>
                        <a:t>Fortaleceremos las prácticas de contratación participando en ferias de empleo. Los procesos de entrevista enfatizarán la alineación con la misión, cultura y expectativas de instrucción de la escuela para asegurar un fuerte ajuste organizacional. Los plazos de contratación anticipada y el alcance dirigido para áreas de mayor necesidad apoyarán aún más la estabilidad.</a:t>
                      </a:r>
                      <a:endParaRPr lang="en-US" sz="1100" dirty="0">
                        <a:solidFill>
                          <a:schemeClr val="tx1"/>
                        </a:solidFill>
                        <a:effectLst/>
                      </a:endParaRPr>
                    </a:p>
                    <a:p>
                      <a:pPr marL="0" marR="0">
                        <a:buNone/>
                      </a:pPr>
                      <a:r>
                        <a:rPr lang="es-HN" sz="1050" dirty="0">
                          <a:solidFill>
                            <a:schemeClr val="tx1"/>
                          </a:solidFill>
                          <a:effectLst/>
                        </a:rPr>
                        <a:t>Estrategias de retención: </a:t>
                      </a:r>
                      <a:br>
                        <a:rPr lang="es-HN" sz="1050" dirty="0">
                          <a:solidFill>
                            <a:schemeClr val="tx1"/>
                          </a:solidFill>
                          <a:effectLst/>
                        </a:rPr>
                      </a:br>
                      <a:r>
                        <a:rPr lang="es-HN" sz="1050" dirty="0">
                          <a:solidFill>
                            <a:schemeClr val="tx1"/>
                          </a:solidFill>
                          <a:effectLst/>
                        </a:rPr>
                        <a:t>Los nuevos maestros y asistentes participarán en un programa estructurado de integración y mentoría escolar que los emparejará con personal experimentado para recibir asesoría y revisiones regulares. El liderazgo escolar realizará encuestas sobre el clima y sesiones de escucha para identificar proactivamente inquietudes y responder a las necesidades del personal. Los programas de reconocimiento, iniciativas de apreciación del personal y oportunidades para la toma de decisiones compartida promoverán una cultura positiva y colaborativa. También se priorizará el equilibrio de la carga de trabajo y la comunicación clara de las expectativas para reducir el agotamiento.</a:t>
                      </a:r>
                      <a:endParaRPr lang="en-US" sz="1100" dirty="0">
                        <a:solidFill>
                          <a:schemeClr val="tx1"/>
                        </a:solidFill>
                        <a:effectLst/>
                      </a:endParaRPr>
                    </a:p>
                    <a:p>
                      <a:pPr marL="0" marR="0">
                        <a:buNone/>
                      </a:pPr>
                      <a:r>
                        <a:rPr lang="es-HN" sz="1050" dirty="0">
                          <a:solidFill>
                            <a:schemeClr val="tx1"/>
                          </a:solidFill>
                          <a:effectLst/>
                        </a:rPr>
                        <a:t>Desarrollo Profesional: </a:t>
                      </a:r>
                      <a:br>
                        <a:rPr lang="es-HN" sz="1050" dirty="0">
                          <a:solidFill>
                            <a:schemeClr val="tx1"/>
                          </a:solidFill>
                          <a:effectLst/>
                        </a:rPr>
                      </a:br>
                      <a:r>
                        <a:rPr lang="es-HN" sz="1050" dirty="0">
                          <a:solidFill>
                            <a:schemeClr val="tx1"/>
                          </a:solidFill>
                          <a:effectLst/>
                        </a:rPr>
                        <a:t>Las comunidades de aprendizaje profesional (</a:t>
                      </a:r>
                      <a:r>
                        <a:rPr lang="es-HN" sz="1050" dirty="0" err="1">
                          <a:solidFill>
                            <a:schemeClr val="tx1"/>
                          </a:solidFill>
                          <a:effectLst/>
                        </a:rPr>
                        <a:t>PLCs</a:t>
                      </a:r>
                      <a:r>
                        <a:rPr lang="es-HN" sz="1050" dirty="0">
                          <a:solidFill>
                            <a:schemeClr val="tx1"/>
                          </a:solidFill>
                          <a:effectLst/>
                        </a:rPr>
                        <a:t>) continuas e integradas en el empleo proporcionarán tiempo para la colaboración, el análisis de datos y la planificación instruccional. El personal tendrá acceso a desarrollo profesional diferenciado alineado con las metas escolares y los planes de crecimiento individual. Las vías de liderazgo (por ejemplo, presidentes de grado, mentores instruccionales, líderes de comités) brindarán oportunidades de avance profesional sin salir del aula.</a:t>
                      </a:r>
                      <a:endParaRPr lang="en-US" sz="1100" dirty="0">
                        <a:solidFill>
                          <a:schemeClr val="tx1"/>
                        </a:solidFill>
                        <a:effectLst/>
                      </a:endParaRPr>
                    </a:p>
                    <a:p>
                      <a:pPr marL="0" marR="0">
                        <a:buNone/>
                      </a:pPr>
                      <a:r>
                        <a:rPr lang="es-HN" sz="1050" dirty="0">
                          <a:solidFill>
                            <a:schemeClr val="tx1"/>
                          </a:solidFill>
                          <a:effectLst/>
                        </a:rPr>
                        <a:t>El progreso hacia la meta del 5% será monitoreado anualmente mediante datos de retención y encuestas al personal. Se harán ajustes en las estrategias de reclutamiento y retención según sea necesario para asegurar la mejora continua y la estabilidad del personal a largo plazo.</a:t>
                      </a:r>
                      <a:endParaRPr lang="en-US" sz="1100" dirty="0">
                        <a:solidFill>
                          <a:schemeClr val="tx1"/>
                        </a:solidFill>
                        <a:effectLst/>
                      </a:endParaRPr>
                    </a:p>
                    <a:p>
                      <a:pPr marL="0" marR="0">
                        <a:buNone/>
                      </a:pPr>
                      <a:r>
                        <a:rPr lang="es-HN" sz="1050" dirty="0">
                          <a:solidFill>
                            <a:schemeClr val="tx1"/>
                          </a:solidFill>
                          <a:effectLst/>
                        </a:rPr>
                        <a:t> </a:t>
                      </a:r>
                      <a:endParaRPr lang="en-US" sz="1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5003" marR="55003" marT="0" marB="0"/>
                </a:tc>
                <a:tc hMerge="1">
                  <a:txBody>
                    <a:bodyPr/>
                    <a:lstStyle/>
                    <a:p>
                      <a:endParaRPr lang="en-US"/>
                    </a:p>
                  </a:txBody>
                  <a:tcPr/>
                </a:tc>
                <a:extLst>
                  <a:ext uri="{0D108BD9-81ED-4DB2-BD59-A6C34878D82A}">
                    <a16:rowId xmlns:a16="http://schemas.microsoft.com/office/drawing/2014/main" val="2087205706"/>
                  </a:ext>
                </a:extLst>
              </a:tr>
            </a:tbl>
          </a:graphicData>
        </a:graphic>
      </p:graphicFrame>
    </p:spTree>
    <p:extLst>
      <p:ext uri="{BB962C8B-B14F-4D97-AF65-F5344CB8AC3E}">
        <p14:creationId xmlns:p14="http://schemas.microsoft.com/office/powerpoint/2010/main" val="1729172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FF32E-C961-AD3F-88EE-4FDBE86BAB4F}"/>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B29648F-1CCF-FB87-8A9C-85200644A90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54B2CFA-3484-AA24-2C84-6E81E4315197}"/>
              </a:ext>
            </a:extLst>
          </p:cNvPr>
          <p:cNvSpPr>
            <a:spLocks noGrp="1"/>
          </p:cNvSpPr>
          <p:nvPr>
            <p:ph type="title"/>
          </p:nvPr>
        </p:nvSpPr>
        <p:spPr>
          <a:xfrm>
            <a:off x="2575032" y="365126"/>
            <a:ext cx="8778767" cy="619612"/>
          </a:xfrm>
        </p:spPr>
        <p:txBody>
          <a:bodyPr>
            <a:normAutofit fontScale="90000"/>
          </a:bodyPr>
          <a:lstStyle/>
          <a:p>
            <a:r>
              <a:rPr lang="en-US" sz="3600" b="1" dirty="0"/>
              <a:t>Our School’s Title I Activities – Program Evaluation</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05A4360-4881-FB4C-8B17-7114A7F7EDBA}"/>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6267292-86D6-39E8-8978-64C997A4994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7FFA135-F57D-2D53-7601-7063E3FC03DF}"/>
              </a:ext>
            </a:extLst>
          </p:cNvPr>
          <p:cNvSpPr txBox="1"/>
          <p:nvPr/>
        </p:nvSpPr>
        <p:spPr>
          <a:xfrm>
            <a:off x="2081929" y="1755648"/>
            <a:ext cx="10025402" cy="3250505"/>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800" dirty="0"/>
              <a:t>Professional Development </a:t>
            </a:r>
          </a:p>
          <a:p>
            <a:pPr marL="457200" indent="-457200">
              <a:lnSpc>
                <a:spcPct val="150000"/>
              </a:lnSpc>
              <a:buFont typeface="Arial" panose="020B0604020202020204" pitchFamily="34" charset="0"/>
              <a:buChar char="•"/>
            </a:pPr>
            <a:r>
              <a:rPr lang="en-US" sz="2800" dirty="0"/>
              <a:t>Instructional Resources </a:t>
            </a:r>
          </a:p>
          <a:p>
            <a:pPr marL="457200" indent="-457200">
              <a:lnSpc>
                <a:spcPct val="150000"/>
              </a:lnSpc>
              <a:buFont typeface="Arial" panose="020B0604020202020204" pitchFamily="34" charset="0"/>
              <a:buChar char="•"/>
            </a:pPr>
            <a:r>
              <a:rPr lang="en-US" sz="2800" dirty="0"/>
              <a:t>Additional Staff – Tutors </a:t>
            </a:r>
          </a:p>
          <a:p>
            <a:pPr marL="457200" indent="-457200">
              <a:lnSpc>
                <a:spcPct val="150000"/>
              </a:lnSpc>
              <a:buFont typeface="Arial" panose="020B0604020202020204" pitchFamily="34" charset="0"/>
              <a:buChar char="•"/>
            </a:pPr>
            <a:r>
              <a:rPr lang="en-US" sz="2800" dirty="0"/>
              <a:t>Field Trips </a:t>
            </a:r>
          </a:p>
          <a:p>
            <a:pPr marL="457200" indent="-457200">
              <a:lnSpc>
                <a:spcPct val="150000"/>
              </a:lnSpc>
              <a:buFont typeface="Arial" panose="020B0604020202020204" pitchFamily="34" charset="0"/>
              <a:buChar char="•"/>
            </a:pPr>
            <a:r>
              <a:rPr lang="en-US" sz="2800" dirty="0"/>
              <a:t>Curriculum Nights </a:t>
            </a:r>
          </a:p>
        </p:txBody>
      </p:sp>
    </p:spTree>
    <p:extLst>
      <p:ext uri="{BB962C8B-B14F-4D97-AF65-F5344CB8AC3E}">
        <p14:creationId xmlns:p14="http://schemas.microsoft.com/office/powerpoint/2010/main" val="4063100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82682-0462-B9B6-0615-E27D84DF6A6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90C2BC1-4FDE-BF51-A20C-3CCAE874A43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55D36C6-35F8-A577-7284-E992C12ACDDC}"/>
              </a:ext>
            </a:extLst>
          </p:cNvPr>
          <p:cNvSpPr>
            <a:spLocks noGrp="1"/>
          </p:cNvSpPr>
          <p:nvPr>
            <p:ph type="title"/>
          </p:nvPr>
        </p:nvSpPr>
        <p:spPr>
          <a:xfrm>
            <a:off x="2382422" y="236033"/>
            <a:ext cx="9424416" cy="906627"/>
          </a:xfrm>
        </p:spPr>
        <p:txBody>
          <a:bodyPr>
            <a:normAutofit fontScale="90000"/>
          </a:bodyPr>
          <a:lstStyle/>
          <a:p>
            <a:r>
              <a:rPr lang="es-ES" sz="3600" b="1" dirty="0"/>
              <a:t>Actividades del Título 1 de nuestra escuela – Evaluación del programa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04F70D1-6C11-04C9-74A8-EB5FB1665F3A}"/>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7A5E152A-8D3B-7FBB-44DC-EB7B18181695}"/>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51CFB72-57B6-5C46-0834-A41B48149517}"/>
              </a:ext>
            </a:extLst>
          </p:cNvPr>
          <p:cNvSpPr txBox="1"/>
          <p:nvPr/>
        </p:nvSpPr>
        <p:spPr>
          <a:xfrm>
            <a:off x="2081929" y="1613118"/>
            <a:ext cx="10025402" cy="3754874"/>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800" dirty="0"/>
              <a:t>Desarrollo </a:t>
            </a:r>
            <a:r>
              <a:rPr lang="en-US" sz="2800" dirty="0" err="1"/>
              <a:t>Profesional</a:t>
            </a:r>
            <a:r>
              <a:rPr lang="en-US" sz="2800" dirty="0"/>
              <a:t> </a:t>
            </a:r>
          </a:p>
          <a:p>
            <a:pPr marL="457200" indent="-457200">
              <a:lnSpc>
                <a:spcPct val="150000"/>
              </a:lnSpc>
              <a:buFont typeface="Arial" panose="020B0604020202020204" pitchFamily="34" charset="0"/>
              <a:buChar char="•"/>
            </a:pPr>
            <a:r>
              <a:rPr lang="en-US" sz="2800" dirty="0" err="1"/>
              <a:t>Recursos</a:t>
            </a:r>
            <a:r>
              <a:rPr lang="en-US" sz="2800" dirty="0"/>
              <a:t> </a:t>
            </a:r>
            <a:r>
              <a:rPr lang="en-US" sz="2800" dirty="0" err="1"/>
              <a:t>didácticos</a:t>
            </a:r>
            <a:r>
              <a:rPr lang="en-US" sz="2800" dirty="0"/>
              <a:t> </a:t>
            </a:r>
          </a:p>
          <a:p>
            <a:pPr marL="457200" indent="-457200">
              <a:lnSpc>
                <a:spcPct val="150000"/>
              </a:lnSpc>
              <a:buFont typeface="Arial" panose="020B0604020202020204" pitchFamily="34" charset="0"/>
              <a:buChar char="•"/>
            </a:pPr>
            <a:r>
              <a:rPr lang="en-US" sz="2800" dirty="0" err="1"/>
              <a:t>Persronal</a:t>
            </a:r>
            <a:r>
              <a:rPr lang="en-US" sz="2800" dirty="0"/>
              <a:t> </a:t>
            </a:r>
            <a:r>
              <a:rPr lang="en-US" sz="2800" dirty="0" err="1"/>
              <a:t>Adicional</a:t>
            </a:r>
            <a:r>
              <a:rPr lang="en-US" sz="2800" dirty="0"/>
              <a:t> – </a:t>
            </a:r>
            <a:r>
              <a:rPr lang="en-US" sz="2800" dirty="0" err="1"/>
              <a:t>Tutores</a:t>
            </a:r>
            <a:r>
              <a:rPr lang="en-US" sz="2800" dirty="0"/>
              <a:t> </a:t>
            </a:r>
          </a:p>
          <a:p>
            <a:pPr marL="457200" indent="-457200">
              <a:lnSpc>
                <a:spcPct val="150000"/>
              </a:lnSpc>
              <a:buFont typeface="Arial" panose="020B0604020202020204" pitchFamily="34" charset="0"/>
              <a:buChar char="•"/>
            </a:pPr>
            <a:r>
              <a:rPr lang="en-US" sz="2800" dirty="0" err="1"/>
              <a:t>Excursiones</a:t>
            </a:r>
            <a:r>
              <a:rPr lang="en-US" sz="2800" dirty="0"/>
              <a:t> </a:t>
            </a:r>
          </a:p>
          <a:p>
            <a:pPr marL="457200" indent="-457200">
              <a:lnSpc>
                <a:spcPct val="150000"/>
              </a:lnSpc>
              <a:buFont typeface="Arial" panose="020B0604020202020204" pitchFamily="34" charset="0"/>
              <a:buChar char="•"/>
            </a:pPr>
            <a:r>
              <a:rPr lang="en-US" sz="2800" dirty="0"/>
              <a:t>Noches Curriculares </a:t>
            </a:r>
          </a:p>
          <a:p>
            <a:pPr marL="457200" indent="-457200">
              <a:buFont typeface="Arial" panose="020B0604020202020204" pitchFamily="34" charset="0"/>
              <a:buChar char="•"/>
            </a:pPr>
            <a:endParaRPr lang="en-US" sz="2800" dirty="0"/>
          </a:p>
        </p:txBody>
      </p:sp>
    </p:spTree>
    <p:extLst>
      <p:ext uri="{BB962C8B-B14F-4D97-AF65-F5344CB8AC3E}">
        <p14:creationId xmlns:p14="http://schemas.microsoft.com/office/powerpoint/2010/main" val="2763681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31AF7-E7CD-A90F-6DB8-27241DEC26B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EF1D3BA5-AE4A-2267-0F89-F2FBF6A4C39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000B7DA-3D79-46CA-8A74-CD1543ED2180}"/>
              </a:ext>
            </a:extLst>
          </p:cNvPr>
          <p:cNvSpPr>
            <a:spLocks noGrp="1"/>
          </p:cNvSpPr>
          <p:nvPr>
            <p:ph type="title"/>
          </p:nvPr>
        </p:nvSpPr>
        <p:spPr>
          <a:xfrm>
            <a:off x="2382422" y="333569"/>
            <a:ext cx="9424416" cy="906627"/>
          </a:xfrm>
        </p:spPr>
        <p:txBody>
          <a:bodyPr>
            <a:normAutofit/>
          </a:bodyPr>
          <a:lstStyle/>
          <a:p>
            <a:r>
              <a:rPr lang="en-US" sz="3600" b="1" dirty="0"/>
              <a:t>School Performance</a:t>
            </a:r>
            <a:endParaRPr lang="en-US" sz="3600" b="1" dirty="0">
              <a:latin typeface="Cera Pro" panose="00000500000000000000" pitchFamily="50" charset="0"/>
            </a:endParaRPr>
          </a:p>
        </p:txBody>
      </p:sp>
      <p:cxnSp>
        <p:nvCxnSpPr>
          <p:cNvPr id="10" name="Straight Connector 9">
            <a:extLst>
              <a:ext uri="{FF2B5EF4-FFF2-40B4-BE49-F238E27FC236}">
                <a16:creationId xmlns:a16="http://schemas.microsoft.com/office/drawing/2014/main" id="{CF249CD6-4D7C-EDFB-8E4A-9BEDA63BB76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pic>
        <p:nvPicPr>
          <p:cNvPr id="6" name="logo" descr="bcsd logo. ">
            <a:extLst>
              <a:ext uri="{FF2B5EF4-FFF2-40B4-BE49-F238E27FC236}">
                <a16:creationId xmlns:a16="http://schemas.microsoft.com/office/drawing/2014/main" id="{094C4BE4-C6CA-91AC-8BEC-5506CC740D6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pic>
        <p:nvPicPr>
          <p:cNvPr id="9" name="Picture 8" descr="i-Ready - Fresno Unified School District">
            <a:extLst>
              <a:ext uri="{FF2B5EF4-FFF2-40B4-BE49-F238E27FC236}">
                <a16:creationId xmlns:a16="http://schemas.microsoft.com/office/drawing/2014/main" id="{539D43EC-F9BE-522E-C50E-26DFB4BF1C1B}"/>
              </a:ext>
            </a:extLst>
          </p:cNvPr>
          <p:cNvPicPr>
            <a:picLocks noChangeAspect="1"/>
          </p:cNvPicPr>
          <p:nvPr/>
        </p:nvPicPr>
        <p:blipFill>
          <a:blip r:embed="rId5"/>
          <a:stretch>
            <a:fillRect/>
          </a:stretch>
        </p:blipFill>
        <p:spPr>
          <a:xfrm>
            <a:off x="8719306" y="253172"/>
            <a:ext cx="3280142" cy="1943372"/>
          </a:xfrm>
          <a:prstGeom prst="rect">
            <a:avLst/>
          </a:prstGeom>
        </p:spPr>
      </p:pic>
      <p:pic>
        <p:nvPicPr>
          <p:cNvPr id="12" name="Picture 11">
            <a:extLst>
              <a:ext uri="{FF2B5EF4-FFF2-40B4-BE49-F238E27FC236}">
                <a16:creationId xmlns:a16="http://schemas.microsoft.com/office/drawing/2014/main" id="{A899FF04-0ED8-551D-A0EC-DB0F74AE92AD}"/>
              </a:ext>
            </a:extLst>
          </p:cNvPr>
          <p:cNvPicPr>
            <a:picLocks noChangeAspect="1"/>
          </p:cNvPicPr>
          <p:nvPr/>
        </p:nvPicPr>
        <p:blipFill>
          <a:blip r:embed="rId6"/>
          <a:stretch>
            <a:fillRect/>
          </a:stretch>
        </p:blipFill>
        <p:spPr>
          <a:xfrm>
            <a:off x="3017793" y="2355574"/>
            <a:ext cx="7567381" cy="4065104"/>
          </a:xfrm>
          <a:prstGeom prst="rect">
            <a:avLst/>
          </a:prstGeom>
        </p:spPr>
      </p:pic>
      <p:sp>
        <p:nvSpPr>
          <p:cNvPr id="14" name="TextBox 13">
            <a:extLst>
              <a:ext uri="{FF2B5EF4-FFF2-40B4-BE49-F238E27FC236}">
                <a16:creationId xmlns:a16="http://schemas.microsoft.com/office/drawing/2014/main" id="{6A497F2F-B280-44A1-755E-4EBD315D3A05}"/>
              </a:ext>
            </a:extLst>
          </p:cNvPr>
          <p:cNvSpPr txBox="1"/>
          <p:nvPr/>
        </p:nvSpPr>
        <p:spPr>
          <a:xfrm rot="16200000">
            <a:off x="678114" y="3974390"/>
            <a:ext cx="3313271" cy="830997"/>
          </a:xfrm>
          <a:prstGeom prst="rect">
            <a:avLst/>
          </a:prstGeom>
          <a:noFill/>
        </p:spPr>
        <p:txBody>
          <a:bodyPr wrap="square" rtlCol="0">
            <a:spAutoFit/>
          </a:bodyPr>
          <a:lstStyle/>
          <a:p>
            <a:pPr algn="ctr"/>
            <a:r>
              <a:rPr lang="en-US" sz="4800" b="1" dirty="0"/>
              <a:t>Reading</a:t>
            </a:r>
          </a:p>
        </p:txBody>
      </p:sp>
      <p:sp>
        <p:nvSpPr>
          <p:cNvPr id="15" name="TextBox 14">
            <a:extLst>
              <a:ext uri="{FF2B5EF4-FFF2-40B4-BE49-F238E27FC236}">
                <a16:creationId xmlns:a16="http://schemas.microsoft.com/office/drawing/2014/main" id="{61639F72-41D2-EB81-218D-18D227CDFBCE}"/>
              </a:ext>
            </a:extLst>
          </p:cNvPr>
          <p:cNvSpPr txBox="1"/>
          <p:nvPr/>
        </p:nvSpPr>
        <p:spPr>
          <a:xfrm>
            <a:off x="2863813" y="1611769"/>
            <a:ext cx="3755647" cy="769441"/>
          </a:xfrm>
          <a:prstGeom prst="rect">
            <a:avLst/>
          </a:prstGeom>
          <a:noFill/>
        </p:spPr>
        <p:txBody>
          <a:bodyPr wrap="square" rtlCol="0">
            <a:spAutoFit/>
          </a:bodyPr>
          <a:lstStyle/>
          <a:p>
            <a:pPr algn="ctr"/>
            <a:r>
              <a:rPr lang="en-US" sz="4400" b="1" dirty="0"/>
              <a:t>Fall 2026</a:t>
            </a:r>
          </a:p>
        </p:txBody>
      </p:sp>
    </p:spTree>
    <p:extLst>
      <p:ext uri="{BB962C8B-B14F-4D97-AF65-F5344CB8AC3E}">
        <p14:creationId xmlns:p14="http://schemas.microsoft.com/office/powerpoint/2010/main" val="498785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98FB3-67CA-77E5-6DC1-C067626B56A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DED5CD35-C6DA-F8AE-18CC-E967FE8E0C6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D7D80D6-AD5F-1FE2-42EB-E97EFDF35056}"/>
              </a:ext>
            </a:extLst>
          </p:cNvPr>
          <p:cNvSpPr>
            <a:spLocks noGrp="1"/>
          </p:cNvSpPr>
          <p:nvPr>
            <p:ph type="title"/>
          </p:nvPr>
        </p:nvSpPr>
        <p:spPr>
          <a:xfrm>
            <a:off x="2382422" y="333569"/>
            <a:ext cx="9424416" cy="906627"/>
          </a:xfrm>
        </p:spPr>
        <p:txBody>
          <a:bodyPr>
            <a:normAutofit/>
          </a:bodyPr>
          <a:lstStyle/>
          <a:p>
            <a:r>
              <a:rPr lang="es-CL" sz="3600" b="1" dirty="0"/>
              <a:t>Desempeño</a:t>
            </a:r>
            <a:r>
              <a:rPr lang="en-US" sz="3600" b="1" dirty="0"/>
              <a:t> de la </a:t>
            </a:r>
            <a:r>
              <a:rPr lang="en-US" sz="3600" b="1" dirty="0" err="1"/>
              <a:t>escuela</a:t>
            </a:r>
            <a:endParaRPr lang="en-US" sz="3600" b="1" dirty="0">
              <a:latin typeface="Cera Pro" panose="00000500000000000000" pitchFamily="50" charset="0"/>
            </a:endParaRPr>
          </a:p>
        </p:txBody>
      </p:sp>
      <p:cxnSp>
        <p:nvCxnSpPr>
          <p:cNvPr id="10" name="Straight Connector 9">
            <a:extLst>
              <a:ext uri="{FF2B5EF4-FFF2-40B4-BE49-F238E27FC236}">
                <a16:creationId xmlns:a16="http://schemas.microsoft.com/office/drawing/2014/main" id="{EEF3D15C-7A4F-BB6A-0BBF-854E31AC6A44}"/>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pic>
        <p:nvPicPr>
          <p:cNvPr id="6" name="logo" descr="bcsd logo. ">
            <a:extLst>
              <a:ext uri="{FF2B5EF4-FFF2-40B4-BE49-F238E27FC236}">
                <a16:creationId xmlns:a16="http://schemas.microsoft.com/office/drawing/2014/main" id="{F988BF40-1108-2011-68A9-CB7DE34EFC4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pic>
        <p:nvPicPr>
          <p:cNvPr id="11" name="Picture 10" descr="i-Ready - Fresno Unified School District">
            <a:extLst>
              <a:ext uri="{FF2B5EF4-FFF2-40B4-BE49-F238E27FC236}">
                <a16:creationId xmlns:a16="http://schemas.microsoft.com/office/drawing/2014/main" id="{E0BE0C87-37CC-7C56-2CE8-443E66AAA1D8}"/>
              </a:ext>
            </a:extLst>
          </p:cNvPr>
          <p:cNvPicPr>
            <a:picLocks noChangeAspect="1"/>
          </p:cNvPicPr>
          <p:nvPr/>
        </p:nvPicPr>
        <p:blipFill>
          <a:blip r:embed="rId5"/>
          <a:stretch>
            <a:fillRect/>
          </a:stretch>
        </p:blipFill>
        <p:spPr>
          <a:xfrm>
            <a:off x="8719306" y="253172"/>
            <a:ext cx="3280142" cy="1943372"/>
          </a:xfrm>
          <a:prstGeom prst="rect">
            <a:avLst/>
          </a:prstGeom>
        </p:spPr>
      </p:pic>
      <p:pic>
        <p:nvPicPr>
          <p:cNvPr id="13" name="Picture 12">
            <a:extLst>
              <a:ext uri="{FF2B5EF4-FFF2-40B4-BE49-F238E27FC236}">
                <a16:creationId xmlns:a16="http://schemas.microsoft.com/office/drawing/2014/main" id="{877D480A-255A-B1C3-8FF9-44E51B282EDF}"/>
              </a:ext>
            </a:extLst>
          </p:cNvPr>
          <p:cNvPicPr>
            <a:picLocks noChangeAspect="1"/>
          </p:cNvPicPr>
          <p:nvPr/>
        </p:nvPicPr>
        <p:blipFill>
          <a:blip r:embed="rId6"/>
          <a:stretch>
            <a:fillRect/>
          </a:stretch>
        </p:blipFill>
        <p:spPr>
          <a:xfrm>
            <a:off x="3017793" y="2355574"/>
            <a:ext cx="7567381" cy="4065104"/>
          </a:xfrm>
          <a:prstGeom prst="rect">
            <a:avLst/>
          </a:prstGeom>
        </p:spPr>
      </p:pic>
      <p:sp>
        <p:nvSpPr>
          <p:cNvPr id="15" name="TextBox 14">
            <a:extLst>
              <a:ext uri="{FF2B5EF4-FFF2-40B4-BE49-F238E27FC236}">
                <a16:creationId xmlns:a16="http://schemas.microsoft.com/office/drawing/2014/main" id="{1582D191-E861-99B8-B0E2-426A857DB2E5}"/>
              </a:ext>
            </a:extLst>
          </p:cNvPr>
          <p:cNvSpPr txBox="1"/>
          <p:nvPr/>
        </p:nvSpPr>
        <p:spPr>
          <a:xfrm rot="16200000">
            <a:off x="678114" y="3974390"/>
            <a:ext cx="3313271" cy="830997"/>
          </a:xfrm>
          <a:prstGeom prst="rect">
            <a:avLst/>
          </a:prstGeom>
          <a:noFill/>
        </p:spPr>
        <p:txBody>
          <a:bodyPr wrap="square" rtlCol="0">
            <a:spAutoFit/>
          </a:bodyPr>
          <a:lstStyle/>
          <a:p>
            <a:pPr algn="ctr"/>
            <a:r>
              <a:rPr lang="en-US" sz="4800" b="1" dirty="0"/>
              <a:t>Reading</a:t>
            </a:r>
          </a:p>
        </p:txBody>
      </p:sp>
      <p:sp>
        <p:nvSpPr>
          <p:cNvPr id="17" name="TextBox 16">
            <a:extLst>
              <a:ext uri="{FF2B5EF4-FFF2-40B4-BE49-F238E27FC236}">
                <a16:creationId xmlns:a16="http://schemas.microsoft.com/office/drawing/2014/main" id="{A925CF40-4AC2-884C-8154-7D7DB6481861}"/>
              </a:ext>
            </a:extLst>
          </p:cNvPr>
          <p:cNvSpPr txBox="1"/>
          <p:nvPr/>
        </p:nvSpPr>
        <p:spPr>
          <a:xfrm>
            <a:off x="2863813" y="1611769"/>
            <a:ext cx="3755647" cy="769441"/>
          </a:xfrm>
          <a:prstGeom prst="rect">
            <a:avLst/>
          </a:prstGeom>
          <a:noFill/>
        </p:spPr>
        <p:txBody>
          <a:bodyPr wrap="square" rtlCol="0">
            <a:spAutoFit/>
          </a:bodyPr>
          <a:lstStyle/>
          <a:p>
            <a:pPr algn="ctr"/>
            <a:r>
              <a:rPr lang="en-US" sz="4400" b="1" dirty="0"/>
              <a:t>Fall 2026</a:t>
            </a:r>
          </a:p>
        </p:txBody>
      </p:sp>
    </p:spTree>
    <p:extLst>
      <p:ext uri="{BB962C8B-B14F-4D97-AF65-F5344CB8AC3E}">
        <p14:creationId xmlns:p14="http://schemas.microsoft.com/office/powerpoint/2010/main" val="18425620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A04F2-30EC-53AC-1EF2-845951293147}"/>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FEA91AEF-193C-16B1-49D4-9B9155CAAC0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A728CDC-57DF-3D90-DBC3-76001EE5E46E}"/>
              </a:ext>
            </a:extLst>
          </p:cNvPr>
          <p:cNvSpPr>
            <a:spLocks noGrp="1"/>
          </p:cNvSpPr>
          <p:nvPr>
            <p:ph type="title"/>
          </p:nvPr>
        </p:nvSpPr>
        <p:spPr>
          <a:xfrm>
            <a:off x="2382422" y="333569"/>
            <a:ext cx="9424416" cy="906627"/>
          </a:xfrm>
        </p:spPr>
        <p:txBody>
          <a:bodyPr>
            <a:normAutofit/>
          </a:bodyPr>
          <a:lstStyle/>
          <a:p>
            <a:r>
              <a:rPr lang="en-US" sz="3600" b="1" dirty="0"/>
              <a:t>School Performance</a:t>
            </a:r>
            <a:endParaRPr lang="en-US" sz="3600" b="1" dirty="0">
              <a:latin typeface="Cera Pro" panose="00000500000000000000" pitchFamily="50" charset="0"/>
            </a:endParaRPr>
          </a:p>
        </p:txBody>
      </p:sp>
      <p:cxnSp>
        <p:nvCxnSpPr>
          <p:cNvPr id="10" name="Straight Connector 9">
            <a:extLst>
              <a:ext uri="{FF2B5EF4-FFF2-40B4-BE49-F238E27FC236}">
                <a16:creationId xmlns:a16="http://schemas.microsoft.com/office/drawing/2014/main" id="{6B5000AD-96A4-FFDA-5BE4-D6DD1E8AE5C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pic>
        <p:nvPicPr>
          <p:cNvPr id="6" name="logo" descr="bcsd logo. ">
            <a:extLst>
              <a:ext uri="{FF2B5EF4-FFF2-40B4-BE49-F238E27FC236}">
                <a16:creationId xmlns:a16="http://schemas.microsoft.com/office/drawing/2014/main" id="{8694EDC5-FC01-5450-5CD7-B7EBE583816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pic>
        <p:nvPicPr>
          <p:cNvPr id="9" name="Picture 8" descr="i-Ready - Fresno Unified School District">
            <a:extLst>
              <a:ext uri="{FF2B5EF4-FFF2-40B4-BE49-F238E27FC236}">
                <a16:creationId xmlns:a16="http://schemas.microsoft.com/office/drawing/2014/main" id="{9C68875E-E701-EE06-A8F5-C8700B8E77EF}"/>
              </a:ext>
            </a:extLst>
          </p:cNvPr>
          <p:cNvPicPr>
            <a:picLocks noChangeAspect="1"/>
          </p:cNvPicPr>
          <p:nvPr/>
        </p:nvPicPr>
        <p:blipFill>
          <a:blip r:embed="rId5"/>
          <a:stretch>
            <a:fillRect/>
          </a:stretch>
        </p:blipFill>
        <p:spPr>
          <a:xfrm>
            <a:off x="8719306" y="253172"/>
            <a:ext cx="3280142" cy="1943372"/>
          </a:xfrm>
          <a:prstGeom prst="rect">
            <a:avLst/>
          </a:prstGeom>
        </p:spPr>
      </p:pic>
      <p:pic>
        <p:nvPicPr>
          <p:cNvPr id="12" name="Picture 11">
            <a:extLst>
              <a:ext uri="{FF2B5EF4-FFF2-40B4-BE49-F238E27FC236}">
                <a16:creationId xmlns:a16="http://schemas.microsoft.com/office/drawing/2014/main" id="{A40361F2-7341-DC78-3343-651592F84BAF}"/>
              </a:ext>
            </a:extLst>
          </p:cNvPr>
          <p:cNvPicPr>
            <a:picLocks noChangeAspect="1"/>
          </p:cNvPicPr>
          <p:nvPr/>
        </p:nvPicPr>
        <p:blipFill>
          <a:blip r:embed="rId6"/>
          <a:stretch>
            <a:fillRect/>
          </a:stretch>
        </p:blipFill>
        <p:spPr>
          <a:xfrm>
            <a:off x="3017793" y="2355574"/>
            <a:ext cx="7567381" cy="4065104"/>
          </a:xfrm>
          <a:prstGeom prst="rect">
            <a:avLst/>
          </a:prstGeom>
        </p:spPr>
      </p:pic>
      <p:sp>
        <p:nvSpPr>
          <p:cNvPr id="14" name="TextBox 13">
            <a:extLst>
              <a:ext uri="{FF2B5EF4-FFF2-40B4-BE49-F238E27FC236}">
                <a16:creationId xmlns:a16="http://schemas.microsoft.com/office/drawing/2014/main" id="{4230B31F-6F35-21CB-16CC-588D096C5DEF}"/>
              </a:ext>
            </a:extLst>
          </p:cNvPr>
          <p:cNvSpPr txBox="1"/>
          <p:nvPr/>
        </p:nvSpPr>
        <p:spPr>
          <a:xfrm rot="16200000">
            <a:off x="678114" y="3974390"/>
            <a:ext cx="3313271" cy="830997"/>
          </a:xfrm>
          <a:prstGeom prst="rect">
            <a:avLst/>
          </a:prstGeom>
          <a:noFill/>
        </p:spPr>
        <p:txBody>
          <a:bodyPr wrap="square" rtlCol="0">
            <a:spAutoFit/>
          </a:bodyPr>
          <a:lstStyle/>
          <a:p>
            <a:pPr algn="ctr"/>
            <a:r>
              <a:rPr lang="en-US" sz="4800" b="1" dirty="0"/>
              <a:t>Math</a:t>
            </a:r>
          </a:p>
        </p:txBody>
      </p:sp>
      <p:sp>
        <p:nvSpPr>
          <p:cNvPr id="15" name="TextBox 14">
            <a:extLst>
              <a:ext uri="{FF2B5EF4-FFF2-40B4-BE49-F238E27FC236}">
                <a16:creationId xmlns:a16="http://schemas.microsoft.com/office/drawing/2014/main" id="{738C206C-8145-C7D5-2C99-E81BDD558CC0}"/>
              </a:ext>
            </a:extLst>
          </p:cNvPr>
          <p:cNvSpPr txBox="1"/>
          <p:nvPr/>
        </p:nvSpPr>
        <p:spPr>
          <a:xfrm>
            <a:off x="2863813" y="1611769"/>
            <a:ext cx="3755647" cy="769441"/>
          </a:xfrm>
          <a:prstGeom prst="rect">
            <a:avLst/>
          </a:prstGeom>
          <a:noFill/>
        </p:spPr>
        <p:txBody>
          <a:bodyPr wrap="square" rtlCol="0">
            <a:spAutoFit/>
          </a:bodyPr>
          <a:lstStyle/>
          <a:p>
            <a:pPr algn="ctr"/>
            <a:r>
              <a:rPr lang="en-US" sz="4400" b="1" dirty="0"/>
              <a:t>Fall 2026</a:t>
            </a:r>
          </a:p>
        </p:txBody>
      </p:sp>
      <p:pic>
        <p:nvPicPr>
          <p:cNvPr id="4" name="Picture 3">
            <a:extLst>
              <a:ext uri="{FF2B5EF4-FFF2-40B4-BE49-F238E27FC236}">
                <a16:creationId xmlns:a16="http://schemas.microsoft.com/office/drawing/2014/main" id="{CF52C74E-BC76-B6C6-57EE-AEBEA5DE56F0}"/>
              </a:ext>
            </a:extLst>
          </p:cNvPr>
          <p:cNvPicPr>
            <a:picLocks noChangeAspect="1"/>
          </p:cNvPicPr>
          <p:nvPr/>
        </p:nvPicPr>
        <p:blipFill>
          <a:blip r:embed="rId7"/>
          <a:stretch>
            <a:fillRect/>
          </a:stretch>
        </p:blipFill>
        <p:spPr>
          <a:xfrm>
            <a:off x="3128023" y="2541462"/>
            <a:ext cx="7491168" cy="3740068"/>
          </a:xfrm>
          <a:prstGeom prst="rect">
            <a:avLst/>
          </a:prstGeom>
        </p:spPr>
      </p:pic>
    </p:spTree>
    <p:extLst>
      <p:ext uri="{BB962C8B-B14F-4D97-AF65-F5344CB8AC3E}">
        <p14:creationId xmlns:p14="http://schemas.microsoft.com/office/powerpoint/2010/main" val="9749174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FE7AD-BDAB-53B0-F66E-E0D6AB3686C1}"/>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56F48439-3643-612E-96CF-CBE22C9E53F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69E3DD53-4F02-43E9-C844-15BFF0879B79}"/>
              </a:ext>
            </a:extLst>
          </p:cNvPr>
          <p:cNvSpPr>
            <a:spLocks noGrp="1"/>
          </p:cNvSpPr>
          <p:nvPr>
            <p:ph type="title"/>
          </p:nvPr>
        </p:nvSpPr>
        <p:spPr>
          <a:xfrm>
            <a:off x="2382422" y="333569"/>
            <a:ext cx="9424416" cy="906627"/>
          </a:xfrm>
        </p:spPr>
        <p:txBody>
          <a:bodyPr>
            <a:normAutofit/>
          </a:bodyPr>
          <a:lstStyle/>
          <a:p>
            <a:r>
              <a:rPr lang="es-CL" sz="3600" b="1" dirty="0"/>
              <a:t>Desempeño</a:t>
            </a:r>
            <a:r>
              <a:rPr lang="en-US" sz="3600" b="1" dirty="0"/>
              <a:t> de la </a:t>
            </a:r>
            <a:r>
              <a:rPr lang="en-US" sz="3600" b="1" dirty="0" err="1"/>
              <a:t>escuela</a:t>
            </a:r>
            <a:endParaRPr lang="en-US" sz="3600" b="1" dirty="0">
              <a:latin typeface="Cera Pro" panose="00000500000000000000" pitchFamily="50" charset="0"/>
            </a:endParaRPr>
          </a:p>
        </p:txBody>
      </p:sp>
      <p:cxnSp>
        <p:nvCxnSpPr>
          <p:cNvPr id="10" name="Straight Connector 9">
            <a:extLst>
              <a:ext uri="{FF2B5EF4-FFF2-40B4-BE49-F238E27FC236}">
                <a16:creationId xmlns:a16="http://schemas.microsoft.com/office/drawing/2014/main" id="{A9066F4E-334D-3C3A-E215-6A676E9C9CB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pic>
        <p:nvPicPr>
          <p:cNvPr id="6" name="logo" descr="bcsd logo. ">
            <a:extLst>
              <a:ext uri="{FF2B5EF4-FFF2-40B4-BE49-F238E27FC236}">
                <a16:creationId xmlns:a16="http://schemas.microsoft.com/office/drawing/2014/main" id="{7B93B8DD-E2D6-87FA-BF95-EE2992B1781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pic>
        <p:nvPicPr>
          <p:cNvPr id="11" name="Picture 10" descr="i-Ready - Fresno Unified School District">
            <a:extLst>
              <a:ext uri="{FF2B5EF4-FFF2-40B4-BE49-F238E27FC236}">
                <a16:creationId xmlns:a16="http://schemas.microsoft.com/office/drawing/2014/main" id="{6CB92C37-6885-E979-F36F-EBF802007172}"/>
              </a:ext>
            </a:extLst>
          </p:cNvPr>
          <p:cNvPicPr>
            <a:picLocks noChangeAspect="1"/>
          </p:cNvPicPr>
          <p:nvPr/>
        </p:nvPicPr>
        <p:blipFill>
          <a:blip r:embed="rId5"/>
          <a:stretch>
            <a:fillRect/>
          </a:stretch>
        </p:blipFill>
        <p:spPr>
          <a:xfrm>
            <a:off x="8719306" y="253172"/>
            <a:ext cx="3280142" cy="1943372"/>
          </a:xfrm>
          <a:prstGeom prst="rect">
            <a:avLst/>
          </a:prstGeom>
        </p:spPr>
      </p:pic>
      <p:sp>
        <p:nvSpPr>
          <p:cNvPr id="15" name="TextBox 14">
            <a:extLst>
              <a:ext uri="{FF2B5EF4-FFF2-40B4-BE49-F238E27FC236}">
                <a16:creationId xmlns:a16="http://schemas.microsoft.com/office/drawing/2014/main" id="{8C6985ED-EAD5-F422-3CEB-2A072B7A6EDC}"/>
              </a:ext>
            </a:extLst>
          </p:cNvPr>
          <p:cNvSpPr txBox="1"/>
          <p:nvPr/>
        </p:nvSpPr>
        <p:spPr>
          <a:xfrm rot="16200000">
            <a:off x="678114" y="3974390"/>
            <a:ext cx="3313271" cy="830997"/>
          </a:xfrm>
          <a:prstGeom prst="rect">
            <a:avLst/>
          </a:prstGeom>
          <a:noFill/>
        </p:spPr>
        <p:txBody>
          <a:bodyPr wrap="square" rtlCol="0">
            <a:spAutoFit/>
          </a:bodyPr>
          <a:lstStyle/>
          <a:p>
            <a:pPr algn="ctr"/>
            <a:r>
              <a:rPr lang="en-US" sz="4800" b="1" dirty="0"/>
              <a:t>Math</a:t>
            </a:r>
          </a:p>
        </p:txBody>
      </p:sp>
      <p:sp>
        <p:nvSpPr>
          <p:cNvPr id="17" name="TextBox 16">
            <a:extLst>
              <a:ext uri="{FF2B5EF4-FFF2-40B4-BE49-F238E27FC236}">
                <a16:creationId xmlns:a16="http://schemas.microsoft.com/office/drawing/2014/main" id="{F6E743FB-2A80-4577-3DC4-F599B040F613}"/>
              </a:ext>
            </a:extLst>
          </p:cNvPr>
          <p:cNvSpPr txBox="1"/>
          <p:nvPr/>
        </p:nvSpPr>
        <p:spPr>
          <a:xfrm>
            <a:off x="2863813" y="1611769"/>
            <a:ext cx="3755647" cy="769441"/>
          </a:xfrm>
          <a:prstGeom prst="rect">
            <a:avLst/>
          </a:prstGeom>
          <a:noFill/>
        </p:spPr>
        <p:txBody>
          <a:bodyPr wrap="square" rtlCol="0">
            <a:spAutoFit/>
          </a:bodyPr>
          <a:lstStyle/>
          <a:p>
            <a:pPr algn="ctr"/>
            <a:r>
              <a:rPr lang="en-US" sz="4400" b="1" dirty="0"/>
              <a:t>Fall 2026</a:t>
            </a:r>
          </a:p>
        </p:txBody>
      </p:sp>
      <p:pic>
        <p:nvPicPr>
          <p:cNvPr id="4" name="Picture 3">
            <a:extLst>
              <a:ext uri="{FF2B5EF4-FFF2-40B4-BE49-F238E27FC236}">
                <a16:creationId xmlns:a16="http://schemas.microsoft.com/office/drawing/2014/main" id="{56778F12-D2DA-1DFB-459F-7A658EDDEBEC}"/>
              </a:ext>
            </a:extLst>
          </p:cNvPr>
          <p:cNvPicPr>
            <a:picLocks noChangeAspect="1"/>
          </p:cNvPicPr>
          <p:nvPr/>
        </p:nvPicPr>
        <p:blipFill>
          <a:blip r:embed="rId6"/>
          <a:stretch>
            <a:fillRect/>
          </a:stretch>
        </p:blipFill>
        <p:spPr>
          <a:xfrm>
            <a:off x="3128023" y="2541462"/>
            <a:ext cx="7491168" cy="3740068"/>
          </a:xfrm>
          <a:prstGeom prst="rect">
            <a:avLst/>
          </a:prstGeom>
        </p:spPr>
      </p:pic>
    </p:spTree>
    <p:extLst>
      <p:ext uri="{BB962C8B-B14F-4D97-AF65-F5344CB8AC3E}">
        <p14:creationId xmlns:p14="http://schemas.microsoft.com/office/powerpoint/2010/main" val="3494829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67363-5D25-4FFF-1F3B-61FE9204217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FC98710-4D4E-2259-9803-A557F255CA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709BB7E3-4F50-F493-04D4-269E0EC8C538}"/>
              </a:ext>
            </a:extLst>
          </p:cNvPr>
          <p:cNvSpPr>
            <a:spLocks noGrp="1"/>
          </p:cNvSpPr>
          <p:nvPr>
            <p:ph type="title"/>
          </p:nvPr>
        </p:nvSpPr>
        <p:spPr>
          <a:xfrm>
            <a:off x="2382422" y="333569"/>
            <a:ext cx="9424416" cy="906627"/>
          </a:xfrm>
        </p:spPr>
        <p:txBody>
          <a:bodyPr>
            <a:normAutofit/>
          </a:bodyPr>
          <a:lstStyle/>
          <a:p>
            <a:r>
              <a:rPr lang="en-US" sz="3600" b="1" dirty="0"/>
              <a:t>School</a:t>
            </a:r>
            <a:r>
              <a:rPr lang="en-US" sz="3600" dirty="0"/>
              <a:t> </a:t>
            </a:r>
            <a:r>
              <a:rPr lang="en-US" sz="3600" b="1" dirty="0"/>
              <a:t>Curriculum</a:t>
            </a:r>
            <a:endParaRPr lang="en-US" sz="3600" b="1" dirty="0">
              <a:latin typeface="Cera Pro" panose="00000500000000000000" pitchFamily="50" charset="0"/>
            </a:endParaRPr>
          </a:p>
        </p:txBody>
      </p:sp>
      <p:cxnSp>
        <p:nvCxnSpPr>
          <p:cNvPr id="10" name="Straight Connector 9">
            <a:extLst>
              <a:ext uri="{FF2B5EF4-FFF2-40B4-BE49-F238E27FC236}">
                <a16:creationId xmlns:a16="http://schemas.microsoft.com/office/drawing/2014/main" id="{840A74FB-0D01-FF1F-7B15-7764E0E4598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graphicFrame>
        <p:nvGraphicFramePr>
          <p:cNvPr id="4" name="Table 3">
            <a:extLst>
              <a:ext uri="{FF2B5EF4-FFF2-40B4-BE49-F238E27FC236}">
                <a16:creationId xmlns:a16="http://schemas.microsoft.com/office/drawing/2014/main" id="{F69509F8-FF96-650B-6C62-422541952BA8}"/>
              </a:ext>
            </a:extLst>
          </p:cNvPr>
          <p:cNvGraphicFramePr>
            <a:graphicFrameLocks noGrp="1"/>
          </p:cNvGraphicFramePr>
          <p:nvPr>
            <p:extLst>
              <p:ext uri="{D42A27DB-BD31-4B8C-83A1-F6EECF244321}">
                <p14:modId xmlns:p14="http://schemas.microsoft.com/office/powerpoint/2010/main" val="1408290304"/>
              </p:ext>
            </p:extLst>
          </p:nvPr>
        </p:nvGraphicFramePr>
        <p:xfrm>
          <a:off x="2382421" y="1410988"/>
          <a:ext cx="9067458" cy="4876800"/>
        </p:xfrm>
        <a:graphic>
          <a:graphicData uri="http://schemas.openxmlformats.org/drawingml/2006/table">
            <a:tbl>
              <a:tblPr firstRow="1" bandRow="1">
                <a:tableStyleId>{5C22544A-7EE6-4342-B048-85BDC9FD1C3A}</a:tableStyleId>
              </a:tblPr>
              <a:tblGrid>
                <a:gridCol w="4533729">
                  <a:extLst>
                    <a:ext uri="{9D8B030D-6E8A-4147-A177-3AD203B41FA5}">
                      <a16:colId xmlns:a16="http://schemas.microsoft.com/office/drawing/2014/main" val="921855811"/>
                    </a:ext>
                  </a:extLst>
                </a:gridCol>
                <a:gridCol w="4533729">
                  <a:extLst>
                    <a:ext uri="{9D8B030D-6E8A-4147-A177-3AD203B41FA5}">
                      <a16:colId xmlns:a16="http://schemas.microsoft.com/office/drawing/2014/main" val="3381930507"/>
                    </a:ext>
                  </a:extLst>
                </a:gridCol>
              </a:tblGrid>
              <a:tr h="0">
                <a:tc>
                  <a:txBody>
                    <a:bodyPr/>
                    <a:lstStyle/>
                    <a:p>
                      <a:pPr algn="ctr"/>
                      <a:r>
                        <a:rPr lang="en-US" sz="2800" b="1" dirty="0">
                          <a:solidFill>
                            <a:schemeClr val="tx1"/>
                          </a:solidFill>
                        </a:rPr>
                        <a:t>Tier 1 </a:t>
                      </a:r>
                    </a:p>
                  </a:txBody>
                  <a:tcPr/>
                </a:tc>
                <a:tc>
                  <a:txBody>
                    <a:bodyPr/>
                    <a:lstStyle/>
                    <a:p>
                      <a:pPr algn="ctr"/>
                      <a:r>
                        <a:rPr lang="en-US" sz="2800" b="1" dirty="0">
                          <a:solidFill>
                            <a:schemeClr val="tx1"/>
                          </a:solidFill>
                        </a:rPr>
                        <a:t>Tier 2 &amp; 3</a:t>
                      </a:r>
                    </a:p>
                  </a:txBody>
                  <a:tcPr/>
                </a:tc>
                <a:extLst>
                  <a:ext uri="{0D108BD9-81ED-4DB2-BD59-A6C34878D82A}">
                    <a16:rowId xmlns:a16="http://schemas.microsoft.com/office/drawing/2014/main" val="4118055998"/>
                  </a:ext>
                </a:extLst>
              </a:tr>
              <a:tr h="353981">
                <a:tc>
                  <a:txBody>
                    <a:bodyPr/>
                    <a:lstStyle/>
                    <a:p>
                      <a:r>
                        <a:rPr lang="en-US" sz="2000" dirty="0"/>
                        <a:t>HMH Into Reading: K-6 </a:t>
                      </a:r>
                    </a:p>
                    <a:p>
                      <a:endParaRPr lang="en-US" sz="2000" dirty="0"/>
                    </a:p>
                    <a:p>
                      <a:r>
                        <a:rPr lang="en-US" sz="2000" dirty="0"/>
                        <a:t>UFLI </a:t>
                      </a:r>
                    </a:p>
                    <a:p>
                      <a:endParaRPr lang="en-US" sz="2000" dirty="0"/>
                    </a:p>
                    <a:p>
                      <a:r>
                        <a:rPr lang="en-US" sz="2000" dirty="0" err="1"/>
                        <a:t>Zearn</a:t>
                      </a:r>
                      <a:r>
                        <a:rPr lang="en-US" sz="2000" dirty="0"/>
                        <a:t> Math </a:t>
                      </a:r>
                    </a:p>
                    <a:p>
                      <a:endParaRPr lang="en-US" sz="2000" dirty="0"/>
                    </a:p>
                    <a:p>
                      <a:r>
                        <a:rPr lang="en-US" sz="2000" dirty="0"/>
                        <a:t>Heggerty </a:t>
                      </a:r>
                    </a:p>
                    <a:p>
                      <a:endParaRPr lang="en-US" sz="2000" dirty="0"/>
                    </a:p>
                    <a:p>
                      <a:r>
                        <a:rPr lang="en-US" sz="2000" dirty="0" err="1"/>
                        <a:t>iReady</a:t>
                      </a:r>
                      <a:r>
                        <a:rPr lang="en-US" sz="2000" dirty="0"/>
                        <a:t> Reading &amp; Math </a:t>
                      </a:r>
                    </a:p>
                    <a:p>
                      <a:endParaRPr lang="en-US" sz="2000" dirty="0"/>
                    </a:p>
                    <a:p>
                      <a:r>
                        <a:rPr lang="en-US" sz="2000" dirty="0"/>
                        <a:t>Project Lead the Way (Science) </a:t>
                      </a:r>
                    </a:p>
                    <a:p>
                      <a:endParaRPr lang="en-US" sz="2000" dirty="0"/>
                    </a:p>
                    <a:p>
                      <a:r>
                        <a:rPr lang="en-US" sz="2000" dirty="0"/>
                        <a:t>Social Studies – US Weekly </a:t>
                      </a:r>
                    </a:p>
                    <a:p>
                      <a:endParaRPr lang="en-US" sz="2000" dirty="0"/>
                    </a:p>
                  </a:txBody>
                  <a:tcPr/>
                </a:tc>
                <a:tc>
                  <a:txBody>
                    <a:bodyPr/>
                    <a:lstStyle/>
                    <a:p>
                      <a:r>
                        <a:rPr lang="en-US" sz="2000" dirty="0"/>
                        <a:t>SIPPS </a:t>
                      </a:r>
                    </a:p>
                    <a:p>
                      <a:endParaRPr lang="en-US" sz="2000" dirty="0"/>
                    </a:p>
                    <a:p>
                      <a:r>
                        <a:rPr lang="en-US" sz="2000" dirty="0"/>
                        <a:t>Junior Great Books (Enrichment) </a:t>
                      </a:r>
                    </a:p>
                    <a:p>
                      <a:endParaRPr lang="en-US" sz="2000" dirty="0"/>
                    </a:p>
                    <a:p>
                      <a:r>
                        <a:rPr lang="en-US" sz="2000" dirty="0"/>
                        <a:t>Kickstart </a:t>
                      </a:r>
                    </a:p>
                    <a:p>
                      <a:endParaRPr lang="en-US" sz="2000" dirty="0"/>
                    </a:p>
                    <a:p>
                      <a:r>
                        <a:rPr lang="en-US" sz="2000" dirty="0"/>
                        <a:t>IXL </a:t>
                      </a:r>
                    </a:p>
                    <a:p>
                      <a:endParaRPr lang="en-US" sz="2000" dirty="0"/>
                    </a:p>
                    <a:p>
                      <a:endParaRPr lang="en-US" sz="2000" dirty="0"/>
                    </a:p>
                  </a:txBody>
                  <a:tcPr/>
                </a:tc>
                <a:extLst>
                  <a:ext uri="{0D108BD9-81ED-4DB2-BD59-A6C34878D82A}">
                    <a16:rowId xmlns:a16="http://schemas.microsoft.com/office/drawing/2014/main" val="4164788330"/>
                  </a:ext>
                </a:extLst>
              </a:tr>
            </a:tbl>
          </a:graphicData>
        </a:graphic>
      </p:graphicFrame>
      <p:pic>
        <p:nvPicPr>
          <p:cNvPr id="6" name="logo" descr="bcsd logo. ">
            <a:extLst>
              <a:ext uri="{FF2B5EF4-FFF2-40B4-BE49-F238E27FC236}">
                <a16:creationId xmlns:a16="http://schemas.microsoft.com/office/drawing/2014/main" id="{3A9F3083-EC10-2BB0-98EC-CA53A796E1E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spTree>
    <p:extLst>
      <p:ext uri="{BB962C8B-B14F-4D97-AF65-F5344CB8AC3E}">
        <p14:creationId xmlns:p14="http://schemas.microsoft.com/office/powerpoint/2010/main" val="5682898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C4928-090F-A9E9-D880-F97034688AEC}"/>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429D314D-5FE6-F56D-E16F-A684C3C1F7C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706D5E8-AF58-0D3E-96F6-211D8DB4C1D3}"/>
              </a:ext>
            </a:extLst>
          </p:cNvPr>
          <p:cNvSpPr>
            <a:spLocks noGrp="1"/>
          </p:cNvSpPr>
          <p:nvPr>
            <p:ph type="title"/>
          </p:nvPr>
        </p:nvSpPr>
        <p:spPr>
          <a:xfrm>
            <a:off x="2382422" y="333569"/>
            <a:ext cx="9424416" cy="906627"/>
          </a:xfrm>
        </p:spPr>
        <p:txBody>
          <a:bodyPr>
            <a:normAutofit/>
          </a:bodyPr>
          <a:lstStyle/>
          <a:p>
            <a:r>
              <a:rPr lang="en-US" sz="3600" b="1" dirty="0"/>
              <a:t>Curriculum de la </a:t>
            </a:r>
            <a:r>
              <a:rPr lang="en-US" sz="3600" b="1" dirty="0" err="1"/>
              <a:t>escuela</a:t>
            </a:r>
            <a:endParaRPr lang="en-US" sz="3600" b="1" dirty="0">
              <a:latin typeface="Cera Pro" panose="00000500000000000000" pitchFamily="50" charset="0"/>
            </a:endParaRPr>
          </a:p>
        </p:txBody>
      </p:sp>
      <p:cxnSp>
        <p:nvCxnSpPr>
          <p:cNvPr id="10" name="Straight Connector 9">
            <a:extLst>
              <a:ext uri="{FF2B5EF4-FFF2-40B4-BE49-F238E27FC236}">
                <a16:creationId xmlns:a16="http://schemas.microsoft.com/office/drawing/2014/main" id="{0224123E-5EE1-8B1D-6340-F75DF576804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graphicFrame>
        <p:nvGraphicFramePr>
          <p:cNvPr id="12" name="Table 11">
            <a:extLst>
              <a:ext uri="{FF2B5EF4-FFF2-40B4-BE49-F238E27FC236}">
                <a16:creationId xmlns:a16="http://schemas.microsoft.com/office/drawing/2014/main" id="{F6901F33-B288-F48F-4AC0-12E24546FBB1}"/>
              </a:ext>
            </a:extLst>
          </p:cNvPr>
          <p:cNvGraphicFramePr>
            <a:graphicFrameLocks noGrp="1"/>
          </p:cNvGraphicFramePr>
          <p:nvPr>
            <p:extLst>
              <p:ext uri="{D42A27DB-BD31-4B8C-83A1-F6EECF244321}">
                <p14:modId xmlns:p14="http://schemas.microsoft.com/office/powerpoint/2010/main" val="566226520"/>
              </p:ext>
            </p:extLst>
          </p:nvPr>
        </p:nvGraphicFramePr>
        <p:xfrm>
          <a:off x="2255011" y="1383498"/>
          <a:ext cx="9067458" cy="4876800"/>
        </p:xfrm>
        <a:graphic>
          <a:graphicData uri="http://schemas.openxmlformats.org/drawingml/2006/table">
            <a:tbl>
              <a:tblPr firstRow="1" bandRow="1">
                <a:tableStyleId>{5C22544A-7EE6-4342-B048-85BDC9FD1C3A}</a:tableStyleId>
              </a:tblPr>
              <a:tblGrid>
                <a:gridCol w="4533729">
                  <a:extLst>
                    <a:ext uri="{9D8B030D-6E8A-4147-A177-3AD203B41FA5}">
                      <a16:colId xmlns:a16="http://schemas.microsoft.com/office/drawing/2014/main" val="3674412776"/>
                    </a:ext>
                  </a:extLst>
                </a:gridCol>
                <a:gridCol w="4533729">
                  <a:extLst>
                    <a:ext uri="{9D8B030D-6E8A-4147-A177-3AD203B41FA5}">
                      <a16:colId xmlns:a16="http://schemas.microsoft.com/office/drawing/2014/main" val="397682220"/>
                    </a:ext>
                  </a:extLst>
                </a:gridCol>
              </a:tblGrid>
              <a:tr h="0">
                <a:tc>
                  <a:txBody>
                    <a:bodyPr/>
                    <a:lstStyle/>
                    <a:p>
                      <a:pPr algn="ctr"/>
                      <a:r>
                        <a:rPr lang="en-US" sz="2800" b="1" dirty="0">
                          <a:solidFill>
                            <a:schemeClr val="tx1"/>
                          </a:solidFill>
                        </a:rPr>
                        <a:t>Tier 1 </a:t>
                      </a:r>
                    </a:p>
                  </a:txBody>
                  <a:tcPr/>
                </a:tc>
                <a:tc>
                  <a:txBody>
                    <a:bodyPr/>
                    <a:lstStyle/>
                    <a:p>
                      <a:pPr algn="ctr"/>
                      <a:r>
                        <a:rPr lang="en-US" sz="2800" b="1" dirty="0">
                          <a:solidFill>
                            <a:schemeClr val="tx1"/>
                          </a:solidFill>
                        </a:rPr>
                        <a:t>Tier 2 &amp; 3</a:t>
                      </a:r>
                    </a:p>
                  </a:txBody>
                  <a:tcPr/>
                </a:tc>
                <a:extLst>
                  <a:ext uri="{0D108BD9-81ED-4DB2-BD59-A6C34878D82A}">
                    <a16:rowId xmlns:a16="http://schemas.microsoft.com/office/drawing/2014/main" val="595969352"/>
                  </a:ext>
                </a:extLst>
              </a:tr>
              <a:tr h="353981">
                <a:tc>
                  <a:txBody>
                    <a:bodyPr/>
                    <a:lstStyle/>
                    <a:p>
                      <a:r>
                        <a:rPr lang="en-US" sz="2000" dirty="0"/>
                        <a:t>HMH Into Reading: K-6 </a:t>
                      </a:r>
                    </a:p>
                    <a:p>
                      <a:endParaRPr lang="en-US" sz="2000" dirty="0"/>
                    </a:p>
                    <a:p>
                      <a:r>
                        <a:rPr lang="en-US" sz="2000" dirty="0"/>
                        <a:t>UFLI </a:t>
                      </a:r>
                    </a:p>
                    <a:p>
                      <a:endParaRPr lang="en-US" sz="2000" dirty="0"/>
                    </a:p>
                    <a:p>
                      <a:r>
                        <a:rPr lang="en-US" sz="2000" dirty="0" err="1"/>
                        <a:t>Zearn</a:t>
                      </a:r>
                      <a:r>
                        <a:rPr lang="en-US" sz="2000" dirty="0"/>
                        <a:t> Math </a:t>
                      </a:r>
                    </a:p>
                    <a:p>
                      <a:endParaRPr lang="en-US" sz="2000" dirty="0"/>
                    </a:p>
                    <a:p>
                      <a:r>
                        <a:rPr lang="en-US" sz="2000" dirty="0"/>
                        <a:t>Heggerty </a:t>
                      </a:r>
                    </a:p>
                    <a:p>
                      <a:endParaRPr lang="en-US" sz="2000" dirty="0"/>
                    </a:p>
                    <a:p>
                      <a:r>
                        <a:rPr lang="en-US" sz="2000" dirty="0" err="1"/>
                        <a:t>iReady</a:t>
                      </a:r>
                      <a:r>
                        <a:rPr lang="en-US" sz="2000" dirty="0"/>
                        <a:t> Reading &amp; Math </a:t>
                      </a:r>
                    </a:p>
                    <a:p>
                      <a:endParaRPr lang="en-US" sz="2000" dirty="0"/>
                    </a:p>
                    <a:p>
                      <a:r>
                        <a:rPr lang="en-US" sz="2000" dirty="0"/>
                        <a:t>Project Lead the Way (Science) </a:t>
                      </a:r>
                    </a:p>
                    <a:p>
                      <a:endParaRPr lang="en-US" sz="2000" dirty="0"/>
                    </a:p>
                    <a:p>
                      <a:r>
                        <a:rPr lang="en-US" sz="2000" dirty="0"/>
                        <a:t>Social Studies – US Weekly </a:t>
                      </a:r>
                    </a:p>
                    <a:p>
                      <a:endParaRPr lang="en-US" sz="2000" dirty="0"/>
                    </a:p>
                  </a:txBody>
                  <a:tcPr/>
                </a:tc>
                <a:tc>
                  <a:txBody>
                    <a:bodyPr/>
                    <a:lstStyle/>
                    <a:p>
                      <a:r>
                        <a:rPr lang="en-US" sz="2000" dirty="0"/>
                        <a:t>SIPPS </a:t>
                      </a:r>
                    </a:p>
                    <a:p>
                      <a:endParaRPr lang="en-US" sz="2000" dirty="0"/>
                    </a:p>
                    <a:p>
                      <a:r>
                        <a:rPr lang="en-US" sz="2000" dirty="0"/>
                        <a:t>Junior Great Books (Enrichment) </a:t>
                      </a:r>
                    </a:p>
                    <a:p>
                      <a:endParaRPr lang="en-US" sz="2000" dirty="0"/>
                    </a:p>
                    <a:p>
                      <a:r>
                        <a:rPr lang="en-US" sz="2000" dirty="0"/>
                        <a:t>Kickstart </a:t>
                      </a:r>
                    </a:p>
                    <a:p>
                      <a:endParaRPr lang="en-US" sz="2000" dirty="0"/>
                    </a:p>
                    <a:p>
                      <a:r>
                        <a:rPr lang="en-US" sz="2000" dirty="0"/>
                        <a:t>IXL </a:t>
                      </a:r>
                    </a:p>
                    <a:p>
                      <a:endParaRPr lang="en-US" sz="2000" dirty="0"/>
                    </a:p>
                    <a:p>
                      <a:endParaRPr lang="en-US" sz="2000" dirty="0"/>
                    </a:p>
                  </a:txBody>
                  <a:tcPr/>
                </a:tc>
                <a:extLst>
                  <a:ext uri="{0D108BD9-81ED-4DB2-BD59-A6C34878D82A}">
                    <a16:rowId xmlns:a16="http://schemas.microsoft.com/office/drawing/2014/main" val="2427976234"/>
                  </a:ext>
                </a:extLst>
              </a:tr>
            </a:tbl>
          </a:graphicData>
        </a:graphic>
      </p:graphicFrame>
      <p:pic>
        <p:nvPicPr>
          <p:cNvPr id="6" name="logo" descr="bcsd logo. ">
            <a:extLst>
              <a:ext uri="{FF2B5EF4-FFF2-40B4-BE49-F238E27FC236}">
                <a16:creationId xmlns:a16="http://schemas.microsoft.com/office/drawing/2014/main" id="{27B42145-A5D7-C2D1-9AA3-57C8DDBADD9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spTree>
    <p:extLst>
      <p:ext uri="{BB962C8B-B14F-4D97-AF65-F5344CB8AC3E}">
        <p14:creationId xmlns:p14="http://schemas.microsoft.com/office/powerpoint/2010/main" val="15097662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57471-2CD6-8F67-9B8F-F7B5E32167E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46C4F93E-B3EB-7419-753F-4FD2364146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C656FCF-FE4F-9BEE-D6C4-AB3F7EE79AE2}"/>
              </a:ext>
            </a:extLst>
          </p:cNvPr>
          <p:cNvSpPr>
            <a:spLocks noGrp="1"/>
          </p:cNvSpPr>
          <p:nvPr>
            <p:ph type="title"/>
          </p:nvPr>
        </p:nvSpPr>
        <p:spPr>
          <a:xfrm>
            <a:off x="2575032" y="365125"/>
            <a:ext cx="8778767" cy="906627"/>
          </a:xfrm>
        </p:spPr>
        <p:txBody>
          <a:bodyPr>
            <a:normAutofit/>
          </a:bodyPr>
          <a:lstStyle/>
          <a:p>
            <a:r>
              <a:rPr lang="en-US" sz="3600" b="1" dirty="0"/>
              <a:t>Parent and Family Engagement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638FD4A8-1F7E-F3AF-ECEB-0BF57D985AE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5871CB9B-BD4C-BF5E-D2CC-7D67C56FD67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9B630242-0FA1-EE81-641A-C7AD1E81B850}"/>
              </a:ext>
            </a:extLst>
          </p:cNvPr>
          <p:cNvSpPr txBox="1"/>
          <p:nvPr/>
        </p:nvSpPr>
        <p:spPr>
          <a:xfrm>
            <a:off x="1987296" y="1383784"/>
            <a:ext cx="9899904" cy="4862870"/>
          </a:xfrm>
          <a:prstGeom prst="rect">
            <a:avLst/>
          </a:prstGeom>
          <a:noFill/>
        </p:spPr>
        <p:txBody>
          <a:bodyPr wrap="square" rtlCol="0">
            <a:spAutoFit/>
          </a:bodyPr>
          <a:lstStyle/>
          <a:p>
            <a:pPr marL="457200" indent="-457200">
              <a:buFont typeface="Arial" panose="020B0604020202020204" pitchFamily="34" charset="0"/>
              <a:buChar char="•"/>
            </a:pPr>
            <a:r>
              <a:rPr lang="en-US" sz="2400" dirty="0"/>
              <a:t>The Title I law requires that all Title I schools and families work together.  </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How our school partners with families is listed in the following documents:</a:t>
            </a:r>
          </a:p>
          <a:p>
            <a:pPr marL="914400" lvl="1" indent="-457200">
              <a:buFont typeface="Arial" panose="020B0604020202020204" pitchFamily="34" charset="0"/>
              <a:buChar char="•"/>
            </a:pPr>
            <a:r>
              <a:rPr lang="en-US" sz="2200" dirty="0"/>
              <a:t>Parent-School Compact</a:t>
            </a:r>
          </a:p>
          <a:p>
            <a:pPr marL="914400" lvl="1" indent="-457200">
              <a:buFont typeface="Arial" panose="020B0604020202020204" pitchFamily="34" charset="0"/>
              <a:buChar char="•"/>
            </a:pPr>
            <a:r>
              <a:rPr lang="en-US" sz="2200" dirty="0"/>
              <a:t>Parental and Family Engagement Policy</a:t>
            </a:r>
          </a:p>
          <a:p>
            <a:pPr lvl="1" indent="-457200">
              <a:buFont typeface="Arial" panose="020B0604020202020204" pitchFamily="34" charset="0"/>
              <a:buChar char="•"/>
            </a:pPr>
            <a:endParaRPr lang="en-US" sz="2800" dirty="0"/>
          </a:p>
          <a:p>
            <a:pPr lvl="1" indent="-457200">
              <a:buFont typeface="Arial" panose="020B0604020202020204" pitchFamily="34" charset="0"/>
              <a:buChar char="•"/>
            </a:pPr>
            <a:r>
              <a:rPr lang="en-US" sz="2400" dirty="0"/>
              <a:t>Each of these documents are distributed to parents each year and your feedback on them is very much appreciated. The Parent-School Compact and Family Engagement Policy are both reviewed each Spring and updated if necessary.</a:t>
            </a:r>
          </a:p>
          <a:p>
            <a:endParaRPr lang="en-US" dirty="0"/>
          </a:p>
        </p:txBody>
      </p:sp>
    </p:spTree>
    <p:extLst>
      <p:ext uri="{BB962C8B-B14F-4D97-AF65-F5344CB8AC3E}">
        <p14:creationId xmlns:p14="http://schemas.microsoft.com/office/powerpoint/2010/main" val="16773266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2ADB5-57BD-08DC-6BB4-4571C1640B6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F843D3C6-43DF-2E72-0E4A-C9AE16A1C1B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399A9799-F3F1-CCEF-2382-28E699BD5C24}"/>
              </a:ext>
            </a:extLst>
          </p:cNvPr>
          <p:cNvSpPr>
            <a:spLocks noGrp="1"/>
          </p:cNvSpPr>
          <p:nvPr>
            <p:ph type="title"/>
          </p:nvPr>
        </p:nvSpPr>
        <p:spPr>
          <a:xfrm>
            <a:off x="2461846" y="365125"/>
            <a:ext cx="8891953" cy="906627"/>
          </a:xfrm>
        </p:spPr>
        <p:txBody>
          <a:bodyPr>
            <a:normAutofit/>
          </a:bodyPr>
          <a:lstStyle/>
          <a:p>
            <a:r>
              <a:rPr lang="es-ES" sz="3600" b="1" dirty="0"/>
              <a:t>Participación</a:t>
            </a:r>
            <a:r>
              <a:rPr lang="es-ES" sz="3600" dirty="0"/>
              <a:t> de los padres y la familia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3F15CF8-186B-A25A-C683-FA240B908E9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F108519-39AD-FA45-C181-4D4B7D87298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71A27B9-C462-9D7E-AB1E-DBC12ADE8E02}"/>
              </a:ext>
            </a:extLst>
          </p:cNvPr>
          <p:cNvSpPr txBox="1"/>
          <p:nvPr/>
        </p:nvSpPr>
        <p:spPr>
          <a:xfrm>
            <a:off x="1987296" y="1383784"/>
            <a:ext cx="9899904" cy="4985980"/>
          </a:xfrm>
          <a:prstGeom prst="rect">
            <a:avLst/>
          </a:prstGeom>
          <a:noFill/>
        </p:spPr>
        <p:txBody>
          <a:bodyPr wrap="square" rtlCol="0">
            <a:spAutoFit/>
          </a:bodyPr>
          <a:lstStyle/>
          <a:p>
            <a:pPr marL="285750" indent="-285750">
              <a:buFont typeface="Arial" panose="020B0604020202020204" pitchFamily="34" charset="0"/>
              <a:buChar char="•"/>
            </a:pPr>
            <a:r>
              <a:rPr lang="es-ES" sz="2600" dirty="0"/>
              <a:t>La ley del Título 1 requiere que todas las escuelas y familias del Título 1 trabajen juntas.  </a:t>
            </a:r>
          </a:p>
          <a:p>
            <a:pPr marL="285750" indent="-285750">
              <a:buFont typeface="Arial" panose="020B0604020202020204" pitchFamily="34" charset="0"/>
              <a:buChar char="•"/>
            </a:pPr>
            <a:endParaRPr lang="es-ES" sz="2600" dirty="0"/>
          </a:p>
          <a:p>
            <a:pPr marL="285750" indent="-285750">
              <a:buFont typeface="Arial" panose="020B0604020202020204" pitchFamily="34" charset="0"/>
              <a:buChar char="•"/>
            </a:pPr>
            <a:r>
              <a:rPr lang="es-ES" sz="2600" dirty="0"/>
              <a:t>Estos son los dos documentos en que nuestra escuela trabaja con nuestras familias</a:t>
            </a:r>
            <a:r>
              <a:rPr lang="en-US" sz="2600" dirty="0"/>
              <a:t>:</a:t>
            </a:r>
            <a:endParaRPr lang="es-ES" sz="2600" dirty="0"/>
          </a:p>
          <a:p>
            <a:pPr marL="800100" lvl="1" indent="-342900">
              <a:buFont typeface="Arial" panose="020B0604020202020204" pitchFamily="34" charset="0"/>
              <a:buChar char="•"/>
            </a:pPr>
            <a:r>
              <a:rPr lang="es-ES" sz="2800" dirty="0"/>
              <a:t>Compromiso entre padres y escuelas
Política de participación de los padres y la familia</a:t>
            </a:r>
          </a:p>
          <a:p>
            <a:pPr marL="800100" lvl="1" indent="-342900">
              <a:buFont typeface="Arial" panose="020B0604020202020204" pitchFamily="34" charset="0"/>
              <a:buChar char="•"/>
            </a:pPr>
            <a:endParaRPr lang="en-US" sz="2800" dirty="0"/>
          </a:p>
          <a:p>
            <a:pPr marL="285750" indent="-285750">
              <a:buFont typeface="Arial" panose="020B0604020202020204" pitchFamily="34" charset="0"/>
              <a:buChar char="•"/>
            </a:pPr>
            <a:r>
              <a:rPr lang="es-ES" sz="2600" dirty="0"/>
              <a:t>Cada uno de estos documentos se distribuye a los padres cada año y sus comentarios sobre estos documentos son muy apreciados porque se revisan cada primavera y se actualizan si es necesario.</a:t>
            </a:r>
            <a:endParaRPr lang="en-US" sz="2600" dirty="0"/>
          </a:p>
        </p:txBody>
      </p:sp>
    </p:spTree>
    <p:extLst>
      <p:ext uri="{BB962C8B-B14F-4D97-AF65-F5344CB8AC3E}">
        <p14:creationId xmlns:p14="http://schemas.microsoft.com/office/powerpoint/2010/main" val="2559456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0934D-CEFA-C517-7785-EF80B3FC4A6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3E28FA27-FE3F-7892-97D7-5E8489D97E3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EF1E13C-20C3-CA1C-96D6-7FEBD300D935}"/>
              </a:ext>
            </a:extLst>
          </p:cNvPr>
          <p:cNvSpPr>
            <a:spLocks noGrp="1"/>
          </p:cNvSpPr>
          <p:nvPr>
            <p:ph type="title"/>
          </p:nvPr>
        </p:nvSpPr>
        <p:spPr>
          <a:xfrm>
            <a:off x="2575032" y="236033"/>
            <a:ext cx="8778767" cy="906627"/>
          </a:xfrm>
        </p:spPr>
        <p:txBody>
          <a:bodyPr>
            <a:normAutofit fontScale="90000"/>
          </a:bodyPr>
          <a:lstStyle/>
          <a:p>
            <a:r>
              <a:rPr lang="en-US" sz="3600" b="1" dirty="0"/>
              <a:t>Parent and Family Engagement: </a:t>
            </a:r>
            <a:br>
              <a:rPr lang="en-US" sz="3600" b="1" dirty="0"/>
            </a:br>
            <a:r>
              <a:rPr lang="en-US" sz="3600" b="1" u="sng" dirty="0"/>
              <a:t>School Compact</a:t>
            </a:r>
            <a:endParaRPr lang="en-US" sz="3600" b="1" u="sng" dirty="0">
              <a:latin typeface="Cera Pro" panose="00000500000000000000" pitchFamily="50" charset="0"/>
            </a:endParaRPr>
          </a:p>
        </p:txBody>
      </p:sp>
      <p:pic>
        <p:nvPicPr>
          <p:cNvPr id="6" name="logo" descr="bcsd logo. ">
            <a:extLst>
              <a:ext uri="{FF2B5EF4-FFF2-40B4-BE49-F238E27FC236}">
                <a16:creationId xmlns:a16="http://schemas.microsoft.com/office/drawing/2014/main" id="{2DA21F77-4923-0FE9-6F2F-5B727207420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1B183D26-1E56-0179-CE36-75F682DB39F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86108D9-DEE3-29C5-11EB-8D38687D8097}"/>
              </a:ext>
            </a:extLst>
          </p:cNvPr>
          <p:cNvSpPr txBox="1"/>
          <p:nvPr/>
        </p:nvSpPr>
        <p:spPr>
          <a:xfrm>
            <a:off x="2081929" y="1755648"/>
            <a:ext cx="9159095" cy="4755148"/>
          </a:xfrm>
          <a:prstGeom prst="rect">
            <a:avLst/>
          </a:prstGeom>
          <a:noFill/>
        </p:spPr>
        <p:txBody>
          <a:bodyPr wrap="square" rtlCol="0">
            <a:spAutoFit/>
          </a:bodyPr>
          <a:lstStyle/>
          <a:p>
            <a:pPr marL="682625" indent="-457200">
              <a:spcAft>
                <a:spcPts val="600"/>
              </a:spcAft>
              <a:buFont typeface="Arial" panose="020B0604020202020204" pitchFamily="34" charset="0"/>
              <a:buChar char="•"/>
            </a:pPr>
            <a:r>
              <a:rPr lang="en-US" sz="2600" dirty="0"/>
              <a:t>Outlines the shared responsibilities of the school, parent, and students to support high student achievement</a:t>
            </a:r>
          </a:p>
          <a:p>
            <a:pPr marL="682625" indent="-457200">
              <a:spcAft>
                <a:spcPts val="600"/>
              </a:spcAft>
              <a:buFont typeface="Arial" panose="020B0604020202020204" pitchFamily="34" charset="0"/>
              <a:buChar char="•"/>
            </a:pPr>
            <a:r>
              <a:rPr lang="en-US" sz="2600" dirty="0"/>
              <a:t>Distributed and signed by parents each year. At our school, we distribute the information in the following manner:</a:t>
            </a:r>
          </a:p>
          <a:p>
            <a:pPr marL="1139825" lvl="1" indent="-457200">
              <a:spcAft>
                <a:spcPts val="600"/>
              </a:spcAft>
              <a:buFont typeface="Arial" panose="020B0604020202020204" pitchFamily="34" charset="0"/>
              <a:buChar char="•"/>
            </a:pPr>
            <a:r>
              <a:rPr lang="en-US" sz="2600" dirty="0"/>
              <a:t>Weekly newsletter</a:t>
            </a:r>
          </a:p>
          <a:p>
            <a:pPr marL="1139825" lvl="1" indent="-457200">
              <a:spcAft>
                <a:spcPts val="600"/>
              </a:spcAft>
              <a:buFont typeface="Arial" panose="020B0604020202020204" pitchFamily="34" charset="0"/>
              <a:buChar char="•"/>
            </a:pPr>
            <a:r>
              <a:rPr lang="en-US" sz="2600" dirty="0"/>
              <a:t>Website</a:t>
            </a:r>
          </a:p>
          <a:p>
            <a:pPr marL="682625" indent="-457200">
              <a:spcAft>
                <a:spcPts val="600"/>
              </a:spcAft>
              <a:buFont typeface="Arial" panose="020B0604020202020204" pitchFamily="34" charset="0"/>
              <a:buChar char="•"/>
            </a:pPr>
            <a:r>
              <a:rPr lang="en-US" sz="2600" dirty="0"/>
              <a:t>Is reviewed yearly during the Spring planning process with input from parents</a:t>
            </a:r>
          </a:p>
          <a:p>
            <a:endParaRPr lang="en-US" dirty="0"/>
          </a:p>
        </p:txBody>
      </p:sp>
    </p:spTree>
    <p:extLst>
      <p:ext uri="{BB962C8B-B14F-4D97-AF65-F5344CB8AC3E}">
        <p14:creationId xmlns:p14="http://schemas.microsoft.com/office/powerpoint/2010/main" val="1917258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2A903-0CC3-84BB-C48A-61CFC920A9D1}"/>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21193CC7-DE03-2774-967C-AA8DCE8400E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2EB19FE5-9DA1-0BC7-4EC6-DACB0322DC19}"/>
              </a:ext>
            </a:extLst>
          </p:cNvPr>
          <p:cNvSpPr>
            <a:spLocks noGrp="1"/>
          </p:cNvSpPr>
          <p:nvPr>
            <p:ph type="title"/>
          </p:nvPr>
        </p:nvSpPr>
        <p:spPr>
          <a:xfrm>
            <a:off x="2575032" y="236033"/>
            <a:ext cx="8778767" cy="906627"/>
          </a:xfrm>
        </p:spPr>
        <p:txBody>
          <a:bodyPr>
            <a:normAutofit fontScale="90000"/>
          </a:bodyPr>
          <a:lstStyle/>
          <a:p>
            <a:r>
              <a:rPr lang="es-ES" sz="3600" b="1" dirty="0"/>
              <a:t>Participación de los padres y la familia: </a:t>
            </a:r>
            <a:r>
              <a:rPr lang="es-ES" sz="3600" b="1" u="sng" dirty="0"/>
              <a:t>Compromiso escolar</a:t>
            </a:r>
            <a:endParaRPr lang="en-US" sz="3600" b="1" u="sng" dirty="0">
              <a:latin typeface="Cera Pro" panose="00000500000000000000" pitchFamily="50" charset="0"/>
            </a:endParaRPr>
          </a:p>
        </p:txBody>
      </p:sp>
      <p:pic>
        <p:nvPicPr>
          <p:cNvPr id="6" name="logo" descr="bcsd logo. ">
            <a:extLst>
              <a:ext uri="{FF2B5EF4-FFF2-40B4-BE49-F238E27FC236}">
                <a16:creationId xmlns:a16="http://schemas.microsoft.com/office/drawing/2014/main" id="{1DCE2BB9-965D-743C-4A13-62CAB26F67A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47670FFB-F0C8-6BA4-BDA7-08EC806AB16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947D97C-ADF7-5B50-7C61-9F421C578CF4}"/>
              </a:ext>
            </a:extLst>
          </p:cNvPr>
          <p:cNvSpPr txBox="1"/>
          <p:nvPr/>
        </p:nvSpPr>
        <p:spPr>
          <a:xfrm>
            <a:off x="2194559" y="1755648"/>
            <a:ext cx="9159239" cy="4632037"/>
          </a:xfrm>
          <a:prstGeom prst="rect">
            <a:avLst/>
          </a:prstGeom>
          <a:noFill/>
        </p:spPr>
        <p:txBody>
          <a:bodyPr wrap="square" rtlCol="0">
            <a:spAutoFit/>
          </a:bodyPr>
          <a:lstStyle/>
          <a:p>
            <a:pPr marL="682625" indent="-457200">
              <a:spcAft>
                <a:spcPts val="600"/>
              </a:spcAft>
              <a:buFont typeface="Arial" panose="020B0604020202020204" pitchFamily="34" charset="0"/>
              <a:buChar char="•"/>
            </a:pPr>
            <a:r>
              <a:rPr lang="es-ES" sz="2800" dirty="0"/>
              <a:t>Describe las responsabilidades compartidas de la escuela, los padres y los estudiantes y/o ordena apoyar el alto rendimiento estudiantil
Distribuido y firmado por los padres cada año </a:t>
            </a:r>
          </a:p>
          <a:p>
            <a:pPr marL="1139825" lvl="1" indent="-457200">
              <a:spcAft>
                <a:spcPts val="600"/>
              </a:spcAft>
              <a:buFont typeface="Arial" panose="020B0604020202020204" pitchFamily="34" charset="0"/>
              <a:buChar char="•"/>
            </a:pPr>
            <a:r>
              <a:rPr lang="es-ES" sz="2800" dirty="0"/>
              <a:t>Boletín semanal</a:t>
            </a:r>
          </a:p>
          <a:p>
            <a:pPr marL="1139825" lvl="1" indent="-457200">
              <a:spcAft>
                <a:spcPts val="600"/>
              </a:spcAft>
              <a:buFont typeface="Arial" panose="020B0604020202020204" pitchFamily="34" charset="0"/>
              <a:buChar char="•"/>
            </a:pPr>
            <a:r>
              <a:rPr lang="es-ES" sz="2800" dirty="0"/>
              <a:t>Sitio web</a:t>
            </a:r>
          </a:p>
          <a:p>
            <a:pPr marL="682625" indent="-457200">
              <a:spcAft>
                <a:spcPts val="600"/>
              </a:spcAft>
              <a:buFont typeface="Arial" panose="020B0604020202020204" pitchFamily="34" charset="0"/>
              <a:buChar char="•"/>
            </a:pPr>
            <a:r>
              <a:rPr lang="es-ES" sz="2800" dirty="0"/>
              <a:t>Se revisa anualmente durante el proceso de planificación de primavera con el aporte de los padres.</a:t>
            </a:r>
            <a:endParaRPr lang="en-US" sz="2800" dirty="0"/>
          </a:p>
          <a:p>
            <a:endParaRPr lang="en-US" dirty="0"/>
          </a:p>
        </p:txBody>
      </p:sp>
    </p:spTree>
    <p:extLst>
      <p:ext uri="{BB962C8B-B14F-4D97-AF65-F5344CB8AC3E}">
        <p14:creationId xmlns:p14="http://schemas.microsoft.com/office/powerpoint/2010/main" val="31059979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328846-389B-8082-F8D6-002DCED6DB7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0E87D5C2-2AC6-52F3-6FC1-7402887AA04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2E542212-8FBB-ACAE-78EC-3523C87C67BF}"/>
              </a:ext>
            </a:extLst>
          </p:cNvPr>
          <p:cNvSpPr>
            <a:spLocks noGrp="1"/>
          </p:cNvSpPr>
          <p:nvPr>
            <p:ph type="title"/>
          </p:nvPr>
        </p:nvSpPr>
        <p:spPr>
          <a:xfrm>
            <a:off x="2575032" y="365125"/>
            <a:ext cx="8778767" cy="906627"/>
          </a:xfrm>
        </p:spPr>
        <p:txBody>
          <a:bodyPr>
            <a:normAutofit/>
          </a:bodyPr>
          <a:lstStyle/>
          <a:p>
            <a:r>
              <a:rPr lang="en-US" sz="3600" b="1" dirty="0"/>
              <a:t>Parent and Family Engagement Policy</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7109D14-8CA5-B10C-84B0-3A10CB9B5ED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2E7168FD-43CF-3307-792E-9AE83216C06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E87C7EC6-CE3C-3BDA-350E-520E2D32FB2B}"/>
              </a:ext>
            </a:extLst>
          </p:cNvPr>
          <p:cNvSpPr txBox="1"/>
          <p:nvPr/>
        </p:nvSpPr>
        <p:spPr>
          <a:xfrm>
            <a:off x="2020969" y="1468023"/>
            <a:ext cx="9695543" cy="4770537"/>
          </a:xfrm>
          <a:prstGeom prst="rect">
            <a:avLst/>
          </a:prstGeom>
          <a:noFill/>
        </p:spPr>
        <p:txBody>
          <a:bodyPr wrap="square" rtlCol="0">
            <a:spAutoFit/>
          </a:bodyPr>
          <a:lstStyle/>
          <a:p>
            <a:pPr marL="609600" indent="-609600">
              <a:buClr>
                <a:schemeClr val="tx1"/>
              </a:buClr>
              <a:buFont typeface="Arial" panose="020B0604020202020204" pitchFamily="34" charset="0"/>
              <a:buChar char="•"/>
            </a:pPr>
            <a:r>
              <a:rPr lang="en-US" sz="2600" dirty="0"/>
              <a:t>This includes activities intended to engage parents, in a meaningful way in the development, implementation, and review of the parental involvement program.</a:t>
            </a:r>
          </a:p>
          <a:p>
            <a:pPr marL="609600" indent="-609600">
              <a:buClr>
                <a:schemeClr val="tx1"/>
              </a:buClr>
              <a:buFont typeface="Arial" panose="020B0604020202020204" pitchFamily="34" charset="0"/>
              <a:buChar char="•"/>
            </a:pPr>
            <a:r>
              <a:rPr lang="en-US" sz="2600" dirty="0"/>
              <a:t>The development of this policy allows for parents to give input on important issues pertaining to school and community.</a:t>
            </a:r>
          </a:p>
          <a:p>
            <a:pPr marL="609600" indent="-609600">
              <a:buClr>
                <a:schemeClr val="tx1"/>
              </a:buClr>
              <a:buFont typeface="Arial" panose="020B0604020202020204" pitchFamily="34" charset="0"/>
              <a:buChar char="•"/>
            </a:pPr>
            <a:r>
              <a:rPr lang="en-US" sz="2600" dirty="0"/>
              <a:t>Parents work with school staff to write the Parent and Family Engagement Policy.</a:t>
            </a:r>
          </a:p>
          <a:p>
            <a:pPr marL="609600" indent="-609600">
              <a:buClr>
                <a:schemeClr val="tx1"/>
              </a:buClr>
              <a:buFont typeface="Arial" panose="020B0604020202020204" pitchFamily="34" charset="0"/>
              <a:buChar char="•"/>
            </a:pPr>
            <a:r>
              <a:rPr lang="en-US" sz="2600" dirty="0"/>
              <a:t>It is distributed and posted to school’s website each year.</a:t>
            </a:r>
          </a:p>
          <a:p>
            <a:pPr marL="609600" indent="-609600">
              <a:buClr>
                <a:schemeClr val="tx1"/>
              </a:buClr>
              <a:buFont typeface="Arial" panose="020B0604020202020204" pitchFamily="34" charset="0"/>
              <a:buChar char="•"/>
            </a:pPr>
            <a:r>
              <a:rPr lang="en-US" sz="2600" dirty="0"/>
              <a:t>The Parent and Family Engagement Policy is evaluated in the Spring, any revisions are made with the SIC.</a:t>
            </a:r>
          </a:p>
          <a:p>
            <a:endParaRPr lang="en-US" dirty="0"/>
          </a:p>
        </p:txBody>
      </p:sp>
    </p:spTree>
    <p:extLst>
      <p:ext uri="{BB962C8B-B14F-4D97-AF65-F5344CB8AC3E}">
        <p14:creationId xmlns:p14="http://schemas.microsoft.com/office/powerpoint/2010/main" val="16993276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6F4C8-BF29-ED8E-F39F-AD2A5ACFF5CE}"/>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EB0CAD0E-89DC-9ABE-B3F4-BC0BFF6CC1DA}"/>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C34D8BB3-D5E5-4D17-E213-786A8B631876}"/>
              </a:ext>
            </a:extLst>
          </p:cNvPr>
          <p:cNvSpPr>
            <a:spLocks noGrp="1"/>
          </p:cNvSpPr>
          <p:nvPr>
            <p:ph type="title"/>
          </p:nvPr>
        </p:nvSpPr>
        <p:spPr>
          <a:xfrm>
            <a:off x="2575032" y="365126"/>
            <a:ext cx="8778767" cy="648444"/>
          </a:xfrm>
        </p:spPr>
        <p:txBody>
          <a:bodyPr>
            <a:normAutofit fontScale="90000"/>
          </a:bodyPr>
          <a:lstStyle/>
          <a:p>
            <a:r>
              <a:rPr lang="es-ES" sz="3600" b="1" dirty="0"/>
              <a:t>Política de Participación de los Padres y la Familia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07E6F270-AECE-01BA-3B29-2A30F304171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A7C37250-700E-F9E8-8113-CDDAE9DF00E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286D20AC-A406-B41B-AAD5-E059D58F1BE3}"/>
              </a:ext>
            </a:extLst>
          </p:cNvPr>
          <p:cNvSpPr txBox="1"/>
          <p:nvPr/>
        </p:nvSpPr>
        <p:spPr>
          <a:xfrm>
            <a:off x="1970532" y="1271752"/>
            <a:ext cx="9782556" cy="5170646"/>
          </a:xfrm>
          <a:prstGeom prst="rect">
            <a:avLst/>
          </a:prstGeom>
          <a:noFill/>
        </p:spPr>
        <p:txBody>
          <a:bodyPr wrap="square" rtlCol="0">
            <a:spAutoFit/>
          </a:bodyPr>
          <a:lstStyle/>
          <a:p>
            <a:pPr marL="609600" indent="-609600">
              <a:buClr>
                <a:schemeClr val="tx1"/>
              </a:buClr>
              <a:buFont typeface="Arial" panose="020B0604020202020204" pitchFamily="34" charset="0"/>
              <a:buChar char="•"/>
            </a:pPr>
            <a:r>
              <a:rPr lang="es-ES" sz="2600" dirty="0"/>
              <a:t>Incluye actividades destinadas a involucrar a los padres, de manera significativa en el desarrollo, implementación y revisión del programa de participación de los padres. 
El desarrollo permite a los padres dar su opinión sobre cuestiones importantes relacionadas con la escuela y la comunidad. 
Los padres trabajan con el personal escolar para escribir las Políticas de Participación de los Padres y la </a:t>
            </a:r>
            <a:r>
              <a:rPr lang="es-ES" sz="2600" dirty="0" err="1"/>
              <a:t>Familiaescuela</a:t>
            </a:r>
            <a:r>
              <a:rPr lang="es-ES" sz="2600" dirty="0"/>
              <a:t> cada año.
Evaluado en la primavera y cualquier corrección se hace con el.
Distribuido y publicado en el sitio web de la SIC.</a:t>
            </a:r>
            <a:endParaRPr lang="en-US" sz="2600" dirty="0"/>
          </a:p>
          <a:p>
            <a:endParaRPr lang="en-US" dirty="0"/>
          </a:p>
        </p:txBody>
      </p:sp>
    </p:spTree>
    <p:extLst>
      <p:ext uri="{BB962C8B-B14F-4D97-AF65-F5344CB8AC3E}">
        <p14:creationId xmlns:p14="http://schemas.microsoft.com/office/powerpoint/2010/main" val="702149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250A66-4A76-3FC5-DAEC-BD602E870E06}"/>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2E4187FB-DEFC-4112-0A15-787775D9A82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72A61D1B-6463-5102-CBA9-40049321C76B}"/>
              </a:ext>
            </a:extLst>
          </p:cNvPr>
          <p:cNvSpPr>
            <a:spLocks noGrp="1"/>
          </p:cNvSpPr>
          <p:nvPr>
            <p:ph type="title"/>
          </p:nvPr>
        </p:nvSpPr>
        <p:spPr>
          <a:xfrm>
            <a:off x="2575032" y="365125"/>
            <a:ext cx="8778767" cy="906627"/>
          </a:xfrm>
        </p:spPr>
        <p:txBody>
          <a:bodyPr>
            <a:normAutofit/>
          </a:bodyPr>
          <a:lstStyle/>
          <a:p>
            <a:r>
              <a:rPr lang="en-US" sz="3600" b="1" dirty="0"/>
              <a:t>Planned Parent Engagement Activities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4CE1CF19-430D-A81B-419D-7CD8EEFC2EF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4A930CD-7D2E-C4ED-22A1-AA2C4BA9E53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FFE223D-5147-43B9-6F83-9B21E21F3252}"/>
              </a:ext>
            </a:extLst>
          </p:cNvPr>
          <p:cNvSpPr txBox="1"/>
          <p:nvPr/>
        </p:nvSpPr>
        <p:spPr>
          <a:xfrm>
            <a:off x="5036654" y="1630091"/>
            <a:ext cx="6097656" cy="4656468"/>
          </a:xfrm>
          <a:prstGeom prst="rect">
            <a:avLst/>
          </a:prstGeom>
          <a:noFill/>
        </p:spPr>
        <p:txBody>
          <a:bodyPr wrap="square">
            <a:spAutoFit/>
          </a:bodyPr>
          <a:lstStyle/>
          <a:p>
            <a:pPr marL="342900" indent="-342900">
              <a:lnSpc>
                <a:spcPct val="150000"/>
              </a:lnSpc>
              <a:buFont typeface="Arial" panose="020B0604020202020204" pitchFamily="34" charset="0"/>
              <a:buChar char="•"/>
            </a:pPr>
            <a:r>
              <a:rPr lang="en-US" sz="2000" dirty="0">
                <a:solidFill>
                  <a:schemeClr val="tx1"/>
                </a:solidFill>
              </a:rPr>
              <a:t>Back to School Night </a:t>
            </a:r>
          </a:p>
          <a:p>
            <a:pPr marL="342900" indent="-342900">
              <a:lnSpc>
                <a:spcPct val="150000"/>
              </a:lnSpc>
              <a:buFont typeface="Arial" panose="020B0604020202020204" pitchFamily="34" charset="0"/>
              <a:buChar char="•"/>
            </a:pPr>
            <a:r>
              <a:rPr lang="en-US" sz="2000" dirty="0">
                <a:solidFill>
                  <a:schemeClr val="tx1"/>
                </a:solidFill>
              </a:rPr>
              <a:t>Open House/Literacy Night </a:t>
            </a:r>
          </a:p>
          <a:p>
            <a:pPr marL="342900" indent="-342900">
              <a:lnSpc>
                <a:spcPct val="150000"/>
              </a:lnSpc>
              <a:buFont typeface="Arial" panose="020B0604020202020204" pitchFamily="34" charset="0"/>
              <a:buChar char="•"/>
            </a:pPr>
            <a:r>
              <a:rPr lang="en-US" sz="2000" dirty="0">
                <a:solidFill>
                  <a:schemeClr val="tx1"/>
                </a:solidFill>
              </a:rPr>
              <a:t>December Performance – 2 Grade Levels </a:t>
            </a:r>
          </a:p>
          <a:p>
            <a:pPr marL="342900" indent="-342900">
              <a:lnSpc>
                <a:spcPct val="150000"/>
              </a:lnSpc>
              <a:buFont typeface="Arial" panose="020B0604020202020204" pitchFamily="34" charset="0"/>
              <a:buChar char="•"/>
            </a:pPr>
            <a:r>
              <a:rPr lang="en-US" sz="2000" dirty="0">
                <a:solidFill>
                  <a:schemeClr val="tx1"/>
                </a:solidFill>
              </a:rPr>
              <a:t>Student-Led Conferences </a:t>
            </a:r>
          </a:p>
          <a:p>
            <a:pPr marL="342900" indent="-342900">
              <a:lnSpc>
                <a:spcPct val="150000"/>
              </a:lnSpc>
              <a:buFont typeface="Arial" panose="020B0604020202020204" pitchFamily="34" charset="0"/>
              <a:buChar char="•"/>
            </a:pPr>
            <a:r>
              <a:rPr lang="en-US" sz="2000" dirty="0">
                <a:solidFill>
                  <a:schemeClr val="tx1"/>
                </a:solidFill>
              </a:rPr>
              <a:t>Family Thanksgiving Lunch</a:t>
            </a:r>
          </a:p>
          <a:p>
            <a:pPr marL="342900" indent="-342900">
              <a:lnSpc>
                <a:spcPct val="150000"/>
              </a:lnSpc>
              <a:buFont typeface="Arial" panose="020B0604020202020204" pitchFamily="34" charset="0"/>
              <a:buChar char="•"/>
            </a:pPr>
            <a:r>
              <a:rPr lang="en-US" sz="2000" dirty="0">
                <a:solidFill>
                  <a:schemeClr val="tx1"/>
                </a:solidFill>
              </a:rPr>
              <a:t>STEAM/Numeracy Night </a:t>
            </a:r>
          </a:p>
          <a:p>
            <a:pPr marL="342900" indent="-342900">
              <a:lnSpc>
                <a:spcPct val="150000"/>
              </a:lnSpc>
              <a:buFont typeface="Arial" panose="020B0604020202020204" pitchFamily="34" charset="0"/>
              <a:buChar char="•"/>
            </a:pPr>
            <a:r>
              <a:rPr lang="en-US" sz="2000" dirty="0">
                <a:solidFill>
                  <a:schemeClr val="tx1"/>
                </a:solidFill>
              </a:rPr>
              <a:t>Spring Performance – 3 Grade Levels </a:t>
            </a:r>
          </a:p>
          <a:p>
            <a:pPr marL="342900" indent="-342900">
              <a:lnSpc>
                <a:spcPct val="150000"/>
              </a:lnSpc>
              <a:buFont typeface="Arial" panose="020B0604020202020204" pitchFamily="34" charset="0"/>
              <a:buChar char="•"/>
            </a:pPr>
            <a:r>
              <a:rPr lang="en-US" sz="2000" dirty="0">
                <a:solidFill>
                  <a:schemeClr val="tx1"/>
                </a:solidFill>
              </a:rPr>
              <a:t>Annual Art Stroll </a:t>
            </a:r>
          </a:p>
          <a:p>
            <a:pPr marL="342900" indent="-342900">
              <a:lnSpc>
                <a:spcPct val="150000"/>
              </a:lnSpc>
              <a:buFont typeface="Arial" panose="020B0604020202020204" pitchFamily="34" charset="0"/>
              <a:buChar char="•"/>
            </a:pPr>
            <a:r>
              <a:rPr lang="en-US" sz="2000" dirty="0">
                <a:solidFill>
                  <a:schemeClr val="tx1"/>
                </a:solidFill>
              </a:rPr>
              <a:t>PreK, Kinder, &amp; 5</a:t>
            </a:r>
            <a:r>
              <a:rPr lang="en-US" sz="2000" baseline="30000" dirty="0">
                <a:solidFill>
                  <a:schemeClr val="tx1"/>
                </a:solidFill>
              </a:rPr>
              <a:t>th</a:t>
            </a:r>
            <a:r>
              <a:rPr lang="en-US" sz="2000" dirty="0">
                <a:solidFill>
                  <a:schemeClr val="tx1"/>
                </a:solidFill>
              </a:rPr>
              <a:t> Grade Promotion </a:t>
            </a:r>
          </a:p>
          <a:p>
            <a:pPr marL="342900" indent="-342900">
              <a:lnSpc>
                <a:spcPct val="150000"/>
              </a:lnSpc>
              <a:buFont typeface="Arial" panose="020B0604020202020204" pitchFamily="34" charset="0"/>
              <a:buChar char="•"/>
            </a:pPr>
            <a:r>
              <a:rPr lang="en-US" sz="2000" dirty="0">
                <a:solidFill>
                  <a:schemeClr val="tx1"/>
                </a:solidFill>
              </a:rPr>
              <a:t>Monthly SIC &amp; PTO Meeting </a:t>
            </a:r>
          </a:p>
        </p:txBody>
      </p:sp>
    </p:spTree>
    <p:extLst>
      <p:ext uri="{BB962C8B-B14F-4D97-AF65-F5344CB8AC3E}">
        <p14:creationId xmlns:p14="http://schemas.microsoft.com/office/powerpoint/2010/main" val="666942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F9834-9074-C8CD-232A-B806D4ECFF4D}"/>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D594ED7-2924-FBAD-8527-FA4C7158A43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E6504A27-5EC0-DFDA-5444-C72C98AD8CD7}"/>
              </a:ext>
            </a:extLst>
          </p:cNvPr>
          <p:cNvSpPr>
            <a:spLocks noGrp="1"/>
          </p:cNvSpPr>
          <p:nvPr>
            <p:ph type="title"/>
          </p:nvPr>
        </p:nvSpPr>
        <p:spPr>
          <a:xfrm>
            <a:off x="2401556" y="365125"/>
            <a:ext cx="9510028" cy="539227"/>
          </a:xfrm>
        </p:spPr>
        <p:txBody>
          <a:bodyPr>
            <a:normAutofit fontScale="90000"/>
          </a:bodyPr>
          <a:lstStyle/>
          <a:p>
            <a:r>
              <a:rPr lang="es-ES" sz="3600" b="1" dirty="0"/>
              <a:t>Actividades</a:t>
            </a:r>
            <a:r>
              <a:rPr lang="es-ES" sz="3600" dirty="0"/>
              <a:t> </a:t>
            </a:r>
            <a:r>
              <a:rPr lang="es-ES" sz="3600" b="1" dirty="0"/>
              <a:t>planificadas de participación de los padres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BC96E65-1820-2031-1523-ABF450C153E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2AF49F35-2AE1-7FED-66B7-8AAC74C8CD3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5" name="TextBox 4">
            <a:extLst>
              <a:ext uri="{FF2B5EF4-FFF2-40B4-BE49-F238E27FC236}">
                <a16:creationId xmlns:a16="http://schemas.microsoft.com/office/drawing/2014/main" id="{12B00EEE-AEA5-E86D-5ACF-18989476E9A5}"/>
              </a:ext>
            </a:extLst>
          </p:cNvPr>
          <p:cNvSpPr txBox="1"/>
          <p:nvPr/>
        </p:nvSpPr>
        <p:spPr>
          <a:xfrm>
            <a:off x="3913532" y="1233175"/>
            <a:ext cx="6097656" cy="5118132"/>
          </a:xfrm>
          <a:prstGeom prst="rect">
            <a:avLst/>
          </a:prstGeom>
          <a:noFill/>
        </p:spPr>
        <p:txBody>
          <a:bodyPr wrap="square">
            <a:spAutoFit/>
          </a:bodyPr>
          <a:lstStyle/>
          <a:p>
            <a:pPr marL="342900" lvl="0" indent="-342900">
              <a:lnSpc>
                <a:spcPct val="150000"/>
              </a:lnSpc>
              <a:buFont typeface="Arial" panose="020B0604020202020204" pitchFamily="34" charset="0"/>
              <a:buChar char="•"/>
            </a:pPr>
            <a:r>
              <a:rPr lang="en-US" sz="2000" dirty="0"/>
              <a:t>Noche de </a:t>
            </a:r>
            <a:r>
              <a:rPr lang="en-US" sz="2000" dirty="0" err="1"/>
              <a:t>Regreso</a:t>
            </a:r>
            <a:r>
              <a:rPr lang="en-US" sz="2000" dirty="0"/>
              <a:t> a </a:t>
            </a:r>
            <a:r>
              <a:rPr lang="en-US" sz="2000" dirty="0" err="1"/>
              <a:t>Clases</a:t>
            </a:r>
            <a:r>
              <a:rPr lang="en-US" sz="2000" dirty="0"/>
              <a:t> </a:t>
            </a:r>
          </a:p>
          <a:p>
            <a:pPr marL="342900" lvl="0" indent="-342900">
              <a:lnSpc>
                <a:spcPct val="150000"/>
              </a:lnSpc>
              <a:buFont typeface="Arial" panose="020B0604020202020204" pitchFamily="34" charset="0"/>
              <a:buChar char="•"/>
            </a:pPr>
            <a:r>
              <a:rPr lang="en-US" sz="2000" dirty="0"/>
              <a:t>Noche de Puertas </a:t>
            </a:r>
            <a:r>
              <a:rPr lang="en-US" sz="2000" dirty="0" err="1"/>
              <a:t>Abiertas</a:t>
            </a:r>
            <a:r>
              <a:rPr lang="en-US" sz="2000" dirty="0"/>
              <a:t> y </a:t>
            </a:r>
            <a:r>
              <a:rPr lang="en-US" sz="2000" dirty="0" err="1"/>
              <a:t>Alfabetización</a:t>
            </a:r>
            <a:r>
              <a:rPr lang="en-US" sz="2000" dirty="0"/>
              <a:t> </a:t>
            </a:r>
          </a:p>
          <a:p>
            <a:pPr marL="342900" lvl="0" indent="-342900">
              <a:lnSpc>
                <a:spcPct val="150000"/>
              </a:lnSpc>
              <a:buFont typeface="Arial" panose="020B0604020202020204" pitchFamily="34" charset="0"/>
              <a:buChar char="•"/>
            </a:pPr>
            <a:r>
              <a:rPr lang="en-US" sz="2000" dirty="0"/>
              <a:t>Presentación de </a:t>
            </a:r>
            <a:r>
              <a:rPr lang="en-US" sz="2000" dirty="0" err="1"/>
              <a:t>Diciembre</a:t>
            </a:r>
            <a:r>
              <a:rPr lang="en-US" sz="2000" dirty="0"/>
              <a:t> – 2 Grados </a:t>
            </a:r>
          </a:p>
          <a:p>
            <a:pPr marL="342900" lvl="0" indent="-342900">
              <a:lnSpc>
                <a:spcPct val="150000"/>
              </a:lnSpc>
              <a:buFont typeface="Arial" panose="020B0604020202020204" pitchFamily="34" charset="0"/>
              <a:buChar char="•"/>
            </a:pPr>
            <a:r>
              <a:rPr lang="en-US" sz="2000" dirty="0" err="1"/>
              <a:t>Conferencias</a:t>
            </a:r>
            <a:r>
              <a:rPr lang="en-US" sz="2000" dirty="0"/>
              <a:t> </a:t>
            </a:r>
            <a:r>
              <a:rPr lang="en-US" sz="2000" dirty="0" err="1"/>
              <a:t>Dirigidas</a:t>
            </a:r>
            <a:r>
              <a:rPr lang="en-US" sz="2000" dirty="0"/>
              <a:t> </a:t>
            </a:r>
            <a:r>
              <a:rPr lang="en-US" sz="2000" dirty="0" err="1"/>
              <a:t>por</a:t>
            </a:r>
            <a:r>
              <a:rPr lang="en-US" sz="2000" dirty="0"/>
              <a:t> </a:t>
            </a:r>
            <a:r>
              <a:rPr lang="en-US" sz="2000" dirty="0" err="1"/>
              <a:t>los</a:t>
            </a:r>
            <a:r>
              <a:rPr lang="en-US" sz="2000" dirty="0"/>
              <a:t> </a:t>
            </a:r>
            <a:r>
              <a:rPr lang="en-US" sz="2000" dirty="0" err="1"/>
              <a:t>Estudiantes</a:t>
            </a:r>
            <a:r>
              <a:rPr lang="en-US" sz="2000" dirty="0"/>
              <a:t> </a:t>
            </a:r>
          </a:p>
          <a:p>
            <a:pPr marL="342900" lvl="0" indent="-342900">
              <a:lnSpc>
                <a:spcPct val="150000"/>
              </a:lnSpc>
              <a:buFont typeface="Arial" panose="020B0604020202020204" pitchFamily="34" charset="0"/>
              <a:buChar char="•"/>
            </a:pPr>
            <a:r>
              <a:rPr lang="en-US" sz="2000" dirty="0"/>
              <a:t>Almuerzo Familiar de </a:t>
            </a:r>
            <a:r>
              <a:rPr lang="en-US" sz="2000" dirty="0" err="1"/>
              <a:t>Acción</a:t>
            </a:r>
            <a:r>
              <a:rPr lang="en-US" sz="2000" dirty="0"/>
              <a:t> de Gracias </a:t>
            </a:r>
          </a:p>
          <a:p>
            <a:pPr marL="342900" lvl="0" indent="-342900">
              <a:lnSpc>
                <a:spcPct val="150000"/>
              </a:lnSpc>
              <a:buFont typeface="Arial" panose="020B0604020202020204" pitchFamily="34" charset="0"/>
              <a:buChar char="•"/>
            </a:pPr>
            <a:r>
              <a:rPr lang="en-US" sz="2000" dirty="0"/>
              <a:t>Noche de STEAM y </a:t>
            </a:r>
            <a:r>
              <a:rPr lang="en-US" sz="2000" dirty="0" err="1"/>
              <a:t>Matemáticas</a:t>
            </a:r>
            <a:r>
              <a:rPr lang="en-US" sz="2000" dirty="0"/>
              <a:t> </a:t>
            </a:r>
          </a:p>
          <a:p>
            <a:pPr marL="342900" lvl="0" indent="-342900">
              <a:lnSpc>
                <a:spcPct val="150000"/>
              </a:lnSpc>
              <a:buFont typeface="Arial" panose="020B0604020202020204" pitchFamily="34" charset="0"/>
              <a:buChar char="•"/>
            </a:pPr>
            <a:r>
              <a:rPr lang="en-US" sz="2000" dirty="0"/>
              <a:t>Presentación de Primavera – 3 Grados </a:t>
            </a:r>
          </a:p>
          <a:p>
            <a:pPr marL="342900" lvl="0" indent="-342900">
              <a:lnSpc>
                <a:spcPct val="150000"/>
              </a:lnSpc>
              <a:buFont typeface="Arial" panose="020B0604020202020204" pitchFamily="34" charset="0"/>
              <a:buChar char="•"/>
            </a:pPr>
            <a:r>
              <a:rPr lang="en-US" sz="2000" dirty="0"/>
              <a:t>Paseo </a:t>
            </a:r>
            <a:r>
              <a:rPr lang="en-US" sz="2000" dirty="0" err="1"/>
              <a:t>Anual</a:t>
            </a:r>
            <a:r>
              <a:rPr lang="en-US" sz="2000" dirty="0"/>
              <a:t> de Arte </a:t>
            </a:r>
          </a:p>
          <a:p>
            <a:pPr marL="342900" lvl="0" indent="-342900">
              <a:lnSpc>
                <a:spcPct val="150000"/>
              </a:lnSpc>
              <a:buFont typeface="Arial" panose="020B0604020202020204" pitchFamily="34" charset="0"/>
              <a:buChar char="•"/>
            </a:pPr>
            <a:r>
              <a:rPr lang="en-US" sz="2000" dirty="0" err="1"/>
              <a:t>Ceremonias</a:t>
            </a:r>
            <a:r>
              <a:rPr lang="en-US" sz="2000" dirty="0"/>
              <a:t> de </a:t>
            </a:r>
            <a:r>
              <a:rPr lang="en-US" sz="2000" dirty="0" err="1"/>
              <a:t>Promoción</a:t>
            </a:r>
            <a:r>
              <a:rPr lang="en-US" sz="2000" dirty="0"/>
              <a:t> de Pre-</a:t>
            </a:r>
            <a:r>
              <a:rPr lang="en-US" sz="2000" dirty="0" err="1"/>
              <a:t>Kínder</a:t>
            </a:r>
            <a:r>
              <a:rPr lang="en-US" sz="2000" dirty="0"/>
              <a:t>, </a:t>
            </a:r>
            <a:r>
              <a:rPr lang="en-US" sz="2000" dirty="0" err="1"/>
              <a:t>Kínder</a:t>
            </a:r>
            <a:r>
              <a:rPr lang="en-US" sz="2000" dirty="0"/>
              <a:t> y 5.º Grado </a:t>
            </a:r>
          </a:p>
          <a:p>
            <a:pPr marL="342900" lvl="0" indent="-342900">
              <a:lnSpc>
                <a:spcPct val="150000"/>
              </a:lnSpc>
              <a:buFont typeface="Arial" panose="020B0604020202020204" pitchFamily="34" charset="0"/>
              <a:buChar char="•"/>
            </a:pPr>
            <a:r>
              <a:rPr lang="en-US" sz="2000" dirty="0" err="1"/>
              <a:t>Reuniones</a:t>
            </a:r>
            <a:r>
              <a:rPr lang="en-US" sz="2000" dirty="0"/>
              <a:t> </a:t>
            </a:r>
            <a:r>
              <a:rPr lang="en-US" sz="2000" dirty="0" err="1"/>
              <a:t>Mensuales</a:t>
            </a:r>
            <a:r>
              <a:rPr lang="en-US" sz="2000" dirty="0"/>
              <a:t> del SIC y PTO</a:t>
            </a:r>
          </a:p>
        </p:txBody>
      </p:sp>
    </p:spTree>
    <p:extLst>
      <p:ext uri="{BB962C8B-B14F-4D97-AF65-F5344CB8AC3E}">
        <p14:creationId xmlns:p14="http://schemas.microsoft.com/office/powerpoint/2010/main" val="11337615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50AED-2736-C39B-F10A-D13922755EA9}"/>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E545AC5-5B55-8C25-3681-03A62D961AC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2446D620-1618-88BB-3572-3E3164BB342C}"/>
              </a:ext>
            </a:extLst>
          </p:cNvPr>
          <p:cNvSpPr>
            <a:spLocks noGrp="1"/>
          </p:cNvSpPr>
          <p:nvPr>
            <p:ph type="title"/>
          </p:nvPr>
        </p:nvSpPr>
        <p:spPr>
          <a:xfrm>
            <a:off x="2575032" y="365125"/>
            <a:ext cx="8778767" cy="906627"/>
          </a:xfrm>
        </p:spPr>
        <p:txBody>
          <a:bodyPr>
            <a:normAutofit/>
          </a:bodyPr>
          <a:lstStyle/>
          <a:p>
            <a:r>
              <a:rPr lang="en-US" sz="3600" b="1" dirty="0"/>
              <a:t>Parenting Set Aside</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0C8DA63-9E9B-0048-3AF9-AF050F6B697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C6656C5-66DB-A747-B2CD-8B11969C9E41}"/>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83953B9-BD41-C011-975A-9CF4FD088657}"/>
              </a:ext>
            </a:extLst>
          </p:cNvPr>
          <p:cNvSpPr txBox="1"/>
          <p:nvPr/>
        </p:nvSpPr>
        <p:spPr>
          <a:xfrm>
            <a:off x="2218944" y="1755648"/>
            <a:ext cx="8641752" cy="3816429"/>
          </a:xfrm>
          <a:prstGeom prst="rect">
            <a:avLst/>
          </a:prstGeom>
          <a:noFill/>
        </p:spPr>
        <p:txBody>
          <a:bodyPr wrap="square" rtlCol="0">
            <a:spAutoFit/>
          </a:bodyPr>
          <a:lstStyle/>
          <a:p>
            <a:pPr marL="457200" indent="-457200">
              <a:buFont typeface="Arial" panose="020B0604020202020204" pitchFamily="34" charset="0"/>
              <a:buChar char="•"/>
            </a:pPr>
            <a:r>
              <a:rPr lang="en-US" sz="2800" dirty="0"/>
              <a:t>Each school is allocated $11 per eligible pupil used to support the parent engagement program.</a:t>
            </a:r>
          </a:p>
          <a:p>
            <a:pPr marL="457200" indent="-457200">
              <a:buFont typeface="Arial" panose="020B0604020202020204" pitchFamily="34" charset="0"/>
              <a:buChar char="•"/>
            </a:pPr>
            <a:endParaRPr lang="en-US" sz="2800" dirty="0"/>
          </a:p>
          <a:p>
            <a:pPr marL="457200" indent="-457200">
              <a:buFont typeface="Arial" panose="020B0604020202020204" pitchFamily="34" charset="0"/>
              <a:buChar char="•"/>
            </a:pPr>
            <a:r>
              <a:rPr lang="en-US" sz="2800" dirty="0"/>
              <a:t>How are funds used?</a:t>
            </a:r>
          </a:p>
          <a:p>
            <a:pPr marL="914400" lvl="1" indent="-457200">
              <a:buFont typeface="Arial" panose="020B0604020202020204" pitchFamily="34" charset="0"/>
              <a:buChar char="•"/>
            </a:pPr>
            <a:r>
              <a:rPr lang="en-US" sz="2800" dirty="0"/>
              <a:t>Supplies bought for Parent Nights </a:t>
            </a:r>
          </a:p>
          <a:p>
            <a:pPr marL="914400" lvl="1" indent="-457200">
              <a:buFont typeface="Arial" panose="020B0604020202020204" pitchFamily="34" charset="0"/>
              <a:buChar char="•"/>
            </a:pPr>
            <a:r>
              <a:rPr lang="en-US" sz="2800" dirty="0"/>
              <a:t>Meals for Literacy and Numeracy Nights </a:t>
            </a:r>
          </a:p>
          <a:p>
            <a:pPr lvl="1"/>
            <a:endParaRPr lang="en-US" sz="2800" dirty="0"/>
          </a:p>
          <a:p>
            <a:endParaRPr lang="en-US" dirty="0"/>
          </a:p>
        </p:txBody>
      </p:sp>
    </p:spTree>
    <p:extLst>
      <p:ext uri="{BB962C8B-B14F-4D97-AF65-F5344CB8AC3E}">
        <p14:creationId xmlns:p14="http://schemas.microsoft.com/office/powerpoint/2010/main" val="9969056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A362B-EBD0-DF52-2DFB-FE92BBCA8B75}"/>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79F864B4-2204-3BB3-A84F-2F73BB3ADB0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4B815801-6E25-F9E2-0DF6-BD910CDF1484}"/>
              </a:ext>
            </a:extLst>
          </p:cNvPr>
          <p:cNvSpPr>
            <a:spLocks noGrp="1"/>
          </p:cNvSpPr>
          <p:nvPr>
            <p:ph type="title"/>
          </p:nvPr>
        </p:nvSpPr>
        <p:spPr>
          <a:xfrm>
            <a:off x="2575032" y="365125"/>
            <a:ext cx="8778767" cy="906627"/>
          </a:xfrm>
        </p:spPr>
        <p:txBody>
          <a:bodyPr>
            <a:normAutofit/>
          </a:bodyPr>
          <a:lstStyle/>
          <a:p>
            <a:r>
              <a:rPr lang="en-US" sz="3600" b="1" dirty="0" err="1"/>
              <a:t>Reserva</a:t>
            </a:r>
            <a:r>
              <a:rPr lang="en-US" sz="3600" b="1" dirty="0"/>
              <a:t> parental</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C321F5E5-E574-F6A2-4183-181964B4CA5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56B0D7B0-3ADC-13FC-B865-AE6C507FA30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9E58B7F9-BF82-113C-00F1-631444922AB0}"/>
              </a:ext>
            </a:extLst>
          </p:cNvPr>
          <p:cNvSpPr txBox="1"/>
          <p:nvPr/>
        </p:nvSpPr>
        <p:spPr>
          <a:xfrm>
            <a:off x="2218944" y="1755648"/>
            <a:ext cx="8641752" cy="4247317"/>
          </a:xfrm>
          <a:prstGeom prst="rect">
            <a:avLst/>
          </a:prstGeom>
          <a:noFill/>
        </p:spPr>
        <p:txBody>
          <a:bodyPr wrap="square" rtlCol="0">
            <a:spAutoFit/>
          </a:bodyPr>
          <a:lstStyle/>
          <a:p>
            <a:pPr marL="457200" indent="-457200">
              <a:buFont typeface="Arial" panose="020B0604020202020204" pitchFamily="34" charset="0"/>
              <a:buChar char="•"/>
            </a:pPr>
            <a:r>
              <a:rPr lang="es-ES" sz="2800" dirty="0"/>
              <a:t>A cada escuela se le asignan $11 por alumno elegible que se  utiliza para apoyar el programa de participación de los padres.</a:t>
            </a:r>
          </a:p>
          <a:p>
            <a:pPr marL="457200" indent="-457200">
              <a:buFont typeface="Arial" panose="020B0604020202020204" pitchFamily="34" charset="0"/>
              <a:buChar char="•"/>
            </a:pPr>
            <a:endParaRPr lang="en-US" sz="2800" dirty="0"/>
          </a:p>
          <a:p>
            <a:r>
              <a:rPr lang="en-US" sz="2800" dirty="0"/>
              <a:t> </a:t>
            </a:r>
            <a:r>
              <a:rPr lang="en-US" sz="2800" b="1" dirty="0"/>
              <a:t>¿</a:t>
            </a:r>
            <a:r>
              <a:rPr lang="en-US" sz="2800" b="1" dirty="0" err="1"/>
              <a:t>Cómo</a:t>
            </a:r>
            <a:r>
              <a:rPr lang="en-US" sz="2800" b="1" dirty="0"/>
              <a:t> se </a:t>
            </a:r>
            <a:r>
              <a:rPr lang="en-US" sz="2800" b="1" dirty="0" err="1"/>
              <a:t>utilizan</a:t>
            </a:r>
            <a:r>
              <a:rPr lang="en-US" sz="2800" b="1" dirty="0"/>
              <a:t> </a:t>
            </a:r>
            <a:r>
              <a:rPr lang="en-US" sz="2800" b="1" dirty="0" err="1"/>
              <a:t>los</a:t>
            </a:r>
            <a:r>
              <a:rPr lang="en-US" sz="2800" b="1" dirty="0"/>
              <a:t> </a:t>
            </a:r>
            <a:r>
              <a:rPr lang="en-US" sz="2800" b="1" dirty="0" err="1"/>
              <a:t>fondos</a:t>
            </a:r>
            <a:r>
              <a:rPr lang="en-US" sz="2800" b="1" dirty="0"/>
              <a:t>?</a:t>
            </a:r>
          </a:p>
          <a:p>
            <a:r>
              <a:rPr lang="en-US" sz="2800" dirty="0"/>
              <a:t>• Compra de </a:t>
            </a:r>
            <a:r>
              <a:rPr lang="en-US" sz="2800" dirty="0" err="1"/>
              <a:t>materiales</a:t>
            </a:r>
            <a:r>
              <a:rPr lang="en-US" sz="2800" dirty="0"/>
              <a:t> para las Noches para Padres.</a:t>
            </a:r>
          </a:p>
          <a:p>
            <a:r>
              <a:rPr lang="en-US" sz="2800" dirty="0"/>
              <a:t>• </a:t>
            </a:r>
            <a:r>
              <a:rPr lang="en-US" sz="2800" dirty="0" err="1"/>
              <a:t>Comidas</a:t>
            </a:r>
            <a:r>
              <a:rPr lang="en-US" sz="2800" dirty="0"/>
              <a:t> para las Noches de </a:t>
            </a:r>
            <a:r>
              <a:rPr lang="en-US" sz="2800" dirty="0" err="1"/>
              <a:t>Alfabetización</a:t>
            </a:r>
            <a:r>
              <a:rPr lang="en-US" sz="2800" dirty="0"/>
              <a:t> y </a:t>
            </a:r>
            <a:r>
              <a:rPr lang="en-US" sz="2800" dirty="0" err="1"/>
              <a:t>Matemáticas</a:t>
            </a:r>
            <a:r>
              <a:rPr lang="en-US" sz="2800" dirty="0"/>
              <a:t>.</a:t>
            </a:r>
          </a:p>
          <a:p>
            <a:endParaRPr lang="en-US" dirty="0"/>
          </a:p>
        </p:txBody>
      </p:sp>
    </p:spTree>
    <p:extLst>
      <p:ext uri="{BB962C8B-B14F-4D97-AF65-F5344CB8AC3E}">
        <p14:creationId xmlns:p14="http://schemas.microsoft.com/office/powerpoint/2010/main" val="302370682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BB12FE-0102-9B7A-C1BD-81F946772F97}"/>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5890767-A32B-2877-5783-F09EF1534FE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CB0ECEC-3133-CE92-1F06-9B0F66765155}"/>
              </a:ext>
            </a:extLst>
          </p:cNvPr>
          <p:cNvSpPr>
            <a:spLocks noGrp="1"/>
          </p:cNvSpPr>
          <p:nvPr>
            <p:ph type="title"/>
          </p:nvPr>
        </p:nvSpPr>
        <p:spPr>
          <a:xfrm>
            <a:off x="1951714" y="365125"/>
            <a:ext cx="9402086" cy="906627"/>
          </a:xfrm>
        </p:spPr>
        <p:txBody>
          <a:bodyPr>
            <a:normAutofit/>
          </a:bodyPr>
          <a:lstStyle/>
          <a:p>
            <a:r>
              <a:rPr lang="en-US" sz="3600" b="1" dirty="0"/>
              <a:t>Parents’ Rights Under Title I</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82686F74-BFBC-3BF3-B0F4-DDF3829CFE7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FD14BC6C-44BA-7EC3-72E0-90A03D32793D}"/>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28FCCD9-7789-E2B9-05E7-E54ABB24260F}"/>
              </a:ext>
            </a:extLst>
          </p:cNvPr>
          <p:cNvSpPr txBox="1"/>
          <p:nvPr/>
        </p:nvSpPr>
        <p:spPr>
          <a:xfrm>
            <a:off x="1951713" y="1271752"/>
            <a:ext cx="9996447" cy="4755148"/>
          </a:xfrm>
          <a:prstGeom prst="rect">
            <a:avLst/>
          </a:prstGeom>
          <a:noFill/>
        </p:spPr>
        <p:txBody>
          <a:bodyPr wrap="square" rtlCol="0">
            <a:spAutoFit/>
          </a:bodyPr>
          <a:lstStyle/>
          <a:p>
            <a:r>
              <a:rPr lang="en-US" sz="2200" dirty="0"/>
              <a:t>Each year Title I schools are required to provide certain notifications to parents. Parent rights under Title I include:</a:t>
            </a:r>
          </a:p>
          <a:p>
            <a:pPr marL="457200" indent="-457200">
              <a:buFont typeface="Arial" panose="020B0604020202020204" pitchFamily="34" charset="0"/>
              <a:buChar char="•"/>
            </a:pPr>
            <a:r>
              <a:rPr lang="en-US" sz="2200" dirty="0"/>
              <a:t>Parents may request regular meetings to express opinions and concerns</a:t>
            </a:r>
          </a:p>
          <a:p>
            <a:pPr marL="914400" lvl="1" indent="-457200">
              <a:buFont typeface="Arial" panose="020B0604020202020204" pitchFamily="34" charset="0"/>
              <a:buChar char="•"/>
            </a:pPr>
            <a:r>
              <a:rPr lang="en-US" sz="2100" i="1" dirty="0"/>
              <a:t>Annual Parent Conferences are required in Title I elementary schools.</a:t>
            </a:r>
            <a:endParaRPr lang="en-US" sz="2100" dirty="0"/>
          </a:p>
          <a:p>
            <a:pPr marL="457200" indent="-457200">
              <a:buFont typeface="Arial" panose="020B0604020202020204" pitchFamily="34" charset="0"/>
              <a:buChar char="•"/>
            </a:pPr>
            <a:r>
              <a:rPr lang="en-US" sz="2200" dirty="0"/>
              <a:t>Parents must be provided information on their child’s level of achievement on local and state assessments.</a:t>
            </a:r>
          </a:p>
          <a:p>
            <a:pPr marL="457200" indent="-457200">
              <a:buFont typeface="Arial" panose="020B0604020202020204" pitchFamily="34" charset="0"/>
              <a:buChar char="•"/>
            </a:pPr>
            <a:r>
              <a:rPr lang="en-US" sz="2200" dirty="0"/>
              <a:t>Parents must be provided information on their child’s level of achievement in Reading/Language Arts, Mathematics, Social Studies, and Science.</a:t>
            </a:r>
          </a:p>
          <a:p>
            <a:pPr marL="457200" indent="-457200">
              <a:buFont typeface="Arial" panose="020B0604020202020204" pitchFamily="34" charset="0"/>
              <a:buChar char="•"/>
            </a:pPr>
            <a:r>
              <a:rPr lang="en-US" sz="2200" dirty="0"/>
              <a:t>Parents may request and receive information on the qualifications of their child’s teacher.</a:t>
            </a:r>
          </a:p>
          <a:p>
            <a:pPr marL="457200" indent="-457200">
              <a:buFont typeface="Arial" panose="020B0604020202020204" pitchFamily="34" charset="0"/>
              <a:buChar char="•"/>
            </a:pPr>
            <a:r>
              <a:rPr lang="en-US" sz="2200" dirty="0"/>
              <a:t>Parents must be informed if their child is taught by a non-certified teacher for four or more consecutive weeks.</a:t>
            </a:r>
          </a:p>
          <a:p>
            <a:endParaRPr lang="en-US" dirty="0"/>
          </a:p>
        </p:txBody>
      </p:sp>
    </p:spTree>
    <p:extLst>
      <p:ext uri="{BB962C8B-B14F-4D97-AF65-F5344CB8AC3E}">
        <p14:creationId xmlns:p14="http://schemas.microsoft.com/office/powerpoint/2010/main" val="27786526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E702C-2A39-A7BE-F38C-B7C5392C380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61755922-D1A5-B77F-264D-842F6263BB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FC257FA-E175-9088-4609-3D9BBE8CAB79}"/>
              </a:ext>
            </a:extLst>
          </p:cNvPr>
          <p:cNvSpPr>
            <a:spLocks noGrp="1"/>
          </p:cNvSpPr>
          <p:nvPr>
            <p:ph type="title"/>
          </p:nvPr>
        </p:nvSpPr>
        <p:spPr>
          <a:xfrm>
            <a:off x="2130200" y="365125"/>
            <a:ext cx="9223600" cy="906627"/>
          </a:xfrm>
        </p:spPr>
        <p:txBody>
          <a:bodyPr>
            <a:normAutofit/>
          </a:bodyPr>
          <a:lstStyle/>
          <a:p>
            <a:r>
              <a:rPr lang="es-ES" sz="3600" b="1" dirty="0"/>
              <a:t>Derechos de los padres bajo el Título 1</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D26ED24-2DC0-8757-1FC3-82B23F7EB61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AE8A958F-D72B-0A5A-8CF8-B98C6206A86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F8F6D9A-5939-8C28-9BCA-E82CAD0DE90E}"/>
              </a:ext>
            </a:extLst>
          </p:cNvPr>
          <p:cNvSpPr txBox="1"/>
          <p:nvPr/>
        </p:nvSpPr>
        <p:spPr>
          <a:xfrm>
            <a:off x="2130199" y="1221673"/>
            <a:ext cx="9353814" cy="5786199"/>
          </a:xfrm>
          <a:prstGeom prst="rect">
            <a:avLst/>
          </a:prstGeom>
          <a:noFill/>
        </p:spPr>
        <p:txBody>
          <a:bodyPr wrap="square" rtlCol="0">
            <a:spAutoFit/>
          </a:bodyPr>
          <a:lstStyle/>
          <a:p>
            <a:r>
              <a:rPr lang="es-ES" sz="2200" dirty="0"/>
              <a:t>Cada año, las escuelas de Título 1 deben proporcionar ciertas notificaciones a los padres. </a:t>
            </a:r>
          </a:p>
          <a:p>
            <a:pPr marL="457200" indent="-457200">
              <a:buFont typeface="Arial" panose="020B0604020202020204" pitchFamily="34" charset="0"/>
              <a:buChar char="•"/>
            </a:pPr>
            <a:r>
              <a:rPr lang="es-ES" sz="2200" dirty="0"/>
              <a:t>Los padres pueden solicitar reuniones regulares para expresar opiniones e inquietudes. </a:t>
            </a:r>
          </a:p>
          <a:p>
            <a:pPr marL="914400" lvl="1" indent="-457200">
              <a:buFont typeface="Arial" panose="020B0604020202020204" pitchFamily="34" charset="0"/>
              <a:buChar char="•"/>
            </a:pPr>
            <a:r>
              <a:rPr lang="es-ES" sz="2200" dirty="0"/>
              <a:t>Se requieren conferencias anuales de padres en las escuelas primarias del Título I.</a:t>
            </a:r>
          </a:p>
          <a:p>
            <a:pPr marL="457200" indent="-457200">
              <a:buFont typeface="Arial" panose="020B0604020202020204" pitchFamily="34" charset="0"/>
              <a:buChar char="•"/>
            </a:pPr>
            <a:r>
              <a:rPr lang="es-ES" sz="2200" dirty="0"/>
              <a:t>A los padres se les debe proporcionar información sobre el nivel de logro de sus hijos en las evaluaciones locales y estatales.
Los padres deben recibir información sobre el nivel de logro de sus hijos en Lectura/ Artes del Lenguaje, Matemáticas, Estudios Sociales y Ciencias. 
Los padres pueden solicitar y recibir información sobre las calificaciones del maestro de su hijo.
Los padres deben ser informados si su hijo es enseñado por un maestro no certificado durante cuatro o más semanas consecutivas.</a:t>
            </a:r>
            <a:endParaRPr lang="en-US" sz="2200" dirty="0"/>
          </a:p>
          <a:p>
            <a:endParaRPr lang="en-US" dirty="0"/>
          </a:p>
        </p:txBody>
      </p:sp>
    </p:spTree>
    <p:extLst>
      <p:ext uri="{BB962C8B-B14F-4D97-AF65-F5344CB8AC3E}">
        <p14:creationId xmlns:p14="http://schemas.microsoft.com/office/powerpoint/2010/main" val="22839563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01F90-F861-5F40-E013-F6C87AF12F00}"/>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5E91D33E-341D-A976-128D-39258A1D6E0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90739045-C295-4484-D9E3-D31D90E43857}"/>
              </a:ext>
            </a:extLst>
          </p:cNvPr>
          <p:cNvSpPr>
            <a:spLocks noGrp="1"/>
          </p:cNvSpPr>
          <p:nvPr>
            <p:ph type="title"/>
          </p:nvPr>
        </p:nvSpPr>
        <p:spPr>
          <a:xfrm>
            <a:off x="2218092" y="365125"/>
            <a:ext cx="9135707" cy="906627"/>
          </a:xfrm>
        </p:spPr>
        <p:txBody>
          <a:bodyPr>
            <a:normAutofit/>
          </a:bodyPr>
          <a:lstStyle/>
          <a:p>
            <a:r>
              <a:rPr lang="en-US" sz="3600" b="1" dirty="0"/>
              <a:t>Parent and Family Engagement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B938CA5A-A0C6-C0AD-A40C-3DEFD57F4C5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2E438523-47BA-E878-C7A0-D91D371F2EF3}"/>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108DC7E-0D09-631C-2D0C-538401ADDD84}"/>
              </a:ext>
            </a:extLst>
          </p:cNvPr>
          <p:cNvSpPr txBox="1"/>
          <p:nvPr/>
        </p:nvSpPr>
        <p:spPr>
          <a:xfrm>
            <a:off x="2218092" y="1383784"/>
            <a:ext cx="9498419" cy="5355312"/>
          </a:xfrm>
          <a:prstGeom prst="rect">
            <a:avLst/>
          </a:prstGeom>
          <a:noFill/>
        </p:spPr>
        <p:txBody>
          <a:bodyPr wrap="square" rtlCol="0">
            <a:spAutoFit/>
          </a:bodyPr>
          <a:lstStyle/>
          <a:p>
            <a:r>
              <a:rPr lang="en-US" sz="2800" dirty="0"/>
              <a:t>Your engagement is KEY to your child’s success!</a:t>
            </a:r>
          </a:p>
          <a:p>
            <a:endParaRPr lang="en-US" sz="2800" dirty="0"/>
          </a:p>
          <a:p>
            <a:pPr marL="285750" indent="-285750">
              <a:buFont typeface="Arial" panose="020B0604020202020204" pitchFamily="34" charset="0"/>
              <a:buChar char="•"/>
            </a:pPr>
            <a:r>
              <a:rPr lang="en-US" sz="2800" dirty="0"/>
              <a:t>You are your child’s first teacher.</a:t>
            </a:r>
          </a:p>
          <a:p>
            <a:pPr marL="285750" indent="-285750">
              <a:buFont typeface="Arial" panose="020B0604020202020204" pitchFamily="34" charset="0"/>
              <a:buChar char="•"/>
            </a:pPr>
            <a:r>
              <a:rPr lang="en-US" sz="2800" dirty="0"/>
              <a:t>You can influence your child’s education more than any teacher or school.</a:t>
            </a:r>
          </a:p>
          <a:p>
            <a:pPr marL="285750" indent="-285750">
              <a:buFont typeface="Arial" panose="020B0604020202020204" pitchFamily="34" charset="0"/>
              <a:buChar char="•"/>
            </a:pPr>
            <a:r>
              <a:rPr lang="en-US" sz="2800" dirty="0"/>
              <a:t>Choose to volunteer in your child’s classroom or participate in other ways such as committee members. (See your school’s principal)</a:t>
            </a:r>
          </a:p>
          <a:p>
            <a:pPr marL="285750" indent="-285750">
              <a:buFont typeface="Arial" panose="020B0604020202020204" pitchFamily="34" charset="0"/>
              <a:buChar char="•"/>
            </a:pPr>
            <a:r>
              <a:rPr lang="en-US" sz="2800" dirty="0"/>
              <a:t>You know your child best:</a:t>
            </a:r>
          </a:p>
          <a:p>
            <a:pPr marL="742950" lvl="1" indent="-285750">
              <a:buFont typeface="Arial" panose="020B0604020202020204" pitchFamily="34" charset="0"/>
              <a:buChar char="•"/>
            </a:pPr>
            <a:r>
              <a:rPr lang="en-US" sz="2400" dirty="0"/>
              <a:t>Share information about your child’s interests and abilities with teachers; and</a:t>
            </a:r>
          </a:p>
          <a:p>
            <a:pPr marL="742950" lvl="1" indent="-285750">
              <a:buFont typeface="Arial" panose="020B0604020202020204" pitchFamily="34" charset="0"/>
              <a:buChar char="•"/>
            </a:pPr>
            <a:r>
              <a:rPr lang="en-US" sz="2400" dirty="0"/>
              <a:t>Ask to see progress reports on your child and the school.</a:t>
            </a:r>
          </a:p>
          <a:p>
            <a:endParaRPr lang="en-US" dirty="0"/>
          </a:p>
        </p:txBody>
      </p:sp>
    </p:spTree>
    <p:extLst>
      <p:ext uri="{BB962C8B-B14F-4D97-AF65-F5344CB8AC3E}">
        <p14:creationId xmlns:p14="http://schemas.microsoft.com/office/powerpoint/2010/main" val="16874202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62ABC-10D0-792A-6B9C-F2A3706B891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FEBBE459-AE12-CBE9-B596-6D1E8C5DDD5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0739C264-E1F6-FB7B-232C-70B58130995B}"/>
              </a:ext>
            </a:extLst>
          </p:cNvPr>
          <p:cNvSpPr>
            <a:spLocks noGrp="1"/>
          </p:cNvSpPr>
          <p:nvPr>
            <p:ph type="title"/>
          </p:nvPr>
        </p:nvSpPr>
        <p:spPr>
          <a:xfrm>
            <a:off x="2575032" y="365125"/>
            <a:ext cx="8778767" cy="906627"/>
          </a:xfrm>
        </p:spPr>
        <p:txBody>
          <a:bodyPr>
            <a:normAutofit/>
          </a:bodyPr>
          <a:lstStyle/>
          <a:p>
            <a:r>
              <a:rPr lang="es-ES" sz="3600" b="1" dirty="0"/>
              <a:t>Participación de los padres y la familia</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A0373B4F-AC1B-5D0F-6B27-425BC7BBBBE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A4C8EED8-B45C-A43C-C70F-0F8321C4E97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B45E6D7A-409D-EA1D-1548-A0955F0FCCF5}"/>
              </a:ext>
            </a:extLst>
          </p:cNvPr>
          <p:cNvSpPr txBox="1"/>
          <p:nvPr/>
        </p:nvSpPr>
        <p:spPr>
          <a:xfrm>
            <a:off x="2243328" y="1426464"/>
            <a:ext cx="9473184" cy="4939814"/>
          </a:xfrm>
          <a:prstGeom prst="rect">
            <a:avLst/>
          </a:prstGeom>
          <a:noFill/>
        </p:spPr>
        <p:txBody>
          <a:bodyPr wrap="square" rtlCol="0">
            <a:spAutoFit/>
          </a:bodyPr>
          <a:lstStyle/>
          <a:p>
            <a:r>
              <a:rPr lang="es-ES" sz="2500" dirty="0"/>
              <a:t>¡Su compromiso es CLAVE para el éxito de su hijo!</a:t>
            </a:r>
          </a:p>
          <a:p>
            <a:endParaRPr lang="es-ES" sz="2500" dirty="0"/>
          </a:p>
          <a:p>
            <a:pPr marL="285750" indent="-285750">
              <a:buFont typeface="Arial" panose="020B0604020202020204" pitchFamily="34" charset="0"/>
              <a:buChar char="•"/>
            </a:pPr>
            <a:r>
              <a:rPr lang="es-ES" sz="2500" dirty="0"/>
              <a:t>Usted es el primer maestro de su hijo.
Usted puede influir en la educación de su hijo más que cualquier maestro o escuela.
Elija ser voluntario en el aula de su hijo o participar de otra manera como siendo miembro del comité. (Consulte al director de su escuela.
Usted conoce mejor a su hijo:</a:t>
            </a:r>
          </a:p>
          <a:p>
            <a:pPr marL="742950" lvl="1" indent="-285750">
              <a:buFont typeface="Arial" panose="020B0604020202020204" pitchFamily="34" charset="0"/>
              <a:buChar char="•"/>
            </a:pPr>
            <a:r>
              <a:rPr lang="es-ES" sz="2100" dirty="0"/>
              <a:t>Comparta información sobre los intereses y habilidades de su hijo con los maestros; y
Pida ver los informes de progreso de su hijo y de la escuela.</a:t>
            </a:r>
          </a:p>
          <a:p>
            <a:endParaRPr lang="en-US" dirty="0"/>
          </a:p>
        </p:txBody>
      </p:sp>
    </p:spTree>
    <p:extLst>
      <p:ext uri="{BB962C8B-B14F-4D97-AF65-F5344CB8AC3E}">
        <p14:creationId xmlns:p14="http://schemas.microsoft.com/office/powerpoint/2010/main" val="27535581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1A7F1-F0E7-20BB-939A-3C157A2B385F}"/>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B72EE496-9A21-4250-5951-9F76D649976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A7197BF-6005-E271-9CE6-582BF91EA015}"/>
              </a:ext>
            </a:extLst>
          </p:cNvPr>
          <p:cNvSpPr>
            <a:spLocks noGrp="1"/>
          </p:cNvSpPr>
          <p:nvPr>
            <p:ph type="title"/>
          </p:nvPr>
        </p:nvSpPr>
        <p:spPr>
          <a:xfrm>
            <a:off x="2100105" y="365126"/>
            <a:ext cx="9689559" cy="523402"/>
          </a:xfrm>
        </p:spPr>
        <p:txBody>
          <a:bodyPr>
            <a:normAutofit fontScale="90000"/>
          </a:bodyPr>
          <a:lstStyle/>
          <a:p>
            <a:r>
              <a:rPr lang="en-US" sz="3600" b="1" dirty="0"/>
              <a:t>Simple Ways to Support Your Child’s Education</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10B917A2-1F07-879F-FB9A-A3248D9E19D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89B039C3-1985-DEDB-5F58-B24A74B3F7F7}"/>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7F8F64D0-B4D8-DA9A-56B5-7E4E1CC8AF60}"/>
              </a:ext>
            </a:extLst>
          </p:cNvPr>
          <p:cNvSpPr txBox="1"/>
          <p:nvPr/>
        </p:nvSpPr>
        <p:spPr>
          <a:xfrm>
            <a:off x="2023872" y="1475232"/>
            <a:ext cx="4637532" cy="5262979"/>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Share</a:t>
            </a:r>
          </a:p>
          <a:p>
            <a:pPr marL="742950" lvl="1" indent="-285750">
              <a:buFont typeface="Arial" panose="020B0604020202020204" pitchFamily="34" charset="0"/>
              <a:buChar char="•"/>
            </a:pPr>
            <a:r>
              <a:rPr lang="en-US" sz="2400" dirty="0"/>
              <a:t>Share a love of learning;</a:t>
            </a:r>
          </a:p>
          <a:p>
            <a:pPr marL="285750" lvl="0" indent="-285750">
              <a:buFont typeface="Arial" panose="020B0604020202020204" pitchFamily="34" charset="0"/>
              <a:buChar char="•"/>
            </a:pPr>
            <a:r>
              <a:rPr lang="en-US" sz="2400" dirty="0"/>
              <a:t>Read</a:t>
            </a:r>
          </a:p>
          <a:p>
            <a:pPr marL="742950" lvl="1" indent="-285750">
              <a:buFont typeface="Arial" panose="020B0604020202020204" pitchFamily="34" charset="0"/>
              <a:buChar char="•"/>
            </a:pPr>
            <a:r>
              <a:rPr lang="en-US" sz="2400" dirty="0"/>
              <a:t>Read to your child;</a:t>
            </a:r>
          </a:p>
          <a:p>
            <a:pPr marL="285750" lvl="0" indent="-285750">
              <a:buFont typeface="Arial" panose="020B0604020202020204" pitchFamily="34" charset="0"/>
              <a:buChar char="•"/>
            </a:pPr>
            <a:r>
              <a:rPr lang="en-US" sz="2400" dirty="0"/>
              <a:t>Ask</a:t>
            </a:r>
          </a:p>
          <a:p>
            <a:pPr marL="742950" lvl="1" indent="-285750">
              <a:buFont typeface="Arial" panose="020B0604020202020204" pitchFamily="34" charset="0"/>
              <a:buChar char="•"/>
            </a:pPr>
            <a:r>
              <a:rPr lang="en-US" sz="2400" dirty="0"/>
              <a:t>Ask your child to read to you;</a:t>
            </a:r>
          </a:p>
          <a:p>
            <a:pPr marL="285750" lvl="0" indent="-285750">
              <a:buFont typeface="Arial" panose="020B0604020202020204" pitchFamily="34" charset="0"/>
              <a:buChar char="•"/>
            </a:pPr>
            <a:r>
              <a:rPr lang="en-US" sz="2400" dirty="0"/>
              <a:t>Limit</a:t>
            </a:r>
          </a:p>
          <a:p>
            <a:pPr marL="742950" lvl="1" indent="-285750">
              <a:buFont typeface="Arial" panose="020B0604020202020204" pitchFamily="34" charset="0"/>
              <a:buChar char="•"/>
            </a:pPr>
            <a:r>
              <a:rPr lang="en-US" sz="2400" dirty="0"/>
              <a:t>Limit TV and computer time; and</a:t>
            </a:r>
          </a:p>
          <a:p>
            <a:pPr marL="285750" indent="-285750">
              <a:buFont typeface="Arial" panose="020B0604020202020204" pitchFamily="34" charset="0"/>
              <a:buChar char="•"/>
            </a:pPr>
            <a:r>
              <a:rPr lang="en-US" sz="2400" dirty="0"/>
              <a:t>Take</a:t>
            </a:r>
          </a:p>
          <a:p>
            <a:pPr marL="742950" lvl="1" indent="-285750">
              <a:buFont typeface="Arial" panose="020B0604020202020204" pitchFamily="34" charset="0"/>
              <a:buChar char="•"/>
            </a:pPr>
            <a:r>
              <a:rPr lang="en-US" sz="2400" dirty="0"/>
              <a:t>Take advantage of the public library and the school media center.</a:t>
            </a:r>
          </a:p>
        </p:txBody>
      </p:sp>
      <p:sp>
        <p:nvSpPr>
          <p:cNvPr id="4" name="TextBox 3">
            <a:extLst>
              <a:ext uri="{FF2B5EF4-FFF2-40B4-BE49-F238E27FC236}">
                <a16:creationId xmlns:a16="http://schemas.microsoft.com/office/drawing/2014/main" id="{0B4511B8-4A2F-25F4-4C67-F88356C11105}"/>
              </a:ext>
            </a:extLst>
          </p:cNvPr>
          <p:cNvSpPr txBox="1"/>
          <p:nvPr/>
        </p:nvSpPr>
        <p:spPr>
          <a:xfrm>
            <a:off x="6758940" y="1475232"/>
            <a:ext cx="4884420" cy="3785652"/>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Ask</a:t>
            </a:r>
          </a:p>
          <a:p>
            <a:pPr marL="742950" lvl="1" indent="-285750">
              <a:buFont typeface="Arial" panose="020B0604020202020204" pitchFamily="34" charset="0"/>
              <a:buChar char="•"/>
            </a:pPr>
            <a:r>
              <a:rPr lang="en-US" sz="2400" dirty="0"/>
              <a:t>Ask questions and show interest in your child’s school day;</a:t>
            </a:r>
          </a:p>
          <a:p>
            <a:pPr marL="285750" lvl="0" indent="-285750">
              <a:buFont typeface="Arial" panose="020B0604020202020204" pitchFamily="34" charset="0"/>
              <a:buChar char="•"/>
            </a:pPr>
            <a:r>
              <a:rPr lang="en-US" sz="2400" dirty="0"/>
              <a:t>Review</a:t>
            </a:r>
          </a:p>
          <a:p>
            <a:pPr marL="742950" lvl="1" indent="-285750">
              <a:buFont typeface="Arial" panose="020B0604020202020204" pitchFamily="34" charset="0"/>
              <a:buChar char="•"/>
            </a:pPr>
            <a:r>
              <a:rPr lang="en-US" sz="2400" dirty="0"/>
              <a:t>Review homework;</a:t>
            </a:r>
          </a:p>
          <a:p>
            <a:pPr marL="285750" lvl="0" indent="-285750">
              <a:buFont typeface="Arial" panose="020B0604020202020204" pitchFamily="34" charset="0"/>
              <a:buChar char="•"/>
            </a:pPr>
            <a:r>
              <a:rPr lang="en-US" sz="2400" dirty="0"/>
              <a:t>Praise</a:t>
            </a:r>
          </a:p>
          <a:p>
            <a:pPr marL="742950" lvl="1" indent="-285750">
              <a:buFont typeface="Arial" panose="020B0604020202020204" pitchFamily="34" charset="0"/>
              <a:buChar char="•"/>
            </a:pPr>
            <a:r>
              <a:rPr lang="en-US" sz="2400" dirty="0"/>
              <a:t>Praise their efforts; and</a:t>
            </a:r>
          </a:p>
          <a:p>
            <a:pPr marL="285750" lvl="0" indent="-285750">
              <a:buFont typeface="Arial" panose="020B0604020202020204" pitchFamily="34" charset="0"/>
              <a:buChar char="•"/>
            </a:pPr>
            <a:r>
              <a:rPr lang="en-US" sz="2400" dirty="0"/>
              <a:t>Encourage</a:t>
            </a:r>
          </a:p>
          <a:p>
            <a:pPr marL="742950" lvl="1" indent="-285750">
              <a:buFont typeface="Arial" panose="020B0604020202020204" pitchFamily="34" charset="0"/>
              <a:buChar char="•"/>
            </a:pPr>
            <a:r>
              <a:rPr lang="en-US" sz="2400" dirty="0"/>
              <a:t>Encourage good study habits. </a:t>
            </a:r>
          </a:p>
        </p:txBody>
      </p:sp>
    </p:spTree>
    <p:extLst>
      <p:ext uri="{BB962C8B-B14F-4D97-AF65-F5344CB8AC3E}">
        <p14:creationId xmlns:p14="http://schemas.microsoft.com/office/powerpoint/2010/main" val="41998656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B459E-D939-B514-6743-CDBBE39E63E2}"/>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05CAFB39-A65E-A813-4BB5-58020E3F5D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30FBAD3B-4D2C-8F7A-B28E-36A203823427}"/>
              </a:ext>
            </a:extLst>
          </p:cNvPr>
          <p:cNvSpPr>
            <a:spLocks noGrp="1"/>
          </p:cNvSpPr>
          <p:nvPr>
            <p:ph type="title"/>
          </p:nvPr>
        </p:nvSpPr>
        <p:spPr>
          <a:xfrm>
            <a:off x="2200588" y="365126"/>
            <a:ext cx="9710995" cy="587484"/>
          </a:xfrm>
        </p:spPr>
        <p:txBody>
          <a:bodyPr>
            <a:normAutofit fontScale="90000"/>
          </a:bodyPr>
          <a:lstStyle/>
          <a:p>
            <a:r>
              <a:rPr lang="es-ES" sz="3600" b="1" dirty="0"/>
              <a:t>Maneras sencillas de apoyar la educación de su hijo</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F69B4A7-F904-A394-0FF3-9BF23869E37D}"/>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7AA2DC65-3B16-A397-46C9-9015BA18F8F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286CCD7-59C7-D51C-2B15-A5091227635E}"/>
              </a:ext>
            </a:extLst>
          </p:cNvPr>
          <p:cNvSpPr txBox="1"/>
          <p:nvPr/>
        </p:nvSpPr>
        <p:spPr>
          <a:xfrm>
            <a:off x="2023872" y="1332712"/>
            <a:ext cx="5486400" cy="5047536"/>
          </a:xfrm>
          <a:prstGeom prst="rect">
            <a:avLst/>
          </a:prstGeom>
          <a:noFill/>
        </p:spPr>
        <p:txBody>
          <a:bodyPr wrap="square" rtlCol="0">
            <a:spAutoFit/>
          </a:bodyPr>
          <a:lstStyle/>
          <a:p>
            <a:pPr marL="285750" lvl="0" indent="-285750">
              <a:buFont typeface="Arial" panose="020B0604020202020204" pitchFamily="34" charset="0"/>
              <a:buChar char="•"/>
            </a:pPr>
            <a:r>
              <a:rPr lang="es-ES" sz="2300" dirty="0"/>
              <a:t>Compartir</a:t>
            </a:r>
          </a:p>
          <a:p>
            <a:pPr marL="742950" lvl="1" indent="-285750">
              <a:buFont typeface="Arial" panose="020B0604020202020204" pitchFamily="34" charset="0"/>
              <a:buChar char="•"/>
            </a:pPr>
            <a:r>
              <a:rPr lang="es-ES" sz="2300" dirty="0"/>
              <a:t>Comparta el amor por el aprendizaje;</a:t>
            </a:r>
          </a:p>
          <a:p>
            <a:pPr marL="285750" indent="-285750">
              <a:buFont typeface="Arial" panose="020B0604020202020204" pitchFamily="34" charset="0"/>
              <a:buChar char="•"/>
            </a:pPr>
            <a:r>
              <a:rPr lang="es-ES" sz="2300" dirty="0"/>
              <a:t>Leer</a:t>
            </a:r>
          </a:p>
          <a:p>
            <a:pPr marL="742950" lvl="1" indent="-285750">
              <a:buFont typeface="Arial" panose="020B0604020202020204" pitchFamily="34" charset="0"/>
              <a:buChar char="•"/>
            </a:pPr>
            <a:r>
              <a:rPr lang="es-ES" sz="2300" dirty="0"/>
              <a:t>Léale a su hijo;</a:t>
            </a:r>
          </a:p>
          <a:p>
            <a:pPr marL="285750" indent="-285750">
              <a:buFont typeface="Arial" panose="020B0604020202020204" pitchFamily="34" charset="0"/>
              <a:buChar char="•"/>
            </a:pPr>
            <a:r>
              <a:rPr lang="es-ES" sz="2300" dirty="0"/>
              <a:t>Preguntar</a:t>
            </a:r>
          </a:p>
          <a:p>
            <a:pPr marL="742950" lvl="1" indent="-285750">
              <a:buFont typeface="Arial" panose="020B0604020202020204" pitchFamily="34" charset="0"/>
              <a:buChar char="•"/>
            </a:pPr>
            <a:r>
              <a:rPr lang="es-ES" sz="2300" dirty="0"/>
              <a:t>Pídale a su hijo que le lea;</a:t>
            </a:r>
          </a:p>
          <a:p>
            <a:pPr marL="285750" indent="-285750">
              <a:buFont typeface="Arial" panose="020B0604020202020204" pitchFamily="34" charset="0"/>
              <a:buChar char="•"/>
            </a:pPr>
            <a:r>
              <a:rPr lang="es-ES" sz="2300" dirty="0"/>
              <a:t>Límite</a:t>
            </a:r>
          </a:p>
          <a:p>
            <a:pPr marL="742950" lvl="1" indent="-285750">
              <a:buFont typeface="Arial" panose="020B0604020202020204" pitchFamily="34" charset="0"/>
              <a:buChar char="•"/>
            </a:pPr>
            <a:r>
              <a:rPr lang="es-ES" sz="2300" dirty="0"/>
              <a:t>Limite el tiempo de TV y computadora;</a:t>
            </a:r>
          </a:p>
          <a:p>
            <a:pPr marL="285750" indent="-285750">
              <a:buFont typeface="Arial" panose="020B0604020202020204" pitchFamily="34" charset="0"/>
              <a:buChar char="•"/>
            </a:pPr>
            <a:r>
              <a:rPr lang="es-ES" sz="2300" dirty="0"/>
              <a:t>Tomar</a:t>
            </a:r>
          </a:p>
          <a:p>
            <a:pPr marL="742950" lvl="1" indent="-285750">
              <a:buFont typeface="Arial" panose="020B0604020202020204" pitchFamily="34" charset="0"/>
              <a:buChar char="•"/>
            </a:pPr>
            <a:r>
              <a:rPr lang="es-ES" sz="2300" dirty="0"/>
              <a:t>Aproveche la biblioteca pública y el centro de medios (biblioteca) de la escuela.</a:t>
            </a:r>
            <a:endParaRPr lang="en-US" sz="2300" dirty="0"/>
          </a:p>
        </p:txBody>
      </p:sp>
      <p:sp>
        <p:nvSpPr>
          <p:cNvPr id="4" name="TextBox 3">
            <a:extLst>
              <a:ext uri="{FF2B5EF4-FFF2-40B4-BE49-F238E27FC236}">
                <a16:creationId xmlns:a16="http://schemas.microsoft.com/office/drawing/2014/main" id="{1541A7C5-A78E-93CE-3762-53138EB4FE52}"/>
              </a:ext>
            </a:extLst>
          </p:cNvPr>
          <p:cNvSpPr txBox="1"/>
          <p:nvPr/>
        </p:nvSpPr>
        <p:spPr>
          <a:xfrm>
            <a:off x="7685531" y="1500558"/>
            <a:ext cx="4421799" cy="3985706"/>
          </a:xfrm>
          <a:prstGeom prst="rect">
            <a:avLst/>
          </a:prstGeom>
          <a:noFill/>
        </p:spPr>
        <p:txBody>
          <a:bodyPr wrap="square" rtlCol="0">
            <a:spAutoFit/>
          </a:bodyPr>
          <a:lstStyle/>
          <a:p>
            <a:pPr marL="285750" lvl="0" indent="-285750">
              <a:buFont typeface="Arial" panose="020B0604020202020204" pitchFamily="34" charset="0"/>
              <a:buChar char="•"/>
            </a:pPr>
            <a:r>
              <a:rPr lang="es-ES" sz="2300" dirty="0"/>
              <a:t>Preguntar</a:t>
            </a:r>
          </a:p>
          <a:p>
            <a:pPr marL="742950" lvl="1" indent="-285750">
              <a:buFont typeface="Arial" panose="020B0604020202020204" pitchFamily="34" charset="0"/>
              <a:buChar char="•"/>
            </a:pPr>
            <a:r>
              <a:rPr lang="es-ES" sz="2300" dirty="0"/>
              <a:t>Haga preguntas y muestre interés sobre el día escolar de su hijo;</a:t>
            </a:r>
          </a:p>
          <a:p>
            <a:pPr marL="285750" indent="-285750">
              <a:buFont typeface="Arial" panose="020B0604020202020204" pitchFamily="34" charset="0"/>
              <a:buChar char="•"/>
            </a:pPr>
            <a:r>
              <a:rPr lang="es-ES" sz="2300" dirty="0"/>
              <a:t>Revisión</a:t>
            </a:r>
          </a:p>
          <a:p>
            <a:pPr marL="742950" lvl="1" indent="-285750">
              <a:buFont typeface="Arial" panose="020B0604020202020204" pitchFamily="34" charset="0"/>
              <a:buChar char="•"/>
            </a:pPr>
            <a:r>
              <a:rPr lang="es-ES" sz="2300" dirty="0"/>
              <a:t>Revise la tarea;</a:t>
            </a:r>
          </a:p>
          <a:p>
            <a:pPr marL="285750" indent="-285750">
              <a:buFont typeface="Arial" panose="020B0604020202020204" pitchFamily="34" charset="0"/>
              <a:buChar char="•"/>
            </a:pPr>
            <a:r>
              <a:rPr lang="es-ES" sz="2300" dirty="0"/>
              <a:t>Alabar</a:t>
            </a:r>
          </a:p>
          <a:p>
            <a:pPr marL="742950" lvl="1" indent="-285750">
              <a:buFont typeface="Arial" panose="020B0604020202020204" pitchFamily="34" charset="0"/>
              <a:buChar char="•"/>
            </a:pPr>
            <a:r>
              <a:rPr lang="es-ES" sz="2300" dirty="0"/>
              <a:t>Elogie sus esfuerzos; y</a:t>
            </a:r>
          </a:p>
          <a:p>
            <a:pPr marL="285750" indent="-285750">
              <a:buFont typeface="Arial" panose="020B0604020202020204" pitchFamily="34" charset="0"/>
              <a:buChar char="•"/>
            </a:pPr>
            <a:r>
              <a:rPr lang="es-ES" sz="2300" dirty="0"/>
              <a:t>Animar</a:t>
            </a:r>
          </a:p>
          <a:p>
            <a:pPr marL="742950" lvl="1" indent="-285750">
              <a:buFont typeface="Arial" panose="020B0604020202020204" pitchFamily="34" charset="0"/>
              <a:buChar char="•"/>
            </a:pPr>
            <a:r>
              <a:rPr lang="es-ES" sz="2300" dirty="0"/>
              <a:t>Fomentar buenos hábitos de estudio.</a:t>
            </a:r>
            <a:endParaRPr lang="en-US" sz="2300" dirty="0"/>
          </a:p>
        </p:txBody>
      </p:sp>
    </p:spTree>
    <p:extLst>
      <p:ext uri="{BB962C8B-B14F-4D97-AF65-F5344CB8AC3E}">
        <p14:creationId xmlns:p14="http://schemas.microsoft.com/office/powerpoint/2010/main" val="358483868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DD7BC-E5B9-3492-454B-236FF46C99DE}"/>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8E5BE2CA-E20D-CAB3-5DA5-CC233883133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FF6EECC3-3774-C454-E319-2998CD5F4197}"/>
              </a:ext>
            </a:extLst>
          </p:cNvPr>
          <p:cNvSpPr>
            <a:spLocks noGrp="1"/>
          </p:cNvSpPr>
          <p:nvPr>
            <p:ph type="title"/>
          </p:nvPr>
        </p:nvSpPr>
        <p:spPr>
          <a:xfrm>
            <a:off x="2023872" y="236034"/>
            <a:ext cx="9875520" cy="798946"/>
          </a:xfrm>
        </p:spPr>
        <p:txBody>
          <a:bodyPr>
            <a:noAutofit/>
          </a:bodyPr>
          <a:lstStyle/>
          <a:p>
            <a:r>
              <a:rPr lang="en-US" sz="3600" b="1" spc="200" dirty="0"/>
              <a:t>Simple Ways to Know Your School and </a:t>
            </a:r>
            <a:br>
              <a:rPr lang="en-US" sz="3600" b="1" spc="200" dirty="0"/>
            </a:br>
            <a:r>
              <a:rPr lang="en-US" sz="3600" b="1" spc="200" dirty="0"/>
              <a:t>Communicate With Teachers</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97782B53-4C25-0BAF-0597-8806EF1DD91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053DF63-1D47-3754-D74F-8D6104C873E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5330F41F-D44E-CE93-9DCD-7EBD084B5542}"/>
              </a:ext>
            </a:extLst>
          </p:cNvPr>
          <p:cNvSpPr txBox="1"/>
          <p:nvPr/>
        </p:nvSpPr>
        <p:spPr>
          <a:xfrm>
            <a:off x="2023872" y="1536174"/>
            <a:ext cx="4165913" cy="4893647"/>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Attend</a:t>
            </a:r>
          </a:p>
          <a:p>
            <a:pPr marL="742950" lvl="1" indent="-285750">
              <a:buFont typeface="Arial" panose="020B0604020202020204" pitchFamily="34" charset="0"/>
              <a:buChar char="•"/>
            </a:pPr>
            <a:r>
              <a:rPr lang="en-US" sz="2400" dirty="0"/>
              <a:t>Attend parent teacher conferences, school events, special parent trainings;</a:t>
            </a:r>
          </a:p>
          <a:p>
            <a:pPr marL="285750" lvl="0" indent="-285750">
              <a:buFont typeface="Arial" panose="020B0604020202020204" pitchFamily="34" charset="0"/>
              <a:buChar char="•"/>
            </a:pPr>
            <a:r>
              <a:rPr lang="en-US" sz="2400" dirty="0"/>
              <a:t>Visit</a:t>
            </a:r>
          </a:p>
          <a:p>
            <a:pPr marL="742950" lvl="1" indent="-285750">
              <a:buFont typeface="Arial" panose="020B0604020202020204" pitchFamily="34" charset="0"/>
              <a:buChar char="•"/>
            </a:pPr>
            <a:r>
              <a:rPr lang="en-US" sz="2400" dirty="0"/>
              <a:t>Visit the classroom;</a:t>
            </a:r>
          </a:p>
          <a:p>
            <a:pPr marL="285750" lvl="0" indent="-285750">
              <a:buFont typeface="Arial" panose="020B0604020202020204" pitchFamily="34" charset="0"/>
              <a:buChar char="•"/>
            </a:pPr>
            <a:r>
              <a:rPr lang="en-US" sz="2400" dirty="0"/>
              <a:t>Volunteer</a:t>
            </a:r>
          </a:p>
          <a:p>
            <a:pPr marL="742950" lvl="1" indent="-285750">
              <a:buFont typeface="Arial" panose="020B0604020202020204" pitchFamily="34" charset="0"/>
              <a:buChar char="•"/>
            </a:pPr>
            <a:r>
              <a:rPr lang="en-US" sz="2400" dirty="0"/>
              <a:t>Volunteer at the school; and</a:t>
            </a:r>
          </a:p>
          <a:p>
            <a:pPr marL="285750" lvl="0" indent="-285750">
              <a:buFont typeface="Arial" panose="020B0604020202020204" pitchFamily="34" charset="0"/>
              <a:buChar char="•"/>
            </a:pPr>
            <a:r>
              <a:rPr lang="en-US" sz="2400" dirty="0"/>
              <a:t>Join</a:t>
            </a:r>
          </a:p>
          <a:p>
            <a:pPr marL="742950" lvl="1" indent="-285750">
              <a:buFont typeface="Arial" panose="020B0604020202020204" pitchFamily="34" charset="0"/>
              <a:buChar char="•"/>
            </a:pPr>
            <a:r>
              <a:rPr lang="en-US" sz="2400" dirty="0"/>
              <a:t>Join parents’ organizations.</a:t>
            </a:r>
          </a:p>
        </p:txBody>
      </p:sp>
      <p:sp>
        <p:nvSpPr>
          <p:cNvPr id="4" name="TextBox 3">
            <a:extLst>
              <a:ext uri="{FF2B5EF4-FFF2-40B4-BE49-F238E27FC236}">
                <a16:creationId xmlns:a16="http://schemas.microsoft.com/office/drawing/2014/main" id="{118A47B3-82BA-1DC5-87FF-05D1E982137C}"/>
              </a:ext>
            </a:extLst>
          </p:cNvPr>
          <p:cNvSpPr txBox="1"/>
          <p:nvPr/>
        </p:nvSpPr>
        <p:spPr>
          <a:xfrm>
            <a:off x="6746748" y="1536173"/>
            <a:ext cx="4728470" cy="4154984"/>
          </a:xfrm>
          <a:prstGeom prst="rect">
            <a:avLst/>
          </a:prstGeom>
          <a:noFill/>
        </p:spPr>
        <p:txBody>
          <a:bodyPr wrap="square" rtlCol="0">
            <a:spAutoFit/>
          </a:bodyPr>
          <a:lstStyle/>
          <a:p>
            <a:pPr marL="285750" lvl="0" indent="-285750">
              <a:buFont typeface="Arial" panose="020B0604020202020204" pitchFamily="34" charset="0"/>
              <a:buChar char="•"/>
            </a:pPr>
            <a:r>
              <a:rPr lang="en-US" sz="2400" dirty="0"/>
              <a:t>Keep</a:t>
            </a:r>
          </a:p>
          <a:p>
            <a:pPr marL="742950" lvl="1" indent="-285750">
              <a:buFont typeface="Arial" panose="020B0604020202020204" pitchFamily="34" charset="0"/>
              <a:buChar char="•"/>
            </a:pPr>
            <a:r>
              <a:rPr lang="en-US" sz="2400" dirty="0"/>
              <a:t>Keep teachers informed;</a:t>
            </a:r>
          </a:p>
          <a:p>
            <a:pPr marL="285750" lvl="0" indent="-285750">
              <a:buFont typeface="Arial" panose="020B0604020202020204" pitchFamily="34" charset="0"/>
              <a:buChar char="•"/>
            </a:pPr>
            <a:r>
              <a:rPr lang="en-US" sz="2400" dirty="0"/>
              <a:t>Engage</a:t>
            </a:r>
          </a:p>
          <a:p>
            <a:pPr marL="742950" lvl="1" indent="-285750">
              <a:buFont typeface="Arial" panose="020B0604020202020204" pitchFamily="34" charset="0"/>
              <a:buChar char="•"/>
            </a:pPr>
            <a:r>
              <a:rPr lang="en-US" sz="2400" dirty="0"/>
              <a:t>Engage in discussion about your child’s schoolwork and behavior;</a:t>
            </a:r>
          </a:p>
          <a:p>
            <a:pPr marL="285750" lvl="0" indent="-285750">
              <a:buFont typeface="Arial" panose="020B0604020202020204" pitchFamily="34" charset="0"/>
              <a:buChar char="•"/>
            </a:pPr>
            <a:r>
              <a:rPr lang="en-US" sz="2400" dirty="0"/>
              <a:t>Reflect</a:t>
            </a:r>
          </a:p>
          <a:p>
            <a:pPr marL="742950" lvl="1" indent="-285750">
              <a:buFont typeface="Arial" panose="020B0604020202020204" pitchFamily="34" charset="0"/>
              <a:buChar char="•"/>
            </a:pPr>
            <a:r>
              <a:rPr lang="en-US" sz="2400" dirty="0"/>
              <a:t>Reflect on the responsibilities as stated in the parent-school compact.</a:t>
            </a:r>
          </a:p>
        </p:txBody>
      </p:sp>
    </p:spTree>
    <p:extLst>
      <p:ext uri="{BB962C8B-B14F-4D97-AF65-F5344CB8AC3E}">
        <p14:creationId xmlns:p14="http://schemas.microsoft.com/office/powerpoint/2010/main" val="33227764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C4A48-D2F7-36A4-2CC7-E6CE5BD27CD8}"/>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A62EFF2B-31B7-0206-9029-4E617DA9B82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58B20B4A-9AFC-E8DD-2DBD-54CC1A319E53}"/>
              </a:ext>
            </a:extLst>
          </p:cNvPr>
          <p:cNvSpPr>
            <a:spLocks noGrp="1"/>
          </p:cNvSpPr>
          <p:nvPr>
            <p:ph type="title"/>
          </p:nvPr>
        </p:nvSpPr>
        <p:spPr>
          <a:xfrm>
            <a:off x="2100105" y="236033"/>
            <a:ext cx="9799287" cy="906627"/>
          </a:xfrm>
        </p:spPr>
        <p:txBody>
          <a:bodyPr>
            <a:noAutofit/>
          </a:bodyPr>
          <a:lstStyle/>
          <a:p>
            <a:r>
              <a:rPr lang="es-ES" sz="3200" b="1" spc="200" dirty="0"/>
              <a:t>Formas sencillas de conocer su escuela y comunicarse con los maestros</a:t>
            </a:r>
            <a:endParaRPr lang="en-US" sz="32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28251AD-AF43-D55A-1335-B86EBDE929C6}"/>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33B4543B-BAE6-F9EC-F1AF-1FE6CBB91B1B}"/>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8EDF2B10-68F8-4212-3217-0B6A60A553E7}"/>
              </a:ext>
            </a:extLst>
          </p:cNvPr>
          <p:cNvSpPr txBox="1"/>
          <p:nvPr/>
        </p:nvSpPr>
        <p:spPr>
          <a:xfrm>
            <a:off x="1991788" y="1455964"/>
            <a:ext cx="4930815" cy="4154984"/>
          </a:xfrm>
          <a:prstGeom prst="rect">
            <a:avLst/>
          </a:prstGeom>
          <a:noFill/>
        </p:spPr>
        <p:txBody>
          <a:bodyPr wrap="square" rtlCol="0">
            <a:spAutoFit/>
          </a:bodyPr>
          <a:lstStyle/>
          <a:p>
            <a:pPr marL="285750" lvl="0" indent="-285750">
              <a:buFont typeface="Arial" panose="020B0604020202020204" pitchFamily="34" charset="0"/>
              <a:buChar char="•"/>
            </a:pPr>
            <a:r>
              <a:rPr lang="es-ES" sz="2200" dirty="0"/>
              <a:t>Asistir</a:t>
            </a:r>
          </a:p>
          <a:p>
            <a:pPr marL="742950" lvl="1" indent="-285750">
              <a:buFont typeface="Arial" panose="020B0604020202020204" pitchFamily="34" charset="0"/>
              <a:buChar char="•"/>
            </a:pPr>
            <a:r>
              <a:rPr lang="es-ES" sz="2200" dirty="0"/>
              <a:t>Asista a conferencias de padres y maestros, eventos escolares, capacitaciones especiales para padres;</a:t>
            </a:r>
          </a:p>
          <a:p>
            <a:pPr marL="285750" indent="-285750">
              <a:buFont typeface="Arial" panose="020B0604020202020204" pitchFamily="34" charset="0"/>
              <a:buChar char="•"/>
            </a:pPr>
            <a:r>
              <a:rPr lang="es-ES" sz="2200" dirty="0"/>
              <a:t>Visitar</a:t>
            </a:r>
          </a:p>
          <a:p>
            <a:pPr marL="742950" lvl="1" indent="-285750">
              <a:buFont typeface="Arial" panose="020B0604020202020204" pitchFamily="34" charset="0"/>
              <a:buChar char="•"/>
            </a:pPr>
            <a:r>
              <a:rPr lang="es-ES" sz="2200" dirty="0"/>
              <a:t>Visite el aula;</a:t>
            </a:r>
          </a:p>
          <a:p>
            <a:pPr marL="285750" indent="-285750">
              <a:buFont typeface="Arial" panose="020B0604020202020204" pitchFamily="34" charset="0"/>
              <a:buChar char="•"/>
            </a:pPr>
            <a:r>
              <a:rPr lang="es-ES" sz="2200" dirty="0"/>
              <a:t>Voluntario</a:t>
            </a:r>
          </a:p>
          <a:p>
            <a:pPr marL="742950" lvl="1" indent="-285750">
              <a:buFont typeface="Arial" panose="020B0604020202020204" pitchFamily="34" charset="0"/>
              <a:buChar char="•"/>
            </a:pPr>
            <a:r>
              <a:rPr lang="es-ES" sz="2200" dirty="0"/>
              <a:t>Sea voluntario en la escuela; y</a:t>
            </a:r>
          </a:p>
          <a:p>
            <a:pPr marL="285750" indent="-285750">
              <a:buFont typeface="Arial" panose="020B0604020202020204" pitchFamily="34" charset="0"/>
              <a:buChar char="•"/>
            </a:pPr>
            <a:r>
              <a:rPr lang="es-ES" sz="2200" dirty="0"/>
              <a:t>Unir</a:t>
            </a:r>
          </a:p>
          <a:p>
            <a:pPr marL="742950" lvl="1" indent="-285750">
              <a:buFont typeface="Arial" panose="020B0604020202020204" pitchFamily="34" charset="0"/>
              <a:buChar char="•"/>
            </a:pPr>
            <a:r>
              <a:rPr lang="es-ES" sz="2200" dirty="0"/>
              <a:t>Únase a las organizaciones de padres.</a:t>
            </a:r>
            <a:endParaRPr lang="en-US" sz="2200" dirty="0"/>
          </a:p>
        </p:txBody>
      </p:sp>
      <p:sp>
        <p:nvSpPr>
          <p:cNvPr id="4" name="TextBox 3">
            <a:extLst>
              <a:ext uri="{FF2B5EF4-FFF2-40B4-BE49-F238E27FC236}">
                <a16:creationId xmlns:a16="http://schemas.microsoft.com/office/drawing/2014/main" id="{05E44033-3D12-ABA7-3357-63A0A96B1245}"/>
              </a:ext>
            </a:extLst>
          </p:cNvPr>
          <p:cNvSpPr txBox="1"/>
          <p:nvPr/>
        </p:nvSpPr>
        <p:spPr>
          <a:xfrm>
            <a:off x="6746748" y="1423879"/>
            <a:ext cx="5152644" cy="4154984"/>
          </a:xfrm>
          <a:prstGeom prst="rect">
            <a:avLst/>
          </a:prstGeom>
          <a:noFill/>
        </p:spPr>
        <p:txBody>
          <a:bodyPr wrap="square" rtlCol="0">
            <a:spAutoFit/>
          </a:bodyPr>
          <a:lstStyle/>
          <a:p>
            <a:pPr marL="285750" lvl="0" indent="-285750">
              <a:buFont typeface="Arial" panose="020B0604020202020204" pitchFamily="34" charset="0"/>
              <a:buChar char="•"/>
            </a:pPr>
            <a:r>
              <a:rPr lang="es-ES" sz="2200" dirty="0"/>
              <a:t>Mantener</a:t>
            </a:r>
          </a:p>
          <a:p>
            <a:pPr marL="742950" lvl="1" indent="-285750">
              <a:buFont typeface="Arial" panose="020B0604020202020204" pitchFamily="34" charset="0"/>
              <a:buChar char="•"/>
            </a:pPr>
            <a:r>
              <a:rPr lang="es-ES" sz="2200" dirty="0"/>
              <a:t>Mantenga informado a los maestros;</a:t>
            </a:r>
          </a:p>
          <a:p>
            <a:pPr marL="285750" indent="-285750">
              <a:buFont typeface="Arial" panose="020B0604020202020204" pitchFamily="34" charset="0"/>
              <a:buChar char="•"/>
            </a:pPr>
            <a:r>
              <a:rPr lang="es-ES" sz="2200" dirty="0"/>
              <a:t>Comprometer</a:t>
            </a:r>
          </a:p>
          <a:p>
            <a:pPr marL="742950" lvl="1" indent="-285750">
              <a:buFont typeface="Arial" panose="020B0604020202020204" pitchFamily="34" charset="0"/>
              <a:buChar char="•"/>
            </a:pPr>
            <a:r>
              <a:rPr lang="es-ES" sz="2200" dirty="0"/>
              <a:t>Participe en una discusión sobre el trabajo escolar y el comportamiento de su hijo; y</a:t>
            </a:r>
          </a:p>
          <a:p>
            <a:pPr marL="285750" indent="-285750">
              <a:buFont typeface="Arial" panose="020B0604020202020204" pitchFamily="34" charset="0"/>
              <a:buChar char="•"/>
            </a:pPr>
            <a:r>
              <a:rPr lang="es-ES" sz="2200" dirty="0"/>
              <a:t>Reflexionar</a:t>
            </a:r>
          </a:p>
          <a:p>
            <a:pPr marL="742950" lvl="1" indent="-285750">
              <a:buFont typeface="Arial" panose="020B0604020202020204" pitchFamily="34" charset="0"/>
              <a:buChar char="•"/>
            </a:pPr>
            <a:r>
              <a:rPr lang="es-ES" sz="2200" dirty="0"/>
              <a:t>Reflexione sobre las responsabilidades establecidas en el pacto entre padres y la escuela.</a:t>
            </a:r>
            <a:endParaRPr lang="en-US" sz="2200" dirty="0"/>
          </a:p>
        </p:txBody>
      </p:sp>
    </p:spTree>
    <p:extLst>
      <p:ext uri="{BB962C8B-B14F-4D97-AF65-F5344CB8AC3E}">
        <p14:creationId xmlns:p14="http://schemas.microsoft.com/office/powerpoint/2010/main" val="35754695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0AC3A-3853-346C-BBF4-2D836C5D1DCC}"/>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13F42B2F-1B9F-E1F1-13E5-09095FC93EE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E98CD8DC-6FEE-245E-3329-4F1B8F9C318E}"/>
              </a:ext>
            </a:extLst>
          </p:cNvPr>
          <p:cNvSpPr>
            <a:spLocks noGrp="1"/>
          </p:cNvSpPr>
          <p:nvPr>
            <p:ph type="title"/>
          </p:nvPr>
        </p:nvSpPr>
        <p:spPr>
          <a:xfrm>
            <a:off x="2414016" y="321377"/>
            <a:ext cx="9497568" cy="906627"/>
          </a:xfrm>
        </p:spPr>
        <p:txBody>
          <a:bodyPr>
            <a:noAutofit/>
          </a:bodyPr>
          <a:lstStyle/>
          <a:p>
            <a:r>
              <a:rPr lang="en-US" sz="3600" b="1" dirty="0"/>
              <a:t>Feedback</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7C6E1CF1-DBBD-7D08-44F5-32EF6EB08A2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D5BBE468-13F5-2DE1-24CF-C7BA83C8E4B9}"/>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A764403B-FB29-F560-9176-17D47BE7679C}"/>
              </a:ext>
            </a:extLst>
          </p:cNvPr>
          <p:cNvSpPr txBox="1"/>
          <p:nvPr/>
        </p:nvSpPr>
        <p:spPr>
          <a:xfrm>
            <a:off x="2023872" y="1536174"/>
            <a:ext cx="9497568" cy="3539430"/>
          </a:xfrm>
          <a:prstGeom prst="rect">
            <a:avLst/>
          </a:prstGeom>
          <a:noFill/>
        </p:spPr>
        <p:txBody>
          <a:bodyPr wrap="square" rtlCol="0">
            <a:spAutoFit/>
          </a:bodyPr>
          <a:lstStyle/>
          <a:p>
            <a:r>
              <a:rPr lang="en-US" sz="2800" dirty="0">
                <a:solidFill>
                  <a:schemeClr val="tx1">
                    <a:lumMod val="75000"/>
                    <a:lumOff val="25000"/>
                  </a:schemeClr>
                </a:solidFill>
              </a:rPr>
              <a:t>Parents are encouraged to provide feedback and suggestions to their school’s leadership.</a:t>
            </a:r>
          </a:p>
          <a:p>
            <a:endParaRPr lang="en-US" sz="2800" dirty="0">
              <a:solidFill>
                <a:schemeClr val="tx1">
                  <a:lumMod val="75000"/>
                  <a:lumOff val="25000"/>
                </a:schemeClr>
              </a:solidFill>
            </a:endParaRPr>
          </a:p>
          <a:p>
            <a:pPr marL="342900" indent="-342900">
              <a:buFont typeface="Arial" panose="020B0604020202020204" pitchFamily="34" charset="0"/>
              <a:buChar char="•"/>
            </a:pPr>
            <a:r>
              <a:rPr lang="en-US" sz="2800" b="1" dirty="0">
                <a:solidFill>
                  <a:schemeClr val="tx1">
                    <a:lumMod val="75000"/>
                    <a:lumOff val="25000"/>
                  </a:schemeClr>
                </a:solidFill>
              </a:rPr>
              <a:t>Mary Beth Roulston</a:t>
            </a:r>
            <a:r>
              <a:rPr lang="en-US" sz="2800" dirty="0">
                <a:solidFill>
                  <a:schemeClr val="tx1">
                    <a:lumMod val="75000"/>
                    <a:lumOff val="25000"/>
                  </a:schemeClr>
                </a:solidFill>
              </a:rPr>
              <a:t>, Principal at 843-322-2240 or </a:t>
            </a:r>
            <a:r>
              <a:rPr lang="en-US" sz="2800" dirty="0">
                <a:solidFill>
                  <a:schemeClr val="tx1">
                    <a:lumMod val="75000"/>
                    <a:lumOff val="25000"/>
                  </a:schemeClr>
                </a:solidFill>
                <a:hlinkClick r:id="rId5"/>
              </a:rPr>
              <a:t>mary.roulston@beaufort.k12.sc.us</a:t>
            </a:r>
            <a:endParaRPr lang="en-US" sz="2800" dirty="0">
              <a:solidFill>
                <a:schemeClr val="tx1">
                  <a:lumMod val="75000"/>
                  <a:lumOff val="25000"/>
                </a:schemeClr>
              </a:solidFill>
            </a:endParaRPr>
          </a:p>
          <a:p>
            <a:pPr marL="342900" indent="-342900">
              <a:buFont typeface="Arial" panose="020B0604020202020204" pitchFamily="34" charset="0"/>
              <a:buChar char="•"/>
            </a:pPr>
            <a:endParaRPr lang="en-US" sz="2800" dirty="0">
              <a:solidFill>
                <a:schemeClr val="tx1">
                  <a:lumMod val="75000"/>
                  <a:lumOff val="25000"/>
                </a:schemeClr>
              </a:solidFill>
            </a:endParaRPr>
          </a:p>
          <a:p>
            <a:pPr marL="342900" indent="-342900">
              <a:buFont typeface="Arial" panose="020B0604020202020204" pitchFamily="34" charset="0"/>
              <a:buChar char="•"/>
            </a:pPr>
            <a:r>
              <a:rPr lang="en-US" sz="2800" b="1" dirty="0">
                <a:solidFill>
                  <a:schemeClr val="tx1">
                    <a:lumMod val="75000"/>
                    <a:lumOff val="25000"/>
                  </a:schemeClr>
                </a:solidFill>
              </a:rPr>
              <a:t>Josh Wall</a:t>
            </a:r>
            <a:r>
              <a:rPr lang="en-US" sz="2800" dirty="0">
                <a:solidFill>
                  <a:schemeClr val="tx1">
                    <a:lumMod val="75000"/>
                    <a:lumOff val="25000"/>
                  </a:schemeClr>
                </a:solidFill>
              </a:rPr>
              <a:t>, Asst. Principal at 843-322-2240 or </a:t>
            </a:r>
            <a:r>
              <a:rPr lang="en-US" sz="2800" dirty="0">
                <a:solidFill>
                  <a:schemeClr val="tx1">
                    <a:lumMod val="75000"/>
                    <a:lumOff val="25000"/>
                  </a:schemeClr>
                </a:solidFill>
                <a:hlinkClick r:id="rId6"/>
              </a:rPr>
              <a:t>joshua.wall@beaufort.k12.sc.us</a:t>
            </a:r>
            <a:r>
              <a:rPr lang="en-US" sz="2800" dirty="0">
                <a:solidFill>
                  <a:schemeClr val="tx1">
                    <a:lumMod val="75000"/>
                    <a:lumOff val="25000"/>
                  </a:schemeClr>
                </a:solidFill>
              </a:rPr>
              <a:t> </a:t>
            </a:r>
            <a:endParaRPr lang="en-US" sz="2800" b="1" dirty="0">
              <a:solidFill>
                <a:schemeClr val="tx1">
                  <a:lumMod val="75000"/>
                  <a:lumOff val="25000"/>
                </a:schemeClr>
              </a:solidFill>
            </a:endParaRPr>
          </a:p>
        </p:txBody>
      </p:sp>
    </p:spTree>
    <p:extLst>
      <p:ext uri="{BB962C8B-B14F-4D97-AF65-F5344CB8AC3E}">
        <p14:creationId xmlns:p14="http://schemas.microsoft.com/office/powerpoint/2010/main" val="28148508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0AEDD-06C6-8E4C-6EC6-32CDDD490B64}"/>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4A4F242A-0062-0D20-61E4-565F38E7071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BC51035E-E481-A4D9-D151-F1CA4BF1266C}"/>
              </a:ext>
            </a:extLst>
          </p:cNvPr>
          <p:cNvSpPr>
            <a:spLocks noGrp="1"/>
          </p:cNvSpPr>
          <p:nvPr>
            <p:ph type="title"/>
          </p:nvPr>
        </p:nvSpPr>
        <p:spPr>
          <a:xfrm>
            <a:off x="2414016" y="321377"/>
            <a:ext cx="9497568" cy="906627"/>
          </a:xfrm>
        </p:spPr>
        <p:txBody>
          <a:bodyPr>
            <a:noAutofit/>
          </a:bodyPr>
          <a:lstStyle/>
          <a:p>
            <a:r>
              <a:rPr lang="en-US" sz="3600" b="1" dirty="0" err="1"/>
              <a:t>Retroalimentación</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26DD856B-404B-1418-0BA3-091ED5E8E81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F4D42070-D312-7FB7-A612-C507FF4E7AAA}"/>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B3C84E78-F2CD-ABCF-B313-E8D6E9138C93}"/>
              </a:ext>
            </a:extLst>
          </p:cNvPr>
          <p:cNvSpPr txBox="1"/>
          <p:nvPr/>
        </p:nvSpPr>
        <p:spPr>
          <a:xfrm>
            <a:off x="2023872" y="1536174"/>
            <a:ext cx="9497568" cy="3970318"/>
          </a:xfrm>
          <a:prstGeom prst="rect">
            <a:avLst/>
          </a:prstGeom>
          <a:noFill/>
        </p:spPr>
        <p:txBody>
          <a:bodyPr wrap="square" rtlCol="0">
            <a:spAutoFit/>
          </a:bodyPr>
          <a:lstStyle/>
          <a:p>
            <a:r>
              <a:rPr lang="es-ES" sz="2800" dirty="0">
                <a:solidFill>
                  <a:schemeClr val="tx1">
                    <a:lumMod val="75000"/>
                    <a:lumOff val="25000"/>
                  </a:schemeClr>
                </a:solidFill>
              </a:rPr>
              <a:t>Se alienta a los padres a proporcionar comentarios y sugerencias al liderazgo de su escuela. </a:t>
            </a:r>
          </a:p>
          <a:p>
            <a:endParaRPr lang="en-US" sz="2800" dirty="0">
              <a:solidFill>
                <a:schemeClr val="tx1">
                  <a:lumMod val="75000"/>
                  <a:lumOff val="25000"/>
                </a:schemeClr>
              </a:solidFill>
            </a:endParaRPr>
          </a:p>
          <a:p>
            <a:pPr marL="342900" indent="-342900">
              <a:buFont typeface="Arial" panose="020B0604020202020204" pitchFamily="34" charset="0"/>
              <a:buChar char="•"/>
            </a:pPr>
            <a:r>
              <a:rPr lang="en-US" sz="2800" b="1" dirty="0">
                <a:solidFill>
                  <a:schemeClr val="tx1">
                    <a:lumMod val="75000"/>
                    <a:lumOff val="25000"/>
                  </a:schemeClr>
                </a:solidFill>
              </a:rPr>
              <a:t>Mary Beth Roulston</a:t>
            </a:r>
            <a:r>
              <a:rPr lang="en-US" sz="2800" dirty="0">
                <a:solidFill>
                  <a:schemeClr val="tx1">
                    <a:lumMod val="75000"/>
                    <a:lumOff val="25000"/>
                  </a:schemeClr>
                </a:solidFill>
              </a:rPr>
              <a:t>, Principal, </a:t>
            </a:r>
            <a:r>
              <a:rPr lang="en-US" sz="2800" dirty="0" err="1">
                <a:solidFill>
                  <a:schemeClr val="tx1">
                    <a:lumMod val="75000"/>
                    <a:lumOff val="25000"/>
                  </a:schemeClr>
                </a:solidFill>
              </a:rPr>
              <a:t>Directora</a:t>
            </a:r>
            <a:r>
              <a:rPr lang="en-US" sz="2800" dirty="0">
                <a:solidFill>
                  <a:schemeClr val="tx1">
                    <a:lumMod val="75000"/>
                    <a:lumOff val="25000"/>
                  </a:schemeClr>
                </a:solidFill>
              </a:rPr>
              <a:t>, al </a:t>
            </a:r>
          </a:p>
          <a:p>
            <a:r>
              <a:rPr lang="en-US" sz="2800" dirty="0">
                <a:solidFill>
                  <a:schemeClr val="tx1">
                    <a:lumMod val="75000"/>
                    <a:lumOff val="25000"/>
                  </a:schemeClr>
                </a:solidFill>
              </a:rPr>
              <a:t>   843-322-2240 o </a:t>
            </a:r>
            <a:r>
              <a:rPr lang="en-US" sz="2800" dirty="0">
                <a:solidFill>
                  <a:schemeClr val="tx1">
                    <a:lumMod val="75000"/>
                    <a:lumOff val="25000"/>
                  </a:schemeClr>
                </a:solidFill>
                <a:hlinkClick r:id="rId5"/>
              </a:rPr>
              <a:t>mary.roulston@beaufort.k12.sc.us</a:t>
            </a:r>
            <a:endParaRPr lang="en-US" sz="2800" dirty="0">
              <a:solidFill>
                <a:schemeClr val="tx1">
                  <a:lumMod val="75000"/>
                  <a:lumOff val="25000"/>
                </a:schemeClr>
              </a:solidFill>
            </a:endParaRPr>
          </a:p>
          <a:p>
            <a:pPr marL="342900" indent="-342900">
              <a:buFont typeface="Arial" panose="020B0604020202020204" pitchFamily="34" charset="0"/>
              <a:buChar char="•"/>
            </a:pPr>
            <a:endParaRPr lang="en-US" sz="2800" dirty="0">
              <a:solidFill>
                <a:schemeClr val="tx1">
                  <a:lumMod val="75000"/>
                  <a:lumOff val="25000"/>
                </a:schemeClr>
              </a:solidFill>
            </a:endParaRPr>
          </a:p>
          <a:p>
            <a:pPr marL="342900" indent="-342900">
              <a:buFont typeface="Arial" panose="020B0604020202020204" pitchFamily="34" charset="0"/>
              <a:buChar char="•"/>
            </a:pPr>
            <a:r>
              <a:rPr lang="en-US" sz="2800" b="1" dirty="0">
                <a:solidFill>
                  <a:schemeClr val="tx1">
                    <a:lumMod val="75000"/>
                    <a:lumOff val="25000"/>
                  </a:schemeClr>
                </a:solidFill>
              </a:rPr>
              <a:t>Josh Wall</a:t>
            </a:r>
            <a:r>
              <a:rPr lang="en-US" sz="2800" dirty="0">
                <a:solidFill>
                  <a:schemeClr val="tx1">
                    <a:lumMod val="75000"/>
                    <a:lumOff val="25000"/>
                  </a:schemeClr>
                </a:solidFill>
              </a:rPr>
              <a:t>, </a:t>
            </a:r>
            <a:r>
              <a:rPr lang="en-US" sz="2800" dirty="0" err="1">
                <a:solidFill>
                  <a:schemeClr val="tx1">
                    <a:lumMod val="75000"/>
                    <a:lumOff val="25000"/>
                  </a:schemeClr>
                </a:solidFill>
              </a:rPr>
              <a:t>Directora</a:t>
            </a:r>
            <a:r>
              <a:rPr lang="en-US" sz="2800" dirty="0">
                <a:solidFill>
                  <a:schemeClr val="tx1">
                    <a:lumMod val="75000"/>
                    <a:lumOff val="25000"/>
                  </a:schemeClr>
                </a:solidFill>
              </a:rPr>
              <a:t> </a:t>
            </a:r>
            <a:r>
              <a:rPr lang="en-US" sz="2800" dirty="0" err="1">
                <a:solidFill>
                  <a:schemeClr val="tx1">
                    <a:lumMod val="75000"/>
                    <a:lumOff val="25000"/>
                  </a:schemeClr>
                </a:solidFill>
              </a:rPr>
              <a:t>Adjunta</a:t>
            </a:r>
            <a:r>
              <a:rPr lang="en-US" sz="2800" dirty="0">
                <a:solidFill>
                  <a:schemeClr val="tx1">
                    <a:lumMod val="75000"/>
                    <a:lumOff val="25000"/>
                  </a:schemeClr>
                </a:solidFill>
              </a:rPr>
              <a:t> al 843-322-2240 o  </a:t>
            </a:r>
            <a:r>
              <a:rPr lang="en-US" sz="2800" dirty="0">
                <a:solidFill>
                  <a:schemeClr val="tx1">
                    <a:lumMod val="75000"/>
                    <a:lumOff val="25000"/>
                  </a:schemeClr>
                </a:solidFill>
                <a:hlinkClick r:id="rId6"/>
              </a:rPr>
              <a:t>joshua.wall@beaufort.k12.sc.us</a:t>
            </a:r>
            <a:r>
              <a:rPr lang="en-US" sz="2800" dirty="0">
                <a:solidFill>
                  <a:schemeClr val="tx1">
                    <a:lumMod val="75000"/>
                    <a:lumOff val="25000"/>
                  </a:schemeClr>
                </a:solidFill>
              </a:rPr>
              <a:t> </a:t>
            </a:r>
            <a:endParaRPr lang="en-US" sz="2800" b="1" dirty="0">
              <a:solidFill>
                <a:schemeClr val="tx1">
                  <a:lumMod val="75000"/>
                  <a:lumOff val="25000"/>
                </a:schemeClr>
              </a:solidFill>
            </a:endParaRPr>
          </a:p>
          <a:p>
            <a:pPr marL="342900" indent="-342900">
              <a:buFont typeface="Arial" panose="020B0604020202020204" pitchFamily="34" charset="0"/>
              <a:buChar char="•"/>
            </a:pPr>
            <a:endParaRPr lang="en-US" sz="2800" dirty="0">
              <a:solidFill>
                <a:schemeClr val="tx1">
                  <a:lumMod val="75000"/>
                  <a:lumOff val="25000"/>
                </a:schemeClr>
              </a:solidFill>
            </a:endParaRPr>
          </a:p>
        </p:txBody>
      </p:sp>
    </p:spTree>
    <p:extLst>
      <p:ext uri="{BB962C8B-B14F-4D97-AF65-F5344CB8AC3E}">
        <p14:creationId xmlns:p14="http://schemas.microsoft.com/office/powerpoint/2010/main" val="3890737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B51BB6-EF57-95AD-6053-ADA400E93CC9}"/>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CC7353FD-A91C-1008-EAD7-62C20E0A5D2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1EEAAC7D-B6D4-80B3-E8B7-1B69512CFAFA}"/>
              </a:ext>
            </a:extLst>
          </p:cNvPr>
          <p:cNvSpPr>
            <a:spLocks noGrp="1"/>
          </p:cNvSpPr>
          <p:nvPr>
            <p:ph type="title"/>
          </p:nvPr>
        </p:nvSpPr>
        <p:spPr>
          <a:xfrm>
            <a:off x="2575032" y="365125"/>
            <a:ext cx="8778767" cy="906627"/>
          </a:xfrm>
        </p:spPr>
        <p:txBody>
          <a:bodyPr>
            <a:normAutofit/>
          </a:bodyPr>
          <a:lstStyle/>
          <a:p>
            <a:r>
              <a:rPr lang="en-US" sz="3600" dirty="0"/>
              <a:t>Questions?</a:t>
            </a:r>
            <a:endParaRPr lang="en-US" sz="3600" dirty="0">
              <a:latin typeface="Cera Pro" panose="00000500000000000000" pitchFamily="50" charset="0"/>
            </a:endParaRPr>
          </a:p>
        </p:txBody>
      </p:sp>
      <p:pic>
        <p:nvPicPr>
          <p:cNvPr id="6" name="logo" descr="bcsd logo. ">
            <a:extLst>
              <a:ext uri="{FF2B5EF4-FFF2-40B4-BE49-F238E27FC236}">
                <a16:creationId xmlns:a16="http://schemas.microsoft.com/office/drawing/2014/main" id="{AFD79C95-DAA7-C243-4B51-91609A3DC300}"/>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17C50E46-B6FE-E59E-92FF-833BE56F1116}"/>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101F56B3-BC37-AD0B-FB28-31730DB00C92}"/>
              </a:ext>
            </a:extLst>
          </p:cNvPr>
          <p:cNvSpPr txBox="1"/>
          <p:nvPr/>
        </p:nvSpPr>
        <p:spPr>
          <a:xfrm>
            <a:off x="2438400" y="2487168"/>
            <a:ext cx="8778766" cy="1046440"/>
          </a:xfrm>
          <a:prstGeom prst="rect">
            <a:avLst/>
          </a:prstGeom>
          <a:noFill/>
        </p:spPr>
        <p:txBody>
          <a:bodyPr wrap="square" rtlCol="0">
            <a:spAutoFit/>
          </a:bodyPr>
          <a:lstStyle/>
          <a:p>
            <a:pPr algn="ctr"/>
            <a:r>
              <a:rPr lang="en-US" sz="4400" dirty="0"/>
              <a:t>Let’s have an amazing school year!</a:t>
            </a:r>
          </a:p>
          <a:p>
            <a:endParaRPr lang="en-US" dirty="0"/>
          </a:p>
        </p:txBody>
      </p:sp>
    </p:spTree>
    <p:extLst>
      <p:ext uri="{BB962C8B-B14F-4D97-AF65-F5344CB8AC3E}">
        <p14:creationId xmlns:p14="http://schemas.microsoft.com/office/powerpoint/2010/main" val="40023029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9F8EE-39B9-1A87-9F3B-4F9E03A9210D}"/>
            </a:ext>
          </a:extLst>
        </p:cNvPr>
        <p:cNvGrpSpPr/>
        <p:nvPr/>
      </p:nvGrpSpPr>
      <p:grpSpPr>
        <a:xfrm>
          <a:off x="0" y="0"/>
          <a:ext cx="0" cy="0"/>
          <a:chOff x="0" y="0"/>
          <a:chExt cx="0" cy="0"/>
        </a:xfrm>
      </p:grpSpPr>
      <p:pic>
        <p:nvPicPr>
          <p:cNvPr id="8" name="wave graphic">
            <a:extLst>
              <a:ext uri="{FF2B5EF4-FFF2-40B4-BE49-F238E27FC236}">
                <a16:creationId xmlns:a16="http://schemas.microsoft.com/office/drawing/2014/main" id="{5E1DD27C-9ADD-5441-FCB7-5510A767B78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848612" cy="6858000"/>
          </a:xfrm>
          <a:prstGeom prst="rect">
            <a:avLst/>
          </a:prstGeom>
        </p:spPr>
      </p:pic>
      <p:sp>
        <p:nvSpPr>
          <p:cNvPr id="2" name="Title 1">
            <a:extLst>
              <a:ext uri="{FF2B5EF4-FFF2-40B4-BE49-F238E27FC236}">
                <a16:creationId xmlns:a16="http://schemas.microsoft.com/office/drawing/2014/main" id="{D7E15B7F-9BAD-B8B8-DE43-FFD3293D83B5}"/>
              </a:ext>
            </a:extLst>
          </p:cNvPr>
          <p:cNvSpPr>
            <a:spLocks noGrp="1"/>
          </p:cNvSpPr>
          <p:nvPr>
            <p:ph type="title"/>
          </p:nvPr>
        </p:nvSpPr>
        <p:spPr>
          <a:xfrm>
            <a:off x="2575032" y="365125"/>
            <a:ext cx="8778767" cy="906627"/>
          </a:xfrm>
        </p:spPr>
        <p:txBody>
          <a:bodyPr>
            <a:normAutofit/>
          </a:bodyPr>
          <a:lstStyle/>
          <a:p>
            <a:r>
              <a:rPr lang="es-CL" sz="3600" b="1" dirty="0"/>
              <a:t>¿</a:t>
            </a:r>
            <a:r>
              <a:rPr lang="en-US" sz="3600" b="1" dirty="0" err="1"/>
              <a:t>Preguntas</a:t>
            </a:r>
            <a:r>
              <a:rPr lang="en-US" sz="3600" b="1" dirty="0"/>
              <a:t>?</a:t>
            </a:r>
            <a:endParaRPr lang="en-US" sz="3600" b="1" dirty="0">
              <a:latin typeface="Cera Pro" panose="00000500000000000000" pitchFamily="50" charset="0"/>
            </a:endParaRPr>
          </a:p>
        </p:txBody>
      </p:sp>
      <p:pic>
        <p:nvPicPr>
          <p:cNvPr id="6" name="logo" descr="bcsd logo. ">
            <a:extLst>
              <a:ext uri="{FF2B5EF4-FFF2-40B4-BE49-F238E27FC236}">
                <a16:creationId xmlns:a16="http://schemas.microsoft.com/office/drawing/2014/main" id="{3036E8F0-65AC-4D2A-03B2-371ED962261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0860696" y="5515016"/>
            <a:ext cx="1246635" cy="1246635"/>
          </a:xfrm>
          <a:prstGeom prst="rect">
            <a:avLst/>
          </a:prstGeom>
        </p:spPr>
      </p:pic>
      <p:cxnSp>
        <p:nvCxnSpPr>
          <p:cNvPr id="10" name="Straight Connector 9">
            <a:extLst>
              <a:ext uri="{FF2B5EF4-FFF2-40B4-BE49-F238E27FC236}">
                <a16:creationId xmlns:a16="http://schemas.microsoft.com/office/drawing/2014/main" id="{E74160CE-CE23-F07A-2EBC-0B55EC1D47C0}"/>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nvCxnSpPr>
        <p:spPr>
          <a:xfrm>
            <a:off x="2575032" y="1142660"/>
            <a:ext cx="3809105" cy="0"/>
          </a:xfrm>
          <a:prstGeom prst="line">
            <a:avLst/>
          </a:prstGeom>
          <a:ln w="38100">
            <a:solidFill>
              <a:schemeClr val="bg2"/>
            </a:solidFill>
          </a:ln>
        </p:spPr>
        <p:style>
          <a:lnRef idx="2">
            <a:schemeClr val="accent1"/>
          </a:lnRef>
          <a:fillRef idx="0">
            <a:schemeClr val="accent1"/>
          </a:fillRef>
          <a:effectRef idx="1">
            <a:schemeClr val="accent1"/>
          </a:effectRef>
          <a:fontRef idx="minor">
            <a:schemeClr val="tx1"/>
          </a:fontRef>
        </p:style>
      </p:cxnSp>
      <p:sp>
        <p:nvSpPr>
          <p:cNvPr id="3" name="TextBox 2">
            <a:extLst>
              <a:ext uri="{FF2B5EF4-FFF2-40B4-BE49-F238E27FC236}">
                <a16:creationId xmlns:a16="http://schemas.microsoft.com/office/drawing/2014/main" id="{F1A006EA-FEAA-2016-9E09-620BB2C9226E}"/>
              </a:ext>
            </a:extLst>
          </p:cNvPr>
          <p:cNvSpPr txBox="1"/>
          <p:nvPr/>
        </p:nvSpPr>
        <p:spPr>
          <a:xfrm>
            <a:off x="2438400" y="2487168"/>
            <a:ext cx="8778766" cy="1723549"/>
          </a:xfrm>
          <a:prstGeom prst="rect">
            <a:avLst/>
          </a:prstGeom>
          <a:noFill/>
        </p:spPr>
        <p:txBody>
          <a:bodyPr wrap="square" rtlCol="0">
            <a:spAutoFit/>
          </a:bodyPr>
          <a:lstStyle/>
          <a:p>
            <a:pPr algn="ctr"/>
            <a:r>
              <a:rPr lang="es-ES" sz="4400" dirty="0"/>
              <a:t>¡Tengamos un año escolar increíble!
</a:t>
            </a:r>
            <a:endParaRPr lang="en-US" sz="4400" dirty="0"/>
          </a:p>
          <a:p>
            <a:endParaRPr lang="en-US" dirty="0"/>
          </a:p>
        </p:txBody>
      </p:sp>
    </p:spTree>
    <p:extLst>
      <p:ext uri="{BB962C8B-B14F-4D97-AF65-F5344CB8AC3E}">
        <p14:creationId xmlns:p14="http://schemas.microsoft.com/office/powerpoint/2010/main" val="27121844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F7A74-4317-19BB-D060-183B75CA718D}"/>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Last</a:t>
            </a:r>
            <a:r>
              <a:rPr lang="en-US" baseline="0" dirty="0"/>
              <a:t> slide - BCSD Logo.</a:t>
            </a:r>
            <a:endParaRPr lang="en-US" dirty="0"/>
          </a:p>
        </p:txBody>
      </p:sp>
      <p:pic>
        <p:nvPicPr>
          <p:cNvPr id="3" name="large logo" descr="bcsd logo.">
            <a:extLst>
              <a:ext uri="{FF2B5EF4-FFF2-40B4-BE49-F238E27FC236}">
                <a16:creationId xmlns:a16="http://schemas.microsoft.com/office/drawing/2014/main" id="{81C9113B-5627-7300-AE48-6C935B92521D}"/>
              </a:ext>
              <a:ext uri="{C183D7F6-B498-43B3-948B-1728B52AA6E4}">
                <adec:decorative xmlns:adec="http://schemas.microsoft.com/office/drawing/2017/decorative" val="0"/>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2895600" y="2500884"/>
            <a:ext cx="6400800" cy="1856232"/>
          </a:xfrm>
          <a:prstGeom prst="rect">
            <a:avLst/>
          </a:prstGeom>
        </p:spPr>
      </p:pic>
    </p:spTree>
    <p:extLst>
      <p:ext uri="{BB962C8B-B14F-4D97-AF65-F5344CB8AC3E}">
        <p14:creationId xmlns:p14="http://schemas.microsoft.com/office/powerpoint/2010/main" val="1984014209"/>
      </p:ext>
    </p:extLst>
  </p:cSld>
  <p:clrMapOvr>
    <a:masterClrMapping/>
  </p:clrMapOvr>
</p:sld>
</file>

<file path=ppt/theme/theme1.xml><?xml version="1.0" encoding="utf-8"?>
<a:theme xmlns:a="http://schemas.openxmlformats.org/drawingml/2006/main" name="Office Theme">
  <a:themeElements>
    <a:clrScheme name="Custom 2">
      <a:dk1>
        <a:srgbClr val="454F7E"/>
      </a:dk1>
      <a:lt1>
        <a:sysClr val="window" lastClr="FFFFFF"/>
      </a:lt1>
      <a:dk2>
        <a:srgbClr val="7D9BC1"/>
      </a:dk2>
      <a:lt2>
        <a:srgbClr val="ECAF3B"/>
      </a:lt2>
      <a:accent1>
        <a:srgbClr val="DDDDDD"/>
      </a:accent1>
      <a:accent2>
        <a:srgbClr val="F3D03E"/>
      </a:accent2>
      <a:accent3>
        <a:srgbClr val="95A9CB"/>
      </a:accent3>
      <a:accent4>
        <a:srgbClr val="FFFFFF"/>
      </a:accent4>
      <a:accent5>
        <a:srgbClr val="000000"/>
      </a:accent5>
      <a:accent6>
        <a:srgbClr val="3A3A3A"/>
      </a:accent6>
      <a:hlink>
        <a:srgbClr val="747474"/>
      </a:hlink>
      <a:folHlink>
        <a:srgbClr val="95A9CB"/>
      </a:folHlink>
    </a:clrScheme>
    <a:fontScheme name="BCSD PowerPoint">
      <a:majorFont>
        <a:latin typeface="Cera Pro"/>
        <a:ea typeface=""/>
        <a:cs typeface=""/>
      </a:majorFont>
      <a:minorFont>
        <a:latin typeface="Cera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71183160BBF534D8F1C4F144F12ECAF" ma:contentTypeVersion="10" ma:contentTypeDescription="Create a new document." ma:contentTypeScope="" ma:versionID="f3769cc0da427010ee8b2de252f75783">
  <xsd:schema xmlns:xsd="http://www.w3.org/2001/XMLSchema" xmlns:xs="http://www.w3.org/2001/XMLSchema" xmlns:p="http://schemas.microsoft.com/office/2006/metadata/properties" xmlns:ns3="a245862f-6fcf-48c1-878d-1b7f5639f3b8" xmlns:ns4="0b431547-bec8-4314-b11d-f1ed5bd5c4aa" targetNamespace="http://schemas.microsoft.com/office/2006/metadata/properties" ma:root="true" ma:fieldsID="c5cdc0edd086d417a11ec98265e951a7" ns3:_="" ns4:_="">
    <xsd:import namespace="a245862f-6fcf-48c1-878d-1b7f5639f3b8"/>
    <xsd:import namespace="0b431547-bec8-4314-b11d-f1ed5bd5c4aa"/>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KeyPoints" minOccurs="0"/>
                <xsd:element ref="ns4:MediaServiceKeyPoints" minOccurs="0"/>
                <xsd:element ref="ns4:MediaServiceObjectDetectorVersions" minOccurs="0"/>
                <xsd:element ref="ns4:MediaServiceSearchProperties"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45862f-6fcf-48c1-878d-1b7f5639f3b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b431547-bec8-4314-b11d-f1ed5bd5c4aa"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EEE654F-54D5-4B02-8992-5F12EE755BD9}">
  <ds:schemaRefs>
    <ds:schemaRef ds:uri="a245862f-6fcf-48c1-878d-1b7f5639f3b8"/>
    <ds:schemaRef ds:uri="http://www.w3.org/XML/1998/namespace"/>
    <ds:schemaRef ds:uri="http://schemas.microsoft.com/office/2006/documentManagement/types"/>
    <ds:schemaRef ds:uri="http://purl.org/dc/dcmitype/"/>
    <ds:schemaRef ds:uri="http://schemas.microsoft.com/office/infopath/2007/PartnerControls"/>
    <ds:schemaRef ds:uri="http://purl.org/dc/terms/"/>
    <ds:schemaRef ds:uri="http://purl.org/dc/elements/1.1/"/>
    <ds:schemaRef ds:uri="http://schemas.openxmlformats.org/package/2006/metadata/core-properties"/>
    <ds:schemaRef ds:uri="0b431547-bec8-4314-b11d-f1ed5bd5c4aa"/>
    <ds:schemaRef ds:uri="http://schemas.microsoft.com/office/2006/metadata/properties"/>
  </ds:schemaRefs>
</ds:datastoreItem>
</file>

<file path=customXml/itemProps2.xml><?xml version="1.0" encoding="utf-8"?>
<ds:datastoreItem xmlns:ds="http://schemas.openxmlformats.org/officeDocument/2006/customXml" ds:itemID="{A24E3C33-BD3D-468F-8B53-CED697518F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45862f-6fcf-48c1-878d-1b7f5639f3b8"/>
    <ds:schemaRef ds:uri="0b431547-bec8-4314-b11d-f1ed5bd5c4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B7655E6-8D97-47E7-8FCA-871B0436505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5764</TotalTime>
  <Words>4929</Words>
  <Application>Microsoft Office PowerPoint</Application>
  <PresentationFormat>Widescreen</PresentationFormat>
  <Paragraphs>476</Paragraphs>
  <Slides>51</Slides>
  <Notes>48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51</vt:i4>
      </vt:variant>
    </vt:vector>
  </HeadingPairs>
  <TitlesOfParts>
    <vt:vector size="57" baseType="lpstr">
      <vt:lpstr>Aptos</vt:lpstr>
      <vt:lpstr>Arial</vt:lpstr>
      <vt:lpstr>Cera Pro</vt:lpstr>
      <vt:lpstr>Museo 700</vt:lpstr>
      <vt:lpstr>Museo 900</vt:lpstr>
      <vt:lpstr>Office Theme</vt:lpstr>
      <vt:lpstr>Beaufort County  School District</vt:lpstr>
      <vt:lpstr>TITLE I ANNUAL PARENT MEETING 2026-2027</vt:lpstr>
      <vt:lpstr>Agenda</vt:lpstr>
      <vt:lpstr>Agenda</vt:lpstr>
      <vt:lpstr>What is Title I?</vt:lpstr>
      <vt:lpstr>¿Qué es Título 1?</vt:lpstr>
      <vt:lpstr>Beaufort County Title I Schools</vt:lpstr>
      <vt:lpstr>Escuelas Título 1 del Condado de Beaufort</vt:lpstr>
      <vt:lpstr>How does Title I Work?</vt:lpstr>
      <vt:lpstr>¿Cómo funciona el Título 1?</vt:lpstr>
      <vt:lpstr>A Title I Schoolwide Program</vt:lpstr>
      <vt:lpstr>Programa Escolar de Título 1 </vt:lpstr>
      <vt:lpstr>Determining How Title I Funds Are Used</vt:lpstr>
      <vt:lpstr>Decidir cómo utilizar los fondos del Título 1</vt:lpstr>
      <vt:lpstr>School Goals Developed from Needs Assessment</vt:lpstr>
      <vt:lpstr>Objetivos escolares desarrollados a partir de la evaluación de necesidades</vt:lpstr>
      <vt:lpstr>School Goals Developed from Needs Assessment</vt:lpstr>
      <vt:lpstr>Objetivos escolares desarrollados a partir de la evaluación de necesidades</vt:lpstr>
      <vt:lpstr>School Goals Developed from Needs Assessment</vt:lpstr>
      <vt:lpstr>Objetivos escolares desarrollados a partir de la evaluación de necesidades</vt:lpstr>
      <vt:lpstr>Our School’s Title I Activities – Program Evaluation</vt:lpstr>
      <vt:lpstr>Actividades del Título 1 de nuestra escuela – Evaluación del programa</vt:lpstr>
      <vt:lpstr>School Performance</vt:lpstr>
      <vt:lpstr>Desempeño de la escuela</vt:lpstr>
      <vt:lpstr>School Performance</vt:lpstr>
      <vt:lpstr>Desempeño de la escuela</vt:lpstr>
      <vt:lpstr>School Curriculum</vt:lpstr>
      <vt:lpstr>Curriculum de la escuela</vt:lpstr>
      <vt:lpstr>Parent and Family Engagement</vt:lpstr>
      <vt:lpstr>Participación de los padres y la familia</vt:lpstr>
      <vt:lpstr>Parent and Family Engagement:  School Compact</vt:lpstr>
      <vt:lpstr>Participación de los padres y la familia: Compromiso escolar</vt:lpstr>
      <vt:lpstr>Parent and Family Engagement Policy</vt:lpstr>
      <vt:lpstr>Política de Participación de los Padres y la Familia</vt:lpstr>
      <vt:lpstr>Planned Parent Engagement Activities</vt:lpstr>
      <vt:lpstr>Actividades planificadas de participación de los padres</vt:lpstr>
      <vt:lpstr>Parenting Set Aside</vt:lpstr>
      <vt:lpstr>Reserva parental</vt:lpstr>
      <vt:lpstr>Parents’ Rights Under Title I</vt:lpstr>
      <vt:lpstr>Derechos de los padres bajo el Título 1</vt:lpstr>
      <vt:lpstr>Parent and Family Engagement</vt:lpstr>
      <vt:lpstr>Participación de los padres y la familia</vt:lpstr>
      <vt:lpstr>Simple Ways to Support Your Child’s Education</vt:lpstr>
      <vt:lpstr>Maneras sencillas de apoyar la educación de su hijo</vt:lpstr>
      <vt:lpstr>Simple Ways to Know Your School and  Communicate With Teachers</vt:lpstr>
      <vt:lpstr>Formas sencillas de conocer su escuela y comunicarse con los maestros</vt:lpstr>
      <vt:lpstr>Feedback</vt:lpstr>
      <vt:lpstr>Retroalimentación</vt:lpstr>
      <vt:lpstr>Questions?</vt:lpstr>
      <vt:lpstr>¿Preguntas?</vt:lpstr>
      <vt:lpstr>Last slide - BCSD Logo.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Mercado, Amelia B</dc:creator>
  <cp:lastModifiedBy>Shaw, Cinderella</cp:lastModifiedBy>
  <cp:revision>59</cp:revision>
  <cp:lastPrinted>2026-09-17T15:38:26Z</cp:lastPrinted>
  <dcterms:created xsi:type="dcterms:W3CDTF">2024-09-30T18:17:53Z</dcterms:created>
  <dcterms:modified xsi:type="dcterms:W3CDTF">2026-09-18T19:39:29Z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0x010100E71183160BBF534D8F1C4F144F12ECAF</vt:lpwstr>
  </property>
</Properties>
</file>