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7010400" cy="9296400"/>
  <p:embeddedFontLst>
    <p:embeddedFont>
      <p:font typeface="Arial Black" panose="020B0A04020102020204" pitchFamily="34" charset="0"/>
      <p:regular r:id="rId13"/>
      <p:bold r:id="rId14"/>
    </p:embeddedFont>
    <p:embeddedFont>
      <p:font typeface="Calibri" panose="020F0502020204030204" pitchFamily="34" charset="0"/>
      <p:regular r:id="rId15"/>
      <p:bold r:id="rId16"/>
      <p:italic r:id="rId17"/>
      <p:boldItalic r:id="rId18"/>
    </p:embeddedFont>
    <p:embeddedFont>
      <p:font typeface="Century Gothic" panose="020B0502020202020204" pitchFamily="34" charset="0"/>
      <p:regular r:id="rId19"/>
      <p:bold r:id="rId20"/>
      <p:italic r:id="rId21"/>
      <p:boldItalic r:id="rId22"/>
    </p:embeddedFont>
    <p:embeddedFont>
      <p:font typeface="Comic Sans MS" panose="030F0702030302020204" pitchFamily="66" charset="0"/>
      <p:regular r:id="rId23"/>
      <p:bold r:id="rId24"/>
      <p:italic r:id="rId25"/>
      <p:boldItalic r:id="rId26"/>
    </p:embeddedFont>
    <p:embeddedFont>
      <p:font typeface="Federo" panose="020B0604020202020204" charset="0"/>
      <p:regular r:id="rId27"/>
    </p:embeddedFont>
    <p:embeddedFont>
      <p:font typeface="Helvetica Neue"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hV53gnlg9vqB0Qg62Jw+ohCeez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73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font" Target="fonts/font9.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3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font" Target="fonts/font18.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4" y="1"/>
            <a:ext cx="3037840" cy="464821"/>
          </a:xfrm>
          <a:prstGeom prst="rect">
            <a:avLst/>
          </a:prstGeom>
          <a:noFill/>
          <a:ln>
            <a:noFill/>
          </a:ln>
        </p:spPr>
        <p:txBody>
          <a:bodyPr spcFirstLastPara="1" wrap="square" lIns="92625" tIns="46300" rIns="92625" bIns="463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41" y="1"/>
            <a:ext cx="3037840" cy="464821"/>
          </a:xfrm>
          <a:prstGeom prst="rect">
            <a:avLst/>
          </a:prstGeom>
          <a:noFill/>
          <a:ln>
            <a:noFill/>
          </a:ln>
        </p:spPr>
        <p:txBody>
          <a:bodyPr spcFirstLastPara="1" wrap="square" lIns="92625" tIns="46300" rIns="92625" bIns="463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4" y="8829969"/>
            <a:ext cx="3037840" cy="464821"/>
          </a:xfrm>
          <a:prstGeom prst="rect">
            <a:avLst/>
          </a:prstGeom>
          <a:noFill/>
          <a:ln>
            <a:noFill/>
          </a:ln>
        </p:spPr>
        <p:txBody>
          <a:bodyPr spcFirstLastPara="1" wrap="square" lIns="92625" tIns="46300" rIns="92625" bIns="463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1: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spcBef>
                <a:spcPts val="0"/>
              </a:spcBef>
              <a:spcAft>
                <a:spcPts val="0"/>
              </a:spcAft>
              <a:buNone/>
            </a:pPr>
            <a:r>
              <a:rPr lang="en-US"/>
              <a:t>The Power Point slide show is animated to reveal each line/topic with the down arrow or page down key. </a:t>
            </a:r>
            <a:endParaRPr/>
          </a:p>
          <a:p>
            <a:pPr marL="0" lvl="0" indent="0" algn="l" rtl="0">
              <a:spcBef>
                <a:spcPts val="0"/>
              </a:spcBef>
              <a:spcAft>
                <a:spcPts val="0"/>
              </a:spcAft>
              <a:buNone/>
            </a:pPr>
            <a:endParaRPr/>
          </a:p>
          <a:p>
            <a:pPr marL="0" lvl="0" indent="0" algn="l" rtl="0">
              <a:spcBef>
                <a:spcPts val="0"/>
              </a:spcBef>
              <a:spcAft>
                <a:spcPts val="0"/>
              </a:spcAft>
              <a:buNone/>
            </a:pPr>
            <a:r>
              <a:rPr lang="en-US"/>
              <a:t>School name should be filled in. Font color can be changed to black or you may want to leave it red to draw attention to the fact that you will be explaining what Title I means at your school specifically.</a:t>
            </a:r>
            <a:endParaRPr/>
          </a:p>
        </p:txBody>
      </p:sp>
      <p:sp>
        <p:nvSpPr>
          <p:cNvPr id="94" name="Google Shape;94;p1: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2: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marR="0" lvl="0" indent="0" algn="l" rtl="0">
              <a:lnSpc>
                <a:spcPct val="100000"/>
              </a:lnSpc>
              <a:spcBef>
                <a:spcPts val="0"/>
              </a:spcBef>
              <a:spcAft>
                <a:spcPts val="0"/>
              </a:spcAft>
              <a:buClr>
                <a:schemeClr val="dk1"/>
              </a:buClr>
              <a:buSzPts val="1200"/>
              <a:buFont typeface="Calibri"/>
              <a:buNone/>
            </a:pPr>
            <a:r>
              <a:rPr lang="en-US"/>
              <a:t>Take a brief moment to ask for questions regarding this part of the presentation. </a:t>
            </a:r>
            <a:endParaRPr/>
          </a:p>
          <a:p>
            <a:pPr marL="0" lvl="0" indent="0" algn="l" rtl="0">
              <a:spcBef>
                <a:spcPts val="0"/>
              </a:spcBef>
              <a:spcAft>
                <a:spcPts val="0"/>
              </a:spcAft>
              <a:buNone/>
            </a:pPr>
            <a:endParaRPr/>
          </a:p>
        </p:txBody>
      </p:sp>
      <p:sp>
        <p:nvSpPr>
          <p:cNvPr id="110" name="Google Shape;110;p2: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3: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3: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171450" lvl="0" indent="-171450" algn="l" rtl="0">
              <a:spcBef>
                <a:spcPts val="0"/>
              </a:spcBef>
              <a:spcAft>
                <a:spcPts val="0"/>
              </a:spcAft>
              <a:buClr>
                <a:schemeClr val="dk1"/>
              </a:buClr>
              <a:buSzPts val="1200"/>
              <a:buFont typeface="Noto Sans Symbols"/>
              <a:buChar char="⮚"/>
            </a:pPr>
            <a:r>
              <a:rPr lang="en-US"/>
              <a:t>Discussion of your school grade emphasizing the comparisons provided by the state on the report card. The expected levels of proficiency are provided on the state report card with the comparison of the statewide benchmark scores.</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Noto Sans Symbols"/>
              <a:buChar char="⮚"/>
            </a:pPr>
            <a:r>
              <a:rPr lang="en-US"/>
              <a:t>The school’s identified curriculum is what is required by the state/district/school to be used in the Core Curriculum areas. You may also identify additional programs/curriculum that is used across all curriculum areas such as AVID.</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Noto Sans Symbols"/>
              <a:buChar char="⮚"/>
            </a:pPr>
            <a:r>
              <a:rPr lang="en-US"/>
              <a:t>Please identify assessments required by the state/district and any used at the school level to inform instruction and program.</a:t>
            </a:r>
            <a:endParaRPr/>
          </a:p>
          <a:p>
            <a:pPr marL="0" lvl="0" indent="0" algn="l" rtl="0">
              <a:spcBef>
                <a:spcPts val="0"/>
              </a:spcBef>
              <a:spcAft>
                <a:spcPts val="0"/>
              </a:spcAft>
              <a:buNone/>
            </a:pPr>
            <a:endParaRPr/>
          </a:p>
          <a:p>
            <a:pPr marL="0" lvl="0" indent="0" algn="l" rtl="0">
              <a:spcBef>
                <a:spcPts val="0"/>
              </a:spcBef>
              <a:spcAft>
                <a:spcPts val="0"/>
              </a:spcAft>
              <a:buNone/>
            </a:pPr>
            <a:r>
              <a:rPr lang="en-US"/>
              <a:t>***(Optional) Add slide here with the school report card from the PED website (http://www.ped.state.nm.us/ped/index.html)</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21" name="Google Shape;121;p3: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4:notes"/>
          <p:cNvSpPr txBox="1">
            <a:spLocks noGrp="1"/>
          </p:cNvSpPr>
          <p:nvPr>
            <p:ph type="body" idx="1"/>
          </p:nvPr>
        </p:nvSpPr>
        <p:spPr>
          <a:xfrm>
            <a:off x="701041" y="4415791"/>
            <a:ext cx="5608200" cy="4183500"/>
          </a:xfrm>
          <a:prstGeom prst="rect">
            <a:avLst/>
          </a:prstGeom>
          <a:noFill/>
          <a:ln>
            <a:noFill/>
          </a:ln>
        </p:spPr>
        <p:txBody>
          <a:bodyPr spcFirstLastPara="1" wrap="square" lIns="92625" tIns="46300" rIns="92625" bIns="463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28" name="Google Shape;128;p4:notes"/>
          <p:cNvSpPr txBox="1">
            <a:spLocks noGrp="1"/>
          </p:cNvSpPr>
          <p:nvPr>
            <p:ph type="sldNum" idx="12"/>
          </p:nvPr>
        </p:nvSpPr>
        <p:spPr>
          <a:xfrm>
            <a:off x="3970941" y="8829969"/>
            <a:ext cx="3037800" cy="464700"/>
          </a:xfrm>
          <a:prstGeom prst="rect">
            <a:avLst/>
          </a:prstGeom>
          <a:noFill/>
          <a:ln>
            <a:noFill/>
          </a:ln>
        </p:spPr>
        <p:txBody>
          <a:bodyPr spcFirstLastPara="1" wrap="square" lIns="92625" tIns="46300" rIns="92625" bIns="463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5: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91440" lvl="2" indent="0" algn="l" rtl="0">
              <a:lnSpc>
                <a:spcPct val="114000"/>
              </a:lnSpc>
              <a:spcBef>
                <a:spcPts val="0"/>
              </a:spcBef>
              <a:spcAft>
                <a:spcPts val="0"/>
              </a:spcAft>
              <a:buClr>
                <a:schemeClr val="dk1"/>
              </a:buClr>
              <a:buSzPts val="2400"/>
              <a:buFont typeface="Noto Sans Symbols"/>
              <a:buNone/>
            </a:pPr>
            <a:endParaRPr sz="2400">
              <a:solidFill>
                <a:schemeClr val="dk1"/>
              </a:solidFill>
              <a:latin typeface="Helvetica Neue"/>
              <a:ea typeface="Helvetica Neue"/>
              <a:cs typeface="Helvetica Neue"/>
              <a:sym typeface="Helvetica Neue"/>
            </a:endParaRPr>
          </a:p>
          <a:p>
            <a:pPr marL="91440" lvl="2" indent="0" algn="l" rtl="0">
              <a:lnSpc>
                <a:spcPct val="114000"/>
              </a:lnSpc>
              <a:spcBef>
                <a:spcPts val="0"/>
              </a:spcBef>
              <a:spcAft>
                <a:spcPts val="0"/>
              </a:spcAft>
              <a:buClr>
                <a:schemeClr val="dk1"/>
              </a:buClr>
              <a:buSzPts val="2400"/>
              <a:buFont typeface="Noto Sans Symbols"/>
              <a:buNone/>
            </a:pPr>
            <a:endParaRPr sz="240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135" name="Google Shape;135;p5: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6: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6: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marR="0" lvl="0" indent="0" algn="l" rtl="0">
              <a:lnSpc>
                <a:spcPct val="80000"/>
              </a:lnSpc>
              <a:spcBef>
                <a:spcPts val="0"/>
              </a:spcBef>
              <a:spcAft>
                <a:spcPts val="0"/>
              </a:spcAft>
              <a:buClr>
                <a:schemeClr val="dk1"/>
              </a:buClr>
              <a:buSzPts val="1295"/>
              <a:buFont typeface="Calibri"/>
              <a:buNone/>
            </a:pPr>
            <a:r>
              <a:rPr lang="en-US" sz="1295">
                <a:solidFill>
                  <a:schemeClr val="dk1"/>
                </a:solidFill>
                <a:latin typeface="Calibri"/>
                <a:ea typeface="Calibri"/>
                <a:cs typeface="Calibri"/>
                <a:sym typeface="Calibri"/>
              </a:rPr>
              <a:t>Give families an idea of how funds will be used at your school for this school year</a:t>
            </a:r>
            <a:r>
              <a:rPr lang="en-US" sz="1295">
                <a:solidFill>
                  <a:srgbClr val="FF0000"/>
                </a:solidFill>
                <a:latin typeface="Calibri"/>
                <a:ea typeface="Calibri"/>
                <a:cs typeface="Calibri"/>
                <a:sym typeface="Calibri"/>
              </a:rPr>
              <a:t>. Dollar amounts do not have to be attached to this slide, however, they can be attached if you choose. The budget is approved in the spring for the next school year. Remind them that they will be invited to be a part of the decisions for the next budget in the spring. Presenting the budget to parents does not mean that there needs to be consensus on how the budget is allocated but opportunity needs to be provided for families to have a voice in how the budget is spent.</a:t>
            </a:r>
            <a:endParaRPr/>
          </a:p>
          <a:p>
            <a:pPr marL="0" marR="0" lvl="0" indent="0" algn="l" rtl="0">
              <a:lnSpc>
                <a:spcPct val="80000"/>
              </a:lnSpc>
              <a:spcBef>
                <a:spcPts val="0"/>
              </a:spcBef>
              <a:spcAft>
                <a:spcPts val="0"/>
              </a:spcAft>
              <a:buClr>
                <a:schemeClr val="dk1"/>
              </a:buClr>
              <a:buSzPts val="1295"/>
              <a:buFont typeface="Calibri"/>
              <a:buNone/>
            </a:pPr>
            <a:endParaRPr sz="1295">
              <a:solidFill>
                <a:srgbClr val="FF0000"/>
              </a:solidFill>
              <a:latin typeface="Calibri"/>
              <a:ea typeface="Calibri"/>
              <a:cs typeface="Calibri"/>
              <a:sym typeface="Calibri"/>
            </a:endParaRPr>
          </a:p>
          <a:p>
            <a:pPr marL="0" marR="0" lvl="0" indent="0" algn="l" rtl="0">
              <a:lnSpc>
                <a:spcPct val="80000"/>
              </a:lnSpc>
              <a:spcBef>
                <a:spcPts val="0"/>
              </a:spcBef>
              <a:spcAft>
                <a:spcPts val="0"/>
              </a:spcAft>
              <a:buClr>
                <a:schemeClr val="dk1"/>
              </a:buClr>
              <a:buSzPts val="1295"/>
              <a:buFont typeface="Calibri"/>
              <a:buNone/>
            </a:pPr>
            <a:endParaRPr sz="1295">
              <a:solidFill>
                <a:srgbClr val="FF0000"/>
              </a:solidFill>
              <a:latin typeface="Calibri"/>
              <a:ea typeface="Calibri"/>
              <a:cs typeface="Calibri"/>
              <a:sym typeface="Calibri"/>
            </a:endParaRPr>
          </a:p>
          <a:p>
            <a:pPr marL="91440" lvl="2" indent="0" algn="l" rtl="0">
              <a:lnSpc>
                <a:spcPct val="94000"/>
              </a:lnSpc>
              <a:spcBef>
                <a:spcPts val="0"/>
              </a:spcBef>
              <a:spcAft>
                <a:spcPts val="0"/>
              </a:spcAft>
              <a:buClr>
                <a:schemeClr val="dk1"/>
              </a:buClr>
              <a:buSzPts val="1295"/>
              <a:buFont typeface="Noto Sans Symbols"/>
              <a:buNone/>
            </a:pPr>
            <a:r>
              <a:rPr lang="en-US" sz="1295">
                <a:solidFill>
                  <a:schemeClr val="dk1"/>
                </a:solidFill>
                <a:latin typeface="Calibri"/>
                <a:ea typeface="Calibri"/>
                <a:cs typeface="Calibri"/>
                <a:sym typeface="Calibri"/>
              </a:rPr>
              <a:t>Here are some ideas/ways Title I funds may be used at your school:</a:t>
            </a:r>
            <a:endParaRPr/>
          </a:p>
          <a:p>
            <a:pPr marL="91440" lvl="2" indent="0" algn="l" rtl="0">
              <a:lnSpc>
                <a:spcPct val="94000"/>
              </a:lnSpc>
              <a:spcBef>
                <a:spcPts val="0"/>
              </a:spcBef>
              <a:spcAft>
                <a:spcPts val="0"/>
              </a:spcAft>
              <a:buClr>
                <a:schemeClr val="dk1"/>
              </a:buClr>
              <a:buSzPts val="1295"/>
              <a:buFont typeface="Noto Sans Symbols"/>
              <a:buNone/>
            </a:pPr>
            <a:endParaRPr sz="1295">
              <a:solidFill>
                <a:schemeClr val="dk1"/>
              </a:solidFill>
              <a:latin typeface="Calibri"/>
              <a:ea typeface="Calibri"/>
              <a:cs typeface="Calibri"/>
              <a:sym typeface="Calibri"/>
            </a:endParaRPr>
          </a:p>
          <a:p>
            <a:pPr marL="434340" lvl="2" indent="-342900" algn="l" rtl="0">
              <a:lnSpc>
                <a:spcPct val="94000"/>
              </a:lnSpc>
              <a:spcBef>
                <a:spcPts val="0"/>
              </a:spcBef>
              <a:spcAft>
                <a:spcPts val="0"/>
              </a:spcAft>
              <a:buClr>
                <a:schemeClr val="dk1"/>
              </a:buClr>
              <a:buSzPts val="1295"/>
              <a:buFont typeface="Noto Sans Symbols"/>
              <a:buChar char="⮚"/>
            </a:pPr>
            <a:r>
              <a:rPr lang="en-US" sz="1295">
                <a:solidFill>
                  <a:schemeClr val="dk1"/>
                </a:solidFill>
                <a:latin typeface="Calibri"/>
                <a:ea typeface="Calibri"/>
                <a:cs typeface="Calibri"/>
                <a:sym typeface="Calibri"/>
              </a:rPr>
              <a:t>A reading or math specialist to help students at greatest risk of failing (could be a pull out program or the teacher could work in many classrooms with at risk students)</a:t>
            </a:r>
            <a:endParaRPr/>
          </a:p>
          <a:p>
            <a:pPr marL="434340" lvl="2" indent="-342900" algn="l" rtl="0">
              <a:lnSpc>
                <a:spcPct val="94000"/>
              </a:lnSpc>
              <a:spcBef>
                <a:spcPts val="0"/>
              </a:spcBef>
              <a:spcAft>
                <a:spcPts val="0"/>
              </a:spcAft>
              <a:buClr>
                <a:schemeClr val="dk1"/>
              </a:buClr>
              <a:buSzPts val="1295"/>
              <a:buFont typeface="Noto Sans Symbols"/>
              <a:buChar char="⮚"/>
            </a:pPr>
            <a:r>
              <a:rPr lang="en-US" sz="1295">
                <a:solidFill>
                  <a:schemeClr val="dk1"/>
                </a:solidFill>
                <a:latin typeface="Calibri"/>
                <a:ea typeface="Calibri"/>
                <a:cs typeface="Calibri"/>
                <a:sym typeface="Calibri"/>
              </a:rPr>
              <a:t>Extra teachers to lower pupil teacher ratio </a:t>
            </a:r>
            <a:endParaRPr/>
          </a:p>
          <a:p>
            <a:pPr marL="434340" lvl="2" indent="-342900" algn="l" rtl="0">
              <a:lnSpc>
                <a:spcPct val="94000"/>
              </a:lnSpc>
              <a:spcBef>
                <a:spcPts val="0"/>
              </a:spcBef>
              <a:spcAft>
                <a:spcPts val="0"/>
              </a:spcAft>
              <a:buClr>
                <a:schemeClr val="dk1"/>
              </a:buClr>
              <a:buSzPts val="1295"/>
              <a:buFont typeface="Noto Sans Symbols"/>
              <a:buChar char="⮚"/>
            </a:pPr>
            <a:r>
              <a:rPr lang="en-US" sz="1295">
                <a:solidFill>
                  <a:schemeClr val="dk1"/>
                </a:solidFill>
                <a:latin typeface="Calibri"/>
                <a:ea typeface="Calibri"/>
                <a:cs typeface="Calibri"/>
                <a:sym typeface="Calibri"/>
              </a:rPr>
              <a:t>Educational assistants to provide additional support to students in the classroom including language help for non-English speaking students </a:t>
            </a:r>
            <a:endParaRPr/>
          </a:p>
          <a:p>
            <a:pPr marL="434340" lvl="2" indent="-342900" algn="l" rtl="0">
              <a:lnSpc>
                <a:spcPct val="94000"/>
              </a:lnSpc>
              <a:spcBef>
                <a:spcPts val="0"/>
              </a:spcBef>
              <a:spcAft>
                <a:spcPts val="0"/>
              </a:spcAft>
              <a:buClr>
                <a:schemeClr val="dk1"/>
              </a:buClr>
              <a:buSzPts val="1295"/>
              <a:buFont typeface="Noto Sans Symbols"/>
              <a:buChar char="⮚"/>
            </a:pPr>
            <a:r>
              <a:rPr lang="en-US" sz="1295">
                <a:solidFill>
                  <a:schemeClr val="dk1"/>
                </a:solidFill>
                <a:latin typeface="Calibri"/>
                <a:ea typeface="Calibri"/>
                <a:cs typeface="Calibri"/>
                <a:sym typeface="Calibri"/>
              </a:rPr>
              <a:t>Family Liaisons</a:t>
            </a:r>
            <a:endParaRPr/>
          </a:p>
          <a:p>
            <a:pPr marL="434340" lvl="2" indent="-342900" algn="l" rtl="0">
              <a:lnSpc>
                <a:spcPct val="94000"/>
              </a:lnSpc>
              <a:spcBef>
                <a:spcPts val="0"/>
              </a:spcBef>
              <a:spcAft>
                <a:spcPts val="0"/>
              </a:spcAft>
              <a:buClr>
                <a:schemeClr val="dk1"/>
              </a:buClr>
              <a:buSzPts val="1295"/>
              <a:buFont typeface="Noto Sans Symbols"/>
              <a:buChar char="⮚"/>
            </a:pPr>
            <a:r>
              <a:rPr lang="en-US" sz="1295">
                <a:latin typeface="Calibri"/>
                <a:ea typeface="Calibri"/>
                <a:cs typeface="Calibri"/>
                <a:sym typeface="Calibri"/>
              </a:rPr>
              <a:t>Staff Professional Development</a:t>
            </a:r>
            <a:endParaRPr sz="1295">
              <a:solidFill>
                <a:schemeClr val="dk1"/>
              </a:solidFill>
              <a:latin typeface="Calibri"/>
              <a:ea typeface="Calibri"/>
              <a:cs typeface="Calibri"/>
              <a:sym typeface="Calibri"/>
            </a:endParaRPr>
          </a:p>
          <a:p>
            <a:pPr marL="434340" lvl="2" indent="-342900" algn="l" rtl="0">
              <a:lnSpc>
                <a:spcPct val="94000"/>
              </a:lnSpc>
              <a:spcBef>
                <a:spcPts val="0"/>
              </a:spcBef>
              <a:spcAft>
                <a:spcPts val="0"/>
              </a:spcAft>
              <a:buClr>
                <a:schemeClr val="dk1"/>
              </a:buClr>
              <a:buSzPts val="1295"/>
              <a:buFont typeface="Noto Sans Symbols"/>
              <a:buChar char="⮚"/>
            </a:pPr>
            <a:r>
              <a:rPr lang="en-US" sz="1295">
                <a:solidFill>
                  <a:schemeClr val="dk1"/>
                </a:solidFill>
                <a:latin typeface="Calibri"/>
                <a:ea typeface="Calibri"/>
                <a:cs typeface="Calibri"/>
                <a:sym typeface="Calibri"/>
              </a:rPr>
              <a:t>Computers, software, books and materials that are not provided by state or district funds.</a:t>
            </a:r>
            <a:endParaRPr/>
          </a:p>
          <a:p>
            <a:pPr marL="434340" lvl="2" indent="-342900" algn="l" rtl="0">
              <a:lnSpc>
                <a:spcPct val="94000"/>
              </a:lnSpc>
              <a:spcBef>
                <a:spcPts val="0"/>
              </a:spcBef>
              <a:spcAft>
                <a:spcPts val="0"/>
              </a:spcAft>
              <a:buClr>
                <a:schemeClr val="dk1"/>
              </a:buClr>
              <a:buSzPts val="1295"/>
              <a:buFont typeface="Noto Sans Symbols"/>
              <a:buChar char="⮚"/>
            </a:pPr>
            <a:r>
              <a:rPr lang="en-US" sz="1295">
                <a:latin typeface="Calibri"/>
                <a:ea typeface="Calibri"/>
                <a:cs typeface="Calibri"/>
                <a:sym typeface="Calibri"/>
              </a:rPr>
              <a:t>Extended Day Programs</a:t>
            </a:r>
            <a:endParaRPr sz="1295">
              <a:solidFill>
                <a:schemeClr val="dk1"/>
              </a:solidFill>
              <a:latin typeface="Calibri"/>
              <a:ea typeface="Calibri"/>
              <a:cs typeface="Calibri"/>
              <a:sym typeface="Calibri"/>
            </a:endParaRPr>
          </a:p>
          <a:p>
            <a:pPr marL="0" marR="0" lvl="0" indent="0" algn="l" rtl="0">
              <a:lnSpc>
                <a:spcPct val="80000"/>
              </a:lnSpc>
              <a:spcBef>
                <a:spcPts val="0"/>
              </a:spcBef>
              <a:spcAft>
                <a:spcPts val="0"/>
              </a:spcAft>
              <a:buClr>
                <a:schemeClr val="dk1"/>
              </a:buClr>
              <a:buSzPts val="1110"/>
              <a:buFont typeface="Calibri"/>
              <a:buNone/>
            </a:pPr>
            <a:endParaRPr sz="1110">
              <a:solidFill>
                <a:srgbClr val="FF0000"/>
              </a:solidFill>
              <a:latin typeface="Helvetica Neue"/>
              <a:ea typeface="Helvetica Neue"/>
              <a:cs typeface="Helvetica Neue"/>
              <a:sym typeface="Helvetica Neue"/>
            </a:endParaRPr>
          </a:p>
          <a:p>
            <a:pPr marL="0" lvl="0" indent="0" algn="l" rtl="0">
              <a:lnSpc>
                <a:spcPct val="80000"/>
              </a:lnSpc>
              <a:spcBef>
                <a:spcPts val="0"/>
              </a:spcBef>
              <a:spcAft>
                <a:spcPts val="0"/>
              </a:spcAft>
              <a:buNone/>
            </a:pPr>
            <a:endParaRPr sz="1110"/>
          </a:p>
        </p:txBody>
      </p:sp>
      <p:sp>
        <p:nvSpPr>
          <p:cNvPr id="148" name="Google Shape;148;p6: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7: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spcBef>
                <a:spcPts val="0"/>
              </a:spcBef>
              <a:spcAft>
                <a:spcPts val="0"/>
              </a:spcAft>
              <a:buNone/>
            </a:pPr>
            <a:r>
              <a:rPr lang="en-US" sz="1200"/>
              <a:t>Fill in the amount for the Family Engagement Title I budget only.</a:t>
            </a:r>
            <a:endParaRPr/>
          </a:p>
          <a:p>
            <a:pPr marL="0" lvl="0" indent="0" algn="l" rtl="0">
              <a:spcBef>
                <a:spcPts val="0"/>
              </a:spcBef>
              <a:spcAft>
                <a:spcPts val="0"/>
              </a:spcAft>
              <a:buNone/>
            </a:pPr>
            <a:endParaRPr sz="1200"/>
          </a:p>
          <a:p>
            <a:pPr marL="0" lvl="0" indent="0" algn="l" rtl="0">
              <a:spcBef>
                <a:spcPts val="0"/>
              </a:spcBef>
              <a:spcAft>
                <a:spcPts val="0"/>
              </a:spcAft>
              <a:buNone/>
            </a:pPr>
            <a:r>
              <a:rPr lang="en-US" sz="1200"/>
              <a:t>You may add to or delete from the list of ways Family Engagement money can be used. </a:t>
            </a:r>
            <a:endParaRPr sz="1200"/>
          </a:p>
        </p:txBody>
      </p:sp>
      <p:sp>
        <p:nvSpPr>
          <p:cNvPr id="157" name="Google Shape;157;p7: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8: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8: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lnSpc>
                <a:spcPct val="80000"/>
              </a:lnSpc>
              <a:spcBef>
                <a:spcPts val="0"/>
              </a:spcBef>
              <a:spcAft>
                <a:spcPts val="0"/>
              </a:spcAft>
              <a:buNone/>
            </a:pPr>
            <a:r>
              <a:rPr lang="en-US" sz="1020">
                <a:latin typeface="Calibri"/>
                <a:ea typeface="Calibri"/>
                <a:cs typeface="Calibri"/>
                <a:sym typeface="Calibri"/>
              </a:rPr>
              <a:t>Fill in as many contacts as needed:</a:t>
            </a:r>
            <a:endParaRPr/>
          </a:p>
          <a:p>
            <a:pPr marL="0" lvl="0" indent="0" algn="l" rtl="0">
              <a:lnSpc>
                <a:spcPct val="80000"/>
              </a:lnSpc>
              <a:spcBef>
                <a:spcPts val="0"/>
              </a:spcBef>
              <a:spcAft>
                <a:spcPts val="0"/>
              </a:spcAft>
              <a:buNone/>
            </a:pPr>
            <a:r>
              <a:rPr lang="en-US" sz="1020">
                <a:latin typeface="Calibri"/>
                <a:ea typeface="Calibri"/>
                <a:cs typeface="Calibri"/>
                <a:sym typeface="Calibri"/>
              </a:rPr>
              <a:t>Examples of contacts are:</a:t>
            </a:r>
            <a:endParaRPr/>
          </a:p>
          <a:p>
            <a:pPr marL="171450" lvl="0" indent="-171450" algn="l" rtl="0">
              <a:lnSpc>
                <a:spcPct val="80000"/>
              </a:lnSpc>
              <a:spcBef>
                <a:spcPts val="0"/>
              </a:spcBef>
              <a:spcAft>
                <a:spcPts val="0"/>
              </a:spcAft>
              <a:buClr>
                <a:schemeClr val="dk1"/>
              </a:buClr>
              <a:buSzPts val="1020"/>
              <a:buFont typeface="Noto Sans Symbols"/>
              <a:buChar char="⮚"/>
            </a:pPr>
            <a:r>
              <a:rPr lang="en-US" sz="1020">
                <a:latin typeface="Calibri"/>
                <a:ea typeface="Calibri"/>
                <a:cs typeface="Calibri"/>
                <a:sym typeface="Calibri"/>
              </a:rPr>
              <a:t>Principal</a:t>
            </a:r>
            <a:endParaRPr/>
          </a:p>
          <a:p>
            <a:pPr marL="171450" lvl="0" indent="-171450" algn="l" rtl="0">
              <a:lnSpc>
                <a:spcPct val="80000"/>
              </a:lnSpc>
              <a:spcBef>
                <a:spcPts val="0"/>
              </a:spcBef>
              <a:spcAft>
                <a:spcPts val="0"/>
              </a:spcAft>
              <a:buClr>
                <a:schemeClr val="dk1"/>
              </a:buClr>
              <a:buSzPts val="1020"/>
              <a:buFont typeface="Noto Sans Symbols"/>
              <a:buChar char="⮚"/>
            </a:pPr>
            <a:r>
              <a:rPr lang="en-US" sz="1020">
                <a:latin typeface="Calibri"/>
                <a:ea typeface="Calibri"/>
                <a:cs typeface="Calibri"/>
                <a:sym typeface="Calibri"/>
              </a:rPr>
              <a:t>Family Support Liaison</a:t>
            </a:r>
            <a:endParaRPr/>
          </a:p>
          <a:p>
            <a:pPr marL="171450" lvl="0" indent="-171450" algn="l" rtl="0">
              <a:lnSpc>
                <a:spcPct val="80000"/>
              </a:lnSpc>
              <a:spcBef>
                <a:spcPts val="0"/>
              </a:spcBef>
              <a:spcAft>
                <a:spcPts val="0"/>
              </a:spcAft>
              <a:buClr>
                <a:schemeClr val="dk1"/>
              </a:buClr>
              <a:buSzPts val="1020"/>
              <a:buFont typeface="Noto Sans Symbols"/>
              <a:buChar char="⮚"/>
            </a:pPr>
            <a:r>
              <a:rPr lang="en-US" sz="1020">
                <a:latin typeface="Calibri"/>
                <a:ea typeface="Calibri"/>
                <a:cs typeface="Calibri"/>
                <a:sym typeface="Calibri"/>
              </a:rPr>
              <a:t>Family engagement committee chair </a:t>
            </a:r>
            <a:endParaRPr/>
          </a:p>
          <a:p>
            <a:pPr marL="171450" lvl="0" indent="-171450" algn="l" rtl="0">
              <a:lnSpc>
                <a:spcPct val="80000"/>
              </a:lnSpc>
              <a:spcBef>
                <a:spcPts val="0"/>
              </a:spcBef>
              <a:spcAft>
                <a:spcPts val="0"/>
              </a:spcAft>
              <a:buClr>
                <a:schemeClr val="dk1"/>
              </a:buClr>
              <a:buSzPts val="1020"/>
              <a:buFont typeface="Noto Sans Symbols"/>
              <a:buChar char="⮚"/>
            </a:pPr>
            <a:r>
              <a:rPr lang="en-US" sz="1020">
                <a:latin typeface="Calibri"/>
                <a:ea typeface="Calibri"/>
                <a:cs typeface="Calibri"/>
                <a:sym typeface="Calibri"/>
              </a:rPr>
              <a:t>Parent organizations officers/volunteers (PTA, PTO, PFO…if this applies)</a:t>
            </a:r>
            <a:endParaRPr/>
          </a:p>
          <a:p>
            <a:pPr marL="171450" lvl="0" indent="-106680" algn="l" rtl="0">
              <a:lnSpc>
                <a:spcPct val="80000"/>
              </a:lnSpc>
              <a:spcBef>
                <a:spcPts val="0"/>
              </a:spcBef>
              <a:spcAft>
                <a:spcPts val="0"/>
              </a:spcAft>
              <a:buClr>
                <a:schemeClr val="dk1"/>
              </a:buClr>
              <a:buSzPts val="1020"/>
              <a:buFont typeface="Noto Sans Symbols"/>
              <a:buNone/>
            </a:pPr>
            <a:endParaRPr sz="1020">
              <a:latin typeface="Calibri"/>
              <a:ea typeface="Calibri"/>
              <a:cs typeface="Calibri"/>
              <a:sym typeface="Calibri"/>
            </a:endParaRPr>
          </a:p>
          <a:p>
            <a:pPr marL="0" lvl="0" indent="0" algn="l" rtl="0">
              <a:lnSpc>
                <a:spcPct val="80000"/>
              </a:lnSpc>
              <a:spcBef>
                <a:spcPts val="0"/>
              </a:spcBef>
              <a:spcAft>
                <a:spcPts val="0"/>
              </a:spcAft>
              <a:buClr>
                <a:schemeClr val="dk1"/>
              </a:buClr>
              <a:buSzPts val="1020"/>
              <a:buFont typeface="Noto Sans Symbols"/>
              <a:buNone/>
            </a:pPr>
            <a:r>
              <a:rPr lang="en-US" sz="1020">
                <a:latin typeface="Calibri"/>
                <a:ea typeface="Calibri"/>
                <a:cs typeface="Calibri"/>
                <a:sym typeface="Calibri"/>
              </a:rPr>
              <a:t>***(Optional) Add a slide here to present ideas for ways in which parents may volunteer at the school. You may want to highlight or distinctly mark areas that will require a background check for the parent. Title I funds may be used to pay for background checks as necessary. Your school’s Title I Support Resource Teacher and funding technician will be able to assist with this request. Here are some ideas you can choose from to list as ways to volunteer. Please choose the areas in which you and your staff are comfortable in receiving and training parents/families to be volunteers:</a:t>
            </a:r>
            <a:endParaRPr/>
          </a:p>
          <a:p>
            <a:pPr marL="0" lvl="0" indent="0" algn="l" rtl="0">
              <a:lnSpc>
                <a:spcPct val="80000"/>
              </a:lnSpc>
              <a:spcBef>
                <a:spcPts val="0"/>
              </a:spcBef>
              <a:spcAft>
                <a:spcPts val="0"/>
              </a:spcAft>
              <a:buClr>
                <a:schemeClr val="dk1"/>
              </a:buClr>
              <a:buSzPts val="1020"/>
              <a:buFont typeface="Noto Sans Symbols"/>
              <a:buNone/>
            </a:pPr>
            <a:endParaRPr sz="1020">
              <a:latin typeface="Calibri"/>
              <a:ea typeface="Calibri"/>
              <a:cs typeface="Calibri"/>
              <a:sym typeface="Calibri"/>
            </a:endParaRPr>
          </a:p>
          <a:p>
            <a:pPr marL="342900" lvl="0" indent="-342900" algn="l" rtl="0">
              <a:lnSpc>
                <a:spcPct val="80000"/>
              </a:lnSpc>
              <a:spcBef>
                <a:spcPts val="0"/>
              </a:spcBef>
              <a:spcAft>
                <a:spcPts val="0"/>
              </a:spcAft>
              <a:buClr>
                <a:schemeClr val="dk1"/>
              </a:buClr>
              <a:buSzPts val="1020"/>
              <a:buFont typeface="Noto Sans Symbols"/>
              <a:buChar char="⮚"/>
            </a:pPr>
            <a:r>
              <a:rPr lang="en-US" sz="1020" b="0">
                <a:solidFill>
                  <a:schemeClr val="dk1"/>
                </a:solidFill>
                <a:latin typeface="Calibri"/>
                <a:ea typeface="Calibri"/>
                <a:cs typeface="Calibri"/>
                <a:sym typeface="Calibri"/>
              </a:rPr>
              <a:t>Working with:</a:t>
            </a:r>
            <a:endParaRPr/>
          </a:p>
          <a:p>
            <a:pPr marL="1257300" lvl="2" indent="-342900" algn="l" rtl="0">
              <a:lnSpc>
                <a:spcPct val="80000"/>
              </a:lnSpc>
              <a:spcBef>
                <a:spcPts val="0"/>
              </a:spcBef>
              <a:spcAft>
                <a:spcPts val="0"/>
              </a:spcAft>
              <a:buClr>
                <a:schemeClr val="dk1"/>
              </a:buClr>
              <a:buSzPts val="1020"/>
              <a:buFont typeface="Noto Sans Symbols"/>
              <a:buChar char="⮚"/>
            </a:pPr>
            <a:r>
              <a:rPr lang="en-US" sz="1020">
                <a:solidFill>
                  <a:schemeClr val="dk1"/>
                </a:solidFill>
                <a:latin typeface="Calibri"/>
                <a:ea typeface="Calibri"/>
                <a:cs typeface="Calibri"/>
                <a:sym typeface="Calibri"/>
              </a:rPr>
              <a:t>Classroom teachers</a:t>
            </a:r>
            <a:endParaRPr/>
          </a:p>
          <a:p>
            <a:pPr marL="1257300" lvl="2" indent="-342900" algn="l" rtl="0">
              <a:lnSpc>
                <a:spcPct val="80000"/>
              </a:lnSpc>
              <a:spcBef>
                <a:spcPts val="0"/>
              </a:spcBef>
              <a:spcAft>
                <a:spcPts val="0"/>
              </a:spcAft>
              <a:buClr>
                <a:schemeClr val="dk1"/>
              </a:buClr>
              <a:buSzPts val="1020"/>
              <a:buFont typeface="Noto Sans Symbols"/>
              <a:buChar char="⮚"/>
            </a:pPr>
            <a:r>
              <a:rPr lang="en-US" sz="1020" b="0">
                <a:solidFill>
                  <a:schemeClr val="dk1"/>
                </a:solidFill>
                <a:latin typeface="Calibri"/>
                <a:ea typeface="Calibri"/>
                <a:cs typeface="Calibri"/>
                <a:sym typeface="Calibri"/>
              </a:rPr>
              <a:t>Office staff</a:t>
            </a:r>
            <a:endParaRPr/>
          </a:p>
          <a:p>
            <a:pPr marL="1257300" lvl="2" indent="-342900" algn="l" rtl="0">
              <a:lnSpc>
                <a:spcPct val="80000"/>
              </a:lnSpc>
              <a:spcBef>
                <a:spcPts val="0"/>
              </a:spcBef>
              <a:spcAft>
                <a:spcPts val="0"/>
              </a:spcAft>
              <a:buClr>
                <a:schemeClr val="dk1"/>
              </a:buClr>
              <a:buSzPts val="1020"/>
              <a:buFont typeface="Noto Sans Symbols"/>
              <a:buChar char="⮚"/>
            </a:pPr>
            <a:r>
              <a:rPr lang="en-US" sz="1020">
                <a:solidFill>
                  <a:schemeClr val="dk1"/>
                </a:solidFill>
                <a:latin typeface="Calibri"/>
                <a:ea typeface="Calibri"/>
                <a:cs typeface="Calibri"/>
                <a:sym typeface="Calibri"/>
              </a:rPr>
              <a:t>School nurse</a:t>
            </a:r>
            <a:endParaRPr/>
          </a:p>
          <a:p>
            <a:pPr marL="1257300" lvl="2" indent="-342900" algn="l" rtl="0">
              <a:lnSpc>
                <a:spcPct val="80000"/>
              </a:lnSpc>
              <a:spcBef>
                <a:spcPts val="0"/>
              </a:spcBef>
              <a:spcAft>
                <a:spcPts val="0"/>
              </a:spcAft>
              <a:buClr>
                <a:schemeClr val="dk1"/>
              </a:buClr>
              <a:buSzPts val="1020"/>
              <a:buFont typeface="Noto Sans Symbols"/>
              <a:buChar char="⮚"/>
            </a:pPr>
            <a:r>
              <a:rPr lang="en-US" sz="1020">
                <a:solidFill>
                  <a:schemeClr val="dk1"/>
                </a:solidFill>
                <a:latin typeface="Calibri"/>
                <a:ea typeface="Calibri"/>
                <a:cs typeface="Calibri"/>
                <a:sym typeface="Calibri"/>
              </a:rPr>
              <a:t>Librarian</a:t>
            </a:r>
            <a:endParaRPr/>
          </a:p>
          <a:p>
            <a:pPr marL="1257300" lvl="2" indent="-342900" algn="l" rtl="0">
              <a:lnSpc>
                <a:spcPct val="80000"/>
              </a:lnSpc>
              <a:spcBef>
                <a:spcPts val="0"/>
              </a:spcBef>
              <a:spcAft>
                <a:spcPts val="0"/>
              </a:spcAft>
              <a:buClr>
                <a:schemeClr val="dk1"/>
              </a:buClr>
              <a:buSzPts val="1020"/>
              <a:buFont typeface="Noto Sans Symbols"/>
              <a:buChar char="⮚"/>
            </a:pPr>
            <a:r>
              <a:rPr lang="en-US" sz="1020" b="0">
                <a:solidFill>
                  <a:schemeClr val="dk1"/>
                </a:solidFill>
                <a:latin typeface="Calibri"/>
                <a:ea typeface="Calibri"/>
                <a:cs typeface="Calibri"/>
                <a:sym typeface="Calibri"/>
              </a:rPr>
              <a:t>School beautification projects</a:t>
            </a:r>
            <a:endParaRPr/>
          </a:p>
          <a:p>
            <a:pPr marL="1257300" lvl="2" indent="-342900" algn="l" rtl="0">
              <a:lnSpc>
                <a:spcPct val="80000"/>
              </a:lnSpc>
              <a:spcBef>
                <a:spcPts val="0"/>
              </a:spcBef>
              <a:spcAft>
                <a:spcPts val="0"/>
              </a:spcAft>
              <a:buClr>
                <a:schemeClr val="dk1"/>
              </a:buClr>
              <a:buSzPts val="1020"/>
              <a:buFont typeface="Noto Sans Symbols"/>
              <a:buChar char="⮚"/>
            </a:pPr>
            <a:r>
              <a:rPr lang="en-US" sz="1020" b="0">
                <a:solidFill>
                  <a:schemeClr val="dk1"/>
                </a:solidFill>
                <a:latin typeface="Calibri"/>
                <a:ea typeface="Calibri"/>
                <a:cs typeface="Calibri"/>
                <a:sym typeface="Calibri"/>
              </a:rPr>
              <a:t>School Leadership Teams</a:t>
            </a:r>
            <a:endParaRPr/>
          </a:p>
          <a:p>
            <a:pPr marL="0" lvl="0" indent="0" algn="l" rtl="0">
              <a:lnSpc>
                <a:spcPct val="80000"/>
              </a:lnSpc>
              <a:spcBef>
                <a:spcPts val="0"/>
              </a:spcBef>
              <a:spcAft>
                <a:spcPts val="0"/>
              </a:spcAft>
              <a:buClr>
                <a:schemeClr val="dk1"/>
              </a:buClr>
              <a:buSzPts val="1020"/>
              <a:buFont typeface="Noto Sans Symbols"/>
              <a:buNone/>
            </a:pPr>
            <a:endParaRPr sz="1020">
              <a:latin typeface="Calibri"/>
              <a:ea typeface="Calibri"/>
              <a:cs typeface="Calibri"/>
              <a:sym typeface="Calibri"/>
            </a:endParaRPr>
          </a:p>
          <a:p>
            <a:pPr marL="171450" lvl="0" indent="-171450" algn="l" rtl="0">
              <a:lnSpc>
                <a:spcPct val="80000"/>
              </a:lnSpc>
              <a:spcBef>
                <a:spcPts val="0"/>
              </a:spcBef>
              <a:spcAft>
                <a:spcPts val="0"/>
              </a:spcAft>
              <a:buClr>
                <a:schemeClr val="dk1"/>
              </a:buClr>
              <a:buSzPts val="1020"/>
              <a:buFont typeface="Noto Sans Symbols"/>
              <a:buChar char="⮚"/>
            </a:pPr>
            <a:r>
              <a:rPr lang="en-US" sz="1020" b="0">
                <a:solidFill>
                  <a:schemeClr val="dk1"/>
                </a:solidFill>
                <a:latin typeface="Calibri"/>
                <a:ea typeface="Calibri"/>
                <a:cs typeface="Calibri"/>
                <a:sym typeface="Calibri"/>
              </a:rPr>
              <a:t>Greeters</a:t>
            </a:r>
            <a:endParaRPr/>
          </a:p>
          <a:p>
            <a:pPr marL="171450" lvl="0" indent="-171450" algn="l" rtl="0">
              <a:lnSpc>
                <a:spcPct val="80000"/>
              </a:lnSpc>
              <a:spcBef>
                <a:spcPts val="0"/>
              </a:spcBef>
              <a:spcAft>
                <a:spcPts val="0"/>
              </a:spcAft>
              <a:buClr>
                <a:schemeClr val="dk1"/>
              </a:buClr>
              <a:buSzPts val="1020"/>
              <a:buFont typeface="Noto Sans Symbols"/>
              <a:buChar char="⮚"/>
            </a:pPr>
            <a:r>
              <a:rPr lang="en-US" sz="1020" b="0">
                <a:solidFill>
                  <a:schemeClr val="dk1"/>
                </a:solidFill>
                <a:latin typeface="Calibri"/>
                <a:ea typeface="Calibri"/>
                <a:cs typeface="Calibri"/>
                <a:sym typeface="Calibri"/>
              </a:rPr>
              <a:t>Working with local businesses to request contributions in talent and/or materials</a:t>
            </a:r>
            <a:endParaRPr/>
          </a:p>
          <a:p>
            <a:pPr marL="171450" lvl="0" indent="-171450" algn="l" rtl="0">
              <a:lnSpc>
                <a:spcPct val="80000"/>
              </a:lnSpc>
              <a:spcBef>
                <a:spcPts val="0"/>
              </a:spcBef>
              <a:spcAft>
                <a:spcPts val="0"/>
              </a:spcAft>
              <a:buClr>
                <a:schemeClr val="dk1"/>
              </a:buClr>
              <a:buSzPts val="1020"/>
              <a:buFont typeface="Noto Sans Symbols"/>
              <a:buChar char="⮚"/>
            </a:pPr>
            <a:r>
              <a:rPr lang="en-US" sz="1020" b="0">
                <a:solidFill>
                  <a:schemeClr val="dk1"/>
                </a:solidFill>
                <a:latin typeface="Calibri"/>
                <a:ea typeface="Calibri"/>
                <a:cs typeface="Calibri"/>
                <a:sym typeface="Calibri"/>
              </a:rPr>
              <a:t>Organizing parent activities</a:t>
            </a:r>
            <a:endParaRPr/>
          </a:p>
          <a:p>
            <a:pPr marL="171450" lvl="0" indent="-171450" algn="l" rtl="0">
              <a:lnSpc>
                <a:spcPct val="80000"/>
              </a:lnSpc>
              <a:spcBef>
                <a:spcPts val="0"/>
              </a:spcBef>
              <a:spcAft>
                <a:spcPts val="0"/>
              </a:spcAft>
              <a:buClr>
                <a:schemeClr val="dk1"/>
              </a:buClr>
              <a:buSzPts val="1020"/>
              <a:buFont typeface="Noto Sans Symbols"/>
              <a:buChar char="⮚"/>
            </a:pPr>
            <a:r>
              <a:rPr lang="en-US" sz="1020" b="0">
                <a:solidFill>
                  <a:schemeClr val="dk1"/>
                </a:solidFill>
                <a:latin typeface="Calibri"/>
                <a:ea typeface="Calibri"/>
                <a:cs typeface="Calibri"/>
                <a:sym typeface="Calibri"/>
              </a:rPr>
              <a:t>Giving school tours to new parents</a:t>
            </a:r>
            <a:endParaRPr/>
          </a:p>
          <a:p>
            <a:pPr marL="171450" lvl="0" indent="-171450" algn="l" rtl="0">
              <a:lnSpc>
                <a:spcPct val="80000"/>
              </a:lnSpc>
              <a:spcBef>
                <a:spcPts val="0"/>
              </a:spcBef>
              <a:spcAft>
                <a:spcPts val="0"/>
              </a:spcAft>
              <a:buClr>
                <a:schemeClr val="dk1"/>
              </a:buClr>
              <a:buSzPts val="1020"/>
              <a:buFont typeface="Noto Sans Symbols"/>
              <a:buChar char="⮚"/>
            </a:pPr>
            <a:r>
              <a:rPr lang="en-US" sz="1020">
                <a:solidFill>
                  <a:schemeClr val="dk1"/>
                </a:solidFill>
                <a:latin typeface="Calibri"/>
                <a:ea typeface="Calibri"/>
                <a:cs typeface="Calibri"/>
                <a:sym typeface="Calibri"/>
              </a:rPr>
              <a:t>Participating with staff and administration in creating the Title I Program Plan,</a:t>
            </a:r>
            <a:r>
              <a:rPr lang="en-US" sz="1020"/>
              <a:t> </a:t>
            </a:r>
            <a:r>
              <a:rPr lang="en-US" sz="1020">
                <a:solidFill>
                  <a:schemeClr val="dk1"/>
                </a:solidFill>
                <a:latin typeface="Calibri"/>
                <a:ea typeface="Calibri"/>
                <a:cs typeface="Calibri"/>
                <a:sym typeface="Calibri"/>
              </a:rPr>
              <a:t>School Family Engagement Policy and Compact</a:t>
            </a:r>
            <a:endParaRPr/>
          </a:p>
          <a:p>
            <a:pPr marL="171450" lvl="0" indent="-171450" algn="l" rtl="0">
              <a:lnSpc>
                <a:spcPct val="80000"/>
              </a:lnSpc>
              <a:spcBef>
                <a:spcPts val="0"/>
              </a:spcBef>
              <a:spcAft>
                <a:spcPts val="0"/>
              </a:spcAft>
              <a:buClr>
                <a:schemeClr val="dk1"/>
              </a:buClr>
              <a:buSzPts val="1020"/>
              <a:buFont typeface="Noto Sans Symbols"/>
              <a:buChar char="⮚"/>
            </a:pPr>
            <a:r>
              <a:rPr lang="en-US" sz="1020" b="0">
                <a:solidFill>
                  <a:schemeClr val="dk1"/>
                </a:solidFill>
                <a:latin typeface="Calibri"/>
                <a:ea typeface="Calibri"/>
                <a:cs typeface="Calibri"/>
                <a:sym typeface="Calibri"/>
              </a:rPr>
              <a:t>Writing for the school newsletter</a:t>
            </a:r>
            <a:endParaRPr/>
          </a:p>
          <a:p>
            <a:pPr marL="171450" lvl="0" indent="-171450" algn="l" rtl="0">
              <a:lnSpc>
                <a:spcPct val="80000"/>
              </a:lnSpc>
              <a:spcBef>
                <a:spcPts val="0"/>
              </a:spcBef>
              <a:spcAft>
                <a:spcPts val="0"/>
              </a:spcAft>
              <a:buClr>
                <a:schemeClr val="dk1"/>
              </a:buClr>
              <a:buSzPts val="1020"/>
              <a:buFont typeface="Noto Sans Symbols"/>
              <a:buChar char="⮚"/>
            </a:pPr>
            <a:r>
              <a:rPr lang="en-US" sz="1020">
                <a:latin typeface="Calibri"/>
                <a:ea typeface="Calibri"/>
                <a:cs typeface="Calibri"/>
                <a:sym typeface="Calibri"/>
              </a:rPr>
              <a:t>Working with school family engagement committees</a:t>
            </a:r>
            <a:endParaRPr sz="1020" b="0">
              <a:solidFill>
                <a:schemeClr val="dk1"/>
              </a:solidFill>
              <a:latin typeface="Calibri"/>
              <a:ea typeface="Calibri"/>
              <a:cs typeface="Calibri"/>
              <a:sym typeface="Calibri"/>
            </a:endParaRPr>
          </a:p>
        </p:txBody>
      </p:sp>
      <p:sp>
        <p:nvSpPr>
          <p:cNvPr id="169" name="Google Shape;169;p8: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9: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9: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spcBef>
                <a:spcPts val="0"/>
              </a:spcBef>
              <a:spcAft>
                <a:spcPts val="0"/>
              </a:spcAft>
              <a:buNone/>
            </a:pPr>
            <a:r>
              <a:rPr lang="en-US"/>
              <a:t>Please add information about ways to communicate examples:</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US"/>
              <a:t>School Messenger</a:t>
            </a:r>
            <a:endParaRPr/>
          </a:p>
          <a:p>
            <a:pPr marL="171450" lvl="0" indent="-171450" algn="l" rtl="0">
              <a:spcBef>
                <a:spcPts val="0"/>
              </a:spcBef>
              <a:spcAft>
                <a:spcPts val="0"/>
              </a:spcAft>
              <a:buClr>
                <a:schemeClr val="dk1"/>
              </a:buClr>
              <a:buSzPts val="1200"/>
              <a:buFont typeface="Arial"/>
              <a:buChar char="•"/>
            </a:pPr>
            <a:r>
              <a:rPr lang="en-US"/>
              <a:t>School Website</a:t>
            </a:r>
            <a:endParaRPr/>
          </a:p>
          <a:p>
            <a:pPr marL="171450" lvl="0" indent="-171450" algn="l" rtl="0">
              <a:spcBef>
                <a:spcPts val="0"/>
              </a:spcBef>
              <a:spcAft>
                <a:spcPts val="0"/>
              </a:spcAft>
              <a:buClr>
                <a:schemeClr val="dk1"/>
              </a:buClr>
              <a:buSzPts val="1200"/>
              <a:buFont typeface="Arial"/>
              <a:buChar char="•"/>
            </a:pPr>
            <a:r>
              <a:rPr lang="en-US"/>
              <a:t>School Marquee</a:t>
            </a:r>
            <a:endParaRPr/>
          </a:p>
          <a:p>
            <a:pPr marL="171450" lvl="0" indent="-171450" algn="l" rtl="0">
              <a:spcBef>
                <a:spcPts val="0"/>
              </a:spcBef>
              <a:spcAft>
                <a:spcPts val="0"/>
              </a:spcAft>
              <a:buClr>
                <a:schemeClr val="dk1"/>
              </a:buClr>
              <a:buSzPts val="1200"/>
              <a:buFont typeface="Arial"/>
              <a:buChar char="•"/>
            </a:pPr>
            <a:r>
              <a:rPr lang="en-US"/>
              <a:t>Classroom newsletters</a:t>
            </a:r>
            <a:endParaRPr/>
          </a:p>
          <a:p>
            <a:pPr marL="171450" lvl="0" indent="-171450" algn="l" rtl="0">
              <a:spcBef>
                <a:spcPts val="0"/>
              </a:spcBef>
              <a:spcAft>
                <a:spcPts val="0"/>
              </a:spcAft>
              <a:buClr>
                <a:schemeClr val="dk1"/>
              </a:buClr>
              <a:buSzPts val="1200"/>
              <a:buFont typeface="Arial"/>
              <a:buChar char="•"/>
            </a:pPr>
            <a:r>
              <a:rPr lang="en-US"/>
              <a:t>emails</a:t>
            </a:r>
            <a:endParaRPr/>
          </a:p>
          <a:p>
            <a:pPr marL="171450" lvl="0" indent="-171450" algn="l" rtl="0">
              <a:spcBef>
                <a:spcPts val="0"/>
              </a:spcBef>
              <a:spcAft>
                <a:spcPts val="0"/>
              </a:spcAft>
              <a:buClr>
                <a:schemeClr val="dk1"/>
              </a:buClr>
              <a:buSzPts val="1200"/>
              <a:buFont typeface="Arial"/>
              <a:buChar char="•"/>
            </a:pPr>
            <a:r>
              <a:rPr lang="en-US"/>
              <a:t>personal phone calls </a:t>
            </a:r>
            <a:endParaRPr/>
          </a:p>
          <a:p>
            <a:pPr marL="171450" lvl="0" indent="-171450" algn="l" rtl="0">
              <a:spcBef>
                <a:spcPts val="0"/>
              </a:spcBef>
              <a:spcAft>
                <a:spcPts val="0"/>
              </a:spcAft>
              <a:buClr>
                <a:schemeClr val="dk1"/>
              </a:buClr>
              <a:buSzPts val="1200"/>
              <a:buFont typeface="Arial"/>
              <a:buChar char="•"/>
            </a:pPr>
            <a:r>
              <a:rPr lang="en-US"/>
              <a:t>and teacher notes</a:t>
            </a:r>
            <a:endParaRPr/>
          </a:p>
          <a:p>
            <a:pPr marL="0" lvl="0" indent="0" algn="l" rtl="0">
              <a:spcBef>
                <a:spcPts val="0"/>
              </a:spcBef>
              <a:spcAft>
                <a:spcPts val="0"/>
              </a:spcAft>
              <a:buNone/>
            </a:pPr>
            <a:endParaRPr/>
          </a:p>
          <a:p>
            <a:pPr marL="0" lvl="0" indent="0" algn="l" rtl="0">
              <a:spcBef>
                <a:spcPts val="0"/>
              </a:spcBef>
              <a:spcAft>
                <a:spcPts val="0"/>
              </a:spcAft>
              <a:buNone/>
            </a:pPr>
            <a:r>
              <a:rPr lang="en-US"/>
              <a:t>List ways for parent/families to get involved.</a:t>
            </a:r>
            <a:endParaRPr/>
          </a:p>
          <a:p>
            <a:pPr marL="171450" lvl="0" indent="-171450" algn="l" rtl="0">
              <a:spcBef>
                <a:spcPts val="0"/>
              </a:spcBef>
              <a:spcAft>
                <a:spcPts val="0"/>
              </a:spcAft>
              <a:buClr>
                <a:schemeClr val="dk1"/>
              </a:buClr>
              <a:buSzPts val="1200"/>
              <a:buFont typeface="Arial"/>
              <a:buChar char="•"/>
            </a:pPr>
            <a:r>
              <a:rPr lang="en-US"/>
              <a:t>Read, Read, Read.</a:t>
            </a:r>
            <a:endParaRPr/>
          </a:p>
          <a:p>
            <a:pPr marL="171450" lvl="0" indent="-171450" algn="l" rtl="0">
              <a:spcBef>
                <a:spcPts val="0"/>
              </a:spcBef>
              <a:spcAft>
                <a:spcPts val="0"/>
              </a:spcAft>
              <a:buClr>
                <a:schemeClr val="dk1"/>
              </a:buClr>
              <a:buSzPts val="1200"/>
              <a:buFont typeface="Arial"/>
              <a:buChar char="•"/>
            </a:pPr>
            <a:r>
              <a:rPr lang="en-US"/>
              <a:t>Volunteer- classroom support, workroom support, library, field trip, jog-a thon, </a:t>
            </a:r>
            <a:endParaRPr/>
          </a:p>
          <a:p>
            <a:pPr marL="171450" lvl="0" indent="-171450" algn="l" rtl="0">
              <a:spcBef>
                <a:spcPts val="0"/>
              </a:spcBef>
              <a:spcAft>
                <a:spcPts val="0"/>
              </a:spcAft>
              <a:buClr>
                <a:schemeClr val="dk1"/>
              </a:buClr>
              <a:buSzPts val="1200"/>
              <a:buFont typeface="Arial"/>
              <a:buChar char="•"/>
            </a:pPr>
            <a:r>
              <a:rPr lang="en-US"/>
              <a:t>PTA or PTO</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77" name="Google Shape;177;p9: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a:spLocks noGrp="1" noRot="1" noChangeAspect="1"/>
          </p:cNvSpPr>
          <p:nvPr>
            <p:ph type="sldImg" idx="2"/>
          </p:nvPr>
        </p:nvSpPr>
        <p:spPr>
          <a:xfrm>
            <a:off x="1182688" y="700088"/>
            <a:ext cx="4645025" cy="3484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10:notes"/>
          <p:cNvSpPr txBox="1">
            <a:spLocks noGrp="1"/>
          </p:cNvSpPr>
          <p:nvPr>
            <p:ph type="body" idx="1"/>
          </p:nvPr>
        </p:nvSpPr>
        <p:spPr>
          <a:xfrm>
            <a:off x="701041" y="4415791"/>
            <a:ext cx="5608320" cy="4183381"/>
          </a:xfrm>
          <a:prstGeom prst="rect">
            <a:avLst/>
          </a:prstGeom>
          <a:noFill/>
          <a:ln>
            <a:noFill/>
          </a:ln>
        </p:spPr>
        <p:txBody>
          <a:bodyPr spcFirstLastPara="1" wrap="square" lIns="92625" tIns="46300" rIns="92625" bIns="46300" anchor="t" anchorCtr="0">
            <a:normAutofit/>
          </a:bodyPr>
          <a:lstStyle/>
          <a:p>
            <a:pPr marL="0" lvl="0" indent="0" algn="l" rtl="0">
              <a:spcBef>
                <a:spcPts val="0"/>
              </a:spcBef>
              <a:spcAft>
                <a:spcPts val="0"/>
              </a:spcAft>
              <a:buNone/>
            </a:pPr>
            <a:endParaRPr/>
          </a:p>
        </p:txBody>
      </p:sp>
      <p:sp>
        <p:nvSpPr>
          <p:cNvPr id="186" name="Google Shape;186;p10:notes"/>
          <p:cNvSpPr txBox="1">
            <a:spLocks noGrp="1"/>
          </p:cNvSpPr>
          <p:nvPr>
            <p:ph type="sldNum" idx="12"/>
          </p:nvPr>
        </p:nvSpPr>
        <p:spPr>
          <a:xfrm>
            <a:off x="3970941" y="8829969"/>
            <a:ext cx="3037840" cy="464821"/>
          </a:xfrm>
          <a:prstGeom prst="rect">
            <a:avLst/>
          </a:prstGeom>
          <a:noFill/>
          <a:ln>
            <a:noFill/>
          </a:ln>
        </p:spPr>
        <p:txBody>
          <a:bodyPr spcFirstLastPara="1" wrap="square" lIns="92625" tIns="46300" rIns="92625" bIns="463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solidFill>
                <a:schemeClr val="dk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solidFill>
                <a:schemeClr val="dk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4" name="Google Shape;34;p1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5" name="Google Shape;35;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1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1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1" name="Google Shape;41;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sz="240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1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1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1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1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a:solidFill>
                  <a:schemeClr val="dk2"/>
                </a:solidFill>
              </a:defRPr>
            </a:lvl1pPr>
            <a:lvl2pPr marL="0" lvl="1" indent="0" algn="ctr">
              <a:spcBef>
                <a:spcPts val="0"/>
              </a:spcBef>
              <a:buNone/>
              <a:defRPr sz="1200">
                <a:solidFill>
                  <a:schemeClr val="dk2"/>
                </a:solidFill>
              </a:defRPr>
            </a:lvl2pPr>
            <a:lvl3pPr marL="0" lvl="2" indent="0" algn="ctr">
              <a:spcBef>
                <a:spcPts val="0"/>
              </a:spcBef>
              <a:buNone/>
              <a:defRPr sz="1200">
                <a:solidFill>
                  <a:schemeClr val="dk2"/>
                </a:solidFill>
              </a:defRPr>
            </a:lvl3pPr>
            <a:lvl4pPr marL="0" lvl="3" indent="0" algn="ctr">
              <a:spcBef>
                <a:spcPts val="0"/>
              </a:spcBef>
              <a:buNone/>
              <a:defRPr sz="1200">
                <a:solidFill>
                  <a:schemeClr val="dk2"/>
                </a:solidFill>
              </a:defRPr>
            </a:lvl4pPr>
            <a:lvl5pPr marL="0" lvl="4" indent="0" algn="ctr">
              <a:spcBef>
                <a:spcPts val="0"/>
              </a:spcBef>
              <a:buNone/>
              <a:defRPr sz="1200">
                <a:solidFill>
                  <a:schemeClr val="dk2"/>
                </a:solidFill>
              </a:defRPr>
            </a:lvl5pPr>
            <a:lvl6pPr marL="0" lvl="5" indent="0" algn="ctr">
              <a:spcBef>
                <a:spcPts val="0"/>
              </a:spcBef>
              <a:buNone/>
              <a:defRPr sz="1200">
                <a:solidFill>
                  <a:schemeClr val="dk2"/>
                </a:solidFill>
              </a:defRPr>
            </a:lvl6pPr>
            <a:lvl7pPr marL="0" lvl="6" indent="0" algn="ctr">
              <a:spcBef>
                <a:spcPts val="0"/>
              </a:spcBef>
              <a:buNone/>
              <a:defRPr sz="1200">
                <a:solidFill>
                  <a:schemeClr val="dk2"/>
                </a:solidFill>
              </a:defRPr>
            </a:lvl7pPr>
            <a:lvl8pPr marL="0" lvl="7" indent="0" algn="ctr">
              <a:spcBef>
                <a:spcPts val="0"/>
              </a:spcBef>
              <a:buNone/>
              <a:defRPr sz="1200">
                <a:solidFill>
                  <a:schemeClr val="dk2"/>
                </a:solidFill>
              </a:defRPr>
            </a:lvl8pPr>
            <a:lvl9pPr marL="0" lvl="8" indent="0" algn="ctr">
              <a:spcBef>
                <a:spcPts val="0"/>
              </a:spcBef>
              <a:buNone/>
              <a:defRPr sz="1200">
                <a:solidFill>
                  <a:schemeClr val="dk2"/>
                </a:solidFill>
              </a:defRPr>
            </a:lvl9pPr>
          </a:lstStyle>
          <a:p>
            <a:pPr marL="0" lvl="0" indent="0" algn="ctr" rtl="0">
              <a:spcBef>
                <a:spcPts val="0"/>
              </a:spcBef>
              <a:spcAft>
                <a:spcPts val="0"/>
              </a:spcAft>
              <a:buNone/>
            </a:pPr>
            <a:fld id="{00000000-1234-1234-1234-123412341234}" type="slidenum">
              <a:rPr lang="en-US"/>
              <a:t>‹#›</a:t>
            </a:fld>
            <a:endParaRPr sz="1400" b="1">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0"/>
          <p:cNvSpPr>
            <a:spLocks noGrp="1"/>
          </p:cNvSpPr>
          <p:nvPr>
            <p:ph type="pic" idx="2"/>
          </p:nvPr>
        </p:nvSpPr>
        <p:spPr>
          <a:xfrm>
            <a:off x="1792288" y="612775"/>
            <a:ext cx="5486400" cy="4114800"/>
          </a:xfrm>
          <a:prstGeom prst="rect">
            <a:avLst/>
          </a:prstGeom>
          <a:noFill/>
          <a:ln>
            <a:noFill/>
          </a:ln>
        </p:spPr>
      </p:sp>
      <p:sp>
        <p:nvSpPr>
          <p:cNvPr id="68" name="Google Shape;68;p2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sz="28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2"/>
                </a:solidFill>
              </a:defRPr>
            </a:lvl1pPr>
            <a:lvl2pPr marL="0" lvl="1" indent="0" algn="r">
              <a:spcBef>
                <a:spcPts val="0"/>
              </a:spcBef>
              <a:buNone/>
              <a:defRPr sz="1200">
                <a:solidFill>
                  <a:schemeClr val="dk2"/>
                </a:solidFill>
              </a:defRPr>
            </a:lvl2pPr>
            <a:lvl3pPr marL="0" lvl="2" indent="0" algn="r">
              <a:spcBef>
                <a:spcPts val="0"/>
              </a:spcBef>
              <a:buNone/>
              <a:defRPr sz="1200">
                <a:solidFill>
                  <a:schemeClr val="dk2"/>
                </a:solidFill>
              </a:defRPr>
            </a:lvl3pPr>
            <a:lvl4pPr marL="0" lvl="3" indent="0" algn="r">
              <a:spcBef>
                <a:spcPts val="0"/>
              </a:spcBef>
              <a:buNone/>
              <a:defRPr sz="1200">
                <a:solidFill>
                  <a:schemeClr val="dk2"/>
                </a:solidFill>
              </a:defRPr>
            </a:lvl4pPr>
            <a:lvl5pPr marL="0" lvl="4" indent="0" algn="r">
              <a:spcBef>
                <a:spcPts val="0"/>
              </a:spcBef>
              <a:buNone/>
              <a:defRPr sz="1200">
                <a:solidFill>
                  <a:schemeClr val="dk2"/>
                </a:solidFill>
              </a:defRPr>
            </a:lvl5pPr>
            <a:lvl6pPr marL="0" lvl="5" indent="0" algn="r">
              <a:spcBef>
                <a:spcPts val="0"/>
              </a:spcBef>
              <a:buNone/>
              <a:defRPr sz="1200">
                <a:solidFill>
                  <a:schemeClr val="dk2"/>
                </a:solidFill>
              </a:defRPr>
            </a:lvl6pPr>
            <a:lvl7pPr marL="0" lvl="6" indent="0" algn="r">
              <a:spcBef>
                <a:spcPts val="0"/>
              </a:spcBef>
              <a:buNone/>
              <a:defRPr sz="1200">
                <a:solidFill>
                  <a:schemeClr val="dk2"/>
                </a:solidFill>
              </a:defRPr>
            </a:lvl7pPr>
            <a:lvl8pPr marL="0" lvl="7" indent="0" algn="r">
              <a:spcBef>
                <a:spcPts val="0"/>
              </a:spcBef>
              <a:buNone/>
              <a:defRPr sz="1200">
                <a:solidFill>
                  <a:schemeClr val="dk2"/>
                </a:solidFill>
              </a:defRPr>
            </a:lvl8pPr>
            <a:lvl9pPr marL="0" lvl="8" indent="0" algn="r">
              <a:spcBef>
                <a:spcPts val="0"/>
              </a:spcBef>
              <a:buNone/>
              <a:defRPr sz="12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2"/>
                </a:solidFill>
              </a:defRPr>
            </a:lvl1pPr>
            <a:lvl2pPr marL="0" lvl="1" indent="0" algn="r">
              <a:spcBef>
                <a:spcPts val="0"/>
              </a:spcBef>
              <a:buNone/>
              <a:defRPr sz="1200">
                <a:solidFill>
                  <a:schemeClr val="dk2"/>
                </a:solidFill>
              </a:defRPr>
            </a:lvl2pPr>
            <a:lvl3pPr marL="0" lvl="2" indent="0" algn="r">
              <a:spcBef>
                <a:spcPts val="0"/>
              </a:spcBef>
              <a:buNone/>
              <a:defRPr sz="1200">
                <a:solidFill>
                  <a:schemeClr val="dk2"/>
                </a:solidFill>
              </a:defRPr>
            </a:lvl3pPr>
            <a:lvl4pPr marL="0" lvl="3" indent="0" algn="r">
              <a:spcBef>
                <a:spcPts val="0"/>
              </a:spcBef>
              <a:buNone/>
              <a:defRPr sz="1200">
                <a:solidFill>
                  <a:schemeClr val="dk2"/>
                </a:solidFill>
              </a:defRPr>
            </a:lvl4pPr>
            <a:lvl5pPr marL="0" lvl="4" indent="0" algn="r">
              <a:spcBef>
                <a:spcPts val="0"/>
              </a:spcBef>
              <a:buNone/>
              <a:defRPr sz="1200">
                <a:solidFill>
                  <a:schemeClr val="dk2"/>
                </a:solidFill>
              </a:defRPr>
            </a:lvl5pPr>
            <a:lvl6pPr marL="0" lvl="5" indent="0" algn="r">
              <a:spcBef>
                <a:spcPts val="0"/>
              </a:spcBef>
              <a:buNone/>
              <a:defRPr sz="1200">
                <a:solidFill>
                  <a:schemeClr val="dk2"/>
                </a:solidFill>
              </a:defRPr>
            </a:lvl6pPr>
            <a:lvl7pPr marL="0" lvl="6" indent="0" algn="r">
              <a:spcBef>
                <a:spcPts val="0"/>
              </a:spcBef>
              <a:buNone/>
              <a:defRPr sz="1200">
                <a:solidFill>
                  <a:schemeClr val="dk2"/>
                </a:solidFill>
              </a:defRPr>
            </a:lvl7pPr>
            <a:lvl8pPr marL="0" lvl="7" indent="0" algn="r">
              <a:spcBef>
                <a:spcPts val="0"/>
              </a:spcBef>
              <a:buNone/>
              <a:defRPr sz="1200">
                <a:solidFill>
                  <a:schemeClr val="dk2"/>
                </a:solidFill>
              </a:defRPr>
            </a:lvl8pPr>
            <a:lvl9pPr marL="0" lvl="8" indent="0" algn="r">
              <a:spcBef>
                <a:spcPts val="0"/>
              </a:spcBef>
              <a:buNone/>
              <a:defRPr sz="12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Content with Caption">
  <p:cSld name="1_Content with Caption">
    <p:spTree>
      <p:nvGrpSpPr>
        <p:cNvPr id="1" name="Shape 84"/>
        <p:cNvGrpSpPr/>
        <p:nvPr/>
      </p:nvGrpSpPr>
      <p:grpSpPr>
        <a:xfrm>
          <a:off x="0" y="0"/>
          <a:ext cx="0" cy="0"/>
          <a:chOff x="0" y="0"/>
          <a:chExt cx="0" cy="0"/>
        </a:xfrm>
      </p:grpSpPr>
      <p:sp>
        <p:nvSpPr>
          <p:cNvPr id="85" name="Google Shape;85;p23"/>
          <p:cNvSpPr txBox="1">
            <a:spLocks noGrp="1"/>
          </p:cNvSpPr>
          <p:nvPr>
            <p:ph type="title"/>
          </p:nvPr>
        </p:nvSpPr>
        <p:spPr>
          <a:xfrm>
            <a:off x="609600" y="273050"/>
            <a:ext cx="8077200" cy="869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4400"/>
              <a:buFont typeface="Calibri"/>
              <a:buNone/>
              <a:defRPr sz="44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FFFFF"/>
                </a:solidFill>
                <a:latin typeface="Calibri"/>
                <a:ea typeface="Calibri"/>
                <a:cs typeface="Calibri"/>
                <a:sym typeface="Calibri"/>
              </a:defRPr>
            </a:lvl1pPr>
            <a:lvl2pPr marL="0" lvl="1" indent="0" algn="r">
              <a:spcBef>
                <a:spcPts val="0"/>
              </a:spcBef>
              <a:buNone/>
              <a:defRPr sz="1200">
                <a:solidFill>
                  <a:srgbClr val="FFFFFF"/>
                </a:solidFill>
                <a:latin typeface="Calibri"/>
                <a:ea typeface="Calibri"/>
                <a:cs typeface="Calibri"/>
                <a:sym typeface="Calibri"/>
              </a:defRPr>
            </a:lvl2pPr>
            <a:lvl3pPr marL="0" lvl="2" indent="0" algn="r">
              <a:spcBef>
                <a:spcPts val="0"/>
              </a:spcBef>
              <a:buNone/>
              <a:defRPr sz="1200">
                <a:solidFill>
                  <a:srgbClr val="FFFFFF"/>
                </a:solidFill>
                <a:latin typeface="Calibri"/>
                <a:ea typeface="Calibri"/>
                <a:cs typeface="Calibri"/>
                <a:sym typeface="Calibri"/>
              </a:defRPr>
            </a:lvl3pPr>
            <a:lvl4pPr marL="0" lvl="3" indent="0" algn="r">
              <a:spcBef>
                <a:spcPts val="0"/>
              </a:spcBef>
              <a:buNone/>
              <a:defRPr sz="1200">
                <a:solidFill>
                  <a:srgbClr val="FFFFFF"/>
                </a:solidFill>
                <a:latin typeface="Calibri"/>
                <a:ea typeface="Calibri"/>
                <a:cs typeface="Calibri"/>
                <a:sym typeface="Calibri"/>
              </a:defRPr>
            </a:lvl4pPr>
            <a:lvl5pPr marL="0" lvl="4" indent="0" algn="r">
              <a:spcBef>
                <a:spcPts val="0"/>
              </a:spcBef>
              <a:buNone/>
              <a:defRPr sz="1200">
                <a:solidFill>
                  <a:srgbClr val="FFFFFF"/>
                </a:solidFill>
                <a:latin typeface="Calibri"/>
                <a:ea typeface="Calibri"/>
                <a:cs typeface="Calibri"/>
                <a:sym typeface="Calibri"/>
              </a:defRPr>
            </a:lvl5pPr>
            <a:lvl6pPr marL="0" lvl="5" indent="0" algn="r">
              <a:spcBef>
                <a:spcPts val="0"/>
              </a:spcBef>
              <a:buNone/>
              <a:defRPr sz="1200">
                <a:solidFill>
                  <a:srgbClr val="FFFFFF"/>
                </a:solidFill>
                <a:latin typeface="Calibri"/>
                <a:ea typeface="Calibri"/>
                <a:cs typeface="Calibri"/>
                <a:sym typeface="Calibri"/>
              </a:defRPr>
            </a:lvl6pPr>
            <a:lvl7pPr marL="0" lvl="6" indent="0" algn="r">
              <a:spcBef>
                <a:spcPts val="0"/>
              </a:spcBef>
              <a:buNone/>
              <a:defRPr sz="1200">
                <a:solidFill>
                  <a:srgbClr val="FFFFFF"/>
                </a:solidFill>
                <a:latin typeface="Calibri"/>
                <a:ea typeface="Calibri"/>
                <a:cs typeface="Calibri"/>
                <a:sym typeface="Calibri"/>
              </a:defRPr>
            </a:lvl7pPr>
            <a:lvl8pPr marL="0" lvl="7" indent="0" algn="r">
              <a:spcBef>
                <a:spcPts val="0"/>
              </a:spcBef>
              <a:buNone/>
              <a:defRPr sz="1200">
                <a:solidFill>
                  <a:srgbClr val="FFFFFF"/>
                </a:solidFill>
                <a:latin typeface="Calibri"/>
                <a:ea typeface="Calibri"/>
                <a:cs typeface="Calibri"/>
                <a:sym typeface="Calibri"/>
              </a:defRPr>
            </a:lvl8pPr>
            <a:lvl9pPr marL="0" lvl="8" indent="0" algn="r">
              <a:spcBef>
                <a:spcPts val="0"/>
              </a:spcBef>
              <a:buNone/>
              <a:defRPr sz="12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89" name="Google Shape;89;p23"/>
          <p:cNvSpPr txBox="1">
            <a:spLocks noGrp="1"/>
          </p:cNvSpPr>
          <p:nvPr>
            <p:ph type="body" idx="1"/>
          </p:nvPr>
        </p:nvSpPr>
        <p:spPr>
          <a:xfrm>
            <a:off x="2362200" y="1752600"/>
            <a:ext cx="6400800" cy="441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0" name="Google Shape;90;p23" descr="sm_pencil.png"/>
          <p:cNvPicPr preferRelativeResize="0"/>
          <p:nvPr/>
        </p:nvPicPr>
        <p:blipFill rotWithShape="1">
          <a:blip r:embed="rId2">
            <a:alphaModFix/>
          </a:blip>
          <a:srcRect/>
          <a:stretch/>
        </p:blipFill>
        <p:spPr>
          <a:xfrm>
            <a:off x="612648" y="1755648"/>
            <a:ext cx="1615307" cy="2145615"/>
          </a:xfrm>
          <a:prstGeom prst="rect">
            <a:avLst/>
          </a:prstGeom>
          <a:noFill/>
          <a:ln w="50800" cap="sq" cmpd="dbl">
            <a:solidFill>
              <a:schemeClr val="accent2"/>
            </a:solidFill>
            <a:prstDash val="solid"/>
            <a:miter lim="800000"/>
            <a:headEnd type="none" w="sm" len="sm"/>
            <a:tailEnd type="none" w="sm" len="sm"/>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0" i="0" u="none" strike="noStrike" cap="none">
                <a:solidFill>
                  <a:schemeClr val="dk2"/>
                </a:solidFill>
                <a:latin typeface="Calibri"/>
                <a:ea typeface="Calibri"/>
                <a:cs typeface="Calibri"/>
                <a:sym typeface="Calibri"/>
              </a:defRPr>
            </a:lvl1pPr>
            <a:lvl2pPr marL="0" marR="0" lvl="1" indent="0" algn="ctr" rtl="0">
              <a:spcBef>
                <a:spcPts val="0"/>
              </a:spcBef>
              <a:buNone/>
              <a:defRPr sz="1200" b="0" i="0" u="none" strike="noStrike" cap="none">
                <a:solidFill>
                  <a:schemeClr val="dk2"/>
                </a:solidFill>
                <a:latin typeface="Calibri"/>
                <a:ea typeface="Calibri"/>
                <a:cs typeface="Calibri"/>
                <a:sym typeface="Calibri"/>
              </a:defRPr>
            </a:lvl2pPr>
            <a:lvl3pPr marL="0" marR="0" lvl="2" indent="0" algn="ctr" rtl="0">
              <a:spcBef>
                <a:spcPts val="0"/>
              </a:spcBef>
              <a:buNone/>
              <a:defRPr sz="1200" b="0" i="0" u="none" strike="noStrike" cap="none">
                <a:solidFill>
                  <a:schemeClr val="dk2"/>
                </a:solidFill>
                <a:latin typeface="Calibri"/>
                <a:ea typeface="Calibri"/>
                <a:cs typeface="Calibri"/>
                <a:sym typeface="Calibri"/>
              </a:defRPr>
            </a:lvl3pPr>
            <a:lvl4pPr marL="0" marR="0" lvl="3" indent="0" algn="ctr" rtl="0">
              <a:spcBef>
                <a:spcPts val="0"/>
              </a:spcBef>
              <a:buNone/>
              <a:defRPr sz="1200" b="0" i="0" u="none" strike="noStrike" cap="none">
                <a:solidFill>
                  <a:schemeClr val="dk2"/>
                </a:solidFill>
                <a:latin typeface="Calibri"/>
                <a:ea typeface="Calibri"/>
                <a:cs typeface="Calibri"/>
                <a:sym typeface="Calibri"/>
              </a:defRPr>
            </a:lvl4pPr>
            <a:lvl5pPr marL="0" marR="0" lvl="4" indent="0" algn="ctr" rtl="0">
              <a:spcBef>
                <a:spcPts val="0"/>
              </a:spcBef>
              <a:buNone/>
              <a:defRPr sz="1200" b="0" i="0" u="none" strike="noStrike" cap="none">
                <a:solidFill>
                  <a:schemeClr val="dk2"/>
                </a:solidFill>
                <a:latin typeface="Calibri"/>
                <a:ea typeface="Calibri"/>
                <a:cs typeface="Calibri"/>
                <a:sym typeface="Calibri"/>
              </a:defRPr>
            </a:lvl5pPr>
            <a:lvl6pPr marL="0" marR="0" lvl="5" indent="0" algn="ctr" rtl="0">
              <a:spcBef>
                <a:spcPts val="0"/>
              </a:spcBef>
              <a:buNone/>
              <a:defRPr sz="1200" b="0" i="0" u="none" strike="noStrike" cap="none">
                <a:solidFill>
                  <a:schemeClr val="dk2"/>
                </a:solidFill>
                <a:latin typeface="Calibri"/>
                <a:ea typeface="Calibri"/>
                <a:cs typeface="Calibri"/>
                <a:sym typeface="Calibri"/>
              </a:defRPr>
            </a:lvl6pPr>
            <a:lvl7pPr marL="0" marR="0" lvl="6" indent="0" algn="ctr" rtl="0">
              <a:spcBef>
                <a:spcPts val="0"/>
              </a:spcBef>
              <a:buNone/>
              <a:defRPr sz="1200" b="0" i="0" u="none" strike="noStrike" cap="none">
                <a:solidFill>
                  <a:schemeClr val="dk2"/>
                </a:solidFill>
                <a:latin typeface="Calibri"/>
                <a:ea typeface="Calibri"/>
                <a:cs typeface="Calibri"/>
                <a:sym typeface="Calibri"/>
              </a:defRPr>
            </a:lvl7pPr>
            <a:lvl8pPr marL="0" marR="0" lvl="7" indent="0" algn="ctr" rtl="0">
              <a:spcBef>
                <a:spcPts val="0"/>
              </a:spcBef>
              <a:buNone/>
              <a:defRPr sz="1200" b="0" i="0" u="none" strike="noStrike" cap="none">
                <a:solidFill>
                  <a:schemeClr val="dk2"/>
                </a:solidFill>
                <a:latin typeface="Calibri"/>
                <a:ea typeface="Calibri"/>
                <a:cs typeface="Calibri"/>
                <a:sym typeface="Calibri"/>
              </a:defRPr>
            </a:lvl8pPr>
            <a:lvl9pPr marL="0" marR="0" lvl="8" indent="0" algn="ctr" rtl="0">
              <a:spcBef>
                <a:spcPts val="0"/>
              </a:spcBef>
              <a:buNone/>
              <a:defRPr sz="1200" b="0" i="0" u="none" strike="noStrike" cap="none">
                <a:solidFill>
                  <a:schemeClr val="dk2"/>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sz="1400" b="1">
              <a:solidFill>
                <a:srgbClr val="FFFFFF"/>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leiva@aps.edu"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mailto:Duran_cat@aps.edu" TargetMode="External"/><Relationship Id="rId4" Type="http://schemas.openxmlformats.org/officeDocument/2006/relationships/hyperlink" Target="mailto:Valdez_pr@aps.ed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95"/>
        <p:cNvGrpSpPr/>
        <p:nvPr/>
      </p:nvGrpSpPr>
      <p:grpSpPr>
        <a:xfrm>
          <a:off x="0" y="0"/>
          <a:ext cx="0" cy="0"/>
          <a:chOff x="0" y="0"/>
          <a:chExt cx="0" cy="0"/>
        </a:xfrm>
      </p:grpSpPr>
      <p:sp>
        <p:nvSpPr>
          <p:cNvPr id="96" name="Google Shape;96;p1"/>
          <p:cNvSpPr txBox="1">
            <a:spLocks noGrp="1"/>
          </p:cNvSpPr>
          <p:nvPr>
            <p:ph type="ctrTitle"/>
          </p:nvPr>
        </p:nvSpPr>
        <p:spPr>
          <a:xfrm>
            <a:off x="2914650" y="1180554"/>
            <a:ext cx="4229100" cy="644891"/>
          </a:xfrm>
          <a:prstGeom prst="rect">
            <a:avLst/>
          </a:prstGeom>
          <a:noFill/>
          <a:ln>
            <a:noFill/>
          </a:ln>
        </p:spPr>
        <p:txBody>
          <a:bodyPr spcFirstLastPara="1" wrap="square" lIns="91425" tIns="45700" rIns="91425" bIns="45700" anchor="ctr" anchorCtr="0">
            <a:normAutofit fontScale="90000"/>
          </a:bodyPr>
          <a:lstStyle/>
          <a:p>
            <a:pPr lvl="0">
              <a:buClr>
                <a:srgbClr val="FF0000"/>
              </a:buClr>
              <a:buSzPct val="100000"/>
            </a:pPr>
            <a:r>
              <a:rPr lang="en-US" sz="2000" b="1" u="sng" dirty="0" err="1"/>
              <a:t>Atrisco</a:t>
            </a:r>
            <a:r>
              <a:rPr lang="en-US" sz="2000" b="1" u="sng" dirty="0"/>
              <a:t> Heritage Academy High School</a:t>
            </a:r>
            <a:r>
              <a:rPr lang="en-US" sz="2000" dirty="0">
                <a:solidFill>
                  <a:srgbClr val="FF0000"/>
                </a:solidFill>
                <a:latin typeface="Arial Black"/>
                <a:ea typeface="Arial Black"/>
                <a:cs typeface="Arial Black"/>
                <a:sym typeface="Arial Black"/>
              </a:rPr>
              <a:t> </a:t>
            </a:r>
            <a:br>
              <a:rPr lang="en-US" dirty="0"/>
            </a:br>
            <a:r>
              <a:rPr lang="en-US" sz="2000" dirty="0" err="1">
                <a:solidFill>
                  <a:srgbClr val="000099"/>
                </a:solidFill>
                <a:latin typeface="Arial Black"/>
                <a:ea typeface="Arial Black"/>
                <a:cs typeface="Arial Black"/>
                <a:sym typeface="Arial Black"/>
              </a:rPr>
              <a:t>Reunión</a:t>
            </a:r>
            <a:r>
              <a:rPr lang="en-US" sz="2000" dirty="0">
                <a:solidFill>
                  <a:srgbClr val="000099"/>
                </a:solidFill>
                <a:latin typeface="Arial Black"/>
                <a:ea typeface="Arial Black"/>
                <a:cs typeface="Arial Black"/>
                <a:sym typeface="Arial Black"/>
              </a:rPr>
              <a:t> </a:t>
            </a:r>
            <a:r>
              <a:rPr lang="en-US" sz="2000" dirty="0" err="1">
                <a:solidFill>
                  <a:srgbClr val="000099"/>
                </a:solidFill>
                <a:latin typeface="Arial Black"/>
                <a:ea typeface="Arial Black"/>
                <a:cs typeface="Arial Black"/>
                <a:sym typeface="Arial Black"/>
              </a:rPr>
              <a:t>anual</a:t>
            </a:r>
            <a:r>
              <a:rPr lang="en-US" sz="2000" dirty="0">
                <a:solidFill>
                  <a:srgbClr val="000099"/>
                </a:solidFill>
                <a:latin typeface="Arial Black"/>
                <a:ea typeface="Arial Black"/>
                <a:cs typeface="Arial Black"/>
                <a:sym typeface="Arial Black"/>
              </a:rPr>
              <a:t> </a:t>
            </a:r>
            <a:r>
              <a:rPr lang="en-US" sz="2000" dirty="0" err="1">
                <a:solidFill>
                  <a:srgbClr val="000099"/>
                </a:solidFill>
                <a:latin typeface="Arial Black"/>
                <a:ea typeface="Arial Black"/>
                <a:cs typeface="Arial Black"/>
                <a:sym typeface="Arial Black"/>
              </a:rPr>
              <a:t>sobre</a:t>
            </a:r>
            <a:r>
              <a:rPr lang="en-US" sz="2000" dirty="0">
                <a:solidFill>
                  <a:srgbClr val="000099"/>
                </a:solidFill>
                <a:latin typeface="Arial Black"/>
                <a:ea typeface="Arial Black"/>
                <a:cs typeface="Arial Black"/>
                <a:sym typeface="Arial Black"/>
              </a:rPr>
              <a:t> </a:t>
            </a:r>
            <a:r>
              <a:rPr lang="en-US" sz="2000" dirty="0" err="1">
                <a:solidFill>
                  <a:srgbClr val="000099"/>
                </a:solidFill>
                <a:latin typeface="Arial Black"/>
                <a:ea typeface="Arial Black"/>
                <a:cs typeface="Arial Black"/>
                <a:sym typeface="Arial Black"/>
              </a:rPr>
              <a:t>Título</a:t>
            </a:r>
            <a:r>
              <a:rPr lang="en-US" sz="2000" dirty="0">
                <a:solidFill>
                  <a:srgbClr val="000099"/>
                </a:solidFill>
                <a:latin typeface="Arial Black"/>
                <a:ea typeface="Arial Black"/>
                <a:cs typeface="Arial Black"/>
                <a:sym typeface="Arial Black"/>
              </a:rPr>
              <a:t> I</a:t>
            </a:r>
            <a:endParaRPr sz="2000" dirty="0">
              <a:solidFill>
                <a:srgbClr val="000099"/>
              </a:solidFill>
              <a:latin typeface="Arial Black"/>
              <a:ea typeface="Arial Black"/>
              <a:cs typeface="Arial Black"/>
              <a:sym typeface="Arial Black"/>
            </a:endParaRPr>
          </a:p>
        </p:txBody>
      </p:sp>
      <p:sp>
        <p:nvSpPr>
          <p:cNvPr id="97" name="Google Shape;97;p1"/>
          <p:cNvSpPr txBox="1">
            <a:spLocks noGrp="1"/>
          </p:cNvSpPr>
          <p:nvPr>
            <p:ph type="subTitle" idx="1"/>
          </p:nvPr>
        </p:nvSpPr>
        <p:spPr>
          <a:xfrm>
            <a:off x="3810000" y="1828800"/>
            <a:ext cx="2133600" cy="3810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1800"/>
              <a:buNone/>
            </a:pPr>
            <a:r>
              <a:rPr lang="en-US" sz="1800" dirty="0">
                <a:solidFill>
                  <a:schemeClr val="dk1"/>
                </a:solidFill>
                <a:latin typeface="Arial Black"/>
                <a:ea typeface="Arial Black"/>
                <a:cs typeface="Arial Black"/>
                <a:sym typeface="Arial Black"/>
              </a:rPr>
              <a:t>2026-2027</a:t>
            </a:r>
            <a:endParaRPr sz="2000" b="1" dirty="0">
              <a:solidFill>
                <a:schemeClr val="dk1"/>
              </a:solidFill>
              <a:highlight>
                <a:srgbClr val="FFFF00"/>
              </a:highlight>
              <a:latin typeface="Arial Black"/>
              <a:ea typeface="Arial Black"/>
              <a:cs typeface="Arial Black"/>
              <a:sym typeface="Arial Black"/>
            </a:endParaRPr>
          </a:p>
        </p:txBody>
      </p:sp>
      <p:pic>
        <p:nvPicPr>
          <p:cNvPr id="98" name="Google Shape;98;p1" descr="C:\Documents and Settings\hagin_d\My Documents\My Pictures\Microsoft Clip Organizer\bd07207_.wmf"/>
          <p:cNvPicPr preferRelativeResize="0"/>
          <p:nvPr/>
        </p:nvPicPr>
        <p:blipFill rotWithShape="1">
          <a:blip r:embed="rId3">
            <a:alphaModFix/>
          </a:blip>
          <a:srcRect/>
          <a:stretch/>
        </p:blipFill>
        <p:spPr>
          <a:xfrm>
            <a:off x="152400" y="99214"/>
            <a:ext cx="1843430" cy="933685"/>
          </a:xfrm>
          <a:prstGeom prst="rect">
            <a:avLst/>
          </a:prstGeom>
          <a:solidFill>
            <a:schemeClr val="accent3">
              <a:alpha val="35686"/>
            </a:schemeClr>
          </a:solidFill>
          <a:ln>
            <a:noFill/>
          </a:ln>
        </p:spPr>
      </p:pic>
      <p:sp>
        <p:nvSpPr>
          <p:cNvPr id="99" name="Google Shape;99;p1"/>
          <p:cNvSpPr txBox="1"/>
          <p:nvPr/>
        </p:nvSpPr>
        <p:spPr>
          <a:xfrm>
            <a:off x="2514600" y="108179"/>
            <a:ext cx="5029200" cy="92333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5400" b="0" i="0" u="none" strike="noStrike" cap="none">
                <a:solidFill>
                  <a:srgbClr val="000099"/>
                </a:solidFill>
                <a:latin typeface="Arial Black"/>
                <a:ea typeface="Arial Black"/>
                <a:cs typeface="Arial Black"/>
                <a:sym typeface="Arial Black"/>
              </a:rPr>
              <a:t>BIENVENIDA</a:t>
            </a:r>
            <a:endParaRPr sz="5400" b="0" i="0" u="none" strike="noStrike" cap="none">
              <a:solidFill>
                <a:srgbClr val="000099"/>
              </a:solidFill>
              <a:latin typeface="Arial Black"/>
              <a:ea typeface="Arial Black"/>
              <a:cs typeface="Arial Black"/>
              <a:sym typeface="Arial Black"/>
            </a:endParaRPr>
          </a:p>
        </p:txBody>
      </p:sp>
      <p:sp>
        <p:nvSpPr>
          <p:cNvPr id="100" name="Google Shape;100;p1"/>
          <p:cNvSpPr txBox="1"/>
          <p:nvPr/>
        </p:nvSpPr>
        <p:spPr>
          <a:xfrm>
            <a:off x="914400" y="2436619"/>
            <a:ext cx="55626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dirty="0" err="1">
                <a:solidFill>
                  <a:schemeClr val="dk1"/>
                </a:solidFill>
                <a:latin typeface="Arial Black"/>
                <a:ea typeface="Arial Black"/>
                <a:cs typeface="Arial Black"/>
                <a:sym typeface="Arial Black"/>
              </a:rPr>
              <a:t>Información</a:t>
            </a:r>
            <a:r>
              <a:rPr lang="en-US" sz="1800" b="0" i="0" u="none" strike="noStrike" cap="none" dirty="0">
                <a:solidFill>
                  <a:schemeClr val="dk1"/>
                </a:solidFill>
                <a:latin typeface="Arial Black"/>
                <a:ea typeface="Arial Black"/>
                <a:cs typeface="Arial Black"/>
                <a:sym typeface="Arial Black"/>
              </a:rPr>
              <a:t> que </a:t>
            </a:r>
            <a:r>
              <a:rPr lang="en-US" sz="1800" b="0" i="0" u="none" strike="noStrike" cap="none" dirty="0" err="1">
                <a:solidFill>
                  <a:schemeClr val="dk1"/>
                </a:solidFill>
                <a:latin typeface="Arial Black"/>
                <a:ea typeface="Arial Black"/>
                <a:cs typeface="Arial Black"/>
                <a:sym typeface="Arial Black"/>
              </a:rPr>
              <a:t>recibirán</a:t>
            </a:r>
            <a:r>
              <a:rPr lang="en-US" sz="1800" b="0" i="0" u="none" strike="noStrike" cap="none" dirty="0">
                <a:solidFill>
                  <a:schemeClr val="dk1"/>
                </a:solidFill>
                <a:latin typeface="Arial Black"/>
                <a:ea typeface="Arial Black"/>
                <a:cs typeface="Arial Black"/>
                <a:sym typeface="Arial Black"/>
              </a:rPr>
              <a:t>:</a:t>
            </a:r>
            <a:endParaRPr sz="1800" dirty="0">
              <a:solidFill>
                <a:schemeClr val="dk1"/>
              </a:solidFill>
              <a:latin typeface="Arial Black"/>
              <a:ea typeface="Arial Black"/>
              <a:cs typeface="Arial Black"/>
              <a:sym typeface="Arial Black"/>
            </a:endParaRPr>
          </a:p>
        </p:txBody>
      </p:sp>
      <p:sp>
        <p:nvSpPr>
          <p:cNvPr id="101" name="Google Shape;101;p1"/>
          <p:cNvSpPr txBox="1"/>
          <p:nvPr/>
        </p:nvSpPr>
        <p:spPr>
          <a:xfrm>
            <a:off x="152400" y="2805344"/>
            <a:ext cx="8839199" cy="923289"/>
          </a:xfrm>
          <a:prstGeom prst="rect">
            <a:avLst/>
          </a:prstGeom>
          <a:noFill/>
          <a:ln>
            <a:noFill/>
          </a:ln>
        </p:spPr>
        <p:txBody>
          <a:bodyPr spcFirstLastPara="1" wrap="square" lIns="91425" tIns="45700" rIns="91425" bIns="45700" anchor="t" anchorCtr="0">
            <a:spAutoFit/>
          </a:bodyPr>
          <a:lstStyle/>
          <a:p>
            <a:pPr marL="285750" lvl="0" indent="-285750">
              <a:buClr>
                <a:schemeClr val="dk1"/>
              </a:buClr>
              <a:buSzPts val="1800"/>
              <a:buFont typeface="Noto Sans Symbols"/>
              <a:buChar char="⮚"/>
            </a:pPr>
            <a:r>
              <a:rPr lang="en-US" sz="1800" dirty="0" err="1">
                <a:solidFill>
                  <a:schemeClr val="dk1"/>
                </a:solidFill>
                <a:latin typeface="Arial Black"/>
                <a:ea typeface="Arial Black"/>
                <a:cs typeface="Arial Black"/>
                <a:sym typeface="Arial Black"/>
              </a:rPr>
              <a:t>Participación</a:t>
            </a:r>
            <a:r>
              <a:rPr lang="en-US" sz="1800" dirty="0">
                <a:solidFill>
                  <a:schemeClr val="dk1"/>
                </a:solidFill>
                <a:latin typeface="Arial Black"/>
                <a:ea typeface="Arial Black"/>
                <a:cs typeface="Arial Black"/>
                <a:sym typeface="Arial Black"/>
              </a:rPr>
              <a:t> de la </a:t>
            </a:r>
            <a:r>
              <a:rPr lang="en-US" sz="1800" dirty="0" err="1">
                <a:solidFill>
                  <a:schemeClr val="dk1"/>
                </a:solidFill>
                <a:latin typeface="Arial Black"/>
                <a:ea typeface="Arial Black"/>
                <a:cs typeface="Arial Black"/>
                <a:sym typeface="Arial Black"/>
              </a:rPr>
              <a:t>escuela</a:t>
            </a:r>
            <a:r>
              <a:rPr lang="en-US" sz="1800" dirty="0">
                <a:solidFill>
                  <a:schemeClr val="dk1"/>
                </a:solidFill>
                <a:latin typeface="Arial Black"/>
                <a:ea typeface="Arial Black"/>
                <a:cs typeface="Arial Black"/>
                <a:sym typeface="Arial Black"/>
              </a:rPr>
              <a:t> </a:t>
            </a:r>
            <a:r>
              <a:rPr lang="en-US" sz="1800" b="1" u="sng" dirty="0" err="1"/>
              <a:t>Atrisco</a:t>
            </a:r>
            <a:r>
              <a:rPr lang="en-US" sz="1800" b="1" u="sng" dirty="0"/>
              <a:t> Heritage Academy High School</a:t>
            </a:r>
            <a:br>
              <a:rPr lang="en-US" sz="1800" dirty="0"/>
            </a:br>
            <a:r>
              <a:rPr lang="en-US" sz="1800" dirty="0" err="1">
                <a:solidFill>
                  <a:schemeClr val="dk1"/>
                </a:solidFill>
                <a:latin typeface="Arial Black"/>
                <a:ea typeface="Arial Black"/>
                <a:cs typeface="Arial Black"/>
                <a:sym typeface="Arial Black"/>
              </a:rPr>
              <a:t>en</a:t>
            </a:r>
            <a:r>
              <a:rPr lang="en-US" sz="1800" dirty="0">
                <a:solidFill>
                  <a:schemeClr val="dk1"/>
                </a:solidFill>
                <a:latin typeface="Arial Black"/>
                <a:ea typeface="Arial Black"/>
                <a:cs typeface="Arial Black"/>
                <a:sym typeface="Arial Black"/>
              </a:rPr>
              <a:t> el </a:t>
            </a:r>
            <a:r>
              <a:rPr lang="en-US" sz="1800" dirty="0" err="1">
                <a:solidFill>
                  <a:schemeClr val="dk1"/>
                </a:solidFill>
                <a:latin typeface="Arial Black"/>
                <a:ea typeface="Arial Black"/>
                <a:cs typeface="Arial Black"/>
                <a:sym typeface="Arial Black"/>
              </a:rPr>
              <a:t>Título</a:t>
            </a:r>
            <a:r>
              <a:rPr lang="en-US" sz="1800" dirty="0">
                <a:solidFill>
                  <a:schemeClr val="dk1"/>
                </a:solidFill>
                <a:latin typeface="Arial Black"/>
                <a:ea typeface="Arial Black"/>
                <a:cs typeface="Arial Black"/>
                <a:sym typeface="Arial Black"/>
              </a:rPr>
              <a:t> I </a:t>
            </a:r>
            <a:endParaRPr dirty="0"/>
          </a:p>
          <a:p>
            <a:pPr marL="285750" marR="0" lvl="0" indent="-171450" algn="l" rtl="0">
              <a:spcBef>
                <a:spcPts val="0"/>
              </a:spcBef>
              <a:spcAft>
                <a:spcPts val="0"/>
              </a:spcAft>
              <a:buClr>
                <a:schemeClr val="dk1"/>
              </a:buClr>
              <a:buSzPts val="1800"/>
              <a:buFont typeface="Noto Sans Symbols"/>
              <a:buNone/>
            </a:pPr>
            <a:endParaRPr sz="1800" dirty="0">
              <a:solidFill>
                <a:schemeClr val="dk1"/>
              </a:solidFill>
              <a:latin typeface="Arial Black"/>
              <a:ea typeface="Arial Black"/>
              <a:cs typeface="Arial Black"/>
              <a:sym typeface="Arial Black"/>
            </a:endParaRPr>
          </a:p>
        </p:txBody>
      </p:sp>
      <p:sp>
        <p:nvSpPr>
          <p:cNvPr id="102" name="Google Shape;102;p1"/>
          <p:cNvSpPr txBox="1"/>
          <p:nvPr/>
        </p:nvSpPr>
        <p:spPr>
          <a:xfrm>
            <a:off x="914400" y="4078069"/>
            <a:ext cx="7543800" cy="36933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Arial Black"/>
                <a:ea typeface="Arial Black"/>
                <a:cs typeface="Arial Black"/>
                <a:sym typeface="Arial Black"/>
              </a:rPr>
              <a:t>Requisitos que la escuela debe cumplir para Título I</a:t>
            </a:r>
            <a:endParaRPr/>
          </a:p>
        </p:txBody>
      </p:sp>
      <p:sp>
        <p:nvSpPr>
          <p:cNvPr id="103" name="Google Shape;103;p1"/>
          <p:cNvSpPr txBox="1"/>
          <p:nvPr/>
        </p:nvSpPr>
        <p:spPr>
          <a:xfrm>
            <a:off x="914400" y="4419600"/>
            <a:ext cx="7086600" cy="36933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Arial Black"/>
                <a:ea typeface="Arial Black"/>
                <a:cs typeface="Arial Black"/>
                <a:sym typeface="Arial Black"/>
              </a:rPr>
              <a:t>Participación de las familias</a:t>
            </a:r>
            <a:endParaRPr sz="1800">
              <a:solidFill>
                <a:schemeClr val="dk1"/>
              </a:solidFill>
              <a:latin typeface="Arial Black"/>
              <a:ea typeface="Arial Black"/>
              <a:cs typeface="Arial Black"/>
              <a:sym typeface="Arial Black"/>
            </a:endParaRPr>
          </a:p>
        </p:txBody>
      </p:sp>
      <p:sp>
        <p:nvSpPr>
          <p:cNvPr id="104" name="Google Shape;104;p1"/>
          <p:cNvSpPr txBox="1"/>
          <p:nvPr/>
        </p:nvSpPr>
        <p:spPr>
          <a:xfrm>
            <a:off x="914400" y="4800600"/>
            <a:ext cx="6858000" cy="1200288"/>
          </a:xfrm>
          <a:prstGeom prst="rect">
            <a:avLst/>
          </a:prstGeom>
          <a:noFill/>
          <a:ln>
            <a:noFill/>
          </a:ln>
        </p:spPr>
        <p:txBody>
          <a:bodyPr spcFirstLastPara="1" wrap="square" lIns="91425" tIns="45700" rIns="91425" bIns="45700" anchor="t" anchorCtr="0">
            <a:spAutoFit/>
          </a:bodyPr>
          <a:lstStyle/>
          <a:p>
            <a:pPr marL="285750" lvl="0" indent="-285750">
              <a:buClr>
                <a:schemeClr val="dk1"/>
              </a:buClr>
              <a:buSzPts val="1800"/>
              <a:buFont typeface="Noto Sans Symbols"/>
              <a:buChar char="⮚"/>
            </a:pPr>
            <a:r>
              <a:rPr lang="en-US" sz="1800" dirty="0">
                <a:solidFill>
                  <a:schemeClr val="dk1"/>
                </a:solidFill>
                <a:latin typeface="Arial Black"/>
                <a:ea typeface="Arial Black"/>
                <a:cs typeface="Arial Black"/>
                <a:sym typeface="Arial Black"/>
              </a:rPr>
              <a:t>Personal con el que </a:t>
            </a:r>
            <a:r>
              <a:rPr lang="en-US" sz="1800" dirty="0" err="1">
                <a:solidFill>
                  <a:schemeClr val="dk1"/>
                </a:solidFill>
                <a:latin typeface="Arial Black"/>
                <a:ea typeface="Arial Black"/>
                <a:cs typeface="Arial Black"/>
                <a:sym typeface="Arial Black"/>
              </a:rPr>
              <a:t>comunicarse</a:t>
            </a:r>
            <a:r>
              <a:rPr lang="en-US" sz="1800" dirty="0">
                <a:solidFill>
                  <a:schemeClr val="dk1"/>
                </a:solidFill>
                <a:latin typeface="Arial Black"/>
                <a:ea typeface="Arial Black"/>
                <a:cs typeface="Arial Black"/>
                <a:sym typeface="Arial Black"/>
              </a:rPr>
              <a:t> para </a:t>
            </a:r>
            <a:r>
              <a:rPr lang="en-US" sz="1800" dirty="0" err="1">
                <a:solidFill>
                  <a:schemeClr val="dk1"/>
                </a:solidFill>
                <a:latin typeface="Arial Black"/>
                <a:ea typeface="Arial Black"/>
                <a:cs typeface="Arial Black"/>
                <a:sym typeface="Arial Black"/>
              </a:rPr>
              <a:t>asuntos</a:t>
            </a:r>
            <a:r>
              <a:rPr lang="en-US" sz="1800" dirty="0">
                <a:solidFill>
                  <a:schemeClr val="dk1"/>
                </a:solidFill>
                <a:latin typeface="Arial Black"/>
                <a:ea typeface="Arial Black"/>
                <a:cs typeface="Arial Black"/>
                <a:sym typeface="Arial Black"/>
              </a:rPr>
              <a:t> del </a:t>
            </a:r>
            <a:r>
              <a:rPr lang="en-US" sz="1800" dirty="0" err="1">
                <a:solidFill>
                  <a:schemeClr val="dk1"/>
                </a:solidFill>
                <a:latin typeface="Arial Black"/>
                <a:ea typeface="Arial Black"/>
                <a:cs typeface="Arial Black"/>
                <a:sym typeface="Arial Black"/>
              </a:rPr>
              <a:t>Título</a:t>
            </a:r>
            <a:r>
              <a:rPr lang="en-US" sz="1800" dirty="0">
                <a:solidFill>
                  <a:schemeClr val="dk1"/>
                </a:solidFill>
                <a:latin typeface="Arial Black"/>
                <a:ea typeface="Arial Black"/>
                <a:cs typeface="Arial Black"/>
                <a:sym typeface="Arial Black"/>
              </a:rPr>
              <a:t> I </a:t>
            </a:r>
            <a:r>
              <a:rPr lang="en-US" sz="1800" dirty="0" err="1">
                <a:solidFill>
                  <a:schemeClr val="dk1"/>
                </a:solidFill>
                <a:latin typeface="Arial Black"/>
                <a:ea typeface="Arial Black"/>
                <a:cs typeface="Arial Black"/>
                <a:sym typeface="Arial Black"/>
              </a:rPr>
              <a:t>en</a:t>
            </a:r>
            <a:r>
              <a:rPr lang="en-US" sz="1800" dirty="0">
                <a:solidFill>
                  <a:schemeClr val="dk1"/>
                </a:solidFill>
                <a:latin typeface="Arial Black"/>
                <a:ea typeface="Arial Black"/>
                <a:cs typeface="Arial Black"/>
                <a:sym typeface="Arial Black"/>
              </a:rPr>
              <a:t> la </a:t>
            </a:r>
            <a:r>
              <a:rPr lang="en-US" sz="1800" dirty="0" err="1">
                <a:solidFill>
                  <a:schemeClr val="dk1"/>
                </a:solidFill>
                <a:latin typeface="Arial Black"/>
                <a:ea typeface="Arial Black"/>
                <a:cs typeface="Arial Black"/>
                <a:sym typeface="Arial Black"/>
              </a:rPr>
              <a:t>escuela</a:t>
            </a:r>
            <a:r>
              <a:rPr lang="en-US" sz="1800" dirty="0">
                <a:solidFill>
                  <a:schemeClr val="dk1"/>
                </a:solidFill>
                <a:latin typeface="Arial Black"/>
                <a:ea typeface="Arial Black"/>
                <a:cs typeface="Arial Black"/>
                <a:sym typeface="Arial Black"/>
              </a:rPr>
              <a:t> </a:t>
            </a:r>
            <a:r>
              <a:rPr lang="en-US" sz="1800" b="1" u="sng" dirty="0" err="1"/>
              <a:t>Atrisco</a:t>
            </a:r>
            <a:r>
              <a:rPr lang="en-US" sz="1800" b="1" u="sng" dirty="0"/>
              <a:t> Heritage Academy High School</a:t>
            </a:r>
            <a:br>
              <a:rPr lang="en-US" sz="1800" dirty="0"/>
            </a:br>
            <a:endParaRPr sz="1800" dirty="0">
              <a:solidFill>
                <a:srgbClr val="FF0000"/>
              </a:solidFill>
              <a:latin typeface="Arial Black"/>
              <a:ea typeface="Arial Black"/>
              <a:cs typeface="Arial Black"/>
              <a:sym typeface="Arial Black"/>
            </a:endParaRPr>
          </a:p>
        </p:txBody>
      </p:sp>
      <p:sp>
        <p:nvSpPr>
          <p:cNvPr id="105" name="Google Shape;105;p1"/>
          <p:cNvSpPr txBox="1"/>
          <p:nvPr/>
        </p:nvSpPr>
        <p:spPr>
          <a:xfrm>
            <a:off x="3872089" y="2504248"/>
            <a:ext cx="2133600" cy="381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888888"/>
              </a:buClr>
              <a:buSzPts val="2000"/>
              <a:buFont typeface="Arial"/>
              <a:buNone/>
            </a:pPr>
            <a:endParaRPr sz="2000" b="1" u="none">
              <a:solidFill>
                <a:schemeClr val="dk1"/>
              </a:solidFill>
              <a:highlight>
                <a:srgbClr val="FFFF00"/>
              </a:highlight>
              <a:latin typeface="Arial Black"/>
              <a:ea typeface="Arial Black"/>
              <a:cs typeface="Arial Black"/>
              <a:sym typeface="Arial Black"/>
            </a:endParaRPr>
          </a:p>
        </p:txBody>
      </p:sp>
      <p:sp>
        <p:nvSpPr>
          <p:cNvPr id="106" name="Google Shape;106;p1"/>
          <p:cNvSpPr txBox="1"/>
          <p:nvPr/>
        </p:nvSpPr>
        <p:spPr>
          <a:xfrm>
            <a:off x="152400" y="3453796"/>
            <a:ext cx="8498541" cy="1138733"/>
          </a:xfrm>
          <a:prstGeom prst="rect">
            <a:avLst/>
          </a:prstGeom>
          <a:noFill/>
          <a:ln>
            <a:noFill/>
          </a:ln>
        </p:spPr>
        <p:txBody>
          <a:bodyPr spcFirstLastPara="1" wrap="square" lIns="91425" tIns="45700" rIns="91425" bIns="45700" anchor="t" anchorCtr="0">
            <a:spAutoFit/>
          </a:bodyPr>
          <a:lstStyle/>
          <a:p>
            <a:pPr marL="285750" lvl="0" indent="-285750">
              <a:buClr>
                <a:schemeClr val="dk1"/>
              </a:buClr>
              <a:buSzPts val="1800"/>
              <a:buFont typeface="Noto Sans Symbols"/>
              <a:buChar char="⮚"/>
            </a:pPr>
            <a:r>
              <a:rPr lang="en-US" sz="1800" dirty="0">
                <a:solidFill>
                  <a:schemeClr val="dk1"/>
                </a:solidFill>
                <a:latin typeface="Arial Black"/>
                <a:ea typeface="Arial Black"/>
                <a:cs typeface="Arial Black"/>
                <a:sym typeface="Arial Black"/>
              </a:rPr>
              <a:t>Informe de </a:t>
            </a:r>
            <a:r>
              <a:rPr lang="en-US" sz="1800" dirty="0" err="1">
                <a:solidFill>
                  <a:schemeClr val="dk1"/>
                </a:solidFill>
                <a:latin typeface="Arial Black"/>
                <a:ea typeface="Arial Black"/>
                <a:cs typeface="Arial Black"/>
                <a:sym typeface="Arial Black"/>
              </a:rPr>
              <a:t>evaluación</a:t>
            </a:r>
            <a:r>
              <a:rPr lang="en-US" sz="1800" dirty="0">
                <a:solidFill>
                  <a:schemeClr val="dk1"/>
                </a:solidFill>
                <a:latin typeface="Arial Black"/>
                <a:ea typeface="Arial Black"/>
                <a:cs typeface="Arial Black"/>
                <a:sym typeface="Arial Black"/>
              </a:rPr>
              <a:t> escolar de </a:t>
            </a:r>
            <a:r>
              <a:rPr lang="en-US" sz="1800" b="1" u="sng" dirty="0" err="1"/>
              <a:t>Atrisco</a:t>
            </a:r>
            <a:r>
              <a:rPr lang="en-US" sz="1800" b="1" u="sng" dirty="0"/>
              <a:t> Heritage Academy High School</a:t>
            </a:r>
            <a:br>
              <a:rPr lang="en-US" sz="1800" dirty="0"/>
            </a:br>
            <a:endParaRPr dirty="0"/>
          </a:p>
          <a:p>
            <a:pPr marL="285750" marR="0" lvl="0" indent="-171450" algn="l" rtl="0">
              <a:spcBef>
                <a:spcPts val="0"/>
              </a:spcBef>
              <a:spcAft>
                <a:spcPts val="0"/>
              </a:spcAft>
              <a:buClr>
                <a:schemeClr val="dk1"/>
              </a:buClr>
              <a:buSzPts val="1800"/>
              <a:buFont typeface="Noto Sans Symbols"/>
              <a:buNone/>
            </a:pPr>
            <a:endParaRPr sz="1800" dirty="0">
              <a:solidFill>
                <a:schemeClr val="dk1"/>
              </a:solidFill>
              <a:latin typeface="Arial Black"/>
              <a:ea typeface="Arial Black"/>
              <a:cs typeface="Arial Black"/>
              <a:sym typeface="Arial Black"/>
            </a:endParaRPr>
          </a:p>
        </p:txBody>
      </p:sp>
    </p:spTree>
  </p:cSld>
  <p:clrMapOvr>
    <a:masterClrMapping/>
  </p:clrMapOvr>
  <mc:AlternateContent xmlns:mc="http://schemas.openxmlformats.org/markup-compatibility/2006" xmlns:p14="http://schemas.microsoft.com/office/powerpoint/2010/main">
    <mc:Choice Requires="p14">
      <p:transition spd="slow" p14:dur="16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500"/>
                                        <p:tgtEl>
                                          <p:spTgt spid="99"/>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96"/>
                                        </p:tgtEl>
                                        <p:attrNameLst>
                                          <p:attrName>style.visibility</p:attrName>
                                        </p:attrNameLst>
                                      </p:cBhvr>
                                      <p:to>
                                        <p:strVal val="visible"/>
                                      </p:to>
                                    </p:set>
                                    <p:anim calcmode="lin" valueType="num">
                                      <p:cBhvr additive="base">
                                        <p:cTn id="10" dur="500"/>
                                        <p:tgtEl>
                                          <p:spTgt spid="96"/>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0"/>
                                  </p:stCondLst>
                                  <p:childTnLst>
                                    <p:set>
                                      <p:cBhvr>
                                        <p:cTn id="12" dur="1" fill="hold">
                                          <p:stCondLst>
                                            <p:cond delay="0"/>
                                          </p:stCondLst>
                                        </p:cTn>
                                        <p:tgtEl>
                                          <p:spTgt spid="97">
                                            <p:txEl>
                                              <p:pRg st="0" end="0"/>
                                            </p:txEl>
                                          </p:spTgt>
                                        </p:tgtEl>
                                        <p:attrNameLst>
                                          <p:attrName>style.visibility</p:attrName>
                                        </p:attrNameLst>
                                      </p:cBhvr>
                                      <p:to>
                                        <p:strVal val="visible"/>
                                      </p:to>
                                    </p:set>
                                    <p:anim calcmode="lin" valueType="num">
                                      <p:cBhvr additive="base">
                                        <p:cTn id="13" dur="500"/>
                                        <p:tgtEl>
                                          <p:spTgt spid="97">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00"/>
                                        </p:tgtEl>
                                        <p:attrNameLst>
                                          <p:attrName>style.visibility</p:attrName>
                                        </p:attrNameLst>
                                      </p:cBhvr>
                                      <p:to>
                                        <p:strVal val="visible"/>
                                      </p:to>
                                    </p:set>
                                    <p:anim calcmode="lin" valueType="num">
                                      <p:cBhvr additive="base">
                                        <p:cTn id="18" dur="500"/>
                                        <p:tgtEl>
                                          <p:spTgt spid="100"/>
                                        </p:tgtEl>
                                        <p:attrNameLst>
                                          <p:attrName>ppt_x</p:attrName>
                                        </p:attrNameLst>
                                      </p:cBhvr>
                                      <p:tavLst>
                                        <p:tav tm="0">
                                          <p:val>
                                            <p:strVal val="#ppt_x-1"/>
                                          </p:val>
                                        </p:tav>
                                        <p:tav tm="100000">
                                          <p:val>
                                            <p:strVal val="#ppt_x"/>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01"/>
                                        </p:tgtEl>
                                        <p:attrNameLst>
                                          <p:attrName>style.visibility</p:attrName>
                                        </p:attrNameLst>
                                      </p:cBhvr>
                                      <p:to>
                                        <p:strVal val="visible"/>
                                      </p:to>
                                    </p:set>
                                    <p:anim calcmode="lin" valueType="num">
                                      <p:cBhvr additive="base">
                                        <p:cTn id="23" dur="500"/>
                                        <p:tgtEl>
                                          <p:spTgt spid="101"/>
                                        </p:tgtEl>
                                        <p:attrNameLst>
                                          <p:attrName>ppt_x</p:attrName>
                                        </p:attrNameLst>
                                      </p:cBhvr>
                                      <p:tavLst>
                                        <p:tav tm="0">
                                          <p:val>
                                            <p:strVal val="#ppt_x-1"/>
                                          </p:val>
                                        </p:tav>
                                        <p:tav tm="100000">
                                          <p:val>
                                            <p:strVal val="#ppt_x"/>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02"/>
                                        </p:tgtEl>
                                        <p:attrNameLst>
                                          <p:attrName>style.visibility</p:attrName>
                                        </p:attrNameLst>
                                      </p:cBhvr>
                                      <p:to>
                                        <p:strVal val="visible"/>
                                      </p:to>
                                    </p:set>
                                    <p:anim calcmode="lin" valueType="num">
                                      <p:cBhvr additive="base">
                                        <p:cTn id="28" dur="500"/>
                                        <p:tgtEl>
                                          <p:spTgt spid="102"/>
                                        </p:tgtEl>
                                        <p:attrNameLst>
                                          <p:attrName>ppt_x</p:attrName>
                                        </p:attrNameLst>
                                      </p:cBhvr>
                                      <p:tavLst>
                                        <p:tav tm="0">
                                          <p:val>
                                            <p:strVal val="#ppt_x-1"/>
                                          </p:val>
                                        </p:tav>
                                        <p:tav tm="100000">
                                          <p:val>
                                            <p:strVal val="#ppt_x"/>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03"/>
                                        </p:tgtEl>
                                        <p:attrNameLst>
                                          <p:attrName>style.visibility</p:attrName>
                                        </p:attrNameLst>
                                      </p:cBhvr>
                                      <p:to>
                                        <p:strVal val="visible"/>
                                      </p:to>
                                    </p:set>
                                    <p:anim calcmode="lin" valueType="num">
                                      <p:cBhvr additive="base">
                                        <p:cTn id="33" dur="500"/>
                                        <p:tgtEl>
                                          <p:spTgt spid="103"/>
                                        </p:tgtEl>
                                        <p:attrNameLst>
                                          <p:attrName>ppt_x</p:attrName>
                                        </p:attrNameLst>
                                      </p:cBhvr>
                                      <p:tavLst>
                                        <p:tav tm="0">
                                          <p:val>
                                            <p:strVal val="#ppt_x-1"/>
                                          </p:val>
                                        </p:tav>
                                        <p:tav tm="100000">
                                          <p:val>
                                            <p:strVal val="#ppt_x"/>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04"/>
                                        </p:tgtEl>
                                        <p:attrNameLst>
                                          <p:attrName>style.visibility</p:attrName>
                                        </p:attrNameLst>
                                      </p:cBhvr>
                                      <p:to>
                                        <p:strVal val="visible"/>
                                      </p:to>
                                    </p:set>
                                    <p:anim calcmode="lin" valueType="num">
                                      <p:cBhvr additive="base">
                                        <p:cTn id="38" dur="500"/>
                                        <p:tgtEl>
                                          <p:spTgt spid="104"/>
                                        </p:tgtEl>
                                        <p:attrNameLst>
                                          <p:attrName>ppt_x</p:attrName>
                                        </p:attrNameLst>
                                      </p:cBhvr>
                                      <p:tavLst>
                                        <p:tav tm="0">
                                          <p:val>
                                            <p:strVal val="#ppt_x-1"/>
                                          </p:val>
                                        </p:tav>
                                        <p:tav tm="100000">
                                          <p:val>
                                            <p:strVal val="#ppt_x"/>
                                          </p:val>
                                        </p:tav>
                                      </p:tavLst>
                                    </p:anim>
                                  </p:childTnLst>
                                </p:cTn>
                              </p:par>
                              <p:par>
                                <p:cTn id="39" presetID="2" presetClass="entr" presetSubtype="2" fill="hold" nodeType="withEffect">
                                  <p:stCondLst>
                                    <p:cond delay="0"/>
                                  </p:stCondLst>
                                  <p:childTnLst>
                                    <p:set>
                                      <p:cBhvr>
                                        <p:cTn id="40" dur="1" fill="hold">
                                          <p:stCondLst>
                                            <p:cond delay="0"/>
                                          </p:stCondLst>
                                        </p:cTn>
                                        <p:tgtEl>
                                          <p:spTgt spid="105">
                                            <p:txEl>
                                              <p:pRg st="0" end="0"/>
                                            </p:txEl>
                                          </p:spTgt>
                                        </p:tgtEl>
                                        <p:attrNameLst>
                                          <p:attrName>style.visibility</p:attrName>
                                        </p:attrNameLst>
                                      </p:cBhvr>
                                      <p:to>
                                        <p:strVal val="visible"/>
                                      </p:to>
                                    </p:set>
                                    <p:anim calcmode="lin" valueType="num">
                                      <p:cBhvr additive="base">
                                        <p:cTn id="41" dur="500"/>
                                        <p:tgtEl>
                                          <p:spTgt spid="105">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06"/>
                                        </p:tgtEl>
                                        <p:attrNameLst>
                                          <p:attrName>style.visibility</p:attrName>
                                        </p:attrNameLst>
                                      </p:cBhvr>
                                      <p:to>
                                        <p:strVal val="visible"/>
                                      </p:to>
                                    </p:set>
                                    <p:anim calcmode="lin" valueType="num">
                                      <p:cBhvr additive="base">
                                        <p:cTn id="46" dur="500"/>
                                        <p:tgtEl>
                                          <p:spTgt spid="10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
          <p:cNvSpPr txBox="1"/>
          <p:nvPr/>
        </p:nvSpPr>
        <p:spPr>
          <a:xfrm>
            <a:off x="381000" y="380360"/>
            <a:ext cx="8305800" cy="369332"/>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rgbClr val="000099"/>
                </a:solidFill>
                <a:latin typeface="Arial Black"/>
                <a:ea typeface="Arial Black"/>
                <a:cs typeface="Arial Black"/>
                <a:sym typeface="Arial Black"/>
              </a:rPr>
              <a:t>Participar en el Título I – ESSA, elegibilidad, plan de programas</a:t>
            </a:r>
            <a:endParaRPr sz="1800">
              <a:solidFill>
                <a:srgbClr val="000099"/>
              </a:solidFill>
              <a:latin typeface="Arial Black"/>
              <a:ea typeface="Arial Black"/>
              <a:cs typeface="Arial Black"/>
              <a:sym typeface="Arial Black"/>
            </a:endParaRPr>
          </a:p>
        </p:txBody>
      </p:sp>
      <p:sp>
        <p:nvSpPr>
          <p:cNvPr id="113" name="Google Shape;113;p2"/>
          <p:cNvSpPr txBox="1"/>
          <p:nvPr/>
        </p:nvSpPr>
        <p:spPr>
          <a:xfrm>
            <a:off x="381000" y="1204180"/>
            <a:ext cx="8077200" cy="646331"/>
          </a:xfrm>
          <a:prstGeom prst="rect">
            <a:avLst/>
          </a:prstGeom>
          <a:noFill/>
          <a:ln>
            <a:noFill/>
          </a:ln>
        </p:spPr>
        <p:txBody>
          <a:bodyPr spcFirstLastPara="1" wrap="square" lIns="91425" tIns="45700" rIns="91425" bIns="45700" anchor="ctr" anchorCtr="0">
            <a:spAutoFit/>
          </a:bodyPr>
          <a:lstStyle/>
          <a:p>
            <a:pPr marL="285750" marR="0" lvl="0" indent="-285750" algn="l" rtl="0">
              <a:spcBef>
                <a:spcPts val="0"/>
              </a:spcBef>
              <a:spcAft>
                <a:spcPts val="0"/>
              </a:spcAft>
              <a:buClr>
                <a:srgbClr val="FF0000"/>
              </a:buClr>
              <a:buSzPts val="1800"/>
              <a:buFont typeface="Noto Sans Symbols"/>
              <a:buChar char="⮚"/>
            </a:pPr>
            <a:r>
              <a:rPr lang="en-US" sz="1800">
                <a:solidFill>
                  <a:srgbClr val="FF0000"/>
                </a:solidFill>
                <a:latin typeface="Calibri"/>
                <a:ea typeface="Calibri"/>
                <a:cs typeface="Calibri"/>
                <a:sym typeface="Calibri"/>
              </a:rPr>
              <a:t>ESSA</a:t>
            </a:r>
            <a:r>
              <a:rPr lang="en-US" sz="1800">
                <a:solidFill>
                  <a:schemeClr val="dk1"/>
                </a:solidFill>
                <a:latin typeface="Calibri"/>
                <a:ea typeface="Calibri"/>
                <a:cs typeface="Calibri"/>
                <a:sym typeface="Calibri"/>
              </a:rPr>
              <a:t> – </a:t>
            </a:r>
            <a:r>
              <a:rPr lang="en-US" sz="1800" i="1">
                <a:solidFill>
                  <a:schemeClr val="dk1"/>
                </a:solidFill>
                <a:latin typeface="Calibri"/>
                <a:ea typeface="Calibri"/>
                <a:cs typeface="Calibri"/>
                <a:sym typeface="Calibri"/>
              </a:rPr>
              <a:t>Ley Cada Estudiante Triunfa</a:t>
            </a:r>
            <a:r>
              <a:rPr lang="en-US" sz="1800">
                <a:solidFill>
                  <a:schemeClr val="dk1"/>
                </a:solidFill>
                <a:latin typeface="Calibri"/>
                <a:ea typeface="Calibri"/>
                <a:cs typeface="Calibri"/>
                <a:sym typeface="Calibri"/>
              </a:rPr>
              <a:t> (Every Student Succeeds Act)</a:t>
            </a:r>
            <a:endParaRPr sz="1800">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Noto Sans Symbols"/>
              <a:buChar char="⮚"/>
            </a:pPr>
            <a:r>
              <a:rPr lang="en-US" sz="1800" b="0" i="0" u="none" strike="noStrike" cap="none">
                <a:solidFill>
                  <a:schemeClr val="dk1"/>
                </a:solidFill>
                <a:latin typeface="Calibri"/>
                <a:ea typeface="Calibri"/>
                <a:cs typeface="Calibri"/>
                <a:sym typeface="Calibri"/>
              </a:rPr>
              <a:t>La asignación de fondos de Título I se basa en los reglamentos de ESSA.</a:t>
            </a:r>
            <a:endParaRPr sz="1800" b="0" i="0" u="none" strike="noStrike" cap="none">
              <a:solidFill>
                <a:schemeClr val="dk1"/>
              </a:solidFill>
              <a:latin typeface="Calibri"/>
              <a:ea typeface="Calibri"/>
              <a:cs typeface="Calibri"/>
              <a:sym typeface="Calibri"/>
            </a:endParaRPr>
          </a:p>
        </p:txBody>
      </p:sp>
      <p:sp>
        <p:nvSpPr>
          <p:cNvPr id="114" name="Google Shape;114;p2"/>
          <p:cNvSpPr txBox="1"/>
          <p:nvPr/>
        </p:nvSpPr>
        <p:spPr>
          <a:xfrm>
            <a:off x="381000" y="2209800"/>
            <a:ext cx="8077200" cy="1477328"/>
          </a:xfrm>
          <a:prstGeom prst="rect">
            <a:avLst/>
          </a:prstGeom>
          <a:noFill/>
          <a:ln>
            <a:noFill/>
          </a:ln>
        </p:spPr>
        <p:txBody>
          <a:bodyPr spcFirstLastPara="1" wrap="square" lIns="91425" tIns="45700" rIns="91425" bIns="45700" anchor="ctr" anchorCtr="0">
            <a:spAutoFit/>
          </a:bodyPr>
          <a:lstStyle/>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Los programas financiados por el gobierno federal ofrecen dinero adicional para ayudar a las escuelas.</a:t>
            </a:r>
            <a:endParaRPr/>
          </a:p>
          <a:p>
            <a:pPr marL="742950" marR="0" lvl="1" indent="-285750" algn="l" rtl="0">
              <a:spcBef>
                <a:spcPts val="0"/>
              </a:spcBef>
              <a:spcAft>
                <a:spcPts val="0"/>
              </a:spcAft>
              <a:buClr>
                <a:schemeClr val="dk1"/>
              </a:buClr>
              <a:buSzPts val="1800"/>
              <a:buFont typeface="Noto Sans Symbols"/>
              <a:buChar char="⮚"/>
            </a:pPr>
            <a:r>
              <a:rPr lang="en-US" sz="1800" b="0" i="0" u="none" strike="noStrike" cap="none">
                <a:solidFill>
                  <a:schemeClr val="dk1"/>
                </a:solidFill>
                <a:latin typeface="Calibri"/>
                <a:ea typeface="Calibri"/>
                <a:cs typeface="Calibri"/>
                <a:sym typeface="Calibri"/>
              </a:rPr>
              <a:t>Los fondos de Título I son complementarios y se usan en programas escolares que atienden las necesidades de los estudiantes, particularmente las de aquellos que tienen un aprovechamiento escolar deficiente y el riesgo de no cumplir con las normas estatales fundamentales comunes.</a:t>
            </a:r>
            <a:endParaRPr sz="1800" b="0" i="0" u="none" strike="noStrike" cap="none">
              <a:solidFill>
                <a:schemeClr val="dk1"/>
              </a:solidFill>
              <a:latin typeface="Calibri"/>
              <a:ea typeface="Calibri"/>
              <a:cs typeface="Calibri"/>
              <a:sym typeface="Calibri"/>
            </a:endParaRPr>
          </a:p>
        </p:txBody>
      </p:sp>
      <p:sp>
        <p:nvSpPr>
          <p:cNvPr id="115" name="Google Shape;115;p2"/>
          <p:cNvSpPr txBox="1"/>
          <p:nvPr/>
        </p:nvSpPr>
        <p:spPr>
          <a:xfrm>
            <a:off x="374073" y="3976321"/>
            <a:ext cx="8077200" cy="1200288"/>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spAutoFit/>
          </a:bodyPr>
          <a:lstStyle/>
          <a:p>
            <a:pPr marL="285750" lvl="0" indent="-285750">
              <a:buClr>
                <a:schemeClr val="dk1"/>
              </a:buClr>
              <a:buSzPts val="1800"/>
              <a:buFont typeface="Noto Sans Symbols"/>
              <a:buChar char="⮚"/>
            </a:pPr>
            <a:r>
              <a:rPr lang="en-US" sz="1800" dirty="0">
                <a:solidFill>
                  <a:schemeClr val="dk1"/>
                </a:solidFill>
                <a:latin typeface="Calibri"/>
                <a:ea typeface="Calibri"/>
                <a:cs typeface="Calibri"/>
                <a:sym typeface="Calibri"/>
              </a:rPr>
              <a:t>El Plan del </a:t>
            </a:r>
            <a:r>
              <a:rPr lang="en-US" sz="1800" dirty="0" err="1">
                <a:solidFill>
                  <a:schemeClr val="dk1"/>
                </a:solidFill>
                <a:latin typeface="Calibri"/>
                <a:ea typeface="Calibri"/>
                <a:cs typeface="Calibri"/>
                <a:sym typeface="Calibri"/>
              </a:rPr>
              <a:t>Programa</a:t>
            </a:r>
            <a:r>
              <a:rPr lang="en-US" sz="1800" dirty="0">
                <a:solidFill>
                  <a:schemeClr val="dk1"/>
                </a:solidFill>
                <a:latin typeface="Calibri"/>
                <a:ea typeface="Calibri"/>
                <a:cs typeface="Calibri"/>
                <a:sym typeface="Calibri"/>
              </a:rPr>
              <a:t> de </a:t>
            </a:r>
            <a:r>
              <a:rPr lang="en-US" sz="1800" dirty="0" err="1">
                <a:solidFill>
                  <a:schemeClr val="dk1"/>
                </a:solidFill>
                <a:latin typeface="Calibri"/>
                <a:ea typeface="Calibri"/>
                <a:cs typeface="Calibri"/>
                <a:sym typeface="Calibri"/>
              </a:rPr>
              <a:t>Título</a:t>
            </a:r>
            <a:r>
              <a:rPr lang="en-US" sz="1800" dirty="0">
                <a:solidFill>
                  <a:schemeClr val="dk1"/>
                </a:solidFill>
                <a:latin typeface="Calibri"/>
                <a:ea typeface="Calibri"/>
                <a:cs typeface="Calibri"/>
                <a:sym typeface="Calibri"/>
              </a:rPr>
              <a:t> I de la </a:t>
            </a:r>
            <a:r>
              <a:rPr lang="en-US" sz="1800" dirty="0" err="1">
                <a:solidFill>
                  <a:schemeClr val="dk1"/>
                </a:solidFill>
                <a:latin typeface="Calibri"/>
                <a:ea typeface="Calibri"/>
                <a:cs typeface="Calibri"/>
                <a:sym typeface="Calibri"/>
              </a:rPr>
              <a:t>escuela</a:t>
            </a:r>
            <a:r>
              <a:rPr lang="en-US" sz="1800" dirty="0">
                <a:solidFill>
                  <a:schemeClr val="dk1"/>
                </a:solidFill>
                <a:latin typeface="Calibri"/>
                <a:ea typeface="Calibri"/>
                <a:cs typeface="Calibri"/>
                <a:sym typeface="Calibri"/>
              </a:rPr>
              <a:t> </a:t>
            </a:r>
            <a:r>
              <a:rPr lang="en-US" sz="1800" b="1" u="sng" dirty="0" err="1"/>
              <a:t>Atrisco</a:t>
            </a:r>
            <a:r>
              <a:rPr lang="en-US" sz="1800" b="1" u="sng" dirty="0"/>
              <a:t> Heritage Academy High School</a:t>
            </a:r>
            <a:br>
              <a:rPr lang="en-US" sz="1800" dirty="0"/>
            </a:br>
            <a:r>
              <a:rPr lang="en-US" sz="1800" dirty="0">
                <a:solidFill>
                  <a:schemeClr val="dk1"/>
                </a:solidFill>
                <a:latin typeface="Calibri"/>
                <a:ea typeface="Calibri"/>
                <a:cs typeface="Calibri"/>
                <a:sym typeface="Calibri"/>
              </a:rPr>
              <a:t>el </a:t>
            </a:r>
            <a:r>
              <a:rPr lang="en-US" sz="1800" dirty="0" err="1">
                <a:solidFill>
                  <a:schemeClr val="dk1"/>
                </a:solidFill>
                <a:latin typeface="Calibri"/>
                <a:ea typeface="Calibri"/>
                <a:cs typeface="Calibri"/>
                <a:sym typeface="Calibri"/>
              </a:rPr>
              <a:t>cual</a:t>
            </a:r>
            <a:r>
              <a:rPr lang="en-US" sz="1800" dirty="0">
                <a:solidFill>
                  <a:schemeClr val="dk1"/>
                </a:solidFill>
                <a:latin typeface="Calibri"/>
                <a:ea typeface="Calibri"/>
                <a:cs typeface="Calibri"/>
                <a:sym typeface="Calibri"/>
              </a:rPr>
              <a:t> es </a:t>
            </a:r>
            <a:r>
              <a:rPr lang="en-US" sz="1800" dirty="0" err="1">
                <a:solidFill>
                  <a:schemeClr val="dk1"/>
                </a:solidFill>
                <a:latin typeface="Calibri"/>
                <a:ea typeface="Calibri"/>
                <a:cs typeface="Calibri"/>
                <a:sym typeface="Calibri"/>
              </a:rPr>
              <a:t>revisado</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cada</a:t>
            </a:r>
            <a:r>
              <a:rPr lang="en-US" sz="1800" dirty="0">
                <a:solidFill>
                  <a:schemeClr val="dk1"/>
                </a:solidFill>
                <a:latin typeface="Calibri"/>
                <a:ea typeface="Calibri"/>
                <a:cs typeface="Calibri"/>
                <a:sym typeface="Calibri"/>
              </a:rPr>
              <a:t> 90 </a:t>
            </a:r>
            <a:r>
              <a:rPr lang="en-US" sz="1800" dirty="0" err="1">
                <a:solidFill>
                  <a:schemeClr val="dk1"/>
                </a:solidFill>
                <a:latin typeface="Calibri"/>
                <a:ea typeface="Calibri"/>
                <a:cs typeface="Calibri"/>
                <a:sym typeface="Calibri"/>
              </a:rPr>
              <a:t>días</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determina</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qué</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servicios</a:t>
            </a:r>
            <a:r>
              <a:rPr lang="en-US" sz="1800" dirty="0">
                <a:solidFill>
                  <a:schemeClr val="dk1"/>
                </a:solidFill>
                <a:latin typeface="Calibri"/>
                <a:ea typeface="Calibri"/>
                <a:cs typeface="Calibri"/>
                <a:sym typeface="Calibri"/>
              </a:rPr>
              <a:t> se le </a:t>
            </a:r>
            <a:r>
              <a:rPr lang="en-US" sz="1800" dirty="0" err="1">
                <a:solidFill>
                  <a:schemeClr val="dk1"/>
                </a:solidFill>
                <a:latin typeface="Calibri"/>
                <a:ea typeface="Calibri"/>
                <a:cs typeface="Calibri"/>
                <a:sym typeface="Calibri"/>
              </a:rPr>
              <a:t>ofrecerán</a:t>
            </a:r>
            <a:r>
              <a:rPr lang="en-US" sz="1800" dirty="0">
                <a:solidFill>
                  <a:schemeClr val="dk1"/>
                </a:solidFill>
                <a:latin typeface="Calibri"/>
                <a:ea typeface="Calibri"/>
                <a:cs typeface="Calibri"/>
                <a:sym typeface="Calibri"/>
              </a:rPr>
              <a:t> a los </a:t>
            </a:r>
            <a:r>
              <a:rPr lang="en-US" sz="1800" dirty="0" err="1">
                <a:solidFill>
                  <a:schemeClr val="dk1"/>
                </a:solidFill>
                <a:latin typeface="Calibri"/>
                <a:ea typeface="Calibri"/>
                <a:cs typeface="Calibri"/>
                <a:sym typeface="Calibri"/>
              </a:rPr>
              <a:t>estudiantes</a:t>
            </a:r>
            <a:r>
              <a:rPr lang="en-US" sz="1800" dirty="0">
                <a:solidFill>
                  <a:schemeClr val="dk1"/>
                </a:solidFill>
                <a:latin typeface="Calibri"/>
                <a:ea typeface="Calibri"/>
                <a:cs typeface="Calibri"/>
                <a:sym typeface="Calibri"/>
              </a:rPr>
              <a:t>, y debe </a:t>
            </a:r>
            <a:r>
              <a:rPr lang="en-US" sz="1800" dirty="0" err="1">
                <a:solidFill>
                  <a:schemeClr val="dk1"/>
                </a:solidFill>
                <a:latin typeface="Calibri"/>
                <a:ea typeface="Calibri"/>
                <a:cs typeface="Calibri"/>
                <a:sym typeface="Calibri"/>
              </a:rPr>
              <a:t>encuadrar</a:t>
            </a:r>
            <a:r>
              <a:rPr lang="en-US" sz="1800" dirty="0">
                <a:solidFill>
                  <a:schemeClr val="dk1"/>
                </a:solidFill>
                <a:latin typeface="Calibri"/>
                <a:ea typeface="Calibri"/>
                <a:cs typeface="Calibri"/>
                <a:sym typeface="Calibri"/>
              </a:rPr>
              <a:t> con la ley ESSA.</a:t>
            </a:r>
            <a:endParaRPr dirty="0"/>
          </a:p>
        </p:txBody>
      </p:sp>
      <p:pic>
        <p:nvPicPr>
          <p:cNvPr id="116" name="Google Shape;116;p2"/>
          <p:cNvPicPr preferRelativeResize="0"/>
          <p:nvPr/>
        </p:nvPicPr>
        <p:blipFill rotWithShape="1">
          <a:blip r:embed="rId3">
            <a:alphaModFix/>
          </a:blip>
          <a:srcRect/>
          <a:stretch/>
        </p:blipFill>
        <p:spPr>
          <a:xfrm>
            <a:off x="7047130" y="5370730"/>
            <a:ext cx="1169769" cy="1169769"/>
          </a:xfrm>
          <a:prstGeom prst="rect">
            <a:avLst/>
          </a:prstGeom>
          <a:noFill/>
          <a:ln>
            <a:noFill/>
          </a:ln>
        </p:spPr>
      </p:pic>
      <p:sp>
        <p:nvSpPr>
          <p:cNvPr id="117" name="Google Shape;117;p2"/>
          <p:cNvSpPr txBox="1"/>
          <p:nvPr/>
        </p:nvSpPr>
        <p:spPr>
          <a:xfrm>
            <a:off x="4203700" y="5370731"/>
            <a:ext cx="25781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rgbClr val="00B050"/>
                </a:solidFill>
                <a:latin typeface="Federo"/>
                <a:ea typeface="Federo"/>
                <a:cs typeface="Federo"/>
                <a:sym typeface="Federo"/>
              </a:rPr>
              <a:t>PREGUNTAS</a:t>
            </a:r>
            <a:endParaRPr sz="3600" b="1">
              <a:solidFill>
                <a:srgbClr val="00B050"/>
              </a:solidFill>
              <a:latin typeface="Federo"/>
              <a:ea typeface="Federo"/>
              <a:cs typeface="Federo"/>
              <a:sym typeface="Federo"/>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p:tgtEl>
                                          <p:spTgt spid="113"/>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500"/>
                                        <p:tgtEl>
                                          <p:spTgt spid="114"/>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additive="base">
                                        <p:cTn id="17" dur="500"/>
                                        <p:tgtEl>
                                          <p:spTgt spid="115"/>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fade">
                                      <p:cBhvr>
                                        <p:cTn id="22" dur="2000"/>
                                        <p:tgtEl>
                                          <p:spTgt spid="117"/>
                                        </p:tgtEl>
                                      </p:cBhvr>
                                    </p:animEffect>
                                  </p:childTnLst>
                                </p:cTn>
                              </p:par>
                              <p:par>
                                <p:cTn id="23" presetID="10" presetClass="entr" presetSubtype="0" fill="hold" nodeType="withEffect">
                                  <p:stCondLst>
                                    <p:cond delay="0"/>
                                  </p:stCondLst>
                                  <p:childTnLst>
                                    <p:set>
                                      <p:cBhvr>
                                        <p:cTn id="24" dur="1" fill="hold">
                                          <p:stCondLst>
                                            <p:cond delay="0"/>
                                          </p:stCondLst>
                                        </p:cTn>
                                        <p:tgtEl>
                                          <p:spTgt spid="116"/>
                                        </p:tgtEl>
                                        <p:attrNameLst>
                                          <p:attrName>style.visibility</p:attrName>
                                        </p:attrNameLst>
                                      </p:cBhvr>
                                      <p:to>
                                        <p:strVal val="visible"/>
                                      </p:to>
                                    </p:set>
                                    <p:animEffect transition="in" filter="fade">
                                      <p:cBhvr>
                                        <p:cTn id="25" dur="2000"/>
                                        <p:tgtEl>
                                          <p:spTgt spid="11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15">
                                            <p:txEl>
                                              <p:pRg st="0" end="0"/>
                                            </p:txEl>
                                          </p:spTgt>
                                        </p:tgtEl>
                                        <p:attrNameLst>
                                          <p:attrName>style.visibility</p:attrName>
                                        </p:attrNameLst>
                                      </p:cBhvr>
                                      <p:to>
                                        <p:strVal val="visible"/>
                                      </p:to>
                                    </p:set>
                                    <p:anim calcmode="lin" valueType="num">
                                      <p:cBhvr additive="base">
                                        <p:cTn id="30" dur="500"/>
                                        <p:tgtEl>
                                          <p:spTgt spid="1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3"/>
          <p:cNvSpPr txBox="1"/>
          <p:nvPr/>
        </p:nvSpPr>
        <p:spPr>
          <a:xfrm>
            <a:off x="381000" y="402022"/>
            <a:ext cx="8077200" cy="52322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800">
                <a:solidFill>
                  <a:srgbClr val="000099"/>
                </a:solidFill>
                <a:latin typeface="Arial Black"/>
                <a:ea typeface="Arial Black"/>
                <a:cs typeface="Arial Black"/>
                <a:sym typeface="Arial Black"/>
              </a:rPr>
              <a:t>Informe de Evaluación Escolar</a:t>
            </a:r>
            <a:endParaRPr/>
          </a:p>
        </p:txBody>
      </p:sp>
      <p:sp>
        <p:nvSpPr>
          <p:cNvPr id="124" name="Google Shape;124;p3"/>
          <p:cNvSpPr txBox="1"/>
          <p:nvPr/>
        </p:nvSpPr>
        <p:spPr>
          <a:xfrm>
            <a:off x="457200" y="1493837"/>
            <a:ext cx="8229600" cy="4525963"/>
          </a:xfrm>
          <a:prstGeom prst="rect">
            <a:avLst/>
          </a:prstGeom>
          <a:solidFill>
            <a:schemeClr val="lt1"/>
          </a:solidFill>
          <a:ln>
            <a:noFill/>
          </a:ln>
        </p:spPr>
        <p:txBody>
          <a:bodyPr spcFirstLastPara="1" wrap="square" lIns="91425" tIns="45700" rIns="91425" bIns="45700" anchor="t" anchorCtr="0">
            <a:normAutofit/>
          </a:bodyPr>
          <a:lstStyle/>
          <a:p>
            <a:pPr marL="342900" marR="0" lvl="0" indent="-342900" algn="l" rtl="0">
              <a:spcBef>
                <a:spcPts val="0"/>
              </a:spcBef>
              <a:spcAft>
                <a:spcPts val="0"/>
              </a:spcAft>
              <a:buClr>
                <a:srgbClr val="FF0000"/>
              </a:buClr>
              <a:buSzPts val="3200"/>
              <a:buFont typeface="Arial"/>
              <a:buChar char="•"/>
            </a:pPr>
            <a:r>
              <a:rPr lang="en-US" sz="3200">
                <a:solidFill>
                  <a:srgbClr val="FF0000"/>
                </a:solidFill>
                <a:latin typeface="Calibri"/>
                <a:ea typeface="Calibri"/>
                <a:cs typeface="Calibri"/>
                <a:sym typeface="Calibri"/>
              </a:rPr>
              <a:t>Los estudiantes de Nuevo México tomaron los exámenes estandarizados estatales anuales la primavera pasada.</a:t>
            </a:r>
            <a:endParaRPr sz="3200">
              <a:solidFill>
                <a:srgbClr val="FF0000"/>
              </a:solidFill>
              <a:latin typeface="Calibri"/>
              <a:ea typeface="Calibri"/>
              <a:cs typeface="Calibri"/>
              <a:sym typeface="Calibri"/>
            </a:endParaRPr>
          </a:p>
          <a:p>
            <a:pPr marL="342900" marR="0" lvl="0" indent="-342900" algn="l" rtl="0">
              <a:spcBef>
                <a:spcPts val="640"/>
              </a:spcBef>
              <a:spcAft>
                <a:spcPts val="0"/>
              </a:spcAft>
              <a:buClr>
                <a:srgbClr val="FF0000"/>
              </a:buClr>
              <a:buSzPts val="3200"/>
              <a:buFont typeface="Arial"/>
              <a:buChar char="•"/>
            </a:pPr>
            <a:r>
              <a:rPr lang="en-US" sz="3200">
                <a:solidFill>
                  <a:srgbClr val="FF0000"/>
                </a:solidFill>
                <a:latin typeface="Calibri"/>
                <a:ea typeface="Calibri"/>
                <a:cs typeface="Calibri"/>
                <a:sym typeface="Calibri"/>
              </a:rPr>
              <a:t>Estos resultados se utilizarán para informar a las familias, los maestros y el público sobre el rendimiento académico.</a:t>
            </a:r>
            <a:endParaRPr/>
          </a:p>
          <a:p>
            <a:pPr marL="0" marR="0" lvl="0" indent="0" algn="l" rtl="0">
              <a:spcBef>
                <a:spcPts val="640"/>
              </a:spcBef>
              <a:spcAft>
                <a:spcPts val="0"/>
              </a:spcAft>
              <a:buClr>
                <a:srgbClr val="FF0000"/>
              </a:buClr>
              <a:buSzPts val="3200"/>
              <a:buFont typeface="Arial"/>
              <a:buNone/>
            </a:pPr>
            <a:endParaRPr sz="3200">
              <a:solidFill>
                <a:srgbClr val="FF0000"/>
              </a:solidFill>
              <a:latin typeface="Calibri"/>
              <a:ea typeface="Calibri"/>
              <a:cs typeface="Calibri"/>
              <a:sym typeface="Calibri"/>
            </a:endParaRPr>
          </a:p>
          <a:p>
            <a:pPr marL="0" marR="0" lvl="0" indent="0" algn="l" rtl="0">
              <a:spcBef>
                <a:spcPts val="640"/>
              </a:spcBef>
              <a:spcAft>
                <a:spcPts val="0"/>
              </a:spcAft>
              <a:buClr>
                <a:schemeClr val="dk1"/>
              </a:buClr>
              <a:buSzPts val="3200"/>
              <a:buFont typeface="Arial"/>
              <a:buNone/>
            </a:pPr>
            <a:endParaRPr sz="32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fade">
                                      <p:cBhvr>
                                        <p:cTn id="7" dur="2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a:spLocks noGrp="1"/>
          </p:cNvSpPr>
          <p:nvPr>
            <p:ph type="title"/>
          </p:nvPr>
        </p:nvSpPr>
        <p:spPr>
          <a:xfrm>
            <a:off x="457200" y="274638"/>
            <a:ext cx="8229600" cy="1143000"/>
          </a:xfrm>
          <a:prstGeom prst="rect">
            <a:avLst/>
          </a:prstGeom>
          <a:solidFill>
            <a:schemeClr val="lt1"/>
          </a:solid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US"/>
              <a:t>Encuesta sobre calidad de la educación y participación familiar</a:t>
            </a:r>
            <a:endParaRPr/>
          </a:p>
        </p:txBody>
      </p:sp>
      <p:sp>
        <p:nvSpPr>
          <p:cNvPr id="131" name="Google Shape;131;p4"/>
          <p:cNvSpPr txBox="1">
            <a:spLocks noGrp="1"/>
          </p:cNvSpPr>
          <p:nvPr>
            <p:ph type="body" idx="1"/>
          </p:nvPr>
        </p:nvSpPr>
        <p:spPr>
          <a:xfrm>
            <a:off x="457200" y="1417650"/>
            <a:ext cx="8229600" cy="5311800"/>
          </a:xfrm>
          <a:prstGeom prst="rect">
            <a:avLst/>
          </a:prstGeom>
          <a:solidFill>
            <a:schemeClr val="lt1"/>
          </a:solidFill>
          <a:ln>
            <a:noFill/>
          </a:ln>
        </p:spPr>
        <p:txBody>
          <a:bodyPr spcFirstLastPara="1" wrap="square" lIns="91425" tIns="45700" rIns="91425" bIns="45700" anchor="t" anchorCtr="0">
            <a:normAutofit/>
          </a:bodyPr>
          <a:lstStyle/>
          <a:p>
            <a:pPr marL="0" lvl="0" indent="0" algn="l" rtl="0">
              <a:spcBef>
                <a:spcPts val="360"/>
              </a:spcBef>
              <a:spcAft>
                <a:spcPts val="0"/>
              </a:spcAft>
              <a:buClr>
                <a:schemeClr val="dk1"/>
              </a:buClr>
              <a:buSzPts val="2800"/>
              <a:buNone/>
            </a:pPr>
            <a:endParaRPr sz="2800">
              <a:solidFill>
                <a:srgbClr val="FF0000"/>
              </a:solidFill>
              <a:latin typeface="Arial"/>
              <a:ea typeface="Arial"/>
              <a:cs typeface="Arial"/>
              <a:sym typeface="Arial"/>
            </a:endParaRPr>
          </a:p>
          <a:p>
            <a:pPr marL="342900" lvl="0" indent="-342900" algn="l" rtl="0">
              <a:spcBef>
                <a:spcPts val="0"/>
              </a:spcBef>
              <a:spcAft>
                <a:spcPts val="0"/>
              </a:spcAft>
              <a:buClr>
                <a:srgbClr val="FF0000"/>
              </a:buClr>
              <a:buSzPts val="3200"/>
              <a:buChar char="•"/>
            </a:pPr>
            <a:r>
              <a:rPr lang="en-US" sz="2800">
                <a:solidFill>
                  <a:srgbClr val="FF0000"/>
                </a:solidFill>
                <a:latin typeface="Arial"/>
                <a:ea typeface="Arial"/>
                <a:cs typeface="Arial"/>
                <a:sym typeface="Arial"/>
              </a:rPr>
              <a:t>La encuesta sobre calidad de la educación y participación familiar es una herramienta destinada a proporcionar a la escuela información sobre cómo servir mejor a nuestras familias.</a:t>
            </a:r>
            <a:endParaRPr sz="2800">
              <a:solidFill>
                <a:srgbClr val="FF0000"/>
              </a:solidFill>
              <a:latin typeface="Arial"/>
              <a:ea typeface="Arial"/>
              <a:cs typeface="Arial"/>
              <a:sym typeface="Arial"/>
            </a:endParaRPr>
          </a:p>
          <a:p>
            <a:pPr marL="342900" lvl="0" indent="-317500" algn="l" rtl="0">
              <a:spcBef>
                <a:spcPts val="0"/>
              </a:spcBef>
              <a:spcAft>
                <a:spcPts val="0"/>
              </a:spcAft>
              <a:buClr>
                <a:srgbClr val="FF0000"/>
              </a:buClr>
              <a:buSzPts val="2800"/>
              <a:buFont typeface="Arial"/>
              <a:buChar char="•"/>
            </a:pPr>
            <a:r>
              <a:rPr lang="en-US" sz="2800">
                <a:solidFill>
                  <a:srgbClr val="FF0000"/>
                </a:solidFill>
                <a:latin typeface="Arial"/>
                <a:ea typeface="Arial"/>
                <a:cs typeface="Arial"/>
                <a:sym typeface="Arial"/>
              </a:rPr>
              <a:t>La encuesta es enviada por el/la directora(a) cada año.</a:t>
            </a:r>
            <a:endParaRPr sz="2800">
              <a:solidFill>
                <a:srgbClr val="FF0000"/>
              </a:solidFill>
              <a:latin typeface="Arial"/>
              <a:ea typeface="Arial"/>
              <a:cs typeface="Arial"/>
              <a:sym typeface="Arial"/>
            </a:endParaRPr>
          </a:p>
          <a:p>
            <a:pPr marL="342900" lvl="0" indent="-317500" algn="l" rtl="0">
              <a:spcBef>
                <a:spcPts val="0"/>
              </a:spcBef>
              <a:spcAft>
                <a:spcPts val="0"/>
              </a:spcAft>
              <a:buClr>
                <a:srgbClr val="FF0000"/>
              </a:buClr>
              <a:buSzPts val="2800"/>
              <a:buFont typeface="Arial"/>
              <a:buChar char="•"/>
            </a:pPr>
            <a:r>
              <a:rPr lang="en-US" sz="2800">
                <a:solidFill>
                  <a:srgbClr val="FF0000"/>
                </a:solidFill>
                <a:latin typeface="Arial"/>
                <a:ea typeface="Arial"/>
                <a:cs typeface="Arial"/>
                <a:sym typeface="Arial"/>
              </a:rPr>
              <a:t>Espere esta invitación a la encuesta en su correo electrónico personal y complétela la próxima primavera.</a:t>
            </a:r>
            <a:endParaRPr sz="2800">
              <a:solidFill>
                <a:srgbClr val="FF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5"/>
          <p:cNvSpPr txBox="1"/>
          <p:nvPr/>
        </p:nvSpPr>
        <p:spPr>
          <a:xfrm>
            <a:off x="381000" y="271439"/>
            <a:ext cx="8077200" cy="646290"/>
          </a:xfrm>
          <a:prstGeom prst="rect">
            <a:avLst/>
          </a:prstGeom>
          <a:noFill/>
          <a:ln>
            <a:noFill/>
          </a:ln>
        </p:spPr>
        <p:txBody>
          <a:bodyPr spcFirstLastPara="1" wrap="square" lIns="91425" tIns="45700" rIns="91425" bIns="45700" anchor="ctr" anchorCtr="0">
            <a:spAutoFit/>
          </a:bodyPr>
          <a:lstStyle/>
          <a:p>
            <a:pPr lvl="0"/>
            <a:r>
              <a:rPr lang="en-US" sz="1800" dirty="0" err="1">
                <a:solidFill>
                  <a:srgbClr val="000099"/>
                </a:solidFill>
                <a:latin typeface="Arial Black"/>
                <a:ea typeface="Arial Black"/>
                <a:cs typeface="Arial Black"/>
                <a:sym typeface="Arial Black"/>
              </a:rPr>
              <a:t>Requisitos</a:t>
            </a:r>
            <a:r>
              <a:rPr lang="en-US" sz="1800" dirty="0">
                <a:solidFill>
                  <a:srgbClr val="000099"/>
                </a:solidFill>
                <a:latin typeface="Arial Black"/>
                <a:ea typeface="Arial Black"/>
                <a:cs typeface="Arial Black"/>
                <a:sym typeface="Arial Black"/>
              </a:rPr>
              <a:t> que la </a:t>
            </a:r>
            <a:r>
              <a:rPr lang="en-US" sz="1800" dirty="0" err="1">
                <a:solidFill>
                  <a:srgbClr val="000099"/>
                </a:solidFill>
                <a:latin typeface="Arial Black"/>
                <a:ea typeface="Arial Black"/>
                <a:cs typeface="Arial Black"/>
                <a:sym typeface="Arial Black"/>
              </a:rPr>
              <a:t>escuela</a:t>
            </a:r>
            <a:r>
              <a:rPr lang="en-US" sz="1800" dirty="0">
                <a:solidFill>
                  <a:srgbClr val="000099"/>
                </a:solidFill>
                <a:latin typeface="Arial Black"/>
                <a:ea typeface="Arial Black"/>
                <a:cs typeface="Arial Black"/>
                <a:sym typeface="Arial Black"/>
              </a:rPr>
              <a:t> </a:t>
            </a:r>
            <a:r>
              <a:rPr lang="en-US" sz="1800" b="1" u="sng" dirty="0" err="1"/>
              <a:t>Atrisco</a:t>
            </a:r>
            <a:r>
              <a:rPr lang="en-US" sz="1800" b="1" u="sng" dirty="0"/>
              <a:t> Heritage Academy High School</a:t>
            </a:r>
            <a:br>
              <a:rPr lang="en-US" sz="1800" dirty="0"/>
            </a:br>
            <a:r>
              <a:rPr lang="en-US" sz="1800" dirty="0">
                <a:solidFill>
                  <a:srgbClr val="000099"/>
                </a:solidFill>
                <a:latin typeface="Arial Black"/>
                <a:ea typeface="Arial Black"/>
                <a:cs typeface="Arial Black"/>
                <a:sym typeface="Arial Black"/>
              </a:rPr>
              <a:t>debe </a:t>
            </a:r>
            <a:r>
              <a:rPr lang="en-US" sz="1800" dirty="0" err="1">
                <a:solidFill>
                  <a:srgbClr val="000099"/>
                </a:solidFill>
                <a:latin typeface="Arial Black"/>
                <a:ea typeface="Arial Black"/>
                <a:cs typeface="Arial Black"/>
                <a:sym typeface="Arial Black"/>
              </a:rPr>
              <a:t>cumplir</a:t>
            </a:r>
            <a:r>
              <a:rPr lang="en-US" sz="1800" dirty="0">
                <a:solidFill>
                  <a:srgbClr val="000099"/>
                </a:solidFill>
                <a:latin typeface="Arial Black"/>
                <a:ea typeface="Arial Black"/>
                <a:cs typeface="Arial Black"/>
                <a:sym typeface="Arial Black"/>
              </a:rPr>
              <a:t> para </a:t>
            </a:r>
            <a:r>
              <a:rPr lang="en-US" sz="1800" dirty="0" err="1">
                <a:solidFill>
                  <a:srgbClr val="000099"/>
                </a:solidFill>
                <a:latin typeface="Arial Black"/>
                <a:ea typeface="Arial Black"/>
                <a:cs typeface="Arial Black"/>
                <a:sym typeface="Arial Black"/>
              </a:rPr>
              <a:t>recibir</a:t>
            </a:r>
            <a:r>
              <a:rPr lang="en-US" sz="1800" dirty="0">
                <a:solidFill>
                  <a:srgbClr val="000099"/>
                </a:solidFill>
                <a:latin typeface="Arial Black"/>
                <a:ea typeface="Arial Black"/>
                <a:cs typeface="Arial Black"/>
                <a:sym typeface="Arial Black"/>
              </a:rPr>
              <a:t> </a:t>
            </a:r>
            <a:r>
              <a:rPr lang="en-US" sz="1800" dirty="0" err="1">
                <a:solidFill>
                  <a:srgbClr val="000099"/>
                </a:solidFill>
                <a:latin typeface="Arial Black"/>
                <a:ea typeface="Arial Black"/>
                <a:cs typeface="Arial Black"/>
                <a:sym typeface="Arial Black"/>
              </a:rPr>
              <a:t>fondos</a:t>
            </a:r>
            <a:r>
              <a:rPr lang="en-US" sz="1800" dirty="0">
                <a:solidFill>
                  <a:srgbClr val="000099"/>
                </a:solidFill>
                <a:latin typeface="Arial Black"/>
                <a:ea typeface="Arial Black"/>
                <a:cs typeface="Arial Black"/>
                <a:sym typeface="Arial Black"/>
              </a:rPr>
              <a:t> del </a:t>
            </a:r>
            <a:r>
              <a:rPr lang="en-US" sz="1800" dirty="0" err="1">
                <a:solidFill>
                  <a:srgbClr val="000099"/>
                </a:solidFill>
                <a:latin typeface="Arial Black"/>
                <a:ea typeface="Arial Black"/>
                <a:cs typeface="Arial Black"/>
                <a:sym typeface="Arial Black"/>
              </a:rPr>
              <a:t>Título</a:t>
            </a:r>
            <a:r>
              <a:rPr lang="en-US" sz="1800" dirty="0">
                <a:solidFill>
                  <a:srgbClr val="000099"/>
                </a:solidFill>
                <a:latin typeface="Arial Black"/>
                <a:ea typeface="Arial Black"/>
                <a:cs typeface="Arial Black"/>
                <a:sym typeface="Arial Black"/>
              </a:rPr>
              <a:t> I </a:t>
            </a:r>
            <a:endParaRPr sz="1800" dirty="0">
              <a:solidFill>
                <a:srgbClr val="000099"/>
              </a:solidFill>
              <a:latin typeface="Arial Black"/>
              <a:ea typeface="Arial Black"/>
              <a:cs typeface="Arial Black"/>
              <a:sym typeface="Arial Black"/>
            </a:endParaRPr>
          </a:p>
        </p:txBody>
      </p:sp>
      <p:sp>
        <p:nvSpPr>
          <p:cNvPr id="138" name="Google Shape;138;p5"/>
          <p:cNvSpPr txBox="1"/>
          <p:nvPr/>
        </p:nvSpPr>
        <p:spPr>
          <a:xfrm>
            <a:off x="381000" y="976700"/>
            <a:ext cx="8077200" cy="369332"/>
          </a:xfrm>
          <a:prstGeom prst="rect">
            <a:avLst/>
          </a:prstGeom>
          <a:noFill/>
          <a:ln>
            <a:noFill/>
          </a:ln>
        </p:spPr>
        <p:txBody>
          <a:bodyPr spcFirstLastPara="1" wrap="square" lIns="91425" tIns="45700" rIns="91425" bIns="45700" anchor="ctr" anchorCtr="0">
            <a:spAutoFit/>
          </a:bodyPr>
          <a:lstStyle/>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Hacer una reunión anual sobre el Título I. </a:t>
            </a:r>
            <a:endParaRPr/>
          </a:p>
        </p:txBody>
      </p:sp>
      <p:sp>
        <p:nvSpPr>
          <p:cNvPr id="139" name="Google Shape;139;p5"/>
          <p:cNvSpPr txBox="1"/>
          <p:nvPr/>
        </p:nvSpPr>
        <p:spPr>
          <a:xfrm>
            <a:off x="381000" y="1371599"/>
            <a:ext cx="8610600" cy="646331"/>
          </a:xfrm>
          <a:prstGeom prst="rect">
            <a:avLst/>
          </a:prstGeom>
          <a:noFill/>
          <a:ln>
            <a:noFill/>
          </a:ln>
        </p:spPr>
        <p:txBody>
          <a:bodyPr spcFirstLastPara="1" wrap="square" lIns="91425" tIns="45700" rIns="91425" bIns="45700" anchor="ctr" anchorCtr="0">
            <a:spAutoFit/>
          </a:bodyPr>
          <a:lstStyle/>
          <a:p>
            <a:pPr marL="287338" marR="0" lvl="0" indent="-287338"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Informe a las familias sobre su derecho a solicitar calificaciones de maestro y asistente educativo utilizando la Carta de notificación del derecho de los padres a saber</a:t>
            </a:r>
            <a:endParaRPr sz="3200">
              <a:solidFill>
                <a:schemeClr val="dk1"/>
              </a:solidFill>
              <a:latin typeface="Calibri"/>
              <a:ea typeface="Calibri"/>
              <a:cs typeface="Calibri"/>
              <a:sym typeface="Calibri"/>
            </a:endParaRPr>
          </a:p>
        </p:txBody>
      </p:sp>
      <p:sp>
        <p:nvSpPr>
          <p:cNvPr id="140" name="Google Shape;140;p5"/>
          <p:cNvSpPr txBox="1"/>
          <p:nvPr/>
        </p:nvSpPr>
        <p:spPr>
          <a:xfrm>
            <a:off x="381000" y="2819400"/>
            <a:ext cx="8077200" cy="646331"/>
          </a:xfrm>
          <a:prstGeom prst="rect">
            <a:avLst/>
          </a:prstGeom>
          <a:noFill/>
          <a:ln>
            <a:noFill/>
          </a:ln>
        </p:spPr>
        <p:txBody>
          <a:bodyPr spcFirstLastPara="1" wrap="square" lIns="91425" tIns="45700" rIns="91425" bIns="45700" anchor="ctr" anchorCtr="0">
            <a:spAutoFit/>
          </a:bodyPr>
          <a:lstStyle/>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Revisar anualmente la Política de participación de las familias en la escuela y el Contrato entre la escuela y los padres</a:t>
            </a:r>
            <a:endParaRPr sz="1800">
              <a:solidFill>
                <a:schemeClr val="dk1"/>
              </a:solidFill>
              <a:latin typeface="Calibri"/>
              <a:ea typeface="Calibri"/>
              <a:cs typeface="Calibri"/>
              <a:sym typeface="Calibri"/>
            </a:endParaRPr>
          </a:p>
        </p:txBody>
      </p:sp>
      <p:sp>
        <p:nvSpPr>
          <p:cNvPr id="141" name="Google Shape;141;p5"/>
          <p:cNvSpPr txBox="1"/>
          <p:nvPr/>
        </p:nvSpPr>
        <p:spPr>
          <a:xfrm>
            <a:off x="678731" y="6033845"/>
            <a:ext cx="645275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00B050"/>
                </a:solidFill>
                <a:latin typeface="Federo"/>
                <a:ea typeface="Federo"/>
                <a:cs typeface="Federo"/>
                <a:sym typeface="Federo"/>
              </a:rPr>
              <a:t>¿Necesita más detalles?.</a:t>
            </a:r>
            <a:endParaRPr sz="3200" b="1">
              <a:solidFill>
                <a:srgbClr val="00B050"/>
              </a:solidFill>
              <a:latin typeface="Federo"/>
              <a:ea typeface="Federo"/>
              <a:cs typeface="Federo"/>
              <a:sym typeface="Federo"/>
            </a:endParaRPr>
          </a:p>
        </p:txBody>
      </p:sp>
      <p:sp>
        <p:nvSpPr>
          <p:cNvPr id="142" name="Google Shape;142;p5"/>
          <p:cNvSpPr txBox="1"/>
          <p:nvPr/>
        </p:nvSpPr>
        <p:spPr>
          <a:xfrm>
            <a:off x="381000" y="1970056"/>
            <a:ext cx="8077200" cy="923330"/>
          </a:xfrm>
          <a:prstGeom prst="rect">
            <a:avLst/>
          </a:prstGeom>
          <a:noFill/>
          <a:ln>
            <a:noFill/>
          </a:ln>
        </p:spPr>
        <p:txBody>
          <a:bodyPr spcFirstLastPara="1" wrap="square" lIns="91425" tIns="45700" rIns="91425" bIns="45700" anchor="ctr" anchorCtr="0">
            <a:spAutoFit/>
          </a:bodyPr>
          <a:lstStyle/>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Informar a las familias que, en cuanto al Título I, tienen el derecho de participar en el proceso de planeación del presupuesto regular, el de participación de las familias y el de desarrollo del plan del programa. (Plan de 90 Días)</a:t>
            </a:r>
            <a:endParaRPr/>
          </a:p>
        </p:txBody>
      </p:sp>
      <p:pic>
        <p:nvPicPr>
          <p:cNvPr id="143" name="Google Shape;143;p5"/>
          <p:cNvPicPr preferRelativeResize="0"/>
          <p:nvPr/>
        </p:nvPicPr>
        <p:blipFill rotWithShape="1">
          <a:blip r:embed="rId3">
            <a:alphaModFix/>
          </a:blip>
          <a:srcRect/>
          <a:stretch/>
        </p:blipFill>
        <p:spPr>
          <a:xfrm>
            <a:off x="7162800" y="5217739"/>
            <a:ext cx="1295400" cy="1429407"/>
          </a:xfrm>
          <a:prstGeom prst="rect">
            <a:avLst/>
          </a:prstGeom>
          <a:noFill/>
          <a:ln>
            <a:noFill/>
          </a:ln>
        </p:spPr>
      </p:pic>
      <p:sp>
        <p:nvSpPr>
          <p:cNvPr id="144" name="Google Shape;144;p5"/>
          <p:cNvSpPr txBox="1"/>
          <p:nvPr/>
        </p:nvSpPr>
        <p:spPr>
          <a:xfrm>
            <a:off x="390418" y="3290501"/>
            <a:ext cx="8534400" cy="1416000"/>
          </a:xfrm>
          <a:prstGeom prst="rect">
            <a:avLst/>
          </a:prstGeom>
          <a:noFill/>
          <a:ln>
            <a:noFill/>
          </a:ln>
        </p:spPr>
        <p:txBody>
          <a:bodyPr spcFirstLastPara="1" wrap="square" lIns="91425" tIns="45700" rIns="91425" bIns="45700" anchor="ctr" anchorCtr="0">
            <a:spAutoFit/>
          </a:bodyPr>
          <a:lstStyle/>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Informar a las familias que les asiste el derecho de intervenir en la revisión de la Directriz de procedimientos de participación de las familias y en la del Acuerdo de apoyo del distrito de APS para el Título I.</a:t>
            </a:r>
            <a:endParaRPr sz="1800">
              <a:solidFill>
                <a:schemeClr val="dk1"/>
              </a:solidFill>
              <a:latin typeface="Calibri"/>
              <a:ea typeface="Calibri"/>
              <a:cs typeface="Calibri"/>
              <a:sym typeface="Calibri"/>
            </a:endParaRPr>
          </a:p>
          <a:p>
            <a:pPr marL="457200" marR="0" lvl="1" indent="0" algn="l" rtl="0">
              <a:spcBef>
                <a:spcPts val="0"/>
              </a:spcBef>
              <a:spcAft>
                <a:spcPts val="0"/>
              </a:spcAft>
              <a:buNone/>
            </a:pPr>
            <a:endParaRPr/>
          </a:p>
          <a:p>
            <a:pPr marL="457200" marR="0" lvl="1" indent="0" algn="l"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 calcmode="lin" valueType="num">
                                      <p:cBhvr additive="base">
                                        <p:cTn id="7" dur="500"/>
                                        <p:tgtEl>
                                          <p:spTgt spid="138"/>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 calcmode="lin" valueType="num">
                                      <p:cBhvr additive="base">
                                        <p:cTn id="12" dur="500"/>
                                        <p:tgtEl>
                                          <p:spTgt spid="139"/>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42"/>
                                        </p:tgtEl>
                                        <p:attrNameLst>
                                          <p:attrName>style.visibility</p:attrName>
                                        </p:attrNameLst>
                                      </p:cBhvr>
                                      <p:to>
                                        <p:strVal val="visible"/>
                                      </p:to>
                                    </p:set>
                                    <p:anim calcmode="lin" valueType="num">
                                      <p:cBhvr additive="base">
                                        <p:cTn id="17" dur="500"/>
                                        <p:tgtEl>
                                          <p:spTgt spid="142"/>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40"/>
                                        </p:tgtEl>
                                        <p:attrNameLst>
                                          <p:attrName>style.visibility</p:attrName>
                                        </p:attrNameLst>
                                      </p:cBhvr>
                                      <p:to>
                                        <p:strVal val="visible"/>
                                      </p:to>
                                    </p:set>
                                    <p:anim calcmode="lin" valueType="num">
                                      <p:cBhvr additive="base">
                                        <p:cTn id="22" dur="500"/>
                                        <p:tgtEl>
                                          <p:spTgt spid="140"/>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1"/>
                                        </p:tgtEl>
                                        <p:attrNameLst>
                                          <p:attrName>style.visibility</p:attrName>
                                        </p:attrNameLst>
                                      </p:cBhvr>
                                      <p:to>
                                        <p:strVal val="visible"/>
                                      </p:to>
                                    </p:set>
                                    <p:animEffect transition="in" filter="fade">
                                      <p:cBhvr>
                                        <p:cTn id="27" dur="2000"/>
                                        <p:tgtEl>
                                          <p:spTgt spid="141"/>
                                        </p:tgtEl>
                                      </p:cBhvr>
                                    </p:animEffect>
                                  </p:childTnLst>
                                </p:cTn>
                              </p:par>
                              <p:par>
                                <p:cTn id="28" presetID="10" presetClass="entr" presetSubtype="0" fill="hold" nodeType="withEffect">
                                  <p:stCondLst>
                                    <p:cond delay="0"/>
                                  </p:stCondLst>
                                  <p:childTnLst>
                                    <p:set>
                                      <p:cBhvr>
                                        <p:cTn id="29" dur="1" fill="hold">
                                          <p:stCondLst>
                                            <p:cond delay="0"/>
                                          </p:stCondLst>
                                        </p:cTn>
                                        <p:tgtEl>
                                          <p:spTgt spid="143"/>
                                        </p:tgtEl>
                                        <p:attrNameLst>
                                          <p:attrName>style.visibility</p:attrName>
                                        </p:attrNameLst>
                                      </p:cBhvr>
                                      <p:to>
                                        <p:strVal val="visible"/>
                                      </p:to>
                                    </p:set>
                                    <p:animEffect transition="in" filter="fade">
                                      <p:cBhvr>
                                        <p:cTn id="30" dur="2000"/>
                                        <p:tgtEl>
                                          <p:spTgt spid="143"/>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44"/>
                                        </p:tgtEl>
                                        <p:attrNameLst>
                                          <p:attrName>style.visibility</p:attrName>
                                        </p:attrNameLst>
                                      </p:cBhvr>
                                      <p:to>
                                        <p:strVal val="visible"/>
                                      </p:to>
                                    </p:set>
                                    <p:anim calcmode="lin" valueType="num">
                                      <p:cBhvr additive="base">
                                        <p:cTn id="35" dur="500"/>
                                        <p:tgtEl>
                                          <p:spTgt spid="14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6"/>
          <p:cNvSpPr txBox="1"/>
          <p:nvPr/>
        </p:nvSpPr>
        <p:spPr>
          <a:xfrm>
            <a:off x="381000" y="256507"/>
            <a:ext cx="8077200" cy="923289"/>
          </a:xfrm>
          <a:prstGeom prst="rect">
            <a:avLst/>
          </a:prstGeom>
          <a:noFill/>
          <a:ln>
            <a:noFill/>
          </a:ln>
        </p:spPr>
        <p:txBody>
          <a:bodyPr spcFirstLastPara="1" wrap="square" lIns="91425" tIns="45700" rIns="91425" bIns="45700" anchor="ctr" anchorCtr="0">
            <a:spAutoFit/>
          </a:bodyPr>
          <a:lstStyle/>
          <a:p>
            <a:pPr lvl="0" algn="ctr"/>
            <a:r>
              <a:rPr lang="en-US" sz="1800" dirty="0" err="1">
                <a:solidFill>
                  <a:srgbClr val="000099"/>
                </a:solidFill>
                <a:latin typeface="Arial Black"/>
                <a:ea typeface="Arial Black"/>
                <a:cs typeface="Arial Black"/>
                <a:sym typeface="Arial Black"/>
              </a:rPr>
              <a:t>Fondos</a:t>
            </a:r>
            <a:r>
              <a:rPr lang="en-US" sz="1800" dirty="0">
                <a:solidFill>
                  <a:srgbClr val="000099"/>
                </a:solidFill>
                <a:latin typeface="Arial Black"/>
                <a:ea typeface="Arial Black"/>
                <a:cs typeface="Arial Black"/>
                <a:sym typeface="Arial Black"/>
              </a:rPr>
              <a:t> de </a:t>
            </a:r>
            <a:r>
              <a:rPr lang="en-US" sz="1800" dirty="0" err="1">
                <a:solidFill>
                  <a:srgbClr val="000099"/>
                </a:solidFill>
                <a:latin typeface="Arial Black"/>
                <a:ea typeface="Arial Black"/>
                <a:cs typeface="Arial Black"/>
                <a:sym typeface="Arial Black"/>
              </a:rPr>
              <a:t>Título</a:t>
            </a:r>
            <a:r>
              <a:rPr lang="en-US" sz="1800" dirty="0">
                <a:solidFill>
                  <a:srgbClr val="000099"/>
                </a:solidFill>
                <a:latin typeface="Arial Black"/>
                <a:ea typeface="Arial Black"/>
                <a:cs typeface="Arial Black"/>
                <a:sym typeface="Arial Black"/>
              </a:rPr>
              <a:t> I para la </a:t>
            </a:r>
            <a:r>
              <a:rPr lang="en-US" sz="1800" dirty="0" err="1">
                <a:solidFill>
                  <a:srgbClr val="000099"/>
                </a:solidFill>
                <a:latin typeface="Arial Black"/>
                <a:ea typeface="Arial Black"/>
                <a:cs typeface="Arial Black"/>
                <a:sym typeface="Arial Black"/>
              </a:rPr>
              <a:t>escuela</a:t>
            </a:r>
            <a:r>
              <a:rPr lang="en-US" sz="1800" dirty="0">
                <a:solidFill>
                  <a:srgbClr val="000099"/>
                </a:solidFill>
                <a:latin typeface="Arial Black"/>
                <a:ea typeface="Arial Black"/>
                <a:cs typeface="Arial Black"/>
                <a:sym typeface="Arial Black"/>
              </a:rPr>
              <a:t> </a:t>
            </a:r>
          </a:p>
          <a:p>
            <a:pPr lvl="0" algn="ctr"/>
            <a:r>
              <a:rPr lang="en-US" sz="1800" b="1" u="sng" dirty="0" err="1"/>
              <a:t>Atrisco</a:t>
            </a:r>
            <a:r>
              <a:rPr lang="en-US" sz="1800" b="1" u="sng" dirty="0"/>
              <a:t> Heritage Academy High School</a:t>
            </a:r>
            <a:br>
              <a:rPr lang="en-US" sz="1800" dirty="0"/>
            </a:br>
            <a:r>
              <a:rPr lang="en-US" sz="1800" dirty="0">
                <a:solidFill>
                  <a:srgbClr val="000099"/>
                </a:solidFill>
                <a:latin typeface="Arial Black"/>
                <a:ea typeface="Arial Black"/>
                <a:cs typeface="Arial Black"/>
                <a:sym typeface="Arial Black"/>
              </a:rPr>
              <a:t>para el </a:t>
            </a:r>
            <a:r>
              <a:rPr lang="en-US" sz="1800" dirty="0" err="1">
                <a:solidFill>
                  <a:srgbClr val="000099"/>
                </a:solidFill>
                <a:latin typeface="Arial Black"/>
                <a:ea typeface="Arial Black"/>
                <a:cs typeface="Arial Black"/>
                <a:sym typeface="Arial Black"/>
              </a:rPr>
              <a:t>año</a:t>
            </a:r>
            <a:r>
              <a:rPr lang="en-US" sz="1800" dirty="0">
                <a:solidFill>
                  <a:srgbClr val="000099"/>
                </a:solidFill>
                <a:latin typeface="Arial Black"/>
                <a:ea typeface="Arial Black"/>
                <a:cs typeface="Arial Black"/>
                <a:sym typeface="Arial Black"/>
              </a:rPr>
              <a:t> escolar 2026-2027</a:t>
            </a:r>
            <a:endParaRPr sz="1800" dirty="0">
              <a:solidFill>
                <a:srgbClr val="000099"/>
              </a:solidFill>
              <a:latin typeface="Arial Black"/>
              <a:ea typeface="Arial Black"/>
              <a:cs typeface="Arial Black"/>
              <a:sym typeface="Arial Black"/>
            </a:endParaRPr>
          </a:p>
        </p:txBody>
      </p:sp>
      <p:sp>
        <p:nvSpPr>
          <p:cNvPr id="151" name="Google Shape;151;p6"/>
          <p:cNvSpPr txBox="1"/>
          <p:nvPr/>
        </p:nvSpPr>
        <p:spPr>
          <a:xfrm>
            <a:off x="318247" y="1461406"/>
            <a:ext cx="8077200" cy="2308284"/>
          </a:xfrm>
          <a:prstGeom prst="rect">
            <a:avLst/>
          </a:prstGeom>
          <a:noFill/>
          <a:ln>
            <a:noFill/>
          </a:ln>
        </p:spPr>
        <p:txBody>
          <a:bodyPr spcFirstLastPara="1" wrap="square" lIns="91425" tIns="45700" rIns="91425" bIns="45700" anchor="ctr" anchorCtr="0">
            <a:spAutoFit/>
          </a:bodyPr>
          <a:lstStyle/>
          <a:p>
            <a:pPr fontAlgn="base"/>
            <a:r>
              <a:rPr lang="es-ES" sz="1800" dirty="0"/>
              <a:t>Talleres/Clases para padres/tutores relacionados con la mejora del rendimiento académico de su estudiante</a:t>
            </a:r>
          </a:p>
          <a:p>
            <a:pPr fontAlgn="base"/>
            <a:r>
              <a:rPr lang="es-ES" sz="1800" dirty="0"/>
              <a:t>Comunicación con los padres</a:t>
            </a:r>
          </a:p>
          <a:p>
            <a:pPr fontAlgn="base"/>
            <a:r>
              <a:rPr lang="es-ES" sz="1800" dirty="0"/>
              <a:t>Suministros y equipos para un centro de padres</a:t>
            </a:r>
          </a:p>
          <a:p>
            <a:pPr fontAlgn="base"/>
            <a:r>
              <a:rPr lang="es-ES" sz="1800" dirty="0"/>
              <a:t>Materiales y libros para las noches de currículo (Lectura, Matemáticas, Ciencias, Noche de diversión familiar)</a:t>
            </a:r>
          </a:p>
          <a:p>
            <a:pPr fontAlgn="base"/>
            <a:r>
              <a:rPr lang="es-ES" sz="1800" dirty="0"/>
              <a:t>Meriendas para reuniones de padres</a:t>
            </a:r>
          </a:p>
          <a:p>
            <a:pPr fontAlgn="base"/>
            <a:r>
              <a:rPr lang="es-ES" sz="1800" dirty="0"/>
              <a:t>Verificaciones de antecedentes de voluntarios</a:t>
            </a:r>
            <a:endParaRPr lang="es-ES" sz="1800" dirty="0">
              <a:solidFill>
                <a:schemeClr val="dk1"/>
              </a:solidFill>
              <a:latin typeface="Calibri"/>
              <a:ea typeface="Calibri"/>
              <a:cs typeface="Calibri"/>
              <a:sym typeface="Calibri"/>
            </a:endParaRPr>
          </a:p>
        </p:txBody>
      </p:sp>
      <p:pic>
        <p:nvPicPr>
          <p:cNvPr id="152" name="Google Shape;152;p6"/>
          <p:cNvPicPr preferRelativeResize="0"/>
          <p:nvPr/>
        </p:nvPicPr>
        <p:blipFill rotWithShape="1">
          <a:blip r:embed="rId3">
            <a:alphaModFix/>
          </a:blip>
          <a:srcRect/>
          <a:stretch/>
        </p:blipFill>
        <p:spPr>
          <a:xfrm>
            <a:off x="609600" y="5105400"/>
            <a:ext cx="2286740" cy="1339850"/>
          </a:xfrm>
          <a:prstGeom prst="rect">
            <a:avLst/>
          </a:prstGeom>
          <a:noFill/>
          <a:ln>
            <a:noFill/>
          </a:ln>
        </p:spPr>
      </p:pic>
      <p:pic>
        <p:nvPicPr>
          <p:cNvPr id="153" name="Google Shape;153;p6"/>
          <p:cNvPicPr preferRelativeResize="0"/>
          <p:nvPr/>
        </p:nvPicPr>
        <p:blipFill rotWithShape="1">
          <a:blip r:embed="rId4">
            <a:alphaModFix/>
          </a:blip>
          <a:srcRect/>
          <a:stretch/>
        </p:blipFill>
        <p:spPr>
          <a:xfrm>
            <a:off x="6553200" y="4578350"/>
            <a:ext cx="2237887" cy="1866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 calcmode="lin" valueType="num">
                                      <p:cBhvr additive="base">
                                        <p:cTn id="7" dur="500"/>
                                        <p:tgtEl>
                                          <p:spTgt spid="151"/>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3"/>
                                        </p:tgtEl>
                                        <p:attrNameLst>
                                          <p:attrName>style.visibility</p:attrName>
                                        </p:attrNameLst>
                                      </p:cBhvr>
                                      <p:to>
                                        <p:strVal val="visible"/>
                                      </p:to>
                                    </p:set>
                                    <p:animEffect transition="in" filter="fade">
                                      <p:cBhvr>
                                        <p:cTn id="12" dur="2000"/>
                                        <p:tgtEl>
                                          <p:spTgt spid="153"/>
                                        </p:tgtEl>
                                      </p:cBhvr>
                                    </p:animEffect>
                                  </p:childTnLst>
                                </p:cTn>
                              </p:par>
                              <p:par>
                                <p:cTn id="13" presetID="10" presetClass="entr" presetSubtype="0" fill="hold" nodeType="with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fade">
                                      <p:cBhvr>
                                        <p:cTn id="15" dur="20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7"/>
          <p:cNvPicPr preferRelativeResize="0"/>
          <p:nvPr/>
        </p:nvPicPr>
        <p:blipFill rotWithShape="1">
          <a:blip r:embed="rId3">
            <a:alphaModFix/>
          </a:blip>
          <a:srcRect/>
          <a:stretch/>
        </p:blipFill>
        <p:spPr>
          <a:xfrm>
            <a:off x="7239000" y="4876800"/>
            <a:ext cx="1600199" cy="1810462"/>
          </a:xfrm>
          <a:prstGeom prst="rect">
            <a:avLst/>
          </a:prstGeom>
          <a:noFill/>
          <a:ln>
            <a:noFill/>
          </a:ln>
        </p:spPr>
      </p:pic>
      <p:sp>
        <p:nvSpPr>
          <p:cNvPr id="160" name="Google Shape;160;p7"/>
          <p:cNvSpPr txBox="1"/>
          <p:nvPr/>
        </p:nvSpPr>
        <p:spPr>
          <a:xfrm>
            <a:off x="381000" y="397537"/>
            <a:ext cx="8077200" cy="369332"/>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800">
                <a:solidFill>
                  <a:srgbClr val="000099"/>
                </a:solidFill>
                <a:latin typeface="Arial Black"/>
                <a:ea typeface="Arial Black"/>
                <a:cs typeface="Arial Black"/>
                <a:sym typeface="Arial Black"/>
              </a:rPr>
              <a:t>Título I para la participación de las familias</a:t>
            </a:r>
            <a:endParaRPr sz="1800">
              <a:solidFill>
                <a:srgbClr val="000099"/>
              </a:solidFill>
              <a:latin typeface="Arial Black"/>
              <a:ea typeface="Arial Black"/>
              <a:cs typeface="Arial Black"/>
              <a:sym typeface="Arial Black"/>
            </a:endParaRPr>
          </a:p>
        </p:txBody>
      </p:sp>
      <p:sp>
        <p:nvSpPr>
          <p:cNvPr id="161" name="Google Shape;161;p7"/>
          <p:cNvSpPr txBox="1"/>
          <p:nvPr/>
        </p:nvSpPr>
        <p:spPr>
          <a:xfrm>
            <a:off x="386871" y="912829"/>
            <a:ext cx="8077200" cy="646290"/>
          </a:xfrm>
          <a:prstGeom prst="rect">
            <a:avLst/>
          </a:prstGeom>
          <a:noFill/>
          <a:ln>
            <a:noFill/>
          </a:ln>
        </p:spPr>
        <p:txBody>
          <a:bodyPr spcFirstLastPara="1" wrap="square" lIns="91425" tIns="45700" rIns="91425" bIns="45700" anchor="ctr" anchorCtr="0">
            <a:spAutoFit/>
          </a:bodyPr>
          <a:lstStyle/>
          <a:p>
            <a:pPr marL="285750" lvl="0" indent="-285750">
              <a:buClr>
                <a:schemeClr val="dk1"/>
              </a:buClr>
              <a:buSzPts val="1800"/>
              <a:buFont typeface="Noto Sans Symbols"/>
              <a:buChar char="⮚"/>
            </a:pPr>
            <a:r>
              <a:rPr lang="en-US" sz="1800" dirty="0">
                <a:solidFill>
                  <a:schemeClr val="dk1"/>
                </a:solidFill>
                <a:latin typeface="Calibri"/>
                <a:ea typeface="Calibri"/>
                <a:cs typeface="Calibri"/>
                <a:sym typeface="Calibri"/>
              </a:rPr>
              <a:t>La </a:t>
            </a:r>
            <a:r>
              <a:rPr lang="en-US" sz="1800" dirty="0" err="1">
                <a:solidFill>
                  <a:schemeClr val="dk1"/>
                </a:solidFill>
                <a:latin typeface="Calibri"/>
                <a:ea typeface="Calibri"/>
                <a:cs typeface="Calibri"/>
                <a:sym typeface="Calibri"/>
              </a:rPr>
              <a:t>escuela</a:t>
            </a:r>
            <a:r>
              <a:rPr lang="en-US" sz="1800" dirty="0">
                <a:solidFill>
                  <a:schemeClr val="dk1"/>
                </a:solidFill>
                <a:latin typeface="Calibri"/>
                <a:ea typeface="Calibri"/>
                <a:cs typeface="Calibri"/>
                <a:sym typeface="Calibri"/>
              </a:rPr>
              <a:t> </a:t>
            </a:r>
            <a:r>
              <a:rPr lang="en-US" sz="1800" b="1" u="sng" dirty="0" err="1"/>
              <a:t>Atrisco</a:t>
            </a:r>
            <a:r>
              <a:rPr lang="en-US" sz="1800" b="1" u="sng" dirty="0"/>
              <a:t> Heritage Academy High School</a:t>
            </a:r>
            <a:br>
              <a:rPr lang="en-US" sz="1800" dirty="0"/>
            </a:br>
            <a:r>
              <a:rPr lang="en-US" sz="1800" dirty="0" err="1">
                <a:solidFill>
                  <a:schemeClr val="dk1"/>
                </a:solidFill>
                <a:latin typeface="Calibri"/>
                <a:ea typeface="Calibri"/>
                <a:cs typeface="Calibri"/>
                <a:sym typeface="Calibri"/>
              </a:rPr>
              <a:t>recibe</a:t>
            </a:r>
            <a:r>
              <a:rPr lang="en-US" sz="1800" dirty="0">
                <a:solidFill>
                  <a:schemeClr val="dk1"/>
                </a:solidFill>
                <a:latin typeface="Calibri"/>
                <a:ea typeface="Calibri"/>
                <a:cs typeface="Calibri"/>
                <a:sym typeface="Calibri"/>
              </a:rPr>
              <a:t> </a:t>
            </a:r>
            <a:r>
              <a:rPr lang="en-US" sz="1800" dirty="0">
                <a:solidFill>
                  <a:srgbClr val="FF0000"/>
                </a:solidFill>
                <a:latin typeface="Calibri"/>
                <a:ea typeface="Calibri"/>
                <a:cs typeface="Calibri"/>
                <a:sym typeface="Calibri"/>
              </a:rPr>
              <a:t>$10,187.00 </a:t>
            </a:r>
            <a:r>
              <a:rPr lang="en-US" sz="1800" dirty="0">
                <a:solidFill>
                  <a:schemeClr val="dk1"/>
                </a:solidFill>
                <a:latin typeface="Calibri"/>
                <a:ea typeface="Calibri"/>
                <a:cs typeface="Calibri"/>
                <a:sym typeface="Calibri"/>
              </a:rPr>
              <a:t>del </a:t>
            </a:r>
            <a:r>
              <a:rPr lang="en-US" sz="1800" dirty="0" err="1">
                <a:solidFill>
                  <a:schemeClr val="dk1"/>
                </a:solidFill>
                <a:latin typeface="Calibri"/>
                <a:ea typeface="Calibri"/>
                <a:cs typeface="Calibri"/>
                <a:sym typeface="Calibri"/>
              </a:rPr>
              <a:t>presupuesto</a:t>
            </a:r>
            <a:r>
              <a:rPr lang="en-US" sz="1800" dirty="0">
                <a:solidFill>
                  <a:schemeClr val="dk1"/>
                </a:solidFill>
                <a:latin typeface="Calibri"/>
                <a:ea typeface="Calibri"/>
                <a:cs typeface="Calibri"/>
                <a:sym typeface="Calibri"/>
              </a:rPr>
              <a:t> del </a:t>
            </a:r>
            <a:r>
              <a:rPr lang="en-US" sz="1800" dirty="0" err="1">
                <a:solidFill>
                  <a:schemeClr val="dk1"/>
                </a:solidFill>
                <a:latin typeface="Calibri"/>
                <a:ea typeface="Calibri"/>
                <a:cs typeface="Calibri"/>
                <a:sym typeface="Calibri"/>
              </a:rPr>
              <a:t>Título</a:t>
            </a:r>
            <a:r>
              <a:rPr lang="en-US" sz="1800" dirty="0">
                <a:solidFill>
                  <a:schemeClr val="dk1"/>
                </a:solidFill>
                <a:latin typeface="Calibri"/>
                <a:ea typeface="Calibri"/>
                <a:cs typeface="Calibri"/>
                <a:sym typeface="Calibri"/>
              </a:rPr>
              <a:t> I para </a:t>
            </a:r>
            <a:r>
              <a:rPr lang="en-US" sz="1800" dirty="0" err="1">
                <a:solidFill>
                  <a:schemeClr val="dk1"/>
                </a:solidFill>
                <a:latin typeface="Calibri"/>
                <a:ea typeface="Calibri"/>
                <a:cs typeface="Calibri"/>
                <a:sym typeface="Calibri"/>
              </a:rPr>
              <a:t>Participación</a:t>
            </a:r>
            <a:r>
              <a:rPr lang="en-US" sz="1800" dirty="0">
                <a:solidFill>
                  <a:schemeClr val="dk1"/>
                </a:solidFill>
                <a:latin typeface="Calibri"/>
                <a:ea typeface="Calibri"/>
                <a:cs typeface="Calibri"/>
                <a:sym typeface="Calibri"/>
              </a:rPr>
              <a:t> de las </a:t>
            </a:r>
            <a:r>
              <a:rPr lang="en-US" sz="1800" dirty="0" err="1">
                <a:solidFill>
                  <a:schemeClr val="dk1"/>
                </a:solidFill>
                <a:latin typeface="Calibri"/>
                <a:ea typeface="Calibri"/>
                <a:cs typeface="Calibri"/>
                <a:sym typeface="Calibri"/>
              </a:rPr>
              <a:t>familias</a:t>
            </a:r>
            <a:r>
              <a:rPr lang="en-US" sz="1800" dirty="0">
                <a:solidFill>
                  <a:schemeClr val="dk1"/>
                </a:solidFill>
                <a:latin typeface="Calibri"/>
                <a:ea typeface="Calibri"/>
                <a:cs typeface="Calibri"/>
                <a:sym typeface="Calibri"/>
              </a:rPr>
              <a:t>. </a:t>
            </a:r>
            <a:endParaRPr sz="1800" dirty="0">
              <a:solidFill>
                <a:schemeClr val="dk1"/>
              </a:solidFill>
              <a:latin typeface="Calibri"/>
              <a:ea typeface="Calibri"/>
              <a:cs typeface="Calibri"/>
              <a:sym typeface="Calibri"/>
            </a:endParaRPr>
          </a:p>
        </p:txBody>
      </p:sp>
      <p:sp>
        <p:nvSpPr>
          <p:cNvPr id="162" name="Google Shape;162;p7"/>
          <p:cNvSpPr txBox="1"/>
          <p:nvPr/>
        </p:nvSpPr>
        <p:spPr>
          <a:xfrm>
            <a:off x="381000" y="1533633"/>
            <a:ext cx="8077200" cy="1200329"/>
          </a:xfrm>
          <a:prstGeom prst="rect">
            <a:avLst/>
          </a:prstGeom>
          <a:noFill/>
          <a:ln>
            <a:noFill/>
          </a:ln>
        </p:spPr>
        <p:txBody>
          <a:bodyPr spcFirstLastPara="1" wrap="square" lIns="91425" tIns="45700" rIns="91425" bIns="45700" anchor="ctr" anchorCtr="0">
            <a:spAutoFit/>
          </a:bodyPr>
          <a:lstStyle/>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Esos fondos provienen de un apartado de fondos equivalente al 1% del presupuesto del Título I para el distrito de APS. El 90% de los fondos de ese apartado se asigna a las escuelas para usarse en programas de participación de las familias.</a:t>
            </a:r>
            <a:endParaRPr sz="1800">
              <a:solidFill>
                <a:schemeClr val="dk1"/>
              </a:solidFill>
              <a:latin typeface="Calibri"/>
              <a:ea typeface="Calibri"/>
              <a:cs typeface="Calibri"/>
              <a:sym typeface="Calibri"/>
            </a:endParaRPr>
          </a:p>
        </p:txBody>
      </p:sp>
      <p:sp>
        <p:nvSpPr>
          <p:cNvPr id="163" name="Google Shape;163;p7"/>
          <p:cNvSpPr txBox="1"/>
          <p:nvPr/>
        </p:nvSpPr>
        <p:spPr>
          <a:xfrm>
            <a:off x="369915" y="3667400"/>
            <a:ext cx="8469283" cy="2092881"/>
          </a:xfrm>
          <a:prstGeom prst="rect">
            <a:avLst/>
          </a:prstGeom>
          <a:noFill/>
          <a:ln>
            <a:noFill/>
          </a:ln>
        </p:spPr>
        <p:txBody>
          <a:bodyPr spcFirstLastPara="1" wrap="square" lIns="91425" tIns="45700" rIns="91425" bIns="45700" anchor="ctr" anchorCtr="0">
            <a:spAutoFit/>
          </a:bodyPr>
          <a:lstStyle/>
          <a:p>
            <a:pPr marL="285750" marR="0" lvl="0" indent="-285750" algn="l" rtl="0">
              <a:spcBef>
                <a:spcPts val="0"/>
              </a:spcBef>
              <a:spcAft>
                <a:spcPts val="0"/>
              </a:spcAft>
              <a:buClr>
                <a:schemeClr val="dk1"/>
              </a:buClr>
              <a:buSzPts val="1800"/>
              <a:buFont typeface="Noto Sans Symbols"/>
              <a:buChar char="⮚"/>
            </a:pPr>
            <a:r>
              <a:rPr lang="en-US" sz="1800">
                <a:solidFill>
                  <a:schemeClr val="dk1"/>
                </a:solidFill>
                <a:latin typeface="Calibri"/>
                <a:ea typeface="Calibri"/>
                <a:cs typeface="Calibri"/>
                <a:sym typeface="Calibri"/>
              </a:rPr>
              <a:t>Esos fondos pueden destinarse a:</a:t>
            </a:r>
            <a:endParaRPr/>
          </a:p>
          <a:p>
            <a:pPr marL="742950" marR="0" lvl="0" indent="-285750" algn="l" rtl="0">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Talleres y clases para padres y tutores, sobre cómo mejorar el aprovechamiento académico de sus hijo(a)s.</a:t>
            </a:r>
            <a:endParaRPr/>
          </a:p>
          <a:p>
            <a:pPr marL="742950" marR="0" lvl="0" indent="-285750" algn="l" rtl="0">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Comunicaciones con los padres.</a:t>
            </a:r>
            <a:endParaRPr/>
          </a:p>
          <a:p>
            <a:pPr marL="742950" marR="0" lvl="0" indent="-285750" algn="l" rtl="0">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Cuidado de niños durante las reuniones.</a:t>
            </a:r>
            <a:endParaRPr/>
          </a:p>
          <a:p>
            <a:pPr marL="742950" marR="0" lvl="0" indent="-285750" algn="l" rtl="0">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Materiales y libros para las jornadas vespertinas (de Lectura, Matemáticas, Ciencia).</a:t>
            </a:r>
            <a:endParaRPr/>
          </a:p>
          <a:p>
            <a:pPr marL="742950" marR="0" lvl="0" indent="-285750" algn="l" rtl="0">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Alimentos para reuniones de padres.</a:t>
            </a:r>
            <a:endParaRPr/>
          </a:p>
          <a:p>
            <a:pPr marL="742950" marR="0" lvl="0" indent="-285750" algn="l" rtl="0">
              <a:spcBef>
                <a:spcPts val="0"/>
              </a:spcBef>
              <a:spcAft>
                <a:spcPts val="0"/>
              </a:spcAft>
              <a:buClr>
                <a:schemeClr val="dk1"/>
              </a:buClr>
              <a:buSzPts val="1600"/>
              <a:buFont typeface="Noto Sans Symbols"/>
              <a:buChar char="⮚"/>
            </a:pPr>
            <a:r>
              <a:rPr lang="en-US" sz="1600">
                <a:solidFill>
                  <a:schemeClr val="dk1"/>
                </a:solidFill>
                <a:latin typeface="Calibri"/>
                <a:ea typeface="Calibri"/>
                <a:cs typeface="Calibri"/>
                <a:sym typeface="Calibri"/>
              </a:rPr>
              <a:t>Revisión de antecedentes policiales para voluntarios.</a:t>
            </a:r>
            <a:endParaRPr sz="1600">
              <a:solidFill>
                <a:schemeClr val="dk1"/>
              </a:solidFill>
              <a:latin typeface="Calibri"/>
              <a:ea typeface="Calibri"/>
              <a:cs typeface="Calibri"/>
              <a:sym typeface="Calibri"/>
            </a:endParaRPr>
          </a:p>
        </p:txBody>
      </p:sp>
      <p:sp>
        <p:nvSpPr>
          <p:cNvPr id="164" name="Google Shape;164;p7"/>
          <p:cNvSpPr txBox="1"/>
          <p:nvPr/>
        </p:nvSpPr>
        <p:spPr>
          <a:xfrm>
            <a:off x="369916" y="2518875"/>
            <a:ext cx="8077200" cy="1200288"/>
          </a:xfrm>
          <a:prstGeom prst="rect">
            <a:avLst/>
          </a:prstGeom>
          <a:noFill/>
          <a:ln>
            <a:noFill/>
          </a:ln>
        </p:spPr>
        <p:txBody>
          <a:bodyPr spcFirstLastPara="1" wrap="square" lIns="91425" tIns="45700" rIns="91425" bIns="45700" anchor="ctr" anchorCtr="0">
            <a:spAutoFit/>
          </a:bodyPr>
          <a:lstStyle/>
          <a:p>
            <a:pPr marL="285750" lvl="0" indent="-285750">
              <a:buClr>
                <a:schemeClr val="dk1"/>
              </a:buClr>
              <a:buSzPts val="1800"/>
              <a:buFont typeface="Noto Sans Symbols"/>
              <a:buChar char="⮚"/>
            </a:pPr>
            <a:r>
              <a:rPr lang="en-US" sz="1800" dirty="0">
                <a:solidFill>
                  <a:schemeClr val="dk1"/>
                </a:solidFill>
                <a:latin typeface="Calibri"/>
                <a:ea typeface="Calibri"/>
                <a:cs typeface="Calibri"/>
                <a:sym typeface="Calibri"/>
              </a:rPr>
              <a:t>Las </a:t>
            </a:r>
            <a:r>
              <a:rPr lang="en-US" sz="1800" dirty="0" err="1">
                <a:solidFill>
                  <a:schemeClr val="dk1"/>
                </a:solidFill>
                <a:latin typeface="Calibri"/>
                <a:ea typeface="Calibri"/>
                <a:cs typeface="Calibri"/>
                <a:sym typeface="Calibri"/>
              </a:rPr>
              <a:t>familias</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tienen</a:t>
            </a:r>
            <a:r>
              <a:rPr lang="en-US" sz="1800" dirty="0">
                <a:solidFill>
                  <a:schemeClr val="dk1"/>
                </a:solidFill>
                <a:latin typeface="Calibri"/>
                <a:ea typeface="Calibri"/>
                <a:cs typeface="Calibri"/>
                <a:sym typeface="Calibri"/>
              </a:rPr>
              <a:t> el derecho de </a:t>
            </a:r>
            <a:r>
              <a:rPr lang="en-US" sz="1800" dirty="0" err="1">
                <a:solidFill>
                  <a:schemeClr val="dk1"/>
                </a:solidFill>
                <a:latin typeface="Calibri"/>
                <a:ea typeface="Calibri"/>
                <a:cs typeface="Calibri"/>
                <a:sym typeface="Calibri"/>
              </a:rPr>
              <a:t>participar</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en</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cómo</a:t>
            </a:r>
            <a:r>
              <a:rPr lang="en-US" sz="1800" dirty="0">
                <a:solidFill>
                  <a:schemeClr val="dk1"/>
                </a:solidFill>
                <a:latin typeface="Calibri"/>
                <a:ea typeface="Calibri"/>
                <a:cs typeface="Calibri"/>
                <a:sym typeface="Calibri"/>
              </a:rPr>
              <a:t> se </a:t>
            </a:r>
            <a:r>
              <a:rPr lang="en-US" sz="1800" dirty="0" err="1">
                <a:solidFill>
                  <a:schemeClr val="dk1"/>
                </a:solidFill>
                <a:latin typeface="Calibri"/>
                <a:ea typeface="Calibri"/>
                <a:cs typeface="Calibri"/>
                <a:sym typeface="Calibri"/>
              </a:rPr>
              <a:t>usan</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esos</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fondos</a:t>
            </a:r>
            <a:r>
              <a:rPr lang="en-US" sz="1800" dirty="0">
                <a:solidFill>
                  <a:schemeClr val="dk1"/>
                </a:solidFill>
                <a:latin typeface="Calibri"/>
                <a:ea typeface="Calibri"/>
                <a:cs typeface="Calibri"/>
                <a:sym typeface="Calibri"/>
              </a:rPr>
              <a:t> para </a:t>
            </a:r>
            <a:r>
              <a:rPr lang="en-US" sz="1800" dirty="0" err="1">
                <a:solidFill>
                  <a:schemeClr val="dk1"/>
                </a:solidFill>
                <a:latin typeface="Calibri"/>
                <a:ea typeface="Calibri"/>
                <a:cs typeface="Calibri"/>
                <a:sym typeface="Calibri"/>
              </a:rPr>
              <a:t>ayudar</a:t>
            </a:r>
            <a:r>
              <a:rPr lang="en-US" sz="1800" dirty="0">
                <a:solidFill>
                  <a:schemeClr val="dk1"/>
                </a:solidFill>
                <a:latin typeface="Calibri"/>
                <a:ea typeface="Calibri"/>
                <a:cs typeface="Calibri"/>
                <a:sym typeface="Calibri"/>
              </a:rPr>
              <a:t> al </a:t>
            </a:r>
            <a:r>
              <a:rPr lang="en-US" sz="1800" dirty="0" err="1">
                <a:solidFill>
                  <a:schemeClr val="dk1"/>
                </a:solidFill>
                <a:latin typeface="Calibri"/>
                <a:ea typeface="Calibri"/>
                <a:cs typeface="Calibri"/>
                <a:sym typeface="Calibri"/>
              </a:rPr>
              <a:t>aprovechamiento</a:t>
            </a:r>
            <a:r>
              <a:rPr lang="en-US" sz="1800" dirty="0">
                <a:solidFill>
                  <a:schemeClr val="dk1"/>
                </a:solidFill>
                <a:latin typeface="Calibri"/>
                <a:ea typeface="Calibri"/>
                <a:cs typeface="Calibri"/>
                <a:sym typeface="Calibri"/>
              </a:rPr>
              <a:t> </a:t>
            </a:r>
            <a:r>
              <a:rPr lang="en-US" sz="1800" dirty="0" err="1">
                <a:solidFill>
                  <a:schemeClr val="dk1"/>
                </a:solidFill>
                <a:latin typeface="Calibri"/>
                <a:ea typeface="Calibri"/>
                <a:cs typeface="Calibri"/>
                <a:sym typeface="Calibri"/>
              </a:rPr>
              <a:t>académico</a:t>
            </a:r>
            <a:r>
              <a:rPr lang="en-US" sz="1800" dirty="0">
                <a:solidFill>
                  <a:schemeClr val="dk1"/>
                </a:solidFill>
                <a:latin typeface="Calibri"/>
                <a:ea typeface="Calibri"/>
                <a:cs typeface="Calibri"/>
                <a:sym typeface="Calibri"/>
              </a:rPr>
              <a:t> de los </a:t>
            </a:r>
            <a:r>
              <a:rPr lang="en-US" sz="1800" dirty="0" err="1">
                <a:solidFill>
                  <a:schemeClr val="dk1"/>
                </a:solidFill>
                <a:latin typeface="Calibri"/>
                <a:ea typeface="Calibri"/>
                <a:cs typeface="Calibri"/>
                <a:sym typeface="Calibri"/>
              </a:rPr>
              <a:t>estudiantes</a:t>
            </a:r>
            <a:r>
              <a:rPr lang="en-US" sz="1800" dirty="0">
                <a:solidFill>
                  <a:schemeClr val="dk1"/>
                </a:solidFill>
                <a:latin typeface="Calibri"/>
                <a:ea typeface="Calibri"/>
                <a:cs typeface="Calibri"/>
                <a:sym typeface="Calibri"/>
              </a:rPr>
              <a:t> de la </a:t>
            </a:r>
            <a:r>
              <a:rPr lang="en-US" sz="1800" dirty="0" err="1">
                <a:solidFill>
                  <a:schemeClr val="dk1"/>
                </a:solidFill>
                <a:latin typeface="Calibri"/>
                <a:ea typeface="Calibri"/>
                <a:cs typeface="Calibri"/>
                <a:sym typeface="Calibri"/>
              </a:rPr>
              <a:t>escuela</a:t>
            </a:r>
            <a:r>
              <a:rPr lang="en-US" sz="1800" dirty="0">
                <a:solidFill>
                  <a:schemeClr val="dk1"/>
                </a:solidFill>
                <a:latin typeface="Calibri"/>
                <a:ea typeface="Calibri"/>
                <a:cs typeface="Calibri"/>
                <a:sym typeface="Calibri"/>
              </a:rPr>
              <a:t> </a:t>
            </a:r>
            <a:r>
              <a:rPr lang="en-US" sz="1800" b="1" u="sng" dirty="0" err="1"/>
              <a:t>Atrisco</a:t>
            </a:r>
            <a:r>
              <a:rPr lang="en-US" sz="1800" b="1" u="sng" dirty="0"/>
              <a:t> Heritage Academy High School</a:t>
            </a:r>
            <a:br>
              <a:rPr lang="en-US" sz="1800" dirty="0"/>
            </a:br>
            <a:endParaRPr sz="1800" dirty="0">
              <a:solidFill>
                <a:srgbClr val="FF0000"/>
              </a:solidFill>
              <a:latin typeface="Calibri"/>
              <a:ea typeface="Calibri"/>
              <a:cs typeface="Calibri"/>
              <a:sym typeface="Calibri"/>
            </a:endParaRPr>
          </a:p>
        </p:txBody>
      </p:sp>
      <p:sp>
        <p:nvSpPr>
          <p:cNvPr id="165" name="Google Shape;165;p7"/>
          <p:cNvSpPr txBox="1"/>
          <p:nvPr/>
        </p:nvSpPr>
        <p:spPr>
          <a:xfrm>
            <a:off x="2286000" y="5964093"/>
            <a:ext cx="5362368"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00B050"/>
                </a:solidFill>
                <a:latin typeface="Federo"/>
                <a:ea typeface="Federo"/>
                <a:cs typeface="Federo"/>
                <a:sym typeface="Federo"/>
              </a:rPr>
              <a:t>¿Le queda esto claro?</a:t>
            </a:r>
            <a:endParaRPr sz="16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 calcmode="lin" valueType="num">
                                      <p:cBhvr additive="base">
                                        <p:cTn id="7" dur="500"/>
                                        <p:tgtEl>
                                          <p:spTgt spid="161"/>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62"/>
                                        </p:tgtEl>
                                        <p:attrNameLst>
                                          <p:attrName>style.visibility</p:attrName>
                                        </p:attrNameLst>
                                      </p:cBhvr>
                                      <p:to>
                                        <p:strVal val="visible"/>
                                      </p:to>
                                    </p:set>
                                    <p:anim calcmode="lin" valueType="num">
                                      <p:cBhvr additive="base">
                                        <p:cTn id="12" dur="500"/>
                                        <p:tgtEl>
                                          <p:spTgt spid="162"/>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64"/>
                                        </p:tgtEl>
                                        <p:attrNameLst>
                                          <p:attrName>style.visibility</p:attrName>
                                        </p:attrNameLst>
                                      </p:cBhvr>
                                      <p:to>
                                        <p:strVal val="visible"/>
                                      </p:to>
                                    </p:set>
                                    <p:anim calcmode="lin" valueType="num">
                                      <p:cBhvr additive="base">
                                        <p:cTn id="17" dur="500"/>
                                        <p:tgtEl>
                                          <p:spTgt spid="164"/>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63"/>
                                        </p:tgtEl>
                                        <p:attrNameLst>
                                          <p:attrName>style.visibility</p:attrName>
                                        </p:attrNameLst>
                                      </p:cBhvr>
                                      <p:to>
                                        <p:strVal val="visible"/>
                                      </p:to>
                                    </p:set>
                                    <p:anim calcmode="lin" valueType="num">
                                      <p:cBhvr additive="base">
                                        <p:cTn id="22" dur="500"/>
                                        <p:tgtEl>
                                          <p:spTgt spid="163"/>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5"/>
                                        </p:tgtEl>
                                        <p:attrNameLst>
                                          <p:attrName>style.visibility</p:attrName>
                                        </p:attrNameLst>
                                      </p:cBhvr>
                                      <p:to>
                                        <p:strVal val="visible"/>
                                      </p:to>
                                    </p:set>
                                    <p:animEffect transition="in" filter="fade">
                                      <p:cBhvr>
                                        <p:cTn id="27" dur="2000"/>
                                        <p:tgtEl>
                                          <p:spTgt spid="165"/>
                                        </p:tgtEl>
                                      </p:cBhvr>
                                    </p:animEffect>
                                  </p:childTnLst>
                                </p:cTn>
                              </p:par>
                              <p:par>
                                <p:cTn id="28" presetID="10" presetClass="entr" presetSubtype="0" fill="hold" nodeType="withEffect">
                                  <p:stCondLst>
                                    <p:cond delay="0"/>
                                  </p:stCondLst>
                                  <p:childTnLst>
                                    <p:set>
                                      <p:cBhvr>
                                        <p:cTn id="29" dur="1" fill="hold">
                                          <p:stCondLst>
                                            <p:cond delay="0"/>
                                          </p:stCondLst>
                                        </p:cTn>
                                        <p:tgtEl>
                                          <p:spTgt spid="159"/>
                                        </p:tgtEl>
                                        <p:attrNameLst>
                                          <p:attrName>style.visibility</p:attrName>
                                        </p:attrNameLst>
                                      </p:cBhvr>
                                      <p:to>
                                        <p:strVal val="visible"/>
                                      </p:to>
                                    </p:set>
                                    <p:animEffect transition="in" filter="fade">
                                      <p:cBhvr>
                                        <p:cTn id="30" dur="20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70"/>
        <p:cNvGrpSpPr/>
        <p:nvPr/>
      </p:nvGrpSpPr>
      <p:grpSpPr>
        <a:xfrm>
          <a:off x="0" y="0"/>
          <a:ext cx="0" cy="0"/>
          <a:chOff x="0" y="0"/>
          <a:chExt cx="0" cy="0"/>
        </a:xfrm>
      </p:grpSpPr>
      <p:sp>
        <p:nvSpPr>
          <p:cNvPr id="171" name="Google Shape;171;p8"/>
          <p:cNvSpPr txBox="1">
            <a:spLocks noGrp="1"/>
          </p:cNvSpPr>
          <p:nvPr>
            <p:ph type="title"/>
          </p:nvPr>
        </p:nvSpPr>
        <p:spPr>
          <a:xfrm>
            <a:off x="405938" y="609600"/>
            <a:ext cx="8382000" cy="990600"/>
          </a:xfrm>
          <a:prstGeom prst="rect">
            <a:avLst/>
          </a:prstGeom>
          <a:noFill/>
          <a:ln>
            <a:noFill/>
          </a:ln>
        </p:spPr>
        <p:txBody>
          <a:bodyPr spcFirstLastPara="1" wrap="square" lIns="91425" tIns="45700" rIns="91425" bIns="45700" anchor="ctr" anchorCtr="0">
            <a:noAutofit/>
          </a:bodyPr>
          <a:lstStyle/>
          <a:p>
            <a:pPr lvl="0">
              <a:buClr>
                <a:srgbClr val="000099"/>
              </a:buClr>
              <a:buSzPts val="2800"/>
            </a:pPr>
            <a:r>
              <a:rPr lang="en-US" sz="2800" b="1" dirty="0" err="1">
                <a:solidFill>
                  <a:srgbClr val="000099"/>
                </a:solidFill>
                <a:latin typeface="Calibri"/>
                <a:ea typeface="Calibri"/>
                <a:cs typeface="Calibri"/>
                <a:sym typeface="Calibri"/>
              </a:rPr>
              <a:t>Contactos</a:t>
            </a:r>
            <a:r>
              <a:rPr lang="en-US" sz="2800" b="1" dirty="0">
                <a:solidFill>
                  <a:srgbClr val="000099"/>
                </a:solidFill>
                <a:latin typeface="Calibri"/>
                <a:ea typeface="Calibri"/>
                <a:cs typeface="Calibri"/>
                <a:sym typeface="Calibri"/>
              </a:rPr>
              <a:t> que </a:t>
            </a:r>
            <a:r>
              <a:rPr lang="en-US" sz="2800" b="1" dirty="0" err="1">
                <a:solidFill>
                  <a:srgbClr val="000099"/>
                </a:solidFill>
                <a:latin typeface="Calibri"/>
                <a:ea typeface="Calibri"/>
                <a:cs typeface="Calibri"/>
                <a:sym typeface="Calibri"/>
              </a:rPr>
              <a:t>tienen</a:t>
            </a:r>
            <a:r>
              <a:rPr lang="en-US" sz="2800" b="1" dirty="0">
                <a:solidFill>
                  <a:srgbClr val="000099"/>
                </a:solidFill>
                <a:latin typeface="Calibri"/>
                <a:ea typeface="Calibri"/>
                <a:cs typeface="Calibri"/>
                <a:sym typeface="Calibri"/>
              </a:rPr>
              <a:t> </a:t>
            </a:r>
            <a:r>
              <a:rPr lang="en-US" sz="2800" b="1" dirty="0" err="1">
                <a:solidFill>
                  <a:srgbClr val="000099"/>
                </a:solidFill>
                <a:latin typeface="Calibri"/>
                <a:ea typeface="Calibri"/>
                <a:cs typeface="Calibri"/>
                <a:sym typeface="Calibri"/>
              </a:rPr>
              <a:t>información</a:t>
            </a:r>
            <a:r>
              <a:rPr lang="en-US" sz="2800" b="1" dirty="0">
                <a:solidFill>
                  <a:srgbClr val="000099"/>
                </a:solidFill>
                <a:latin typeface="Calibri"/>
                <a:ea typeface="Calibri"/>
                <a:cs typeface="Calibri"/>
                <a:sym typeface="Calibri"/>
              </a:rPr>
              <a:t> </a:t>
            </a:r>
            <a:r>
              <a:rPr lang="en-US" sz="2800" b="1" dirty="0" err="1">
                <a:solidFill>
                  <a:srgbClr val="000099"/>
                </a:solidFill>
                <a:latin typeface="Calibri"/>
                <a:ea typeface="Calibri"/>
                <a:cs typeface="Calibri"/>
                <a:sym typeface="Calibri"/>
              </a:rPr>
              <a:t>sobre</a:t>
            </a:r>
            <a:r>
              <a:rPr lang="en-US" sz="2800" b="1" dirty="0">
                <a:solidFill>
                  <a:srgbClr val="000099"/>
                </a:solidFill>
                <a:latin typeface="Calibri"/>
                <a:ea typeface="Calibri"/>
                <a:cs typeface="Calibri"/>
                <a:sym typeface="Calibri"/>
              </a:rPr>
              <a:t> la </a:t>
            </a:r>
            <a:r>
              <a:rPr lang="en-US" sz="2800" b="1" dirty="0" err="1">
                <a:solidFill>
                  <a:srgbClr val="000099"/>
                </a:solidFill>
                <a:latin typeface="Calibri"/>
                <a:ea typeface="Calibri"/>
                <a:cs typeface="Calibri"/>
                <a:sym typeface="Calibri"/>
              </a:rPr>
              <a:t>participación</a:t>
            </a:r>
            <a:r>
              <a:rPr lang="en-US" sz="2800" b="1" dirty="0">
                <a:solidFill>
                  <a:srgbClr val="000099"/>
                </a:solidFill>
                <a:latin typeface="Calibri"/>
                <a:ea typeface="Calibri"/>
                <a:cs typeface="Calibri"/>
                <a:sym typeface="Calibri"/>
              </a:rPr>
              <a:t> de las </a:t>
            </a:r>
            <a:r>
              <a:rPr lang="en-US" sz="2800" b="1" dirty="0" err="1">
                <a:solidFill>
                  <a:srgbClr val="000099"/>
                </a:solidFill>
                <a:latin typeface="Calibri"/>
                <a:ea typeface="Calibri"/>
                <a:cs typeface="Calibri"/>
                <a:sym typeface="Calibri"/>
              </a:rPr>
              <a:t>familias</a:t>
            </a:r>
            <a:r>
              <a:rPr lang="en-US" sz="2800" b="1" dirty="0">
                <a:solidFill>
                  <a:srgbClr val="000099"/>
                </a:solidFill>
                <a:latin typeface="Calibri"/>
                <a:ea typeface="Calibri"/>
                <a:cs typeface="Calibri"/>
                <a:sym typeface="Calibri"/>
              </a:rPr>
              <a:t> </a:t>
            </a:r>
            <a:r>
              <a:rPr lang="en-US" sz="2800" b="1" dirty="0" err="1">
                <a:solidFill>
                  <a:srgbClr val="000099"/>
                </a:solidFill>
                <a:latin typeface="Calibri"/>
                <a:ea typeface="Calibri"/>
                <a:cs typeface="Calibri"/>
                <a:sym typeface="Calibri"/>
              </a:rPr>
              <a:t>en</a:t>
            </a:r>
            <a:r>
              <a:rPr lang="en-US" sz="2800" b="1" dirty="0">
                <a:solidFill>
                  <a:srgbClr val="000099"/>
                </a:solidFill>
                <a:latin typeface="Calibri"/>
                <a:ea typeface="Calibri"/>
                <a:cs typeface="Calibri"/>
                <a:sym typeface="Calibri"/>
              </a:rPr>
              <a:t> la </a:t>
            </a:r>
            <a:br>
              <a:rPr lang="en-US" sz="2800" b="1" dirty="0">
                <a:solidFill>
                  <a:srgbClr val="000099"/>
                </a:solidFill>
                <a:latin typeface="Calibri"/>
                <a:ea typeface="Calibri"/>
                <a:cs typeface="Calibri"/>
                <a:sym typeface="Calibri"/>
              </a:rPr>
            </a:br>
            <a:r>
              <a:rPr lang="en-US" sz="2800" b="1" dirty="0" err="1">
                <a:solidFill>
                  <a:srgbClr val="000099"/>
                </a:solidFill>
                <a:latin typeface="Calibri"/>
                <a:ea typeface="Calibri"/>
                <a:cs typeface="Calibri"/>
                <a:sym typeface="Calibri"/>
              </a:rPr>
              <a:t>escuela</a:t>
            </a:r>
            <a:r>
              <a:rPr lang="en-US" sz="2800" b="1" dirty="0">
                <a:solidFill>
                  <a:srgbClr val="000099"/>
                </a:solidFill>
                <a:latin typeface="Calibri"/>
                <a:ea typeface="Calibri"/>
                <a:cs typeface="Calibri"/>
                <a:sym typeface="Calibri"/>
              </a:rPr>
              <a:t> </a:t>
            </a:r>
            <a:r>
              <a:rPr lang="en-US" sz="2800" b="1" u="sng" dirty="0" err="1"/>
              <a:t>Atrisco</a:t>
            </a:r>
            <a:r>
              <a:rPr lang="en-US" sz="2800" b="1" u="sng" dirty="0"/>
              <a:t> Heritage Academy High School</a:t>
            </a:r>
            <a:br>
              <a:rPr lang="en-US" sz="2800" dirty="0"/>
            </a:br>
            <a:endParaRPr sz="2800" b="1" dirty="0">
              <a:solidFill>
                <a:srgbClr val="000099"/>
              </a:solidFill>
              <a:latin typeface="Calibri"/>
              <a:ea typeface="Calibri"/>
              <a:cs typeface="Calibri"/>
              <a:sym typeface="Calibri"/>
            </a:endParaRPr>
          </a:p>
        </p:txBody>
      </p:sp>
      <p:sp>
        <p:nvSpPr>
          <p:cNvPr id="172" name="Google Shape;172;p8"/>
          <p:cNvSpPr txBox="1">
            <a:spLocks noGrp="1"/>
          </p:cNvSpPr>
          <p:nvPr>
            <p:ph type="body" idx="1"/>
          </p:nvPr>
        </p:nvSpPr>
        <p:spPr>
          <a:xfrm>
            <a:off x="347749" y="2286000"/>
            <a:ext cx="3886200" cy="4191000"/>
          </a:xfrm>
          <a:prstGeom prst="rect">
            <a:avLst/>
          </a:prstGeom>
          <a:noFill/>
          <a:ln w="19050" cap="flat" cmpd="dbl">
            <a:solidFill>
              <a:srgbClr val="953734"/>
            </a:solidFill>
            <a:prstDash val="solid"/>
            <a:round/>
            <a:headEnd type="none" w="sm" len="sm"/>
            <a:tailEnd type="none" w="sm" len="sm"/>
          </a:ln>
        </p:spPr>
        <p:txBody>
          <a:bodyPr spcFirstLastPara="1" wrap="square" lIns="91425" tIns="45700" rIns="91425" bIns="45700" anchor="t" anchorCtr="0">
            <a:normAutofit fontScale="92500" lnSpcReduction="20000"/>
          </a:bodyPr>
          <a:lstStyle/>
          <a:p>
            <a:pPr marL="0" lvl="0" indent="0">
              <a:spcBef>
                <a:spcPts val="0"/>
              </a:spcBef>
              <a:buSzPts val="2400"/>
              <a:buNone/>
            </a:pPr>
            <a:r>
              <a:rPr lang="en-US" sz="2400" b="1" i="1" dirty="0" err="1">
                <a:latin typeface="Comic Sans MS" panose="030F0702030302020204" pitchFamily="66" charset="0"/>
              </a:rPr>
              <a:t>Gilber</a:t>
            </a:r>
            <a:r>
              <a:rPr lang="en-US" sz="2400" b="1" i="1" dirty="0">
                <a:latin typeface="Comic Sans MS" panose="030F0702030302020204" pitchFamily="66" charset="0"/>
              </a:rPr>
              <a:t> </a:t>
            </a:r>
            <a:r>
              <a:rPr lang="en-US" sz="2400" b="1" i="1" dirty="0" err="1">
                <a:latin typeface="Comic Sans MS" panose="030F0702030302020204" pitchFamily="66" charset="0"/>
              </a:rPr>
              <a:t>Leiva</a:t>
            </a:r>
            <a:r>
              <a:rPr lang="en-US" sz="2400" b="1" i="1" dirty="0">
                <a:latin typeface="Comic Sans MS" panose="030F0702030302020204" pitchFamily="66" charset="0"/>
              </a:rPr>
              <a:t> </a:t>
            </a:r>
          </a:p>
          <a:p>
            <a:pPr marL="0" lvl="0" indent="0">
              <a:spcBef>
                <a:spcPts val="0"/>
              </a:spcBef>
              <a:buSzPts val="2400"/>
              <a:buNone/>
            </a:pPr>
            <a:r>
              <a:rPr lang="en-US" sz="2400" b="1" i="1" dirty="0">
                <a:latin typeface="Comic Sans MS" panose="030F0702030302020204" pitchFamily="66" charset="0"/>
              </a:rPr>
              <a:t>Principal </a:t>
            </a:r>
          </a:p>
          <a:p>
            <a:pPr marL="0" lvl="0" indent="0">
              <a:spcBef>
                <a:spcPts val="0"/>
              </a:spcBef>
              <a:buSzPts val="2400"/>
              <a:buNone/>
            </a:pPr>
            <a:r>
              <a:rPr lang="en-US" sz="2400" b="1" i="1" dirty="0">
                <a:latin typeface="Comic Sans MS" panose="030F0702030302020204" pitchFamily="66" charset="0"/>
              </a:rPr>
              <a:t>505-243-1458 desk. 60015</a:t>
            </a:r>
          </a:p>
          <a:p>
            <a:pPr marL="0" lvl="0" indent="0">
              <a:spcBef>
                <a:spcPts val="0"/>
              </a:spcBef>
              <a:buSzPts val="2400"/>
              <a:buNone/>
            </a:pPr>
            <a:r>
              <a:rPr lang="en-US" sz="2400" b="1" i="1" dirty="0">
                <a:latin typeface="Comic Sans MS" panose="030F0702030302020204" pitchFamily="66" charset="0"/>
                <a:hlinkClick r:id="rId3"/>
              </a:rPr>
              <a:t>leiva@aps.edu</a:t>
            </a:r>
            <a:endParaRPr lang="en-US" sz="2400" b="1" i="1" dirty="0">
              <a:latin typeface="Comic Sans MS" panose="030F0702030302020204" pitchFamily="66" charset="0"/>
            </a:endParaRPr>
          </a:p>
          <a:p>
            <a:pPr marL="0" lvl="0" indent="0">
              <a:spcBef>
                <a:spcPts val="0"/>
              </a:spcBef>
              <a:buSzPts val="2400"/>
              <a:buNone/>
            </a:pPr>
            <a:endParaRPr lang="en-US" sz="2400" b="1" i="1" dirty="0">
              <a:latin typeface="Comic Sans MS" panose="030F0702030302020204" pitchFamily="66" charset="0"/>
            </a:endParaRPr>
          </a:p>
          <a:p>
            <a:pPr marL="342900" lvl="0" indent="-190500">
              <a:spcBef>
                <a:spcPts val="480"/>
              </a:spcBef>
              <a:buSzPts val="2400"/>
              <a:buNone/>
            </a:pPr>
            <a:endParaRPr lang="en-US" sz="2400" b="1" i="1" dirty="0">
              <a:latin typeface="Comic Sans MS" panose="030F0702030302020204" pitchFamily="66" charset="0"/>
            </a:endParaRPr>
          </a:p>
          <a:p>
            <a:pPr marL="50800" indent="0" fontAlgn="base">
              <a:buNone/>
            </a:pPr>
            <a:r>
              <a:rPr lang="en-US" sz="2400" b="1" i="1" dirty="0">
                <a:latin typeface="Comic Sans MS" panose="030F0702030302020204" pitchFamily="66" charset="0"/>
              </a:rPr>
              <a:t>Priscilla Valdez</a:t>
            </a:r>
          </a:p>
          <a:p>
            <a:pPr marL="50800" indent="0">
              <a:buNone/>
            </a:pPr>
            <a:r>
              <a:rPr lang="en-US" sz="2400" b="1" i="1" dirty="0">
                <a:latin typeface="Comic Sans MS" panose="030F0702030302020204" pitchFamily="66" charset="0"/>
              </a:rPr>
              <a:t>Family Community Liaison Specialist </a:t>
            </a:r>
          </a:p>
          <a:p>
            <a:pPr marL="50800" indent="0">
              <a:buNone/>
            </a:pPr>
            <a:r>
              <a:rPr lang="en-US" sz="2400" b="1" i="1" dirty="0">
                <a:latin typeface="Comic Sans MS" panose="030F0702030302020204" pitchFamily="66" charset="0"/>
              </a:rPr>
              <a:t>(505)243-1458 ext. 60168</a:t>
            </a:r>
          </a:p>
          <a:p>
            <a:pPr marL="50800" indent="0">
              <a:buNone/>
            </a:pPr>
            <a:r>
              <a:rPr lang="en-US" sz="2400" b="1" i="1" u="sng" dirty="0">
                <a:latin typeface="Comic Sans MS" panose="030F0702030302020204" pitchFamily="66" charset="0"/>
                <a:hlinkClick r:id="rId4"/>
              </a:rPr>
              <a:t>Valdez_pr@aps.edu</a:t>
            </a:r>
            <a:endParaRPr lang="en-US" sz="2400" b="1" i="1" dirty="0">
              <a:latin typeface="Comic Sans MS" panose="030F0702030302020204" pitchFamily="66" charset="0"/>
            </a:endParaRPr>
          </a:p>
          <a:p>
            <a:pPr marL="342900" lvl="0" indent="-342900" algn="l" rtl="0">
              <a:spcBef>
                <a:spcPts val="480"/>
              </a:spcBef>
              <a:spcAft>
                <a:spcPts val="0"/>
              </a:spcAft>
              <a:buClr>
                <a:schemeClr val="dk1"/>
              </a:buClr>
              <a:buSzPts val="2400"/>
              <a:buFont typeface="Noto Sans Symbols"/>
              <a:buChar char="▪"/>
            </a:pPr>
            <a:endParaRPr dirty="0"/>
          </a:p>
        </p:txBody>
      </p:sp>
      <p:sp>
        <p:nvSpPr>
          <p:cNvPr id="173" name="Google Shape;173;p8"/>
          <p:cNvSpPr txBox="1">
            <a:spLocks noGrp="1"/>
          </p:cNvSpPr>
          <p:nvPr>
            <p:ph type="body" idx="2"/>
          </p:nvPr>
        </p:nvSpPr>
        <p:spPr>
          <a:xfrm>
            <a:off x="4368338" y="2286000"/>
            <a:ext cx="4419600" cy="4191000"/>
          </a:xfrm>
          <a:prstGeom prst="rect">
            <a:avLst/>
          </a:prstGeom>
          <a:noFill/>
          <a:ln w="12700" cap="flat" cmpd="dbl">
            <a:solidFill>
              <a:srgbClr val="953734"/>
            </a:solidFill>
            <a:prstDash val="solid"/>
            <a:round/>
            <a:headEnd type="none" w="sm" len="sm"/>
            <a:tailEnd type="none" w="sm" len="sm"/>
          </a:ln>
        </p:spPr>
        <p:txBody>
          <a:bodyPr spcFirstLastPara="1" wrap="square" lIns="91425" tIns="45700" rIns="91425" bIns="45700" anchor="t" anchorCtr="0">
            <a:normAutofit/>
          </a:bodyPr>
          <a:lstStyle/>
          <a:p>
            <a:pPr marL="50800" indent="0" fontAlgn="base">
              <a:buNone/>
            </a:pPr>
            <a:r>
              <a:rPr lang="en-US" sz="2000" b="1" i="1" dirty="0">
                <a:latin typeface="Comic Sans MS" panose="030F0702030302020204" pitchFamily="66" charset="0"/>
              </a:rPr>
              <a:t>Cathy Duran </a:t>
            </a:r>
          </a:p>
          <a:p>
            <a:pPr marL="50800" indent="0" fontAlgn="base">
              <a:buNone/>
            </a:pPr>
            <a:r>
              <a:rPr lang="en-US" sz="2000" b="1" i="1" dirty="0">
                <a:latin typeface="Comic Sans MS" panose="030F0702030302020204" pitchFamily="66" charset="0"/>
              </a:rPr>
              <a:t>Community School Coordinator (505)243-1458 ext. 60170</a:t>
            </a:r>
            <a:endParaRPr lang="en-US" sz="1800" b="1" i="1" dirty="0">
              <a:latin typeface="Comic Sans MS" panose="030F0702030302020204" pitchFamily="66" charset="0"/>
            </a:endParaRPr>
          </a:p>
          <a:p>
            <a:pPr marL="50800" indent="0">
              <a:buNone/>
            </a:pPr>
            <a:r>
              <a:rPr lang="en-US" sz="2000" b="1" i="1" u="sng" dirty="0">
                <a:latin typeface="Comic Sans MS" panose="030F0702030302020204" pitchFamily="66" charset="0"/>
                <a:hlinkClick r:id="rId5"/>
              </a:rPr>
              <a:t>Duran_cat@aps.edu</a:t>
            </a:r>
            <a:r>
              <a:rPr lang="en-US" sz="2000" b="1" i="1" dirty="0">
                <a:latin typeface="Comic Sans MS" panose="030F0702030302020204" pitchFamily="66" charset="0"/>
              </a:rPr>
              <a:t> </a:t>
            </a:r>
            <a:endParaRPr lang="en-US" sz="1800" b="1" i="1" dirty="0">
              <a:latin typeface="Comic Sans MS" panose="030F0702030302020204" pitchFamily="66" charset="0"/>
            </a:endParaRPr>
          </a:p>
          <a:p>
            <a:pPr marL="342900" lvl="0" indent="-190500" algn="l" rtl="0">
              <a:spcBef>
                <a:spcPts val="480"/>
              </a:spcBef>
              <a:spcAft>
                <a:spcPts val="0"/>
              </a:spcAft>
              <a:buClr>
                <a:schemeClr val="dk1"/>
              </a:buClr>
              <a:buSzPts val="2400"/>
              <a:buNone/>
            </a:pPr>
            <a:endParaRPr sz="2400" dirty="0">
              <a:latin typeface="Helvetica Neue"/>
              <a:ea typeface="Helvetica Neue"/>
              <a:cs typeface="Helvetica Neue"/>
              <a:sym typeface="Helvetica Neue"/>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animEffect transition="in" filter="fade">
                                      <p:cBhvr>
                                        <p:cTn id="7" dur="1000"/>
                                        <p:tgtEl>
                                          <p:spTgt spid="1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2">
                                            <p:txEl>
                                              <p:pRg st="1" end="1"/>
                                            </p:txEl>
                                          </p:spTgt>
                                        </p:tgtEl>
                                        <p:attrNameLst>
                                          <p:attrName>style.visibility</p:attrName>
                                        </p:attrNameLst>
                                      </p:cBhvr>
                                      <p:to>
                                        <p:strVal val="visible"/>
                                      </p:to>
                                    </p:set>
                                    <p:animEffect transition="in" filter="fade">
                                      <p:cBhvr>
                                        <p:cTn id="12" dur="1000"/>
                                        <p:tgtEl>
                                          <p:spTgt spid="1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2">
                                            <p:txEl>
                                              <p:pRg st="2" end="2"/>
                                            </p:txEl>
                                          </p:spTgt>
                                        </p:tgtEl>
                                        <p:attrNameLst>
                                          <p:attrName>style.visibility</p:attrName>
                                        </p:attrNameLst>
                                      </p:cBhvr>
                                      <p:to>
                                        <p:strVal val="visible"/>
                                      </p:to>
                                    </p:set>
                                    <p:animEffect transition="in" filter="fade">
                                      <p:cBhvr>
                                        <p:cTn id="17" dur="1000"/>
                                        <p:tgtEl>
                                          <p:spTgt spid="1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2">
                                            <p:txEl>
                                              <p:pRg st="3" end="3"/>
                                            </p:txEl>
                                          </p:spTgt>
                                        </p:tgtEl>
                                        <p:attrNameLst>
                                          <p:attrName>style.visibility</p:attrName>
                                        </p:attrNameLst>
                                      </p:cBhvr>
                                      <p:to>
                                        <p:strVal val="visible"/>
                                      </p:to>
                                    </p:set>
                                    <p:animEffect transition="in" filter="fade">
                                      <p:cBhvr>
                                        <p:cTn id="22" dur="1000"/>
                                        <p:tgtEl>
                                          <p:spTgt spid="17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2">
                                            <p:txEl>
                                              <p:pRg st="6" end="6"/>
                                            </p:txEl>
                                          </p:spTgt>
                                        </p:tgtEl>
                                        <p:attrNameLst>
                                          <p:attrName>style.visibility</p:attrName>
                                        </p:attrNameLst>
                                      </p:cBhvr>
                                      <p:to>
                                        <p:strVal val="visible"/>
                                      </p:to>
                                    </p:set>
                                    <p:animEffect transition="in" filter="fade">
                                      <p:cBhvr>
                                        <p:cTn id="27" dur="1000"/>
                                        <p:tgtEl>
                                          <p:spTgt spid="17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2">
                                            <p:txEl>
                                              <p:pRg st="7" end="7"/>
                                            </p:txEl>
                                          </p:spTgt>
                                        </p:tgtEl>
                                        <p:attrNameLst>
                                          <p:attrName>style.visibility</p:attrName>
                                        </p:attrNameLst>
                                      </p:cBhvr>
                                      <p:to>
                                        <p:strVal val="visible"/>
                                      </p:to>
                                    </p:set>
                                    <p:animEffect transition="in" filter="fade">
                                      <p:cBhvr>
                                        <p:cTn id="32" dur="1000"/>
                                        <p:tgtEl>
                                          <p:spTgt spid="17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2">
                                            <p:txEl>
                                              <p:pRg st="8" end="8"/>
                                            </p:txEl>
                                          </p:spTgt>
                                        </p:tgtEl>
                                        <p:attrNameLst>
                                          <p:attrName>style.visibility</p:attrName>
                                        </p:attrNameLst>
                                      </p:cBhvr>
                                      <p:to>
                                        <p:strVal val="visible"/>
                                      </p:to>
                                    </p:set>
                                    <p:animEffect transition="in" filter="fade">
                                      <p:cBhvr>
                                        <p:cTn id="37" dur="1000"/>
                                        <p:tgtEl>
                                          <p:spTgt spid="17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2">
                                            <p:txEl>
                                              <p:pRg st="9" end="9"/>
                                            </p:txEl>
                                          </p:spTgt>
                                        </p:tgtEl>
                                        <p:attrNameLst>
                                          <p:attrName>style.visibility</p:attrName>
                                        </p:attrNameLst>
                                      </p:cBhvr>
                                      <p:to>
                                        <p:strVal val="visible"/>
                                      </p:to>
                                    </p:set>
                                    <p:animEffect transition="in" filter="fade">
                                      <p:cBhvr>
                                        <p:cTn id="42" dur="1000"/>
                                        <p:tgtEl>
                                          <p:spTgt spid="172">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3">
                                            <p:txEl>
                                              <p:pRg st="0" end="0"/>
                                            </p:txEl>
                                          </p:spTgt>
                                        </p:tgtEl>
                                        <p:attrNameLst>
                                          <p:attrName>style.visibility</p:attrName>
                                        </p:attrNameLst>
                                      </p:cBhvr>
                                      <p:to>
                                        <p:strVal val="visible"/>
                                      </p:to>
                                    </p:set>
                                    <p:animEffect transition="in" filter="fade">
                                      <p:cBhvr>
                                        <p:cTn id="47" dur="1000"/>
                                        <p:tgtEl>
                                          <p:spTgt spid="17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3">
                                            <p:txEl>
                                              <p:pRg st="1" end="1"/>
                                            </p:txEl>
                                          </p:spTgt>
                                        </p:tgtEl>
                                        <p:attrNameLst>
                                          <p:attrName>style.visibility</p:attrName>
                                        </p:attrNameLst>
                                      </p:cBhvr>
                                      <p:to>
                                        <p:strVal val="visible"/>
                                      </p:to>
                                    </p:set>
                                    <p:animEffect transition="in" filter="fade">
                                      <p:cBhvr>
                                        <p:cTn id="52" dur="1000"/>
                                        <p:tgtEl>
                                          <p:spTgt spid="173">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3">
                                            <p:txEl>
                                              <p:pRg st="2" end="2"/>
                                            </p:txEl>
                                          </p:spTgt>
                                        </p:tgtEl>
                                        <p:attrNameLst>
                                          <p:attrName>style.visibility</p:attrName>
                                        </p:attrNameLst>
                                      </p:cBhvr>
                                      <p:to>
                                        <p:strVal val="visible"/>
                                      </p:to>
                                    </p:set>
                                    <p:animEffect transition="in" filter="fade">
                                      <p:cBhvr>
                                        <p:cTn id="57" dur="1000"/>
                                        <p:tgtEl>
                                          <p:spTgt spid="17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9"/>
          <p:cNvSpPr txBox="1">
            <a:spLocks noGrp="1"/>
          </p:cNvSpPr>
          <p:nvPr>
            <p:ph type="title"/>
          </p:nvPr>
        </p:nvSpPr>
        <p:spPr>
          <a:xfrm>
            <a:off x="457199" y="274638"/>
            <a:ext cx="8264769"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a:t>  </a:t>
            </a:r>
            <a:r>
              <a:rPr lang="en-US" sz="4000"/>
              <a:t>Conexiones fortalecidas</a:t>
            </a:r>
            <a:endParaRPr/>
          </a:p>
        </p:txBody>
      </p:sp>
      <p:sp>
        <p:nvSpPr>
          <p:cNvPr id="180" name="Google Shape;180;p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p>
            <a:pPr fontAlgn="base"/>
            <a:r>
              <a:rPr lang="es-ES" sz="2400" b="1" dirty="0"/>
              <a:t>Comunicación</a:t>
            </a:r>
          </a:p>
          <a:p>
            <a:pPr fontAlgn="base"/>
            <a:r>
              <a:rPr lang="es-ES" sz="2400" b="1" dirty="0" err="1"/>
              <a:t>ParentVUE</a:t>
            </a:r>
            <a:endParaRPr lang="es-ES" sz="2400" b="1" dirty="0"/>
          </a:p>
          <a:p>
            <a:pPr fontAlgn="base"/>
            <a:r>
              <a:rPr lang="es-ES" sz="2400" b="1" dirty="0"/>
              <a:t>Marquesa</a:t>
            </a:r>
          </a:p>
          <a:p>
            <a:pPr fontAlgn="base"/>
            <a:r>
              <a:rPr lang="es-ES" sz="2400" b="1" dirty="0"/>
              <a:t>Domingo Mensaje del la directora</a:t>
            </a:r>
          </a:p>
          <a:p>
            <a:pPr fontAlgn="base"/>
            <a:r>
              <a:rPr lang="es-ES" sz="2400" b="1" dirty="0"/>
              <a:t>Redes sociales</a:t>
            </a:r>
            <a:endParaRPr lang="es-ES" sz="2400" dirty="0"/>
          </a:p>
        </p:txBody>
      </p:sp>
      <p:sp>
        <p:nvSpPr>
          <p:cNvPr id="181" name="Google Shape;181;p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p>
            <a:pPr fontAlgn="base"/>
            <a:r>
              <a:rPr lang="es-ES" sz="2400" b="1" dirty="0"/>
              <a:t>Maneras de involucrarse y ayudar a su hijo(a)</a:t>
            </a:r>
          </a:p>
          <a:p>
            <a:pPr fontAlgn="base"/>
            <a:r>
              <a:rPr lang="es-ES" sz="2400" b="1" dirty="0"/>
              <a:t>Conviértete en voluntario</a:t>
            </a:r>
          </a:p>
          <a:p>
            <a:pPr fontAlgn="base"/>
            <a:r>
              <a:rPr lang="es-ES" sz="2400" b="1" dirty="0"/>
              <a:t>enviar correos electrónicos a los maestros de </a:t>
            </a:r>
            <a:r>
              <a:rPr lang="es-ES" sz="2400" b="1" dirty="0" err="1"/>
              <a:t>ParentVUE</a:t>
            </a:r>
            <a:endParaRPr lang="es-ES" sz="2400" b="1" dirty="0"/>
          </a:p>
          <a:p>
            <a:pPr fontAlgn="base"/>
            <a:r>
              <a:rPr lang="es-ES" sz="2400" b="1" dirty="0"/>
              <a:t>Conozca los programas en el campus</a:t>
            </a:r>
          </a:p>
          <a:p>
            <a:pPr fontAlgn="base"/>
            <a:r>
              <a:rPr lang="es-ES" sz="2400" b="1" dirty="0"/>
              <a:t>Oportunidades de tutoría</a:t>
            </a:r>
            <a:endParaRPr dirty="0"/>
          </a:p>
        </p:txBody>
      </p:sp>
      <p:pic>
        <p:nvPicPr>
          <p:cNvPr id="182" name="Google Shape;182;p9" descr="Merodeando | El blog de Julio Alonso"/>
          <p:cNvPicPr preferRelativeResize="0"/>
          <p:nvPr/>
        </p:nvPicPr>
        <p:blipFill rotWithShape="1">
          <a:blip r:embed="rId3">
            <a:alphaModFix/>
          </a:blip>
          <a:srcRect/>
          <a:stretch/>
        </p:blipFill>
        <p:spPr>
          <a:xfrm>
            <a:off x="5715000" y="268776"/>
            <a:ext cx="2860281" cy="119777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entury Gothic"/>
              <a:buNone/>
            </a:pPr>
            <a:r>
              <a:rPr lang="en-US" b="1">
                <a:latin typeface="Century Gothic"/>
                <a:ea typeface="Century Gothic"/>
                <a:cs typeface="Century Gothic"/>
                <a:sym typeface="Century Gothic"/>
              </a:rPr>
              <a:t>¡</a:t>
            </a:r>
            <a:r>
              <a:rPr lang="en-US" b="1"/>
              <a:t>Gracias!</a:t>
            </a:r>
            <a:endParaRPr/>
          </a:p>
        </p:txBody>
      </p:sp>
      <p:pic>
        <p:nvPicPr>
          <p:cNvPr id="5" name="Picture 4">
            <a:extLst>
              <a:ext uri="{FF2B5EF4-FFF2-40B4-BE49-F238E27FC236}">
                <a16:creationId xmlns:a16="http://schemas.microsoft.com/office/drawing/2014/main" id="{16C092AC-7E9B-4926-9688-AC8967BAEC60}"/>
              </a:ext>
            </a:extLst>
          </p:cNvPr>
          <p:cNvPicPr>
            <a:picLocks noChangeAspect="1"/>
          </p:cNvPicPr>
          <p:nvPr/>
        </p:nvPicPr>
        <p:blipFill rotWithShape="1">
          <a:blip r:embed="rId3"/>
          <a:srcRect l="16171" r="16689" b="40453"/>
          <a:stretch/>
        </p:blipFill>
        <p:spPr>
          <a:xfrm>
            <a:off x="2845293" y="1554162"/>
            <a:ext cx="3453413" cy="408372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1613</Words>
  <Application>Microsoft Office PowerPoint</Application>
  <PresentationFormat>On-screen Show (4:3)</PresentationFormat>
  <Paragraphs>154</Paragraphs>
  <Slides>10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Noto Sans Symbols</vt:lpstr>
      <vt:lpstr>Century Gothic</vt:lpstr>
      <vt:lpstr>Helvetica Neue</vt:lpstr>
      <vt:lpstr>Arial Black</vt:lpstr>
      <vt:lpstr>Comic Sans MS</vt:lpstr>
      <vt:lpstr>Federo</vt:lpstr>
      <vt:lpstr>Calibri</vt:lpstr>
      <vt:lpstr>Arial</vt:lpstr>
      <vt:lpstr>Office Theme</vt:lpstr>
      <vt:lpstr>Atrisco Heritage Academy High School  Reunión anual sobre Título I</vt:lpstr>
      <vt:lpstr>PowerPoint Presentation</vt:lpstr>
      <vt:lpstr>PowerPoint Presentation</vt:lpstr>
      <vt:lpstr>Encuesta sobre calidad de la educación y participación familiar</vt:lpstr>
      <vt:lpstr>PowerPoint Presentation</vt:lpstr>
      <vt:lpstr>PowerPoint Presentation</vt:lpstr>
      <vt:lpstr>PowerPoint Presentation</vt:lpstr>
      <vt:lpstr>Contactos que tienen información sobre la participación de las familias en la  escuela Atrisco Heritage Academy High School </vt:lpstr>
      <vt:lpstr>  Conexiones fortalecidas</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Atrisco Heritage Academy High School  Reunión anual sobre Título I</dc:title>
  <dc:creator>Valdez, Priscilla A</dc:creator>
  <cp:lastModifiedBy>Valdez, Priscilla A</cp:lastModifiedBy>
  <cp:revision>3</cp:revision>
  <dcterms:created xsi:type="dcterms:W3CDTF">2010-04-12T00:28:19Z</dcterms:created>
  <dcterms:modified xsi:type="dcterms:W3CDTF">2026-08-20T18:01:18Z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TC103524791033</vt:lpwstr>
  </property>
</Properties>
</file>