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15"/>
  </p:notesMasterIdLst>
  <p:sldIdLst>
    <p:sldId id="256" r:id="rId5"/>
    <p:sldId id="257" r:id="rId6"/>
    <p:sldId id="258" r:id="rId7"/>
    <p:sldId id="259" r:id="rId8"/>
    <p:sldId id="260" r:id="rId9"/>
    <p:sldId id="261" r:id="rId10"/>
    <p:sldId id="262" r:id="rId11"/>
    <p:sldId id="263" r:id="rId12"/>
    <p:sldId id="264" r:id="rId13"/>
    <p:sldId id="265" r:id="rId14"/>
  </p:sldIdLst>
  <p:sldSz cx="9144000" cy="6858000" type="screen4x3"/>
  <p:notesSz cx="7010400" cy="9296400"/>
  <p:embeddedFontLst>
    <p:embeddedFont>
      <p:font typeface="Arial Black" panose="020B0A04020102020204" pitchFamily="34" charset="0"/>
      <p:regular r:id="rId16"/>
      <p:bold r:id="rId17"/>
    </p:embeddedFont>
    <p:embeddedFont>
      <p:font typeface="Calibri" panose="020F0502020204030204" pitchFamily="34" charset="0"/>
      <p:regular r:id="rId18"/>
      <p:bold r:id="rId19"/>
      <p:italic r:id="rId20"/>
      <p:boldItalic r:id="rId21"/>
    </p:embeddedFont>
    <p:embeddedFont>
      <p:font typeface="Comic Sans MS" panose="030F0702030302020204" pitchFamily="66" charset="0"/>
      <p:regular r:id="rId22"/>
      <p:bold r:id="rId23"/>
      <p:italic r:id="rId24"/>
      <p:boldItalic r:id="rId25"/>
    </p:embeddedFont>
    <p:embeddedFont>
      <p:font typeface="Federo" panose="020B0604020202020204" charset="0"/>
      <p:regular r:id="rId26"/>
    </p:embeddedFont>
    <p:embeddedFont>
      <p:font typeface="Helvetica Neue" panose="020B0604020202020204"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1" roundtripDataSignature="AMtx7mhDmDjsJloIVrl03hmDrHqda/zyv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173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customXml" Target="../customXml/item3.xml"/><Relationship Id="rId21" Type="http://schemas.openxmlformats.org/officeDocument/2006/relationships/font" Target="fonts/font6.fntdata"/><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9.fntdata"/><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10" Type="http://schemas.openxmlformats.org/officeDocument/2006/relationships/slide" Target="slides/slide6.xml"/><Relationship Id="rId19" Type="http://schemas.openxmlformats.org/officeDocument/2006/relationships/font" Target="fonts/font4.fntdata"/><Relationship Id="rId31"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4" y="1"/>
            <a:ext cx="3037840" cy="464821"/>
          </a:xfrm>
          <a:prstGeom prst="rect">
            <a:avLst/>
          </a:prstGeom>
          <a:noFill/>
          <a:ln>
            <a:noFill/>
          </a:ln>
        </p:spPr>
        <p:txBody>
          <a:bodyPr spcFirstLastPara="1" wrap="square" lIns="92625" tIns="46300" rIns="92625" bIns="463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41" y="1"/>
            <a:ext cx="3037840" cy="464821"/>
          </a:xfrm>
          <a:prstGeom prst="rect">
            <a:avLst/>
          </a:prstGeom>
          <a:noFill/>
          <a:ln>
            <a:noFill/>
          </a:ln>
        </p:spPr>
        <p:txBody>
          <a:bodyPr spcFirstLastPara="1" wrap="square" lIns="92625" tIns="46300" rIns="92625" bIns="463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82688" y="700088"/>
            <a:ext cx="4645025" cy="3484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1" y="4415791"/>
            <a:ext cx="5608320" cy="4183381"/>
          </a:xfrm>
          <a:prstGeom prst="rect">
            <a:avLst/>
          </a:prstGeom>
          <a:noFill/>
          <a:ln>
            <a:noFill/>
          </a:ln>
        </p:spPr>
        <p:txBody>
          <a:bodyPr spcFirstLastPara="1" wrap="square" lIns="92625" tIns="46300" rIns="92625" bIns="46300" anchor="t" anchorCtr="0">
            <a:norm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4" y="8829969"/>
            <a:ext cx="3037840" cy="464821"/>
          </a:xfrm>
          <a:prstGeom prst="rect">
            <a:avLst/>
          </a:prstGeom>
          <a:noFill/>
          <a:ln>
            <a:noFill/>
          </a:ln>
        </p:spPr>
        <p:txBody>
          <a:bodyPr spcFirstLastPara="1" wrap="square" lIns="92625" tIns="46300" rIns="92625" bIns="463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41" y="8829969"/>
            <a:ext cx="3037840" cy="464821"/>
          </a:xfrm>
          <a:prstGeom prst="rect">
            <a:avLst/>
          </a:prstGeom>
          <a:noFill/>
          <a:ln>
            <a:noFill/>
          </a:ln>
        </p:spPr>
        <p:txBody>
          <a:bodyPr spcFirstLastPara="1" wrap="square" lIns="92625" tIns="46300" rIns="92625" bIns="463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notes"/>
          <p:cNvSpPr>
            <a:spLocks noGrp="1" noRot="1" noChangeAspect="1"/>
          </p:cNvSpPr>
          <p:nvPr>
            <p:ph type="sldImg" idx="2"/>
          </p:nvPr>
        </p:nvSpPr>
        <p:spPr>
          <a:xfrm>
            <a:off x="1182688" y="700088"/>
            <a:ext cx="4645025" cy="3484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1:notes"/>
          <p:cNvSpPr txBox="1">
            <a:spLocks noGrp="1"/>
          </p:cNvSpPr>
          <p:nvPr>
            <p:ph type="body" idx="1"/>
          </p:nvPr>
        </p:nvSpPr>
        <p:spPr>
          <a:xfrm>
            <a:off x="701041" y="4415791"/>
            <a:ext cx="5608320" cy="4183381"/>
          </a:xfrm>
          <a:prstGeom prst="rect">
            <a:avLst/>
          </a:prstGeom>
          <a:noFill/>
          <a:ln>
            <a:noFill/>
          </a:ln>
        </p:spPr>
        <p:txBody>
          <a:bodyPr spcFirstLastPara="1" wrap="square" lIns="92625" tIns="46300" rIns="92625" bIns="46300" anchor="t" anchorCtr="0">
            <a:normAutofit/>
          </a:bodyPr>
          <a:lstStyle/>
          <a:p>
            <a:pPr marL="0" lvl="0" indent="0" algn="l" rtl="0">
              <a:lnSpc>
                <a:spcPct val="100000"/>
              </a:lnSpc>
              <a:spcBef>
                <a:spcPts val="0"/>
              </a:spcBef>
              <a:spcAft>
                <a:spcPts val="0"/>
              </a:spcAft>
              <a:buSzPts val="1400"/>
              <a:buNone/>
            </a:pPr>
            <a:r>
              <a:rPr lang="en-US"/>
              <a:t>The Power Point slide show is animated to reveal each line/topic with the down arrow or page down key.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School name should be filled in. Font color can be changed to black or you may want to leave it red to draw attention to the fact that you will be explaining what Title I means at your school specifically.</a:t>
            </a:r>
            <a:endParaRPr/>
          </a:p>
        </p:txBody>
      </p:sp>
      <p:sp>
        <p:nvSpPr>
          <p:cNvPr id="94" name="Google Shape;94;p1:notes"/>
          <p:cNvSpPr txBox="1">
            <a:spLocks noGrp="1"/>
          </p:cNvSpPr>
          <p:nvPr>
            <p:ph type="sldNum" idx="12"/>
          </p:nvPr>
        </p:nvSpPr>
        <p:spPr>
          <a:xfrm>
            <a:off x="3970941" y="8829969"/>
            <a:ext cx="3037840" cy="464821"/>
          </a:xfrm>
          <a:prstGeom prst="rect">
            <a:avLst/>
          </a:prstGeom>
          <a:noFill/>
          <a:ln>
            <a:noFill/>
          </a:ln>
        </p:spPr>
        <p:txBody>
          <a:bodyPr spcFirstLastPara="1" wrap="square" lIns="92625" tIns="46300" rIns="92625" bIns="463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2:notes"/>
          <p:cNvSpPr>
            <a:spLocks noGrp="1" noRot="1" noChangeAspect="1"/>
          </p:cNvSpPr>
          <p:nvPr>
            <p:ph type="sldImg" idx="2"/>
          </p:nvPr>
        </p:nvSpPr>
        <p:spPr>
          <a:xfrm>
            <a:off x="1182688" y="700088"/>
            <a:ext cx="4645025" cy="3484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 name="Google Shape;108;p2:notes"/>
          <p:cNvSpPr txBox="1">
            <a:spLocks noGrp="1"/>
          </p:cNvSpPr>
          <p:nvPr>
            <p:ph type="body" idx="1"/>
          </p:nvPr>
        </p:nvSpPr>
        <p:spPr>
          <a:xfrm>
            <a:off x="701041" y="4415791"/>
            <a:ext cx="5608320" cy="4183381"/>
          </a:xfrm>
          <a:prstGeom prst="rect">
            <a:avLst/>
          </a:prstGeom>
          <a:noFill/>
          <a:ln>
            <a:noFill/>
          </a:ln>
        </p:spPr>
        <p:txBody>
          <a:bodyPr spcFirstLastPara="1" wrap="square" lIns="92625" tIns="46300" rIns="92625" bIns="46300" anchor="t" anchorCtr="0">
            <a:normAutofit/>
          </a:bodyPr>
          <a:lstStyle/>
          <a:p>
            <a:pPr marL="0" marR="0" lvl="0" indent="0" algn="l" rtl="0">
              <a:lnSpc>
                <a:spcPct val="100000"/>
              </a:lnSpc>
              <a:spcBef>
                <a:spcPts val="0"/>
              </a:spcBef>
              <a:spcAft>
                <a:spcPts val="0"/>
              </a:spcAft>
              <a:buClr>
                <a:schemeClr val="dk1"/>
              </a:buClr>
              <a:buSzPts val="1200"/>
              <a:buFont typeface="Calibri"/>
              <a:buNone/>
            </a:pPr>
            <a:r>
              <a:rPr lang="en-US"/>
              <a:t>Take a brief moment to ask for questions regarding this part of the presentation. </a:t>
            </a:r>
            <a:endParaRPr/>
          </a:p>
          <a:p>
            <a:pPr marL="0" lvl="0" indent="0" algn="l" rtl="0">
              <a:lnSpc>
                <a:spcPct val="100000"/>
              </a:lnSpc>
              <a:spcBef>
                <a:spcPts val="0"/>
              </a:spcBef>
              <a:spcAft>
                <a:spcPts val="0"/>
              </a:spcAft>
              <a:buSzPts val="1400"/>
              <a:buNone/>
            </a:pPr>
            <a:r>
              <a:rPr lang="en-US"/>
              <a:t>Title I Program Plan “reviewed every 90 days”  refers to the 90 Day Plan</a:t>
            </a:r>
            <a:endParaRPr/>
          </a:p>
        </p:txBody>
      </p:sp>
      <p:sp>
        <p:nvSpPr>
          <p:cNvPr id="109" name="Google Shape;109;p2:notes"/>
          <p:cNvSpPr txBox="1">
            <a:spLocks noGrp="1"/>
          </p:cNvSpPr>
          <p:nvPr>
            <p:ph type="sldNum" idx="12"/>
          </p:nvPr>
        </p:nvSpPr>
        <p:spPr>
          <a:xfrm>
            <a:off x="3970941" y="8829969"/>
            <a:ext cx="3037840" cy="464821"/>
          </a:xfrm>
          <a:prstGeom prst="rect">
            <a:avLst/>
          </a:prstGeom>
          <a:noFill/>
          <a:ln>
            <a:noFill/>
          </a:ln>
        </p:spPr>
        <p:txBody>
          <a:bodyPr spcFirstLastPara="1" wrap="square" lIns="92625" tIns="46300" rIns="92625" bIns="463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3:notes"/>
          <p:cNvSpPr>
            <a:spLocks noGrp="1" noRot="1" noChangeAspect="1"/>
          </p:cNvSpPr>
          <p:nvPr>
            <p:ph type="sldImg" idx="2"/>
          </p:nvPr>
        </p:nvSpPr>
        <p:spPr>
          <a:xfrm>
            <a:off x="1182688" y="700088"/>
            <a:ext cx="4645025" cy="3484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p3:notes"/>
          <p:cNvSpPr txBox="1">
            <a:spLocks noGrp="1"/>
          </p:cNvSpPr>
          <p:nvPr>
            <p:ph type="body" idx="1"/>
          </p:nvPr>
        </p:nvSpPr>
        <p:spPr>
          <a:xfrm>
            <a:off x="701041" y="4415791"/>
            <a:ext cx="5608320" cy="4183381"/>
          </a:xfrm>
          <a:prstGeom prst="rect">
            <a:avLst/>
          </a:prstGeom>
          <a:noFill/>
          <a:ln>
            <a:noFill/>
          </a:ln>
        </p:spPr>
        <p:txBody>
          <a:bodyPr spcFirstLastPara="1" wrap="square" lIns="92625" tIns="46300" rIns="92625" bIns="46300" anchor="t" anchorCtr="0">
            <a:normAutofit/>
          </a:bodyPr>
          <a:lstStyle/>
          <a:p>
            <a:pPr marL="0" lvl="0" indent="0" algn="l" rtl="0">
              <a:lnSpc>
                <a:spcPct val="100000"/>
              </a:lnSpc>
              <a:spcBef>
                <a:spcPts val="0"/>
              </a:spcBef>
              <a:spcAft>
                <a:spcPts val="0"/>
              </a:spcAft>
              <a:buSzPts val="1400"/>
              <a:buNone/>
            </a:pPr>
            <a:endParaRPr/>
          </a:p>
          <a:p>
            <a:pPr marL="0" marR="0" lvl="0" indent="0" algn="l" rtl="0">
              <a:lnSpc>
                <a:spcPct val="100000"/>
              </a:lnSpc>
              <a:spcBef>
                <a:spcPts val="0"/>
              </a:spcBef>
              <a:spcAft>
                <a:spcPts val="0"/>
              </a:spcAft>
              <a:buClr>
                <a:schemeClr val="dk1"/>
              </a:buClr>
              <a:buSzPts val="1200"/>
              <a:buFont typeface="Calibri"/>
              <a:buNone/>
            </a:pPr>
            <a:r>
              <a:rPr lang="en-US"/>
              <a:t>PED website (http://www.ped.state.nm.us/ped/index.html)</a:t>
            </a:r>
            <a:endParaRPr/>
          </a:p>
          <a:p>
            <a:pPr marL="0" lvl="0" indent="0" algn="l" rtl="0">
              <a:lnSpc>
                <a:spcPct val="100000"/>
              </a:lnSpc>
              <a:spcBef>
                <a:spcPts val="0"/>
              </a:spcBef>
              <a:spcAft>
                <a:spcPts val="0"/>
              </a:spcAft>
              <a:buSzPts val="1400"/>
              <a:buNone/>
            </a:pPr>
            <a:endParaRPr/>
          </a:p>
        </p:txBody>
      </p:sp>
      <p:sp>
        <p:nvSpPr>
          <p:cNvPr id="120" name="Google Shape;120;p3:notes"/>
          <p:cNvSpPr txBox="1">
            <a:spLocks noGrp="1"/>
          </p:cNvSpPr>
          <p:nvPr>
            <p:ph type="sldNum" idx="12"/>
          </p:nvPr>
        </p:nvSpPr>
        <p:spPr>
          <a:xfrm>
            <a:off x="3970941" y="8829969"/>
            <a:ext cx="3037840" cy="464821"/>
          </a:xfrm>
          <a:prstGeom prst="rect">
            <a:avLst/>
          </a:prstGeom>
          <a:noFill/>
          <a:ln>
            <a:noFill/>
          </a:ln>
        </p:spPr>
        <p:txBody>
          <a:bodyPr spcFirstLastPara="1" wrap="square" lIns="92625" tIns="46300" rIns="92625" bIns="463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26e233de379_0_0:notes"/>
          <p:cNvSpPr>
            <a:spLocks noGrp="1" noRot="1" noChangeAspect="1"/>
          </p:cNvSpPr>
          <p:nvPr>
            <p:ph type="sldImg" idx="2"/>
          </p:nvPr>
        </p:nvSpPr>
        <p:spPr>
          <a:xfrm>
            <a:off x="1182688" y="700088"/>
            <a:ext cx="4645025" cy="3484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 name="Google Shape;126;g26e233de379_0_0:notes"/>
          <p:cNvSpPr txBox="1">
            <a:spLocks noGrp="1"/>
          </p:cNvSpPr>
          <p:nvPr>
            <p:ph type="body" idx="1"/>
          </p:nvPr>
        </p:nvSpPr>
        <p:spPr>
          <a:xfrm>
            <a:off x="701041" y="4415791"/>
            <a:ext cx="5608200" cy="4183500"/>
          </a:xfrm>
          <a:prstGeom prst="rect">
            <a:avLst/>
          </a:prstGeom>
          <a:noFill/>
          <a:ln>
            <a:noFill/>
          </a:ln>
        </p:spPr>
        <p:txBody>
          <a:bodyPr spcFirstLastPara="1" wrap="square" lIns="92625" tIns="46300" rIns="92625" bIns="46300" anchor="t" anchorCtr="0">
            <a:noAutofit/>
          </a:bodyPr>
          <a:lstStyle/>
          <a:p>
            <a:pPr marL="0" lvl="0" indent="0" algn="l" rtl="0">
              <a:lnSpc>
                <a:spcPct val="100000"/>
              </a:lnSpc>
              <a:spcBef>
                <a:spcPts val="0"/>
              </a:spcBef>
              <a:spcAft>
                <a:spcPts val="0"/>
              </a:spcAft>
              <a:buSzPts val="1400"/>
              <a:buNone/>
            </a:pPr>
            <a:endParaRPr/>
          </a:p>
        </p:txBody>
      </p:sp>
      <p:sp>
        <p:nvSpPr>
          <p:cNvPr id="127" name="Google Shape;127;g26e233de379_0_0:notes"/>
          <p:cNvSpPr txBox="1">
            <a:spLocks noGrp="1"/>
          </p:cNvSpPr>
          <p:nvPr>
            <p:ph type="sldNum" idx="12"/>
          </p:nvPr>
        </p:nvSpPr>
        <p:spPr>
          <a:xfrm>
            <a:off x="3970941" y="8829969"/>
            <a:ext cx="3037800" cy="464700"/>
          </a:xfrm>
          <a:prstGeom prst="rect">
            <a:avLst/>
          </a:prstGeom>
          <a:noFill/>
          <a:ln>
            <a:noFill/>
          </a:ln>
        </p:spPr>
        <p:txBody>
          <a:bodyPr spcFirstLastPara="1" wrap="square" lIns="92625" tIns="46300" rIns="92625" bIns="463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4:notes"/>
          <p:cNvSpPr>
            <a:spLocks noGrp="1" noRot="1" noChangeAspect="1"/>
          </p:cNvSpPr>
          <p:nvPr>
            <p:ph type="sldImg" idx="2"/>
          </p:nvPr>
        </p:nvSpPr>
        <p:spPr>
          <a:xfrm>
            <a:off x="1182688" y="700088"/>
            <a:ext cx="4645025" cy="3484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4:notes"/>
          <p:cNvSpPr txBox="1">
            <a:spLocks noGrp="1"/>
          </p:cNvSpPr>
          <p:nvPr>
            <p:ph type="body" idx="1"/>
          </p:nvPr>
        </p:nvSpPr>
        <p:spPr>
          <a:xfrm>
            <a:off x="701041" y="4415791"/>
            <a:ext cx="5608320" cy="4183381"/>
          </a:xfrm>
          <a:prstGeom prst="rect">
            <a:avLst/>
          </a:prstGeom>
          <a:noFill/>
          <a:ln>
            <a:noFill/>
          </a:ln>
        </p:spPr>
        <p:txBody>
          <a:bodyPr spcFirstLastPara="1" wrap="square" lIns="92625" tIns="46300" rIns="92625" bIns="46300" anchor="t" anchorCtr="0">
            <a:normAutofit/>
          </a:bodyPr>
          <a:lstStyle/>
          <a:p>
            <a:pPr marL="0" lvl="0" indent="0" algn="l" rtl="0">
              <a:lnSpc>
                <a:spcPct val="100000"/>
              </a:lnSpc>
              <a:spcBef>
                <a:spcPts val="0"/>
              </a:spcBef>
              <a:spcAft>
                <a:spcPts val="0"/>
              </a:spcAft>
              <a:buSzPts val="1400"/>
              <a:buNone/>
            </a:pPr>
            <a:endParaRPr/>
          </a:p>
        </p:txBody>
      </p:sp>
      <p:sp>
        <p:nvSpPr>
          <p:cNvPr id="134" name="Google Shape;134;p4:notes"/>
          <p:cNvSpPr txBox="1">
            <a:spLocks noGrp="1"/>
          </p:cNvSpPr>
          <p:nvPr>
            <p:ph type="sldNum" idx="12"/>
          </p:nvPr>
        </p:nvSpPr>
        <p:spPr>
          <a:xfrm>
            <a:off x="3970941" y="8829969"/>
            <a:ext cx="3037840" cy="464821"/>
          </a:xfrm>
          <a:prstGeom prst="rect">
            <a:avLst/>
          </a:prstGeom>
          <a:noFill/>
          <a:ln>
            <a:noFill/>
          </a:ln>
        </p:spPr>
        <p:txBody>
          <a:bodyPr spcFirstLastPara="1" wrap="square" lIns="92625" tIns="46300" rIns="92625" bIns="463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5:notes"/>
          <p:cNvSpPr>
            <a:spLocks noGrp="1" noRot="1" noChangeAspect="1"/>
          </p:cNvSpPr>
          <p:nvPr>
            <p:ph type="sldImg" idx="2"/>
          </p:nvPr>
        </p:nvSpPr>
        <p:spPr>
          <a:xfrm>
            <a:off x="1182688" y="700088"/>
            <a:ext cx="4645025" cy="3484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p5:notes"/>
          <p:cNvSpPr txBox="1">
            <a:spLocks noGrp="1"/>
          </p:cNvSpPr>
          <p:nvPr>
            <p:ph type="body" idx="1"/>
          </p:nvPr>
        </p:nvSpPr>
        <p:spPr>
          <a:xfrm>
            <a:off x="701041" y="4415791"/>
            <a:ext cx="5608320" cy="4183381"/>
          </a:xfrm>
          <a:prstGeom prst="rect">
            <a:avLst/>
          </a:prstGeom>
          <a:noFill/>
          <a:ln>
            <a:noFill/>
          </a:ln>
        </p:spPr>
        <p:txBody>
          <a:bodyPr spcFirstLastPara="1" wrap="square" lIns="92625" tIns="46300" rIns="92625" bIns="46300" anchor="t" anchorCtr="0">
            <a:normAutofit/>
          </a:bodyPr>
          <a:lstStyle/>
          <a:p>
            <a:pPr marL="0" marR="0" lvl="0" indent="0" algn="l" rtl="0">
              <a:lnSpc>
                <a:spcPct val="80000"/>
              </a:lnSpc>
              <a:spcBef>
                <a:spcPts val="0"/>
              </a:spcBef>
              <a:spcAft>
                <a:spcPts val="0"/>
              </a:spcAft>
              <a:buClr>
                <a:schemeClr val="dk1"/>
              </a:buClr>
              <a:buSzPts val="1190"/>
              <a:buFont typeface="Calibri"/>
              <a:buNone/>
            </a:pPr>
            <a:r>
              <a:rPr lang="en-US" sz="1190">
                <a:solidFill>
                  <a:schemeClr val="dk1"/>
                </a:solidFill>
                <a:latin typeface="Calibri"/>
                <a:ea typeface="Calibri"/>
                <a:cs typeface="Calibri"/>
                <a:sym typeface="Calibri"/>
              </a:rPr>
              <a:t>Give families an idea of how funds will be used at your school for this school year</a:t>
            </a:r>
            <a:r>
              <a:rPr lang="en-US" sz="1190">
                <a:solidFill>
                  <a:srgbClr val="FF0000"/>
                </a:solidFill>
                <a:latin typeface="Calibri"/>
                <a:ea typeface="Calibri"/>
                <a:cs typeface="Calibri"/>
                <a:sym typeface="Calibri"/>
              </a:rPr>
              <a:t>. Dollar amounts do not have to be attached to this slide, however, they can be attached if you choose. The budget is approved in the spring for the next school year. Remind families that they will be invited to be a part of the decisions for the next budget in the spring. Presenting the budget to parents does not mean that there needs to be consensus on how the budget is allocated but opportunity needs to be provided for families to have a voice in how the budget is spent.</a:t>
            </a:r>
            <a:endParaRPr/>
          </a:p>
          <a:p>
            <a:pPr marL="0" marR="0" lvl="0" indent="0" algn="l" rtl="0">
              <a:lnSpc>
                <a:spcPct val="80000"/>
              </a:lnSpc>
              <a:spcBef>
                <a:spcPts val="0"/>
              </a:spcBef>
              <a:spcAft>
                <a:spcPts val="0"/>
              </a:spcAft>
              <a:buClr>
                <a:schemeClr val="dk1"/>
              </a:buClr>
              <a:buSzPts val="1190"/>
              <a:buFont typeface="Calibri"/>
              <a:buNone/>
            </a:pPr>
            <a:endParaRPr sz="1190">
              <a:solidFill>
                <a:srgbClr val="FF0000"/>
              </a:solidFill>
              <a:latin typeface="Calibri"/>
              <a:ea typeface="Calibri"/>
              <a:cs typeface="Calibri"/>
              <a:sym typeface="Calibri"/>
            </a:endParaRPr>
          </a:p>
          <a:p>
            <a:pPr marL="0" marR="0" lvl="0" indent="0" algn="l" rtl="0">
              <a:lnSpc>
                <a:spcPct val="80000"/>
              </a:lnSpc>
              <a:spcBef>
                <a:spcPts val="0"/>
              </a:spcBef>
              <a:spcAft>
                <a:spcPts val="0"/>
              </a:spcAft>
              <a:buClr>
                <a:schemeClr val="dk1"/>
              </a:buClr>
              <a:buSzPts val="1190"/>
              <a:buFont typeface="Calibri"/>
              <a:buNone/>
            </a:pPr>
            <a:endParaRPr sz="1190">
              <a:solidFill>
                <a:srgbClr val="FF0000"/>
              </a:solidFill>
              <a:latin typeface="Calibri"/>
              <a:ea typeface="Calibri"/>
              <a:cs typeface="Calibri"/>
              <a:sym typeface="Calibri"/>
            </a:endParaRPr>
          </a:p>
          <a:p>
            <a:pPr marL="91440" lvl="2" indent="0" algn="l" rtl="0">
              <a:lnSpc>
                <a:spcPct val="94000"/>
              </a:lnSpc>
              <a:spcBef>
                <a:spcPts val="0"/>
              </a:spcBef>
              <a:spcAft>
                <a:spcPts val="0"/>
              </a:spcAft>
              <a:buClr>
                <a:schemeClr val="dk1"/>
              </a:buClr>
              <a:buSzPts val="1190"/>
              <a:buFont typeface="Noto Sans Symbols"/>
              <a:buNone/>
            </a:pPr>
            <a:r>
              <a:rPr lang="en-US" sz="1190">
                <a:solidFill>
                  <a:schemeClr val="dk1"/>
                </a:solidFill>
                <a:latin typeface="Calibri"/>
                <a:ea typeface="Calibri"/>
                <a:cs typeface="Calibri"/>
                <a:sym typeface="Calibri"/>
              </a:rPr>
              <a:t>Here are some ideas/ways Title I funds may be used at your school:</a:t>
            </a:r>
            <a:endParaRPr/>
          </a:p>
          <a:p>
            <a:pPr marL="91440" lvl="2" indent="0" algn="l" rtl="0">
              <a:lnSpc>
                <a:spcPct val="94000"/>
              </a:lnSpc>
              <a:spcBef>
                <a:spcPts val="0"/>
              </a:spcBef>
              <a:spcAft>
                <a:spcPts val="0"/>
              </a:spcAft>
              <a:buClr>
                <a:schemeClr val="dk1"/>
              </a:buClr>
              <a:buSzPts val="1190"/>
              <a:buFont typeface="Noto Sans Symbols"/>
              <a:buNone/>
            </a:pPr>
            <a:endParaRPr sz="1190">
              <a:solidFill>
                <a:schemeClr val="dk1"/>
              </a:solidFill>
              <a:latin typeface="Calibri"/>
              <a:ea typeface="Calibri"/>
              <a:cs typeface="Calibri"/>
              <a:sym typeface="Calibri"/>
            </a:endParaRPr>
          </a:p>
          <a:p>
            <a:pPr marL="434340" lvl="2" indent="-342900" algn="l" rtl="0">
              <a:lnSpc>
                <a:spcPct val="94000"/>
              </a:lnSpc>
              <a:spcBef>
                <a:spcPts val="0"/>
              </a:spcBef>
              <a:spcAft>
                <a:spcPts val="0"/>
              </a:spcAft>
              <a:buClr>
                <a:schemeClr val="dk1"/>
              </a:buClr>
              <a:buSzPts val="1190"/>
              <a:buFont typeface="Noto Sans Symbols"/>
              <a:buChar char="⮚"/>
            </a:pPr>
            <a:r>
              <a:rPr lang="en-US" sz="1190">
                <a:solidFill>
                  <a:schemeClr val="dk1"/>
                </a:solidFill>
                <a:latin typeface="Calibri"/>
                <a:ea typeface="Calibri"/>
                <a:cs typeface="Calibri"/>
                <a:sym typeface="Calibri"/>
              </a:rPr>
              <a:t>A reading or math specialist to help students at greatest risk of failing (could be a pull out program or the teacher could work in many classrooms with at risk students)</a:t>
            </a:r>
            <a:endParaRPr/>
          </a:p>
          <a:p>
            <a:pPr marL="434340" lvl="2" indent="-342900" algn="l" rtl="0">
              <a:lnSpc>
                <a:spcPct val="94000"/>
              </a:lnSpc>
              <a:spcBef>
                <a:spcPts val="0"/>
              </a:spcBef>
              <a:spcAft>
                <a:spcPts val="0"/>
              </a:spcAft>
              <a:buClr>
                <a:schemeClr val="dk1"/>
              </a:buClr>
              <a:buSzPts val="1190"/>
              <a:buFont typeface="Noto Sans Symbols"/>
              <a:buChar char="⮚"/>
            </a:pPr>
            <a:r>
              <a:rPr lang="en-US" sz="1190">
                <a:solidFill>
                  <a:schemeClr val="dk1"/>
                </a:solidFill>
                <a:latin typeface="Calibri"/>
                <a:ea typeface="Calibri"/>
                <a:cs typeface="Calibri"/>
                <a:sym typeface="Calibri"/>
              </a:rPr>
              <a:t>Extra teachers to lower pupil teacher ratio </a:t>
            </a:r>
            <a:endParaRPr/>
          </a:p>
          <a:p>
            <a:pPr marL="434340" lvl="2" indent="-342900" algn="l" rtl="0">
              <a:lnSpc>
                <a:spcPct val="94000"/>
              </a:lnSpc>
              <a:spcBef>
                <a:spcPts val="0"/>
              </a:spcBef>
              <a:spcAft>
                <a:spcPts val="0"/>
              </a:spcAft>
              <a:buClr>
                <a:schemeClr val="dk1"/>
              </a:buClr>
              <a:buSzPts val="1190"/>
              <a:buFont typeface="Noto Sans Symbols"/>
              <a:buChar char="⮚"/>
            </a:pPr>
            <a:r>
              <a:rPr lang="en-US" sz="1190">
                <a:solidFill>
                  <a:schemeClr val="dk1"/>
                </a:solidFill>
                <a:latin typeface="Calibri"/>
                <a:ea typeface="Calibri"/>
                <a:cs typeface="Calibri"/>
                <a:sym typeface="Calibri"/>
              </a:rPr>
              <a:t>Educational assistants to provide additional support to students in the classroom including language help for non-English speaking students </a:t>
            </a:r>
            <a:endParaRPr/>
          </a:p>
          <a:p>
            <a:pPr marL="434340" lvl="2" indent="-342900" algn="l" rtl="0">
              <a:lnSpc>
                <a:spcPct val="94000"/>
              </a:lnSpc>
              <a:spcBef>
                <a:spcPts val="0"/>
              </a:spcBef>
              <a:spcAft>
                <a:spcPts val="0"/>
              </a:spcAft>
              <a:buClr>
                <a:schemeClr val="dk1"/>
              </a:buClr>
              <a:buSzPts val="1190"/>
              <a:buFont typeface="Noto Sans Symbols"/>
              <a:buChar char="⮚"/>
            </a:pPr>
            <a:r>
              <a:rPr lang="en-US" sz="1190">
                <a:solidFill>
                  <a:schemeClr val="dk1"/>
                </a:solidFill>
                <a:latin typeface="Calibri"/>
                <a:ea typeface="Calibri"/>
                <a:cs typeface="Calibri"/>
                <a:sym typeface="Calibri"/>
              </a:rPr>
              <a:t>Family Liaisons</a:t>
            </a:r>
            <a:endParaRPr/>
          </a:p>
          <a:p>
            <a:pPr marL="434340" lvl="2" indent="-342900" algn="l" rtl="0">
              <a:lnSpc>
                <a:spcPct val="94000"/>
              </a:lnSpc>
              <a:spcBef>
                <a:spcPts val="0"/>
              </a:spcBef>
              <a:spcAft>
                <a:spcPts val="0"/>
              </a:spcAft>
              <a:buClr>
                <a:schemeClr val="dk1"/>
              </a:buClr>
              <a:buSzPts val="1190"/>
              <a:buFont typeface="Noto Sans Symbols"/>
              <a:buChar char="⮚"/>
            </a:pPr>
            <a:r>
              <a:rPr lang="en-US" sz="1190">
                <a:latin typeface="Calibri"/>
                <a:ea typeface="Calibri"/>
                <a:cs typeface="Calibri"/>
                <a:sym typeface="Calibri"/>
              </a:rPr>
              <a:t>Staff Professional Development</a:t>
            </a:r>
            <a:endParaRPr sz="1190">
              <a:solidFill>
                <a:schemeClr val="dk1"/>
              </a:solidFill>
              <a:latin typeface="Calibri"/>
              <a:ea typeface="Calibri"/>
              <a:cs typeface="Calibri"/>
              <a:sym typeface="Calibri"/>
            </a:endParaRPr>
          </a:p>
          <a:p>
            <a:pPr marL="434340" lvl="2" indent="-342900" algn="l" rtl="0">
              <a:lnSpc>
                <a:spcPct val="94000"/>
              </a:lnSpc>
              <a:spcBef>
                <a:spcPts val="0"/>
              </a:spcBef>
              <a:spcAft>
                <a:spcPts val="0"/>
              </a:spcAft>
              <a:buClr>
                <a:schemeClr val="dk1"/>
              </a:buClr>
              <a:buSzPts val="1190"/>
              <a:buFont typeface="Noto Sans Symbols"/>
              <a:buChar char="⮚"/>
            </a:pPr>
            <a:r>
              <a:rPr lang="en-US" sz="1190">
                <a:solidFill>
                  <a:schemeClr val="dk1"/>
                </a:solidFill>
                <a:latin typeface="Calibri"/>
                <a:ea typeface="Calibri"/>
                <a:cs typeface="Calibri"/>
                <a:sym typeface="Calibri"/>
              </a:rPr>
              <a:t>Computers, software, books and materials that are not provided by state or district funds.</a:t>
            </a:r>
            <a:endParaRPr/>
          </a:p>
          <a:p>
            <a:pPr marL="434340" lvl="2" indent="-342900" algn="l" rtl="0">
              <a:lnSpc>
                <a:spcPct val="94000"/>
              </a:lnSpc>
              <a:spcBef>
                <a:spcPts val="0"/>
              </a:spcBef>
              <a:spcAft>
                <a:spcPts val="0"/>
              </a:spcAft>
              <a:buClr>
                <a:schemeClr val="dk1"/>
              </a:buClr>
              <a:buSzPts val="1190"/>
              <a:buFont typeface="Noto Sans Symbols"/>
              <a:buChar char="⮚"/>
            </a:pPr>
            <a:r>
              <a:rPr lang="en-US" sz="1190">
                <a:latin typeface="Calibri"/>
                <a:ea typeface="Calibri"/>
                <a:cs typeface="Calibri"/>
                <a:sym typeface="Calibri"/>
              </a:rPr>
              <a:t>Extended Day Programs</a:t>
            </a:r>
            <a:endParaRPr/>
          </a:p>
          <a:p>
            <a:pPr marL="434340" lvl="2" indent="-267335" algn="l" rtl="0">
              <a:lnSpc>
                <a:spcPct val="94000"/>
              </a:lnSpc>
              <a:spcBef>
                <a:spcPts val="0"/>
              </a:spcBef>
              <a:spcAft>
                <a:spcPts val="0"/>
              </a:spcAft>
              <a:buClr>
                <a:schemeClr val="dk1"/>
              </a:buClr>
              <a:buSzPts val="1190"/>
              <a:buFont typeface="Noto Sans Symbols"/>
              <a:buNone/>
            </a:pPr>
            <a:endParaRPr sz="1190">
              <a:solidFill>
                <a:schemeClr val="dk1"/>
              </a:solidFill>
              <a:latin typeface="Calibri"/>
              <a:ea typeface="Calibri"/>
              <a:cs typeface="Calibri"/>
              <a:sym typeface="Calibri"/>
            </a:endParaRPr>
          </a:p>
          <a:p>
            <a:pPr marL="434340" lvl="2" indent="-342900" algn="l" rtl="0">
              <a:lnSpc>
                <a:spcPct val="94000"/>
              </a:lnSpc>
              <a:spcBef>
                <a:spcPts val="0"/>
              </a:spcBef>
              <a:spcAft>
                <a:spcPts val="0"/>
              </a:spcAft>
              <a:buClr>
                <a:schemeClr val="dk1"/>
              </a:buClr>
              <a:buSzPts val="1190"/>
              <a:buFont typeface="Noto Sans Symbols"/>
              <a:buChar char="⮚"/>
            </a:pPr>
            <a:r>
              <a:rPr lang="en-US" sz="1190">
                <a:solidFill>
                  <a:schemeClr val="dk1"/>
                </a:solidFill>
                <a:latin typeface="Calibri"/>
                <a:ea typeface="Calibri"/>
                <a:cs typeface="Calibri"/>
                <a:sym typeface="Calibri"/>
              </a:rPr>
              <a:t>Can include specifically how ALL Title I funds will be spent.</a:t>
            </a:r>
            <a:endParaRPr/>
          </a:p>
          <a:p>
            <a:pPr marL="0" marR="0" lvl="0" indent="0" algn="l" rtl="0">
              <a:lnSpc>
                <a:spcPct val="80000"/>
              </a:lnSpc>
              <a:spcBef>
                <a:spcPts val="0"/>
              </a:spcBef>
              <a:spcAft>
                <a:spcPts val="0"/>
              </a:spcAft>
              <a:buClr>
                <a:schemeClr val="dk1"/>
              </a:buClr>
              <a:buSzPts val="1020"/>
              <a:buFont typeface="Calibri"/>
              <a:buNone/>
            </a:pPr>
            <a:endParaRPr sz="1020">
              <a:solidFill>
                <a:srgbClr val="FF0000"/>
              </a:solidFill>
              <a:latin typeface="Helvetica Neue"/>
              <a:ea typeface="Helvetica Neue"/>
              <a:cs typeface="Helvetica Neue"/>
              <a:sym typeface="Helvetica Neue"/>
            </a:endParaRPr>
          </a:p>
          <a:p>
            <a:pPr marL="0" lvl="0" indent="0" algn="l" rtl="0">
              <a:lnSpc>
                <a:spcPct val="80000"/>
              </a:lnSpc>
              <a:spcBef>
                <a:spcPts val="0"/>
              </a:spcBef>
              <a:spcAft>
                <a:spcPts val="0"/>
              </a:spcAft>
              <a:buSzPts val="1400"/>
              <a:buNone/>
            </a:pPr>
            <a:endParaRPr sz="1020"/>
          </a:p>
        </p:txBody>
      </p:sp>
      <p:sp>
        <p:nvSpPr>
          <p:cNvPr id="142" name="Google Shape;142;p5:notes"/>
          <p:cNvSpPr txBox="1">
            <a:spLocks noGrp="1"/>
          </p:cNvSpPr>
          <p:nvPr>
            <p:ph type="sldNum" idx="12"/>
          </p:nvPr>
        </p:nvSpPr>
        <p:spPr>
          <a:xfrm>
            <a:off x="3970941" y="8829969"/>
            <a:ext cx="3037840" cy="464821"/>
          </a:xfrm>
          <a:prstGeom prst="rect">
            <a:avLst/>
          </a:prstGeom>
          <a:noFill/>
          <a:ln>
            <a:noFill/>
          </a:ln>
        </p:spPr>
        <p:txBody>
          <a:bodyPr spcFirstLastPara="1" wrap="square" lIns="92625" tIns="46300" rIns="92625" bIns="463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6:notes"/>
          <p:cNvSpPr>
            <a:spLocks noGrp="1" noRot="1" noChangeAspect="1"/>
          </p:cNvSpPr>
          <p:nvPr>
            <p:ph type="sldImg" idx="2"/>
          </p:nvPr>
        </p:nvSpPr>
        <p:spPr>
          <a:xfrm>
            <a:off x="1182688" y="700088"/>
            <a:ext cx="4645025" cy="3484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 name="Google Shape;151;p6:notes"/>
          <p:cNvSpPr txBox="1">
            <a:spLocks noGrp="1"/>
          </p:cNvSpPr>
          <p:nvPr>
            <p:ph type="body" idx="1"/>
          </p:nvPr>
        </p:nvSpPr>
        <p:spPr>
          <a:xfrm>
            <a:off x="701041" y="4415791"/>
            <a:ext cx="5608320" cy="4183381"/>
          </a:xfrm>
          <a:prstGeom prst="rect">
            <a:avLst/>
          </a:prstGeom>
          <a:noFill/>
          <a:ln>
            <a:noFill/>
          </a:ln>
        </p:spPr>
        <p:txBody>
          <a:bodyPr spcFirstLastPara="1" wrap="square" lIns="92625" tIns="46300" rIns="92625" bIns="46300" anchor="t" anchorCtr="0">
            <a:normAutofit/>
          </a:bodyPr>
          <a:lstStyle/>
          <a:p>
            <a:pPr marL="0" lvl="0" indent="0" algn="l" rtl="0">
              <a:lnSpc>
                <a:spcPct val="100000"/>
              </a:lnSpc>
              <a:spcBef>
                <a:spcPts val="0"/>
              </a:spcBef>
              <a:spcAft>
                <a:spcPts val="0"/>
              </a:spcAft>
              <a:buSzPts val="1400"/>
              <a:buNone/>
            </a:pPr>
            <a:r>
              <a:rPr lang="en-US" sz="1200"/>
              <a:t>Fill in the amount for the Family Engagement Title I budget only.</a:t>
            </a:r>
            <a:endParaRPr/>
          </a:p>
          <a:p>
            <a:pPr marL="0" lvl="0" indent="0" algn="l" rtl="0">
              <a:lnSpc>
                <a:spcPct val="100000"/>
              </a:lnSpc>
              <a:spcBef>
                <a:spcPts val="0"/>
              </a:spcBef>
              <a:spcAft>
                <a:spcPts val="0"/>
              </a:spcAft>
              <a:buSzPts val="1400"/>
              <a:buNone/>
            </a:pPr>
            <a:endParaRPr sz="1200"/>
          </a:p>
          <a:p>
            <a:pPr marL="0" lvl="0" indent="0" algn="l" rtl="0">
              <a:lnSpc>
                <a:spcPct val="100000"/>
              </a:lnSpc>
              <a:spcBef>
                <a:spcPts val="0"/>
              </a:spcBef>
              <a:spcAft>
                <a:spcPts val="0"/>
              </a:spcAft>
              <a:buSzPts val="1400"/>
              <a:buNone/>
            </a:pPr>
            <a:r>
              <a:rPr lang="en-US" sz="1200"/>
              <a:t>You may add to or delete from the list of ways Family Engagement money can be used. </a:t>
            </a:r>
            <a:endParaRPr/>
          </a:p>
          <a:p>
            <a:pPr marL="0" lvl="0" indent="0" algn="l" rtl="0">
              <a:lnSpc>
                <a:spcPct val="100000"/>
              </a:lnSpc>
              <a:spcBef>
                <a:spcPts val="0"/>
              </a:spcBef>
              <a:spcAft>
                <a:spcPts val="0"/>
              </a:spcAft>
              <a:buSzPts val="1400"/>
              <a:buNone/>
            </a:pPr>
            <a:endParaRPr sz="1200"/>
          </a:p>
          <a:p>
            <a:pPr marL="0" lvl="0" indent="0" algn="l" rtl="0">
              <a:lnSpc>
                <a:spcPct val="100000"/>
              </a:lnSpc>
              <a:spcBef>
                <a:spcPts val="0"/>
              </a:spcBef>
              <a:spcAft>
                <a:spcPts val="0"/>
              </a:spcAft>
              <a:buSzPts val="1400"/>
              <a:buNone/>
            </a:pPr>
            <a:r>
              <a:rPr lang="en-US" sz="1200"/>
              <a:t>You can delete this list and include specifically how your school is using the funds..</a:t>
            </a:r>
            <a:endParaRPr/>
          </a:p>
        </p:txBody>
      </p:sp>
      <p:sp>
        <p:nvSpPr>
          <p:cNvPr id="152" name="Google Shape;152;p6:notes"/>
          <p:cNvSpPr txBox="1">
            <a:spLocks noGrp="1"/>
          </p:cNvSpPr>
          <p:nvPr>
            <p:ph type="sldNum" idx="12"/>
          </p:nvPr>
        </p:nvSpPr>
        <p:spPr>
          <a:xfrm>
            <a:off x="3970941" y="8829969"/>
            <a:ext cx="3037840" cy="464821"/>
          </a:xfrm>
          <a:prstGeom prst="rect">
            <a:avLst/>
          </a:prstGeom>
          <a:noFill/>
          <a:ln>
            <a:noFill/>
          </a:ln>
        </p:spPr>
        <p:txBody>
          <a:bodyPr spcFirstLastPara="1" wrap="square" lIns="92625" tIns="46300" rIns="92625" bIns="463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7:notes"/>
          <p:cNvSpPr>
            <a:spLocks noGrp="1" noRot="1" noChangeAspect="1"/>
          </p:cNvSpPr>
          <p:nvPr>
            <p:ph type="sldImg" idx="2"/>
          </p:nvPr>
        </p:nvSpPr>
        <p:spPr>
          <a:xfrm>
            <a:off x="1182688" y="700088"/>
            <a:ext cx="4645025" cy="3484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p7:notes"/>
          <p:cNvSpPr txBox="1">
            <a:spLocks noGrp="1"/>
          </p:cNvSpPr>
          <p:nvPr>
            <p:ph type="body" idx="1"/>
          </p:nvPr>
        </p:nvSpPr>
        <p:spPr>
          <a:xfrm>
            <a:off x="701041" y="4415791"/>
            <a:ext cx="5608320" cy="4183381"/>
          </a:xfrm>
          <a:prstGeom prst="rect">
            <a:avLst/>
          </a:prstGeom>
          <a:noFill/>
          <a:ln>
            <a:noFill/>
          </a:ln>
        </p:spPr>
        <p:txBody>
          <a:bodyPr spcFirstLastPara="1" wrap="square" lIns="92625" tIns="46300" rIns="92625" bIns="46300" anchor="t" anchorCtr="0">
            <a:normAutofit/>
          </a:bodyPr>
          <a:lstStyle/>
          <a:p>
            <a:pPr marL="0" lvl="0" indent="0" algn="l" rtl="0">
              <a:lnSpc>
                <a:spcPct val="100000"/>
              </a:lnSpc>
              <a:spcBef>
                <a:spcPts val="0"/>
              </a:spcBef>
              <a:spcAft>
                <a:spcPts val="0"/>
              </a:spcAft>
              <a:buSzPts val="1400"/>
              <a:buNone/>
            </a:pPr>
            <a:r>
              <a:rPr lang="en-US" sz="1200">
                <a:latin typeface="Calibri"/>
                <a:ea typeface="Calibri"/>
                <a:cs typeface="Calibri"/>
                <a:sym typeface="Calibri"/>
              </a:rPr>
              <a:t>Fill in as many contacts as needed:</a:t>
            </a:r>
            <a:endParaRPr/>
          </a:p>
          <a:p>
            <a:pPr marL="0" lvl="0" indent="0" algn="l" rtl="0">
              <a:lnSpc>
                <a:spcPct val="100000"/>
              </a:lnSpc>
              <a:spcBef>
                <a:spcPts val="0"/>
              </a:spcBef>
              <a:spcAft>
                <a:spcPts val="0"/>
              </a:spcAft>
              <a:buSzPts val="1400"/>
              <a:buNone/>
            </a:pPr>
            <a:r>
              <a:rPr lang="en-US" sz="1200">
                <a:latin typeface="Calibri"/>
                <a:ea typeface="Calibri"/>
                <a:cs typeface="Calibri"/>
                <a:sym typeface="Calibri"/>
              </a:rPr>
              <a:t>Examples of contacts are:</a:t>
            </a:r>
            <a:endParaRPr/>
          </a:p>
          <a:p>
            <a:pPr marL="171450" lvl="0" indent="-171450" algn="l" rtl="0">
              <a:lnSpc>
                <a:spcPct val="100000"/>
              </a:lnSpc>
              <a:spcBef>
                <a:spcPts val="0"/>
              </a:spcBef>
              <a:spcAft>
                <a:spcPts val="0"/>
              </a:spcAft>
              <a:buClr>
                <a:schemeClr val="dk1"/>
              </a:buClr>
              <a:buSzPts val="1200"/>
              <a:buFont typeface="Noto Sans Symbols"/>
              <a:buChar char="⮚"/>
            </a:pPr>
            <a:r>
              <a:rPr lang="en-US" sz="1200">
                <a:latin typeface="Calibri"/>
                <a:ea typeface="Calibri"/>
                <a:cs typeface="Calibri"/>
                <a:sym typeface="Calibri"/>
              </a:rPr>
              <a:t>Principal</a:t>
            </a:r>
            <a:endParaRPr/>
          </a:p>
          <a:p>
            <a:pPr marL="171450" lvl="0" indent="-171450" algn="l" rtl="0">
              <a:lnSpc>
                <a:spcPct val="100000"/>
              </a:lnSpc>
              <a:spcBef>
                <a:spcPts val="0"/>
              </a:spcBef>
              <a:spcAft>
                <a:spcPts val="0"/>
              </a:spcAft>
              <a:buClr>
                <a:schemeClr val="dk1"/>
              </a:buClr>
              <a:buSzPts val="1200"/>
              <a:buFont typeface="Noto Sans Symbols"/>
              <a:buChar char="⮚"/>
            </a:pPr>
            <a:r>
              <a:rPr lang="en-US" sz="1200">
                <a:latin typeface="Calibri"/>
                <a:ea typeface="Calibri"/>
                <a:cs typeface="Calibri"/>
                <a:sym typeface="Calibri"/>
              </a:rPr>
              <a:t>Family Engagement Liaison</a:t>
            </a:r>
            <a:endParaRPr/>
          </a:p>
          <a:p>
            <a:pPr marL="171450" lvl="0" indent="-171450" algn="l" rtl="0">
              <a:lnSpc>
                <a:spcPct val="100000"/>
              </a:lnSpc>
              <a:spcBef>
                <a:spcPts val="0"/>
              </a:spcBef>
              <a:spcAft>
                <a:spcPts val="0"/>
              </a:spcAft>
              <a:buClr>
                <a:schemeClr val="dk1"/>
              </a:buClr>
              <a:buSzPts val="1200"/>
              <a:buFont typeface="Noto Sans Symbols"/>
              <a:buChar char="⮚"/>
            </a:pPr>
            <a:r>
              <a:rPr lang="en-US" sz="1200">
                <a:latin typeface="Calibri"/>
                <a:ea typeface="Calibri"/>
                <a:cs typeface="Calibri"/>
                <a:sym typeface="Calibri"/>
              </a:rPr>
              <a:t>Family engagement committee chair </a:t>
            </a:r>
            <a:endParaRPr/>
          </a:p>
          <a:p>
            <a:pPr marL="171450" lvl="0" indent="-171450" algn="l" rtl="0">
              <a:lnSpc>
                <a:spcPct val="100000"/>
              </a:lnSpc>
              <a:spcBef>
                <a:spcPts val="0"/>
              </a:spcBef>
              <a:spcAft>
                <a:spcPts val="0"/>
              </a:spcAft>
              <a:buClr>
                <a:schemeClr val="dk1"/>
              </a:buClr>
              <a:buSzPts val="1200"/>
              <a:buFont typeface="Noto Sans Symbols"/>
              <a:buChar char="⮚"/>
            </a:pPr>
            <a:r>
              <a:rPr lang="en-US" sz="1200">
                <a:latin typeface="Calibri"/>
                <a:ea typeface="Calibri"/>
                <a:cs typeface="Calibri"/>
                <a:sym typeface="Calibri"/>
              </a:rPr>
              <a:t>Parent organizations officers/volunteers (PTA, PTO, PFO…if this applies)</a:t>
            </a:r>
            <a:endParaRPr/>
          </a:p>
          <a:p>
            <a:pPr marL="171450" lvl="0" indent="-171450" algn="l" rtl="0">
              <a:lnSpc>
                <a:spcPct val="100000"/>
              </a:lnSpc>
              <a:spcBef>
                <a:spcPts val="0"/>
              </a:spcBef>
              <a:spcAft>
                <a:spcPts val="0"/>
              </a:spcAft>
              <a:buClr>
                <a:schemeClr val="dk1"/>
              </a:buClr>
              <a:buSzPts val="1200"/>
              <a:buFont typeface="Noto Sans Symbols"/>
              <a:buChar char="⮚"/>
            </a:pPr>
            <a:r>
              <a:rPr lang="en-US" sz="1200">
                <a:latin typeface="Calibri"/>
                <a:ea typeface="Calibri"/>
                <a:cs typeface="Calibri"/>
                <a:sym typeface="Calibri"/>
              </a:rPr>
              <a:t>Community School Coordinator</a:t>
            </a:r>
            <a:endParaRPr/>
          </a:p>
          <a:p>
            <a:pPr marL="171450" lvl="0" indent="-95250" algn="l" rtl="0">
              <a:lnSpc>
                <a:spcPct val="100000"/>
              </a:lnSpc>
              <a:spcBef>
                <a:spcPts val="0"/>
              </a:spcBef>
              <a:spcAft>
                <a:spcPts val="0"/>
              </a:spcAft>
              <a:buClr>
                <a:schemeClr val="dk1"/>
              </a:buClr>
              <a:buSzPts val="1200"/>
              <a:buFont typeface="Noto Sans Symbols"/>
              <a:buNone/>
            </a:pPr>
            <a:endParaRPr sz="1200">
              <a:latin typeface="Calibri"/>
              <a:ea typeface="Calibri"/>
              <a:cs typeface="Calibri"/>
              <a:sym typeface="Calibri"/>
            </a:endParaRPr>
          </a:p>
          <a:p>
            <a:pPr marL="0" lvl="0" indent="0" algn="l" rtl="0">
              <a:lnSpc>
                <a:spcPct val="100000"/>
              </a:lnSpc>
              <a:spcBef>
                <a:spcPts val="0"/>
              </a:spcBef>
              <a:spcAft>
                <a:spcPts val="0"/>
              </a:spcAft>
              <a:buClr>
                <a:schemeClr val="dk1"/>
              </a:buClr>
              <a:buSzPts val="1200"/>
              <a:buFont typeface="Noto Sans Symbols"/>
              <a:buNone/>
            </a:pPr>
            <a:endParaRPr sz="1200" b="0">
              <a:solidFill>
                <a:schemeClr val="dk1"/>
              </a:solidFill>
              <a:latin typeface="Calibri"/>
              <a:ea typeface="Calibri"/>
              <a:cs typeface="Calibri"/>
              <a:sym typeface="Calibri"/>
            </a:endParaRPr>
          </a:p>
        </p:txBody>
      </p:sp>
      <p:sp>
        <p:nvSpPr>
          <p:cNvPr id="164" name="Google Shape;164;p7:notes"/>
          <p:cNvSpPr txBox="1">
            <a:spLocks noGrp="1"/>
          </p:cNvSpPr>
          <p:nvPr>
            <p:ph type="sldNum" idx="12"/>
          </p:nvPr>
        </p:nvSpPr>
        <p:spPr>
          <a:xfrm>
            <a:off x="3970941" y="8829969"/>
            <a:ext cx="3037840" cy="464821"/>
          </a:xfrm>
          <a:prstGeom prst="rect">
            <a:avLst/>
          </a:prstGeom>
          <a:noFill/>
          <a:ln>
            <a:noFill/>
          </a:ln>
        </p:spPr>
        <p:txBody>
          <a:bodyPr spcFirstLastPara="1" wrap="square" lIns="92625" tIns="46300" rIns="92625" bIns="463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8:notes"/>
          <p:cNvSpPr>
            <a:spLocks noGrp="1" noRot="1" noChangeAspect="1"/>
          </p:cNvSpPr>
          <p:nvPr>
            <p:ph type="sldImg" idx="2"/>
          </p:nvPr>
        </p:nvSpPr>
        <p:spPr>
          <a:xfrm>
            <a:off x="1182688" y="700088"/>
            <a:ext cx="4645025" cy="3484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8:notes"/>
          <p:cNvSpPr txBox="1">
            <a:spLocks noGrp="1"/>
          </p:cNvSpPr>
          <p:nvPr>
            <p:ph type="body" idx="1"/>
          </p:nvPr>
        </p:nvSpPr>
        <p:spPr>
          <a:xfrm>
            <a:off x="701041" y="4415791"/>
            <a:ext cx="5608320" cy="4183381"/>
          </a:xfrm>
          <a:prstGeom prst="rect">
            <a:avLst/>
          </a:prstGeom>
          <a:noFill/>
          <a:ln>
            <a:noFill/>
          </a:ln>
        </p:spPr>
        <p:txBody>
          <a:bodyPr spcFirstLastPara="1" wrap="square" lIns="92625" tIns="46300" rIns="92625" bIns="46300" anchor="t" anchorCtr="0">
            <a:normAutofit/>
          </a:bodyPr>
          <a:lstStyle/>
          <a:p>
            <a:pPr marL="0" lvl="0" indent="0" algn="l" rtl="0">
              <a:lnSpc>
                <a:spcPct val="80000"/>
              </a:lnSpc>
              <a:spcBef>
                <a:spcPts val="0"/>
              </a:spcBef>
              <a:spcAft>
                <a:spcPts val="0"/>
              </a:spcAft>
              <a:buSzPts val="1400"/>
              <a:buNone/>
            </a:pPr>
            <a:r>
              <a:rPr lang="en-US" sz="930"/>
              <a:t>Please add information about ways to communicate examples:</a:t>
            </a:r>
            <a:endParaRPr/>
          </a:p>
          <a:p>
            <a:pPr marL="171450" lvl="0" indent="-112395" algn="l" rtl="0">
              <a:lnSpc>
                <a:spcPct val="80000"/>
              </a:lnSpc>
              <a:spcBef>
                <a:spcPts val="0"/>
              </a:spcBef>
              <a:spcAft>
                <a:spcPts val="0"/>
              </a:spcAft>
              <a:buClr>
                <a:schemeClr val="dk1"/>
              </a:buClr>
              <a:buSzPts val="930"/>
              <a:buFont typeface="Arial"/>
              <a:buNone/>
            </a:pPr>
            <a:endParaRPr sz="930"/>
          </a:p>
          <a:p>
            <a:pPr marL="171450" lvl="0" indent="-171450" algn="l" rtl="0">
              <a:lnSpc>
                <a:spcPct val="80000"/>
              </a:lnSpc>
              <a:spcBef>
                <a:spcPts val="0"/>
              </a:spcBef>
              <a:spcAft>
                <a:spcPts val="0"/>
              </a:spcAft>
              <a:buClr>
                <a:schemeClr val="dk1"/>
              </a:buClr>
              <a:buSzPts val="930"/>
              <a:buFont typeface="Arial"/>
              <a:buChar char="•"/>
            </a:pPr>
            <a:r>
              <a:rPr lang="en-US" sz="930"/>
              <a:t>School Messenger</a:t>
            </a:r>
            <a:endParaRPr/>
          </a:p>
          <a:p>
            <a:pPr marL="171450" lvl="0" indent="-171450" algn="l" rtl="0">
              <a:lnSpc>
                <a:spcPct val="80000"/>
              </a:lnSpc>
              <a:spcBef>
                <a:spcPts val="0"/>
              </a:spcBef>
              <a:spcAft>
                <a:spcPts val="0"/>
              </a:spcAft>
              <a:buClr>
                <a:schemeClr val="dk1"/>
              </a:buClr>
              <a:buSzPts val="930"/>
              <a:buFont typeface="Arial"/>
              <a:buChar char="•"/>
            </a:pPr>
            <a:r>
              <a:rPr lang="en-US" sz="930"/>
              <a:t>School Website</a:t>
            </a:r>
            <a:endParaRPr/>
          </a:p>
          <a:p>
            <a:pPr marL="171450" lvl="0" indent="-171450" algn="l" rtl="0">
              <a:lnSpc>
                <a:spcPct val="80000"/>
              </a:lnSpc>
              <a:spcBef>
                <a:spcPts val="0"/>
              </a:spcBef>
              <a:spcAft>
                <a:spcPts val="0"/>
              </a:spcAft>
              <a:buClr>
                <a:schemeClr val="dk1"/>
              </a:buClr>
              <a:buSzPts val="930"/>
              <a:buFont typeface="Arial"/>
              <a:buChar char="•"/>
            </a:pPr>
            <a:r>
              <a:rPr lang="en-US" sz="930"/>
              <a:t>School Marquee</a:t>
            </a:r>
            <a:endParaRPr/>
          </a:p>
          <a:p>
            <a:pPr marL="171450" lvl="0" indent="-171450" algn="l" rtl="0">
              <a:lnSpc>
                <a:spcPct val="80000"/>
              </a:lnSpc>
              <a:spcBef>
                <a:spcPts val="0"/>
              </a:spcBef>
              <a:spcAft>
                <a:spcPts val="0"/>
              </a:spcAft>
              <a:buClr>
                <a:schemeClr val="dk1"/>
              </a:buClr>
              <a:buSzPts val="930"/>
              <a:buFont typeface="Arial"/>
              <a:buChar char="•"/>
            </a:pPr>
            <a:r>
              <a:rPr lang="en-US" sz="930"/>
              <a:t>Google Meets</a:t>
            </a:r>
            <a:endParaRPr/>
          </a:p>
          <a:p>
            <a:pPr marL="171450" lvl="0" indent="-171450" algn="l" rtl="0">
              <a:lnSpc>
                <a:spcPct val="80000"/>
              </a:lnSpc>
              <a:spcBef>
                <a:spcPts val="0"/>
              </a:spcBef>
              <a:spcAft>
                <a:spcPts val="0"/>
              </a:spcAft>
              <a:buClr>
                <a:schemeClr val="dk1"/>
              </a:buClr>
              <a:buSzPts val="930"/>
              <a:buFont typeface="Arial"/>
              <a:buChar char="•"/>
            </a:pPr>
            <a:r>
              <a:rPr lang="en-US" sz="930"/>
              <a:t>Zoom</a:t>
            </a:r>
            <a:endParaRPr/>
          </a:p>
          <a:p>
            <a:pPr marL="171450" lvl="0" indent="-171450" algn="l" rtl="0">
              <a:lnSpc>
                <a:spcPct val="80000"/>
              </a:lnSpc>
              <a:spcBef>
                <a:spcPts val="0"/>
              </a:spcBef>
              <a:spcAft>
                <a:spcPts val="0"/>
              </a:spcAft>
              <a:buClr>
                <a:schemeClr val="dk1"/>
              </a:buClr>
              <a:buSzPts val="930"/>
              <a:buFont typeface="Arial"/>
              <a:buChar char="•"/>
            </a:pPr>
            <a:r>
              <a:rPr lang="en-US" sz="930"/>
              <a:t>Whats App</a:t>
            </a:r>
            <a:endParaRPr/>
          </a:p>
          <a:p>
            <a:pPr marL="171450" lvl="0" indent="-171450" algn="l" rtl="0">
              <a:lnSpc>
                <a:spcPct val="80000"/>
              </a:lnSpc>
              <a:spcBef>
                <a:spcPts val="0"/>
              </a:spcBef>
              <a:spcAft>
                <a:spcPts val="0"/>
              </a:spcAft>
              <a:buClr>
                <a:schemeClr val="dk1"/>
              </a:buClr>
              <a:buSzPts val="930"/>
              <a:buFont typeface="Arial"/>
              <a:buChar char="•"/>
            </a:pPr>
            <a:r>
              <a:rPr lang="en-US" sz="930"/>
              <a:t>Classroom newsletters</a:t>
            </a:r>
            <a:endParaRPr/>
          </a:p>
          <a:p>
            <a:pPr marL="171450" lvl="0" indent="-171450" algn="l" rtl="0">
              <a:lnSpc>
                <a:spcPct val="80000"/>
              </a:lnSpc>
              <a:spcBef>
                <a:spcPts val="0"/>
              </a:spcBef>
              <a:spcAft>
                <a:spcPts val="0"/>
              </a:spcAft>
              <a:buClr>
                <a:schemeClr val="dk1"/>
              </a:buClr>
              <a:buSzPts val="930"/>
              <a:buFont typeface="Arial"/>
              <a:buChar char="•"/>
            </a:pPr>
            <a:r>
              <a:rPr lang="en-US" sz="930"/>
              <a:t>emails</a:t>
            </a:r>
            <a:endParaRPr/>
          </a:p>
          <a:p>
            <a:pPr marL="171450" lvl="0" indent="-171450" algn="l" rtl="0">
              <a:lnSpc>
                <a:spcPct val="80000"/>
              </a:lnSpc>
              <a:spcBef>
                <a:spcPts val="0"/>
              </a:spcBef>
              <a:spcAft>
                <a:spcPts val="0"/>
              </a:spcAft>
              <a:buClr>
                <a:schemeClr val="dk1"/>
              </a:buClr>
              <a:buSzPts val="930"/>
              <a:buFont typeface="Arial"/>
              <a:buChar char="•"/>
            </a:pPr>
            <a:r>
              <a:rPr lang="en-US" sz="930"/>
              <a:t>personal phone calls </a:t>
            </a:r>
            <a:endParaRPr/>
          </a:p>
          <a:p>
            <a:pPr marL="171450" lvl="0" indent="-171450" algn="l" rtl="0">
              <a:lnSpc>
                <a:spcPct val="80000"/>
              </a:lnSpc>
              <a:spcBef>
                <a:spcPts val="0"/>
              </a:spcBef>
              <a:spcAft>
                <a:spcPts val="0"/>
              </a:spcAft>
              <a:buClr>
                <a:schemeClr val="dk1"/>
              </a:buClr>
              <a:buSzPts val="930"/>
              <a:buFont typeface="Arial"/>
              <a:buChar char="•"/>
            </a:pPr>
            <a:r>
              <a:rPr lang="en-US" sz="930"/>
              <a:t>and teacher notes</a:t>
            </a:r>
            <a:endParaRPr/>
          </a:p>
          <a:p>
            <a:pPr marL="0" lvl="0" indent="0" algn="l" rtl="0">
              <a:lnSpc>
                <a:spcPct val="80000"/>
              </a:lnSpc>
              <a:spcBef>
                <a:spcPts val="0"/>
              </a:spcBef>
              <a:spcAft>
                <a:spcPts val="0"/>
              </a:spcAft>
              <a:buSzPts val="1400"/>
              <a:buNone/>
            </a:pPr>
            <a:endParaRPr sz="930"/>
          </a:p>
          <a:p>
            <a:pPr marL="0" lvl="0" indent="0" algn="l" rtl="0">
              <a:lnSpc>
                <a:spcPct val="80000"/>
              </a:lnSpc>
              <a:spcBef>
                <a:spcPts val="0"/>
              </a:spcBef>
              <a:spcAft>
                <a:spcPts val="0"/>
              </a:spcAft>
              <a:buClr>
                <a:schemeClr val="dk1"/>
              </a:buClr>
              <a:buSzPts val="930"/>
              <a:buFont typeface="Noto Sans Symbols"/>
              <a:buNone/>
            </a:pPr>
            <a:r>
              <a:rPr lang="en-US" sz="930">
                <a:latin typeface="Calibri"/>
                <a:ea typeface="Calibri"/>
                <a:cs typeface="Calibri"/>
                <a:sym typeface="Calibri"/>
              </a:rPr>
              <a:t>***(Optional) Add a slide here to present ideas for ways in which parents may volunteer at the school. You may want to highlight or distinctly mark areas that will require a background check for the parent. Title I funds may be used to pay for background checks as necessary. Your school’s Title I Support Resource Teacher and funding technician will be able to assist with this request. Here are some ideas you can choose from to list as ways to volunteer. Please choose the areas in which you and your staff are comfortable in receiving and training parents/families to be volunteers:</a:t>
            </a:r>
            <a:endParaRPr/>
          </a:p>
          <a:p>
            <a:pPr marL="0" lvl="0" indent="0" algn="l" rtl="0">
              <a:lnSpc>
                <a:spcPct val="80000"/>
              </a:lnSpc>
              <a:spcBef>
                <a:spcPts val="0"/>
              </a:spcBef>
              <a:spcAft>
                <a:spcPts val="0"/>
              </a:spcAft>
              <a:buClr>
                <a:schemeClr val="dk1"/>
              </a:buClr>
              <a:buSzPts val="930"/>
              <a:buFont typeface="Noto Sans Symbols"/>
              <a:buNone/>
            </a:pPr>
            <a:endParaRPr sz="930">
              <a:latin typeface="Calibri"/>
              <a:ea typeface="Calibri"/>
              <a:cs typeface="Calibri"/>
              <a:sym typeface="Calibri"/>
            </a:endParaRPr>
          </a:p>
          <a:p>
            <a:pPr marL="342900" lvl="0" indent="-342900" algn="l" rtl="0">
              <a:lnSpc>
                <a:spcPct val="80000"/>
              </a:lnSpc>
              <a:spcBef>
                <a:spcPts val="0"/>
              </a:spcBef>
              <a:spcAft>
                <a:spcPts val="0"/>
              </a:spcAft>
              <a:buClr>
                <a:schemeClr val="dk1"/>
              </a:buClr>
              <a:buSzPts val="930"/>
              <a:buFont typeface="Noto Sans Symbols"/>
              <a:buChar char="⮚"/>
            </a:pPr>
            <a:r>
              <a:rPr lang="en-US" sz="930" b="0">
                <a:solidFill>
                  <a:schemeClr val="dk1"/>
                </a:solidFill>
                <a:latin typeface="Calibri"/>
                <a:ea typeface="Calibri"/>
                <a:cs typeface="Calibri"/>
                <a:sym typeface="Calibri"/>
              </a:rPr>
              <a:t>Working with:</a:t>
            </a:r>
            <a:endParaRPr/>
          </a:p>
          <a:p>
            <a:pPr marL="1257300" lvl="2" indent="-342900" algn="l" rtl="0">
              <a:lnSpc>
                <a:spcPct val="80000"/>
              </a:lnSpc>
              <a:spcBef>
                <a:spcPts val="0"/>
              </a:spcBef>
              <a:spcAft>
                <a:spcPts val="0"/>
              </a:spcAft>
              <a:buClr>
                <a:schemeClr val="dk1"/>
              </a:buClr>
              <a:buSzPts val="930"/>
              <a:buFont typeface="Noto Sans Symbols"/>
              <a:buChar char="⮚"/>
            </a:pPr>
            <a:r>
              <a:rPr lang="en-US" sz="930">
                <a:solidFill>
                  <a:schemeClr val="dk1"/>
                </a:solidFill>
                <a:latin typeface="Calibri"/>
                <a:ea typeface="Calibri"/>
                <a:cs typeface="Calibri"/>
                <a:sym typeface="Calibri"/>
              </a:rPr>
              <a:t>Classroom teachers</a:t>
            </a:r>
            <a:endParaRPr/>
          </a:p>
          <a:p>
            <a:pPr marL="1257300" lvl="2" indent="-342900" algn="l" rtl="0">
              <a:lnSpc>
                <a:spcPct val="80000"/>
              </a:lnSpc>
              <a:spcBef>
                <a:spcPts val="0"/>
              </a:spcBef>
              <a:spcAft>
                <a:spcPts val="0"/>
              </a:spcAft>
              <a:buClr>
                <a:schemeClr val="dk1"/>
              </a:buClr>
              <a:buSzPts val="930"/>
              <a:buFont typeface="Noto Sans Symbols"/>
              <a:buChar char="⮚"/>
            </a:pPr>
            <a:r>
              <a:rPr lang="en-US" sz="930" b="0">
                <a:solidFill>
                  <a:schemeClr val="dk1"/>
                </a:solidFill>
                <a:latin typeface="Calibri"/>
                <a:ea typeface="Calibri"/>
                <a:cs typeface="Calibri"/>
                <a:sym typeface="Calibri"/>
              </a:rPr>
              <a:t>Office staff</a:t>
            </a:r>
            <a:endParaRPr/>
          </a:p>
          <a:p>
            <a:pPr marL="1257300" lvl="2" indent="-342900" algn="l" rtl="0">
              <a:lnSpc>
                <a:spcPct val="80000"/>
              </a:lnSpc>
              <a:spcBef>
                <a:spcPts val="0"/>
              </a:spcBef>
              <a:spcAft>
                <a:spcPts val="0"/>
              </a:spcAft>
              <a:buClr>
                <a:schemeClr val="dk1"/>
              </a:buClr>
              <a:buSzPts val="930"/>
              <a:buFont typeface="Noto Sans Symbols"/>
              <a:buChar char="⮚"/>
            </a:pPr>
            <a:r>
              <a:rPr lang="en-US" sz="930">
                <a:solidFill>
                  <a:schemeClr val="dk1"/>
                </a:solidFill>
                <a:latin typeface="Calibri"/>
                <a:ea typeface="Calibri"/>
                <a:cs typeface="Calibri"/>
                <a:sym typeface="Calibri"/>
              </a:rPr>
              <a:t>School nurse</a:t>
            </a:r>
            <a:endParaRPr/>
          </a:p>
          <a:p>
            <a:pPr marL="1257300" lvl="2" indent="-342900" algn="l" rtl="0">
              <a:lnSpc>
                <a:spcPct val="80000"/>
              </a:lnSpc>
              <a:spcBef>
                <a:spcPts val="0"/>
              </a:spcBef>
              <a:spcAft>
                <a:spcPts val="0"/>
              </a:spcAft>
              <a:buClr>
                <a:schemeClr val="dk1"/>
              </a:buClr>
              <a:buSzPts val="930"/>
              <a:buFont typeface="Noto Sans Symbols"/>
              <a:buChar char="⮚"/>
            </a:pPr>
            <a:r>
              <a:rPr lang="en-US" sz="930">
                <a:solidFill>
                  <a:schemeClr val="dk1"/>
                </a:solidFill>
                <a:latin typeface="Calibri"/>
                <a:ea typeface="Calibri"/>
                <a:cs typeface="Calibri"/>
                <a:sym typeface="Calibri"/>
              </a:rPr>
              <a:t>Librarian</a:t>
            </a:r>
            <a:endParaRPr/>
          </a:p>
          <a:p>
            <a:pPr marL="1257300" lvl="2" indent="-342900" algn="l" rtl="0">
              <a:lnSpc>
                <a:spcPct val="80000"/>
              </a:lnSpc>
              <a:spcBef>
                <a:spcPts val="0"/>
              </a:spcBef>
              <a:spcAft>
                <a:spcPts val="0"/>
              </a:spcAft>
              <a:buClr>
                <a:schemeClr val="dk1"/>
              </a:buClr>
              <a:buSzPts val="930"/>
              <a:buFont typeface="Noto Sans Symbols"/>
              <a:buChar char="⮚"/>
            </a:pPr>
            <a:r>
              <a:rPr lang="en-US" sz="930" b="0">
                <a:solidFill>
                  <a:schemeClr val="dk1"/>
                </a:solidFill>
                <a:latin typeface="Calibri"/>
                <a:ea typeface="Calibri"/>
                <a:cs typeface="Calibri"/>
                <a:sym typeface="Calibri"/>
              </a:rPr>
              <a:t>School beautification projects</a:t>
            </a:r>
            <a:endParaRPr/>
          </a:p>
          <a:p>
            <a:pPr marL="1257300" lvl="2" indent="-342900" algn="l" rtl="0">
              <a:lnSpc>
                <a:spcPct val="80000"/>
              </a:lnSpc>
              <a:spcBef>
                <a:spcPts val="0"/>
              </a:spcBef>
              <a:spcAft>
                <a:spcPts val="0"/>
              </a:spcAft>
              <a:buClr>
                <a:schemeClr val="dk1"/>
              </a:buClr>
              <a:buSzPts val="930"/>
              <a:buFont typeface="Noto Sans Symbols"/>
              <a:buChar char="⮚"/>
            </a:pPr>
            <a:r>
              <a:rPr lang="en-US" sz="930" b="0">
                <a:solidFill>
                  <a:schemeClr val="dk1"/>
                </a:solidFill>
                <a:latin typeface="Calibri"/>
                <a:ea typeface="Calibri"/>
                <a:cs typeface="Calibri"/>
                <a:sym typeface="Calibri"/>
              </a:rPr>
              <a:t>School Leadership Teams</a:t>
            </a:r>
            <a:endParaRPr/>
          </a:p>
          <a:p>
            <a:pPr marL="0" lvl="0" indent="0" algn="l" rtl="0">
              <a:lnSpc>
                <a:spcPct val="80000"/>
              </a:lnSpc>
              <a:spcBef>
                <a:spcPts val="0"/>
              </a:spcBef>
              <a:spcAft>
                <a:spcPts val="0"/>
              </a:spcAft>
              <a:buClr>
                <a:schemeClr val="dk1"/>
              </a:buClr>
              <a:buSzPts val="930"/>
              <a:buFont typeface="Noto Sans Symbols"/>
              <a:buNone/>
            </a:pPr>
            <a:endParaRPr sz="930">
              <a:latin typeface="Calibri"/>
              <a:ea typeface="Calibri"/>
              <a:cs typeface="Calibri"/>
              <a:sym typeface="Calibri"/>
            </a:endParaRPr>
          </a:p>
          <a:p>
            <a:pPr marL="171450" lvl="0" indent="-171450" algn="l" rtl="0">
              <a:lnSpc>
                <a:spcPct val="80000"/>
              </a:lnSpc>
              <a:spcBef>
                <a:spcPts val="0"/>
              </a:spcBef>
              <a:spcAft>
                <a:spcPts val="0"/>
              </a:spcAft>
              <a:buClr>
                <a:schemeClr val="dk1"/>
              </a:buClr>
              <a:buSzPts val="930"/>
              <a:buFont typeface="Noto Sans Symbols"/>
              <a:buChar char="⮚"/>
            </a:pPr>
            <a:r>
              <a:rPr lang="en-US" sz="930" b="0">
                <a:solidFill>
                  <a:schemeClr val="dk1"/>
                </a:solidFill>
                <a:latin typeface="Calibri"/>
                <a:ea typeface="Calibri"/>
                <a:cs typeface="Calibri"/>
                <a:sym typeface="Calibri"/>
              </a:rPr>
              <a:t>Greeters</a:t>
            </a:r>
            <a:endParaRPr/>
          </a:p>
          <a:p>
            <a:pPr marL="171450" lvl="0" indent="-171450" algn="l" rtl="0">
              <a:lnSpc>
                <a:spcPct val="80000"/>
              </a:lnSpc>
              <a:spcBef>
                <a:spcPts val="0"/>
              </a:spcBef>
              <a:spcAft>
                <a:spcPts val="0"/>
              </a:spcAft>
              <a:buClr>
                <a:schemeClr val="dk1"/>
              </a:buClr>
              <a:buSzPts val="930"/>
              <a:buFont typeface="Noto Sans Symbols"/>
              <a:buChar char="⮚"/>
            </a:pPr>
            <a:r>
              <a:rPr lang="en-US" sz="930" b="0">
                <a:solidFill>
                  <a:schemeClr val="dk1"/>
                </a:solidFill>
                <a:latin typeface="Calibri"/>
                <a:ea typeface="Calibri"/>
                <a:cs typeface="Calibri"/>
                <a:sym typeface="Calibri"/>
              </a:rPr>
              <a:t>Working with local businesses to request contributions in talent and/or materials</a:t>
            </a:r>
            <a:endParaRPr/>
          </a:p>
          <a:p>
            <a:pPr marL="171450" lvl="0" indent="-171450" algn="l" rtl="0">
              <a:lnSpc>
                <a:spcPct val="80000"/>
              </a:lnSpc>
              <a:spcBef>
                <a:spcPts val="0"/>
              </a:spcBef>
              <a:spcAft>
                <a:spcPts val="0"/>
              </a:spcAft>
              <a:buClr>
                <a:schemeClr val="dk1"/>
              </a:buClr>
              <a:buSzPts val="930"/>
              <a:buFont typeface="Noto Sans Symbols"/>
              <a:buChar char="⮚"/>
            </a:pPr>
            <a:r>
              <a:rPr lang="en-US" sz="930" b="0">
                <a:solidFill>
                  <a:schemeClr val="dk1"/>
                </a:solidFill>
                <a:latin typeface="Calibri"/>
                <a:ea typeface="Calibri"/>
                <a:cs typeface="Calibri"/>
                <a:sym typeface="Calibri"/>
              </a:rPr>
              <a:t>Organizing parent activities</a:t>
            </a:r>
            <a:endParaRPr/>
          </a:p>
          <a:p>
            <a:pPr marL="171450" lvl="0" indent="-171450" algn="l" rtl="0">
              <a:lnSpc>
                <a:spcPct val="80000"/>
              </a:lnSpc>
              <a:spcBef>
                <a:spcPts val="0"/>
              </a:spcBef>
              <a:spcAft>
                <a:spcPts val="0"/>
              </a:spcAft>
              <a:buClr>
                <a:schemeClr val="dk1"/>
              </a:buClr>
              <a:buSzPts val="930"/>
              <a:buFont typeface="Noto Sans Symbols"/>
              <a:buChar char="⮚"/>
            </a:pPr>
            <a:r>
              <a:rPr lang="en-US" sz="930" b="0">
                <a:solidFill>
                  <a:schemeClr val="dk1"/>
                </a:solidFill>
                <a:latin typeface="Calibri"/>
                <a:ea typeface="Calibri"/>
                <a:cs typeface="Calibri"/>
                <a:sym typeface="Calibri"/>
              </a:rPr>
              <a:t>Giving school tours to new parents</a:t>
            </a:r>
            <a:endParaRPr/>
          </a:p>
          <a:p>
            <a:pPr marL="171450" lvl="0" indent="-171450" algn="l" rtl="0">
              <a:lnSpc>
                <a:spcPct val="80000"/>
              </a:lnSpc>
              <a:spcBef>
                <a:spcPts val="0"/>
              </a:spcBef>
              <a:spcAft>
                <a:spcPts val="0"/>
              </a:spcAft>
              <a:buClr>
                <a:schemeClr val="dk1"/>
              </a:buClr>
              <a:buSzPts val="930"/>
              <a:buFont typeface="Noto Sans Symbols"/>
              <a:buChar char="⮚"/>
            </a:pPr>
            <a:r>
              <a:rPr lang="en-US" sz="930">
                <a:solidFill>
                  <a:schemeClr val="dk1"/>
                </a:solidFill>
                <a:latin typeface="Calibri"/>
                <a:ea typeface="Calibri"/>
                <a:cs typeface="Calibri"/>
                <a:sym typeface="Calibri"/>
              </a:rPr>
              <a:t>Participating with staff and administration in creating the Title I Program Plan, School Family Engagement Policy and Compact</a:t>
            </a:r>
            <a:endParaRPr/>
          </a:p>
          <a:p>
            <a:pPr marL="171450" lvl="0" indent="-171450" algn="l" rtl="0">
              <a:lnSpc>
                <a:spcPct val="80000"/>
              </a:lnSpc>
              <a:spcBef>
                <a:spcPts val="0"/>
              </a:spcBef>
              <a:spcAft>
                <a:spcPts val="0"/>
              </a:spcAft>
              <a:buClr>
                <a:schemeClr val="dk1"/>
              </a:buClr>
              <a:buSzPts val="930"/>
              <a:buFont typeface="Noto Sans Symbols"/>
              <a:buChar char="⮚"/>
            </a:pPr>
            <a:r>
              <a:rPr lang="en-US" sz="930" b="0">
                <a:solidFill>
                  <a:schemeClr val="dk1"/>
                </a:solidFill>
                <a:latin typeface="Calibri"/>
                <a:ea typeface="Calibri"/>
                <a:cs typeface="Calibri"/>
                <a:sym typeface="Calibri"/>
              </a:rPr>
              <a:t>Writing for the school newsletter</a:t>
            </a:r>
            <a:endParaRPr/>
          </a:p>
          <a:p>
            <a:pPr marL="171450" lvl="0" indent="-171450" algn="l" rtl="0">
              <a:lnSpc>
                <a:spcPct val="80000"/>
              </a:lnSpc>
              <a:spcBef>
                <a:spcPts val="0"/>
              </a:spcBef>
              <a:spcAft>
                <a:spcPts val="0"/>
              </a:spcAft>
              <a:buClr>
                <a:schemeClr val="dk1"/>
              </a:buClr>
              <a:buSzPts val="930"/>
              <a:buFont typeface="Noto Sans Symbols"/>
              <a:buChar char="⮚"/>
            </a:pPr>
            <a:r>
              <a:rPr lang="en-US" sz="930">
                <a:latin typeface="Calibri"/>
                <a:ea typeface="Calibri"/>
                <a:cs typeface="Calibri"/>
                <a:sym typeface="Calibri"/>
              </a:rPr>
              <a:t>Working with school family engagement committees</a:t>
            </a:r>
            <a:endParaRPr sz="930"/>
          </a:p>
          <a:p>
            <a:pPr marL="0" lvl="0" indent="0" algn="l" rtl="0">
              <a:lnSpc>
                <a:spcPct val="80000"/>
              </a:lnSpc>
              <a:spcBef>
                <a:spcPts val="0"/>
              </a:spcBef>
              <a:spcAft>
                <a:spcPts val="0"/>
              </a:spcAft>
              <a:buSzPts val="1400"/>
              <a:buNone/>
            </a:pPr>
            <a:endParaRPr sz="930"/>
          </a:p>
          <a:p>
            <a:pPr marL="0" lvl="0" indent="0" algn="l" rtl="0">
              <a:lnSpc>
                <a:spcPct val="80000"/>
              </a:lnSpc>
              <a:spcBef>
                <a:spcPts val="0"/>
              </a:spcBef>
              <a:spcAft>
                <a:spcPts val="0"/>
              </a:spcAft>
              <a:buSzPts val="1400"/>
              <a:buNone/>
            </a:pPr>
            <a:endParaRPr sz="930"/>
          </a:p>
        </p:txBody>
      </p:sp>
      <p:sp>
        <p:nvSpPr>
          <p:cNvPr id="172" name="Google Shape;172;p8:notes"/>
          <p:cNvSpPr txBox="1">
            <a:spLocks noGrp="1"/>
          </p:cNvSpPr>
          <p:nvPr>
            <p:ph type="sldNum" idx="12"/>
          </p:nvPr>
        </p:nvSpPr>
        <p:spPr>
          <a:xfrm>
            <a:off x="3970941" y="8829969"/>
            <a:ext cx="3037840" cy="464821"/>
          </a:xfrm>
          <a:prstGeom prst="rect">
            <a:avLst/>
          </a:prstGeom>
          <a:noFill/>
          <a:ln>
            <a:noFill/>
          </a:ln>
        </p:spPr>
        <p:txBody>
          <a:bodyPr spcFirstLastPara="1" wrap="square" lIns="92625" tIns="46300" rIns="92625" bIns="463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9:notes"/>
          <p:cNvSpPr>
            <a:spLocks noGrp="1" noRot="1" noChangeAspect="1"/>
          </p:cNvSpPr>
          <p:nvPr>
            <p:ph type="sldImg" idx="2"/>
          </p:nvPr>
        </p:nvSpPr>
        <p:spPr>
          <a:xfrm>
            <a:off x="1182688" y="700088"/>
            <a:ext cx="4645025" cy="3484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p9:notes"/>
          <p:cNvSpPr txBox="1">
            <a:spLocks noGrp="1"/>
          </p:cNvSpPr>
          <p:nvPr>
            <p:ph type="body" idx="1"/>
          </p:nvPr>
        </p:nvSpPr>
        <p:spPr>
          <a:xfrm>
            <a:off x="701041" y="4415791"/>
            <a:ext cx="5608320" cy="4183381"/>
          </a:xfrm>
          <a:prstGeom prst="rect">
            <a:avLst/>
          </a:prstGeom>
          <a:noFill/>
          <a:ln>
            <a:noFill/>
          </a:ln>
        </p:spPr>
        <p:txBody>
          <a:bodyPr spcFirstLastPara="1" wrap="square" lIns="92625" tIns="46300" rIns="92625" bIns="46300" anchor="t" anchorCtr="0">
            <a:normAutofit/>
          </a:bodyPr>
          <a:lstStyle/>
          <a:p>
            <a:pPr marL="0" lvl="0" indent="0" algn="l" rtl="0">
              <a:lnSpc>
                <a:spcPct val="100000"/>
              </a:lnSpc>
              <a:spcBef>
                <a:spcPts val="0"/>
              </a:spcBef>
              <a:spcAft>
                <a:spcPts val="0"/>
              </a:spcAft>
              <a:buSzPts val="1400"/>
              <a:buNone/>
            </a:pPr>
            <a:endParaRPr/>
          </a:p>
        </p:txBody>
      </p:sp>
      <p:sp>
        <p:nvSpPr>
          <p:cNvPr id="181" name="Google Shape;181;p9:notes"/>
          <p:cNvSpPr txBox="1">
            <a:spLocks noGrp="1"/>
          </p:cNvSpPr>
          <p:nvPr>
            <p:ph type="sldNum" idx="12"/>
          </p:nvPr>
        </p:nvSpPr>
        <p:spPr>
          <a:xfrm>
            <a:off x="3970941" y="8829969"/>
            <a:ext cx="3037840" cy="464821"/>
          </a:xfrm>
          <a:prstGeom prst="rect">
            <a:avLst/>
          </a:prstGeom>
          <a:noFill/>
          <a:ln>
            <a:noFill/>
          </a:ln>
        </p:spPr>
        <p:txBody>
          <a:bodyPr spcFirstLastPara="1" wrap="square" lIns="92625" tIns="46300" rIns="92625" bIns="463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1"/>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1"/>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8" name="Google Shape;18;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 name="Google Shape;28;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solidFill>
                <a:srgbClr val="FFFFFF"/>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14"/>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4" name="Google Shape;34;p14"/>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5" name="Google Shape;35;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8"/>
        <p:cNvGrpSpPr/>
        <p:nvPr/>
      </p:nvGrpSpPr>
      <p:grpSpPr>
        <a:xfrm>
          <a:off x="0" y="0"/>
          <a:ext cx="0" cy="0"/>
          <a:chOff x="0" y="0"/>
          <a:chExt cx="0" cy="0"/>
        </a:xfrm>
      </p:grpSpPr>
      <p:sp>
        <p:nvSpPr>
          <p:cNvPr id="39" name="Google Shape;39;p1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41" name="Google Shape;41;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sz="240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16"/>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7" name="Google Shape;47;p16"/>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8" name="Google Shape;48;p16"/>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9" name="Google Shape;49;p16"/>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0" name="Google Shape;50;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solidFill>
                <a:srgbClr val="FFFFFF"/>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8"/>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8"/>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61" name="Google Shape;61;p18"/>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2" name="Google Shape;62;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sz="1400" b="1">
              <a:solidFill>
                <a:srgbClr val="FFFFFF"/>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9"/>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9"/>
          <p:cNvSpPr>
            <a:spLocks noGrp="1"/>
          </p:cNvSpPr>
          <p:nvPr>
            <p:ph type="pic" idx="2"/>
          </p:nvPr>
        </p:nvSpPr>
        <p:spPr>
          <a:xfrm>
            <a:off x="1792288" y="612775"/>
            <a:ext cx="5486400" cy="4114800"/>
          </a:xfrm>
          <a:prstGeom prst="rect">
            <a:avLst/>
          </a:prstGeom>
          <a:noFill/>
          <a:ln>
            <a:noFill/>
          </a:ln>
        </p:spPr>
      </p:sp>
      <p:sp>
        <p:nvSpPr>
          <p:cNvPr id="68" name="Google Shape;68;p19"/>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9" name="Google Shape;69;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sz="280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0"/>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5" name="Google Shape;75;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1"/>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1"/>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1" name="Google Shape;81;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1_Content with Caption">
  <p:cSld name="1_Content with Caption">
    <p:spTree>
      <p:nvGrpSpPr>
        <p:cNvPr id="1" name="Shape 84"/>
        <p:cNvGrpSpPr/>
        <p:nvPr/>
      </p:nvGrpSpPr>
      <p:grpSpPr>
        <a:xfrm>
          <a:off x="0" y="0"/>
          <a:ext cx="0" cy="0"/>
          <a:chOff x="0" y="0"/>
          <a:chExt cx="0" cy="0"/>
        </a:xfrm>
      </p:grpSpPr>
      <p:sp>
        <p:nvSpPr>
          <p:cNvPr id="85" name="Google Shape;85;p22"/>
          <p:cNvSpPr txBox="1">
            <a:spLocks noGrp="1"/>
          </p:cNvSpPr>
          <p:nvPr>
            <p:ph type="title"/>
          </p:nvPr>
        </p:nvSpPr>
        <p:spPr>
          <a:xfrm>
            <a:off x="609600" y="273050"/>
            <a:ext cx="8077200" cy="86995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4400"/>
              <a:buFont typeface="Calibri"/>
              <a:buNone/>
              <a:defRPr sz="4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89" name="Google Shape;89;p22"/>
          <p:cNvSpPr txBox="1">
            <a:spLocks noGrp="1"/>
          </p:cNvSpPr>
          <p:nvPr>
            <p:ph type="body" idx="1"/>
          </p:nvPr>
        </p:nvSpPr>
        <p:spPr>
          <a:xfrm>
            <a:off x="2362200" y="1752600"/>
            <a:ext cx="6400800" cy="441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90" name="Google Shape;90;p22" descr="sm_pencil.png"/>
          <p:cNvPicPr preferRelativeResize="0"/>
          <p:nvPr/>
        </p:nvPicPr>
        <p:blipFill rotWithShape="1">
          <a:blip r:embed="rId2">
            <a:alphaModFix/>
          </a:blip>
          <a:srcRect/>
          <a:stretch/>
        </p:blipFill>
        <p:spPr>
          <a:xfrm>
            <a:off x="612648" y="1755648"/>
            <a:ext cx="1615307" cy="2145615"/>
          </a:xfrm>
          <a:prstGeom prst="rect">
            <a:avLst/>
          </a:prstGeom>
          <a:noFill/>
          <a:ln w="50800" cap="sq" cmpd="dbl">
            <a:solidFill>
              <a:schemeClr val="accent2"/>
            </a:solidFill>
            <a:prstDash val="solid"/>
            <a:miter lim="800000"/>
            <a:headEnd type="none" w="sm" len="sm"/>
            <a:tailEnd type="none" w="sm" len="sm"/>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sz="1400" b="1">
              <a:solidFill>
                <a:srgbClr val="FFFFFF"/>
              </a:solidFil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leiva@aps.edu"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hyperlink" Target="mailto:Duran_cat@aps.edu" TargetMode="External"/><Relationship Id="rId4" Type="http://schemas.openxmlformats.org/officeDocument/2006/relationships/hyperlink" Target="mailto:Valdez_pr@aps.edu"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95"/>
        <p:cNvGrpSpPr/>
        <p:nvPr/>
      </p:nvGrpSpPr>
      <p:grpSpPr>
        <a:xfrm>
          <a:off x="0" y="0"/>
          <a:ext cx="0" cy="0"/>
          <a:chOff x="0" y="0"/>
          <a:chExt cx="0" cy="0"/>
        </a:xfrm>
      </p:grpSpPr>
      <p:sp>
        <p:nvSpPr>
          <p:cNvPr id="96" name="Google Shape;96;p1"/>
          <p:cNvSpPr txBox="1">
            <a:spLocks noGrp="1"/>
          </p:cNvSpPr>
          <p:nvPr>
            <p:ph type="ctrTitle"/>
          </p:nvPr>
        </p:nvSpPr>
        <p:spPr>
          <a:xfrm>
            <a:off x="3019985" y="1031509"/>
            <a:ext cx="4018429" cy="644891"/>
          </a:xfrm>
          <a:prstGeom prst="rect">
            <a:avLst/>
          </a:prstGeom>
          <a:noFill/>
          <a:ln>
            <a:noFill/>
          </a:ln>
        </p:spPr>
        <p:txBody>
          <a:bodyPr spcFirstLastPara="1" wrap="square" lIns="91425" tIns="45700" rIns="91425" bIns="45700" anchor="ctr" anchorCtr="0">
            <a:normAutofit fontScale="90000"/>
          </a:bodyPr>
          <a:lstStyle/>
          <a:p>
            <a:pPr lvl="0">
              <a:buClr>
                <a:srgbClr val="FF0000"/>
              </a:buClr>
              <a:buSzPct val="100000"/>
            </a:pPr>
            <a:r>
              <a:rPr lang="en-US" sz="2000" b="1" u="sng" dirty="0" err="1"/>
              <a:t>Atrisco</a:t>
            </a:r>
            <a:r>
              <a:rPr lang="en-US" sz="2000" b="1" u="sng" dirty="0"/>
              <a:t> Heritage Academy High School</a:t>
            </a:r>
            <a:br>
              <a:rPr lang="en-US" sz="2000" dirty="0">
                <a:solidFill>
                  <a:srgbClr val="000099"/>
                </a:solidFill>
                <a:latin typeface="Arial Black"/>
                <a:ea typeface="Arial Black"/>
                <a:cs typeface="Arial Black"/>
                <a:sym typeface="Arial Black"/>
              </a:rPr>
            </a:br>
            <a:r>
              <a:rPr lang="en-US" sz="2000" dirty="0">
                <a:solidFill>
                  <a:srgbClr val="000099"/>
                </a:solidFill>
                <a:latin typeface="Arial Black"/>
                <a:ea typeface="Arial Black"/>
                <a:cs typeface="Arial Black"/>
                <a:sym typeface="Arial Black"/>
              </a:rPr>
              <a:t>Title I Annual Meeting</a:t>
            </a:r>
            <a:endParaRPr dirty="0"/>
          </a:p>
        </p:txBody>
      </p:sp>
      <p:sp>
        <p:nvSpPr>
          <p:cNvPr id="97" name="Google Shape;97;p1"/>
          <p:cNvSpPr txBox="1">
            <a:spLocks noGrp="1"/>
          </p:cNvSpPr>
          <p:nvPr>
            <p:ph type="subTitle" idx="1"/>
          </p:nvPr>
        </p:nvSpPr>
        <p:spPr>
          <a:xfrm>
            <a:off x="3810000" y="1828800"/>
            <a:ext cx="2133600" cy="3810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1"/>
              </a:buClr>
              <a:buSzPts val="2000"/>
              <a:buNone/>
            </a:pPr>
            <a:r>
              <a:rPr lang="en-US" sz="2000" b="1">
                <a:solidFill>
                  <a:schemeClr val="dk1"/>
                </a:solidFill>
                <a:latin typeface="Arial Black"/>
                <a:ea typeface="Arial Black"/>
                <a:cs typeface="Arial Black"/>
                <a:sym typeface="Arial Black"/>
              </a:rPr>
              <a:t>2026-2027</a:t>
            </a:r>
            <a:endParaRPr/>
          </a:p>
        </p:txBody>
      </p:sp>
      <p:pic>
        <p:nvPicPr>
          <p:cNvPr id="98" name="Google Shape;98;p1" descr="C:\Documents and Settings\hagin_d\My Documents\My Pictures\Microsoft Clip Organizer\bd07207_.wmf"/>
          <p:cNvPicPr preferRelativeResize="0"/>
          <p:nvPr/>
        </p:nvPicPr>
        <p:blipFill rotWithShape="1">
          <a:blip r:embed="rId3">
            <a:alphaModFix/>
          </a:blip>
          <a:srcRect/>
          <a:stretch/>
        </p:blipFill>
        <p:spPr>
          <a:xfrm>
            <a:off x="152400" y="99214"/>
            <a:ext cx="1843430" cy="933685"/>
          </a:xfrm>
          <a:prstGeom prst="rect">
            <a:avLst/>
          </a:prstGeom>
          <a:solidFill>
            <a:schemeClr val="accent3">
              <a:alpha val="35294"/>
            </a:schemeClr>
          </a:solidFill>
          <a:ln>
            <a:noFill/>
          </a:ln>
        </p:spPr>
      </p:pic>
      <p:sp>
        <p:nvSpPr>
          <p:cNvPr id="99" name="Google Shape;99;p1"/>
          <p:cNvSpPr txBox="1"/>
          <p:nvPr/>
        </p:nvSpPr>
        <p:spPr>
          <a:xfrm>
            <a:off x="2514600" y="108179"/>
            <a:ext cx="5029200" cy="923330"/>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5400"/>
              <a:buFont typeface="Arial"/>
              <a:buNone/>
            </a:pPr>
            <a:r>
              <a:rPr lang="en-US" sz="5400" b="0" i="0" u="none" strike="noStrike" cap="none">
                <a:solidFill>
                  <a:srgbClr val="000099"/>
                </a:solidFill>
                <a:latin typeface="Arial Black"/>
                <a:ea typeface="Arial Black"/>
                <a:cs typeface="Arial Black"/>
                <a:sym typeface="Arial Black"/>
              </a:rPr>
              <a:t>WELCOME</a:t>
            </a:r>
            <a:endParaRPr sz="1400" b="0" i="0" u="none" strike="noStrike" cap="none">
              <a:solidFill>
                <a:srgbClr val="000000"/>
              </a:solidFill>
              <a:latin typeface="Arial"/>
              <a:ea typeface="Arial"/>
              <a:cs typeface="Arial"/>
              <a:sym typeface="Arial"/>
            </a:endParaRPr>
          </a:p>
        </p:txBody>
      </p:sp>
      <p:sp>
        <p:nvSpPr>
          <p:cNvPr id="100" name="Google Shape;100;p1"/>
          <p:cNvSpPr txBox="1"/>
          <p:nvPr/>
        </p:nvSpPr>
        <p:spPr>
          <a:xfrm>
            <a:off x="914400" y="3006913"/>
            <a:ext cx="556260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Black"/>
                <a:ea typeface="Arial Black"/>
                <a:cs typeface="Arial Black"/>
                <a:sym typeface="Arial Black"/>
              </a:rPr>
              <a:t>You will be given information about:</a:t>
            </a:r>
            <a:endParaRPr sz="1400" b="0" i="0" u="none" strike="noStrike" cap="none">
              <a:solidFill>
                <a:srgbClr val="000000"/>
              </a:solidFill>
              <a:latin typeface="Arial"/>
              <a:ea typeface="Arial"/>
              <a:cs typeface="Arial"/>
              <a:sym typeface="Arial"/>
            </a:endParaRPr>
          </a:p>
        </p:txBody>
      </p:sp>
      <p:sp>
        <p:nvSpPr>
          <p:cNvPr id="101" name="Google Shape;101;p1"/>
          <p:cNvSpPr txBox="1"/>
          <p:nvPr/>
        </p:nvSpPr>
        <p:spPr>
          <a:xfrm>
            <a:off x="914399" y="3680936"/>
            <a:ext cx="7790329" cy="369291"/>
          </a:xfrm>
          <a:prstGeom prst="rect">
            <a:avLst/>
          </a:prstGeom>
          <a:noFill/>
          <a:ln>
            <a:noFill/>
          </a:ln>
        </p:spPr>
        <p:txBody>
          <a:bodyPr spcFirstLastPara="1" wrap="square" lIns="91425" tIns="45700" rIns="91425" bIns="45700" anchor="t" anchorCtr="0">
            <a:spAutoFit/>
          </a:bodyPr>
          <a:lstStyle/>
          <a:p>
            <a:pPr marL="285750" lvl="0" indent="-285750">
              <a:buClr>
                <a:srgbClr val="FF0000"/>
              </a:buClr>
              <a:buSzPts val="1800"/>
              <a:buFont typeface="Noto Sans Symbols"/>
              <a:buChar char="❑"/>
            </a:pPr>
            <a:r>
              <a:rPr lang="en-US" sz="1800" b="0" i="0" u="none" strike="noStrike" cap="none" dirty="0">
                <a:solidFill>
                  <a:srgbClr val="FF0000"/>
                </a:solidFill>
                <a:latin typeface="Arial Black"/>
                <a:ea typeface="Arial Black"/>
                <a:cs typeface="Arial Black"/>
                <a:sym typeface="Arial Black"/>
              </a:rPr>
              <a:t> </a:t>
            </a:r>
            <a:r>
              <a:rPr lang="en-US" sz="1800" b="1" u="sng" dirty="0" err="1"/>
              <a:t>Atrisco</a:t>
            </a:r>
            <a:r>
              <a:rPr lang="en-US" sz="1800" b="1" u="sng" dirty="0"/>
              <a:t> Heritage Academy High School </a:t>
            </a:r>
            <a:r>
              <a:rPr lang="en-US" sz="1800" b="0" i="0" u="none" strike="noStrike" cap="none" dirty="0">
                <a:solidFill>
                  <a:schemeClr val="dk1"/>
                </a:solidFill>
                <a:latin typeface="Arial Black"/>
                <a:ea typeface="Arial Black"/>
                <a:cs typeface="Arial Black"/>
                <a:sym typeface="Arial Black"/>
              </a:rPr>
              <a:t>participation in Title I</a:t>
            </a:r>
            <a:endParaRPr sz="1400" b="0" i="0" u="none" strike="noStrike" cap="none" dirty="0">
              <a:solidFill>
                <a:srgbClr val="000000"/>
              </a:solidFill>
              <a:latin typeface="Arial"/>
              <a:ea typeface="Arial"/>
              <a:cs typeface="Arial"/>
              <a:sym typeface="Arial"/>
            </a:endParaRPr>
          </a:p>
        </p:txBody>
      </p:sp>
      <p:sp>
        <p:nvSpPr>
          <p:cNvPr id="102" name="Google Shape;102;p1"/>
          <p:cNvSpPr txBox="1"/>
          <p:nvPr/>
        </p:nvSpPr>
        <p:spPr>
          <a:xfrm>
            <a:off x="914400" y="4431268"/>
            <a:ext cx="5562600" cy="369332"/>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dk1"/>
              </a:buClr>
              <a:buSzPts val="1800"/>
              <a:buFont typeface="Noto Sans Symbols"/>
              <a:buChar char="❑"/>
            </a:pPr>
            <a:r>
              <a:rPr lang="en-US" sz="1800" b="0" i="0" u="none" strike="noStrike" cap="none">
                <a:solidFill>
                  <a:schemeClr val="dk1"/>
                </a:solidFill>
                <a:latin typeface="Arial Black"/>
                <a:ea typeface="Arial Black"/>
                <a:cs typeface="Arial Black"/>
                <a:sym typeface="Arial Black"/>
              </a:rPr>
              <a:t>Title I school requirements</a:t>
            </a:r>
            <a:endParaRPr sz="1400" b="0" i="0" u="none" strike="noStrike" cap="none">
              <a:solidFill>
                <a:srgbClr val="000000"/>
              </a:solidFill>
              <a:latin typeface="Arial"/>
              <a:ea typeface="Arial"/>
              <a:cs typeface="Arial"/>
              <a:sym typeface="Arial"/>
            </a:endParaRPr>
          </a:p>
        </p:txBody>
      </p:sp>
      <p:sp>
        <p:nvSpPr>
          <p:cNvPr id="103" name="Google Shape;103;p1"/>
          <p:cNvSpPr txBox="1"/>
          <p:nvPr/>
        </p:nvSpPr>
        <p:spPr>
          <a:xfrm>
            <a:off x="914400" y="4812268"/>
            <a:ext cx="7086600" cy="369332"/>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dk1"/>
              </a:buClr>
              <a:buSzPts val="1800"/>
              <a:buFont typeface="Noto Sans Symbols"/>
              <a:buChar char="❑"/>
            </a:pPr>
            <a:r>
              <a:rPr lang="en-US" sz="1800" b="0" i="0" u="none" strike="noStrike" cap="none">
                <a:solidFill>
                  <a:schemeClr val="dk1"/>
                </a:solidFill>
                <a:latin typeface="Arial Black"/>
                <a:ea typeface="Arial Black"/>
                <a:cs typeface="Arial Black"/>
                <a:sym typeface="Arial Black"/>
              </a:rPr>
              <a:t>Family Engagement</a:t>
            </a:r>
            <a:endParaRPr sz="1400" b="0" i="0" u="none" strike="noStrike" cap="none">
              <a:solidFill>
                <a:srgbClr val="000000"/>
              </a:solidFill>
              <a:latin typeface="Arial"/>
              <a:ea typeface="Arial"/>
              <a:cs typeface="Arial"/>
              <a:sym typeface="Arial"/>
            </a:endParaRPr>
          </a:p>
        </p:txBody>
      </p:sp>
      <p:sp>
        <p:nvSpPr>
          <p:cNvPr id="104" name="Google Shape;104;p1"/>
          <p:cNvSpPr txBox="1"/>
          <p:nvPr/>
        </p:nvSpPr>
        <p:spPr>
          <a:xfrm>
            <a:off x="914400" y="5193268"/>
            <a:ext cx="6858000" cy="646290"/>
          </a:xfrm>
          <a:prstGeom prst="rect">
            <a:avLst/>
          </a:prstGeom>
          <a:noFill/>
          <a:ln>
            <a:noFill/>
          </a:ln>
        </p:spPr>
        <p:txBody>
          <a:bodyPr spcFirstLastPara="1" wrap="square" lIns="91425" tIns="45700" rIns="91425" bIns="45700" anchor="t" anchorCtr="0">
            <a:spAutoFit/>
          </a:bodyPr>
          <a:lstStyle/>
          <a:p>
            <a:pPr marL="285750" lvl="0" indent="-285750">
              <a:buClr>
                <a:schemeClr val="dk1"/>
              </a:buClr>
              <a:buSzPts val="1800"/>
              <a:buFont typeface="Noto Sans Symbols"/>
              <a:buChar char="❑"/>
            </a:pPr>
            <a:r>
              <a:rPr lang="en-US" sz="1800" b="0" i="0" u="none" strike="noStrike" cap="none" dirty="0">
                <a:solidFill>
                  <a:schemeClr val="dk1"/>
                </a:solidFill>
                <a:latin typeface="Arial Black"/>
                <a:ea typeface="Arial Black"/>
                <a:cs typeface="Arial Black"/>
                <a:sym typeface="Arial Black"/>
              </a:rPr>
              <a:t>Who to contact regarding Title I at </a:t>
            </a:r>
            <a:r>
              <a:rPr lang="en-US" sz="1800" b="1" u="sng" dirty="0" err="1"/>
              <a:t>Atrisco</a:t>
            </a:r>
            <a:r>
              <a:rPr lang="en-US" sz="1800" b="1" u="sng" dirty="0"/>
              <a:t> Heritage Academy High School</a:t>
            </a:r>
            <a:endParaRPr sz="1400" b="0" i="0" u="none" strike="noStrike" cap="none" dirty="0">
              <a:solidFill>
                <a:srgbClr val="000000"/>
              </a:solidFill>
              <a:latin typeface="Arial"/>
              <a:ea typeface="Arial"/>
              <a:cs typeface="Arial"/>
              <a:sym typeface="Arial"/>
            </a:endParaRPr>
          </a:p>
        </p:txBody>
      </p:sp>
      <p:sp>
        <p:nvSpPr>
          <p:cNvPr id="105" name="Google Shape;105;p1"/>
          <p:cNvSpPr txBox="1"/>
          <p:nvPr/>
        </p:nvSpPr>
        <p:spPr>
          <a:xfrm>
            <a:off x="502020" y="4030973"/>
            <a:ext cx="8337180" cy="369291"/>
          </a:xfrm>
          <a:prstGeom prst="rect">
            <a:avLst/>
          </a:prstGeom>
          <a:noFill/>
          <a:ln>
            <a:noFill/>
          </a:ln>
        </p:spPr>
        <p:txBody>
          <a:bodyPr spcFirstLastPara="1" wrap="square" lIns="91425" tIns="45700" rIns="91425" bIns="45700" anchor="t" anchorCtr="0">
            <a:spAutoFit/>
          </a:bodyPr>
          <a:lstStyle/>
          <a:p>
            <a:pPr marL="285750" lvl="0" indent="-285750">
              <a:buClr>
                <a:srgbClr val="FF0000"/>
              </a:buClr>
              <a:buSzPts val="1800"/>
              <a:buFont typeface="Noto Sans Symbols"/>
              <a:buChar char="❑"/>
            </a:pPr>
            <a:r>
              <a:rPr lang="en-US" sz="1800" b="1" u="sng" dirty="0" err="1"/>
              <a:t>Atrisco</a:t>
            </a:r>
            <a:r>
              <a:rPr lang="en-US" sz="1800" b="1" u="sng" dirty="0"/>
              <a:t> Heritage Academy High School    </a:t>
            </a:r>
            <a:r>
              <a:rPr lang="en-US" sz="1800" b="0" i="0" u="none" strike="noStrike" cap="none" dirty="0" err="1">
                <a:solidFill>
                  <a:schemeClr val="dk1"/>
                </a:solidFill>
                <a:latin typeface="Arial Black"/>
                <a:ea typeface="Arial Black"/>
                <a:cs typeface="Arial Black"/>
                <a:sym typeface="Arial Black"/>
              </a:rPr>
              <a:t>School</a:t>
            </a:r>
            <a:r>
              <a:rPr lang="en-US" sz="1800" b="0" i="0" u="none" strike="noStrike" cap="none" dirty="0">
                <a:solidFill>
                  <a:schemeClr val="dk1"/>
                </a:solidFill>
                <a:latin typeface="Arial Black"/>
                <a:ea typeface="Arial Black"/>
                <a:cs typeface="Arial Black"/>
                <a:sym typeface="Arial Black"/>
              </a:rPr>
              <a:t> Assessment Data</a:t>
            </a:r>
            <a:endParaRPr sz="1400" b="0" i="0" u="none" strike="noStrike" cap="none" dirty="0">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6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500"/>
                                        <p:tgtEl>
                                          <p:spTgt spid="99"/>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0"/>
                                  </p:stCondLst>
                                  <p:childTnLst>
                                    <p:set>
                                      <p:cBhvr>
                                        <p:cTn id="9" dur="1" fill="hold">
                                          <p:stCondLst>
                                            <p:cond delay="0"/>
                                          </p:stCondLst>
                                        </p:cTn>
                                        <p:tgtEl>
                                          <p:spTgt spid="96"/>
                                        </p:tgtEl>
                                        <p:attrNameLst>
                                          <p:attrName>style.visibility</p:attrName>
                                        </p:attrNameLst>
                                      </p:cBhvr>
                                      <p:to>
                                        <p:strVal val="visible"/>
                                      </p:to>
                                    </p:set>
                                    <p:anim calcmode="lin" valueType="num">
                                      <p:cBhvr additive="base">
                                        <p:cTn id="10" dur="500"/>
                                        <p:tgtEl>
                                          <p:spTgt spid="96"/>
                                        </p:tgtEl>
                                        <p:attrNameLst>
                                          <p:attrName>ppt_x</p:attrName>
                                        </p:attrNameLst>
                                      </p:cBhvr>
                                      <p:tavLst>
                                        <p:tav tm="0">
                                          <p:val>
                                            <p:strVal val="#ppt_x+1"/>
                                          </p:val>
                                        </p:tav>
                                        <p:tav tm="100000">
                                          <p:val>
                                            <p:strVal val="#ppt_x"/>
                                          </p:val>
                                        </p:tav>
                                      </p:tavLst>
                                    </p:anim>
                                  </p:childTnLst>
                                </p:cTn>
                              </p:par>
                              <p:par>
                                <p:cTn id="11" presetID="2" presetClass="entr" presetSubtype="2" fill="hold" nodeType="withEffect">
                                  <p:stCondLst>
                                    <p:cond delay="0"/>
                                  </p:stCondLst>
                                  <p:childTnLst>
                                    <p:set>
                                      <p:cBhvr>
                                        <p:cTn id="12" dur="1" fill="hold">
                                          <p:stCondLst>
                                            <p:cond delay="0"/>
                                          </p:stCondLst>
                                        </p:cTn>
                                        <p:tgtEl>
                                          <p:spTgt spid="97">
                                            <p:txEl>
                                              <p:pRg st="0" end="0"/>
                                            </p:txEl>
                                          </p:spTgt>
                                        </p:tgtEl>
                                        <p:attrNameLst>
                                          <p:attrName>style.visibility</p:attrName>
                                        </p:attrNameLst>
                                      </p:cBhvr>
                                      <p:to>
                                        <p:strVal val="visible"/>
                                      </p:to>
                                    </p:set>
                                    <p:anim calcmode="lin" valueType="num">
                                      <p:cBhvr additive="base">
                                        <p:cTn id="13" dur="500"/>
                                        <p:tgtEl>
                                          <p:spTgt spid="97">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100"/>
                                        </p:tgtEl>
                                        <p:attrNameLst>
                                          <p:attrName>style.visibility</p:attrName>
                                        </p:attrNameLst>
                                      </p:cBhvr>
                                      <p:to>
                                        <p:strVal val="visible"/>
                                      </p:to>
                                    </p:set>
                                    <p:anim calcmode="lin" valueType="num">
                                      <p:cBhvr additive="base">
                                        <p:cTn id="18" dur="500"/>
                                        <p:tgtEl>
                                          <p:spTgt spid="100"/>
                                        </p:tgtEl>
                                        <p:attrNameLst>
                                          <p:attrName>ppt_x</p:attrName>
                                        </p:attrNameLst>
                                      </p:cBhvr>
                                      <p:tavLst>
                                        <p:tav tm="0">
                                          <p:val>
                                            <p:strVal val="#ppt_x-1"/>
                                          </p:val>
                                        </p:tav>
                                        <p:tav tm="100000">
                                          <p:val>
                                            <p:strVal val="#ppt_x"/>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101"/>
                                        </p:tgtEl>
                                        <p:attrNameLst>
                                          <p:attrName>style.visibility</p:attrName>
                                        </p:attrNameLst>
                                      </p:cBhvr>
                                      <p:to>
                                        <p:strVal val="visible"/>
                                      </p:to>
                                    </p:set>
                                    <p:anim calcmode="lin" valueType="num">
                                      <p:cBhvr additive="base">
                                        <p:cTn id="23" dur="500"/>
                                        <p:tgtEl>
                                          <p:spTgt spid="101"/>
                                        </p:tgtEl>
                                        <p:attrNameLst>
                                          <p:attrName>ppt_x</p:attrName>
                                        </p:attrNameLst>
                                      </p:cBhvr>
                                      <p:tavLst>
                                        <p:tav tm="0">
                                          <p:val>
                                            <p:strVal val="#ppt_x-1"/>
                                          </p:val>
                                        </p:tav>
                                        <p:tav tm="100000">
                                          <p:val>
                                            <p:strVal val="#ppt_x"/>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105"/>
                                        </p:tgtEl>
                                        <p:attrNameLst>
                                          <p:attrName>style.visibility</p:attrName>
                                        </p:attrNameLst>
                                      </p:cBhvr>
                                      <p:to>
                                        <p:strVal val="visible"/>
                                      </p:to>
                                    </p:set>
                                    <p:anim calcmode="lin" valueType="num">
                                      <p:cBhvr additive="base">
                                        <p:cTn id="28" dur="500"/>
                                        <p:tgtEl>
                                          <p:spTgt spid="105"/>
                                        </p:tgtEl>
                                        <p:attrNameLst>
                                          <p:attrName>ppt_x</p:attrName>
                                        </p:attrNameLst>
                                      </p:cBhvr>
                                      <p:tavLst>
                                        <p:tav tm="0">
                                          <p:val>
                                            <p:strVal val="#ppt_x-1"/>
                                          </p:val>
                                        </p:tav>
                                        <p:tav tm="100000">
                                          <p:val>
                                            <p:strVal val="#ppt_x"/>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102"/>
                                        </p:tgtEl>
                                        <p:attrNameLst>
                                          <p:attrName>style.visibility</p:attrName>
                                        </p:attrNameLst>
                                      </p:cBhvr>
                                      <p:to>
                                        <p:strVal val="visible"/>
                                      </p:to>
                                    </p:set>
                                    <p:anim calcmode="lin" valueType="num">
                                      <p:cBhvr additive="base">
                                        <p:cTn id="33" dur="500"/>
                                        <p:tgtEl>
                                          <p:spTgt spid="102"/>
                                        </p:tgtEl>
                                        <p:attrNameLst>
                                          <p:attrName>ppt_x</p:attrName>
                                        </p:attrNameLst>
                                      </p:cBhvr>
                                      <p:tavLst>
                                        <p:tav tm="0">
                                          <p:val>
                                            <p:strVal val="#ppt_x-1"/>
                                          </p:val>
                                        </p:tav>
                                        <p:tav tm="100000">
                                          <p:val>
                                            <p:strVal val="#ppt_x"/>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nodeType="clickEffect">
                                  <p:stCondLst>
                                    <p:cond delay="0"/>
                                  </p:stCondLst>
                                  <p:childTnLst>
                                    <p:set>
                                      <p:cBhvr>
                                        <p:cTn id="37" dur="1" fill="hold">
                                          <p:stCondLst>
                                            <p:cond delay="0"/>
                                          </p:stCondLst>
                                        </p:cTn>
                                        <p:tgtEl>
                                          <p:spTgt spid="103"/>
                                        </p:tgtEl>
                                        <p:attrNameLst>
                                          <p:attrName>style.visibility</p:attrName>
                                        </p:attrNameLst>
                                      </p:cBhvr>
                                      <p:to>
                                        <p:strVal val="visible"/>
                                      </p:to>
                                    </p:set>
                                    <p:anim calcmode="lin" valueType="num">
                                      <p:cBhvr additive="base">
                                        <p:cTn id="38" dur="500"/>
                                        <p:tgtEl>
                                          <p:spTgt spid="103"/>
                                        </p:tgtEl>
                                        <p:attrNameLst>
                                          <p:attrName>ppt_x</p:attrName>
                                        </p:attrNameLst>
                                      </p:cBhvr>
                                      <p:tavLst>
                                        <p:tav tm="0">
                                          <p:val>
                                            <p:strVal val="#ppt_x-1"/>
                                          </p:val>
                                        </p:tav>
                                        <p:tav tm="100000">
                                          <p:val>
                                            <p:strVal val="#ppt_x"/>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104"/>
                                        </p:tgtEl>
                                        <p:attrNameLst>
                                          <p:attrName>style.visibility</p:attrName>
                                        </p:attrNameLst>
                                      </p:cBhvr>
                                      <p:to>
                                        <p:strVal val="visible"/>
                                      </p:to>
                                    </p:set>
                                    <p:anim calcmode="lin" valueType="num">
                                      <p:cBhvr additive="base">
                                        <p:cTn id="43" dur="500"/>
                                        <p:tgtEl>
                                          <p:spTgt spid="10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
          <p:cNvSpPr txBox="1"/>
          <p:nvPr/>
        </p:nvSpPr>
        <p:spPr>
          <a:xfrm>
            <a:off x="381000" y="277175"/>
            <a:ext cx="8077200" cy="3693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99"/>
                </a:solidFill>
                <a:latin typeface="Arial Black"/>
                <a:ea typeface="Arial Black"/>
                <a:cs typeface="Arial Black"/>
                <a:sym typeface="Arial Black"/>
              </a:rPr>
              <a:t>Participation in Title I – ESSA, Eligibility, Program Plan</a:t>
            </a:r>
            <a:endParaRPr sz="1400" b="0" i="0" u="none" strike="noStrike" cap="none">
              <a:solidFill>
                <a:srgbClr val="000000"/>
              </a:solidFill>
              <a:latin typeface="Arial"/>
              <a:ea typeface="Arial"/>
              <a:cs typeface="Arial"/>
              <a:sym typeface="Arial"/>
            </a:endParaRPr>
          </a:p>
        </p:txBody>
      </p:sp>
      <p:sp>
        <p:nvSpPr>
          <p:cNvPr id="112" name="Google Shape;112;p2"/>
          <p:cNvSpPr txBox="1"/>
          <p:nvPr/>
        </p:nvSpPr>
        <p:spPr>
          <a:xfrm>
            <a:off x="381000" y="838200"/>
            <a:ext cx="8077200" cy="646500"/>
          </a:xfrm>
          <a:prstGeom prst="rect">
            <a:avLst/>
          </a:prstGeom>
          <a:noFill/>
          <a:ln>
            <a:noFill/>
          </a:ln>
        </p:spPr>
        <p:txBody>
          <a:bodyPr spcFirstLastPara="1" wrap="square" lIns="91425" tIns="45700" rIns="91425" bIns="45700" anchor="ctr" anchorCtr="0">
            <a:spAutoFit/>
          </a:bodyPr>
          <a:lstStyle/>
          <a:p>
            <a:pPr marL="285750" marR="0" lvl="0" indent="-285750" algn="l" rtl="0">
              <a:lnSpc>
                <a:spcPct val="100000"/>
              </a:lnSpc>
              <a:spcBef>
                <a:spcPts val="0"/>
              </a:spcBef>
              <a:spcAft>
                <a:spcPts val="0"/>
              </a:spcAft>
              <a:buClr>
                <a:srgbClr val="FF0000"/>
              </a:buClr>
              <a:buSzPts val="1800"/>
              <a:buFont typeface="Noto Sans Symbols"/>
              <a:buChar char="❑"/>
            </a:pPr>
            <a:r>
              <a:rPr lang="en-US" sz="1800" b="0" i="0" u="none" strike="noStrike" cap="none">
                <a:solidFill>
                  <a:srgbClr val="FF0000"/>
                </a:solidFill>
                <a:latin typeface="Calibri"/>
                <a:ea typeface="Calibri"/>
                <a:cs typeface="Calibri"/>
                <a:sym typeface="Calibri"/>
              </a:rPr>
              <a:t>ESSA</a:t>
            </a:r>
            <a:r>
              <a:rPr lang="en-US" sz="1800" b="0" i="0" u="none" strike="noStrike" cap="none">
                <a:solidFill>
                  <a:schemeClr val="dk1"/>
                </a:solidFill>
                <a:latin typeface="Calibri"/>
                <a:ea typeface="Calibri"/>
                <a:cs typeface="Calibri"/>
                <a:sym typeface="Calibri"/>
              </a:rPr>
              <a:t> – </a:t>
            </a:r>
            <a:r>
              <a:rPr lang="en-US" sz="1800" b="1" i="0" u="none" strike="noStrike" cap="none">
                <a:solidFill>
                  <a:schemeClr val="dk1"/>
                </a:solidFill>
                <a:latin typeface="Calibri"/>
                <a:ea typeface="Calibri"/>
                <a:cs typeface="Calibri"/>
                <a:sym typeface="Calibri"/>
              </a:rPr>
              <a:t>Every Student Succeeds Act </a:t>
            </a:r>
            <a:endParaRPr sz="1400" b="1" i="0" u="none" strike="noStrike" cap="none">
              <a:solidFill>
                <a:srgbClr val="000000"/>
              </a:solidFill>
              <a:latin typeface="Arial"/>
              <a:ea typeface="Arial"/>
              <a:cs typeface="Arial"/>
              <a:sym typeface="Arial"/>
            </a:endParaRPr>
          </a:p>
          <a:p>
            <a:pPr marL="742950" marR="0" lvl="1" indent="-285750" algn="l" rtl="0">
              <a:lnSpc>
                <a:spcPct val="100000"/>
              </a:lnSpc>
              <a:spcBef>
                <a:spcPts val="0"/>
              </a:spcBef>
              <a:spcAft>
                <a:spcPts val="0"/>
              </a:spcAft>
              <a:buClr>
                <a:schemeClr val="dk1"/>
              </a:buClr>
              <a:buSzPts val="1800"/>
              <a:buFont typeface="Noto Sans Symbols"/>
              <a:buChar char="❑"/>
            </a:pPr>
            <a:r>
              <a:rPr lang="en-US" sz="1800" b="1" i="0" u="none" strike="noStrike" cap="none">
                <a:solidFill>
                  <a:schemeClr val="dk1"/>
                </a:solidFill>
                <a:latin typeface="Calibri"/>
                <a:ea typeface="Calibri"/>
                <a:cs typeface="Calibri"/>
                <a:sym typeface="Calibri"/>
              </a:rPr>
              <a:t>Title I funding is determined according to </a:t>
            </a:r>
            <a:r>
              <a:rPr lang="en-US" sz="1800" b="1" i="0" u="none" strike="noStrike" cap="none">
                <a:solidFill>
                  <a:srgbClr val="FF0000"/>
                </a:solidFill>
                <a:latin typeface="Calibri"/>
                <a:ea typeface="Calibri"/>
                <a:cs typeface="Calibri"/>
                <a:sym typeface="Calibri"/>
              </a:rPr>
              <a:t>ESSA</a:t>
            </a:r>
            <a:r>
              <a:rPr lang="en-US" sz="1800" b="1" i="0" u="none" strike="noStrike" cap="none">
                <a:solidFill>
                  <a:schemeClr val="dk1"/>
                </a:solidFill>
                <a:latin typeface="Calibri"/>
                <a:ea typeface="Calibri"/>
                <a:cs typeface="Calibri"/>
                <a:sym typeface="Calibri"/>
              </a:rPr>
              <a:t> regulations.</a:t>
            </a:r>
            <a:endParaRPr sz="1400" b="1" i="0" u="none" strike="noStrike" cap="none">
              <a:solidFill>
                <a:srgbClr val="000000"/>
              </a:solidFill>
              <a:latin typeface="Arial"/>
              <a:ea typeface="Arial"/>
              <a:cs typeface="Arial"/>
              <a:sym typeface="Arial"/>
            </a:endParaRPr>
          </a:p>
        </p:txBody>
      </p:sp>
      <p:sp>
        <p:nvSpPr>
          <p:cNvPr id="113" name="Google Shape;113;p2"/>
          <p:cNvSpPr txBox="1"/>
          <p:nvPr/>
        </p:nvSpPr>
        <p:spPr>
          <a:xfrm>
            <a:off x="381000" y="2035225"/>
            <a:ext cx="8077200" cy="1477500"/>
          </a:xfrm>
          <a:prstGeom prst="rect">
            <a:avLst/>
          </a:prstGeom>
          <a:noFill/>
          <a:ln>
            <a:noFill/>
          </a:ln>
        </p:spPr>
        <p:txBody>
          <a:bodyPr spcFirstLastPara="1" wrap="square" lIns="91425" tIns="45700" rIns="91425" bIns="45700" anchor="ctr" anchorCtr="0">
            <a:spAutoFit/>
          </a:bodyPr>
          <a:lstStyle/>
          <a:p>
            <a:pPr marL="285750" marR="0" lvl="0" indent="-285750" algn="l" rtl="0">
              <a:lnSpc>
                <a:spcPct val="100000"/>
              </a:lnSpc>
              <a:spcBef>
                <a:spcPts val="0"/>
              </a:spcBef>
              <a:spcAft>
                <a:spcPts val="0"/>
              </a:spcAft>
              <a:buClr>
                <a:schemeClr val="dk1"/>
              </a:buClr>
              <a:buSzPts val="1800"/>
              <a:buFont typeface="Noto Sans Symbols"/>
              <a:buChar char="❑"/>
            </a:pPr>
            <a:r>
              <a:rPr lang="en-US" sz="1800" b="0" i="0" u="none" strike="noStrike" cap="none">
                <a:solidFill>
                  <a:schemeClr val="dk1"/>
                </a:solidFill>
                <a:latin typeface="Calibri"/>
                <a:ea typeface="Calibri"/>
                <a:cs typeface="Calibri"/>
                <a:sym typeface="Calibri"/>
              </a:rPr>
              <a:t>F</a:t>
            </a:r>
            <a:r>
              <a:rPr lang="en-US" sz="1800" b="1" i="0" u="none" strike="noStrike" cap="none">
                <a:solidFill>
                  <a:schemeClr val="dk1"/>
                </a:solidFill>
                <a:latin typeface="Calibri"/>
                <a:ea typeface="Calibri"/>
                <a:cs typeface="Calibri"/>
                <a:sym typeface="Calibri"/>
              </a:rPr>
              <a:t>ederally funded programs offer additional dollars to support schools.</a:t>
            </a:r>
            <a:endParaRPr sz="1400" b="1" i="0" u="none" strike="noStrike" cap="none">
              <a:solidFill>
                <a:srgbClr val="000000"/>
              </a:solidFill>
              <a:latin typeface="Arial"/>
              <a:ea typeface="Arial"/>
              <a:cs typeface="Arial"/>
              <a:sym typeface="Arial"/>
            </a:endParaRPr>
          </a:p>
          <a:p>
            <a:pPr marL="742950" marR="0" lvl="1" indent="-285750" algn="l" rtl="0">
              <a:lnSpc>
                <a:spcPct val="100000"/>
              </a:lnSpc>
              <a:spcBef>
                <a:spcPts val="0"/>
              </a:spcBef>
              <a:spcAft>
                <a:spcPts val="0"/>
              </a:spcAft>
              <a:buClr>
                <a:schemeClr val="dk1"/>
              </a:buClr>
              <a:buSzPts val="1800"/>
              <a:buFont typeface="Noto Sans Symbols"/>
              <a:buChar char="❑"/>
            </a:pPr>
            <a:r>
              <a:rPr lang="en-US" sz="1800" b="1" i="0" u="none" strike="noStrike" cap="none">
                <a:solidFill>
                  <a:schemeClr val="dk1"/>
                </a:solidFill>
                <a:latin typeface="Calibri"/>
                <a:ea typeface="Calibri"/>
                <a:cs typeface="Calibri"/>
                <a:sym typeface="Calibri"/>
              </a:rPr>
              <a:t>Title I funds are supplemental and used for schoolwide programs that address the needs of all children in the school, but particularly the needs of low-achieving students and those at risk of not meeting the common core state standards.</a:t>
            </a:r>
            <a:endParaRPr sz="1400" b="1" i="0" u="none" strike="noStrike" cap="none">
              <a:solidFill>
                <a:srgbClr val="000000"/>
              </a:solidFill>
              <a:latin typeface="Arial"/>
              <a:ea typeface="Arial"/>
              <a:cs typeface="Arial"/>
              <a:sym typeface="Arial"/>
            </a:endParaRPr>
          </a:p>
        </p:txBody>
      </p:sp>
      <p:sp>
        <p:nvSpPr>
          <p:cNvPr id="114" name="Google Shape;114;p2"/>
          <p:cNvSpPr txBox="1"/>
          <p:nvPr/>
        </p:nvSpPr>
        <p:spPr>
          <a:xfrm>
            <a:off x="381000" y="4159548"/>
            <a:ext cx="8077200" cy="954067"/>
          </a:xfrm>
          <a:prstGeom prst="rect">
            <a:avLst/>
          </a:prstGeom>
          <a:noFill/>
          <a:ln>
            <a:noFill/>
          </a:ln>
        </p:spPr>
        <p:txBody>
          <a:bodyPr spcFirstLastPara="1" wrap="square" lIns="91425" tIns="45700" rIns="91425" bIns="45700" anchor="ctr" anchorCtr="0">
            <a:spAutoFit/>
          </a:bodyPr>
          <a:lstStyle/>
          <a:p>
            <a:pPr marL="285750" lvl="0" indent="-285750">
              <a:buClr>
                <a:srgbClr val="FF0000"/>
              </a:buClr>
              <a:buSzPts val="1800"/>
              <a:buFont typeface="Noto Sans Symbols"/>
              <a:buChar char="❑"/>
            </a:pPr>
            <a:r>
              <a:rPr lang="en-US" sz="1800" b="1" u="sng" dirty="0" err="1"/>
              <a:t>Atrisco</a:t>
            </a:r>
            <a:r>
              <a:rPr lang="en-US" sz="1800" b="1" u="sng" dirty="0"/>
              <a:t> Heritage Academy High School</a:t>
            </a:r>
            <a:r>
              <a:rPr lang="en-US" sz="1800" b="0" i="0" u="none" strike="noStrike" cap="none" dirty="0">
                <a:solidFill>
                  <a:schemeClr val="dk1"/>
                </a:solidFill>
                <a:latin typeface="Calibri"/>
                <a:ea typeface="Calibri"/>
                <a:cs typeface="Calibri"/>
                <a:sym typeface="Calibri"/>
              </a:rPr>
              <a:t>’s </a:t>
            </a:r>
            <a:r>
              <a:rPr lang="en-US" sz="1800" b="1" i="0" u="none" strike="noStrike" cap="none" dirty="0">
                <a:solidFill>
                  <a:schemeClr val="dk1"/>
                </a:solidFill>
                <a:latin typeface="Calibri"/>
                <a:ea typeface="Calibri"/>
                <a:cs typeface="Calibri"/>
                <a:sym typeface="Calibri"/>
              </a:rPr>
              <a:t>90 Day Plan is the Title I Program Plan, reviewed every 90 days, determines how students will be served and is aligned with </a:t>
            </a:r>
            <a:r>
              <a:rPr lang="en-US" sz="1800" b="1" i="0" u="none" strike="noStrike" cap="none" dirty="0">
                <a:solidFill>
                  <a:srgbClr val="FF0000"/>
                </a:solidFill>
                <a:latin typeface="Calibri"/>
                <a:ea typeface="Calibri"/>
                <a:cs typeface="Calibri"/>
                <a:sym typeface="Calibri"/>
              </a:rPr>
              <a:t>ESSA.</a:t>
            </a:r>
            <a:endParaRPr sz="1400" b="1" i="0" u="none" strike="noStrike" cap="none" dirty="0">
              <a:solidFill>
                <a:srgbClr val="000000"/>
              </a:solidFill>
              <a:latin typeface="Arial"/>
              <a:ea typeface="Arial"/>
              <a:cs typeface="Arial"/>
              <a:sym typeface="Arial"/>
            </a:endParaRPr>
          </a:p>
        </p:txBody>
      </p:sp>
      <p:pic>
        <p:nvPicPr>
          <p:cNvPr id="115" name="Google Shape;115;p2"/>
          <p:cNvPicPr preferRelativeResize="0"/>
          <p:nvPr/>
        </p:nvPicPr>
        <p:blipFill rotWithShape="1">
          <a:blip r:embed="rId3">
            <a:alphaModFix/>
          </a:blip>
          <a:srcRect/>
          <a:stretch/>
        </p:blipFill>
        <p:spPr>
          <a:xfrm>
            <a:off x="6858000" y="5181600"/>
            <a:ext cx="1358900" cy="1358900"/>
          </a:xfrm>
          <a:prstGeom prst="rect">
            <a:avLst/>
          </a:prstGeom>
          <a:noFill/>
          <a:ln>
            <a:noFill/>
          </a:ln>
        </p:spPr>
      </p:pic>
      <p:sp>
        <p:nvSpPr>
          <p:cNvPr id="116" name="Google Shape;116;p2"/>
          <p:cNvSpPr txBox="1"/>
          <p:nvPr/>
        </p:nvSpPr>
        <p:spPr>
          <a:xfrm>
            <a:off x="3670475" y="5370725"/>
            <a:ext cx="31113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00B050"/>
                </a:solidFill>
                <a:latin typeface="Federo"/>
                <a:ea typeface="Federo"/>
                <a:cs typeface="Federo"/>
                <a:sym typeface="Federo"/>
              </a:rPr>
              <a:t>QUESTIONS</a:t>
            </a:r>
            <a:endParaRPr sz="14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2"/>
                                        </p:tgtEl>
                                        <p:attrNameLst>
                                          <p:attrName>style.visibility</p:attrName>
                                        </p:attrNameLst>
                                      </p:cBhvr>
                                      <p:to>
                                        <p:strVal val="visible"/>
                                      </p:to>
                                    </p:set>
                                    <p:anim calcmode="lin" valueType="num">
                                      <p:cBhvr additive="base">
                                        <p:cTn id="7" dur="500"/>
                                        <p:tgtEl>
                                          <p:spTgt spid="112"/>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13"/>
                                        </p:tgtEl>
                                        <p:attrNameLst>
                                          <p:attrName>style.visibility</p:attrName>
                                        </p:attrNameLst>
                                      </p:cBhvr>
                                      <p:to>
                                        <p:strVal val="visible"/>
                                      </p:to>
                                    </p:set>
                                    <p:anim calcmode="lin" valueType="num">
                                      <p:cBhvr additive="base">
                                        <p:cTn id="12" dur="500"/>
                                        <p:tgtEl>
                                          <p:spTgt spid="113"/>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14"/>
                                        </p:tgtEl>
                                        <p:attrNameLst>
                                          <p:attrName>style.visibility</p:attrName>
                                        </p:attrNameLst>
                                      </p:cBhvr>
                                      <p:to>
                                        <p:strVal val="visible"/>
                                      </p:to>
                                    </p:set>
                                    <p:anim calcmode="lin" valueType="num">
                                      <p:cBhvr additive="base">
                                        <p:cTn id="17" dur="500"/>
                                        <p:tgtEl>
                                          <p:spTgt spid="114"/>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6"/>
                                        </p:tgtEl>
                                        <p:attrNameLst>
                                          <p:attrName>style.visibility</p:attrName>
                                        </p:attrNameLst>
                                      </p:cBhvr>
                                      <p:to>
                                        <p:strVal val="visible"/>
                                      </p:to>
                                    </p:set>
                                    <p:animEffect transition="in" filter="fade">
                                      <p:cBhvr>
                                        <p:cTn id="22" dur="2000"/>
                                        <p:tgtEl>
                                          <p:spTgt spid="116"/>
                                        </p:tgtEl>
                                      </p:cBhvr>
                                    </p:animEffect>
                                  </p:childTnLst>
                                </p:cTn>
                              </p:par>
                              <p:par>
                                <p:cTn id="23" presetID="10" presetClass="entr" presetSubtype="0" fill="hold" nodeType="withEffect">
                                  <p:stCondLst>
                                    <p:cond delay="0"/>
                                  </p:stCondLst>
                                  <p:childTnLst>
                                    <p:set>
                                      <p:cBhvr>
                                        <p:cTn id="24" dur="1" fill="hold">
                                          <p:stCondLst>
                                            <p:cond delay="0"/>
                                          </p:stCondLst>
                                        </p:cTn>
                                        <p:tgtEl>
                                          <p:spTgt spid="115"/>
                                        </p:tgtEl>
                                        <p:attrNameLst>
                                          <p:attrName>style.visibility</p:attrName>
                                        </p:attrNameLst>
                                      </p:cBhvr>
                                      <p:to>
                                        <p:strVal val="visible"/>
                                      </p:to>
                                    </p:set>
                                    <p:animEffect transition="in" filter="fade">
                                      <p:cBhvr>
                                        <p:cTn id="25" dur="20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3"/>
          <p:cNvSpPr txBox="1">
            <a:spLocks noGrp="1"/>
          </p:cNvSpPr>
          <p:nvPr>
            <p:ph type="title"/>
          </p:nvPr>
        </p:nvSpPr>
        <p:spPr>
          <a:xfrm>
            <a:off x="457200" y="274638"/>
            <a:ext cx="8229600" cy="563562"/>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chemeClr val="dk1"/>
              </a:buClr>
              <a:buSzPct val="100000"/>
              <a:buFont typeface="Calibri"/>
              <a:buNone/>
            </a:pPr>
            <a:r>
              <a:rPr lang="en-US"/>
              <a:t>School Assessment Data</a:t>
            </a:r>
            <a:endParaRPr/>
          </a:p>
        </p:txBody>
      </p:sp>
      <p:sp>
        <p:nvSpPr>
          <p:cNvPr id="123" name="Google Shape;123;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Clr>
                <a:srgbClr val="FF0000"/>
              </a:buClr>
              <a:buSzPts val="3200"/>
              <a:buChar char="•"/>
            </a:pPr>
            <a:r>
              <a:rPr lang="en-US">
                <a:solidFill>
                  <a:srgbClr val="FF0000"/>
                </a:solidFill>
              </a:rPr>
              <a:t>New Mexico students took the annual state standardized tests last spring.</a:t>
            </a:r>
            <a:endParaRPr/>
          </a:p>
          <a:p>
            <a:pPr marL="0" lvl="0" indent="0" algn="l" rtl="0">
              <a:lnSpc>
                <a:spcPct val="100000"/>
              </a:lnSpc>
              <a:spcBef>
                <a:spcPts val="640"/>
              </a:spcBef>
              <a:spcAft>
                <a:spcPts val="0"/>
              </a:spcAft>
              <a:buClr>
                <a:schemeClr val="dk1"/>
              </a:buClr>
              <a:buSzPts val="3200"/>
              <a:buNone/>
            </a:pPr>
            <a:endParaRPr>
              <a:solidFill>
                <a:srgbClr val="FF0000"/>
              </a:solidFill>
            </a:endParaRPr>
          </a:p>
          <a:p>
            <a:pPr marL="342900" lvl="0" indent="-342900" algn="l" rtl="0">
              <a:lnSpc>
                <a:spcPct val="100000"/>
              </a:lnSpc>
              <a:spcBef>
                <a:spcPts val="640"/>
              </a:spcBef>
              <a:spcAft>
                <a:spcPts val="0"/>
              </a:spcAft>
              <a:buClr>
                <a:srgbClr val="FF0000"/>
              </a:buClr>
              <a:buSzPts val="3200"/>
              <a:buChar char="•"/>
            </a:pPr>
            <a:r>
              <a:rPr lang="en-US">
                <a:solidFill>
                  <a:srgbClr val="FF0000"/>
                </a:solidFill>
              </a:rPr>
              <a:t>These results will be used to inform families, teachers and the public about the academic achievement.</a:t>
            </a:r>
            <a:endParaRPr/>
          </a:p>
          <a:p>
            <a:pPr marL="0" lvl="0" indent="0" algn="l" rtl="0">
              <a:lnSpc>
                <a:spcPct val="100000"/>
              </a:lnSpc>
              <a:spcBef>
                <a:spcPts val="640"/>
              </a:spcBef>
              <a:spcAft>
                <a:spcPts val="0"/>
              </a:spcAft>
              <a:buClr>
                <a:schemeClr val="dk1"/>
              </a:buClr>
              <a:buSzPts val="3200"/>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g26e233de379_0_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45455"/>
              <a:buNone/>
            </a:pPr>
            <a:r>
              <a:rPr lang="en-US"/>
              <a:t>Quality of Education and Family Engagement Survey</a:t>
            </a:r>
            <a:endParaRPr/>
          </a:p>
        </p:txBody>
      </p:sp>
      <p:sp>
        <p:nvSpPr>
          <p:cNvPr id="130" name="Google Shape;130;g26e233de379_0_0"/>
          <p:cNvSpPr txBox="1">
            <a:spLocks noGrp="1"/>
          </p:cNvSpPr>
          <p:nvPr>
            <p:ph type="body" idx="1"/>
          </p:nvPr>
        </p:nvSpPr>
        <p:spPr>
          <a:xfrm>
            <a:off x="457200" y="1417650"/>
            <a:ext cx="8229600" cy="5311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360"/>
              </a:spcBef>
              <a:spcAft>
                <a:spcPts val="0"/>
              </a:spcAft>
              <a:buSzPts val="1800"/>
              <a:buNone/>
            </a:pPr>
            <a:endParaRPr sz="2800">
              <a:solidFill>
                <a:srgbClr val="FF0000"/>
              </a:solidFill>
              <a:latin typeface="Arial"/>
              <a:ea typeface="Arial"/>
              <a:cs typeface="Arial"/>
              <a:sym typeface="Arial"/>
            </a:endParaRPr>
          </a:p>
          <a:p>
            <a:pPr marL="342900" lvl="0" indent="-342900" algn="l" rtl="0">
              <a:lnSpc>
                <a:spcPct val="100000"/>
              </a:lnSpc>
              <a:spcBef>
                <a:spcPts val="0"/>
              </a:spcBef>
              <a:spcAft>
                <a:spcPts val="0"/>
              </a:spcAft>
              <a:buClr>
                <a:srgbClr val="FF0000"/>
              </a:buClr>
              <a:buSzPts val="3200"/>
              <a:buChar char="•"/>
            </a:pPr>
            <a:r>
              <a:rPr lang="en-US" sz="2800">
                <a:solidFill>
                  <a:srgbClr val="FF0000"/>
                </a:solidFill>
                <a:latin typeface="Arial"/>
                <a:ea typeface="Arial"/>
                <a:cs typeface="Arial"/>
                <a:sym typeface="Arial"/>
              </a:rPr>
              <a:t>The Quality of Education and Family Engagement survey is a tool meant to provide the school with information on how better to serve our families. </a:t>
            </a:r>
            <a:endParaRPr/>
          </a:p>
          <a:p>
            <a:pPr marL="342900" lvl="0" indent="-139700" algn="l" rtl="0">
              <a:lnSpc>
                <a:spcPct val="100000"/>
              </a:lnSpc>
              <a:spcBef>
                <a:spcPts val="0"/>
              </a:spcBef>
              <a:spcAft>
                <a:spcPts val="0"/>
              </a:spcAft>
              <a:buClr>
                <a:srgbClr val="FF0000"/>
              </a:buClr>
              <a:buSzPts val="3200"/>
              <a:buNone/>
            </a:pPr>
            <a:endParaRPr sz="2800">
              <a:solidFill>
                <a:srgbClr val="FF0000"/>
              </a:solidFill>
              <a:latin typeface="Arial"/>
              <a:ea typeface="Arial"/>
              <a:cs typeface="Arial"/>
              <a:sym typeface="Arial"/>
            </a:endParaRPr>
          </a:p>
          <a:p>
            <a:pPr marL="342900" lvl="0" indent="-317500" algn="l" rtl="0">
              <a:lnSpc>
                <a:spcPct val="100000"/>
              </a:lnSpc>
              <a:spcBef>
                <a:spcPts val="0"/>
              </a:spcBef>
              <a:spcAft>
                <a:spcPts val="0"/>
              </a:spcAft>
              <a:buClr>
                <a:srgbClr val="FF0000"/>
              </a:buClr>
              <a:buSzPts val="2800"/>
              <a:buFont typeface="Arial"/>
              <a:buChar char="•"/>
            </a:pPr>
            <a:r>
              <a:rPr lang="en-US" sz="2800">
                <a:solidFill>
                  <a:srgbClr val="FF0000"/>
                </a:solidFill>
                <a:latin typeface="Arial"/>
                <a:ea typeface="Arial"/>
                <a:cs typeface="Arial"/>
                <a:sym typeface="Arial"/>
              </a:rPr>
              <a:t>The survey is sent out by the principal each year. </a:t>
            </a:r>
            <a:endParaRPr/>
          </a:p>
          <a:p>
            <a:pPr marL="342900" lvl="0" indent="-139700" algn="l" rtl="0">
              <a:lnSpc>
                <a:spcPct val="100000"/>
              </a:lnSpc>
              <a:spcBef>
                <a:spcPts val="0"/>
              </a:spcBef>
              <a:spcAft>
                <a:spcPts val="0"/>
              </a:spcAft>
              <a:buClr>
                <a:srgbClr val="FF0000"/>
              </a:buClr>
              <a:buSzPts val="2800"/>
              <a:buFont typeface="Arial"/>
              <a:buNone/>
            </a:pPr>
            <a:endParaRPr sz="2800">
              <a:solidFill>
                <a:srgbClr val="FF0000"/>
              </a:solidFill>
              <a:latin typeface="Arial"/>
              <a:ea typeface="Arial"/>
              <a:cs typeface="Arial"/>
              <a:sym typeface="Arial"/>
            </a:endParaRPr>
          </a:p>
          <a:p>
            <a:pPr marL="342900" lvl="0" indent="-317500" algn="l" rtl="0">
              <a:lnSpc>
                <a:spcPct val="100000"/>
              </a:lnSpc>
              <a:spcBef>
                <a:spcPts val="0"/>
              </a:spcBef>
              <a:spcAft>
                <a:spcPts val="0"/>
              </a:spcAft>
              <a:buClr>
                <a:srgbClr val="FF0000"/>
              </a:buClr>
              <a:buSzPts val="2800"/>
              <a:buFont typeface="Arial"/>
              <a:buChar char="•"/>
            </a:pPr>
            <a:r>
              <a:rPr lang="en-US" sz="2800">
                <a:solidFill>
                  <a:srgbClr val="FF0000"/>
                </a:solidFill>
                <a:latin typeface="Arial"/>
                <a:ea typeface="Arial"/>
                <a:cs typeface="Arial"/>
                <a:sym typeface="Arial"/>
              </a:rPr>
              <a:t>Please look for this survey invitation in your personal email and complete it this coming spring. </a:t>
            </a:r>
            <a:endParaRPr sz="2800">
              <a:solidFill>
                <a:srgbClr val="FF0000"/>
              </a:solidFill>
              <a:latin typeface="Arial"/>
              <a:ea typeface="Arial"/>
              <a:cs typeface="Arial"/>
              <a:sym typeface="Arial"/>
            </a:endParaRPr>
          </a:p>
          <a:p>
            <a:pPr marL="0" lvl="0" indent="0" algn="l" rtl="0">
              <a:lnSpc>
                <a:spcPct val="100000"/>
              </a:lnSpc>
              <a:spcBef>
                <a:spcPts val="0"/>
              </a:spcBef>
              <a:spcAft>
                <a:spcPts val="0"/>
              </a:spcAft>
              <a:buSzPts val="1800"/>
              <a:buNone/>
            </a:pPr>
            <a:endParaRPr sz="2800">
              <a:solidFill>
                <a:srgbClr val="FF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4"/>
          <p:cNvSpPr txBox="1">
            <a:spLocks noGrp="1"/>
          </p:cNvSpPr>
          <p:nvPr>
            <p:ph type="title"/>
          </p:nvPr>
        </p:nvSpPr>
        <p:spPr>
          <a:xfrm>
            <a:off x="457200" y="274638"/>
            <a:ext cx="8229600" cy="487362"/>
          </a:xfrm>
          <a:prstGeom prst="rect">
            <a:avLst/>
          </a:prstGeom>
          <a:noFill/>
          <a:ln>
            <a:noFill/>
          </a:ln>
        </p:spPr>
        <p:txBody>
          <a:bodyPr spcFirstLastPara="1" wrap="square" lIns="91425" tIns="45700" rIns="91425" bIns="45700" anchor="ctr" anchorCtr="0">
            <a:normAutofit fontScale="90000"/>
          </a:bodyPr>
          <a:lstStyle/>
          <a:p>
            <a:pPr lvl="0">
              <a:buClr>
                <a:srgbClr val="000099"/>
              </a:buClr>
              <a:buSzPct val="100000"/>
            </a:pPr>
            <a:br>
              <a:rPr lang="en-US" sz="2000" dirty="0">
                <a:solidFill>
                  <a:srgbClr val="000099"/>
                </a:solidFill>
                <a:latin typeface="Arial Black"/>
                <a:ea typeface="Arial Black"/>
                <a:cs typeface="Arial Black"/>
                <a:sym typeface="Arial Black"/>
              </a:rPr>
            </a:br>
            <a:br>
              <a:rPr lang="en-US" sz="2000" dirty="0">
                <a:solidFill>
                  <a:srgbClr val="000099"/>
                </a:solidFill>
                <a:latin typeface="Arial Black"/>
                <a:ea typeface="Arial Black"/>
                <a:cs typeface="Arial Black"/>
                <a:sym typeface="Arial Black"/>
              </a:rPr>
            </a:br>
            <a:r>
              <a:rPr lang="en-US" sz="2000" dirty="0">
                <a:solidFill>
                  <a:srgbClr val="000099"/>
                </a:solidFill>
                <a:latin typeface="Arial Black"/>
                <a:ea typeface="Arial Black"/>
                <a:cs typeface="Arial Black"/>
                <a:sym typeface="Arial Black"/>
              </a:rPr>
              <a:t>Title I Requirements at </a:t>
            </a:r>
            <a:r>
              <a:rPr lang="en-US" sz="2000" b="1" u="sng" dirty="0" err="1"/>
              <a:t>Atrisco</a:t>
            </a:r>
            <a:r>
              <a:rPr lang="en-US" sz="2000" b="1" u="sng" dirty="0"/>
              <a:t> Heritage Academy High School</a:t>
            </a:r>
            <a:br>
              <a:rPr lang="en-US" dirty="0">
                <a:solidFill>
                  <a:srgbClr val="000099"/>
                </a:solidFill>
                <a:latin typeface="Arial Black"/>
                <a:ea typeface="Arial Black"/>
                <a:cs typeface="Arial Black"/>
                <a:sym typeface="Arial Black"/>
              </a:rPr>
            </a:br>
            <a:endParaRPr dirty="0"/>
          </a:p>
        </p:txBody>
      </p:sp>
      <p:sp>
        <p:nvSpPr>
          <p:cNvPr id="137" name="Google Shape;137;p4"/>
          <p:cNvSpPr txBox="1">
            <a:spLocks noGrp="1"/>
          </p:cNvSpPr>
          <p:nvPr>
            <p:ph type="body" idx="1"/>
          </p:nvPr>
        </p:nvSpPr>
        <p:spPr>
          <a:xfrm>
            <a:off x="381000" y="609600"/>
            <a:ext cx="8458200" cy="6096000"/>
          </a:xfrm>
          <a:prstGeom prst="rect">
            <a:avLst/>
          </a:prstGeom>
          <a:noFill/>
          <a:ln>
            <a:noFill/>
          </a:ln>
        </p:spPr>
        <p:txBody>
          <a:bodyPr spcFirstLastPara="1" wrap="square" lIns="91425" tIns="45700" rIns="91425" bIns="45700" anchor="t" anchorCtr="0">
            <a:normAutofit fontScale="92500" lnSpcReduction="20000"/>
          </a:bodyPr>
          <a:lstStyle/>
          <a:p>
            <a:pPr marL="342900" lvl="0" indent="-228600" algn="l" rtl="0">
              <a:lnSpc>
                <a:spcPct val="100000"/>
              </a:lnSpc>
              <a:spcBef>
                <a:spcPts val="0"/>
              </a:spcBef>
              <a:spcAft>
                <a:spcPts val="0"/>
              </a:spcAft>
              <a:buClr>
                <a:schemeClr val="dk1"/>
              </a:buClr>
              <a:buSzPct val="100000"/>
              <a:buFont typeface="Noto Sans Symbols"/>
              <a:buNone/>
            </a:pPr>
            <a:endParaRPr sz="1800"/>
          </a:p>
          <a:p>
            <a:pPr marL="342900" lvl="0" indent="-354124" algn="l" rtl="0">
              <a:lnSpc>
                <a:spcPct val="100000"/>
              </a:lnSpc>
              <a:spcBef>
                <a:spcPts val="360"/>
              </a:spcBef>
              <a:spcAft>
                <a:spcPts val="0"/>
              </a:spcAft>
              <a:buClr>
                <a:schemeClr val="dk1"/>
              </a:buClr>
              <a:buSzPct val="100000"/>
              <a:buFont typeface="Noto Sans Symbols"/>
              <a:buChar char="❑"/>
            </a:pPr>
            <a:r>
              <a:rPr lang="en-US" sz="2350" b="1"/>
              <a:t>Hold a Title I Annual Meeting. </a:t>
            </a:r>
            <a:endParaRPr sz="3750" b="1"/>
          </a:p>
          <a:p>
            <a:pPr marL="342900" lvl="0" indent="-354124" algn="l" rtl="0">
              <a:lnSpc>
                <a:spcPct val="100000"/>
              </a:lnSpc>
              <a:spcBef>
                <a:spcPts val="360"/>
              </a:spcBef>
              <a:spcAft>
                <a:spcPts val="0"/>
              </a:spcAft>
              <a:buClr>
                <a:schemeClr val="dk1"/>
              </a:buClr>
              <a:buSzPct val="100000"/>
              <a:buFont typeface="Noto Sans Symbols"/>
              <a:buChar char="❑"/>
            </a:pPr>
            <a:r>
              <a:rPr lang="en-US" sz="2350" b="1"/>
              <a:t>Inform families of their right to request teacher and educational assistant qualifications using the Parent Right to Know Notification Letter.</a:t>
            </a:r>
            <a:endParaRPr sz="3750" b="1"/>
          </a:p>
          <a:p>
            <a:pPr marL="342900" lvl="0" indent="-354124" algn="l" rtl="0">
              <a:lnSpc>
                <a:spcPct val="100000"/>
              </a:lnSpc>
              <a:spcBef>
                <a:spcPts val="360"/>
              </a:spcBef>
              <a:spcAft>
                <a:spcPts val="0"/>
              </a:spcAft>
              <a:buClr>
                <a:schemeClr val="dk1"/>
              </a:buClr>
              <a:buSzPct val="100000"/>
              <a:buFont typeface="Noto Sans Symbols"/>
              <a:buChar char="❑"/>
            </a:pPr>
            <a:r>
              <a:rPr lang="en-US" sz="2350" b="1"/>
              <a:t>Inform families of their right to know and be involved in the Title I Regular Budget, Title I Family Engagement budget and development of the Title I program Plan called the 90 Day Plan.</a:t>
            </a:r>
            <a:endParaRPr sz="3750" b="1"/>
          </a:p>
          <a:p>
            <a:pPr marL="342900" lvl="0" indent="-354124" algn="l" rtl="0">
              <a:lnSpc>
                <a:spcPct val="100000"/>
              </a:lnSpc>
              <a:spcBef>
                <a:spcPts val="360"/>
              </a:spcBef>
              <a:spcAft>
                <a:spcPts val="0"/>
              </a:spcAft>
              <a:buClr>
                <a:schemeClr val="dk1"/>
              </a:buClr>
              <a:buSzPct val="100000"/>
              <a:buFont typeface="Noto Sans Symbols"/>
              <a:buChar char="❑"/>
            </a:pPr>
            <a:r>
              <a:rPr lang="en-US" sz="2350" b="1"/>
              <a:t>Annual revision of School Family Engagement Policy and School Parent Compact  which has to be completed with the participation of families.</a:t>
            </a:r>
            <a:endParaRPr sz="3750" b="1"/>
          </a:p>
          <a:p>
            <a:pPr marL="342900" lvl="0" indent="-354124" algn="l" rtl="0">
              <a:lnSpc>
                <a:spcPct val="100000"/>
              </a:lnSpc>
              <a:spcBef>
                <a:spcPts val="360"/>
              </a:spcBef>
              <a:spcAft>
                <a:spcPts val="0"/>
              </a:spcAft>
              <a:buClr>
                <a:schemeClr val="dk1"/>
              </a:buClr>
              <a:buSzPct val="100000"/>
              <a:buFont typeface="Noto Sans Symbols"/>
              <a:buChar char="❑"/>
            </a:pPr>
            <a:r>
              <a:rPr lang="en-US" sz="2350" b="1"/>
              <a:t>Inform families of opportunities to be involved in annually revising the APS District Title I Family Policy.</a:t>
            </a:r>
            <a:endParaRPr sz="3750" b="1"/>
          </a:p>
          <a:p>
            <a:pPr marL="457200" lvl="0" indent="0" algn="l" rtl="0">
              <a:lnSpc>
                <a:spcPct val="100000"/>
              </a:lnSpc>
              <a:spcBef>
                <a:spcPts val="360"/>
              </a:spcBef>
              <a:spcAft>
                <a:spcPts val="0"/>
              </a:spcAft>
              <a:buNone/>
            </a:pPr>
            <a:endParaRPr sz="3750" b="1"/>
          </a:p>
          <a:p>
            <a:pPr marL="914400" lvl="0" indent="0" algn="l" rtl="0">
              <a:lnSpc>
                <a:spcPct val="100000"/>
              </a:lnSpc>
              <a:spcBef>
                <a:spcPts val="320"/>
              </a:spcBef>
              <a:spcAft>
                <a:spcPts val="0"/>
              </a:spcAft>
              <a:buNone/>
            </a:pPr>
            <a:endParaRPr sz="3350" b="1"/>
          </a:p>
          <a:p>
            <a:pPr marL="457200" lvl="1" indent="0" algn="l" rtl="0">
              <a:lnSpc>
                <a:spcPct val="100000"/>
              </a:lnSpc>
              <a:spcBef>
                <a:spcPts val="320"/>
              </a:spcBef>
              <a:spcAft>
                <a:spcPts val="0"/>
              </a:spcAft>
              <a:buClr>
                <a:schemeClr val="dk1"/>
              </a:buClr>
              <a:buSzPct val="100000"/>
              <a:buNone/>
            </a:pPr>
            <a:endParaRPr sz="1600"/>
          </a:p>
          <a:p>
            <a:pPr marL="342900" lvl="0" indent="-228600" algn="l" rtl="0">
              <a:lnSpc>
                <a:spcPct val="100000"/>
              </a:lnSpc>
              <a:spcBef>
                <a:spcPts val="360"/>
              </a:spcBef>
              <a:spcAft>
                <a:spcPts val="0"/>
              </a:spcAft>
              <a:buClr>
                <a:schemeClr val="dk1"/>
              </a:buClr>
              <a:buSzPct val="100000"/>
              <a:buFont typeface="Noto Sans Symbols"/>
              <a:buNone/>
            </a:pPr>
            <a:endParaRPr sz="1800"/>
          </a:p>
          <a:p>
            <a:pPr marL="0" lvl="0" indent="0" algn="ctr" rtl="0">
              <a:lnSpc>
                <a:spcPct val="100000"/>
              </a:lnSpc>
              <a:spcBef>
                <a:spcPts val="640"/>
              </a:spcBef>
              <a:spcAft>
                <a:spcPts val="0"/>
              </a:spcAft>
              <a:buClr>
                <a:srgbClr val="00B050"/>
              </a:buClr>
              <a:buSzPct val="100000"/>
              <a:buNone/>
            </a:pPr>
            <a:r>
              <a:rPr lang="en-US" b="1">
                <a:solidFill>
                  <a:srgbClr val="00B050"/>
                </a:solidFill>
                <a:latin typeface="Federo"/>
                <a:ea typeface="Federo"/>
                <a:cs typeface="Federo"/>
                <a:sym typeface="Federo"/>
              </a:rPr>
              <a:t>Need more details?</a:t>
            </a:r>
            <a:endParaRPr/>
          </a:p>
          <a:p>
            <a:pPr marL="342900" lvl="0" indent="-139700" algn="ctr" rtl="0">
              <a:lnSpc>
                <a:spcPct val="100000"/>
              </a:lnSpc>
              <a:spcBef>
                <a:spcPts val="640"/>
              </a:spcBef>
              <a:spcAft>
                <a:spcPts val="0"/>
              </a:spcAft>
              <a:buClr>
                <a:schemeClr val="dk1"/>
              </a:buClr>
              <a:buSzPct val="100000"/>
              <a:buNone/>
            </a:pPr>
            <a:endParaRPr/>
          </a:p>
        </p:txBody>
      </p:sp>
      <p:pic>
        <p:nvPicPr>
          <p:cNvPr id="138" name="Google Shape;138;p4"/>
          <p:cNvPicPr preferRelativeResize="0"/>
          <p:nvPr/>
        </p:nvPicPr>
        <p:blipFill rotWithShape="1">
          <a:blip r:embed="rId3">
            <a:alphaModFix/>
          </a:blip>
          <a:srcRect/>
          <a:stretch/>
        </p:blipFill>
        <p:spPr>
          <a:xfrm>
            <a:off x="7391400" y="4955544"/>
            <a:ext cx="1476168" cy="16288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8"/>
                                        </p:tgtEl>
                                        <p:attrNameLst>
                                          <p:attrName>style.visibility</p:attrName>
                                        </p:attrNameLst>
                                      </p:cBhvr>
                                      <p:to>
                                        <p:strVal val="visible"/>
                                      </p:to>
                                    </p:set>
                                    <p:animEffect transition="in" filter="fade">
                                      <p:cBhvr>
                                        <p:cTn id="7" dur="2000"/>
                                        <p:tgtEl>
                                          <p:spTgt spid="13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5"/>
          <p:cNvSpPr txBox="1"/>
          <p:nvPr/>
        </p:nvSpPr>
        <p:spPr>
          <a:xfrm>
            <a:off x="381000" y="228621"/>
            <a:ext cx="8077200" cy="369291"/>
          </a:xfrm>
          <a:prstGeom prst="rect">
            <a:avLst/>
          </a:prstGeom>
          <a:solidFill>
            <a:schemeClr val="lt1"/>
          </a:solidFill>
          <a:ln>
            <a:noFill/>
          </a:ln>
        </p:spPr>
        <p:txBody>
          <a:bodyPr spcFirstLastPara="1" wrap="square" lIns="91425" tIns="45700" rIns="91425" bIns="45700" anchor="ctr" anchorCtr="0">
            <a:spAutoFit/>
          </a:bodyPr>
          <a:lstStyle/>
          <a:p>
            <a:pPr lvl="0">
              <a:buSzPts val="1800"/>
            </a:pPr>
            <a:r>
              <a:rPr lang="en-US" sz="1800" b="0" i="0" u="none" strike="noStrike" cap="none" dirty="0">
                <a:solidFill>
                  <a:srgbClr val="000099"/>
                </a:solidFill>
                <a:latin typeface="Arial Black"/>
                <a:ea typeface="Arial Black"/>
                <a:cs typeface="Arial Black"/>
                <a:sym typeface="Arial Black"/>
              </a:rPr>
              <a:t>Title I funds at </a:t>
            </a:r>
            <a:r>
              <a:rPr lang="en-US" sz="1800" b="1" u="sng" dirty="0" err="1"/>
              <a:t>Atrisco</a:t>
            </a:r>
            <a:r>
              <a:rPr lang="en-US" sz="1800" b="1" u="sng" dirty="0"/>
              <a:t> Heritage Academy High School </a:t>
            </a:r>
            <a:r>
              <a:rPr lang="en-US" sz="1800" b="0" i="0" u="none" strike="noStrike" cap="none" dirty="0">
                <a:solidFill>
                  <a:srgbClr val="000099"/>
                </a:solidFill>
                <a:latin typeface="Arial Black"/>
                <a:ea typeface="Arial Black"/>
                <a:cs typeface="Arial Black"/>
                <a:sym typeface="Arial Black"/>
              </a:rPr>
              <a:t>for SY</a:t>
            </a:r>
            <a:endParaRPr sz="1400" b="0" i="0" u="none" strike="noStrike" cap="none" dirty="0">
              <a:solidFill>
                <a:srgbClr val="000000"/>
              </a:solidFill>
              <a:latin typeface="Arial"/>
              <a:ea typeface="Arial"/>
              <a:cs typeface="Arial"/>
              <a:sym typeface="Arial"/>
            </a:endParaRPr>
          </a:p>
        </p:txBody>
      </p:sp>
      <p:sp>
        <p:nvSpPr>
          <p:cNvPr id="145" name="Google Shape;145;p5"/>
          <p:cNvSpPr txBox="1"/>
          <p:nvPr/>
        </p:nvSpPr>
        <p:spPr>
          <a:xfrm>
            <a:off x="461683" y="1042194"/>
            <a:ext cx="8077200" cy="2031285"/>
          </a:xfrm>
          <a:prstGeom prst="rect">
            <a:avLst/>
          </a:prstGeom>
          <a:noFill/>
          <a:ln>
            <a:noFill/>
          </a:ln>
        </p:spPr>
        <p:txBody>
          <a:bodyPr spcFirstLastPara="1" wrap="square" lIns="91425" tIns="45700" rIns="91425" bIns="45700" anchor="ctr" anchorCtr="0">
            <a:spAutoFit/>
          </a:bodyPr>
          <a:lstStyle/>
          <a:p>
            <a:pPr marL="285750" indent="-285750" fontAlgn="base">
              <a:buFont typeface="Arial" panose="020B0604020202020204" pitchFamily="34" charset="0"/>
              <a:buChar char="•"/>
            </a:pPr>
            <a:r>
              <a:rPr lang="en-US" sz="1800" dirty="0"/>
              <a:t>Workshops/Classes for parents/guardians related to improving your student’s academic performance</a:t>
            </a:r>
          </a:p>
          <a:p>
            <a:pPr marL="285750" indent="-285750" fontAlgn="base">
              <a:buFont typeface="Arial" panose="020B0604020202020204" pitchFamily="34" charset="0"/>
              <a:buChar char="•"/>
            </a:pPr>
            <a:r>
              <a:rPr lang="en-US" sz="1800" dirty="0"/>
              <a:t>Communication with parents</a:t>
            </a:r>
          </a:p>
          <a:p>
            <a:pPr marL="285750" indent="-285750" fontAlgn="base">
              <a:buFont typeface="Arial" panose="020B0604020202020204" pitchFamily="34" charset="0"/>
              <a:buChar char="•"/>
            </a:pPr>
            <a:r>
              <a:rPr lang="en-US" sz="1800" dirty="0"/>
              <a:t>Supplies and equipment for a parent center</a:t>
            </a:r>
          </a:p>
          <a:p>
            <a:pPr marL="285750" indent="-285750" fontAlgn="base">
              <a:buFont typeface="Arial" panose="020B0604020202020204" pitchFamily="34" charset="0"/>
              <a:buChar char="•"/>
            </a:pPr>
            <a:r>
              <a:rPr lang="en-US" sz="1800" dirty="0"/>
              <a:t>Materials and books for curriculum nights (Reading, Math, Science, Family Fun Night) Snacks for parent meetings</a:t>
            </a:r>
          </a:p>
          <a:p>
            <a:pPr marL="285750" indent="-285750" fontAlgn="base">
              <a:buFont typeface="Arial" panose="020B0604020202020204" pitchFamily="34" charset="0"/>
              <a:buChar char="•"/>
            </a:pPr>
            <a:r>
              <a:rPr lang="en-US" sz="1800" dirty="0"/>
              <a:t>Volunteer background checks</a:t>
            </a:r>
            <a:endParaRPr lang="en-US" dirty="0"/>
          </a:p>
        </p:txBody>
      </p:sp>
      <p:pic>
        <p:nvPicPr>
          <p:cNvPr id="146" name="Google Shape;146;p5"/>
          <p:cNvPicPr preferRelativeResize="0"/>
          <p:nvPr/>
        </p:nvPicPr>
        <p:blipFill rotWithShape="1">
          <a:blip r:embed="rId3">
            <a:alphaModFix/>
          </a:blip>
          <a:srcRect/>
          <a:stretch/>
        </p:blipFill>
        <p:spPr>
          <a:xfrm>
            <a:off x="609600" y="5105400"/>
            <a:ext cx="2286740" cy="1339850"/>
          </a:xfrm>
          <a:prstGeom prst="rect">
            <a:avLst/>
          </a:prstGeom>
          <a:noFill/>
          <a:ln>
            <a:noFill/>
          </a:ln>
        </p:spPr>
      </p:pic>
      <p:pic>
        <p:nvPicPr>
          <p:cNvPr id="147" name="Google Shape;147;p5"/>
          <p:cNvPicPr preferRelativeResize="0"/>
          <p:nvPr/>
        </p:nvPicPr>
        <p:blipFill rotWithShape="1">
          <a:blip r:embed="rId4">
            <a:alphaModFix/>
          </a:blip>
          <a:srcRect/>
          <a:stretch/>
        </p:blipFill>
        <p:spPr>
          <a:xfrm>
            <a:off x="6553200" y="4578350"/>
            <a:ext cx="2237887" cy="1866900"/>
          </a:xfrm>
          <a:prstGeom prst="rect">
            <a:avLst/>
          </a:prstGeom>
          <a:noFill/>
          <a:ln>
            <a:noFill/>
          </a:ln>
        </p:spPr>
      </p:pic>
      <p:sp>
        <p:nvSpPr>
          <p:cNvPr id="148" name="Google Shape;148;p5"/>
          <p:cNvSpPr txBox="1"/>
          <p:nvPr/>
        </p:nvSpPr>
        <p:spPr>
          <a:xfrm>
            <a:off x="7423516" y="225857"/>
            <a:ext cx="153951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0" u="none" strike="noStrike" cap="none" dirty="0">
                <a:solidFill>
                  <a:srgbClr val="000099"/>
                </a:solidFill>
                <a:latin typeface="Arial Black"/>
                <a:ea typeface="Arial Black"/>
                <a:cs typeface="Arial Black"/>
                <a:sym typeface="Arial Black"/>
              </a:rPr>
              <a:t>202</a:t>
            </a:r>
            <a:r>
              <a:rPr lang="en-US" sz="1800" dirty="0">
                <a:solidFill>
                  <a:srgbClr val="000099"/>
                </a:solidFill>
                <a:latin typeface="Arial Black"/>
                <a:ea typeface="Arial Black"/>
                <a:cs typeface="Arial Black"/>
                <a:sym typeface="Arial Black"/>
              </a:rPr>
              <a:t>6</a:t>
            </a:r>
            <a:r>
              <a:rPr lang="en-US" sz="1800" b="0" i="0" u="none" strike="noStrike" cap="none" dirty="0">
                <a:solidFill>
                  <a:srgbClr val="000099"/>
                </a:solidFill>
                <a:latin typeface="Arial Black"/>
                <a:ea typeface="Arial Black"/>
                <a:cs typeface="Arial Black"/>
                <a:sym typeface="Arial Black"/>
              </a:rPr>
              <a:t>-202</a:t>
            </a:r>
            <a:r>
              <a:rPr lang="en-US" sz="1800" dirty="0">
                <a:solidFill>
                  <a:srgbClr val="000099"/>
                </a:solidFill>
                <a:latin typeface="Arial Black"/>
                <a:ea typeface="Arial Black"/>
                <a:cs typeface="Arial Black"/>
                <a:sym typeface="Arial Black"/>
              </a:rPr>
              <a:t>7</a:t>
            </a:r>
            <a:endParaRPr sz="1800" b="0" i="0" u="none" strike="noStrike" cap="none" dirty="0">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45"/>
                                        </p:tgtEl>
                                        <p:attrNameLst>
                                          <p:attrName>style.visibility</p:attrName>
                                        </p:attrNameLst>
                                      </p:cBhvr>
                                      <p:to>
                                        <p:strVal val="visible"/>
                                      </p:to>
                                    </p:set>
                                    <p:anim calcmode="lin" valueType="num">
                                      <p:cBhvr additive="base">
                                        <p:cTn id="7" dur="500"/>
                                        <p:tgtEl>
                                          <p:spTgt spid="145"/>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7"/>
                                        </p:tgtEl>
                                        <p:attrNameLst>
                                          <p:attrName>style.visibility</p:attrName>
                                        </p:attrNameLst>
                                      </p:cBhvr>
                                      <p:to>
                                        <p:strVal val="visible"/>
                                      </p:to>
                                    </p:set>
                                    <p:animEffect transition="in" filter="fade">
                                      <p:cBhvr>
                                        <p:cTn id="12" dur="2000"/>
                                        <p:tgtEl>
                                          <p:spTgt spid="147"/>
                                        </p:tgtEl>
                                      </p:cBhvr>
                                    </p:animEffect>
                                  </p:childTnLst>
                                </p:cTn>
                              </p:par>
                              <p:par>
                                <p:cTn id="13" presetID="10" presetClass="entr" presetSubtype="0" fill="hold" nodeType="withEffect">
                                  <p:stCondLst>
                                    <p:cond delay="0"/>
                                  </p:stCondLst>
                                  <p:childTnLst>
                                    <p:set>
                                      <p:cBhvr>
                                        <p:cTn id="14" dur="1" fill="hold">
                                          <p:stCondLst>
                                            <p:cond delay="0"/>
                                          </p:stCondLst>
                                        </p:cTn>
                                        <p:tgtEl>
                                          <p:spTgt spid="146"/>
                                        </p:tgtEl>
                                        <p:attrNameLst>
                                          <p:attrName>style.visibility</p:attrName>
                                        </p:attrNameLst>
                                      </p:cBhvr>
                                      <p:to>
                                        <p:strVal val="visible"/>
                                      </p:to>
                                    </p:set>
                                    <p:animEffect transition="in" filter="fade">
                                      <p:cBhvr>
                                        <p:cTn id="15" dur="20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6"/>
          <p:cNvSpPr txBox="1"/>
          <p:nvPr/>
        </p:nvSpPr>
        <p:spPr>
          <a:xfrm>
            <a:off x="381000" y="90101"/>
            <a:ext cx="8077200" cy="64633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99"/>
              </a:solidFill>
              <a:latin typeface="Arial Black"/>
              <a:ea typeface="Arial Black"/>
              <a:cs typeface="Arial Black"/>
              <a:sym typeface="Arial Black"/>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99"/>
                </a:solidFill>
                <a:latin typeface="Arial Black"/>
                <a:ea typeface="Arial Black"/>
                <a:cs typeface="Arial Black"/>
                <a:sym typeface="Arial Black"/>
              </a:rPr>
              <a:t>Title I Family Engagement</a:t>
            </a:r>
            <a:endParaRPr sz="1400" b="0" i="0" u="none" strike="noStrike" cap="none">
              <a:solidFill>
                <a:srgbClr val="000000"/>
              </a:solidFill>
              <a:latin typeface="Arial"/>
              <a:ea typeface="Arial"/>
              <a:cs typeface="Arial"/>
              <a:sym typeface="Arial"/>
            </a:endParaRPr>
          </a:p>
        </p:txBody>
      </p:sp>
      <p:sp>
        <p:nvSpPr>
          <p:cNvPr id="155" name="Google Shape;155;p6"/>
          <p:cNvSpPr txBox="1"/>
          <p:nvPr/>
        </p:nvSpPr>
        <p:spPr>
          <a:xfrm>
            <a:off x="381000" y="522283"/>
            <a:ext cx="8077200" cy="954067"/>
          </a:xfrm>
          <a:prstGeom prst="rect">
            <a:avLst/>
          </a:prstGeom>
          <a:noFill/>
          <a:ln>
            <a:noFill/>
          </a:ln>
        </p:spPr>
        <p:txBody>
          <a:bodyPr spcFirstLastPara="1" wrap="square" lIns="91425" tIns="45700" rIns="91425" bIns="45700" anchor="ctr" anchorCtr="0">
            <a:spAutoFit/>
          </a:bodyPr>
          <a:lstStyle/>
          <a:p>
            <a:pPr marL="285750" marR="0" lvl="0" indent="-171450" algn="l" rtl="0">
              <a:lnSpc>
                <a:spcPct val="100000"/>
              </a:lnSpc>
              <a:spcBef>
                <a:spcPts val="0"/>
              </a:spcBef>
              <a:spcAft>
                <a:spcPts val="0"/>
              </a:spcAft>
              <a:buClr>
                <a:schemeClr val="dk1"/>
              </a:buClr>
              <a:buSzPts val="1800"/>
              <a:buFont typeface="Noto Sans Symbols"/>
              <a:buNone/>
            </a:pPr>
            <a:endParaRPr sz="1800" b="0" i="0" u="none" strike="noStrike" cap="none" dirty="0">
              <a:solidFill>
                <a:srgbClr val="FF0000"/>
              </a:solidFill>
              <a:latin typeface="Calibri"/>
              <a:ea typeface="Calibri"/>
              <a:cs typeface="Calibri"/>
              <a:sym typeface="Calibri"/>
            </a:endParaRPr>
          </a:p>
          <a:p>
            <a:pPr marL="285750" lvl="0" indent="-285750">
              <a:buClr>
                <a:srgbClr val="FF0000"/>
              </a:buClr>
              <a:buSzPts val="1800"/>
              <a:buFont typeface="Noto Sans Symbols"/>
              <a:buChar char="❑"/>
            </a:pPr>
            <a:r>
              <a:rPr lang="en-US" sz="1800" b="1" u="sng" dirty="0" err="1"/>
              <a:t>Atrisco</a:t>
            </a:r>
            <a:r>
              <a:rPr lang="en-US" sz="1800" b="1" u="sng" dirty="0"/>
              <a:t> Heritage Academy High School </a:t>
            </a:r>
            <a:r>
              <a:rPr lang="en-US" sz="1800" b="1" i="0" u="none" strike="noStrike" cap="none" dirty="0">
                <a:solidFill>
                  <a:schemeClr val="dk1"/>
                </a:solidFill>
                <a:latin typeface="Calibri"/>
                <a:ea typeface="Calibri"/>
                <a:cs typeface="Calibri"/>
                <a:sym typeface="Calibri"/>
              </a:rPr>
              <a:t>receives </a:t>
            </a:r>
            <a:r>
              <a:rPr lang="en-US" sz="1800" b="1" i="0" u="none" strike="noStrike" cap="none" dirty="0">
                <a:solidFill>
                  <a:srgbClr val="FF0000"/>
                </a:solidFill>
                <a:latin typeface="Calibri"/>
                <a:ea typeface="Calibri"/>
                <a:cs typeface="Calibri"/>
                <a:sym typeface="Calibri"/>
              </a:rPr>
              <a:t>$10,187.00 </a:t>
            </a:r>
            <a:r>
              <a:rPr lang="en-US" sz="1800" b="1" i="0" u="none" strike="noStrike" cap="none" dirty="0">
                <a:solidFill>
                  <a:schemeClr val="dk1"/>
                </a:solidFill>
                <a:latin typeface="Calibri"/>
                <a:ea typeface="Calibri"/>
                <a:cs typeface="Calibri"/>
                <a:sym typeface="Calibri"/>
              </a:rPr>
              <a:t>in the Title I budget for Family Engagement.</a:t>
            </a:r>
            <a:endParaRPr dirty="0"/>
          </a:p>
        </p:txBody>
      </p:sp>
      <p:sp>
        <p:nvSpPr>
          <p:cNvPr id="156" name="Google Shape;156;p6"/>
          <p:cNvSpPr txBox="1"/>
          <p:nvPr/>
        </p:nvSpPr>
        <p:spPr>
          <a:xfrm>
            <a:off x="381000" y="1529250"/>
            <a:ext cx="8077200" cy="923289"/>
          </a:xfrm>
          <a:prstGeom prst="rect">
            <a:avLst/>
          </a:prstGeom>
          <a:noFill/>
          <a:ln>
            <a:noFill/>
          </a:ln>
        </p:spPr>
        <p:txBody>
          <a:bodyPr spcFirstLastPara="1" wrap="square" lIns="91425" tIns="45700" rIns="91425" bIns="45700" anchor="ctr" anchorCtr="0">
            <a:spAutoFit/>
          </a:bodyPr>
          <a:lstStyle/>
          <a:p>
            <a:pPr marL="285750" marR="0" lvl="0" indent="-285750" algn="l" rtl="0">
              <a:lnSpc>
                <a:spcPct val="100000"/>
              </a:lnSpc>
              <a:spcBef>
                <a:spcPts val="0"/>
              </a:spcBef>
              <a:spcAft>
                <a:spcPts val="0"/>
              </a:spcAft>
              <a:buClr>
                <a:schemeClr val="dk1"/>
              </a:buClr>
              <a:buSzPts val="1800"/>
              <a:buFont typeface="Noto Sans Symbols"/>
              <a:buChar char="❑"/>
            </a:pPr>
            <a:r>
              <a:rPr lang="en-US" sz="1800" b="1" i="0" u="none" strike="noStrike" cap="none">
                <a:solidFill>
                  <a:schemeClr val="dk1"/>
                </a:solidFill>
                <a:latin typeface="Calibri"/>
                <a:ea typeface="Calibri"/>
                <a:cs typeface="Calibri"/>
                <a:sym typeface="Calibri"/>
              </a:rPr>
              <a:t>These funds come from a 1% set-aside from the APS Title I District budget. 90% of this set-aside goes to the schools to be used for Family Engagement programs.</a:t>
            </a:r>
            <a:endParaRPr sz="1400" b="1" i="0" u="none" strike="noStrike" cap="none">
              <a:solidFill>
                <a:srgbClr val="000000"/>
              </a:solidFill>
              <a:latin typeface="Arial"/>
              <a:ea typeface="Arial"/>
              <a:cs typeface="Arial"/>
              <a:sym typeface="Arial"/>
            </a:endParaRPr>
          </a:p>
        </p:txBody>
      </p:sp>
      <p:sp>
        <p:nvSpPr>
          <p:cNvPr id="157" name="Google Shape;157;p6"/>
          <p:cNvSpPr txBox="1"/>
          <p:nvPr/>
        </p:nvSpPr>
        <p:spPr>
          <a:xfrm>
            <a:off x="342369" y="2773173"/>
            <a:ext cx="8077200" cy="3139281"/>
          </a:xfrm>
          <a:prstGeom prst="rect">
            <a:avLst/>
          </a:prstGeom>
          <a:noFill/>
          <a:ln>
            <a:noFill/>
          </a:ln>
        </p:spPr>
        <p:txBody>
          <a:bodyPr spcFirstLastPara="1" wrap="square" lIns="91425" tIns="45700" rIns="91425" bIns="45700" anchor="ctr" anchorCtr="0">
            <a:spAutoFit/>
          </a:bodyPr>
          <a:lstStyle/>
          <a:p>
            <a:pPr marL="285750" marR="0" lvl="0" indent="-171450" algn="l" rtl="0">
              <a:lnSpc>
                <a:spcPct val="100000"/>
              </a:lnSpc>
              <a:spcBef>
                <a:spcPts val="0"/>
              </a:spcBef>
              <a:spcAft>
                <a:spcPts val="0"/>
              </a:spcAft>
              <a:buClr>
                <a:schemeClr val="dk1"/>
              </a:buClr>
              <a:buSzPts val="1800"/>
              <a:buFont typeface="Noto Sans Symbols"/>
              <a:buNone/>
            </a:pPr>
            <a:endParaRPr sz="1800" b="0" i="0" u="none" strike="noStrike" cap="none">
              <a:solidFill>
                <a:schemeClr val="dk1"/>
              </a:solidFill>
              <a:latin typeface="Calibri"/>
              <a:ea typeface="Calibri"/>
              <a:cs typeface="Calibri"/>
              <a:sym typeface="Calibri"/>
            </a:endParaRPr>
          </a:p>
          <a:p>
            <a:pPr marL="285750" marR="0" lvl="0" indent="-171450" algn="l" rtl="0">
              <a:lnSpc>
                <a:spcPct val="100000"/>
              </a:lnSpc>
              <a:spcBef>
                <a:spcPts val="0"/>
              </a:spcBef>
              <a:spcAft>
                <a:spcPts val="0"/>
              </a:spcAft>
              <a:buClr>
                <a:schemeClr val="dk1"/>
              </a:buClr>
              <a:buSzPts val="1800"/>
              <a:buFont typeface="Noto Sans Symbols"/>
              <a:buNone/>
            </a:pPr>
            <a:endParaRPr sz="1800" b="0" i="0" u="none" strike="noStrike" cap="none">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chemeClr val="dk1"/>
              </a:buClr>
              <a:buSzPts val="1800"/>
              <a:buFont typeface="Noto Sans Symbols"/>
              <a:buChar char="❑"/>
            </a:pPr>
            <a:r>
              <a:rPr lang="en-US" sz="1800" b="1" i="0" u="none" strike="noStrike" cap="none">
                <a:solidFill>
                  <a:schemeClr val="dk1"/>
                </a:solidFill>
                <a:latin typeface="Calibri"/>
                <a:ea typeface="Calibri"/>
                <a:cs typeface="Calibri"/>
                <a:sym typeface="Calibri"/>
              </a:rPr>
              <a:t>Ways this money can be used are:</a:t>
            </a:r>
            <a:endParaRPr sz="1400" b="1" i="0" u="none" strike="noStrike" cap="none">
              <a:solidFill>
                <a:srgbClr val="000000"/>
              </a:solidFill>
              <a:latin typeface="Arial"/>
              <a:ea typeface="Arial"/>
              <a:cs typeface="Arial"/>
              <a:sym typeface="Arial"/>
            </a:endParaRPr>
          </a:p>
          <a:p>
            <a:pPr marL="742950" marR="0" lvl="0" indent="-285750" algn="l" rtl="0">
              <a:lnSpc>
                <a:spcPct val="100000"/>
              </a:lnSpc>
              <a:spcBef>
                <a:spcPts val="0"/>
              </a:spcBef>
              <a:spcAft>
                <a:spcPts val="0"/>
              </a:spcAft>
              <a:buClr>
                <a:schemeClr val="dk1"/>
              </a:buClr>
              <a:buSzPts val="1800"/>
              <a:buFont typeface="Noto Sans Symbols"/>
              <a:buChar char="❑"/>
            </a:pPr>
            <a:r>
              <a:rPr lang="en-US" sz="1800" b="1" i="0" u="none" strike="noStrike" cap="none">
                <a:solidFill>
                  <a:schemeClr val="dk1"/>
                </a:solidFill>
                <a:latin typeface="Calibri"/>
                <a:ea typeface="Calibri"/>
                <a:cs typeface="Calibri"/>
                <a:sym typeface="Calibri"/>
              </a:rPr>
              <a:t>Workshops/Classes for parents/guardians related to improving your student’s academic performance.</a:t>
            </a:r>
            <a:endParaRPr sz="1400" b="1" i="0" u="none" strike="noStrike" cap="none">
              <a:solidFill>
                <a:srgbClr val="000000"/>
              </a:solidFill>
              <a:latin typeface="Arial"/>
              <a:ea typeface="Arial"/>
              <a:cs typeface="Arial"/>
              <a:sym typeface="Arial"/>
            </a:endParaRPr>
          </a:p>
          <a:p>
            <a:pPr marL="742950" marR="0" lvl="0" indent="-285750" algn="l" rtl="0">
              <a:lnSpc>
                <a:spcPct val="100000"/>
              </a:lnSpc>
              <a:spcBef>
                <a:spcPts val="0"/>
              </a:spcBef>
              <a:spcAft>
                <a:spcPts val="0"/>
              </a:spcAft>
              <a:buClr>
                <a:schemeClr val="dk1"/>
              </a:buClr>
              <a:buSzPts val="1800"/>
              <a:buFont typeface="Noto Sans Symbols"/>
              <a:buChar char="❑"/>
            </a:pPr>
            <a:r>
              <a:rPr lang="en-US" sz="1800" b="1" i="0" u="none" strike="noStrike" cap="none">
                <a:solidFill>
                  <a:schemeClr val="dk1"/>
                </a:solidFill>
                <a:latin typeface="Calibri"/>
                <a:ea typeface="Calibri"/>
                <a:cs typeface="Calibri"/>
                <a:sym typeface="Calibri"/>
              </a:rPr>
              <a:t>Communication with parents.</a:t>
            </a:r>
            <a:endParaRPr sz="1400" b="1" i="0" u="none" strike="noStrike" cap="none">
              <a:solidFill>
                <a:srgbClr val="000000"/>
              </a:solidFill>
              <a:latin typeface="Arial"/>
              <a:ea typeface="Arial"/>
              <a:cs typeface="Arial"/>
              <a:sym typeface="Arial"/>
            </a:endParaRPr>
          </a:p>
          <a:p>
            <a:pPr marL="742950" marR="0" lvl="0" indent="-285750" algn="l" rtl="0">
              <a:lnSpc>
                <a:spcPct val="100000"/>
              </a:lnSpc>
              <a:spcBef>
                <a:spcPts val="0"/>
              </a:spcBef>
              <a:spcAft>
                <a:spcPts val="0"/>
              </a:spcAft>
              <a:buClr>
                <a:schemeClr val="dk1"/>
              </a:buClr>
              <a:buSzPts val="1800"/>
              <a:buFont typeface="Noto Sans Symbols"/>
              <a:buChar char="❑"/>
            </a:pPr>
            <a:r>
              <a:rPr lang="en-US" sz="1800" b="1" i="0" u="none" strike="noStrike" cap="none">
                <a:solidFill>
                  <a:schemeClr val="dk1"/>
                </a:solidFill>
                <a:latin typeface="Calibri"/>
                <a:ea typeface="Calibri"/>
                <a:cs typeface="Calibri"/>
                <a:sym typeface="Calibri"/>
              </a:rPr>
              <a:t>Childcare for meetings.</a:t>
            </a:r>
            <a:endParaRPr sz="1400" b="1" i="0" u="none" strike="noStrike" cap="none">
              <a:solidFill>
                <a:srgbClr val="000000"/>
              </a:solidFill>
              <a:latin typeface="Arial"/>
              <a:ea typeface="Arial"/>
              <a:cs typeface="Arial"/>
              <a:sym typeface="Arial"/>
            </a:endParaRPr>
          </a:p>
          <a:p>
            <a:pPr marL="742950" marR="0" lvl="0" indent="-285750" algn="l" rtl="0">
              <a:lnSpc>
                <a:spcPct val="100000"/>
              </a:lnSpc>
              <a:spcBef>
                <a:spcPts val="0"/>
              </a:spcBef>
              <a:spcAft>
                <a:spcPts val="0"/>
              </a:spcAft>
              <a:buClr>
                <a:schemeClr val="dk1"/>
              </a:buClr>
              <a:buSzPts val="1800"/>
              <a:buFont typeface="Noto Sans Symbols"/>
              <a:buChar char="❑"/>
            </a:pPr>
            <a:r>
              <a:rPr lang="en-US" sz="1800" b="1" i="0" u="none" strike="noStrike" cap="none">
                <a:solidFill>
                  <a:schemeClr val="dk1"/>
                </a:solidFill>
                <a:latin typeface="Calibri"/>
                <a:ea typeface="Calibri"/>
                <a:cs typeface="Calibri"/>
                <a:sym typeface="Calibri"/>
              </a:rPr>
              <a:t>Materials and books for curriculum nights (Reading, Math, Science)</a:t>
            </a:r>
            <a:endParaRPr sz="1400" b="1" i="0" u="none" strike="noStrike" cap="none">
              <a:solidFill>
                <a:srgbClr val="000000"/>
              </a:solidFill>
              <a:latin typeface="Arial"/>
              <a:ea typeface="Arial"/>
              <a:cs typeface="Arial"/>
              <a:sym typeface="Arial"/>
            </a:endParaRPr>
          </a:p>
          <a:p>
            <a:pPr marL="742950" marR="0" lvl="0" indent="-285750" algn="l" rtl="0">
              <a:lnSpc>
                <a:spcPct val="100000"/>
              </a:lnSpc>
              <a:spcBef>
                <a:spcPts val="0"/>
              </a:spcBef>
              <a:spcAft>
                <a:spcPts val="0"/>
              </a:spcAft>
              <a:buClr>
                <a:schemeClr val="dk1"/>
              </a:buClr>
              <a:buSzPts val="1800"/>
              <a:buFont typeface="Noto Sans Symbols"/>
              <a:buChar char="❑"/>
            </a:pPr>
            <a:r>
              <a:rPr lang="en-US" sz="1800" b="1" i="0" u="none" strike="noStrike" cap="none">
                <a:solidFill>
                  <a:schemeClr val="dk1"/>
                </a:solidFill>
                <a:latin typeface="Calibri"/>
                <a:ea typeface="Calibri"/>
                <a:cs typeface="Calibri"/>
                <a:sym typeface="Calibri"/>
              </a:rPr>
              <a:t>Food for parent meetings (snacks or meals that are reasonable and necessary).</a:t>
            </a:r>
            <a:endParaRPr sz="1400" b="1" i="0" u="none" strike="noStrike" cap="none">
              <a:solidFill>
                <a:srgbClr val="000000"/>
              </a:solidFill>
              <a:latin typeface="Arial"/>
              <a:ea typeface="Arial"/>
              <a:cs typeface="Arial"/>
              <a:sym typeface="Arial"/>
            </a:endParaRPr>
          </a:p>
          <a:p>
            <a:pPr marL="742950" marR="0" lvl="0" indent="-285750" algn="l" rtl="0">
              <a:lnSpc>
                <a:spcPct val="100000"/>
              </a:lnSpc>
              <a:spcBef>
                <a:spcPts val="0"/>
              </a:spcBef>
              <a:spcAft>
                <a:spcPts val="0"/>
              </a:spcAft>
              <a:buClr>
                <a:schemeClr val="dk1"/>
              </a:buClr>
              <a:buSzPts val="1800"/>
              <a:buFont typeface="Noto Sans Symbols"/>
              <a:buChar char="❑"/>
            </a:pPr>
            <a:r>
              <a:rPr lang="en-US" sz="1800" b="1" i="0" u="none" strike="noStrike" cap="none">
                <a:solidFill>
                  <a:schemeClr val="dk1"/>
                </a:solidFill>
                <a:latin typeface="Calibri"/>
                <a:ea typeface="Calibri"/>
                <a:cs typeface="Calibri"/>
                <a:sym typeface="Calibri"/>
              </a:rPr>
              <a:t>Volunteer background checks.</a:t>
            </a:r>
            <a:endParaRPr sz="1400" b="1" i="0" u="none" strike="noStrike" cap="none">
              <a:solidFill>
                <a:srgbClr val="000000"/>
              </a:solidFill>
              <a:latin typeface="Arial"/>
              <a:ea typeface="Arial"/>
              <a:cs typeface="Arial"/>
              <a:sym typeface="Arial"/>
            </a:endParaRPr>
          </a:p>
        </p:txBody>
      </p:sp>
      <p:sp>
        <p:nvSpPr>
          <p:cNvPr id="158" name="Google Shape;158;p6"/>
          <p:cNvSpPr txBox="1"/>
          <p:nvPr/>
        </p:nvSpPr>
        <p:spPr>
          <a:xfrm>
            <a:off x="3352800" y="6033560"/>
            <a:ext cx="3000168"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00B050"/>
                </a:solidFill>
                <a:latin typeface="Federo"/>
                <a:ea typeface="Federo"/>
                <a:cs typeface="Federo"/>
                <a:sym typeface="Federo"/>
              </a:rPr>
              <a:t>Is this clear?</a:t>
            </a:r>
            <a:endParaRPr sz="1400" b="0" i="0" u="none" strike="noStrike" cap="none">
              <a:solidFill>
                <a:srgbClr val="000000"/>
              </a:solidFill>
              <a:latin typeface="Arial"/>
              <a:ea typeface="Arial"/>
              <a:cs typeface="Arial"/>
              <a:sym typeface="Arial"/>
            </a:endParaRPr>
          </a:p>
        </p:txBody>
      </p:sp>
      <p:sp>
        <p:nvSpPr>
          <p:cNvPr id="159" name="Google Shape;159;p6"/>
          <p:cNvSpPr txBox="1"/>
          <p:nvPr/>
        </p:nvSpPr>
        <p:spPr>
          <a:xfrm>
            <a:off x="381000" y="2441806"/>
            <a:ext cx="8077200" cy="923289"/>
          </a:xfrm>
          <a:prstGeom prst="rect">
            <a:avLst/>
          </a:prstGeom>
          <a:noFill/>
          <a:ln>
            <a:noFill/>
          </a:ln>
        </p:spPr>
        <p:txBody>
          <a:bodyPr spcFirstLastPara="1" wrap="square" lIns="91425" tIns="45700" rIns="91425" bIns="45700" anchor="ctr" anchorCtr="0">
            <a:spAutoFit/>
          </a:bodyPr>
          <a:lstStyle/>
          <a:p>
            <a:pPr marL="285750" lvl="0" indent="-285750">
              <a:buClr>
                <a:schemeClr val="dk1"/>
              </a:buClr>
              <a:buSzPts val="1800"/>
              <a:buFont typeface="Noto Sans Symbols"/>
              <a:buChar char="❑"/>
            </a:pPr>
            <a:r>
              <a:rPr lang="en-US" sz="1800" b="1" i="0" u="none" strike="noStrike" cap="none" dirty="0">
                <a:solidFill>
                  <a:schemeClr val="dk1"/>
                </a:solidFill>
                <a:latin typeface="Calibri"/>
                <a:ea typeface="Calibri"/>
                <a:cs typeface="Calibri"/>
                <a:sym typeface="Calibri"/>
              </a:rPr>
              <a:t>Families have the right to be involved in how these funds are used to support the academic achievement of the students at </a:t>
            </a:r>
            <a:r>
              <a:rPr lang="en-US" sz="1800" b="1" u="sng" dirty="0" err="1"/>
              <a:t>Atrisco</a:t>
            </a:r>
            <a:r>
              <a:rPr lang="en-US" sz="1800" b="1" u="sng" dirty="0"/>
              <a:t> Heritage Academy High School</a:t>
            </a:r>
            <a:endParaRPr sz="1400" b="1" i="0" u="none" strike="noStrike" cap="none" dirty="0">
              <a:solidFill>
                <a:srgbClr val="000000"/>
              </a:solidFill>
              <a:latin typeface="Arial"/>
              <a:ea typeface="Arial"/>
              <a:cs typeface="Arial"/>
              <a:sym typeface="Arial"/>
            </a:endParaRPr>
          </a:p>
        </p:txBody>
      </p:sp>
      <p:pic>
        <p:nvPicPr>
          <p:cNvPr id="160" name="Google Shape;160;p6"/>
          <p:cNvPicPr preferRelativeResize="0"/>
          <p:nvPr/>
        </p:nvPicPr>
        <p:blipFill rotWithShape="1">
          <a:blip r:embed="rId3">
            <a:alphaModFix/>
          </a:blip>
          <a:srcRect/>
          <a:stretch/>
        </p:blipFill>
        <p:spPr>
          <a:xfrm>
            <a:off x="7239000" y="5047538"/>
            <a:ext cx="1600199" cy="181046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5"/>
                                        </p:tgtEl>
                                        <p:attrNameLst>
                                          <p:attrName>style.visibility</p:attrName>
                                        </p:attrNameLst>
                                      </p:cBhvr>
                                      <p:to>
                                        <p:strVal val="visible"/>
                                      </p:to>
                                    </p:set>
                                    <p:anim calcmode="lin" valueType="num">
                                      <p:cBhvr additive="base">
                                        <p:cTn id="7" dur="500"/>
                                        <p:tgtEl>
                                          <p:spTgt spid="155"/>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56"/>
                                        </p:tgtEl>
                                        <p:attrNameLst>
                                          <p:attrName>style.visibility</p:attrName>
                                        </p:attrNameLst>
                                      </p:cBhvr>
                                      <p:to>
                                        <p:strVal val="visible"/>
                                      </p:to>
                                    </p:set>
                                    <p:anim calcmode="lin" valueType="num">
                                      <p:cBhvr additive="base">
                                        <p:cTn id="12" dur="500"/>
                                        <p:tgtEl>
                                          <p:spTgt spid="156"/>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59"/>
                                        </p:tgtEl>
                                        <p:attrNameLst>
                                          <p:attrName>style.visibility</p:attrName>
                                        </p:attrNameLst>
                                      </p:cBhvr>
                                      <p:to>
                                        <p:strVal val="visible"/>
                                      </p:to>
                                    </p:set>
                                    <p:anim calcmode="lin" valueType="num">
                                      <p:cBhvr additive="base">
                                        <p:cTn id="17" dur="500"/>
                                        <p:tgtEl>
                                          <p:spTgt spid="159"/>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57"/>
                                        </p:tgtEl>
                                        <p:attrNameLst>
                                          <p:attrName>style.visibility</p:attrName>
                                        </p:attrNameLst>
                                      </p:cBhvr>
                                      <p:to>
                                        <p:strVal val="visible"/>
                                      </p:to>
                                    </p:set>
                                    <p:anim calcmode="lin" valueType="num">
                                      <p:cBhvr additive="base">
                                        <p:cTn id="22" dur="500"/>
                                        <p:tgtEl>
                                          <p:spTgt spid="157"/>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8"/>
                                        </p:tgtEl>
                                        <p:attrNameLst>
                                          <p:attrName>style.visibility</p:attrName>
                                        </p:attrNameLst>
                                      </p:cBhvr>
                                      <p:to>
                                        <p:strVal val="visible"/>
                                      </p:to>
                                    </p:set>
                                    <p:animEffect transition="in" filter="fade">
                                      <p:cBhvr>
                                        <p:cTn id="27" dur="2000"/>
                                        <p:tgtEl>
                                          <p:spTgt spid="158"/>
                                        </p:tgtEl>
                                      </p:cBhvr>
                                    </p:animEffect>
                                  </p:childTnLst>
                                </p:cTn>
                              </p:par>
                              <p:par>
                                <p:cTn id="28" presetID="10" presetClass="entr" presetSubtype="0" fill="hold" nodeType="withEffect">
                                  <p:stCondLst>
                                    <p:cond delay="0"/>
                                  </p:stCondLst>
                                  <p:childTnLst>
                                    <p:set>
                                      <p:cBhvr>
                                        <p:cTn id="29" dur="1" fill="hold">
                                          <p:stCondLst>
                                            <p:cond delay="0"/>
                                          </p:stCondLst>
                                        </p:cTn>
                                        <p:tgtEl>
                                          <p:spTgt spid="160"/>
                                        </p:tgtEl>
                                        <p:attrNameLst>
                                          <p:attrName>style.visibility</p:attrName>
                                        </p:attrNameLst>
                                      </p:cBhvr>
                                      <p:to>
                                        <p:strVal val="visible"/>
                                      </p:to>
                                    </p:set>
                                    <p:animEffect transition="in" filter="fade">
                                      <p:cBhvr>
                                        <p:cTn id="30" dur="20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165"/>
        <p:cNvGrpSpPr/>
        <p:nvPr/>
      </p:nvGrpSpPr>
      <p:grpSpPr>
        <a:xfrm>
          <a:off x="0" y="0"/>
          <a:ext cx="0" cy="0"/>
          <a:chOff x="0" y="0"/>
          <a:chExt cx="0" cy="0"/>
        </a:xfrm>
      </p:grpSpPr>
      <p:sp>
        <p:nvSpPr>
          <p:cNvPr id="166" name="Google Shape;166;p7"/>
          <p:cNvSpPr txBox="1">
            <a:spLocks noGrp="1"/>
          </p:cNvSpPr>
          <p:nvPr>
            <p:ph type="title"/>
          </p:nvPr>
        </p:nvSpPr>
        <p:spPr>
          <a:xfrm>
            <a:off x="381000" y="304800"/>
            <a:ext cx="8382000" cy="990600"/>
          </a:xfrm>
          <a:prstGeom prst="rect">
            <a:avLst/>
          </a:prstGeom>
          <a:noFill/>
          <a:ln>
            <a:noFill/>
          </a:ln>
        </p:spPr>
        <p:txBody>
          <a:bodyPr spcFirstLastPara="1" wrap="square" lIns="91425" tIns="45700" rIns="91425" bIns="45700" anchor="ctr" anchorCtr="0">
            <a:noAutofit/>
          </a:bodyPr>
          <a:lstStyle/>
          <a:p>
            <a:pPr lvl="0">
              <a:buClr>
                <a:srgbClr val="000099"/>
              </a:buClr>
              <a:buSzPts val="2800"/>
            </a:pPr>
            <a:r>
              <a:rPr lang="en-US" sz="2800" b="1" dirty="0">
                <a:solidFill>
                  <a:srgbClr val="000099"/>
                </a:solidFill>
                <a:latin typeface="Calibri"/>
                <a:ea typeface="Calibri"/>
                <a:cs typeface="Calibri"/>
                <a:sym typeface="Calibri"/>
              </a:rPr>
              <a:t>Who to contact for information about </a:t>
            </a:r>
            <a:r>
              <a:rPr lang="en-US" sz="2800" b="1" u="sng" dirty="0" err="1"/>
              <a:t>Atrisco</a:t>
            </a:r>
            <a:r>
              <a:rPr lang="en-US" sz="2800" b="1" u="sng" dirty="0"/>
              <a:t> Heritage Academy High School </a:t>
            </a:r>
            <a:br>
              <a:rPr lang="en-US" sz="2800" b="1" u="sng" dirty="0"/>
            </a:br>
            <a:r>
              <a:rPr lang="en-US" sz="2800" b="1" dirty="0">
                <a:solidFill>
                  <a:srgbClr val="000099"/>
                </a:solidFill>
                <a:latin typeface="Calibri"/>
                <a:ea typeface="Calibri"/>
                <a:cs typeface="Calibri"/>
                <a:sym typeface="Calibri"/>
              </a:rPr>
              <a:t>Family Engagement opportunities?</a:t>
            </a:r>
            <a:endParaRPr dirty="0"/>
          </a:p>
        </p:txBody>
      </p:sp>
      <p:sp>
        <p:nvSpPr>
          <p:cNvPr id="167" name="Google Shape;167;p7"/>
          <p:cNvSpPr txBox="1">
            <a:spLocks noGrp="1"/>
          </p:cNvSpPr>
          <p:nvPr>
            <p:ph type="body" idx="1"/>
          </p:nvPr>
        </p:nvSpPr>
        <p:spPr>
          <a:xfrm>
            <a:off x="381000" y="1600200"/>
            <a:ext cx="3886200" cy="4572000"/>
          </a:xfrm>
          <a:prstGeom prst="rect">
            <a:avLst/>
          </a:prstGeom>
          <a:noFill/>
          <a:ln w="19050" cap="flat" cmpd="dbl">
            <a:solidFill>
              <a:srgbClr val="953734"/>
            </a:solidFill>
            <a:prstDash val="solid"/>
            <a:round/>
            <a:headEnd type="none" w="sm" len="sm"/>
            <a:tailEnd type="none" w="sm" len="sm"/>
          </a:ln>
        </p:spPr>
        <p:txBody>
          <a:bodyPr spcFirstLastPara="1" wrap="square" lIns="91425" tIns="45700" rIns="91425" bIns="45700" anchor="t" anchorCtr="0">
            <a:normAutofit fontScale="92500" lnSpcReduction="10000"/>
          </a:bodyPr>
          <a:lstStyle/>
          <a:p>
            <a:pPr marL="0" lvl="0" indent="0">
              <a:spcBef>
                <a:spcPts val="0"/>
              </a:spcBef>
              <a:buSzPts val="2400"/>
              <a:buNone/>
            </a:pPr>
            <a:r>
              <a:rPr lang="en-US" sz="2400" b="1" i="1" dirty="0" err="1">
                <a:latin typeface="Comic Sans MS" panose="030F0702030302020204" pitchFamily="66" charset="0"/>
              </a:rPr>
              <a:t>Gilber</a:t>
            </a:r>
            <a:r>
              <a:rPr lang="en-US" sz="2400" b="1" i="1" dirty="0">
                <a:latin typeface="Comic Sans MS" panose="030F0702030302020204" pitchFamily="66" charset="0"/>
              </a:rPr>
              <a:t> </a:t>
            </a:r>
            <a:r>
              <a:rPr lang="en-US" sz="2400" b="1" i="1" dirty="0" err="1">
                <a:latin typeface="Comic Sans MS" panose="030F0702030302020204" pitchFamily="66" charset="0"/>
              </a:rPr>
              <a:t>Leiva</a:t>
            </a:r>
            <a:r>
              <a:rPr lang="en-US" sz="2400" b="1" i="1" dirty="0">
                <a:latin typeface="Comic Sans MS" panose="030F0702030302020204" pitchFamily="66" charset="0"/>
              </a:rPr>
              <a:t> </a:t>
            </a:r>
          </a:p>
          <a:p>
            <a:pPr marL="0" lvl="0" indent="0">
              <a:spcBef>
                <a:spcPts val="0"/>
              </a:spcBef>
              <a:buSzPts val="2400"/>
              <a:buNone/>
            </a:pPr>
            <a:r>
              <a:rPr lang="en-US" sz="2400" b="1" i="1" dirty="0">
                <a:latin typeface="Comic Sans MS" panose="030F0702030302020204" pitchFamily="66" charset="0"/>
              </a:rPr>
              <a:t>Principal </a:t>
            </a:r>
          </a:p>
          <a:p>
            <a:pPr marL="0" lvl="0" indent="0">
              <a:spcBef>
                <a:spcPts val="0"/>
              </a:spcBef>
              <a:buSzPts val="2400"/>
              <a:buNone/>
            </a:pPr>
            <a:r>
              <a:rPr lang="en-US" sz="2400" b="1" i="1" dirty="0">
                <a:latin typeface="Comic Sans MS" panose="030F0702030302020204" pitchFamily="66" charset="0"/>
              </a:rPr>
              <a:t>505-243-1458 desk. 60015</a:t>
            </a:r>
          </a:p>
          <a:p>
            <a:pPr marL="0" lvl="0" indent="0">
              <a:spcBef>
                <a:spcPts val="0"/>
              </a:spcBef>
              <a:buSzPts val="2400"/>
              <a:buNone/>
            </a:pPr>
            <a:r>
              <a:rPr lang="en-US" sz="2400" b="1" i="1" dirty="0">
                <a:latin typeface="Comic Sans MS" panose="030F0702030302020204" pitchFamily="66" charset="0"/>
                <a:hlinkClick r:id="rId3"/>
              </a:rPr>
              <a:t>leiva@aps.edu</a:t>
            </a:r>
            <a:endParaRPr lang="en-US" sz="2400" b="1" i="1" dirty="0">
              <a:latin typeface="Comic Sans MS" panose="030F0702030302020204" pitchFamily="66" charset="0"/>
            </a:endParaRPr>
          </a:p>
          <a:p>
            <a:pPr marL="0" lvl="0" indent="0">
              <a:spcBef>
                <a:spcPts val="0"/>
              </a:spcBef>
              <a:buSzPts val="2400"/>
              <a:buNone/>
            </a:pPr>
            <a:endParaRPr lang="en-US" sz="2400" b="1" i="1" dirty="0">
              <a:latin typeface="Comic Sans MS" panose="030F0702030302020204" pitchFamily="66" charset="0"/>
            </a:endParaRPr>
          </a:p>
          <a:p>
            <a:pPr marL="342900" lvl="0" indent="-190500">
              <a:spcBef>
                <a:spcPts val="480"/>
              </a:spcBef>
              <a:buSzPts val="2400"/>
              <a:buNone/>
            </a:pPr>
            <a:endParaRPr lang="en-US" sz="2400" b="1" i="1" dirty="0">
              <a:latin typeface="Comic Sans MS" panose="030F0702030302020204" pitchFamily="66" charset="0"/>
            </a:endParaRPr>
          </a:p>
          <a:p>
            <a:pPr marL="50800" indent="0" fontAlgn="base">
              <a:buNone/>
            </a:pPr>
            <a:r>
              <a:rPr lang="en-US" sz="2400" b="1" i="1" dirty="0">
                <a:latin typeface="Comic Sans MS" panose="030F0702030302020204" pitchFamily="66" charset="0"/>
              </a:rPr>
              <a:t>Priscilla Valdez</a:t>
            </a:r>
          </a:p>
          <a:p>
            <a:pPr marL="50800" indent="0">
              <a:buNone/>
            </a:pPr>
            <a:r>
              <a:rPr lang="en-US" sz="2400" b="1" i="1" dirty="0">
                <a:latin typeface="Comic Sans MS" panose="030F0702030302020204" pitchFamily="66" charset="0"/>
              </a:rPr>
              <a:t>Family Community Liaison Specialist </a:t>
            </a:r>
          </a:p>
          <a:p>
            <a:pPr marL="50800" indent="0">
              <a:buNone/>
            </a:pPr>
            <a:r>
              <a:rPr lang="en-US" sz="2400" b="1" i="1" dirty="0">
                <a:latin typeface="Comic Sans MS" panose="030F0702030302020204" pitchFamily="66" charset="0"/>
              </a:rPr>
              <a:t>(505)243-1458 ext. 60168</a:t>
            </a:r>
          </a:p>
          <a:p>
            <a:pPr marL="50800" indent="0">
              <a:buNone/>
            </a:pPr>
            <a:r>
              <a:rPr lang="en-US" sz="2400" b="1" i="1" u="sng" dirty="0">
                <a:latin typeface="Comic Sans MS" panose="030F0702030302020204" pitchFamily="66" charset="0"/>
                <a:hlinkClick r:id="rId4"/>
              </a:rPr>
              <a:t>Valdez_pr@aps.edu</a:t>
            </a:r>
            <a:endParaRPr lang="en-US" sz="2400" b="1" i="1" dirty="0">
              <a:latin typeface="Comic Sans MS" panose="030F0702030302020204" pitchFamily="66" charset="0"/>
            </a:endParaRPr>
          </a:p>
          <a:p>
            <a:pPr marL="342900" lvl="0" indent="-342900" algn="l" rtl="0">
              <a:lnSpc>
                <a:spcPct val="100000"/>
              </a:lnSpc>
              <a:spcBef>
                <a:spcPts val="480"/>
              </a:spcBef>
              <a:spcAft>
                <a:spcPts val="0"/>
              </a:spcAft>
              <a:buClr>
                <a:schemeClr val="dk1"/>
              </a:buClr>
              <a:buSzPts val="2400"/>
              <a:buFont typeface="Noto Sans Symbols"/>
              <a:buChar char="▪"/>
            </a:pPr>
            <a:endParaRPr dirty="0"/>
          </a:p>
        </p:txBody>
      </p:sp>
      <p:sp>
        <p:nvSpPr>
          <p:cNvPr id="168" name="Google Shape;168;p7"/>
          <p:cNvSpPr txBox="1">
            <a:spLocks noGrp="1"/>
          </p:cNvSpPr>
          <p:nvPr>
            <p:ph type="body" idx="2"/>
          </p:nvPr>
        </p:nvSpPr>
        <p:spPr>
          <a:xfrm>
            <a:off x="4419600" y="1600200"/>
            <a:ext cx="4419600" cy="4572000"/>
          </a:xfrm>
          <a:prstGeom prst="rect">
            <a:avLst/>
          </a:prstGeom>
          <a:noFill/>
          <a:ln w="12700" cap="flat" cmpd="dbl">
            <a:solidFill>
              <a:srgbClr val="953734"/>
            </a:solidFill>
            <a:prstDash val="solid"/>
            <a:round/>
            <a:headEnd type="none" w="sm" len="sm"/>
            <a:tailEnd type="none" w="sm" len="sm"/>
          </a:ln>
        </p:spPr>
        <p:txBody>
          <a:bodyPr spcFirstLastPara="1" wrap="square" lIns="91425" tIns="45700" rIns="91425" bIns="45700" anchor="t" anchorCtr="0">
            <a:normAutofit/>
          </a:bodyPr>
          <a:lstStyle/>
          <a:p>
            <a:pPr marL="50800" indent="0" fontAlgn="base">
              <a:buNone/>
            </a:pPr>
            <a:r>
              <a:rPr lang="en-US" sz="2400" b="1" i="1" dirty="0">
                <a:latin typeface="Comic Sans MS" panose="030F0702030302020204" pitchFamily="66" charset="0"/>
              </a:rPr>
              <a:t>Cathy Duran </a:t>
            </a:r>
          </a:p>
          <a:p>
            <a:pPr marL="50800" indent="0" fontAlgn="base">
              <a:buNone/>
            </a:pPr>
            <a:r>
              <a:rPr lang="en-US" sz="2400" b="1" i="1" dirty="0">
                <a:latin typeface="Comic Sans MS" panose="030F0702030302020204" pitchFamily="66" charset="0"/>
              </a:rPr>
              <a:t>Community School Coordinator (505)243-1458 ext. 60170</a:t>
            </a:r>
            <a:endParaRPr lang="en-US" sz="2000" b="1" i="1" dirty="0">
              <a:latin typeface="Comic Sans MS" panose="030F0702030302020204" pitchFamily="66" charset="0"/>
            </a:endParaRPr>
          </a:p>
          <a:p>
            <a:pPr marL="50800" indent="0">
              <a:buNone/>
            </a:pPr>
            <a:r>
              <a:rPr lang="en-US" sz="2400" b="1" i="1" u="sng" dirty="0">
                <a:latin typeface="Comic Sans MS" panose="030F0702030302020204" pitchFamily="66" charset="0"/>
                <a:hlinkClick r:id="rId5"/>
              </a:rPr>
              <a:t>Duran_cat@aps.edu</a:t>
            </a:r>
            <a:r>
              <a:rPr lang="en-US" sz="2400" b="1" i="1" dirty="0">
                <a:latin typeface="Comic Sans MS" panose="030F0702030302020204" pitchFamily="66" charset="0"/>
              </a:rPr>
              <a:t> </a:t>
            </a:r>
            <a:endParaRPr lang="en-US" sz="2000" b="1" i="1" dirty="0">
              <a:latin typeface="Comic Sans MS" panose="030F0702030302020204" pitchFamily="66" charset="0"/>
            </a:endParaRPr>
          </a:p>
          <a:p>
            <a:pPr marL="342900" lvl="0" indent="-190500" algn="l" rtl="0">
              <a:lnSpc>
                <a:spcPct val="100000"/>
              </a:lnSpc>
              <a:spcBef>
                <a:spcPts val="480"/>
              </a:spcBef>
              <a:spcAft>
                <a:spcPts val="0"/>
              </a:spcAft>
              <a:buClr>
                <a:schemeClr val="dk1"/>
              </a:buClr>
              <a:buSzPts val="2400"/>
              <a:buFont typeface="Noto Sans Symbols"/>
              <a:buNone/>
            </a:pPr>
            <a:endParaRPr sz="2400" b="0" dirty="0">
              <a:solidFill>
                <a:schemeClr val="dk1"/>
              </a:solidFill>
            </a:endParaRPr>
          </a:p>
          <a:p>
            <a:pPr marL="342900" lvl="0" indent="-190500" algn="l" rtl="0">
              <a:lnSpc>
                <a:spcPct val="100000"/>
              </a:lnSpc>
              <a:spcBef>
                <a:spcPts val="480"/>
              </a:spcBef>
              <a:spcAft>
                <a:spcPts val="0"/>
              </a:spcAft>
              <a:buClr>
                <a:schemeClr val="dk1"/>
              </a:buClr>
              <a:buSzPts val="2400"/>
              <a:buFont typeface="Noto Sans Symbols"/>
              <a:buNone/>
            </a:pPr>
            <a:endParaRPr sz="2400" dirty="0">
              <a:latin typeface="Helvetica Neue"/>
              <a:ea typeface="Helvetica Neue"/>
              <a:cs typeface="Helvetica Neue"/>
              <a:sym typeface="Helvetica Neue"/>
            </a:endParaRPr>
          </a:p>
          <a:p>
            <a:pPr marL="342900" lvl="0" indent="-190500" algn="l" rtl="0">
              <a:lnSpc>
                <a:spcPct val="100000"/>
              </a:lnSpc>
              <a:spcBef>
                <a:spcPts val="480"/>
              </a:spcBef>
              <a:spcAft>
                <a:spcPts val="0"/>
              </a:spcAft>
              <a:buClr>
                <a:schemeClr val="dk1"/>
              </a:buClr>
              <a:buSzPts val="2400"/>
              <a:buNone/>
            </a:pPr>
            <a:endParaRPr sz="2400" dirty="0">
              <a:latin typeface="Helvetica Neue"/>
              <a:ea typeface="Helvetica Neue"/>
              <a:cs typeface="Helvetica Neue"/>
              <a:sym typeface="Helvetica Neue"/>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7">
                                            <p:txEl>
                                              <p:pRg st="0" end="0"/>
                                            </p:txEl>
                                          </p:spTgt>
                                        </p:tgtEl>
                                        <p:attrNameLst>
                                          <p:attrName>style.visibility</p:attrName>
                                        </p:attrNameLst>
                                      </p:cBhvr>
                                      <p:to>
                                        <p:strVal val="visible"/>
                                      </p:to>
                                    </p:set>
                                    <p:animEffect transition="in" filter="fade">
                                      <p:cBhvr>
                                        <p:cTn id="7" dur="1000"/>
                                        <p:tgtEl>
                                          <p:spTgt spid="1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7">
                                            <p:txEl>
                                              <p:pRg st="1" end="1"/>
                                            </p:txEl>
                                          </p:spTgt>
                                        </p:tgtEl>
                                        <p:attrNameLst>
                                          <p:attrName>style.visibility</p:attrName>
                                        </p:attrNameLst>
                                      </p:cBhvr>
                                      <p:to>
                                        <p:strVal val="visible"/>
                                      </p:to>
                                    </p:set>
                                    <p:animEffect transition="in" filter="fade">
                                      <p:cBhvr>
                                        <p:cTn id="12" dur="1000"/>
                                        <p:tgtEl>
                                          <p:spTgt spid="1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7">
                                            <p:txEl>
                                              <p:pRg st="2" end="2"/>
                                            </p:txEl>
                                          </p:spTgt>
                                        </p:tgtEl>
                                        <p:attrNameLst>
                                          <p:attrName>style.visibility</p:attrName>
                                        </p:attrNameLst>
                                      </p:cBhvr>
                                      <p:to>
                                        <p:strVal val="visible"/>
                                      </p:to>
                                    </p:set>
                                    <p:animEffect transition="in" filter="fade">
                                      <p:cBhvr>
                                        <p:cTn id="17" dur="1000"/>
                                        <p:tgtEl>
                                          <p:spTgt spid="1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7">
                                            <p:txEl>
                                              <p:pRg st="6" end="6"/>
                                            </p:txEl>
                                          </p:spTgt>
                                        </p:tgtEl>
                                        <p:attrNameLst>
                                          <p:attrName>style.visibility</p:attrName>
                                        </p:attrNameLst>
                                      </p:cBhvr>
                                      <p:to>
                                        <p:strVal val="visible"/>
                                      </p:to>
                                    </p:set>
                                    <p:animEffect transition="in" filter="fade">
                                      <p:cBhvr>
                                        <p:cTn id="22" dur="1000"/>
                                        <p:tgtEl>
                                          <p:spTgt spid="167">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7">
                                            <p:txEl>
                                              <p:pRg st="7" end="7"/>
                                            </p:txEl>
                                          </p:spTgt>
                                        </p:tgtEl>
                                        <p:attrNameLst>
                                          <p:attrName>style.visibility</p:attrName>
                                        </p:attrNameLst>
                                      </p:cBhvr>
                                      <p:to>
                                        <p:strVal val="visible"/>
                                      </p:to>
                                    </p:set>
                                    <p:animEffect transition="in" filter="fade">
                                      <p:cBhvr>
                                        <p:cTn id="27" dur="1000"/>
                                        <p:tgtEl>
                                          <p:spTgt spid="167">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7">
                                            <p:txEl>
                                              <p:pRg st="8" end="8"/>
                                            </p:txEl>
                                          </p:spTgt>
                                        </p:tgtEl>
                                        <p:attrNameLst>
                                          <p:attrName>style.visibility</p:attrName>
                                        </p:attrNameLst>
                                      </p:cBhvr>
                                      <p:to>
                                        <p:strVal val="visible"/>
                                      </p:to>
                                    </p:set>
                                    <p:animEffect transition="in" filter="fade">
                                      <p:cBhvr>
                                        <p:cTn id="32" dur="1000"/>
                                        <p:tgtEl>
                                          <p:spTgt spid="167">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7">
                                            <p:txEl>
                                              <p:pRg st="9" end="9"/>
                                            </p:txEl>
                                          </p:spTgt>
                                        </p:tgtEl>
                                        <p:attrNameLst>
                                          <p:attrName>style.visibility</p:attrName>
                                        </p:attrNameLst>
                                      </p:cBhvr>
                                      <p:to>
                                        <p:strVal val="visible"/>
                                      </p:to>
                                    </p:set>
                                    <p:animEffect transition="in" filter="fade">
                                      <p:cBhvr>
                                        <p:cTn id="37" dur="1000"/>
                                        <p:tgtEl>
                                          <p:spTgt spid="167">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68">
                                            <p:txEl>
                                              <p:pRg st="0" end="0"/>
                                            </p:txEl>
                                          </p:spTgt>
                                        </p:tgtEl>
                                        <p:attrNameLst>
                                          <p:attrName>style.visibility</p:attrName>
                                        </p:attrNameLst>
                                      </p:cBhvr>
                                      <p:to>
                                        <p:strVal val="visible"/>
                                      </p:to>
                                    </p:set>
                                    <p:animEffect transition="in" filter="fade">
                                      <p:cBhvr>
                                        <p:cTn id="42" dur="1000"/>
                                        <p:tgtEl>
                                          <p:spTgt spid="168">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68">
                                            <p:txEl>
                                              <p:pRg st="1" end="1"/>
                                            </p:txEl>
                                          </p:spTgt>
                                        </p:tgtEl>
                                        <p:attrNameLst>
                                          <p:attrName>style.visibility</p:attrName>
                                        </p:attrNameLst>
                                      </p:cBhvr>
                                      <p:to>
                                        <p:strVal val="visible"/>
                                      </p:to>
                                    </p:set>
                                    <p:animEffect transition="in" filter="fade">
                                      <p:cBhvr>
                                        <p:cTn id="47" dur="1000"/>
                                        <p:tgtEl>
                                          <p:spTgt spid="168">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68">
                                            <p:txEl>
                                              <p:pRg st="2" end="2"/>
                                            </p:txEl>
                                          </p:spTgt>
                                        </p:tgtEl>
                                        <p:attrNameLst>
                                          <p:attrName>style.visibility</p:attrName>
                                        </p:attrNameLst>
                                      </p:cBhvr>
                                      <p:to>
                                        <p:strVal val="visible"/>
                                      </p:to>
                                    </p:set>
                                    <p:animEffect transition="in" filter="fade">
                                      <p:cBhvr>
                                        <p:cTn id="52" dur="1000"/>
                                        <p:tgtEl>
                                          <p:spTgt spid="16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8"/>
          <p:cNvSpPr txBox="1">
            <a:spLocks noGrp="1"/>
          </p:cNvSpPr>
          <p:nvPr>
            <p:ph type="title"/>
          </p:nvPr>
        </p:nvSpPr>
        <p:spPr>
          <a:xfrm>
            <a:off x="457199" y="274638"/>
            <a:ext cx="8264769"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4400"/>
              <a:buFont typeface="Calibri"/>
              <a:buNone/>
            </a:pPr>
            <a:r>
              <a:rPr lang="en-US"/>
              <a:t>  Stronger connections</a:t>
            </a:r>
            <a:endParaRPr/>
          </a:p>
        </p:txBody>
      </p:sp>
      <p:sp>
        <p:nvSpPr>
          <p:cNvPr id="175" name="Google Shape;175;p8"/>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Clr>
                <a:schemeClr val="dk1"/>
              </a:buClr>
              <a:buSzPts val="2400"/>
              <a:buChar char="•"/>
            </a:pPr>
            <a:r>
              <a:rPr lang="en-US" sz="2400" b="1" dirty="0"/>
              <a:t>Communication</a:t>
            </a:r>
          </a:p>
          <a:p>
            <a:pPr fontAlgn="base"/>
            <a:r>
              <a:rPr lang="en-US" b="1" dirty="0"/>
              <a:t>Communication</a:t>
            </a:r>
          </a:p>
          <a:p>
            <a:pPr fontAlgn="base"/>
            <a:r>
              <a:rPr lang="en-US" b="1" dirty="0" err="1"/>
              <a:t>ParentVUE</a:t>
            </a:r>
            <a:endParaRPr lang="en-US" b="1" dirty="0"/>
          </a:p>
          <a:p>
            <a:pPr fontAlgn="base"/>
            <a:r>
              <a:rPr lang="en-US" b="1" dirty="0"/>
              <a:t>Marquise</a:t>
            </a:r>
          </a:p>
          <a:p>
            <a:pPr fontAlgn="base"/>
            <a:r>
              <a:rPr lang="en-US" b="1" dirty="0"/>
              <a:t>Sunday message from Principal </a:t>
            </a:r>
          </a:p>
          <a:p>
            <a:pPr fontAlgn="base"/>
            <a:r>
              <a:rPr lang="en-US" b="1" dirty="0"/>
              <a:t>Social Media</a:t>
            </a:r>
          </a:p>
          <a:p>
            <a:r>
              <a:rPr lang="en-US" sz="2400" b="1" dirty="0"/>
              <a:t>Communication</a:t>
            </a:r>
            <a:endParaRPr dirty="0"/>
          </a:p>
        </p:txBody>
      </p:sp>
      <p:sp>
        <p:nvSpPr>
          <p:cNvPr id="176" name="Google Shape;176;p8"/>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p>
            <a:pPr marL="50800" indent="0" fontAlgn="base">
              <a:buNone/>
            </a:pPr>
            <a:r>
              <a:rPr lang="en-US" sz="2400" b="1" dirty="0"/>
              <a:t>Ways to get involved and help your student</a:t>
            </a:r>
          </a:p>
          <a:p>
            <a:pPr fontAlgn="base"/>
            <a:r>
              <a:rPr lang="en-US" sz="2400" b="1" dirty="0"/>
              <a:t>Become a volunteer</a:t>
            </a:r>
          </a:p>
          <a:p>
            <a:pPr fontAlgn="base"/>
            <a:r>
              <a:rPr lang="en-US" sz="2400" b="1" dirty="0"/>
              <a:t>email teachers from </a:t>
            </a:r>
            <a:r>
              <a:rPr lang="en-US" sz="2400" b="1" dirty="0" err="1"/>
              <a:t>ParentVUE</a:t>
            </a:r>
            <a:endParaRPr lang="en-US" sz="2400" b="1" dirty="0"/>
          </a:p>
          <a:p>
            <a:pPr fontAlgn="base"/>
            <a:r>
              <a:rPr lang="en-US" sz="2400" b="1" dirty="0"/>
              <a:t>Meet we programs on campus </a:t>
            </a:r>
          </a:p>
          <a:p>
            <a:pPr fontAlgn="base"/>
            <a:r>
              <a:rPr lang="en-US" sz="2400" b="1" dirty="0"/>
              <a:t>Tutoring opportunities </a:t>
            </a:r>
          </a:p>
          <a:p>
            <a:pPr marL="0" lvl="0" indent="0">
              <a:spcBef>
                <a:spcPts val="0"/>
              </a:spcBef>
              <a:buSzPts val="2400"/>
              <a:buNone/>
            </a:pPr>
            <a:endParaRPr lang="en-US" sz="2400" dirty="0"/>
          </a:p>
        </p:txBody>
      </p:sp>
      <p:pic>
        <p:nvPicPr>
          <p:cNvPr id="177" name="Google Shape;177;p8" descr="Merodeando | El blog de Julio Alonso"/>
          <p:cNvPicPr preferRelativeResize="0"/>
          <p:nvPr/>
        </p:nvPicPr>
        <p:blipFill rotWithShape="1">
          <a:blip r:embed="rId3">
            <a:alphaModFix/>
          </a:blip>
          <a:srcRect/>
          <a:stretch/>
        </p:blipFill>
        <p:spPr>
          <a:xfrm>
            <a:off x="5715000" y="268776"/>
            <a:ext cx="2860281" cy="119777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r>
              <a:rPr lang="en-US" b="1"/>
              <a:t>Thank You!</a:t>
            </a:r>
            <a:endParaRPr/>
          </a:p>
        </p:txBody>
      </p:sp>
      <p:pic>
        <p:nvPicPr>
          <p:cNvPr id="5" name="Picture 4">
            <a:extLst>
              <a:ext uri="{FF2B5EF4-FFF2-40B4-BE49-F238E27FC236}">
                <a16:creationId xmlns:a16="http://schemas.microsoft.com/office/drawing/2014/main" id="{F045C166-C14B-4FBA-A567-117B6AC31BEB}"/>
              </a:ext>
            </a:extLst>
          </p:cNvPr>
          <p:cNvPicPr>
            <a:picLocks noChangeAspect="1"/>
          </p:cNvPicPr>
          <p:nvPr/>
        </p:nvPicPr>
        <p:blipFill rotWithShape="1">
          <a:blip r:embed="rId3"/>
          <a:srcRect l="16171" r="16689" b="40453"/>
          <a:stretch/>
        </p:blipFill>
        <p:spPr>
          <a:xfrm>
            <a:off x="2845293" y="1554162"/>
            <a:ext cx="3453413" cy="408372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24FF2767BF4B4DAD14C0A475321318" ma:contentTypeVersion="11" ma:contentTypeDescription="Create a new document." ma:contentTypeScope="" ma:versionID="f8a6bbf1bea7f643c5273852963042e3">
  <xsd:schema xmlns:xsd="http://www.w3.org/2001/XMLSchema" xmlns:xs="http://www.w3.org/2001/XMLSchema" xmlns:p="http://schemas.microsoft.com/office/2006/metadata/properties" xmlns:ns3="403d30c1-de7f-42ab-8db1-d83ab48b9433" targetNamespace="http://schemas.microsoft.com/office/2006/metadata/properties" ma:root="true" ma:fieldsID="b59e95c000c0b911139ef5abfc317d4e" ns3:_="">
    <xsd:import namespace="403d30c1-de7f-42ab-8db1-d83ab48b9433"/>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ObjectDetectorVersions" minOccurs="0"/>
                <xsd:element ref="ns3:MediaServiceSystemTags" minOccurs="0"/>
                <xsd:element ref="ns3:MediaServiceSearchPropertie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3d30c1-de7f-42ab-8db1-d83ab48b94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ystemTags" ma:index="16" nillable="true" ma:displayName="MediaServiceSystemTags" ma:hidden="true" ma:internalName="MediaServiceSystemTags" ma:readOnly="true">
      <xsd:simpleType>
        <xsd:restriction base="dms:Note"/>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2035F59-D9A2-4CB7-AD78-9E5E9298AA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3d30c1-de7f-42ab-8db1-d83ab48b94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60B14D5-F598-4C52-99D4-C4BAEAB7DC1F}">
  <ds:schemaRefs>
    <ds:schemaRef ds:uri="http://schemas.microsoft.com/sharepoint/v3/contenttype/forms"/>
  </ds:schemaRefs>
</ds:datastoreItem>
</file>

<file path=customXml/itemProps3.xml><?xml version="1.0" encoding="utf-8"?>
<ds:datastoreItem xmlns:ds="http://schemas.openxmlformats.org/officeDocument/2006/customXml" ds:itemID="{528D91CC-C153-4F2C-BA4A-07A937E4EB3F}">
  <ds:schemaRefs>
    <ds:schemaRef ds:uri="http://schemas.openxmlformats.org/package/2006/metadata/core-properties"/>
    <ds:schemaRef ds:uri="http://purl.org/dc/dcmitype/"/>
    <ds:schemaRef ds:uri="http://schemas.microsoft.com/office/2006/documentManagement/types"/>
    <ds:schemaRef ds:uri="http://purl.org/dc/elements/1.1/"/>
    <ds:schemaRef ds:uri="http://purl.org/dc/terms/"/>
    <ds:schemaRef ds:uri="http://schemas.microsoft.com/office/infopath/2007/PartnerControls"/>
    <ds:schemaRef ds:uri="403d30c1-de7f-42ab-8db1-d83ab48b9433"/>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12</TotalTime>
  <Words>1343</Words>
  <Application>Microsoft Office PowerPoint</Application>
  <PresentationFormat>On-screen Show (4:3)</PresentationFormat>
  <Paragraphs>164</Paragraphs>
  <Slides>10</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Noto Sans Symbols</vt:lpstr>
      <vt:lpstr>Helvetica Neue</vt:lpstr>
      <vt:lpstr>Arial Black</vt:lpstr>
      <vt:lpstr>Comic Sans MS</vt:lpstr>
      <vt:lpstr>Federo</vt:lpstr>
      <vt:lpstr>Calibri</vt:lpstr>
      <vt:lpstr>Arial</vt:lpstr>
      <vt:lpstr>Office Theme</vt:lpstr>
      <vt:lpstr>Atrisco Heritage Academy High School Title I Annual Meeting</vt:lpstr>
      <vt:lpstr>PowerPoint Presentation</vt:lpstr>
      <vt:lpstr>School Assessment Data</vt:lpstr>
      <vt:lpstr>Quality of Education and Family Engagement Survey</vt:lpstr>
      <vt:lpstr>  Title I Requirements at Atrisco Heritage Academy High School </vt:lpstr>
      <vt:lpstr>PowerPoint Presentation</vt:lpstr>
      <vt:lpstr>PowerPoint Presentation</vt:lpstr>
      <vt:lpstr>Who to contact for information about Atrisco Heritage Academy High School  Family Engagement opportunities?</vt:lpstr>
      <vt:lpstr>  Stronger connections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Atrisco Heritage Academy High School Title I Annual Meeting</dc:title>
  <dc:creator>Valdez, Priscilla A</dc:creator>
  <cp:lastModifiedBy>Valdez, Priscilla A</cp:lastModifiedBy>
  <cp:revision>4</cp:revision>
  <dcterms:created xsi:type="dcterms:W3CDTF">2010-04-12T00:28:19Z</dcterms:created>
  <dcterms:modified xsi:type="dcterms:W3CDTF">2026-08-20T17:18:08Z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TC103524791033</vt:lpwstr>
  </property>
  <property fmtid="{D5CDD505-2E9C-101B-9397-08002B2CF9AE}" pid="3" name="ContentTypeId">
    <vt:lpwstr>0x010100F624FF2767BF4B4DAD14C0A475321318</vt:lpwstr>
  </property>
</Properties>
</file>